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79.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173"/>
  </p:notesMasterIdLst>
  <p:sldIdLst>
    <p:sldId id="256" r:id="rId2"/>
    <p:sldId id="274" r:id="rId3"/>
    <p:sldId id="265" r:id="rId4"/>
    <p:sldId id="275" r:id="rId5"/>
    <p:sldId id="266" r:id="rId6"/>
    <p:sldId id="289" r:id="rId7"/>
    <p:sldId id="290" r:id="rId8"/>
    <p:sldId id="288" r:id="rId9"/>
    <p:sldId id="342" r:id="rId10"/>
    <p:sldId id="343" r:id="rId11"/>
    <p:sldId id="344" r:id="rId12"/>
    <p:sldId id="345" r:id="rId13"/>
    <p:sldId id="309" r:id="rId14"/>
    <p:sldId id="303" r:id="rId15"/>
    <p:sldId id="304" r:id="rId16"/>
    <p:sldId id="305" r:id="rId17"/>
    <p:sldId id="306" r:id="rId18"/>
    <p:sldId id="307" r:id="rId19"/>
    <p:sldId id="308" r:id="rId20"/>
    <p:sldId id="291" r:id="rId21"/>
    <p:sldId id="257" r:id="rId22"/>
    <p:sldId id="286" r:id="rId23"/>
    <p:sldId id="287" r:id="rId24"/>
    <p:sldId id="270" r:id="rId25"/>
    <p:sldId id="354" r:id="rId26"/>
    <p:sldId id="360" r:id="rId27"/>
    <p:sldId id="356" r:id="rId28"/>
    <p:sldId id="358" r:id="rId29"/>
    <p:sldId id="359" r:id="rId30"/>
    <p:sldId id="292" r:id="rId31"/>
    <p:sldId id="294" r:id="rId32"/>
    <p:sldId id="295" r:id="rId33"/>
    <p:sldId id="361" r:id="rId34"/>
    <p:sldId id="436" r:id="rId35"/>
    <p:sldId id="336" r:id="rId36"/>
    <p:sldId id="437" r:id="rId37"/>
    <p:sldId id="438" r:id="rId38"/>
    <p:sldId id="439" r:id="rId39"/>
    <p:sldId id="440" r:id="rId40"/>
    <p:sldId id="441" r:id="rId41"/>
    <p:sldId id="442" r:id="rId42"/>
    <p:sldId id="443" r:id="rId43"/>
    <p:sldId id="444" r:id="rId44"/>
    <p:sldId id="445" r:id="rId45"/>
    <p:sldId id="446" r:id="rId46"/>
    <p:sldId id="447" r:id="rId47"/>
    <p:sldId id="448" r:id="rId48"/>
    <p:sldId id="449" r:id="rId49"/>
    <p:sldId id="450" r:id="rId50"/>
    <p:sldId id="451" r:id="rId51"/>
    <p:sldId id="452" r:id="rId52"/>
    <p:sldId id="453" r:id="rId53"/>
    <p:sldId id="435" r:id="rId54"/>
    <p:sldId id="258" r:id="rId55"/>
    <p:sldId id="273" r:id="rId56"/>
    <p:sldId id="276" r:id="rId57"/>
    <p:sldId id="259" r:id="rId58"/>
    <p:sldId id="280" r:id="rId59"/>
    <p:sldId id="302" r:id="rId60"/>
    <p:sldId id="281" r:id="rId61"/>
    <p:sldId id="260" r:id="rId62"/>
    <p:sldId id="262" r:id="rId63"/>
    <p:sldId id="263" r:id="rId64"/>
    <p:sldId id="268" r:id="rId65"/>
    <p:sldId id="269" r:id="rId66"/>
    <p:sldId id="271" r:id="rId67"/>
    <p:sldId id="296" r:id="rId68"/>
    <p:sldId id="297" r:id="rId69"/>
    <p:sldId id="298" r:id="rId70"/>
    <p:sldId id="299" r:id="rId71"/>
    <p:sldId id="300" r:id="rId72"/>
    <p:sldId id="301" r:id="rId73"/>
    <p:sldId id="310" r:id="rId74"/>
    <p:sldId id="311" r:id="rId75"/>
    <p:sldId id="312" r:id="rId76"/>
    <p:sldId id="313" r:id="rId77"/>
    <p:sldId id="314" r:id="rId78"/>
    <p:sldId id="315" r:id="rId79"/>
    <p:sldId id="316" r:id="rId80"/>
    <p:sldId id="317" r:id="rId81"/>
    <p:sldId id="318" r:id="rId82"/>
    <p:sldId id="319" r:id="rId83"/>
    <p:sldId id="320" r:id="rId84"/>
    <p:sldId id="321" r:id="rId85"/>
    <p:sldId id="322" r:id="rId86"/>
    <p:sldId id="323" r:id="rId87"/>
    <p:sldId id="324" r:id="rId88"/>
    <p:sldId id="325" r:id="rId89"/>
    <p:sldId id="326" r:id="rId90"/>
    <p:sldId id="327" r:id="rId91"/>
    <p:sldId id="328" r:id="rId92"/>
    <p:sldId id="329" r:id="rId93"/>
    <p:sldId id="330" r:id="rId94"/>
    <p:sldId id="331" r:id="rId95"/>
    <p:sldId id="332" r:id="rId96"/>
    <p:sldId id="333" r:id="rId97"/>
    <p:sldId id="334" r:id="rId98"/>
    <p:sldId id="335" r:id="rId99"/>
    <p:sldId id="362" r:id="rId100"/>
    <p:sldId id="363" r:id="rId101"/>
    <p:sldId id="364" r:id="rId102"/>
    <p:sldId id="365" r:id="rId103"/>
    <p:sldId id="366" r:id="rId104"/>
    <p:sldId id="367" r:id="rId105"/>
    <p:sldId id="368" r:id="rId106"/>
    <p:sldId id="369" r:id="rId107"/>
    <p:sldId id="370" r:id="rId108"/>
    <p:sldId id="371" r:id="rId109"/>
    <p:sldId id="372" r:id="rId110"/>
    <p:sldId id="373" r:id="rId111"/>
    <p:sldId id="374" r:id="rId112"/>
    <p:sldId id="375" r:id="rId113"/>
    <p:sldId id="376" r:id="rId114"/>
    <p:sldId id="377" r:id="rId115"/>
    <p:sldId id="378" r:id="rId116"/>
    <p:sldId id="379" r:id="rId117"/>
    <p:sldId id="380" r:id="rId118"/>
    <p:sldId id="381" r:id="rId119"/>
    <p:sldId id="382" r:id="rId120"/>
    <p:sldId id="383" r:id="rId121"/>
    <p:sldId id="384" r:id="rId122"/>
    <p:sldId id="385" r:id="rId123"/>
    <p:sldId id="386" r:id="rId124"/>
    <p:sldId id="387" r:id="rId125"/>
    <p:sldId id="388" r:id="rId126"/>
    <p:sldId id="389" r:id="rId127"/>
    <p:sldId id="390" r:id="rId128"/>
    <p:sldId id="391" r:id="rId129"/>
    <p:sldId id="392" r:id="rId130"/>
    <p:sldId id="393" r:id="rId131"/>
    <p:sldId id="394" r:id="rId132"/>
    <p:sldId id="395" r:id="rId133"/>
    <p:sldId id="396" r:id="rId134"/>
    <p:sldId id="397" r:id="rId135"/>
    <p:sldId id="398" r:id="rId136"/>
    <p:sldId id="399" r:id="rId137"/>
    <p:sldId id="400" r:id="rId138"/>
    <p:sldId id="401" r:id="rId139"/>
    <p:sldId id="402" r:id="rId140"/>
    <p:sldId id="403" r:id="rId141"/>
    <p:sldId id="404" r:id="rId142"/>
    <p:sldId id="405" r:id="rId143"/>
    <p:sldId id="406" r:id="rId144"/>
    <p:sldId id="407" r:id="rId145"/>
    <p:sldId id="408" r:id="rId146"/>
    <p:sldId id="409" r:id="rId147"/>
    <p:sldId id="410" r:id="rId148"/>
    <p:sldId id="411" r:id="rId149"/>
    <p:sldId id="412" r:id="rId150"/>
    <p:sldId id="413" r:id="rId151"/>
    <p:sldId id="414" r:id="rId152"/>
    <p:sldId id="415" r:id="rId153"/>
    <p:sldId id="416" r:id="rId154"/>
    <p:sldId id="417" r:id="rId155"/>
    <p:sldId id="418" r:id="rId156"/>
    <p:sldId id="419" r:id="rId157"/>
    <p:sldId id="420" r:id="rId158"/>
    <p:sldId id="421" r:id="rId159"/>
    <p:sldId id="422" r:id="rId160"/>
    <p:sldId id="423" r:id="rId161"/>
    <p:sldId id="424" r:id="rId162"/>
    <p:sldId id="425" r:id="rId163"/>
    <p:sldId id="426" r:id="rId164"/>
    <p:sldId id="427" r:id="rId165"/>
    <p:sldId id="428" r:id="rId166"/>
    <p:sldId id="429" r:id="rId167"/>
    <p:sldId id="430" r:id="rId168"/>
    <p:sldId id="431" r:id="rId169"/>
    <p:sldId id="432" r:id="rId170"/>
    <p:sldId id="433" r:id="rId171"/>
    <p:sldId id="434" r:id="rId1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392" autoAdjust="0"/>
  </p:normalViewPr>
  <p:slideViewPr>
    <p:cSldViewPr snapToGrid="0" snapToObjects="1">
      <p:cViewPr varScale="1">
        <p:scale>
          <a:sx n="77" d="100"/>
          <a:sy n="77" d="100"/>
        </p:scale>
        <p:origin x="-2448"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notesMaster" Target="notesMasters/notesMaster1.xml"/><Relationship Id="rId174" Type="http://schemas.openxmlformats.org/officeDocument/2006/relationships/printerSettings" Target="printerSettings/printerSettings1.bin"/><Relationship Id="rId175" Type="http://schemas.openxmlformats.org/officeDocument/2006/relationships/presProps" Target="presProps.xml"/><Relationship Id="rId176" Type="http://schemas.openxmlformats.org/officeDocument/2006/relationships/viewProps" Target="viewProps.xml"/><Relationship Id="rId177" Type="http://schemas.openxmlformats.org/officeDocument/2006/relationships/theme" Target="theme/theme1.xml"/><Relationship Id="rId178"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6.png"/><Relationship Id="rId2" Type="http://schemas.openxmlformats.org/officeDocument/2006/relationships/image" Target="../media/image15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8.png"/><Relationship Id="rId2" Type="http://schemas.openxmlformats.org/officeDocument/2006/relationships/image" Target="../media/image15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989AB6-3AF6-0B44-86FF-3899BEFD75F2}" type="datetimeFigureOut">
              <a:rPr lang="en-US" smtClean="0"/>
              <a:t>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033CE2-FAD7-8649-86BB-31106BABC1FA}" type="slidenum">
              <a:rPr lang="en-US" smtClean="0"/>
              <a:t>‹#›</a:t>
            </a:fld>
            <a:endParaRPr lang="en-US"/>
          </a:p>
        </p:txBody>
      </p:sp>
    </p:spTree>
    <p:extLst>
      <p:ext uri="{BB962C8B-B14F-4D97-AF65-F5344CB8AC3E}">
        <p14:creationId xmlns:p14="http://schemas.microsoft.com/office/powerpoint/2010/main" val="1901437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Osgood-Schlatter</a:t>
            </a:r>
          </a:p>
          <a:p>
            <a:r>
              <a:rPr lang="en-US" sz="1200" dirty="0" smtClean="0"/>
              <a:t>Sever’s</a:t>
            </a:r>
          </a:p>
          <a:p>
            <a:r>
              <a:rPr lang="en-US" sz="1200" dirty="0" smtClean="0">
                <a:solidFill>
                  <a:schemeClr val="tx1"/>
                </a:solidFill>
              </a:rPr>
              <a:t>Sinding­Larsen­Johansson</a:t>
            </a:r>
            <a:endParaRPr lang="en-US" sz="1200" dirty="0" smtClean="0"/>
          </a:p>
          <a:p>
            <a:pPr eaLnBrk="1" hangingPunct="1">
              <a:spcBef>
                <a:spcPct val="50000"/>
              </a:spcBef>
            </a:pPr>
            <a:r>
              <a:rPr lang="en-US" sz="1200" b="1" dirty="0" smtClean="0">
                <a:solidFill>
                  <a:schemeClr val="bg2"/>
                </a:solidFill>
                <a:cs typeface="Tahoma" charset="0"/>
              </a:rPr>
              <a:t>Why are the </a:t>
            </a:r>
            <a:r>
              <a:rPr lang="en-US" sz="1200" b="1" dirty="0" err="1" smtClean="0">
                <a:solidFill>
                  <a:schemeClr val="bg2"/>
                </a:solidFill>
                <a:cs typeface="Tahoma" charset="0"/>
              </a:rPr>
              <a:t>apophyseal</a:t>
            </a:r>
            <a:r>
              <a:rPr lang="en-US" sz="1200" b="1" dirty="0" smtClean="0">
                <a:solidFill>
                  <a:schemeClr val="bg2"/>
                </a:solidFill>
                <a:cs typeface="Tahoma" charset="0"/>
              </a:rPr>
              <a:t> centers so fragile?</a:t>
            </a:r>
          </a:p>
          <a:p>
            <a:pPr eaLnBrk="1" hangingPunct="1">
              <a:spcBef>
                <a:spcPct val="50000"/>
              </a:spcBef>
            </a:pPr>
            <a:endParaRPr lang="en-US" sz="100" dirty="0" smtClean="0">
              <a:solidFill>
                <a:schemeClr val="bg2"/>
              </a:solidFill>
              <a:cs typeface="Tahoma" charset="0"/>
            </a:endParaRPr>
          </a:p>
          <a:p>
            <a:pPr eaLnBrk="1" hangingPunct="1">
              <a:spcBef>
                <a:spcPct val="50000"/>
              </a:spcBef>
            </a:pPr>
            <a:r>
              <a:rPr lang="en-US" sz="1200" dirty="0" smtClean="0">
                <a:solidFill>
                  <a:schemeClr val="bg2"/>
                </a:solidFill>
                <a:cs typeface="Tahoma" charset="0"/>
              </a:rPr>
              <a:t>Because…they are largely fibrocartilage which is less resistant to applied stress.  Also, bones grow faster than muscle, so the unit is stressed both from growth and from traction.</a:t>
            </a:r>
          </a:p>
          <a:p>
            <a:endParaRPr lang="en-US" dirty="0"/>
          </a:p>
        </p:txBody>
      </p:sp>
      <p:sp>
        <p:nvSpPr>
          <p:cNvPr id="4" name="Slide Number Placeholder 3"/>
          <p:cNvSpPr>
            <a:spLocks noGrp="1"/>
          </p:cNvSpPr>
          <p:nvPr>
            <p:ph type="sldNum" sz="quarter" idx="10"/>
          </p:nvPr>
        </p:nvSpPr>
        <p:spPr/>
        <p:txBody>
          <a:bodyPr/>
          <a:lstStyle/>
          <a:p>
            <a:fld id="{63033CE2-FAD7-8649-86BB-31106BABC1FA}" type="slidenum">
              <a:rPr lang="en-US" smtClean="0"/>
              <a:t>2</a:t>
            </a:fld>
            <a:endParaRPr lang="en-US"/>
          </a:p>
        </p:txBody>
      </p:sp>
    </p:spTree>
    <p:extLst>
      <p:ext uri="{BB962C8B-B14F-4D97-AF65-F5344CB8AC3E}">
        <p14:creationId xmlns:p14="http://schemas.microsoft.com/office/powerpoint/2010/main" val="3858004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Humerus, radius, ulnar</a:t>
            </a:r>
          </a:p>
          <a:p>
            <a:r>
              <a:rPr lang="en-US" dirty="0" smtClean="0"/>
              <a:t>Olecranon/fossa, coronoid fossa (the one on the anterior</a:t>
            </a:r>
            <a:r>
              <a:rPr lang="en-US" baseline="0" dirty="0" smtClean="0"/>
              <a:t> </a:t>
            </a:r>
            <a:r>
              <a:rPr lang="en-US" baseline="0" dirty="0" err="1" smtClean="0"/>
              <a:t>humerus</a:t>
            </a:r>
            <a:r>
              <a:rPr lang="en-US" baseline="0" dirty="0" smtClean="0"/>
              <a:t>, opposite of olecranon fossa)</a:t>
            </a:r>
            <a:endParaRPr lang="en-US" dirty="0" smtClean="0"/>
          </a:p>
          <a:p>
            <a:r>
              <a:rPr lang="en-US" dirty="0" smtClean="0"/>
              <a:t>Condyles - trochlea, (ulna) </a:t>
            </a:r>
            <a:r>
              <a:rPr lang="en-US" dirty="0" err="1" smtClean="0"/>
              <a:t>capitellum</a:t>
            </a:r>
            <a:r>
              <a:rPr lang="en-US" dirty="0" smtClean="0"/>
              <a:t> (radius)</a:t>
            </a:r>
          </a:p>
          <a:p>
            <a:endParaRPr lang="en-US" dirty="0"/>
          </a:p>
        </p:txBody>
      </p:sp>
      <p:sp>
        <p:nvSpPr>
          <p:cNvPr id="4" name="Slide Number Placeholder 3"/>
          <p:cNvSpPr>
            <a:spLocks noGrp="1"/>
          </p:cNvSpPr>
          <p:nvPr>
            <p:ph type="sldNum" sz="quarter" idx="10"/>
          </p:nvPr>
        </p:nvSpPr>
        <p:spPr/>
        <p:txBody>
          <a:bodyPr/>
          <a:lstStyle/>
          <a:p>
            <a:fld id="{63033CE2-FAD7-8649-86BB-31106BABC1FA}" type="slidenum">
              <a:rPr lang="en-US" smtClean="0"/>
              <a:t>20</a:t>
            </a:fld>
            <a:endParaRPr lang="en-US"/>
          </a:p>
        </p:txBody>
      </p:sp>
    </p:spTree>
    <p:extLst>
      <p:ext uri="{BB962C8B-B14F-4D97-AF65-F5344CB8AC3E}">
        <p14:creationId xmlns:p14="http://schemas.microsoft.com/office/powerpoint/2010/main" val="2254360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●"OK" sign (alternatively, ask the patient to pinch your hand): anterior </a:t>
            </a:r>
            <a:r>
              <a:rPr lang="en-US" sz="1200" kern="1200" dirty="0" err="1" smtClean="0">
                <a:solidFill>
                  <a:schemeClr val="tx1"/>
                </a:solidFill>
                <a:effectLst/>
                <a:latin typeface="+mn-lt"/>
                <a:ea typeface="+mn-ea"/>
                <a:cs typeface="+mn-cs"/>
              </a:rPr>
              <a:t>interosseous</a:t>
            </a:r>
            <a:r>
              <a:rPr lang="en-US" sz="1200" kern="1200" dirty="0" smtClean="0">
                <a:solidFill>
                  <a:schemeClr val="tx1"/>
                </a:solidFill>
                <a:effectLst/>
                <a:latin typeface="+mn-lt"/>
                <a:ea typeface="+mn-ea"/>
                <a:cs typeface="+mn-cs"/>
              </a:rPr>
              <a:t> nerve (branch of median nerve and radial nerve) (picture 1) [9,10] </a:t>
            </a:r>
            <a:endParaRPr lang="en-US" dirty="0" smtClean="0">
              <a:effectLst/>
            </a:endParaRPr>
          </a:p>
          <a:p>
            <a:r>
              <a:rPr lang="en-US" sz="1200" kern="1200" dirty="0" smtClean="0">
                <a:solidFill>
                  <a:schemeClr val="tx1"/>
                </a:solidFill>
                <a:effectLst/>
                <a:latin typeface="+mn-lt"/>
                <a:ea typeface="+mn-ea"/>
                <a:cs typeface="+mn-cs"/>
              </a:rPr>
              <a:t>●Finger spread against resistance or holding a piece of paper firmly between the middle and ring fingers: ulnar nerve (figure 9) </a:t>
            </a:r>
            <a:endParaRPr lang="en-US" dirty="0" smtClean="0">
              <a:effectLst/>
            </a:endParaRPr>
          </a:p>
          <a:p>
            <a:r>
              <a:rPr lang="en-US" sz="1200" kern="1200" dirty="0" smtClean="0">
                <a:solidFill>
                  <a:schemeClr val="tx1"/>
                </a:solidFill>
                <a:effectLst/>
                <a:latin typeface="+mn-lt"/>
                <a:ea typeface="+mn-ea"/>
                <a:cs typeface="+mn-cs"/>
              </a:rPr>
              <a:t>●Thumb's up sign: radial nerve (figure 10) </a:t>
            </a:r>
            <a:endParaRPr lang="en-US" dirty="0" smtClean="0">
              <a:effectLst/>
            </a:endParaRPr>
          </a:p>
          <a:p>
            <a:r>
              <a:rPr lang="en-US" sz="1200" kern="1200" dirty="0" smtClean="0">
                <a:solidFill>
                  <a:schemeClr val="tx1"/>
                </a:solidFill>
                <a:effectLst/>
                <a:latin typeface="+mn-lt"/>
                <a:ea typeface="+mn-ea"/>
                <a:cs typeface="+mn-cs"/>
              </a:rPr>
              <a:t>The clinician should perform testing of two point discrimination (</a:t>
            </a:r>
            <a:r>
              <a:rPr lang="en-US" sz="1200" kern="1200" dirty="0" err="1" smtClean="0">
                <a:solidFill>
                  <a:schemeClr val="tx1"/>
                </a:solidFill>
                <a:effectLst/>
                <a:latin typeface="+mn-lt"/>
                <a:ea typeface="+mn-ea"/>
                <a:cs typeface="+mn-cs"/>
              </a:rPr>
              <a:t>ie</a:t>
            </a:r>
            <a:r>
              <a:rPr lang="en-US" sz="1200" kern="1200" dirty="0" smtClean="0">
                <a:solidFill>
                  <a:schemeClr val="tx1"/>
                </a:solidFill>
                <a:effectLst/>
                <a:latin typeface="+mn-lt"/>
                <a:ea typeface="+mn-ea"/>
                <a:cs typeface="+mn-cs"/>
              </a:rPr>
              <a:t>, the ability to recognize two points five millimeters apart applied simultaneously to the skin as distinct from a single point) on the follow sites to evaluate peripheral nerve sensation: </a:t>
            </a:r>
            <a:endParaRPr lang="en-US" dirty="0" smtClean="0">
              <a:effectLst/>
            </a:endParaRPr>
          </a:p>
          <a:p>
            <a:r>
              <a:rPr lang="en-US" sz="1200" kern="1200" dirty="0" smtClean="0">
                <a:solidFill>
                  <a:schemeClr val="tx1"/>
                </a:solidFill>
                <a:effectLst/>
                <a:latin typeface="+mn-lt"/>
                <a:ea typeface="+mn-ea"/>
                <a:cs typeface="+mn-cs"/>
              </a:rPr>
              <a:t>●Dorsal web space – Innervated by the radial nerve </a:t>
            </a:r>
            <a:endParaRPr lang="en-US" dirty="0" smtClean="0">
              <a:effectLst/>
            </a:endParaRPr>
          </a:p>
          <a:p>
            <a:r>
              <a:rPr lang="en-US" sz="1200" kern="1200" dirty="0" smtClean="0">
                <a:solidFill>
                  <a:schemeClr val="tx1"/>
                </a:solidFill>
                <a:effectLst/>
                <a:latin typeface="+mn-lt"/>
                <a:ea typeface="+mn-ea"/>
                <a:cs typeface="+mn-cs"/>
              </a:rPr>
              <a:t>●Palmar index (pointer) finger – Innervated by the median nerve </a:t>
            </a:r>
            <a:endParaRPr lang="en-US" dirty="0" smtClean="0">
              <a:effectLst/>
            </a:endParaRPr>
          </a:p>
          <a:p>
            <a:r>
              <a:rPr lang="en-US" sz="1200" kern="1200" dirty="0" smtClean="0">
                <a:solidFill>
                  <a:schemeClr val="tx1"/>
                </a:solidFill>
                <a:effectLst/>
                <a:latin typeface="+mn-lt"/>
                <a:ea typeface="+mn-ea"/>
                <a:cs typeface="+mn-cs"/>
              </a:rPr>
              <a:t>●Pinky (or little finger) – Innervated by the ulnar nerve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033CE2-FAD7-8649-86BB-31106BABC1FA}" type="slidenum">
              <a:rPr lang="en-US" smtClean="0"/>
              <a:t>21</a:t>
            </a:fld>
            <a:endParaRPr lang="en-US"/>
          </a:p>
        </p:txBody>
      </p:sp>
    </p:spTree>
    <p:extLst>
      <p:ext uri="{BB962C8B-B14F-4D97-AF65-F5344CB8AC3E}">
        <p14:creationId xmlns:p14="http://schemas.microsoft.com/office/powerpoint/2010/main" val="4199985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effectLst/>
            </a:endParaRPr>
          </a:p>
          <a:p>
            <a:endParaRPr lang="en-US" dirty="0" smtClean="0">
              <a:effectLst/>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63033CE2-FAD7-8649-86BB-31106BABC1FA}" type="slidenum">
              <a:rPr lang="en-US" smtClean="0"/>
              <a:t>22</a:t>
            </a:fld>
            <a:endParaRPr lang="en-US"/>
          </a:p>
        </p:txBody>
      </p:sp>
    </p:spTree>
    <p:extLst>
      <p:ext uri="{BB962C8B-B14F-4D97-AF65-F5344CB8AC3E}">
        <p14:creationId xmlns:p14="http://schemas.microsoft.com/office/powerpoint/2010/main" val="2977073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Anterior joint line should intersect </a:t>
            </a:r>
            <a:r>
              <a:rPr lang="en-US" dirty="0" err="1" smtClean="0"/>
              <a:t>capitellum</a:t>
            </a:r>
            <a:endParaRPr lang="en-US" dirty="0"/>
          </a:p>
        </p:txBody>
      </p:sp>
      <p:sp>
        <p:nvSpPr>
          <p:cNvPr id="4" name="Slide Number Placeholder 3"/>
          <p:cNvSpPr>
            <a:spLocks noGrp="1"/>
          </p:cNvSpPr>
          <p:nvPr>
            <p:ph type="sldNum" sz="quarter" idx="10"/>
          </p:nvPr>
        </p:nvSpPr>
        <p:spPr/>
        <p:txBody>
          <a:bodyPr/>
          <a:lstStyle/>
          <a:p>
            <a:fld id="{63033CE2-FAD7-8649-86BB-31106BABC1FA}" type="slidenum">
              <a:rPr lang="en-US" smtClean="0"/>
              <a:t>23</a:t>
            </a:fld>
            <a:endParaRPr lang="en-US"/>
          </a:p>
        </p:txBody>
      </p:sp>
    </p:spTree>
    <p:extLst>
      <p:ext uri="{BB962C8B-B14F-4D97-AF65-F5344CB8AC3E}">
        <p14:creationId xmlns:p14="http://schemas.microsoft.com/office/powerpoint/2010/main" val="3377967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Type I - non displaced fracture with elbow effusion (</a:t>
            </a:r>
            <a:r>
              <a:rPr lang="en-US" sz="1200" kern="1200" dirty="0" err="1" smtClean="0">
                <a:solidFill>
                  <a:schemeClr val="tx1"/>
                </a:solidFill>
                <a:effectLst/>
                <a:latin typeface="+mn-lt"/>
                <a:ea typeface="+mn-ea"/>
                <a:cs typeface="+mn-cs"/>
              </a:rPr>
              <a:t>atnerior</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posterion</a:t>
            </a:r>
            <a:r>
              <a:rPr lang="en-US" sz="1200" kern="1200" dirty="0" smtClean="0">
                <a:solidFill>
                  <a:schemeClr val="tx1"/>
                </a:solidFill>
                <a:effectLst/>
                <a:latin typeface="+mn-lt"/>
                <a:ea typeface="+mn-ea"/>
                <a:cs typeface="+mn-cs"/>
              </a:rPr>
              <a:t> periosteum remain</a:t>
            </a:r>
            <a:r>
              <a:rPr lang="en-US" sz="1200" kern="1200" baseline="0" dirty="0" smtClean="0">
                <a:solidFill>
                  <a:schemeClr val="tx1"/>
                </a:solidFill>
                <a:effectLst/>
                <a:latin typeface="+mn-lt"/>
                <a:ea typeface="+mn-ea"/>
                <a:cs typeface="+mn-cs"/>
              </a:rPr>
              <a:t> intact, so humeral line transects the middle of </a:t>
            </a:r>
            <a:r>
              <a:rPr lang="en-US" sz="1200" kern="1200" baseline="0" dirty="0" err="1" smtClean="0">
                <a:solidFill>
                  <a:schemeClr val="tx1"/>
                </a:solidFill>
                <a:effectLst/>
                <a:latin typeface="+mn-lt"/>
                <a:ea typeface="+mn-ea"/>
                <a:cs typeface="+mn-cs"/>
              </a:rPr>
              <a:t>capitellum</a:t>
            </a:r>
            <a:r>
              <a:rPr lang="en-US" sz="1200" kern="1200" baseline="0" dirty="0" smtClean="0">
                <a:solidFill>
                  <a:schemeClr val="tx1"/>
                </a:solidFill>
                <a:effectLst/>
                <a:latin typeface="+mn-lt"/>
                <a:ea typeface="+mn-ea"/>
                <a:cs typeface="+mn-cs"/>
              </a:rPr>
              <a:t>)</a:t>
            </a:r>
          </a:p>
          <a:p>
            <a:r>
              <a:rPr lang="en-US" sz="1200" kern="1200" baseline="0" dirty="0" smtClean="0">
                <a:solidFill>
                  <a:schemeClr val="tx1"/>
                </a:solidFill>
                <a:effectLst/>
                <a:latin typeface="+mn-lt"/>
                <a:ea typeface="+mn-ea"/>
                <a:cs typeface="+mn-cs"/>
              </a:rPr>
              <a:t>Type II - displaced fracture with intact posterior periosteum</a:t>
            </a:r>
          </a:p>
          <a:p>
            <a:r>
              <a:rPr lang="en-US" sz="1200" kern="1200" baseline="0" dirty="0" smtClean="0">
                <a:solidFill>
                  <a:schemeClr val="tx1"/>
                </a:solidFill>
                <a:effectLst/>
                <a:latin typeface="+mn-lt"/>
                <a:ea typeface="+mn-ea"/>
                <a:cs typeface="+mn-cs"/>
              </a:rPr>
              <a:t>Type II - displaced with disrupted anterior and posterior </a:t>
            </a:r>
            <a:r>
              <a:rPr lang="en-US" sz="1200" kern="1200" baseline="0" dirty="0" err="1" smtClean="0">
                <a:solidFill>
                  <a:schemeClr val="tx1"/>
                </a:solidFill>
                <a:effectLst/>
                <a:latin typeface="+mn-lt"/>
                <a:ea typeface="+mn-ea"/>
                <a:cs typeface="+mn-cs"/>
              </a:rPr>
              <a:t>periosteum</a:t>
            </a:r>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imes New Roman" charset="0"/>
              </a:rPr>
              <a:t>Neurovascular relations. Right) If the spike of the proximal fracture fragment penetrates medially (</a:t>
            </a:r>
            <a:r>
              <a:rPr lang="en-US" dirty="0" err="1" smtClean="0">
                <a:latin typeface="Times New Roman" charset="0"/>
              </a:rPr>
              <a:t>posterolateral</a:t>
            </a:r>
            <a:r>
              <a:rPr lang="en-US" dirty="0" smtClean="0">
                <a:latin typeface="Times New Roman" charset="0"/>
              </a:rPr>
              <a:t> distal fracture fragment displacement), both the median nerve and brachial artery can be tethered. This type of neurovascular injury is most common. Left) If the proximal fracture fragment spike penetrates the brachialis muscle laterally (posteromedial distal fracture fragment displacement), the radial nerve may be tethered. </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033CE2-FAD7-8649-86BB-31106BABC1FA}" type="slidenum">
              <a:rPr lang="en-US" smtClean="0"/>
              <a:t>24</a:t>
            </a:fld>
            <a:endParaRPr lang="en-US"/>
          </a:p>
        </p:txBody>
      </p:sp>
    </p:spTree>
    <p:extLst>
      <p:ext uri="{BB962C8B-B14F-4D97-AF65-F5344CB8AC3E}">
        <p14:creationId xmlns:p14="http://schemas.microsoft.com/office/powerpoint/2010/main" val="3186426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Olecranon</a:t>
            </a:r>
            <a:endParaRPr lang="en-US" dirty="0"/>
          </a:p>
        </p:txBody>
      </p:sp>
      <p:sp>
        <p:nvSpPr>
          <p:cNvPr id="4" name="Slide Number Placeholder 3"/>
          <p:cNvSpPr>
            <a:spLocks noGrp="1"/>
          </p:cNvSpPr>
          <p:nvPr>
            <p:ph type="sldNum" sz="quarter" idx="10"/>
          </p:nvPr>
        </p:nvSpPr>
        <p:spPr/>
        <p:txBody>
          <a:bodyPr/>
          <a:lstStyle/>
          <a:p>
            <a:fld id="{63033CE2-FAD7-8649-86BB-31106BABC1FA}" type="slidenum">
              <a:rPr lang="en-US" smtClean="0"/>
              <a:t>25</a:t>
            </a:fld>
            <a:endParaRPr lang="en-US"/>
          </a:p>
        </p:txBody>
      </p:sp>
    </p:spTree>
    <p:extLst>
      <p:ext uri="{BB962C8B-B14F-4D97-AF65-F5344CB8AC3E}">
        <p14:creationId xmlns:p14="http://schemas.microsoft.com/office/powerpoint/2010/main" val="1061680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Joint effusion, post fat pad, no fracture seen</a:t>
            </a:r>
          </a:p>
          <a:p>
            <a:endParaRPr lang="en-US" dirty="0"/>
          </a:p>
        </p:txBody>
      </p:sp>
      <p:sp>
        <p:nvSpPr>
          <p:cNvPr id="4" name="Slide Number Placeholder 3"/>
          <p:cNvSpPr>
            <a:spLocks noGrp="1"/>
          </p:cNvSpPr>
          <p:nvPr>
            <p:ph type="sldNum" sz="quarter" idx="10"/>
          </p:nvPr>
        </p:nvSpPr>
        <p:spPr/>
        <p:txBody>
          <a:bodyPr/>
          <a:lstStyle/>
          <a:p>
            <a:fld id="{63033CE2-FAD7-8649-86BB-31106BABC1FA}" type="slidenum">
              <a:rPr lang="en-US" smtClean="0"/>
              <a:t>26</a:t>
            </a:fld>
            <a:endParaRPr lang="en-US"/>
          </a:p>
        </p:txBody>
      </p:sp>
    </p:spTree>
    <p:extLst>
      <p:ext uri="{BB962C8B-B14F-4D97-AF65-F5344CB8AC3E}">
        <p14:creationId xmlns:p14="http://schemas.microsoft.com/office/powerpoint/2010/main" val="600426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Type 3 supracondylar</a:t>
            </a:r>
            <a:endParaRPr lang="en-US" dirty="0"/>
          </a:p>
        </p:txBody>
      </p:sp>
      <p:sp>
        <p:nvSpPr>
          <p:cNvPr id="4" name="Slide Number Placeholder 3"/>
          <p:cNvSpPr>
            <a:spLocks noGrp="1"/>
          </p:cNvSpPr>
          <p:nvPr>
            <p:ph type="sldNum" sz="quarter" idx="10"/>
          </p:nvPr>
        </p:nvSpPr>
        <p:spPr/>
        <p:txBody>
          <a:bodyPr/>
          <a:lstStyle/>
          <a:p>
            <a:fld id="{63033CE2-FAD7-8649-86BB-31106BABC1FA}" type="slidenum">
              <a:rPr lang="en-US" smtClean="0"/>
              <a:t>27</a:t>
            </a:fld>
            <a:endParaRPr lang="en-US"/>
          </a:p>
        </p:txBody>
      </p:sp>
    </p:spTree>
    <p:extLst>
      <p:ext uri="{BB962C8B-B14F-4D97-AF65-F5344CB8AC3E}">
        <p14:creationId xmlns:p14="http://schemas.microsoft.com/office/powerpoint/2010/main" val="1039279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Joint effusion and supracondylar fracture</a:t>
            </a:r>
          </a:p>
          <a:p>
            <a:r>
              <a:rPr lang="en-US" dirty="0" smtClean="0"/>
              <a:t>Radial</a:t>
            </a:r>
            <a:r>
              <a:rPr lang="en-US" baseline="0" dirty="0" smtClean="0"/>
              <a:t> fracture (doesn’t align with </a:t>
            </a:r>
            <a:r>
              <a:rPr lang="en-US" baseline="0" dirty="0" err="1" smtClean="0"/>
              <a:t>capitellum</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3033CE2-FAD7-8649-86BB-31106BABC1FA}" type="slidenum">
              <a:rPr lang="en-US" smtClean="0"/>
              <a:t>28</a:t>
            </a:fld>
            <a:endParaRPr lang="en-US"/>
          </a:p>
        </p:txBody>
      </p:sp>
    </p:spTree>
    <p:extLst>
      <p:ext uri="{BB962C8B-B14F-4D97-AF65-F5344CB8AC3E}">
        <p14:creationId xmlns:p14="http://schemas.microsoft.com/office/powerpoint/2010/main" val="921556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Supracondylar fracture Type 1</a:t>
            </a:r>
            <a:r>
              <a:rPr lang="en-US" sz="1200" baseline="0" dirty="0" smtClean="0"/>
              <a:t> - 2</a:t>
            </a:r>
            <a:r>
              <a:rPr lang="en-US" sz="1200" dirty="0" smtClean="0"/>
              <a:t> with posterior fat pad</a:t>
            </a:r>
          </a:p>
          <a:p>
            <a:endParaRPr lang="en-US" dirty="0"/>
          </a:p>
        </p:txBody>
      </p:sp>
      <p:sp>
        <p:nvSpPr>
          <p:cNvPr id="4" name="Slide Number Placeholder 3"/>
          <p:cNvSpPr>
            <a:spLocks noGrp="1"/>
          </p:cNvSpPr>
          <p:nvPr>
            <p:ph type="sldNum" sz="quarter" idx="10"/>
          </p:nvPr>
        </p:nvSpPr>
        <p:spPr/>
        <p:txBody>
          <a:bodyPr/>
          <a:lstStyle/>
          <a:p>
            <a:fld id="{63033CE2-FAD7-8649-86BB-31106BABC1FA}" type="slidenum">
              <a:rPr lang="en-US" smtClean="0"/>
              <a:t>29</a:t>
            </a:fld>
            <a:endParaRPr lang="en-US"/>
          </a:p>
        </p:txBody>
      </p:sp>
    </p:spTree>
    <p:extLst>
      <p:ext uri="{BB962C8B-B14F-4D97-AF65-F5344CB8AC3E}">
        <p14:creationId xmlns:p14="http://schemas.microsoft.com/office/powerpoint/2010/main" val="1173751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033CE2-FAD7-8649-86BB-31106BABC1FA}" type="slidenum">
              <a:rPr lang="en-US" smtClean="0"/>
              <a:t>3</a:t>
            </a:fld>
            <a:endParaRPr lang="en-US"/>
          </a:p>
        </p:txBody>
      </p:sp>
    </p:spTree>
    <p:extLst>
      <p:ext uri="{BB962C8B-B14F-4D97-AF65-F5344CB8AC3E}">
        <p14:creationId xmlns:p14="http://schemas.microsoft.com/office/powerpoint/2010/main" val="1778938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Monteggia</a:t>
            </a:r>
            <a:endParaRPr lang="en-US" dirty="0" smtClean="0"/>
          </a:p>
          <a:p>
            <a:endParaRPr lang="en-US" dirty="0"/>
          </a:p>
        </p:txBody>
      </p:sp>
      <p:sp>
        <p:nvSpPr>
          <p:cNvPr id="4" name="Slide Number Placeholder 3"/>
          <p:cNvSpPr>
            <a:spLocks noGrp="1"/>
          </p:cNvSpPr>
          <p:nvPr>
            <p:ph type="sldNum" sz="quarter" idx="10"/>
          </p:nvPr>
        </p:nvSpPr>
        <p:spPr/>
        <p:txBody>
          <a:bodyPr/>
          <a:lstStyle/>
          <a:p>
            <a:fld id="{63033CE2-FAD7-8649-86BB-31106BABC1FA}" type="slidenum">
              <a:rPr lang="en-US" smtClean="0"/>
              <a:t>30</a:t>
            </a:fld>
            <a:endParaRPr lang="en-US"/>
          </a:p>
        </p:txBody>
      </p:sp>
    </p:spTree>
    <p:extLst>
      <p:ext uri="{BB962C8B-B14F-4D97-AF65-F5344CB8AC3E}">
        <p14:creationId xmlns:p14="http://schemas.microsoft.com/office/powerpoint/2010/main" val="3325251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Galeazzi</a:t>
            </a:r>
            <a:endParaRPr lang="en-US" dirty="0" smtClean="0"/>
          </a:p>
          <a:p>
            <a:endParaRPr lang="en-US" dirty="0"/>
          </a:p>
        </p:txBody>
      </p:sp>
      <p:sp>
        <p:nvSpPr>
          <p:cNvPr id="4" name="Slide Number Placeholder 3"/>
          <p:cNvSpPr>
            <a:spLocks noGrp="1"/>
          </p:cNvSpPr>
          <p:nvPr>
            <p:ph type="sldNum" sz="quarter" idx="10"/>
          </p:nvPr>
        </p:nvSpPr>
        <p:spPr/>
        <p:txBody>
          <a:bodyPr/>
          <a:lstStyle/>
          <a:p>
            <a:fld id="{63033CE2-FAD7-8649-86BB-31106BABC1FA}" type="slidenum">
              <a:rPr lang="en-US" smtClean="0"/>
              <a:t>31</a:t>
            </a:fld>
            <a:endParaRPr lang="en-US"/>
          </a:p>
        </p:txBody>
      </p:sp>
    </p:spTree>
    <p:extLst>
      <p:ext uri="{BB962C8B-B14F-4D97-AF65-F5344CB8AC3E}">
        <p14:creationId xmlns:p14="http://schemas.microsoft.com/office/powerpoint/2010/main" val="3185268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u="sng" dirty="0" err="1" smtClean="0">
                <a:latin typeface="Times New Roman" charset="0"/>
              </a:rPr>
              <a:t>Dx</a:t>
            </a:r>
            <a:r>
              <a:rPr lang="en-US" dirty="0" smtClean="0">
                <a:latin typeface="Times New Roman" charset="0"/>
              </a:rPr>
              <a:t>:  Scaphoid fracture (also with distal radial fracture and ulnar styloid fractures).</a:t>
            </a:r>
          </a:p>
          <a:p>
            <a:pPr eaLnBrk="1" hangingPunct="1"/>
            <a:r>
              <a:rPr lang="en-US" u="sng" dirty="0" smtClean="0">
                <a:latin typeface="Times New Roman" charset="0"/>
              </a:rPr>
              <a:t>Case</a:t>
            </a:r>
            <a:r>
              <a:rPr lang="en-US" dirty="0" smtClean="0">
                <a:latin typeface="Times New Roman" charset="0"/>
              </a:rPr>
              <a:t>:  16 year old fell off bike onto right hand with hyperextension type injury to wrist.  C/o diffuse wrist pain. </a:t>
            </a:r>
          </a:p>
          <a:p>
            <a:pPr eaLnBrk="1" hangingPunct="1"/>
            <a:r>
              <a:rPr lang="en-US" u="sng" dirty="0" smtClean="0">
                <a:latin typeface="Times New Roman" charset="0"/>
              </a:rPr>
              <a:t>Teaching Point</a:t>
            </a:r>
            <a:r>
              <a:rPr lang="en-US" dirty="0" smtClean="0">
                <a:latin typeface="Times New Roman" charset="0"/>
              </a:rPr>
              <a:t>:  </a:t>
            </a:r>
          </a:p>
          <a:p>
            <a:pPr eaLnBrk="1" hangingPunct="1"/>
            <a:r>
              <a:rPr lang="en-US" dirty="0" smtClean="0">
                <a:latin typeface="Times New Roman" charset="0"/>
              </a:rPr>
              <a:t>1. The scaphoid bone is the most commonly fractured carpal bone. These types of fractures are most commonly seen in patients between 15 and 35 years of age as a result of a forceful hyperextension type injury to the wrist. </a:t>
            </a:r>
          </a:p>
          <a:p>
            <a:pPr eaLnBrk="1" hangingPunct="1"/>
            <a:r>
              <a:rPr lang="en-US" dirty="0" smtClean="0">
                <a:latin typeface="Times New Roman" charset="0"/>
              </a:rPr>
              <a:t>2. Scaphoid fractures (even if properly diagnosed and treated) have a tendency for dreaded complications, such as avascular necrosis of the proximal fracture portion and non-union.  All scaphoid fractures should be referred to Orthopedics.  </a:t>
            </a:r>
          </a:p>
          <a:p>
            <a:pPr eaLnBrk="1" hangingPunct="1"/>
            <a:endParaRPr lang="en-US" dirty="0" smtClean="0">
              <a:latin typeface="Times New Roman" charset="0"/>
            </a:endParaRPr>
          </a:p>
          <a:p>
            <a:endParaRPr lang="en-US" dirty="0"/>
          </a:p>
        </p:txBody>
      </p:sp>
      <p:sp>
        <p:nvSpPr>
          <p:cNvPr id="4" name="Slide Number Placeholder 3"/>
          <p:cNvSpPr>
            <a:spLocks noGrp="1"/>
          </p:cNvSpPr>
          <p:nvPr>
            <p:ph type="sldNum" sz="quarter" idx="10"/>
          </p:nvPr>
        </p:nvSpPr>
        <p:spPr/>
        <p:txBody>
          <a:bodyPr/>
          <a:lstStyle/>
          <a:p>
            <a:fld id="{63033CE2-FAD7-8649-86BB-31106BABC1FA}" type="slidenum">
              <a:rPr lang="en-US" smtClean="0"/>
              <a:t>36</a:t>
            </a:fld>
            <a:endParaRPr lang="en-US"/>
          </a:p>
        </p:txBody>
      </p:sp>
    </p:spTree>
    <p:extLst>
      <p:ext uri="{BB962C8B-B14F-4D97-AF65-F5344CB8AC3E}">
        <p14:creationId xmlns:p14="http://schemas.microsoft.com/office/powerpoint/2010/main" val="1507482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u="sng" dirty="0" err="1" smtClean="0">
                <a:latin typeface="Times New Roman" charset="0"/>
              </a:rPr>
              <a:t>Dx</a:t>
            </a:r>
            <a:r>
              <a:rPr lang="en-US" dirty="0" smtClean="0">
                <a:latin typeface="Times New Roman" charset="0"/>
              </a:rPr>
              <a:t>:  Hip effusion presentation.  Position of comfort with hip </a:t>
            </a:r>
            <a:r>
              <a:rPr lang="en-US" u="sng" dirty="0" smtClean="0">
                <a:latin typeface="Times New Roman" charset="0"/>
              </a:rPr>
              <a:t>f</a:t>
            </a:r>
            <a:r>
              <a:rPr lang="en-US" dirty="0" smtClean="0">
                <a:latin typeface="Times New Roman" charset="0"/>
              </a:rPr>
              <a:t>lexed, </a:t>
            </a:r>
            <a:r>
              <a:rPr lang="en-US" u="sng" dirty="0" err="1" smtClean="0">
                <a:latin typeface="Times New Roman" charset="0"/>
              </a:rPr>
              <a:t>aB</a:t>
            </a:r>
            <a:r>
              <a:rPr lang="en-US" dirty="0" err="1" smtClean="0">
                <a:latin typeface="Times New Roman" charset="0"/>
              </a:rPr>
              <a:t>ducted</a:t>
            </a:r>
            <a:r>
              <a:rPr lang="en-US" dirty="0" smtClean="0">
                <a:latin typeface="Times New Roman" charset="0"/>
              </a:rPr>
              <a:t>, and </a:t>
            </a:r>
            <a:r>
              <a:rPr lang="en-US" u="sng" dirty="0" smtClean="0">
                <a:latin typeface="Times New Roman" charset="0"/>
              </a:rPr>
              <a:t>e</a:t>
            </a:r>
            <a:r>
              <a:rPr lang="en-US" dirty="0" smtClean="0">
                <a:latin typeface="Times New Roman" charset="0"/>
              </a:rPr>
              <a:t>xternally </a:t>
            </a:r>
            <a:r>
              <a:rPr lang="en-US" u="sng" dirty="0" smtClean="0">
                <a:latin typeface="Times New Roman" charset="0"/>
              </a:rPr>
              <a:t>r</a:t>
            </a:r>
            <a:r>
              <a:rPr lang="en-US" dirty="0" smtClean="0">
                <a:latin typeface="Times New Roman" charset="0"/>
              </a:rPr>
              <a:t>otated (FABER).</a:t>
            </a:r>
          </a:p>
          <a:p>
            <a:pPr eaLnBrk="1" hangingPunct="1"/>
            <a:r>
              <a:rPr lang="en-US" u="sng" dirty="0" smtClean="0">
                <a:latin typeface="Times New Roman" charset="0"/>
              </a:rPr>
              <a:t>Case</a:t>
            </a:r>
            <a:r>
              <a:rPr lang="en-US" dirty="0" smtClean="0">
                <a:latin typeface="Times New Roman" charset="0"/>
              </a:rPr>
              <a:t>:  4 year-old previously healthy girl with fever </a:t>
            </a:r>
            <a:r>
              <a:rPr lang="en-US" dirty="0" err="1" smtClean="0">
                <a:latin typeface="Times New Roman" charset="0"/>
              </a:rPr>
              <a:t>Tmax</a:t>
            </a:r>
            <a:r>
              <a:rPr lang="en-US" dirty="0" smtClean="0">
                <a:latin typeface="Times New Roman" charset="0"/>
              </a:rPr>
              <a:t> 39.4, right leg pain, and refusal to bear weight on right LE, presents like this on a stretcher.  CBC with WBC 27,000 and ESR 46.</a:t>
            </a:r>
          </a:p>
          <a:p>
            <a:pPr eaLnBrk="1" hangingPunct="1"/>
            <a:r>
              <a:rPr lang="en-US" dirty="0" smtClean="0">
                <a:latin typeface="Times New Roman" charset="0"/>
              </a:rPr>
              <a:t>Kocher MS, et al.  </a:t>
            </a:r>
            <a:r>
              <a:rPr lang="ja-JP" altLang="en-US" dirty="0" smtClean="0">
                <a:latin typeface="Times New Roman" charset="0"/>
              </a:rPr>
              <a:t>“</a:t>
            </a:r>
            <a:r>
              <a:rPr lang="en-US" dirty="0" smtClean="0">
                <a:latin typeface="Times New Roman" charset="0"/>
              </a:rPr>
              <a:t>Differentiating Between Septic Arthritis and Transient </a:t>
            </a:r>
            <a:r>
              <a:rPr lang="en-US" dirty="0" err="1" smtClean="0">
                <a:latin typeface="Times New Roman" charset="0"/>
              </a:rPr>
              <a:t>Synovitis</a:t>
            </a:r>
            <a:r>
              <a:rPr lang="en-US" dirty="0" smtClean="0">
                <a:latin typeface="Times New Roman" charset="0"/>
              </a:rPr>
              <a:t> of the Hip in Children: An Evidence-Based Clinical Prediction Algorithm.</a:t>
            </a:r>
            <a:r>
              <a:rPr lang="ja-JP" altLang="en-US" dirty="0" smtClean="0">
                <a:latin typeface="Times New Roman" charset="0"/>
              </a:rPr>
              <a:t>”</a:t>
            </a:r>
            <a:r>
              <a:rPr lang="en-US" dirty="0" smtClean="0">
                <a:latin typeface="Times New Roman" charset="0"/>
              </a:rPr>
              <a:t> The Journal of Bone and Joint Surgery 1999: 81A(12): 1662-1670.</a:t>
            </a:r>
          </a:p>
          <a:p>
            <a:pPr eaLnBrk="1" hangingPunct="1">
              <a:buFontTx/>
              <a:buChar char="-"/>
            </a:pPr>
            <a:r>
              <a:rPr lang="en-US" dirty="0" smtClean="0">
                <a:latin typeface="Times New Roman" charset="0"/>
              </a:rPr>
              <a:t>Identified 4 independent multivariate predictors for differentiating between septic arthritis and transient </a:t>
            </a:r>
            <a:r>
              <a:rPr lang="en-US" dirty="0" err="1" smtClean="0">
                <a:latin typeface="Times New Roman" charset="0"/>
              </a:rPr>
              <a:t>synovitis</a:t>
            </a:r>
            <a:r>
              <a:rPr lang="en-US" dirty="0" smtClean="0">
                <a:latin typeface="Times New Roman" charset="0"/>
              </a:rPr>
              <a:t>: history of fever, non-weight bearing, ESR &gt;40, WBC &gt;12,000.</a:t>
            </a:r>
          </a:p>
          <a:p>
            <a:pPr eaLnBrk="1" hangingPunct="1">
              <a:buFontTx/>
              <a:buChar char="-"/>
            </a:pPr>
            <a:r>
              <a:rPr lang="en-US" dirty="0" smtClean="0">
                <a:latin typeface="Times New Roman" charset="0"/>
              </a:rPr>
              <a:t>Probability of septic arthritis increased with increasing number of predictors present: 0 – &lt;0.2%; 1 – 3.0%, 2 – 40.0%; 3 – 93.1%, 4 – 99.6%.</a:t>
            </a:r>
          </a:p>
          <a:p>
            <a:endParaRPr lang="en-US" dirty="0"/>
          </a:p>
        </p:txBody>
      </p:sp>
      <p:sp>
        <p:nvSpPr>
          <p:cNvPr id="4" name="Slide Number Placeholder 3"/>
          <p:cNvSpPr>
            <a:spLocks noGrp="1"/>
          </p:cNvSpPr>
          <p:nvPr>
            <p:ph type="sldNum" sz="quarter" idx="10"/>
          </p:nvPr>
        </p:nvSpPr>
        <p:spPr/>
        <p:txBody>
          <a:bodyPr/>
          <a:lstStyle/>
          <a:p>
            <a:fld id="{63033CE2-FAD7-8649-86BB-31106BABC1FA}" type="slidenum">
              <a:rPr lang="en-US" smtClean="0"/>
              <a:t>37</a:t>
            </a:fld>
            <a:endParaRPr lang="en-US"/>
          </a:p>
        </p:txBody>
      </p:sp>
    </p:spTree>
    <p:extLst>
      <p:ext uri="{BB962C8B-B14F-4D97-AF65-F5344CB8AC3E}">
        <p14:creationId xmlns:p14="http://schemas.microsoft.com/office/powerpoint/2010/main" val="2729155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u="sng" dirty="0" err="1" smtClean="0">
                <a:latin typeface="Times New Roman" charset="0"/>
              </a:rPr>
              <a:t>Dx</a:t>
            </a:r>
            <a:r>
              <a:rPr lang="en-US" sz="1200" dirty="0" smtClean="0">
                <a:latin typeface="Times New Roman" charset="0"/>
              </a:rPr>
              <a:t>:  Child Abuse (Classic </a:t>
            </a:r>
            <a:r>
              <a:rPr lang="en-US" sz="1200" dirty="0" err="1" smtClean="0">
                <a:latin typeface="Times New Roman" charset="0"/>
              </a:rPr>
              <a:t>Metaphyseal</a:t>
            </a:r>
            <a:r>
              <a:rPr lang="en-US" sz="1200" dirty="0" smtClean="0">
                <a:latin typeface="Times New Roman" charset="0"/>
              </a:rPr>
              <a:t> Lesions: occur when the extremity is pulled, twisted or shaken forcefully))</a:t>
            </a:r>
          </a:p>
          <a:p>
            <a:pPr eaLnBrk="1" hangingPunct="1"/>
            <a:r>
              <a:rPr lang="en-US" sz="1200" u="sng" dirty="0" smtClean="0">
                <a:latin typeface="Times New Roman" charset="0"/>
              </a:rPr>
              <a:t>Case</a:t>
            </a:r>
            <a:r>
              <a:rPr lang="en-US" sz="1200" dirty="0" smtClean="0">
                <a:latin typeface="Times New Roman" charset="0"/>
              </a:rPr>
              <a:t>:  2 month-old with fussiness.  On repeated questioning, father states that while he was cleaning the house he tripped over sibling and may have accidentally stepped on baby earlier today.  </a:t>
            </a:r>
          </a:p>
          <a:p>
            <a:pPr eaLnBrk="1" hangingPunct="1"/>
            <a:r>
              <a:rPr lang="en-US" sz="1200" u="sng" dirty="0" smtClean="0">
                <a:latin typeface="Times New Roman" charset="0"/>
              </a:rPr>
              <a:t>X-rays</a:t>
            </a:r>
            <a:r>
              <a:rPr lang="en-US" sz="1200" dirty="0" smtClean="0">
                <a:latin typeface="Times New Roman" charset="0"/>
              </a:rPr>
              <a:t>:  Corner fracture with bucket handle appearance (days 1,3,9) of distal femur.  These are SH-II fractures with </a:t>
            </a:r>
            <a:r>
              <a:rPr lang="en-US" sz="1200" dirty="0" err="1" smtClean="0">
                <a:latin typeface="Times New Roman" charset="0"/>
              </a:rPr>
              <a:t>metaphyseal</a:t>
            </a:r>
            <a:r>
              <a:rPr lang="en-US" sz="1200" dirty="0" smtClean="0">
                <a:latin typeface="Times New Roman" charset="0"/>
              </a:rPr>
              <a:t> lesions.  On Day #1, corner fractures on both sides of the femur are barely visible.  The middle image, taken two days later (Day #3), shows the two corner fractures more clearly.  The bottom image, taken on Day #9 shows some periosteal reaction, giving rise to the classic bucket-handle appearance or pattern of healing.  </a:t>
            </a:r>
          </a:p>
          <a:p>
            <a:pPr eaLnBrk="1" hangingPunct="1"/>
            <a:r>
              <a:rPr lang="en-US" sz="1200" u="sng" dirty="0" smtClean="0">
                <a:latin typeface="Times New Roman" charset="0"/>
              </a:rPr>
              <a:t>Teaching Points</a:t>
            </a:r>
            <a:r>
              <a:rPr lang="en-US" sz="1200" dirty="0" smtClean="0">
                <a:latin typeface="Times New Roman" charset="0"/>
              </a:rPr>
              <a:t>:  </a:t>
            </a:r>
          </a:p>
          <a:p>
            <a:pPr eaLnBrk="1" hangingPunct="1"/>
            <a:r>
              <a:rPr lang="en-US" sz="1200" dirty="0" smtClean="0">
                <a:latin typeface="Times New Roman" charset="0"/>
              </a:rPr>
              <a:t>1.  This type of injury at the </a:t>
            </a:r>
            <a:r>
              <a:rPr lang="en-US" sz="1200" dirty="0" err="1" smtClean="0">
                <a:latin typeface="Times New Roman" charset="0"/>
              </a:rPr>
              <a:t>physeal-metaphyseal</a:t>
            </a:r>
            <a:r>
              <a:rPr lang="en-US" sz="1200" dirty="0" smtClean="0">
                <a:latin typeface="Times New Roman" charset="0"/>
              </a:rPr>
              <a:t> junction is highly suggestive of abuse.  The </a:t>
            </a:r>
            <a:r>
              <a:rPr lang="en-US" sz="1200" dirty="0" err="1" smtClean="0">
                <a:latin typeface="Times New Roman" charset="0"/>
              </a:rPr>
              <a:t>periosteum</a:t>
            </a:r>
            <a:r>
              <a:rPr lang="en-US" sz="1200" dirty="0" smtClean="0">
                <a:latin typeface="Times New Roman" charset="0"/>
              </a:rPr>
              <a:t> surrounding the growing long bones is thick and tightly anchored at both ends by heavy extensions into the </a:t>
            </a:r>
            <a:r>
              <a:rPr lang="en-US" sz="1200" dirty="0" err="1" smtClean="0">
                <a:latin typeface="Times New Roman" charset="0"/>
              </a:rPr>
              <a:t>physeal</a:t>
            </a:r>
            <a:r>
              <a:rPr lang="en-US" sz="1200" dirty="0" smtClean="0">
                <a:latin typeface="Times New Roman" charset="0"/>
              </a:rPr>
              <a:t> cartilages.  The resultant </a:t>
            </a:r>
            <a:r>
              <a:rPr lang="en-US" sz="1200" dirty="0" err="1" smtClean="0">
                <a:latin typeface="Times New Roman" charset="0"/>
              </a:rPr>
              <a:t>subperiosteal</a:t>
            </a:r>
            <a:r>
              <a:rPr lang="en-US" sz="1200" dirty="0" smtClean="0">
                <a:latin typeface="Times New Roman" charset="0"/>
              </a:rPr>
              <a:t> bleeding lifts the </a:t>
            </a:r>
            <a:r>
              <a:rPr lang="en-US" sz="1200" dirty="0" err="1" smtClean="0">
                <a:latin typeface="Times New Roman" charset="0"/>
              </a:rPr>
              <a:t>periosteum</a:t>
            </a:r>
            <a:r>
              <a:rPr lang="en-US" sz="1200" dirty="0" smtClean="0">
                <a:latin typeface="Times New Roman" charset="0"/>
              </a:rPr>
              <a:t>, forming layers of periosteal new bone away from the cortex to form an external shell of new bone with time. </a:t>
            </a:r>
          </a:p>
          <a:p>
            <a:pPr eaLnBrk="1" hangingPunct="1"/>
            <a:r>
              <a:rPr lang="en-US" sz="1200" dirty="0" smtClean="0">
                <a:latin typeface="Times New Roman" charset="0"/>
              </a:rPr>
              <a:t>2.  This extremely strong </a:t>
            </a:r>
            <a:r>
              <a:rPr lang="en-US" sz="1200" dirty="0" err="1" smtClean="0">
                <a:latin typeface="Times New Roman" charset="0"/>
              </a:rPr>
              <a:t>periosteum</a:t>
            </a:r>
            <a:r>
              <a:rPr lang="en-US" sz="1200" dirty="0" smtClean="0">
                <a:latin typeface="Times New Roman" charset="0"/>
              </a:rPr>
              <a:t> that is tightly anchored by heavy extensions into the </a:t>
            </a:r>
            <a:r>
              <a:rPr lang="en-US" sz="1200" dirty="0" err="1" smtClean="0">
                <a:latin typeface="Times New Roman" charset="0"/>
              </a:rPr>
              <a:t>physeal</a:t>
            </a:r>
            <a:r>
              <a:rPr lang="en-US" sz="1200" dirty="0" smtClean="0">
                <a:latin typeface="Times New Roman" charset="0"/>
              </a:rPr>
              <a:t> cartilages can easily explain the dynamics of </a:t>
            </a:r>
            <a:r>
              <a:rPr lang="en-US" sz="1200" dirty="0" err="1" smtClean="0">
                <a:latin typeface="Times New Roman" charset="0"/>
              </a:rPr>
              <a:t>metaphyseal</a:t>
            </a:r>
            <a:r>
              <a:rPr lang="en-US" sz="1200" dirty="0" smtClean="0">
                <a:latin typeface="Times New Roman" charset="0"/>
              </a:rPr>
              <a:t> fractures from abuse.  Axial ligament and periosteal traction or torsion forces are generated by sudden traction on the extremity, such as occurs when the arms or legs are pulled or swung violently upward or forward.  This results in the typical traction "corner" fracture pathognomonic of child abuse.  These are well-visualized in the cases described above. </a:t>
            </a:r>
          </a:p>
          <a:p>
            <a:endParaRPr lang="en-US" dirty="0"/>
          </a:p>
        </p:txBody>
      </p:sp>
      <p:sp>
        <p:nvSpPr>
          <p:cNvPr id="4" name="Slide Number Placeholder 3"/>
          <p:cNvSpPr>
            <a:spLocks noGrp="1"/>
          </p:cNvSpPr>
          <p:nvPr>
            <p:ph type="sldNum" sz="quarter" idx="10"/>
          </p:nvPr>
        </p:nvSpPr>
        <p:spPr/>
        <p:txBody>
          <a:bodyPr/>
          <a:lstStyle/>
          <a:p>
            <a:fld id="{63033CE2-FAD7-8649-86BB-31106BABC1FA}" type="slidenum">
              <a:rPr lang="en-US" smtClean="0"/>
              <a:t>44</a:t>
            </a:fld>
            <a:endParaRPr lang="en-US"/>
          </a:p>
        </p:txBody>
      </p:sp>
    </p:spTree>
    <p:extLst>
      <p:ext uri="{BB962C8B-B14F-4D97-AF65-F5344CB8AC3E}">
        <p14:creationId xmlns:p14="http://schemas.microsoft.com/office/powerpoint/2010/main" val="3324459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Times New Roman" charset="0"/>
              </a:rPr>
              <a:t>This diagram illustrates the phenomenon of corner fractures and bucket handle fractures.  </a:t>
            </a:r>
          </a:p>
          <a:p>
            <a:pPr eaLnBrk="1" hangingPunct="1"/>
            <a:r>
              <a:rPr lang="en-US" dirty="0" smtClean="0">
                <a:latin typeface="Times New Roman" charset="0"/>
              </a:rPr>
              <a:t>Corner fractures and bucket handle fractures are similar in etiology despite their different names.  A small bucket handle fracture may actually appear as a corner fracture on the radiograph depending on the angle of the radiograph. </a:t>
            </a:r>
          </a:p>
          <a:p>
            <a:pPr eaLnBrk="1" hangingPunct="1"/>
            <a:r>
              <a:rPr lang="en-US" dirty="0" smtClean="0">
                <a:latin typeface="Times New Roman" charset="0"/>
              </a:rPr>
              <a:t>If the metaphysis is tipped or simply projected obliquely to the X-ray beam, the margin of the resultant fragment is projected with a bucket-handle appearance. </a:t>
            </a:r>
          </a:p>
          <a:p>
            <a:endParaRPr lang="en-US" dirty="0"/>
          </a:p>
        </p:txBody>
      </p:sp>
      <p:sp>
        <p:nvSpPr>
          <p:cNvPr id="4" name="Slide Number Placeholder 3"/>
          <p:cNvSpPr>
            <a:spLocks noGrp="1"/>
          </p:cNvSpPr>
          <p:nvPr>
            <p:ph type="sldNum" sz="quarter" idx="10"/>
          </p:nvPr>
        </p:nvSpPr>
        <p:spPr/>
        <p:txBody>
          <a:bodyPr/>
          <a:lstStyle/>
          <a:p>
            <a:fld id="{63033CE2-FAD7-8649-86BB-31106BABC1FA}" type="slidenum">
              <a:rPr lang="en-US" smtClean="0"/>
              <a:t>45</a:t>
            </a:fld>
            <a:endParaRPr lang="en-US"/>
          </a:p>
        </p:txBody>
      </p:sp>
    </p:spTree>
    <p:extLst>
      <p:ext uri="{BB962C8B-B14F-4D97-AF65-F5344CB8AC3E}">
        <p14:creationId xmlns:p14="http://schemas.microsoft.com/office/powerpoint/2010/main" val="1023200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E7C1B67-5034-B540-86AE-BBAED8CBF896}" type="slidenum">
              <a:rPr lang="en-US" sz="1200"/>
              <a:pPr eaLnBrk="1" hangingPunct="1"/>
              <a:t>46</a:t>
            </a:fld>
            <a:endParaRPr lang="en-US" sz="120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u="sng">
                <a:latin typeface="Times New Roman" charset="0"/>
              </a:rPr>
              <a:t>Dx</a:t>
            </a:r>
            <a:r>
              <a:rPr lang="en-US">
                <a:latin typeface="Times New Roman" charset="0"/>
              </a:rPr>
              <a:t>: Toddler</a:t>
            </a:r>
            <a:r>
              <a:rPr lang="ja-JP" altLang="en-US">
                <a:latin typeface="Times New Roman" charset="0"/>
              </a:rPr>
              <a:t>’</a:t>
            </a:r>
            <a:r>
              <a:rPr lang="en-US">
                <a:latin typeface="Times New Roman" charset="0"/>
              </a:rPr>
              <a:t>s fracture (close-up).  The white arrows point to a thin lucency – an oblique, nondisplaced, distal tibia fracture (very subtle).  The black arrows (with the white outline) point to a vascular groove (not fracture).  </a:t>
            </a:r>
          </a:p>
          <a:p>
            <a:pPr eaLnBrk="1" hangingPunct="1"/>
            <a:r>
              <a:rPr lang="en-US" u="sng">
                <a:latin typeface="Times New Roman" charset="0"/>
              </a:rPr>
              <a:t>Pearl</a:t>
            </a:r>
            <a:r>
              <a:rPr lang="en-US">
                <a:latin typeface="Times New Roman" charset="0"/>
              </a:rPr>
              <a:t>: This is a tough fracture to diagnose, as the physical findings are often subtle and the degree of swelling is minimal.  Occasionally, gentle twisting of the lower leg will elicit pain.  Even the X-ray findings may be subtle.  If a Toddler</a:t>
            </a:r>
            <a:r>
              <a:rPr lang="ja-JP" altLang="en-US">
                <a:latin typeface="Times New Roman" charset="0"/>
              </a:rPr>
              <a:t>’</a:t>
            </a:r>
            <a:r>
              <a:rPr lang="en-US">
                <a:latin typeface="Times New Roman" charset="0"/>
              </a:rPr>
              <a:t>s Fracture is suspected clinically, order an internal oblique projection X-ray of the distal tibia.  You may also consider a bone scan.</a:t>
            </a:r>
          </a:p>
          <a:p>
            <a:pPr eaLnBrk="1" hangingPunct="1"/>
            <a:endParaRPr lang="en-US">
              <a:latin typeface="Times New Roman" charset="0"/>
            </a:endParaRPr>
          </a:p>
          <a:p>
            <a:pPr eaLnBrk="1" hangingPunct="1"/>
            <a:endParaRPr lang="en-US">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24D41F-CD66-3747-BBE8-BAC6875E1BB9}" type="slidenum">
              <a:rPr lang="en-US" sz="1200"/>
              <a:pPr eaLnBrk="1" hangingPunct="1"/>
              <a:t>47</a:t>
            </a:fld>
            <a:endParaRPr lang="en-US" sz="120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a:latin typeface="Times New Roman" charset="0"/>
              </a:rPr>
              <a:t>Another example of Toddler</a:t>
            </a:r>
            <a:r>
              <a:rPr lang="ja-JP" altLang="en-US">
                <a:latin typeface="Times New Roman" charset="0"/>
              </a:rPr>
              <a:t>’</a:t>
            </a:r>
            <a:r>
              <a:rPr lang="en-US">
                <a:latin typeface="Times New Roman" charset="0"/>
              </a:rPr>
              <a:t>s fracture.  This one</a:t>
            </a:r>
            <a:r>
              <a:rPr lang="ja-JP" altLang="en-US">
                <a:latin typeface="Times New Roman" charset="0"/>
              </a:rPr>
              <a:t>’</a:t>
            </a:r>
            <a:r>
              <a:rPr lang="en-US">
                <a:latin typeface="Times New Roman" charset="0"/>
              </a:rPr>
              <a:t>s a bit easier to appreciate.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9450BC-F248-9A40-9D53-64A5CEEE148E}" type="slidenum">
              <a:rPr lang="en-US" sz="1200"/>
              <a:pPr eaLnBrk="1" hangingPunct="1"/>
              <a:t>48</a:t>
            </a:fld>
            <a:endParaRPr lang="en-US" sz="120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228600" indent="-228600" eaLnBrk="1" hangingPunct="1"/>
            <a:r>
              <a:rPr lang="en-US" u="sng">
                <a:latin typeface="Times New Roman" charset="0"/>
              </a:rPr>
              <a:t>Dx</a:t>
            </a:r>
            <a:r>
              <a:rPr lang="en-US">
                <a:latin typeface="Times New Roman" charset="0"/>
              </a:rPr>
              <a:t>:  Juvenile Tillaux fracture  (a </a:t>
            </a:r>
            <a:r>
              <a:rPr lang="en-US">
                <a:latin typeface="Times New Roman" charset="0"/>
                <a:cs typeface="Arial" charset="0"/>
              </a:rPr>
              <a:t>SH-III fracture involving avulsion of anterolateral tibial epiphysis)</a:t>
            </a:r>
          </a:p>
          <a:p>
            <a:pPr marL="228600" indent="-228600" eaLnBrk="1" hangingPunct="1"/>
            <a:r>
              <a:rPr lang="en-US" u="sng">
                <a:latin typeface="Times New Roman" charset="0"/>
                <a:cs typeface="Arial" charset="0"/>
              </a:rPr>
              <a:t>Case</a:t>
            </a:r>
            <a:r>
              <a:rPr lang="en-US">
                <a:latin typeface="Times New Roman" charset="0"/>
                <a:cs typeface="Arial" charset="0"/>
              </a:rPr>
              <a:t>:  13 year-old boy present with right ankle pain and swelling after twisting injury to ankle.  </a:t>
            </a:r>
          </a:p>
          <a:p>
            <a:pPr marL="228600" indent="-228600" eaLnBrk="1" hangingPunct="1"/>
            <a:r>
              <a:rPr lang="en-US" u="sng">
                <a:latin typeface="Times New Roman" charset="0"/>
                <a:cs typeface="Arial" charset="0"/>
              </a:rPr>
              <a:t>Teaching Points</a:t>
            </a:r>
            <a:r>
              <a:rPr lang="en-US">
                <a:latin typeface="Times New Roman" charset="0"/>
                <a:cs typeface="Arial" charset="0"/>
              </a:rPr>
              <a:t>: </a:t>
            </a:r>
          </a:p>
          <a:p>
            <a:pPr marL="228600" indent="-228600" eaLnBrk="1" hangingPunct="1">
              <a:buFontTx/>
              <a:buAutoNum type="arabicPeriod"/>
            </a:pPr>
            <a:r>
              <a:rPr lang="en-US">
                <a:latin typeface="Times New Roman" charset="0"/>
                <a:cs typeface="Arial" charset="0"/>
              </a:rPr>
              <a:t> Occurs in older adolescents, after the posterior and medial parts of physeal plate (hump = Kump</a:t>
            </a:r>
            <a:r>
              <a:rPr lang="ja-JP" altLang="en-US">
                <a:latin typeface="Times New Roman" charset="0"/>
                <a:cs typeface="Arial" charset="0"/>
              </a:rPr>
              <a:t>’</a:t>
            </a:r>
            <a:r>
              <a:rPr lang="en-US">
                <a:latin typeface="Times New Roman" charset="0"/>
                <a:cs typeface="Arial" charset="0"/>
              </a:rPr>
              <a:t>s Bump is the first to fuse) has closed, but before the antero-lateral part closes (usually 12 to 15 yrs of age).</a:t>
            </a:r>
          </a:p>
          <a:p>
            <a:pPr marL="228600" indent="-228600" eaLnBrk="1" hangingPunct="1"/>
            <a:r>
              <a:rPr lang="en-US">
                <a:latin typeface="Times New Roman" charset="0"/>
              </a:rPr>
              <a:t>2. Caused by </a:t>
            </a:r>
            <a:r>
              <a:rPr lang="en-US">
                <a:latin typeface="Times New Roman" charset="0"/>
                <a:cs typeface="Arial" charset="0"/>
              </a:rPr>
              <a:t>external rotation force (eversion injury) w/ stress placed on anterior tibiofibular ligament, causing avulsion of distal tibial epiphyseal plate anterolaterally; and further lateral rotation may cause displacement of fracture.  The resultant fracture runs through the physeal plate and across the epiphysis and distally into the joint, creating a SH-III fracture.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A7ED04-137D-A547-8228-13F708BC6E12}" type="slidenum">
              <a:rPr lang="en-US" sz="1200"/>
              <a:pPr eaLnBrk="1" hangingPunct="1"/>
              <a:t>49</a:t>
            </a:fld>
            <a:endParaRPr lang="en-US" sz="120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a:latin typeface="Times New Roman" charset="0"/>
              </a:rPr>
              <a:t>Tillaux fracture CT.  Posterior is down, lateral is toward the fibula.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Types of fractures:</a:t>
            </a:r>
          </a:p>
          <a:p>
            <a:r>
              <a:rPr lang="en-US" dirty="0" smtClean="0"/>
              <a:t>Angulation: described</a:t>
            </a:r>
            <a:r>
              <a:rPr lang="en-US" baseline="0" dirty="0" smtClean="0"/>
              <a:t> by apex position (or distal fragment)</a:t>
            </a:r>
            <a:endParaRPr lang="en-US" dirty="0" smtClean="0"/>
          </a:p>
          <a:p>
            <a:r>
              <a:rPr lang="en-US" dirty="0" smtClean="0"/>
              <a:t>Displacement: Described</a:t>
            </a:r>
            <a:r>
              <a:rPr lang="en-US" baseline="0" dirty="0" smtClean="0"/>
              <a:t> by distal fragment</a:t>
            </a:r>
            <a:endParaRPr lang="en-US" dirty="0" smtClean="0"/>
          </a:p>
          <a:p>
            <a:endParaRPr lang="en-US" dirty="0"/>
          </a:p>
        </p:txBody>
      </p:sp>
      <p:sp>
        <p:nvSpPr>
          <p:cNvPr id="4" name="Slide Number Placeholder 3"/>
          <p:cNvSpPr>
            <a:spLocks noGrp="1"/>
          </p:cNvSpPr>
          <p:nvPr>
            <p:ph type="sldNum" sz="quarter" idx="10"/>
          </p:nvPr>
        </p:nvSpPr>
        <p:spPr/>
        <p:txBody>
          <a:bodyPr/>
          <a:lstStyle/>
          <a:p>
            <a:fld id="{63033CE2-FAD7-8649-86BB-31106BABC1FA}" type="slidenum">
              <a:rPr lang="en-US" smtClean="0"/>
              <a:t>4</a:t>
            </a:fld>
            <a:endParaRPr lang="en-US"/>
          </a:p>
        </p:txBody>
      </p:sp>
    </p:spTree>
    <p:extLst>
      <p:ext uri="{BB962C8B-B14F-4D97-AF65-F5344CB8AC3E}">
        <p14:creationId xmlns:p14="http://schemas.microsoft.com/office/powerpoint/2010/main" val="15776241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AC75608-33E2-124A-BA6C-17B0B6A91C29}" type="slidenum">
              <a:rPr lang="en-US" sz="1200"/>
              <a:pPr eaLnBrk="1" hangingPunct="1"/>
              <a:t>50</a:t>
            </a:fld>
            <a:endParaRPr lang="en-US" sz="120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228600" indent="-228600" eaLnBrk="1" hangingPunct="1"/>
            <a:r>
              <a:rPr lang="en-US" u="sng">
                <a:latin typeface="Times New Roman" charset="0"/>
              </a:rPr>
              <a:t>Dx</a:t>
            </a:r>
            <a:r>
              <a:rPr lang="en-US">
                <a:latin typeface="Times New Roman" charset="0"/>
              </a:rPr>
              <a:t>:  Triplane fracture (AP+Lat)  It is characterized by fracture lines that run in three planes: coronal, sagittal, and transverse. </a:t>
            </a:r>
            <a:r>
              <a:rPr lang="en-US">
                <a:latin typeface="Times New Roman" charset="0"/>
                <a:cs typeface="Arial" charset="0"/>
              </a:rPr>
              <a:t>The anterior and inferior part of this fracture begins intra-articularly in the saggital plane; when the fracture reaches the physeal plate, it courses laterally in a horizontal/transverse plane; the posterior portion changes direction upward in a coronal plane. </a:t>
            </a:r>
            <a:endParaRPr lang="en-US">
              <a:latin typeface="Times New Roman" charset="0"/>
            </a:endParaRPr>
          </a:p>
          <a:p>
            <a:pPr marL="228600" indent="-228600" eaLnBrk="1" hangingPunct="1"/>
            <a:r>
              <a:rPr lang="en-US" u="sng">
                <a:latin typeface="Times New Roman" charset="0"/>
              </a:rPr>
              <a:t>Case</a:t>
            </a:r>
            <a:r>
              <a:rPr lang="en-US">
                <a:latin typeface="Times New Roman" charset="0"/>
              </a:rPr>
              <a:t>:  14 year old with left ankle pain and swelling after twisting injury.</a:t>
            </a:r>
          </a:p>
          <a:p>
            <a:pPr marL="228600" indent="-228600" eaLnBrk="1" hangingPunct="1"/>
            <a:r>
              <a:rPr lang="en-US" u="sng">
                <a:latin typeface="Times New Roman" charset="0"/>
              </a:rPr>
              <a:t>X-rays</a:t>
            </a:r>
            <a:r>
              <a:rPr lang="en-US">
                <a:latin typeface="Times New Roman" charset="0"/>
              </a:rPr>
              <a:t>:  </a:t>
            </a:r>
            <a:r>
              <a:rPr lang="en-US">
                <a:latin typeface="Times New Roman" charset="0"/>
                <a:cs typeface="Arial" charset="0"/>
              </a:rPr>
              <a:t>Appears as SH type III fracture on AP view &amp; SH type II or IV on lateral.  The fracture of the antero-lateral portion of epiphysis of distal tibia is similar to Tillaux fracture.  The large posterior fragment of the fracture is comprised of the posterior &amp; medial portions of tibial epiphysis plus a metaphyseal fragment of the tibia of variable size.  Remember, because the posterior and medial portions of the tibial physis have already fused, these fragments usually stay together as the posterior fracture fragment.  </a:t>
            </a:r>
            <a:endParaRPr lang="en-US">
              <a:latin typeface="Times New Roman" charset="0"/>
            </a:endParaRPr>
          </a:p>
          <a:p>
            <a:pPr marL="228600" indent="-228600" eaLnBrk="1" hangingPunct="1"/>
            <a:r>
              <a:rPr lang="en-US" u="sng">
                <a:latin typeface="Times New Roman" charset="0"/>
              </a:rPr>
              <a:t>Teaching Points</a:t>
            </a:r>
            <a:r>
              <a:rPr lang="en-US">
                <a:latin typeface="Times New Roman" charset="0"/>
              </a:rPr>
              <a:t>: </a:t>
            </a:r>
          </a:p>
          <a:p>
            <a:pPr marL="228600" indent="-228600" eaLnBrk="1" hangingPunct="1">
              <a:buFontTx/>
              <a:buAutoNum type="arabicPeriod"/>
            </a:pPr>
            <a:r>
              <a:rPr lang="en-US">
                <a:latin typeface="Times New Roman" charset="0"/>
                <a:cs typeface="Arial" charset="0"/>
              </a:rPr>
              <a:t>Note that the common triplane fracture will contain a juvenile tillaux fracture in addition to the posterior tibial metaphyseal fracture.</a:t>
            </a:r>
          </a:p>
          <a:p>
            <a:pPr marL="228600" indent="-228600" eaLnBrk="1" hangingPunct="1">
              <a:buFontTx/>
              <a:buAutoNum type="arabicPeriod"/>
            </a:pPr>
            <a:r>
              <a:rPr lang="en-US">
                <a:latin typeface="Times New Roman" charset="0"/>
                <a:cs typeface="Arial" charset="0"/>
              </a:rPr>
              <a:t>Like a Tillaux fracture, occurs when only the middle and medial portions of the distal tibial epiphysis is closed occurs due to external rotation forces.  The mechanism of injury is usually forced external rotation (eversion type injury).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8F38D9-79EA-0D4A-AA06-92487920C089}" type="slidenum">
              <a:rPr lang="en-US" sz="1200"/>
              <a:pPr eaLnBrk="1" hangingPunct="1"/>
              <a:t>51</a:t>
            </a:fld>
            <a:endParaRPr lang="en-US" sz="120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a:latin typeface="Times New Roman" charset="0"/>
              </a:rPr>
              <a:t>Triplane fracture schematic (lateral view).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8611E5-812B-E04F-8989-DA941578AD09}" type="slidenum">
              <a:rPr lang="en-US" sz="1200"/>
              <a:pPr eaLnBrk="1" hangingPunct="1"/>
              <a:t>52</a:t>
            </a:fld>
            <a:endParaRPr lang="en-US" sz="120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228600" indent="-228600" eaLnBrk="1" hangingPunct="1"/>
            <a:r>
              <a:rPr lang="en-US" u="sng">
                <a:latin typeface="Times New Roman" charset="0"/>
              </a:rPr>
              <a:t>Dx</a:t>
            </a:r>
            <a:r>
              <a:rPr lang="en-US">
                <a:latin typeface="Times New Roman" charset="0"/>
              </a:rPr>
              <a:t>:  (True) Jones fracture of base of 5</a:t>
            </a:r>
            <a:r>
              <a:rPr lang="en-US" baseline="30000">
                <a:latin typeface="Times New Roman" charset="0"/>
              </a:rPr>
              <a:t>th</a:t>
            </a:r>
            <a:r>
              <a:rPr lang="en-US">
                <a:latin typeface="Times New Roman" charset="0"/>
              </a:rPr>
              <a:t> metatarsal.</a:t>
            </a:r>
          </a:p>
          <a:p>
            <a:pPr marL="228600" indent="-228600" eaLnBrk="1" hangingPunct="1"/>
            <a:r>
              <a:rPr lang="en-US" u="sng">
                <a:latin typeface="Times New Roman" charset="0"/>
              </a:rPr>
              <a:t>Case</a:t>
            </a:r>
            <a:r>
              <a:rPr lang="en-US">
                <a:latin typeface="Times New Roman" charset="0"/>
              </a:rPr>
              <a:t>:  19 year-old male presents with foot pain after inversion-type injury to ankle. </a:t>
            </a:r>
          </a:p>
          <a:p>
            <a:pPr marL="228600" indent="-228600" eaLnBrk="1" hangingPunct="1"/>
            <a:r>
              <a:rPr lang="en-US" u="sng">
                <a:latin typeface="Times New Roman" charset="0"/>
              </a:rPr>
              <a:t>Teaching Points</a:t>
            </a:r>
            <a:r>
              <a:rPr lang="en-US">
                <a:latin typeface="Times New Roman" charset="0"/>
              </a:rPr>
              <a:t>: </a:t>
            </a:r>
          </a:p>
          <a:p>
            <a:pPr marL="228600" indent="-228600" eaLnBrk="1" hangingPunct="1"/>
            <a:r>
              <a:rPr lang="en-US">
                <a:latin typeface="Times New Roman" charset="0"/>
                <a:cs typeface="Arial" charset="0"/>
              </a:rPr>
              <a:t>1.  Jones fracture involves fracture at base of fifth metatarsal at metaphyseal-diaphyseal junction.</a:t>
            </a:r>
          </a:p>
          <a:p>
            <a:pPr marL="228600" indent="-228600" eaLnBrk="1" hangingPunct="1">
              <a:buFontTx/>
              <a:buAutoNum type="arabicPeriod" startAt="2"/>
            </a:pPr>
            <a:r>
              <a:rPr lang="en-US">
                <a:latin typeface="Times New Roman" charset="0"/>
                <a:cs typeface="Arial" charset="0"/>
              </a:rPr>
              <a:t> Jones fracture is located w/in 1.5 cm distal to tuberosity of 5th metatarsal &amp; should not be confused w/ more common avulsion fracture of 5th metatarsal styloid.  This fracture is usually more proximal and occurs in younger children.</a:t>
            </a:r>
          </a:p>
          <a:p>
            <a:pPr marL="228600" indent="-228600" eaLnBrk="1" hangingPunct="1"/>
            <a:r>
              <a:rPr lang="en-US">
                <a:latin typeface="Times New Roman" charset="0"/>
              </a:rPr>
              <a:t>3.  Insertion of the peroneus brevis tendon: can cause avulsion fractures (Jones Type Fracture) in younger kids.</a:t>
            </a:r>
            <a:endParaRPr lang="en-US">
              <a:latin typeface="Times New Roman" charset="0"/>
              <a:cs typeface="Arial" charset="0"/>
            </a:endParaRPr>
          </a:p>
          <a:p>
            <a:pPr marL="228600" indent="-228600" eaLnBrk="1" hangingPunct="1"/>
            <a:r>
              <a:rPr lang="en-US">
                <a:latin typeface="Times New Roman" charset="0"/>
                <a:cs typeface="Arial" charset="0"/>
              </a:rPr>
              <a:t>4.  Finally, the acute Jones fracture must be distinguished from the chronic Jones fracture (in older adults), the latter of which may represent a chronic stress fracture w/ poor prognosis for healing.  Hence, strictly speaking a Jones fracture is an acute injury.  </a:t>
            </a:r>
            <a:endParaRPr lang="en-US">
              <a:latin typeface="Times New Roman" charset="0"/>
            </a:endParaRPr>
          </a:p>
          <a:p>
            <a:pPr marL="228600" indent="-228600" eaLnBrk="1" hangingPunct="1"/>
            <a:r>
              <a:rPr lang="en-US">
                <a:latin typeface="Times New Roman" charset="0"/>
                <a:cs typeface="Arial" charset="0"/>
              </a:rPr>
              <a:t>5. Jones fractures may present as an acute lesion or may be seen in chronic phase, and either presentation has a prolonged healing course in adults.  Usually, there has been gradual onset of pain on outer side of foot, &amp; only when pain interferes w/ walking does patient seek treatment.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033CE2-FAD7-8649-86BB-31106BABC1FA}" type="slidenum">
              <a:rPr lang="en-US" smtClean="0"/>
              <a:t>53</a:t>
            </a:fld>
            <a:endParaRPr lang="en-US"/>
          </a:p>
        </p:txBody>
      </p:sp>
    </p:spTree>
    <p:extLst>
      <p:ext uri="{BB962C8B-B14F-4D97-AF65-F5344CB8AC3E}">
        <p14:creationId xmlns:p14="http://schemas.microsoft.com/office/powerpoint/2010/main" val="6320684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triangular</a:t>
            </a:r>
            <a:r>
              <a:rPr lang="en-US" baseline="0" dirty="0" smtClean="0"/>
              <a:t> fibrocartilage complex (TFCC) attaching at ulnar styloid</a:t>
            </a:r>
          </a:p>
          <a:p>
            <a:r>
              <a:rPr lang="en-US" baseline="0" dirty="0" smtClean="0">
                <a:effectLst/>
              </a:rPr>
              <a:t>Pain with pronation and supination strongly suggests </a:t>
            </a:r>
            <a:r>
              <a:rPr lang="en-US" baseline="0" dirty="0" err="1" smtClean="0">
                <a:effectLst/>
              </a:rPr>
              <a:t>midshaft</a:t>
            </a:r>
            <a:r>
              <a:rPr lang="en-US" baseline="0" dirty="0" smtClean="0">
                <a:effectLst/>
              </a:rPr>
              <a:t> forearm fracture</a:t>
            </a:r>
            <a:endParaRPr lang="en-US" dirty="0" smtClean="0">
              <a:effectLst/>
            </a:endParaRPr>
          </a:p>
          <a:p>
            <a:endParaRPr lang="en-US" dirty="0" smtClean="0"/>
          </a:p>
        </p:txBody>
      </p:sp>
      <p:sp>
        <p:nvSpPr>
          <p:cNvPr id="4" name="Slide Number Placeholder 3"/>
          <p:cNvSpPr>
            <a:spLocks noGrp="1"/>
          </p:cNvSpPr>
          <p:nvPr>
            <p:ph type="sldNum" sz="quarter" idx="10"/>
          </p:nvPr>
        </p:nvSpPr>
        <p:spPr/>
        <p:txBody>
          <a:bodyPr/>
          <a:lstStyle/>
          <a:p>
            <a:fld id="{63033CE2-FAD7-8649-86BB-31106BABC1FA}" type="slidenum">
              <a:rPr lang="en-US" smtClean="0"/>
              <a:t>54</a:t>
            </a:fld>
            <a:endParaRPr lang="en-US"/>
          </a:p>
        </p:txBody>
      </p:sp>
    </p:spTree>
    <p:extLst>
      <p:ext uri="{BB962C8B-B14F-4D97-AF65-F5344CB8AC3E}">
        <p14:creationId xmlns:p14="http://schemas.microsoft.com/office/powerpoint/2010/main" val="36159572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Characteristic examination findings include tenderness of the anatomic snuff box, decreased range of motion in flexion and extension, pain with radial deviation or extension of the wrist, and a positive scaphoid compression test.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scaphoid compression test is performed by holding the thumb and gradually pushing in toward the scaphoid along the longitudinal axis of the thumb metacarpal; elicitation of pain over the palmar scaphoid tubercle constitutes a positive test. Complications of scaphoid fractures include carpal instability, osteonecrosis, and nonunion. (See "Scaphoid fractures", section on 'Symptoms and examination findings'.)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033CE2-FAD7-8649-86BB-31106BABC1FA}" type="slidenum">
              <a:rPr lang="en-US" smtClean="0"/>
              <a:t>55</a:t>
            </a:fld>
            <a:endParaRPr lang="en-US"/>
          </a:p>
        </p:txBody>
      </p:sp>
    </p:spTree>
    <p:extLst>
      <p:ext uri="{BB962C8B-B14F-4D97-AF65-F5344CB8AC3E}">
        <p14:creationId xmlns:p14="http://schemas.microsoft.com/office/powerpoint/2010/main" val="27126151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033CE2-FAD7-8649-86BB-31106BABC1FA}" type="slidenum">
              <a:rPr lang="en-US" smtClean="0"/>
              <a:t>56</a:t>
            </a:fld>
            <a:endParaRPr lang="en-US"/>
          </a:p>
        </p:txBody>
      </p:sp>
    </p:spTree>
    <p:extLst>
      <p:ext uri="{BB962C8B-B14F-4D97-AF65-F5344CB8AC3E}">
        <p14:creationId xmlns:p14="http://schemas.microsoft.com/office/powerpoint/2010/main" val="34201693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63033CE2-FAD7-8649-86BB-31106BABC1FA}" type="slidenum">
              <a:rPr lang="en-US" smtClean="0"/>
              <a:t>57</a:t>
            </a:fld>
            <a:endParaRPr lang="en-US"/>
          </a:p>
        </p:txBody>
      </p:sp>
    </p:spTree>
    <p:extLst>
      <p:ext uri="{BB962C8B-B14F-4D97-AF65-F5344CB8AC3E}">
        <p14:creationId xmlns:p14="http://schemas.microsoft.com/office/powerpoint/2010/main" val="1250162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Juvenile </a:t>
            </a:r>
            <a:r>
              <a:rPr lang="en-US" sz="1200" kern="1200" dirty="0" err="1" smtClean="0">
                <a:solidFill>
                  <a:schemeClr val="tx1"/>
                </a:solidFill>
                <a:effectLst/>
                <a:latin typeface="+mn-lt"/>
                <a:ea typeface="+mn-ea"/>
                <a:cs typeface="+mn-cs"/>
              </a:rPr>
              <a:t>Tillaux</a:t>
            </a:r>
            <a:r>
              <a:rPr lang="en-US" sz="1200" kern="1200" dirty="0" smtClean="0">
                <a:solidFill>
                  <a:schemeClr val="tx1"/>
                </a:solidFill>
                <a:effectLst/>
                <a:latin typeface="+mn-lt"/>
                <a:ea typeface="+mn-ea"/>
                <a:cs typeface="+mn-cs"/>
              </a:rPr>
              <a:t> fracture — This fracture represents a </a:t>
            </a:r>
            <a:r>
              <a:rPr lang="en-US" sz="1200" kern="1200" dirty="0" err="1" smtClean="0">
                <a:solidFill>
                  <a:schemeClr val="tx1"/>
                </a:solidFill>
                <a:effectLst/>
                <a:latin typeface="+mn-lt"/>
                <a:ea typeface="+mn-ea"/>
                <a:cs typeface="+mn-cs"/>
              </a:rPr>
              <a:t>Salter­Harris</a:t>
            </a:r>
            <a:r>
              <a:rPr lang="en-US" sz="1200" kern="1200" dirty="0" smtClean="0">
                <a:solidFill>
                  <a:schemeClr val="tx1"/>
                </a:solidFill>
                <a:effectLst/>
                <a:latin typeface="+mn-lt"/>
                <a:ea typeface="+mn-ea"/>
                <a:cs typeface="+mn-cs"/>
              </a:rPr>
              <a:t> III </a:t>
            </a:r>
            <a:r>
              <a:rPr lang="en-US" sz="1200" kern="1200" dirty="0" err="1" smtClean="0">
                <a:solidFill>
                  <a:schemeClr val="tx1"/>
                </a:solidFill>
                <a:effectLst/>
                <a:latin typeface="+mn-lt"/>
                <a:ea typeface="+mn-ea"/>
                <a:cs typeface="+mn-cs"/>
              </a:rPr>
              <a:t>physeal</a:t>
            </a:r>
            <a:r>
              <a:rPr lang="en-US" sz="1200" kern="1200" dirty="0" smtClean="0">
                <a:solidFill>
                  <a:schemeClr val="tx1"/>
                </a:solidFill>
                <a:effectLst/>
                <a:latin typeface="+mn-lt"/>
                <a:ea typeface="+mn-ea"/>
                <a:cs typeface="+mn-cs"/>
              </a:rPr>
              <a:t> injury that involves the anterolateral portion of the tibia. It typically occurs in children between 12 and 14 years of age as they approach skeletal maturity and have a partially fused </a:t>
            </a:r>
            <a:r>
              <a:rPr lang="en-US" sz="1200" kern="1200" dirty="0" err="1" smtClean="0">
                <a:solidFill>
                  <a:schemeClr val="tx1"/>
                </a:solidFill>
                <a:effectLst/>
                <a:latin typeface="+mn-lt"/>
                <a:ea typeface="+mn-ea"/>
                <a:cs typeface="+mn-cs"/>
              </a:rPr>
              <a:t>tibial</a:t>
            </a:r>
            <a:r>
              <a:rPr lang="en-US" sz="1200" kern="1200" dirty="0" smtClean="0">
                <a:solidFill>
                  <a:schemeClr val="tx1"/>
                </a:solidFill>
                <a:effectLst/>
                <a:latin typeface="+mn-lt"/>
                <a:ea typeface="+mn-ea"/>
                <a:cs typeface="+mn-cs"/>
              </a:rPr>
              <a:t> physis (image 1) [5]. The typical mechanism of injury is inversion of the ankle with the foot pointed away from the midline (supination with external rotation). This mechanism leads to avulsion of the lateral </a:t>
            </a:r>
            <a:r>
              <a:rPr lang="en-US" sz="1200" kern="1200" dirty="0" err="1" smtClean="0">
                <a:solidFill>
                  <a:schemeClr val="tx1"/>
                </a:solidFill>
                <a:effectLst/>
                <a:latin typeface="+mn-lt"/>
                <a:ea typeface="+mn-ea"/>
                <a:cs typeface="+mn-cs"/>
              </a:rPr>
              <a:t>tibial</a:t>
            </a:r>
            <a:r>
              <a:rPr lang="en-US" sz="1200" kern="1200" dirty="0" smtClean="0">
                <a:solidFill>
                  <a:schemeClr val="tx1"/>
                </a:solidFill>
                <a:effectLst/>
                <a:latin typeface="+mn-lt"/>
                <a:ea typeface="+mn-ea"/>
                <a:cs typeface="+mn-cs"/>
              </a:rPr>
              <a:t> epiphysis that is attached to the anterior inferior </a:t>
            </a:r>
            <a:r>
              <a:rPr lang="en-US" sz="1200" kern="1200" dirty="0" err="1" smtClean="0">
                <a:solidFill>
                  <a:schemeClr val="tx1"/>
                </a:solidFill>
                <a:effectLst/>
                <a:latin typeface="+mn-lt"/>
                <a:ea typeface="+mn-ea"/>
                <a:cs typeface="+mn-cs"/>
              </a:rPr>
              <a:t>tibiofibular</a:t>
            </a:r>
            <a:r>
              <a:rPr lang="en-US" sz="1200" kern="1200" dirty="0" smtClean="0">
                <a:solidFill>
                  <a:schemeClr val="tx1"/>
                </a:solidFill>
                <a:effectLst/>
                <a:latin typeface="+mn-lt"/>
                <a:ea typeface="+mn-ea"/>
                <a:cs typeface="+mn-cs"/>
              </a:rPr>
              <a:t> ligament (figure 8). The uninvolved medial portion of the epiphysis is closed. </a:t>
            </a:r>
          </a:p>
          <a:p>
            <a:endParaRPr lang="en-US" dirty="0" smtClean="0">
              <a:effectLst/>
            </a:endParaRPr>
          </a:p>
          <a:p>
            <a:r>
              <a:rPr lang="en-US" sz="1200" kern="1200" dirty="0" err="1" smtClean="0">
                <a:solidFill>
                  <a:schemeClr val="tx1"/>
                </a:solidFill>
                <a:effectLst/>
                <a:latin typeface="+mn-lt"/>
                <a:ea typeface="+mn-ea"/>
                <a:cs typeface="+mn-cs"/>
              </a:rPr>
              <a:t>Triplane</a:t>
            </a:r>
            <a:r>
              <a:rPr lang="en-US" sz="1200" kern="1200" dirty="0" smtClean="0">
                <a:solidFill>
                  <a:schemeClr val="tx1"/>
                </a:solidFill>
                <a:effectLst/>
                <a:latin typeface="+mn-lt"/>
                <a:ea typeface="+mn-ea"/>
                <a:cs typeface="+mn-cs"/>
              </a:rPr>
              <a:t> fracture — </a:t>
            </a:r>
            <a:r>
              <a:rPr lang="en-US" sz="1200" kern="1200" dirty="0" err="1" smtClean="0">
                <a:solidFill>
                  <a:schemeClr val="tx1"/>
                </a:solidFill>
                <a:effectLst/>
                <a:latin typeface="+mn-lt"/>
                <a:ea typeface="+mn-ea"/>
                <a:cs typeface="+mn-cs"/>
              </a:rPr>
              <a:t>Triplane</a:t>
            </a:r>
            <a:r>
              <a:rPr lang="en-US" sz="1200" kern="1200" dirty="0" smtClean="0">
                <a:solidFill>
                  <a:schemeClr val="tx1"/>
                </a:solidFill>
                <a:effectLst/>
                <a:latin typeface="+mn-lt"/>
                <a:ea typeface="+mn-ea"/>
                <a:cs typeface="+mn-cs"/>
              </a:rPr>
              <a:t> fracture describes a </a:t>
            </a:r>
            <a:r>
              <a:rPr lang="en-US" sz="1200" kern="1200" dirty="0" err="1" smtClean="0">
                <a:solidFill>
                  <a:schemeClr val="tx1"/>
                </a:solidFill>
                <a:effectLst/>
                <a:latin typeface="+mn-lt"/>
                <a:ea typeface="+mn-ea"/>
                <a:cs typeface="+mn-cs"/>
              </a:rPr>
              <a:t>Salter­Harris</a:t>
            </a:r>
            <a:r>
              <a:rPr lang="en-US" sz="1200" kern="1200" dirty="0" smtClean="0">
                <a:solidFill>
                  <a:schemeClr val="tx1"/>
                </a:solidFill>
                <a:effectLst/>
                <a:latin typeface="+mn-lt"/>
                <a:ea typeface="+mn-ea"/>
                <a:cs typeface="+mn-cs"/>
              </a:rPr>
              <a:t> IV fracture of the tibia that occurs in the sagittal, coronal, and transverse planes and creates between two and four fracture fragments (image 2) [1,5]. Children with these fractures have an average age of 13 years. The mechanism of injury is debated but many orthopedists feel it involves inversion of the ankle with extreme turning out of the foot (supination with external rotation) [1]. </a:t>
            </a:r>
            <a:endParaRPr lang="en-US" dirty="0" smtClean="0">
              <a:effectLst/>
            </a:endParaRPr>
          </a:p>
          <a:p>
            <a:endParaRPr lang="en-US" dirty="0" smtClean="0"/>
          </a:p>
        </p:txBody>
      </p:sp>
      <p:sp>
        <p:nvSpPr>
          <p:cNvPr id="4" name="Slide Number Placeholder 3"/>
          <p:cNvSpPr>
            <a:spLocks noGrp="1"/>
          </p:cNvSpPr>
          <p:nvPr>
            <p:ph type="sldNum" sz="quarter" idx="10"/>
          </p:nvPr>
        </p:nvSpPr>
        <p:spPr/>
        <p:txBody>
          <a:bodyPr/>
          <a:lstStyle/>
          <a:p>
            <a:fld id="{63033CE2-FAD7-8649-86BB-31106BABC1FA}" type="slidenum">
              <a:rPr lang="en-US" smtClean="0"/>
              <a:t>58</a:t>
            </a:fld>
            <a:endParaRPr lang="en-US"/>
          </a:p>
        </p:txBody>
      </p:sp>
    </p:spTree>
    <p:extLst>
      <p:ext uri="{BB962C8B-B14F-4D97-AF65-F5344CB8AC3E}">
        <p14:creationId xmlns:p14="http://schemas.microsoft.com/office/powerpoint/2010/main" val="9882231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Low Risk Ankle Rule — Use of the Low Risk Ankle Rule (LRAR) in addition to routine physical examination for children 3 to 16 years of age with acute isolated ankle injuries may be helpful in determining when plain radiographs of the ankle are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required [9,12]. Children are considered low risk by the LRAR and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in need of radiography at initial presentation if the following conditions are met: </a:t>
            </a:r>
            <a:endParaRPr lang="en-US" dirty="0" smtClean="0">
              <a:effectLst/>
            </a:endParaRPr>
          </a:p>
          <a:p>
            <a:r>
              <a:rPr lang="en-US" sz="1200" kern="1200" dirty="0" smtClean="0">
                <a:solidFill>
                  <a:schemeClr val="tx1"/>
                </a:solidFill>
                <a:effectLst/>
                <a:latin typeface="+mn-lt"/>
                <a:ea typeface="+mn-ea"/>
                <a:cs typeface="+mn-cs"/>
              </a:rPr>
              <a:t>●The injury is acute (&lt;3 days old) </a:t>
            </a:r>
            <a:endParaRPr lang="en-US" dirty="0" smtClean="0">
              <a:effectLst/>
            </a:endParaRPr>
          </a:p>
          <a:p>
            <a:r>
              <a:rPr lang="en-US" sz="1200" kern="1200" dirty="0" smtClean="0">
                <a:solidFill>
                  <a:schemeClr val="tx1"/>
                </a:solidFill>
                <a:effectLst/>
                <a:latin typeface="+mn-lt"/>
                <a:ea typeface="+mn-ea"/>
                <a:cs typeface="+mn-cs"/>
              </a:rPr>
              <a:t>●The child is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at risk for pathological fractures (</a:t>
            </a:r>
            <a:r>
              <a:rPr lang="en-US" sz="1200" kern="1200" dirty="0" err="1" smtClean="0">
                <a:solidFill>
                  <a:schemeClr val="tx1"/>
                </a:solidFill>
                <a:effectLst/>
                <a:latin typeface="+mn-lt"/>
                <a:ea typeface="+mn-ea"/>
                <a:cs typeface="+mn-cs"/>
              </a:rPr>
              <a:t>eg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osteogenesis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imperfecta</a:t>
            </a:r>
            <a:r>
              <a:rPr lang="en-US" sz="1200" kern="1200" dirty="0" smtClean="0">
                <a:solidFill>
                  <a:schemeClr val="tx1"/>
                </a:solidFill>
                <a:effectLst/>
                <a:latin typeface="+mn-lt"/>
                <a:ea typeface="+mn-ea"/>
                <a:cs typeface="+mn-cs"/>
              </a:rPr>
              <a:t> or known focal bone lesion such as an osteoid </a:t>
            </a:r>
            <a:r>
              <a:rPr lang="en-US" sz="1200" kern="1200" dirty="0" err="1" smtClean="0">
                <a:solidFill>
                  <a:schemeClr val="tx1"/>
                </a:solidFill>
                <a:effectLst/>
                <a:latin typeface="+mn-lt"/>
                <a:ea typeface="+mn-ea"/>
                <a:cs typeface="+mn-cs"/>
              </a:rPr>
              <a:t>osteoma</a:t>
            </a:r>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●The child has no congenital anomaly of the feet or ankles ●The child can reliably express pain or tenderness </a:t>
            </a:r>
            <a:endParaRPr lang="en-US" dirty="0" smtClean="0">
              <a:effectLst/>
            </a:endParaRPr>
          </a:p>
          <a:p>
            <a:r>
              <a:rPr lang="en-US" sz="1200" kern="1200" dirty="0" smtClean="0">
                <a:solidFill>
                  <a:schemeClr val="tx1"/>
                </a:solidFill>
                <a:effectLst/>
                <a:latin typeface="+mn-lt"/>
                <a:ea typeface="+mn-ea"/>
                <a:cs typeface="+mn-cs"/>
              </a:rPr>
              <a:t>●Physical examination demonstrates tenderness or swelling confined to the distal fibula and/or adjacent lateral ligaments distal to the anterior </a:t>
            </a:r>
            <a:r>
              <a:rPr lang="en-US" sz="1200" kern="1200" dirty="0" err="1" smtClean="0">
                <a:solidFill>
                  <a:schemeClr val="tx1"/>
                </a:solidFill>
                <a:effectLst/>
                <a:latin typeface="+mn-lt"/>
                <a:ea typeface="+mn-ea"/>
                <a:cs typeface="+mn-cs"/>
              </a:rPr>
              <a:t>tibial</a:t>
            </a:r>
            <a:r>
              <a:rPr lang="en-US" sz="1200" kern="1200" dirty="0" smtClean="0">
                <a:solidFill>
                  <a:schemeClr val="tx1"/>
                </a:solidFill>
                <a:effectLst/>
                <a:latin typeface="+mn-lt"/>
                <a:ea typeface="+mn-ea"/>
                <a:cs typeface="+mn-cs"/>
              </a:rPr>
              <a:t> joint line (figure 5) </a:t>
            </a:r>
            <a:endParaRPr lang="en-US" dirty="0" smtClean="0">
              <a:effectLst/>
            </a:endParaRPr>
          </a:p>
          <a:p>
            <a:r>
              <a:rPr lang="en-US" sz="1200" kern="1200" dirty="0" smtClean="0">
                <a:solidFill>
                  <a:schemeClr val="tx1"/>
                </a:solidFill>
                <a:effectLst/>
                <a:latin typeface="+mn-lt"/>
                <a:ea typeface="+mn-ea"/>
                <a:cs typeface="+mn-cs"/>
              </a:rPr>
              <a:t>●No gross deformity, neurovascular compromise, or other serious and potentially distracting injury are present </a:t>
            </a:r>
            <a:endParaRPr lang="en-US" dirty="0" smtClean="0">
              <a:effectLst/>
            </a:endParaRPr>
          </a:p>
          <a:p>
            <a:r>
              <a:rPr lang="en-US" sz="1200" kern="1200" dirty="0" smtClean="0">
                <a:solidFill>
                  <a:schemeClr val="tx1"/>
                </a:solidFill>
                <a:effectLst/>
                <a:latin typeface="+mn-lt"/>
                <a:ea typeface="+mn-ea"/>
                <a:cs typeface="+mn-cs"/>
              </a:rPr>
              <a:t>The LRAR regards distal fibular avulsion fractures and </a:t>
            </a:r>
            <a:r>
              <a:rPr lang="en-US" sz="1200" kern="1200" dirty="0" err="1" smtClean="0">
                <a:solidFill>
                  <a:schemeClr val="tx1"/>
                </a:solidFill>
                <a:effectLst/>
                <a:latin typeface="+mn-lt"/>
                <a:ea typeface="+mn-ea"/>
                <a:cs typeface="+mn-cs"/>
              </a:rPr>
              <a:t>nondisplaced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Salter­Harris</a:t>
            </a:r>
            <a:r>
              <a:rPr lang="en-US" sz="1200" kern="1200" dirty="0" smtClean="0">
                <a:solidFill>
                  <a:schemeClr val="tx1"/>
                </a:solidFill>
                <a:effectLst/>
                <a:latin typeface="+mn-lt"/>
                <a:ea typeface="+mn-ea"/>
                <a:cs typeface="+mn-cs"/>
              </a:rPr>
              <a:t> I and II fractures as low risk injuries because they can be managed with supportive splinting, crutches as needed, and return to activities as tolerated by the patient. (See 'Distal fibula fractures' below.) </a:t>
            </a:r>
            <a:endParaRPr lang="en-US" dirty="0" smtClean="0">
              <a:effectLst/>
            </a:endParaRPr>
          </a:p>
          <a:p>
            <a:r>
              <a:rPr lang="en-US" sz="1200" kern="1200" dirty="0" smtClean="0">
                <a:solidFill>
                  <a:schemeClr val="tx1"/>
                </a:solidFill>
                <a:effectLst/>
                <a:latin typeface="+mn-lt"/>
                <a:ea typeface="+mn-ea"/>
                <a:cs typeface="+mn-cs"/>
              </a:rPr>
              <a:t>The LRAR has a reported sensitivity for the detection of clinically important ankle fractures in children of 98 to 100 percent and a negative predictive value for high risk injury of 99.7 percent when the prevalence of clinically important fractures is about 7 percent [9,12]. </a:t>
            </a:r>
            <a:endParaRPr lang="en-US" dirty="0" smtClean="0">
              <a:effectLst/>
            </a:endParaRPr>
          </a:p>
          <a:p>
            <a:r>
              <a:rPr lang="en-US" sz="1200" kern="1200" dirty="0" smtClean="0">
                <a:solidFill>
                  <a:schemeClr val="tx1"/>
                </a:solidFill>
                <a:effectLst/>
                <a:latin typeface="+mn-lt"/>
                <a:ea typeface="+mn-ea"/>
                <a:cs typeface="+mn-cs"/>
              </a:rPr>
              <a:t>In a multicenter implementation study of the LRAR in six Canadian emergency departments, including community, general, and pediatric facilities evaluating 2151 children with ankle injuries, use of the LRAR reduced ankle radiography by 22 percent when compared to routine clinical practice with no significant difference in missed high risk fractures and physician or patient satisfaction [9]. Furthermore, 94 percent of the participating physicians were willing to apply a symptomatic care strategy to this group of low risk ankle injuries indicating a high physician acceptance of the rule and the related management strategy for those cases where radiography is not indicated and/or considered low risk for </a:t>
            </a:r>
            <a:r>
              <a:rPr lang="en-US" sz="1200" kern="1200" dirty="0" err="1" smtClean="0">
                <a:solidFill>
                  <a:schemeClr val="tx1"/>
                </a:solidFill>
                <a:effectLst/>
                <a:latin typeface="+mn-lt"/>
                <a:ea typeface="+mn-ea"/>
                <a:cs typeface="+mn-cs"/>
              </a:rPr>
              <a:t>long­term</a:t>
            </a:r>
            <a:r>
              <a:rPr lang="en-US" sz="1200" kern="1200" dirty="0" smtClean="0">
                <a:solidFill>
                  <a:schemeClr val="tx1"/>
                </a:solidFill>
                <a:effectLst/>
                <a:latin typeface="+mn-lt"/>
                <a:ea typeface="+mn-ea"/>
                <a:cs typeface="+mn-cs"/>
              </a:rPr>
              <a:t> complications. Subsequent cost analysis showed significant overall cost reductions when the LRAR was used [14]. The greatest savings were due to lower radiography costs, and fewer orthopedic or emergency department </a:t>
            </a:r>
            <a:r>
              <a:rPr lang="en-US" sz="1200" kern="1200" dirty="0" err="1" smtClean="0">
                <a:solidFill>
                  <a:schemeClr val="tx1"/>
                </a:solidFill>
                <a:effectLst/>
                <a:latin typeface="+mn-lt"/>
                <a:ea typeface="+mn-ea"/>
                <a:cs typeface="+mn-cs"/>
              </a:rPr>
              <a:t>follow­up</a:t>
            </a:r>
            <a:r>
              <a:rPr lang="en-US" sz="1200" kern="1200" dirty="0" smtClean="0">
                <a:solidFill>
                  <a:schemeClr val="tx1"/>
                </a:solidFill>
                <a:effectLst/>
                <a:latin typeface="+mn-lt"/>
                <a:ea typeface="+mn-ea"/>
                <a:cs typeface="+mn-cs"/>
              </a:rPr>
              <a:t> visits. </a:t>
            </a:r>
          </a:p>
          <a:p>
            <a:endParaRPr lang="en-US" dirty="0" smtClean="0">
              <a:effectLst/>
            </a:endParaRPr>
          </a:p>
          <a:p>
            <a:r>
              <a:rPr lang="en-US" sz="1200" kern="1200" dirty="0" smtClean="0">
                <a:solidFill>
                  <a:schemeClr val="tx1"/>
                </a:solidFill>
                <a:effectLst/>
                <a:latin typeface="+mn-lt"/>
                <a:ea typeface="+mn-ea"/>
                <a:cs typeface="+mn-cs"/>
              </a:rPr>
              <a:t>Ottawa Ankle Rules — In contrast to the experience in adults, the use of the Ottawa Ankle Rules (OAR) in children is less likely to reduce radiographic testing beyond those seen when no clinical rules are used. Thus, the clinical utility of the OAR for pediatric injuries is uncertain. </a:t>
            </a:r>
            <a:endParaRPr lang="en-US" dirty="0" smtClean="0">
              <a:effectLst/>
            </a:endParaRPr>
          </a:p>
          <a:p>
            <a:r>
              <a:rPr lang="en-US" sz="1200" kern="1200" dirty="0" smtClean="0">
                <a:solidFill>
                  <a:schemeClr val="tx1"/>
                </a:solidFill>
                <a:effectLst/>
                <a:latin typeface="+mn-lt"/>
                <a:ea typeface="+mn-ea"/>
                <a:cs typeface="+mn-cs"/>
              </a:rPr>
              <a:t>The OAR was initially derived, validated, and implemented in adults and has a reported sensitivity approaching 100 percent in this population. The rule is described in the figure (figure 6). Utilization of the OAR in adults may reduce ankle radiography by as much as 30 percent without missing significant fractures. A significant fracture as defined by the OAR is considered any fracture &gt;3 mm. (See "Ankle sprain", section on 'Ottawa ankle rules'.) </a:t>
            </a:r>
            <a:endParaRPr lang="en-US" dirty="0" smtClean="0">
              <a:effectLst/>
            </a:endParaRPr>
          </a:p>
          <a:p>
            <a:r>
              <a:rPr lang="en-US" sz="1200" kern="1200" dirty="0" smtClean="0">
                <a:solidFill>
                  <a:schemeClr val="tx1"/>
                </a:solidFill>
                <a:effectLst/>
                <a:latin typeface="+mn-lt"/>
                <a:ea typeface="+mn-ea"/>
                <a:cs typeface="+mn-cs"/>
              </a:rPr>
              <a:t>A systematic review of 12 pediatric studies (3130 children over two years of age) found a pooled sensitivity of 98.5 percent for the OAR [7]. Specificity had a range of 8 to 47 percent among the studies and a pooled estimate was not performed because of significant heterogeneity among the studies. The missed fracture rate given a negative OAR assessment was 1.2 percent (95% CI 0.6­2.3 percent) [7]. Based upon these findings, application of the OAR in children had an estimated reduction in radiography of 25 percent. </a:t>
            </a:r>
            <a:endParaRPr lang="en-US" dirty="0" smtClean="0">
              <a:effectLst/>
            </a:endParaRPr>
          </a:p>
          <a:p>
            <a:r>
              <a:rPr lang="en-US" sz="1200" kern="1200" dirty="0" smtClean="0">
                <a:solidFill>
                  <a:schemeClr val="tx1"/>
                </a:solidFill>
                <a:effectLst/>
                <a:latin typeface="+mn-lt"/>
                <a:ea typeface="+mn-ea"/>
                <a:cs typeface="+mn-cs"/>
              </a:rPr>
              <a:t>However, in prospective validation studies of the OAR in children younger than 16 years of age with acute ankle injuries, the relative reduction in ankle radiography has only been approximately 10 percent [12,13,15]. Implementation studies of the OAR in children are lacking. </a:t>
            </a:r>
          </a:p>
          <a:p>
            <a:endParaRPr lang="en-US" sz="1200" kern="1200" dirty="0" smtClean="0">
              <a:solidFill>
                <a:schemeClr val="tx1"/>
              </a:solidFill>
              <a:effectLst/>
              <a:latin typeface="+mn-lt"/>
              <a:ea typeface="+mn-ea"/>
              <a:cs typeface="+mn-cs"/>
            </a:endParaRPr>
          </a:p>
          <a:p>
            <a:endParaRPr lang="en-US" dirty="0" smtClean="0">
              <a:effectLst/>
            </a:endParaRPr>
          </a:p>
          <a:p>
            <a:r>
              <a:rPr lang="en-US" sz="1200" kern="1200" dirty="0" err="1" smtClean="0">
                <a:solidFill>
                  <a:schemeClr val="tx1"/>
                </a:solidFill>
                <a:effectLst/>
                <a:latin typeface="+mn-lt"/>
                <a:ea typeface="+mn-ea"/>
                <a:cs typeface="+mn-cs"/>
              </a:rPr>
              <a:t>Two­Part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Malleolar</a:t>
            </a:r>
            <a:r>
              <a:rPr lang="en-US" sz="1200" kern="1200" dirty="0" smtClean="0">
                <a:solidFill>
                  <a:schemeClr val="tx1"/>
                </a:solidFill>
                <a:effectLst/>
                <a:latin typeface="+mn-lt"/>
                <a:ea typeface="+mn-ea"/>
                <a:cs typeface="+mn-cs"/>
              </a:rPr>
              <a:t> Zone Rule — The PMZ has not undergone validation or implementation studies. Thus, the benefits of its use in children are not known. </a:t>
            </a:r>
            <a:endParaRPr lang="en-US" dirty="0" smtClean="0">
              <a:effectLst/>
            </a:endParaRPr>
          </a:p>
          <a:p>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Two­Part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Malleolar</a:t>
            </a:r>
            <a:r>
              <a:rPr lang="en-US" sz="1200" kern="1200" dirty="0" smtClean="0">
                <a:solidFill>
                  <a:schemeClr val="tx1"/>
                </a:solidFill>
                <a:effectLst/>
                <a:latin typeface="+mn-lt"/>
                <a:ea typeface="+mn-ea"/>
                <a:cs typeface="+mn-cs"/>
              </a:rPr>
              <a:t> Zone (PMZ) Rule was derived in children under 18 years of age with an acute ankle twisting injury [13]. Patients were considered to be at low risk for a significant fracture (defined as any fracture except avulsion fractures ≤3 mm) if they met the following criteria: </a:t>
            </a:r>
            <a:endParaRPr lang="en-US" dirty="0" smtClean="0">
              <a:effectLst/>
            </a:endParaRPr>
          </a:p>
          <a:p>
            <a:r>
              <a:rPr lang="en-US" sz="1200" kern="1200" dirty="0" smtClean="0">
                <a:solidFill>
                  <a:schemeClr val="tx1"/>
                </a:solidFill>
                <a:effectLst/>
                <a:latin typeface="+mn-lt"/>
                <a:ea typeface="+mn-ea"/>
                <a:cs typeface="+mn-cs"/>
              </a:rPr>
              <a:t>●No swelling or bony tenderness over any part of the medial or lateral malleolus ●No fibular tenderness proximal to the malleolus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●Able to walk at least four steps at initial presentation </a:t>
            </a:r>
            <a:endParaRPr lang="en-US" dirty="0" smtClean="0">
              <a:effectLst/>
            </a:endParaRPr>
          </a:p>
          <a:p>
            <a:r>
              <a:rPr lang="en-US" sz="1200" kern="1200" dirty="0" smtClean="0">
                <a:solidFill>
                  <a:schemeClr val="tx1"/>
                </a:solidFill>
                <a:effectLst/>
                <a:latin typeface="+mn-lt"/>
                <a:ea typeface="+mn-ea"/>
                <a:cs typeface="+mn-cs"/>
              </a:rPr>
              <a:t>During initial derivation, the PMZ had a sensitivity of 100 percent for significant fracture with an estimated reduction in radiography of 17 percent [13]. However, a subsequent prospective study of 272 children younger than 16 years with acute ankle injury found a sensitivity for any fracture, other than a Salter I fracture of 94 percent and no reduction in radiography for the PMZ when compared to examination alone [16].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63033CE2-FAD7-8649-86BB-31106BABC1FA}" type="slidenum">
              <a:rPr lang="en-US" smtClean="0"/>
              <a:t>60</a:t>
            </a:fld>
            <a:endParaRPr lang="en-US"/>
          </a:p>
        </p:txBody>
      </p:sp>
    </p:spTree>
    <p:extLst>
      <p:ext uri="{BB962C8B-B14F-4D97-AF65-F5344CB8AC3E}">
        <p14:creationId xmlns:p14="http://schemas.microsoft.com/office/powerpoint/2010/main" val="2249287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Buckle (torus)</a:t>
            </a:r>
          </a:p>
          <a:p>
            <a:r>
              <a:rPr lang="en-US" dirty="0" smtClean="0"/>
              <a:t>Bowing</a:t>
            </a:r>
          </a:p>
          <a:p>
            <a:r>
              <a:rPr lang="en-US" dirty="0" smtClean="0"/>
              <a:t>Greenstick</a:t>
            </a:r>
          </a:p>
          <a:p>
            <a:endParaRPr lang="en-US" dirty="0"/>
          </a:p>
        </p:txBody>
      </p:sp>
      <p:sp>
        <p:nvSpPr>
          <p:cNvPr id="4" name="Slide Number Placeholder 3"/>
          <p:cNvSpPr>
            <a:spLocks noGrp="1"/>
          </p:cNvSpPr>
          <p:nvPr>
            <p:ph type="sldNum" sz="quarter" idx="10"/>
          </p:nvPr>
        </p:nvSpPr>
        <p:spPr/>
        <p:txBody>
          <a:bodyPr/>
          <a:lstStyle/>
          <a:p>
            <a:fld id="{63033CE2-FAD7-8649-86BB-31106BABC1FA}" type="slidenum">
              <a:rPr lang="en-US" smtClean="0"/>
              <a:t>5</a:t>
            </a:fld>
            <a:endParaRPr lang="en-US"/>
          </a:p>
        </p:txBody>
      </p:sp>
    </p:spTree>
    <p:extLst>
      <p:ext uri="{BB962C8B-B14F-4D97-AF65-F5344CB8AC3E}">
        <p14:creationId xmlns:p14="http://schemas.microsoft.com/office/powerpoint/2010/main" val="29115224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CLINICAL ANATOMY — From an anatomic perspective, the foot is divided into three regions (figure 1A­C): ●Forefoot – Metatarsal and phalangeal bones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Midfoot</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Navicular</a:t>
            </a:r>
            <a:r>
              <a:rPr lang="en-US" sz="1200" kern="1200" dirty="0" smtClean="0">
                <a:solidFill>
                  <a:schemeClr val="tx1"/>
                </a:solidFill>
                <a:effectLst/>
                <a:latin typeface="+mn-lt"/>
                <a:ea typeface="+mn-ea"/>
                <a:cs typeface="+mn-cs"/>
              </a:rPr>
              <a:t>, cuboid, and cuneiform bones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Hindfoot</a:t>
            </a:r>
            <a:r>
              <a:rPr lang="en-US" sz="1200" kern="1200" dirty="0" smtClean="0">
                <a:solidFill>
                  <a:schemeClr val="tx1"/>
                </a:solidFill>
                <a:effectLst/>
                <a:latin typeface="+mn-lt"/>
                <a:ea typeface="+mn-ea"/>
                <a:cs typeface="+mn-cs"/>
              </a:rPr>
              <a:t> – Talus and calcaneus </a:t>
            </a:r>
            <a:endParaRPr lang="en-US" dirty="0" smtClean="0">
              <a:effectLst/>
            </a:endParaRPr>
          </a:p>
          <a:p>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Lisfranc</a:t>
            </a:r>
            <a:r>
              <a:rPr lang="en-US" sz="1200" kern="1200" dirty="0" smtClean="0">
                <a:solidFill>
                  <a:schemeClr val="tx1"/>
                </a:solidFill>
                <a:effectLst/>
                <a:latin typeface="+mn-lt"/>
                <a:ea typeface="+mn-ea"/>
                <a:cs typeface="+mn-cs"/>
              </a:rPr>
              <a:t> joint separates the forefoot from the </a:t>
            </a:r>
            <a:r>
              <a:rPr lang="en-US" sz="1200" kern="1200" dirty="0" err="1" smtClean="0">
                <a:solidFill>
                  <a:schemeClr val="tx1"/>
                </a:solidFill>
                <a:effectLst/>
                <a:latin typeface="+mn-lt"/>
                <a:ea typeface="+mn-ea"/>
                <a:cs typeface="+mn-cs"/>
              </a:rPr>
              <a:t>midfoot</a:t>
            </a:r>
            <a:r>
              <a:rPr lang="en-US" sz="1200" kern="1200" dirty="0" smtClean="0">
                <a:solidFill>
                  <a:schemeClr val="tx1"/>
                </a:solidFill>
                <a:effectLst/>
                <a:latin typeface="+mn-lt"/>
                <a:ea typeface="+mn-ea"/>
                <a:cs typeface="+mn-cs"/>
              </a:rPr>
              <a:t>. The </a:t>
            </a:r>
            <a:r>
              <a:rPr lang="en-US" sz="1200" kern="1200" dirty="0" err="1" smtClean="0">
                <a:solidFill>
                  <a:schemeClr val="tx1"/>
                </a:solidFill>
                <a:effectLst/>
                <a:latin typeface="+mn-lt"/>
                <a:ea typeface="+mn-ea"/>
                <a:cs typeface="+mn-cs"/>
              </a:rPr>
              <a:t>Chopart</a:t>
            </a:r>
            <a:r>
              <a:rPr lang="en-US" sz="1200" kern="1200" dirty="0" smtClean="0">
                <a:solidFill>
                  <a:schemeClr val="tx1"/>
                </a:solidFill>
                <a:effectLst/>
                <a:latin typeface="+mn-lt"/>
                <a:ea typeface="+mn-ea"/>
                <a:cs typeface="+mn-cs"/>
              </a:rPr>
              <a:t> joint divides the </a:t>
            </a:r>
            <a:r>
              <a:rPr lang="en-US" sz="1200" kern="1200" dirty="0" err="1" smtClean="0">
                <a:solidFill>
                  <a:schemeClr val="tx1"/>
                </a:solidFill>
                <a:effectLst/>
                <a:latin typeface="+mn-lt"/>
                <a:ea typeface="+mn-ea"/>
                <a:cs typeface="+mn-cs"/>
              </a:rPr>
              <a:t>hindfoot</a:t>
            </a:r>
            <a:r>
              <a:rPr lang="en-US" sz="1200" kern="1200" dirty="0" smtClean="0">
                <a:solidFill>
                  <a:schemeClr val="tx1"/>
                </a:solidFill>
                <a:effectLst/>
                <a:latin typeface="+mn-lt"/>
                <a:ea typeface="+mn-ea"/>
                <a:cs typeface="+mn-cs"/>
              </a:rPr>
              <a:t> and the </a:t>
            </a:r>
            <a:r>
              <a:rPr lang="en-US" sz="1200" kern="1200" dirty="0" err="1" smtClean="0">
                <a:solidFill>
                  <a:schemeClr val="tx1"/>
                </a:solidFill>
                <a:effectLst/>
                <a:latin typeface="+mn-lt"/>
                <a:ea typeface="+mn-ea"/>
                <a:cs typeface="+mn-cs"/>
              </a:rPr>
              <a:t>midfoot</a:t>
            </a:r>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Additional foot anatomy common to children and adults is discussed separately. (See "Metatarsal shaft fractures", section on 'Clinical anatomy' and "Toe fractures in adults", section on 'Clinical anatomy'.) </a:t>
            </a:r>
            <a:endParaRPr lang="en-US" dirty="0" smtClean="0">
              <a:effectLst/>
            </a:endParaRPr>
          </a:p>
          <a:p>
            <a:r>
              <a:rPr lang="en-US" sz="1200" kern="1200" dirty="0" smtClean="0">
                <a:solidFill>
                  <a:schemeClr val="tx1"/>
                </a:solidFill>
                <a:effectLst/>
                <a:latin typeface="+mn-lt"/>
                <a:ea typeface="+mn-ea"/>
                <a:cs typeface="+mn-cs"/>
              </a:rPr>
              <a:t>The pediatric toe and forefoot differ from the adult foot due to the presence of growth plates (figure 2). Injury to the </a:t>
            </a:r>
            <a:endParaRPr lang="en-US" dirty="0" smtClean="0">
              <a:effectLst/>
            </a:endParaRPr>
          </a:p>
          <a:p>
            <a:r>
              <a:rPr lang="en-US" sz="1200" b="1" kern="1200" dirty="0" smtClean="0">
                <a:solidFill>
                  <a:schemeClr val="tx1"/>
                </a:solidFill>
                <a:effectLst/>
                <a:latin typeface="+mn-lt"/>
                <a:ea typeface="+mn-ea"/>
                <a:cs typeface="+mn-cs"/>
              </a:rPr>
              <a:t>Jason Woods &lt;</a:t>
            </a:r>
            <a:r>
              <a:rPr lang="en-US" sz="1200" b="1" kern="1200" dirty="0" err="1" smtClean="0">
                <a:solidFill>
                  <a:schemeClr val="tx1"/>
                </a:solidFill>
                <a:effectLst/>
                <a:latin typeface="+mn-lt"/>
                <a:ea typeface="+mn-ea"/>
                <a:cs typeface="+mn-cs"/>
              </a:rPr>
              <a:t>woodsy@gmail.com</a:t>
            </a:r>
            <a:r>
              <a:rPr lang="en-US" sz="1200" b="1" kern="1200" dirty="0" smtClean="0">
                <a:solidFill>
                  <a:schemeClr val="tx1"/>
                </a:solidFill>
                <a:effectLst/>
                <a:latin typeface="+mn-lt"/>
                <a:ea typeface="+mn-ea"/>
                <a:cs typeface="+mn-cs"/>
              </a:rPr>
              <a:t>&gt; </a:t>
            </a:r>
            <a:endParaRPr lang="en-US" dirty="0" smtClean="0">
              <a:effectLst/>
            </a:endParaRPr>
          </a:p>
          <a:p>
            <a:r>
              <a:rPr lang="en-US" sz="1200" kern="1200" dirty="0" smtClean="0">
                <a:solidFill>
                  <a:schemeClr val="tx1"/>
                </a:solidFill>
                <a:effectLst/>
                <a:latin typeface="+mn-lt"/>
                <a:ea typeface="+mn-ea"/>
                <a:cs typeface="+mn-cs"/>
              </a:rPr>
              <a:t>https://</a:t>
            </a:r>
            <a:r>
              <a:rPr lang="en-US" sz="1200" kern="1200" dirty="0" err="1" smtClean="0">
                <a:solidFill>
                  <a:schemeClr val="tx1"/>
                </a:solidFill>
                <a:effectLst/>
                <a:latin typeface="+mn-lt"/>
                <a:ea typeface="+mn-ea"/>
                <a:cs typeface="+mn-cs"/>
              </a:rPr>
              <a:t>mail.google.com</a:t>
            </a:r>
            <a:r>
              <a:rPr lang="en-US" sz="1200" kern="1200" dirty="0" smtClean="0">
                <a:solidFill>
                  <a:schemeClr val="tx1"/>
                </a:solidFill>
                <a:effectLst/>
                <a:latin typeface="+mn-lt"/>
                <a:ea typeface="+mn-ea"/>
                <a:cs typeface="+mn-cs"/>
              </a:rPr>
              <a:t>/mail/</a:t>
            </a:r>
            <a:r>
              <a:rPr lang="en-US" sz="1200" kern="1200" dirty="0" err="1" smtClean="0">
                <a:solidFill>
                  <a:schemeClr val="tx1"/>
                </a:solidFill>
                <a:effectLst/>
                <a:latin typeface="+mn-lt"/>
                <a:ea typeface="+mn-ea"/>
                <a:cs typeface="+mn-cs"/>
              </a:rPr>
              <a:t>ca</a:t>
            </a:r>
            <a:r>
              <a:rPr lang="en-US" sz="1200" kern="1200" dirty="0" smtClean="0">
                <a:solidFill>
                  <a:schemeClr val="tx1"/>
                </a:solidFill>
                <a:effectLst/>
                <a:latin typeface="+mn-lt"/>
                <a:ea typeface="+mn-ea"/>
                <a:cs typeface="+mn-cs"/>
              </a:rPr>
              <a:t>/u/0/?</a:t>
            </a:r>
            <a:r>
              <a:rPr lang="en-US" sz="1200" kern="1200" dirty="0" err="1" smtClean="0">
                <a:solidFill>
                  <a:schemeClr val="tx1"/>
                </a:solidFill>
                <a:effectLst/>
                <a:latin typeface="+mn-lt"/>
                <a:ea typeface="+mn-ea"/>
                <a:cs typeface="+mn-cs"/>
              </a:rPr>
              <a:t>ui</a:t>
            </a:r>
            <a:r>
              <a:rPr lang="en-US" sz="1200" kern="1200" dirty="0" smtClean="0">
                <a:solidFill>
                  <a:schemeClr val="tx1"/>
                </a:solidFill>
                <a:effectLst/>
                <a:latin typeface="+mn-lt"/>
                <a:ea typeface="+mn-ea"/>
                <a:cs typeface="+mn-cs"/>
              </a:rPr>
              <a:t>=2&amp;ik=00d3617799&amp;view=</a:t>
            </a:r>
            <a:r>
              <a:rPr lang="en-US" sz="1200" kern="1200" dirty="0" err="1" smtClean="0">
                <a:solidFill>
                  <a:schemeClr val="tx1"/>
                </a:solidFill>
                <a:effectLst/>
                <a:latin typeface="+mn-lt"/>
                <a:ea typeface="+mn-ea"/>
                <a:cs typeface="+mn-cs"/>
              </a:rPr>
              <a:t>pt&amp;search</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inbox&amp;msg</a:t>
            </a:r>
            <a:r>
              <a:rPr lang="en-US" sz="1200" kern="1200" dirty="0" smtClean="0">
                <a:solidFill>
                  <a:schemeClr val="tx1"/>
                </a:solidFill>
                <a:effectLst/>
                <a:latin typeface="+mn-lt"/>
                <a:ea typeface="+mn-ea"/>
                <a:cs typeface="+mn-cs"/>
              </a:rPr>
              <a:t>=1541b044240dc01b&amp;siml=1541b044240dc01b 1/7 </a:t>
            </a:r>
            <a:endParaRPr lang="en-US" dirty="0" smtClean="0">
              <a:effectLst/>
            </a:endParaRPr>
          </a:p>
          <a:p>
            <a:r>
              <a:rPr lang="en-US" sz="1200" kern="1200" dirty="0" smtClean="0">
                <a:solidFill>
                  <a:schemeClr val="tx1"/>
                </a:solidFill>
                <a:effectLst/>
                <a:latin typeface="+mn-lt"/>
                <a:ea typeface="+mn-ea"/>
                <a:cs typeface="+mn-cs"/>
              </a:rPr>
              <a:t>4/15/2016 Gmail - </a:t>
            </a:r>
            <a:r>
              <a:rPr lang="en-US" sz="1200" kern="1200" dirty="0" err="1" smtClean="0">
                <a:solidFill>
                  <a:schemeClr val="tx1"/>
                </a:solidFill>
                <a:effectLst/>
                <a:latin typeface="+mn-lt"/>
                <a:ea typeface="+mn-ea"/>
                <a:cs typeface="+mn-cs"/>
              </a:rPr>
              <a:t>jason</a:t>
            </a:r>
            <a:r>
              <a:rPr lang="en-US" sz="1200" kern="1200" dirty="0" smtClean="0">
                <a:solidFill>
                  <a:schemeClr val="tx1"/>
                </a:solidFill>
                <a:effectLst/>
                <a:latin typeface="+mn-lt"/>
                <a:ea typeface="+mn-ea"/>
                <a:cs typeface="+mn-cs"/>
              </a:rPr>
              <a:t> has sent you an UpToDate topic </a:t>
            </a:r>
            <a:endParaRPr lang="en-US" dirty="0" smtClean="0">
              <a:effectLst/>
            </a:endParaRPr>
          </a:p>
          <a:p>
            <a:r>
              <a:rPr lang="en-US" sz="1200" kern="1200" dirty="0" smtClean="0">
                <a:solidFill>
                  <a:schemeClr val="tx1"/>
                </a:solidFill>
                <a:effectLst/>
                <a:latin typeface="+mn-lt"/>
                <a:ea typeface="+mn-ea"/>
                <a:cs typeface="+mn-cs"/>
              </a:rPr>
              <a:t>growth plate may rarely lead to growth arrest and permanent deformity. (See 'Complications' below.) </a:t>
            </a:r>
            <a:endParaRPr lang="en-US" dirty="0" smtClean="0">
              <a:effectLst/>
            </a:endParaRPr>
          </a:p>
          <a:p>
            <a:r>
              <a:rPr lang="en-US" sz="1200" kern="1200" dirty="0" smtClean="0">
                <a:solidFill>
                  <a:schemeClr val="tx1"/>
                </a:solidFill>
                <a:effectLst/>
                <a:latin typeface="+mn-lt"/>
                <a:ea typeface="+mn-ea"/>
                <a:cs typeface="+mn-cs"/>
              </a:rPr>
              <a:t>These growth plates typically close around age 16 years in females and age 18 years in males. Thus, management of metatarsal and toe fractures in older adolescents is the same as for adults. (See "Toe fractures in adults".) </a:t>
            </a:r>
            <a:endParaRPr lang="en-US" dirty="0" smtClean="0">
              <a:effectLst/>
            </a:endParaRPr>
          </a:p>
          <a:p>
            <a:endParaRPr lang="en-US" dirty="0" smtClean="0"/>
          </a:p>
          <a:p>
            <a:r>
              <a:rPr lang="en-US" sz="1200" kern="1200" dirty="0" smtClean="0">
                <a:solidFill>
                  <a:schemeClr val="tx1"/>
                </a:solidFill>
                <a:effectLst/>
                <a:latin typeface="+mn-lt"/>
                <a:ea typeface="+mn-ea"/>
                <a:cs typeface="+mn-cs"/>
              </a:rPr>
              <a:t>RADIOGRAPHIC FINDINGS — We suggest that patients with significant pain, swelling, or deformity of the forefoot or toe receive plain radiographs, including </a:t>
            </a:r>
            <a:r>
              <a:rPr lang="en-US" sz="1200" kern="1200" dirty="0" err="1" smtClean="0">
                <a:solidFill>
                  <a:schemeClr val="tx1"/>
                </a:solidFill>
                <a:effectLst/>
                <a:latin typeface="+mn-lt"/>
                <a:ea typeface="+mn-ea"/>
                <a:cs typeface="+mn-cs"/>
              </a:rPr>
              <a:t>anterior­posterior</a:t>
            </a:r>
            <a:r>
              <a:rPr lang="en-US" sz="1200" kern="1200" dirty="0" smtClean="0">
                <a:solidFill>
                  <a:schemeClr val="tx1"/>
                </a:solidFill>
                <a:effectLst/>
                <a:latin typeface="+mn-lt"/>
                <a:ea typeface="+mn-ea"/>
                <a:cs typeface="+mn-cs"/>
              </a:rPr>
              <a:t>, lateral, and oblique views [4]. Growth plate injuries are described using the </a:t>
            </a:r>
            <a:r>
              <a:rPr lang="en-US" sz="1200" kern="1200" dirty="0" err="1" smtClean="0">
                <a:solidFill>
                  <a:schemeClr val="tx1"/>
                </a:solidFill>
                <a:effectLst/>
                <a:latin typeface="+mn-lt"/>
                <a:ea typeface="+mn-ea"/>
                <a:cs typeface="+mn-cs"/>
              </a:rPr>
              <a:t>Salter­Harris</a:t>
            </a:r>
            <a:r>
              <a:rPr lang="en-US" sz="1200" kern="1200" dirty="0" smtClean="0">
                <a:solidFill>
                  <a:schemeClr val="tx1"/>
                </a:solidFill>
                <a:effectLst/>
                <a:latin typeface="+mn-lt"/>
                <a:ea typeface="+mn-ea"/>
                <a:cs typeface="+mn-cs"/>
              </a:rPr>
              <a:t> classification system (figure 3). </a:t>
            </a:r>
            <a:endParaRPr lang="en-US" dirty="0" smtClean="0">
              <a:effectLst/>
            </a:endParaRPr>
          </a:p>
          <a:p>
            <a:r>
              <a:rPr lang="en-US" sz="1200" kern="1200" dirty="0" smtClean="0">
                <a:solidFill>
                  <a:schemeClr val="tx1"/>
                </a:solidFill>
                <a:effectLst/>
                <a:latin typeface="+mn-lt"/>
                <a:ea typeface="+mn-ea"/>
                <a:cs typeface="+mn-cs"/>
              </a:rPr>
              <a:t>Radiographic findings include growth plate, cortical, and buckle fractures. </a:t>
            </a:r>
            <a:r>
              <a:rPr lang="en-US" sz="1200" kern="1200" dirty="0" err="1" smtClean="0">
                <a:solidFill>
                  <a:schemeClr val="tx1"/>
                </a:solidFill>
                <a:effectLst/>
                <a:latin typeface="+mn-lt"/>
                <a:ea typeface="+mn-ea"/>
                <a:cs typeface="+mn-cs"/>
              </a:rPr>
              <a:t>Salter­Harris</a:t>
            </a:r>
            <a:r>
              <a:rPr lang="en-US" sz="1200" kern="1200" dirty="0" smtClean="0">
                <a:solidFill>
                  <a:schemeClr val="tx1"/>
                </a:solidFill>
                <a:effectLst/>
                <a:latin typeface="+mn-lt"/>
                <a:ea typeface="+mn-ea"/>
                <a:cs typeface="+mn-cs"/>
              </a:rPr>
              <a:t> I through </a:t>
            </a:r>
            <a:r>
              <a:rPr lang="en-US" sz="1200" kern="1200" dirty="0" err="1" smtClean="0">
                <a:solidFill>
                  <a:schemeClr val="tx1"/>
                </a:solidFill>
                <a:effectLst/>
                <a:latin typeface="+mn-lt"/>
                <a:ea typeface="+mn-ea"/>
                <a:cs typeface="+mn-cs"/>
              </a:rPr>
              <a:t>Salter­Harris</a:t>
            </a:r>
            <a:r>
              <a:rPr lang="en-US" sz="1200" kern="1200" dirty="0" smtClean="0">
                <a:solidFill>
                  <a:schemeClr val="tx1"/>
                </a:solidFill>
                <a:effectLst/>
                <a:latin typeface="+mn-lt"/>
                <a:ea typeface="+mn-ea"/>
                <a:cs typeface="+mn-cs"/>
              </a:rPr>
              <a:t> III fractures are most common in the great toe (figure 3). (See "General principles of fracture management: Fracture patterns and description in children", section on 'Fracture patterns'.) </a:t>
            </a:r>
            <a:endParaRPr lang="en-US" dirty="0" smtClean="0">
              <a:effectLst/>
            </a:endParaRPr>
          </a:p>
          <a:p>
            <a:r>
              <a:rPr lang="en-US" sz="1200" kern="1200" dirty="0" smtClean="0">
                <a:solidFill>
                  <a:schemeClr val="tx1"/>
                </a:solidFill>
                <a:effectLst/>
                <a:latin typeface="+mn-lt"/>
                <a:ea typeface="+mn-ea"/>
                <a:cs typeface="+mn-cs"/>
              </a:rPr>
              <a:t>Initial radiographs are typically normal in children with </a:t>
            </a:r>
            <a:r>
              <a:rPr lang="en-US" sz="1200" kern="1200" dirty="0" err="1" smtClean="0">
                <a:solidFill>
                  <a:schemeClr val="tx1"/>
                </a:solidFill>
                <a:effectLst/>
                <a:latin typeface="+mn-lt"/>
                <a:ea typeface="+mn-ea"/>
                <a:cs typeface="+mn-cs"/>
              </a:rPr>
              <a:t>Salter­Harris</a:t>
            </a:r>
            <a:r>
              <a:rPr lang="en-US" sz="1200" kern="1200" dirty="0" smtClean="0">
                <a:solidFill>
                  <a:schemeClr val="tx1"/>
                </a:solidFill>
                <a:effectLst/>
                <a:latin typeface="+mn-lt"/>
                <a:ea typeface="+mn-ea"/>
                <a:cs typeface="+mn-cs"/>
              </a:rPr>
              <a:t> I fractures or metatarsal stress fractures. Repeat radiographs two weeks later show periosteal reaction and callus formation. Bone scan is helpful in doubtful cases, especially for the diagnosis of early stress fractures in adolescents. </a:t>
            </a:r>
            <a:endParaRPr lang="en-US" dirty="0" smtClean="0">
              <a:effectLst/>
            </a:endParaRPr>
          </a:p>
          <a:p>
            <a:r>
              <a:rPr lang="en-US" sz="1200" kern="1200" dirty="0" smtClean="0">
                <a:solidFill>
                  <a:schemeClr val="tx1"/>
                </a:solidFill>
                <a:effectLst/>
                <a:latin typeface="+mn-lt"/>
                <a:ea typeface="+mn-ea"/>
                <a:cs typeface="+mn-cs"/>
              </a:rPr>
              <a:t>The following normal variants may be mistaken for fractures on radiograph (figure 1A­C): ●</a:t>
            </a:r>
            <a:r>
              <a:rPr lang="en-US" sz="1200" kern="1200" dirty="0" err="1" smtClean="0">
                <a:solidFill>
                  <a:schemeClr val="tx1"/>
                </a:solidFill>
                <a:effectLst/>
                <a:latin typeface="+mn-lt"/>
                <a:ea typeface="+mn-ea"/>
                <a:cs typeface="+mn-cs"/>
              </a:rPr>
              <a:t>Sesamoid</a:t>
            </a:r>
            <a:r>
              <a:rPr lang="en-US" sz="1200" kern="1200" dirty="0" smtClean="0">
                <a:solidFill>
                  <a:schemeClr val="tx1"/>
                </a:solidFill>
                <a:effectLst/>
                <a:latin typeface="+mn-lt"/>
                <a:ea typeface="+mn-ea"/>
                <a:cs typeface="+mn-cs"/>
              </a:rPr>
              <a:t> bones of the first metatarsal</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●Accessory </a:t>
            </a:r>
            <a:r>
              <a:rPr lang="en-US" sz="1200" kern="1200" dirty="0" err="1" smtClean="0">
                <a:solidFill>
                  <a:schemeClr val="tx1"/>
                </a:solidFill>
                <a:effectLst/>
                <a:latin typeface="+mn-lt"/>
                <a:ea typeface="+mn-ea"/>
                <a:cs typeface="+mn-cs"/>
              </a:rPr>
              <a:t>ossicles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trigonum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subfibulare</a:t>
            </a:r>
            <a:r>
              <a:rPr lang="en-US" sz="1200" kern="1200" dirty="0" smtClean="0">
                <a:solidFill>
                  <a:schemeClr val="tx1"/>
                </a:solidFill>
                <a:effectLst/>
                <a:latin typeface="+mn-lt"/>
                <a:ea typeface="+mn-ea"/>
                <a:cs typeface="+mn-cs"/>
              </a:rPr>
              <a: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●Bipartite epiphysis of the great toe (normal variant) </a:t>
            </a:r>
            <a:endParaRPr lang="en-US" dirty="0" smtClean="0">
              <a:effectLst/>
            </a:endParaRPr>
          </a:p>
          <a:p>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vesalianum</a:t>
            </a:r>
            <a:r>
              <a:rPr lang="en-US" sz="1200" kern="1200" dirty="0" smtClean="0">
                <a:solidFill>
                  <a:schemeClr val="tx1"/>
                </a:solidFill>
                <a:effectLst/>
                <a:latin typeface="+mn-lt"/>
                <a:ea typeface="+mn-ea"/>
                <a:cs typeface="+mn-cs"/>
              </a:rPr>
              <a:t> or </a:t>
            </a:r>
            <a:r>
              <a:rPr lang="en-US" sz="1200" kern="1200" dirty="0" err="1" smtClean="0">
                <a:solidFill>
                  <a:schemeClr val="tx1"/>
                </a:solidFill>
                <a:effectLst/>
                <a:latin typeface="+mn-lt"/>
                <a:ea typeface="+mn-ea"/>
                <a:cs typeface="+mn-cs"/>
              </a:rPr>
              <a:t>apophyseal</a:t>
            </a:r>
            <a:r>
              <a:rPr lang="en-US" sz="1200" kern="1200" dirty="0" smtClean="0">
                <a:solidFill>
                  <a:schemeClr val="tx1"/>
                </a:solidFill>
                <a:effectLst/>
                <a:latin typeface="+mn-lt"/>
                <a:ea typeface="+mn-ea"/>
                <a:cs typeface="+mn-cs"/>
              </a:rPr>
              <a:t> ossification center at the base of the fifth metatarsal. The </a:t>
            </a:r>
            <a:r>
              <a:rPr lang="en-US" sz="1200" kern="1200" dirty="0" err="1" smtClean="0">
                <a:solidFill>
                  <a:schemeClr val="tx1"/>
                </a:solidFill>
                <a:effectLst/>
                <a:latin typeface="+mn-lt"/>
                <a:ea typeface="+mn-ea"/>
                <a:cs typeface="+mn-cs"/>
              </a:rPr>
              <a:t>apophyseal</a:t>
            </a:r>
            <a:r>
              <a:rPr lang="en-US" sz="1200" kern="1200" dirty="0" smtClean="0">
                <a:solidFill>
                  <a:schemeClr val="tx1"/>
                </a:solidFill>
                <a:effectLst/>
                <a:latin typeface="+mn-lt"/>
                <a:ea typeface="+mn-ea"/>
                <a:cs typeface="+mn-cs"/>
              </a:rPr>
              <a:t> center appears around eight years of age. Fusion usually is complete by 12 years in girls and 15 years in boys. This is </a:t>
            </a:r>
            <a:endParaRPr lang="en-US" dirty="0" smtClean="0">
              <a:effectLst/>
            </a:endParaRPr>
          </a:p>
          <a:p>
            <a:r>
              <a:rPr lang="en-US" sz="1200" kern="1200" dirty="0" smtClean="0">
                <a:solidFill>
                  <a:schemeClr val="tx1"/>
                </a:solidFill>
                <a:effectLst/>
                <a:latin typeface="+mn-lt"/>
                <a:ea typeface="+mn-ea"/>
                <a:cs typeface="+mn-cs"/>
              </a:rPr>
              <a:t>https://</a:t>
            </a:r>
            <a:r>
              <a:rPr lang="en-US" sz="1200" kern="1200" dirty="0" err="1" smtClean="0">
                <a:solidFill>
                  <a:schemeClr val="tx1"/>
                </a:solidFill>
                <a:effectLst/>
                <a:latin typeface="+mn-lt"/>
                <a:ea typeface="+mn-ea"/>
                <a:cs typeface="+mn-cs"/>
              </a:rPr>
              <a:t>mail.google.com</a:t>
            </a:r>
            <a:r>
              <a:rPr lang="en-US" sz="1200" kern="1200" dirty="0" smtClean="0">
                <a:solidFill>
                  <a:schemeClr val="tx1"/>
                </a:solidFill>
                <a:effectLst/>
                <a:latin typeface="+mn-lt"/>
                <a:ea typeface="+mn-ea"/>
                <a:cs typeface="+mn-cs"/>
              </a:rPr>
              <a:t>/mail/</a:t>
            </a:r>
            <a:r>
              <a:rPr lang="en-US" sz="1200" kern="1200" dirty="0" err="1" smtClean="0">
                <a:solidFill>
                  <a:schemeClr val="tx1"/>
                </a:solidFill>
                <a:effectLst/>
                <a:latin typeface="+mn-lt"/>
                <a:ea typeface="+mn-ea"/>
                <a:cs typeface="+mn-cs"/>
              </a:rPr>
              <a:t>ca</a:t>
            </a:r>
            <a:r>
              <a:rPr lang="en-US" sz="1200" kern="1200" dirty="0" smtClean="0">
                <a:solidFill>
                  <a:schemeClr val="tx1"/>
                </a:solidFill>
                <a:effectLst/>
                <a:latin typeface="+mn-lt"/>
                <a:ea typeface="+mn-ea"/>
                <a:cs typeface="+mn-cs"/>
              </a:rPr>
              <a:t>/u/0/?</a:t>
            </a:r>
            <a:r>
              <a:rPr lang="en-US" sz="1200" kern="1200" dirty="0" err="1" smtClean="0">
                <a:solidFill>
                  <a:schemeClr val="tx1"/>
                </a:solidFill>
                <a:effectLst/>
                <a:latin typeface="+mn-lt"/>
                <a:ea typeface="+mn-ea"/>
                <a:cs typeface="+mn-cs"/>
              </a:rPr>
              <a:t>ui</a:t>
            </a:r>
            <a:r>
              <a:rPr lang="en-US" sz="1200" kern="1200" dirty="0" smtClean="0">
                <a:solidFill>
                  <a:schemeClr val="tx1"/>
                </a:solidFill>
                <a:effectLst/>
                <a:latin typeface="+mn-lt"/>
                <a:ea typeface="+mn-ea"/>
                <a:cs typeface="+mn-cs"/>
              </a:rPr>
              <a:t>=2&amp;ik=00d3617799&amp;view=</a:t>
            </a:r>
            <a:r>
              <a:rPr lang="en-US" sz="1200" kern="1200" dirty="0" err="1" smtClean="0">
                <a:solidFill>
                  <a:schemeClr val="tx1"/>
                </a:solidFill>
                <a:effectLst/>
                <a:latin typeface="+mn-lt"/>
                <a:ea typeface="+mn-ea"/>
                <a:cs typeface="+mn-cs"/>
              </a:rPr>
              <a:t>pt&amp;search</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inbox&amp;msg</a:t>
            </a:r>
            <a:r>
              <a:rPr lang="en-US" sz="1200" kern="1200" dirty="0" smtClean="0">
                <a:solidFill>
                  <a:schemeClr val="tx1"/>
                </a:solidFill>
                <a:effectLst/>
                <a:latin typeface="+mn-lt"/>
                <a:ea typeface="+mn-ea"/>
                <a:cs typeface="+mn-cs"/>
              </a:rPr>
              <a:t>=1541b044240dc01b&amp;siml=1541b044240dc01b 2/7 </a:t>
            </a:r>
            <a:endParaRPr lang="en-US" dirty="0" smtClean="0">
              <a:effectLst/>
            </a:endParaRPr>
          </a:p>
          <a:p>
            <a:r>
              <a:rPr lang="en-US" sz="1200" kern="1200" dirty="0" smtClean="0">
                <a:solidFill>
                  <a:schemeClr val="tx1"/>
                </a:solidFill>
                <a:effectLst/>
                <a:latin typeface="+mn-lt"/>
                <a:ea typeface="+mn-ea"/>
                <a:cs typeface="+mn-cs"/>
              </a:rPr>
              <a:t>4/15/2016 Gmail - </a:t>
            </a:r>
            <a:r>
              <a:rPr lang="en-US" sz="1200" kern="1200" dirty="0" err="1" smtClean="0">
                <a:solidFill>
                  <a:schemeClr val="tx1"/>
                </a:solidFill>
                <a:effectLst/>
                <a:latin typeface="+mn-lt"/>
                <a:ea typeface="+mn-ea"/>
                <a:cs typeface="+mn-cs"/>
              </a:rPr>
              <a:t>jason</a:t>
            </a:r>
            <a:r>
              <a:rPr lang="en-US" sz="1200" kern="1200" dirty="0" smtClean="0">
                <a:solidFill>
                  <a:schemeClr val="tx1"/>
                </a:solidFill>
                <a:effectLst/>
                <a:latin typeface="+mn-lt"/>
                <a:ea typeface="+mn-ea"/>
                <a:cs typeface="+mn-cs"/>
              </a:rPr>
              <a:t> has sent you an UpToDate topic </a:t>
            </a:r>
            <a:endParaRPr lang="en-US" dirty="0" smtClean="0">
              <a:effectLst/>
            </a:endParaRPr>
          </a:p>
          <a:p>
            <a:r>
              <a:rPr lang="en-US" sz="1200" kern="1200" dirty="0" smtClean="0">
                <a:solidFill>
                  <a:schemeClr val="tx1"/>
                </a:solidFill>
                <a:effectLst/>
                <a:latin typeface="+mn-lt"/>
                <a:ea typeface="+mn-ea"/>
                <a:cs typeface="+mn-cs"/>
              </a:rPr>
              <a:t>typically distinguished from fracture due to the longitudinal orientation of the ossified apophysis, absence of local tenderness, swelling, or separation of this ossification center from the base of the fifth metatarsal. </a:t>
            </a:r>
            <a:endParaRPr lang="en-US" dirty="0" smtClean="0">
              <a:effectLst/>
            </a:endParaRPr>
          </a:p>
          <a:p>
            <a:endParaRPr lang="en-US" dirty="0" smtClean="0"/>
          </a:p>
          <a:p>
            <a:r>
              <a:rPr lang="en-US" sz="1200" kern="1200" dirty="0" smtClean="0">
                <a:solidFill>
                  <a:schemeClr val="tx1"/>
                </a:solidFill>
                <a:effectLst/>
                <a:latin typeface="+mn-lt"/>
                <a:ea typeface="+mn-ea"/>
                <a:cs typeface="+mn-cs"/>
              </a:rPr>
              <a:t>Acute fractures of the proximal diaphysis (Jones fracture), first described by Jones in 1902, occur within 1.5 cm of the metatarsal tuberosity and extend towards or into the </a:t>
            </a:r>
            <a:r>
              <a:rPr lang="en-US" sz="1200" kern="1200" dirty="0" err="1" smtClean="0">
                <a:solidFill>
                  <a:schemeClr val="tx1"/>
                </a:solidFill>
                <a:effectLst/>
                <a:latin typeface="+mn-lt"/>
                <a:ea typeface="+mn-ea"/>
                <a:cs typeface="+mn-cs"/>
              </a:rPr>
              <a:t>intermetatarsal</a:t>
            </a:r>
            <a:r>
              <a:rPr lang="en-US" sz="1200" kern="1200" dirty="0" smtClean="0">
                <a:solidFill>
                  <a:schemeClr val="tx1"/>
                </a:solidFill>
                <a:effectLst/>
                <a:latin typeface="+mn-lt"/>
                <a:ea typeface="+mn-ea"/>
                <a:cs typeface="+mn-cs"/>
              </a:rPr>
              <a:t> joint (figure 5 and figure 6). The area where these fractures occur is referred to using different terms, including "proximal diaphysis" and "junction of the metaphysis and diaphysis." This region is at some risk for painful nonunion (image 2 and image 3). Initial care consists of immobilization with a </a:t>
            </a:r>
            <a:r>
              <a:rPr lang="en-US" sz="1200" kern="1200" dirty="0" err="1" smtClean="0">
                <a:solidFill>
                  <a:schemeClr val="tx1"/>
                </a:solidFill>
                <a:effectLst/>
                <a:latin typeface="+mn-lt"/>
                <a:ea typeface="+mn-ea"/>
                <a:cs typeface="+mn-cs"/>
              </a:rPr>
              <a:t>below­knee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non­weight</a:t>
            </a:r>
            <a:r>
              <a:rPr lang="en-US" sz="1200" kern="1200" dirty="0" smtClean="0">
                <a:solidFill>
                  <a:schemeClr val="tx1"/>
                </a:solidFill>
                <a:effectLst/>
                <a:latin typeface="+mn-lt"/>
                <a:ea typeface="+mn-ea"/>
                <a:cs typeface="+mn-cs"/>
              </a:rPr>
              <a:t> bearing cast or splint and orthopedic consultation within one week. Symptomatic nonunion can occur in children and young adolescents with a Jones fracture [13]. However, most can be managed </a:t>
            </a:r>
            <a:r>
              <a:rPr lang="en-US" sz="1200" kern="1200" dirty="0" err="1" smtClean="0">
                <a:solidFill>
                  <a:schemeClr val="tx1"/>
                </a:solidFill>
                <a:effectLst/>
                <a:latin typeface="+mn-lt"/>
                <a:ea typeface="+mn-ea"/>
                <a:cs typeface="+mn-cs"/>
              </a:rPr>
              <a:t>nonoperatively</a:t>
            </a:r>
            <a:r>
              <a:rPr lang="en-US" sz="1200" kern="1200" dirty="0" smtClean="0">
                <a:solidFill>
                  <a:schemeClr val="tx1"/>
                </a:solidFill>
                <a:effectLst/>
                <a:latin typeface="+mn-lt"/>
                <a:ea typeface="+mn-ea"/>
                <a:cs typeface="+mn-cs"/>
              </a:rPr>
              <a:t>. As an example, in a retrospective observational study of 24 patients with Jones fractures, 18 healed successfully without surgery [12]. For older elite adolescent athletes, surgery may result in more rapid healing. (See "Proximal fifth metatarsal fractures", section on 'Acute fractures of the proximal diaphysis (Jones fracture)'.) </a:t>
            </a:r>
            <a:endParaRPr lang="en-US" dirty="0" smtClean="0">
              <a:effectLst/>
            </a:endParaRPr>
          </a:p>
          <a:p>
            <a:r>
              <a:rPr lang="en-US" sz="1200" kern="1200" dirty="0" smtClean="0">
                <a:solidFill>
                  <a:schemeClr val="tx1"/>
                </a:solidFill>
                <a:effectLst/>
                <a:latin typeface="+mn-lt"/>
                <a:ea typeface="+mn-ea"/>
                <a:cs typeface="+mn-cs"/>
              </a:rPr>
              <a:t>https://</a:t>
            </a:r>
            <a:r>
              <a:rPr lang="en-US" sz="1200" kern="1200" dirty="0" err="1" smtClean="0">
                <a:solidFill>
                  <a:schemeClr val="tx1"/>
                </a:solidFill>
                <a:effectLst/>
                <a:latin typeface="+mn-lt"/>
                <a:ea typeface="+mn-ea"/>
                <a:cs typeface="+mn-cs"/>
              </a:rPr>
              <a:t>mail.google.com</a:t>
            </a:r>
            <a:r>
              <a:rPr lang="en-US" sz="1200" kern="1200" dirty="0" smtClean="0">
                <a:solidFill>
                  <a:schemeClr val="tx1"/>
                </a:solidFill>
                <a:effectLst/>
                <a:latin typeface="+mn-lt"/>
                <a:ea typeface="+mn-ea"/>
                <a:cs typeface="+mn-cs"/>
              </a:rPr>
              <a:t>/mail/</a:t>
            </a:r>
            <a:r>
              <a:rPr lang="en-US" sz="1200" kern="1200" dirty="0" err="1" smtClean="0">
                <a:solidFill>
                  <a:schemeClr val="tx1"/>
                </a:solidFill>
                <a:effectLst/>
                <a:latin typeface="+mn-lt"/>
                <a:ea typeface="+mn-ea"/>
                <a:cs typeface="+mn-cs"/>
              </a:rPr>
              <a:t>ca</a:t>
            </a:r>
            <a:r>
              <a:rPr lang="en-US" sz="1200" kern="1200" dirty="0" smtClean="0">
                <a:solidFill>
                  <a:schemeClr val="tx1"/>
                </a:solidFill>
                <a:effectLst/>
                <a:latin typeface="+mn-lt"/>
                <a:ea typeface="+mn-ea"/>
                <a:cs typeface="+mn-cs"/>
              </a:rPr>
              <a:t>/u/0/?</a:t>
            </a:r>
            <a:r>
              <a:rPr lang="en-US" sz="1200" kern="1200" dirty="0" err="1" smtClean="0">
                <a:solidFill>
                  <a:schemeClr val="tx1"/>
                </a:solidFill>
                <a:effectLst/>
                <a:latin typeface="+mn-lt"/>
                <a:ea typeface="+mn-ea"/>
                <a:cs typeface="+mn-cs"/>
              </a:rPr>
              <a:t>ui</a:t>
            </a:r>
            <a:r>
              <a:rPr lang="en-US" sz="1200" kern="1200" dirty="0" smtClean="0">
                <a:solidFill>
                  <a:schemeClr val="tx1"/>
                </a:solidFill>
                <a:effectLst/>
                <a:latin typeface="+mn-lt"/>
                <a:ea typeface="+mn-ea"/>
                <a:cs typeface="+mn-cs"/>
              </a:rPr>
              <a:t>=2&amp;ik=00d3617799&amp;view=</a:t>
            </a:r>
            <a:r>
              <a:rPr lang="en-US" sz="1200" kern="1200" dirty="0" err="1" smtClean="0">
                <a:solidFill>
                  <a:schemeClr val="tx1"/>
                </a:solidFill>
                <a:effectLst/>
                <a:latin typeface="+mn-lt"/>
                <a:ea typeface="+mn-ea"/>
                <a:cs typeface="+mn-cs"/>
              </a:rPr>
              <a:t>pt&amp;search</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inbox&amp;msg</a:t>
            </a:r>
            <a:r>
              <a:rPr lang="en-US" sz="1200" kern="1200" dirty="0" smtClean="0">
                <a:solidFill>
                  <a:schemeClr val="tx1"/>
                </a:solidFill>
                <a:effectLst/>
                <a:latin typeface="+mn-lt"/>
                <a:ea typeface="+mn-ea"/>
                <a:cs typeface="+mn-cs"/>
              </a:rPr>
              <a:t>=1541b044240dc01b&amp;siml=1541b044240dc01b 4/7 </a:t>
            </a:r>
            <a:endParaRPr lang="en-US" dirty="0" smtClean="0">
              <a:effectLst/>
            </a:endParaRPr>
          </a:p>
          <a:p>
            <a:r>
              <a:rPr lang="en-US" sz="1200" kern="1200" dirty="0" smtClean="0">
                <a:solidFill>
                  <a:schemeClr val="tx1"/>
                </a:solidFill>
                <a:effectLst/>
                <a:latin typeface="+mn-lt"/>
                <a:ea typeface="+mn-ea"/>
                <a:cs typeface="+mn-cs"/>
              </a:rPr>
              <a:t>4/15/2016 Gmail - </a:t>
            </a:r>
            <a:r>
              <a:rPr lang="en-US" sz="1200" kern="1200" dirty="0" err="1" smtClean="0">
                <a:solidFill>
                  <a:schemeClr val="tx1"/>
                </a:solidFill>
                <a:effectLst/>
                <a:latin typeface="+mn-lt"/>
                <a:ea typeface="+mn-ea"/>
                <a:cs typeface="+mn-cs"/>
              </a:rPr>
              <a:t>jason</a:t>
            </a:r>
            <a:r>
              <a:rPr lang="en-US" sz="1200" kern="1200" dirty="0" smtClean="0">
                <a:solidFill>
                  <a:schemeClr val="tx1"/>
                </a:solidFill>
                <a:effectLst/>
                <a:latin typeface="+mn-lt"/>
                <a:ea typeface="+mn-ea"/>
                <a:cs typeface="+mn-cs"/>
              </a:rPr>
              <a:t> has sent you an UpToDate topic </a:t>
            </a:r>
            <a:endParaRPr lang="en-US" dirty="0" smtClean="0">
              <a:effectLst/>
            </a:endParaRPr>
          </a:p>
          <a:p>
            <a:r>
              <a:rPr lang="en-US" sz="1200" kern="1200" dirty="0" smtClean="0">
                <a:solidFill>
                  <a:schemeClr val="tx1"/>
                </a:solidFill>
                <a:effectLst/>
                <a:latin typeface="+mn-lt"/>
                <a:ea typeface="+mn-ea"/>
                <a:cs typeface="+mn-cs"/>
              </a:rPr>
              <a:t>Stress fractures — These fractures most frequently affect young athletes (</a:t>
            </a:r>
            <a:r>
              <a:rPr lang="en-US" sz="1200" kern="1200" dirty="0" err="1" smtClean="0">
                <a:solidFill>
                  <a:schemeClr val="tx1"/>
                </a:solidFill>
                <a:effectLst/>
                <a:latin typeface="+mn-lt"/>
                <a:ea typeface="+mn-ea"/>
                <a:cs typeface="+mn-cs"/>
              </a:rPr>
              <a:t>eg</a:t>
            </a:r>
            <a:r>
              <a:rPr lang="en-US" sz="1200" kern="1200" dirty="0" smtClean="0">
                <a:solidFill>
                  <a:schemeClr val="tx1"/>
                </a:solidFill>
                <a:effectLst/>
                <a:latin typeface="+mn-lt"/>
                <a:ea typeface="+mn-ea"/>
                <a:cs typeface="+mn-cs"/>
              </a:rPr>
              <a:t>, long distance runners, gymnasts) and most commonly occur in the neck of the second metatarsal. They usually respond well to cessation of the causative activity for four to eight weeks. Crutches and partial weight bearing for several weeks may be helpful in patients who have mild to moderate pain with walking. A short leg cast with </a:t>
            </a:r>
            <a:r>
              <a:rPr lang="en-US" sz="1200" kern="1200" dirty="0" err="1" smtClean="0">
                <a:solidFill>
                  <a:schemeClr val="tx1"/>
                </a:solidFill>
                <a:effectLst/>
                <a:latin typeface="+mn-lt"/>
                <a:ea typeface="+mn-ea"/>
                <a:cs typeface="+mn-cs"/>
              </a:rPr>
              <a:t>non­weight</a:t>
            </a:r>
            <a:r>
              <a:rPr lang="en-US" sz="1200" kern="1200" dirty="0" smtClean="0">
                <a:solidFill>
                  <a:schemeClr val="tx1"/>
                </a:solidFill>
                <a:effectLst/>
                <a:latin typeface="+mn-lt"/>
                <a:ea typeface="+mn-ea"/>
                <a:cs typeface="+mn-cs"/>
              </a:rPr>
              <a:t> bearing is appropriate for patients with severe pain. Metatarsal stress fractures are discussed in more detail separately. (See "Stress fractures of the metatarsal shaft".) </a:t>
            </a:r>
            <a:endParaRPr lang="en-US" dirty="0" smtClean="0">
              <a:effectLst/>
            </a:endParaRPr>
          </a:p>
          <a:p>
            <a:r>
              <a:rPr lang="en-US" sz="1200" kern="1200" dirty="0" smtClean="0">
                <a:solidFill>
                  <a:schemeClr val="tx1"/>
                </a:solidFill>
                <a:effectLst/>
                <a:latin typeface="+mn-lt"/>
                <a:ea typeface="+mn-ea"/>
                <a:cs typeface="+mn-cs"/>
              </a:rPr>
              <a:t>Although relatively uncommon, stress fractures of the proximal diaphysis of the fifth metatarsal have high rates of nonunion. They generally occur as a result of repetitive stress. We advise early referral to an orthopedist with pediatric expertise. These injuries are discussed in greater detail separately. (See "Proximal fifth metatarsal fractures", section on 'Stress fractures of the proximal diaphysis'.)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63033CE2-FAD7-8649-86BB-31106BABC1FA}" type="slidenum">
              <a:rPr lang="en-US" smtClean="0"/>
              <a:t>61</a:t>
            </a:fld>
            <a:endParaRPr lang="en-US"/>
          </a:p>
        </p:txBody>
      </p:sp>
    </p:spTree>
    <p:extLst>
      <p:ext uri="{BB962C8B-B14F-4D97-AF65-F5344CB8AC3E}">
        <p14:creationId xmlns:p14="http://schemas.microsoft.com/office/powerpoint/2010/main" val="20219536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Linear — Linear fractures account for approximately 75 percent of skull fractures in children. They are single fracture lines that involve the thickness of the skull and may disrupt underlying vascular structures. They start at the point of maximum impact and spread but do not cross suture lines. </a:t>
            </a:r>
          </a:p>
          <a:p>
            <a:r>
              <a:rPr lang="en-US" sz="1200" kern="1200" dirty="0" smtClean="0">
                <a:solidFill>
                  <a:schemeClr val="tx1"/>
                </a:solidFill>
                <a:effectLst/>
                <a:latin typeface="+mn-lt"/>
                <a:ea typeface="+mn-ea"/>
                <a:cs typeface="+mn-cs"/>
              </a:rPr>
              <a:t>Linear fractures occur most frequently in the parietal bone but can occur in any bone of the </a:t>
            </a:r>
            <a:r>
              <a:rPr lang="en-US" sz="1200" kern="1200" dirty="0" err="1" smtClean="0">
                <a:solidFill>
                  <a:schemeClr val="tx1"/>
                </a:solidFill>
                <a:effectLst/>
                <a:latin typeface="+mn-lt"/>
                <a:ea typeface="+mn-ea"/>
                <a:cs typeface="+mn-cs"/>
              </a:rPr>
              <a:t>calvarium</a:t>
            </a:r>
            <a:r>
              <a:rPr lang="en-US" sz="1200" kern="1200" dirty="0" smtClean="0">
                <a:solidFill>
                  <a:schemeClr val="tx1"/>
                </a:solidFill>
                <a:effectLst/>
                <a:latin typeface="+mn-lt"/>
                <a:ea typeface="+mn-ea"/>
                <a:cs typeface="+mn-cs"/>
              </a:rPr>
              <a:t>. Of linear skull fractures, 15 to 30 percent are associated with intracranial injury [8]. Most linear skull fractures have associated physical examination findings, including overlying hematoma or soft tissue swelling; the </a:t>
            </a:r>
            <a:r>
              <a:rPr lang="en-US" sz="1200" kern="1200" dirty="0" err="1" smtClean="0">
                <a:solidFill>
                  <a:schemeClr val="tx1"/>
                </a:solidFill>
                <a:effectLst/>
                <a:latin typeface="+mn-lt"/>
                <a:ea typeface="+mn-ea"/>
                <a:cs typeface="+mn-cs"/>
              </a:rPr>
              <a:t>soft­tissue</a:t>
            </a:r>
            <a:r>
              <a:rPr lang="en-US" sz="1200" kern="1200" dirty="0" smtClean="0">
                <a:solidFill>
                  <a:schemeClr val="tx1"/>
                </a:solidFill>
                <a:effectLst/>
                <a:latin typeface="+mn-lt"/>
                <a:ea typeface="+mn-ea"/>
                <a:cs typeface="+mn-cs"/>
              </a:rPr>
              <a:t> swelling may not be present immediately after the injury [8]. </a:t>
            </a:r>
            <a:endParaRPr lang="en-US" dirty="0" smtClean="0">
              <a:effectLst/>
            </a:endParaRPr>
          </a:p>
          <a:p>
            <a:r>
              <a:rPr lang="en-US" sz="1200" kern="1200" dirty="0" smtClean="0">
                <a:solidFill>
                  <a:schemeClr val="tx1"/>
                </a:solidFill>
                <a:effectLst/>
                <a:latin typeface="+mn-lt"/>
                <a:ea typeface="+mn-ea"/>
                <a:cs typeface="+mn-cs"/>
              </a:rPr>
              <a:t>Scalp hematomas are predictive of skull fractures in infants younger than one year of age [1,9,16]. In one prospective study of 422 asymptomatic infants with head injury, hematomas of the parietal or temporal regions increased the likelihood of underlying skull fracture, whereas hematomas of the frontal region did not (odds ratio: 38, 16, and 0.6 for parietal, temporal, and frontal hematoma, respectively) [17]. In addition, a stepwise relationship was noted between the size of the hematoma and the likelihood of skull fracture (odds ratio 27, 5.5, and 3, for large, moderate, and small hematomas, respectively). However, most children with isolated scalp hematomas and no other clinical symptoms do not have a clinically important traumatic brain injury. (See "Minor head trauma in infants and children: Evaluation", section on 'Scalp hematoma'.) </a:t>
            </a:r>
            <a:endParaRPr lang="en-US" dirty="0" smtClean="0">
              <a:effectLst/>
            </a:endParaRPr>
          </a:p>
          <a:p>
            <a:r>
              <a:rPr lang="en-US" sz="1200" kern="1200" dirty="0" smtClean="0">
                <a:solidFill>
                  <a:schemeClr val="tx1"/>
                </a:solidFill>
                <a:effectLst/>
                <a:latin typeface="+mn-lt"/>
                <a:ea typeface="+mn-ea"/>
                <a:cs typeface="+mn-cs"/>
              </a:rPr>
              <a:t>Complications — Most linear skull fractures heal without complication. Rare complications include formation of </a:t>
            </a:r>
            <a:r>
              <a:rPr lang="en-US" sz="1200" kern="1200" dirty="0" err="1" smtClean="0">
                <a:solidFill>
                  <a:schemeClr val="tx1"/>
                </a:solidFill>
                <a:effectLst/>
                <a:latin typeface="+mn-lt"/>
                <a:ea typeface="+mn-ea"/>
                <a:cs typeface="+mn-cs"/>
              </a:rPr>
              <a:t>subgaleal</a:t>
            </a:r>
            <a:r>
              <a:rPr lang="en-US" sz="1200" kern="1200" dirty="0" smtClean="0">
                <a:solidFill>
                  <a:schemeClr val="tx1"/>
                </a:solidFill>
                <a:effectLst/>
                <a:latin typeface="+mn-lt"/>
                <a:ea typeface="+mn-ea"/>
                <a:cs typeface="+mn-cs"/>
              </a:rPr>
              <a:t> or epidural hematoma. </a:t>
            </a:r>
            <a:endParaRPr lang="en-US" dirty="0" smtClean="0">
              <a:effectLst/>
            </a:endParaRPr>
          </a:p>
          <a:p>
            <a:r>
              <a:rPr lang="en-US" sz="1200" kern="1200" dirty="0" smtClean="0">
                <a:solidFill>
                  <a:schemeClr val="tx1"/>
                </a:solidFill>
                <a:effectLst/>
                <a:latin typeface="+mn-lt"/>
                <a:ea typeface="+mn-ea"/>
                <a:cs typeface="+mn-cs"/>
              </a:rPr>
              <a:t>●Formation of </a:t>
            </a:r>
            <a:r>
              <a:rPr lang="en-US" sz="1200" kern="1200" dirty="0" err="1" smtClean="0">
                <a:solidFill>
                  <a:schemeClr val="tx1"/>
                </a:solidFill>
                <a:effectLst/>
                <a:latin typeface="+mn-lt"/>
                <a:ea typeface="+mn-ea"/>
                <a:cs typeface="+mn-cs"/>
              </a:rPr>
              <a:t>subgaleal</a:t>
            </a:r>
            <a:r>
              <a:rPr lang="en-US" sz="1200" kern="1200" dirty="0" smtClean="0">
                <a:solidFill>
                  <a:schemeClr val="tx1"/>
                </a:solidFill>
                <a:effectLst/>
                <a:latin typeface="+mn-lt"/>
                <a:ea typeface="+mn-ea"/>
                <a:cs typeface="+mn-cs"/>
              </a:rPr>
              <a:t> hematoma is the most common complication of linear skull fractures. </a:t>
            </a:r>
            <a:r>
              <a:rPr lang="en-US" sz="1200" kern="1200" dirty="0" err="1" smtClean="0">
                <a:solidFill>
                  <a:schemeClr val="tx1"/>
                </a:solidFill>
                <a:effectLst/>
                <a:latin typeface="+mn-lt"/>
                <a:ea typeface="+mn-ea"/>
                <a:cs typeface="+mn-cs"/>
              </a:rPr>
              <a:t>Subgaleal</a:t>
            </a:r>
            <a:r>
              <a:rPr lang="en-US" sz="1200" kern="1200" dirty="0" smtClean="0">
                <a:solidFill>
                  <a:schemeClr val="tx1"/>
                </a:solidFill>
                <a:effectLst/>
                <a:latin typeface="+mn-lt"/>
                <a:ea typeface="+mn-ea"/>
                <a:cs typeface="+mn-cs"/>
              </a:rPr>
              <a:t> hematomas cause localized swelling that may be extensive enough to cause anemia. They usually absorb without </a:t>
            </a:r>
            <a:endParaRPr lang="en-US" dirty="0" smtClean="0">
              <a:effectLst/>
            </a:endParaRPr>
          </a:p>
          <a:p>
            <a:r>
              <a:rPr lang="en-US" sz="1200" kern="1200" dirty="0" smtClean="0">
                <a:solidFill>
                  <a:schemeClr val="tx1"/>
                </a:solidFill>
                <a:effectLst/>
                <a:latin typeface="+mn-lt"/>
                <a:ea typeface="+mn-ea"/>
                <a:cs typeface="+mn-cs"/>
              </a:rPr>
              <a:t>https://</a:t>
            </a:r>
            <a:r>
              <a:rPr lang="en-US" sz="1200" kern="1200" dirty="0" err="1" smtClean="0">
                <a:solidFill>
                  <a:schemeClr val="tx1"/>
                </a:solidFill>
                <a:effectLst/>
                <a:latin typeface="+mn-lt"/>
                <a:ea typeface="+mn-ea"/>
                <a:cs typeface="+mn-cs"/>
              </a:rPr>
              <a:t>mail.google.com</a:t>
            </a:r>
            <a:r>
              <a:rPr lang="en-US" sz="1200" kern="1200" dirty="0" smtClean="0">
                <a:solidFill>
                  <a:schemeClr val="tx1"/>
                </a:solidFill>
                <a:effectLst/>
                <a:latin typeface="+mn-lt"/>
                <a:ea typeface="+mn-ea"/>
                <a:cs typeface="+mn-cs"/>
              </a:rPr>
              <a:t>/mail/</a:t>
            </a:r>
            <a:r>
              <a:rPr lang="en-US" sz="1200" kern="1200" dirty="0" err="1" smtClean="0">
                <a:solidFill>
                  <a:schemeClr val="tx1"/>
                </a:solidFill>
                <a:effectLst/>
                <a:latin typeface="+mn-lt"/>
                <a:ea typeface="+mn-ea"/>
                <a:cs typeface="+mn-cs"/>
              </a:rPr>
              <a:t>ca</a:t>
            </a:r>
            <a:r>
              <a:rPr lang="en-US" sz="1200" kern="1200" dirty="0" smtClean="0">
                <a:solidFill>
                  <a:schemeClr val="tx1"/>
                </a:solidFill>
                <a:effectLst/>
                <a:latin typeface="+mn-lt"/>
                <a:ea typeface="+mn-ea"/>
                <a:cs typeface="+mn-cs"/>
              </a:rPr>
              <a:t>/u/0/?</a:t>
            </a:r>
            <a:r>
              <a:rPr lang="en-US" sz="1200" kern="1200" dirty="0" err="1" smtClean="0">
                <a:solidFill>
                  <a:schemeClr val="tx1"/>
                </a:solidFill>
                <a:effectLst/>
                <a:latin typeface="+mn-lt"/>
                <a:ea typeface="+mn-ea"/>
                <a:cs typeface="+mn-cs"/>
              </a:rPr>
              <a:t>ui</a:t>
            </a:r>
            <a:r>
              <a:rPr lang="en-US" sz="1200" kern="1200" dirty="0" smtClean="0">
                <a:solidFill>
                  <a:schemeClr val="tx1"/>
                </a:solidFill>
                <a:effectLst/>
                <a:latin typeface="+mn-lt"/>
                <a:ea typeface="+mn-ea"/>
                <a:cs typeface="+mn-cs"/>
              </a:rPr>
              <a:t>=2&amp;ik=00d3617799&amp;view=</a:t>
            </a:r>
            <a:r>
              <a:rPr lang="en-US" sz="1200" kern="1200" dirty="0" err="1" smtClean="0">
                <a:solidFill>
                  <a:schemeClr val="tx1"/>
                </a:solidFill>
                <a:effectLst/>
                <a:latin typeface="+mn-lt"/>
                <a:ea typeface="+mn-ea"/>
                <a:cs typeface="+mn-cs"/>
              </a:rPr>
              <a:t>pt&amp;search</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inbox&amp;msg</a:t>
            </a:r>
            <a:r>
              <a:rPr lang="en-US" sz="1200" kern="1200" dirty="0" smtClean="0">
                <a:solidFill>
                  <a:schemeClr val="tx1"/>
                </a:solidFill>
                <a:effectLst/>
                <a:latin typeface="+mn-lt"/>
                <a:ea typeface="+mn-ea"/>
                <a:cs typeface="+mn-cs"/>
              </a:rPr>
              <a:t>=1541b09522c313e8&amp;siml=1541b09522c313e8 2/10 </a:t>
            </a:r>
            <a:endParaRPr lang="en-US" dirty="0" smtClean="0">
              <a:effectLst/>
            </a:endParaRPr>
          </a:p>
          <a:p>
            <a:r>
              <a:rPr lang="en-US" sz="1200" kern="1200" dirty="0" smtClean="0">
                <a:solidFill>
                  <a:schemeClr val="tx1"/>
                </a:solidFill>
                <a:effectLst/>
                <a:latin typeface="+mn-lt"/>
                <a:ea typeface="+mn-ea"/>
                <a:cs typeface="+mn-cs"/>
              </a:rPr>
              <a:t>4/15/2016 Gmail - </a:t>
            </a:r>
            <a:r>
              <a:rPr lang="en-US" sz="1200" kern="1200" dirty="0" err="1" smtClean="0">
                <a:solidFill>
                  <a:schemeClr val="tx1"/>
                </a:solidFill>
                <a:effectLst/>
                <a:latin typeface="+mn-lt"/>
                <a:ea typeface="+mn-ea"/>
                <a:cs typeface="+mn-cs"/>
              </a:rPr>
              <a:t>jason</a:t>
            </a:r>
            <a:r>
              <a:rPr lang="en-US" sz="1200" kern="1200" dirty="0" smtClean="0">
                <a:solidFill>
                  <a:schemeClr val="tx1"/>
                </a:solidFill>
                <a:effectLst/>
                <a:latin typeface="+mn-lt"/>
                <a:ea typeface="+mn-ea"/>
                <a:cs typeface="+mn-cs"/>
              </a:rPr>
              <a:t> has sent you an UpToDate topic </a:t>
            </a:r>
            <a:endParaRPr lang="en-US" dirty="0" smtClean="0">
              <a:effectLst/>
            </a:endParaRPr>
          </a:p>
          <a:p>
            <a:r>
              <a:rPr lang="en-US" sz="1200" kern="1200" dirty="0" smtClean="0">
                <a:solidFill>
                  <a:schemeClr val="tx1"/>
                </a:solidFill>
                <a:effectLst/>
                <a:latin typeface="+mn-lt"/>
                <a:ea typeface="+mn-ea"/>
                <a:cs typeface="+mn-cs"/>
              </a:rPr>
              <a:t>intervention. </a:t>
            </a:r>
            <a:endParaRPr lang="en-US" dirty="0" smtClean="0">
              <a:effectLst/>
            </a:endParaRPr>
          </a:p>
          <a:p>
            <a:r>
              <a:rPr lang="en-US" sz="1200" kern="1200" dirty="0" smtClean="0">
                <a:solidFill>
                  <a:schemeClr val="tx1"/>
                </a:solidFill>
                <a:effectLst/>
                <a:latin typeface="+mn-lt"/>
                <a:ea typeface="+mn-ea"/>
                <a:cs typeface="+mn-cs"/>
              </a:rPr>
              <a:t>●Formation of epidural hematomas is another complication of linear skull fractures. Fractures of the temporal bone that involve the middle meningeal artery may cause epidural hematomas of the </a:t>
            </a:r>
            <a:r>
              <a:rPr lang="en-US" sz="1200" kern="1200" dirty="0" err="1" smtClean="0">
                <a:solidFill>
                  <a:schemeClr val="tx1"/>
                </a:solidFill>
                <a:effectLst/>
                <a:latin typeface="+mn-lt"/>
                <a:ea typeface="+mn-ea"/>
                <a:cs typeface="+mn-cs"/>
              </a:rPr>
              <a:t>temporoparietal</a:t>
            </a:r>
            <a:r>
              <a:rPr lang="en-US" sz="1200" kern="1200" dirty="0" smtClean="0">
                <a:solidFill>
                  <a:schemeClr val="tx1"/>
                </a:solidFill>
                <a:effectLst/>
                <a:latin typeface="+mn-lt"/>
                <a:ea typeface="+mn-ea"/>
                <a:cs typeface="+mn-cs"/>
              </a:rPr>
              <a:t> region. Fractures of the occipital bone that involve a venous sinus may cause epidural hematomas of the posterior fossa. </a:t>
            </a:r>
            <a:endParaRPr lang="en-US" dirty="0" smtClean="0">
              <a:effectLst/>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smtClean="0">
              <a:effectLst/>
            </a:endParaRPr>
          </a:p>
          <a:p>
            <a:r>
              <a:rPr lang="en-US" sz="1200" kern="1200" dirty="0" smtClean="0">
                <a:solidFill>
                  <a:schemeClr val="tx1"/>
                </a:solidFill>
                <a:effectLst/>
                <a:latin typeface="+mn-lt"/>
                <a:ea typeface="+mn-ea"/>
                <a:cs typeface="+mn-cs"/>
              </a:rPr>
              <a:t>Comminuted — Comminuted skull fractures consist of multiple associated linear fractures. They usually result from larger forces of impact than do single linear fractures. Stellate or comminuted fractures of the occipital bone often result from repeated blows against an object, and may suggest child abuse. (See "Physical abuse in children: Diagnostic evaluation and management".) </a:t>
            </a:r>
            <a:endParaRPr lang="en-US" dirty="0" smtClean="0">
              <a:effectLst/>
            </a:endParaRPr>
          </a:p>
          <a:p>
            <a:r>
              <a:rPr lang="en-US" sz="1200" kern="1200" dirty="0" smtClean="0">
                <a:solidFill>
                  <a:schemeClr val="tx1"/>
                </a:solidFill>
                <a:effectLst/>
                <a:latin typeface="+mn-lt"/>
                <a:ea typeface="+mn-ea"/>
                <a:cs typeface="+mn-cs"/>
              </a:rPr>
              <a:t>Depressed — Depressed skull fractures are the result of significant force and frequently are associated with underlying cerebral injury. They may result from blows over small areas (</a:t>
            </a:r>
            <a:r>
              <a:rPr lang="en-US" sz="1200" kern="1200" dirty="0" err="1" smtClean="0">
                <a:solidFill>
                  <a:schemeClr val="tx1"/>
                </a:solidFill>
                <a:effectLst/>
                <a:latin typeface="+mn-lt"/>
                <a:ea typeface="+mn-ea"/>
                <a:cs typeface="+mn-cs"/>
              </a:rPr>
              <a:t>eg</a:t>
            </a:r>
            <a:r>
              <a:rPr lang="en-US" sz="1200" kern="1200" dirty="0" smtClean="0">
                <a:solidFill>
                  <a:schemeClr val="tx1"/>
                </a:solidFill>
                <a:effectLst/>
                <a:latin typeface="+mn-lt"/>
                <a:ea typeface="+mn-ea"/>
                <a:cs typeface="+mn-cs"/>
              </a:rPr>
              <a:t>, from a hammer or heel of a shoe). The depressed bone can lacerate the underlying </a:t>
            </a:r>
            <a:r>
              <a:rPr lang="en-US" sz="1200" kern="1200" dirty="0" err="1" smtClean="0">
                <a:solidFill>
                  <a:schemeClr val="tx1"/>
                </a:solidFill>
                <a:effectLst/>
                <a:latin typeface="+mn-lt"/>
                <a:ea typeface="+mn-ea"/>
                <a:cs typeface="+mn-cs"/>
              </a:rPr>
              <a:t>dura</a:t>
            </a:r>
            <a:r>
              <a:rPr lang="en-US" sz="1200" kern="1200" dirty="0" smtClean="0">
                <a:solidFill>
                  <a:schemeClr val="tx1"/>
                </a:solidFill>
                <a:effectLst/>
                <a:latin typeface="+mn-lt"/>
                <a:ea typeface="+mn-ea"/>
                <a:cs typeface="+mn-cs"/>
              </a:rPr>
              <a:t> or penetrate the brain tissue [15]. Depressed skull fractures increase the likelihood of posttraumatic seizures and infection. </a:t>
            </a:r>
            <a:endParaRPr lang="en-US" dirty="0" smtClean="0">
              <a:effectLst/>
            </a:endParaRPr>
          </a:p>
          <a:p>
            <a:r>
              <a:rPr lang="en-US" sz="1200" kern="1200" dirty="0" smtClean="0">
                <a:solidFill>
                  <a:schemeClr val="tx1"/>
                </a:solidFill>
                <a:effectLst/>
                <a:latin typeface="+mn-lt"/>
                <a:ea typeface="+mn-ea"/>
                <a:cs typeface="+mn-cs"/>
              </a:rPr>
              <a:t>Open — Open skull fractures are skull fractures that permit communication between the skull and the scalp or mucosal surfaces of the upper respiratory tract. Open fractures increase the risk of central nervous system (CNS) infection. The two types of open skull fractures are: </a:t>
            </a:r>
            <a:endParaRPr lang="en-US" dirty="0" smtClean="0">
              <a:effectLst/>
            </a:endParaRPr>
          </a:p>
          <a:p>
            <a:r>
              <a:rPr lang="en-US" sz="1200" kern="1200" dirty="0" smtClean="0">
                <a:solidFill>
                  <a:schemeClr val="tx1"/>
                </a:solidFill>
                <a:effectLst/>
                <a:latin typeface="+mn-lt"/>
                <a:ea typeface="+mn-ea"/>
                <a:cs typeface="+mn-cs"/>
              </a:rPr>
              <a:t>●Skull fractures that have an overlying laceration, also called compound fractures. </a:t>
            </a:r>
            <a:endParaRPr lang="en-US" dirty="0" smtClean="0">
              <a:effectLst/>
            </a:endParaRPr>
          </a:p>
          <a:p>
            <a:r>
              <a:rPr lang="en-US" sz="1200" kern="1200" dirty="0" smtClean="0">
                <a:solidFill>
                  <a:schemeClr val="tx1"/>
                </a:solidFill>
                <a:effectLst/>
                <a:latin typeface="+mn-lt"/>
                <a:ea typeface="+mn-ea"/>
                <a:cs typeface="+mn-cs"/>
              </a:rPr>
              <a:t>●Skull fractures that disrupt the </a:t>
            </a:r>
            <a:r>
              <a:rPr lang="en-US" sz="1200" kern="1200" dirty="0" err="1" smtClean="0">
                <a:solidFill>
                  <a:schemeClr val="tx1"/>
                </a:solidFill>
                <a:effectLst/>
                <a:latin typeface="+mn-lt"/>
                <a:ea typeface="+mn-ea"/>
                <a:cs typeface="+mn-cs"/>
              </a:rPr>
              <a:t>paranasal</a:t>
            </a:r>
            <a:r>
              <a:rPr lang="en-US" sz="1200" kern="1200" dirty="0" smtClean="0">
                <a:solidFill>
                  <a:schemeClr val="tx1"/>
                </a:solidFill>
                <a:effectLst/>
                <a:latin typeface="+mn-lt"/>
                <a:ea typeface="+mn-ea"/>
                <a:cs typeface="+mn-cs"/>
              </a:rPr>
              <a:t> sinuses or middle ear and may be associated with cerebrospinal fluid (CSF) rhinorrhea or </a:t>
            </a:r>
            <a:r>
              <a:rPr lang="en-US" sz="1200" kern="1200" dirty="0" err="1" smtClean="0">
                <a:solidFill>
                  <a:schemeClr val="tx1"/>
                </a:solidFill>
                <a:effectLst/>
                <a:latin typeface="+mn-lt"/>
                <a:ea typeface="+mn-ea"/>
                <a:cs typeface="+mn-cs"/>
              </a:rPr>
              <a:t>otorrhea</a:t>
            </a:r>
            <a:r>
              <a:rPr lang="en-US" sz="1200" kern="1200" dirty="0" smtClean="0">
                <a:solidFill>
                  <a:schemeClr val="tx1"/>
                </a:solidFill>
                <a:effectLst/>
                <a:latin typeface="+mn-lt"/>
                <a:ea typeface="+mn-ea"/>
                <a:cs typeface="+mn-cs"/>
              </a:rPr>
              <a:t>. The evaluation of suspected cerebrospinal fluid (CSF) rhinorrhea is discussed separately. (See "Nasal trauma and fractures in children".) </a:t>
            </a:r>
            <a:endParaRPr lang="en-US" dirty="0" smtClean="0">
              <a:effectLst/>
            </a:endParaRPr>
          </a:p>
          <a:p>
            <a:endParaRPr lang="en-US" dirty="0" smtClean="0"/>
          </a:p>
          <a:p>
            <a:r>
              <a:rPr lang="en-US" sz="1200" kern="1200" dirty="0" smtClean="0">
                <a:solidFill>
                  <a:schemeClr val="tx1"/>
                </a:solidFill>
                <a:effectLst/>
                <a:latin typeface="+mn-lt"/>
                <a:ea typeface="+mn-ea"/>
                <a:cs typeface="+mn-cs"/>
              </a:rPr>
              <a:t>Skull radiographs — Skull radiographs can be used to identify and classify skull fractures. However, computed tomography of the head, either standard or three dimensional projections, are more accurate for diagnosing pediatric skull fractures [34,35]. Furthermore, the absence of a fracture does not reliably exclude intracranial injury. This was illustrated in a </a:t>
            </a:r>
            <a:r>
              <a:rPr lang="en-US" sz="1200" kern="1200" dirty="0" err="1" smtClean="0">
                <a:solidFill>
                  <a:schemeClr val="tx1"/>
                </a:solidFill>
                <a:effectLst/>
                <a:latin typeface="+mn-lt"/>
                <a:ea typeface="+mn-ea"/>
                <a:cs typeface="+mn-cs"/>
              </a:rPr>
              <a:t>meta­analysis</a:t>
            </a:r>
            <a:r>
              <a:rPr lang="en-US" sz="1200" kern="1200" dirty="0" smtClean="0">
                <a:solidFill>
                  <a:schemeClr val="tx1"/>
                </a:solidFill>
                <a:effectLst/>
                <a:latin typeface="+mn-lt"/>
                <a:ea typeface="+mn-ea"/>
                <a:cs typeface="+mn-cs"/>
              </a:rPr>
              <a:t> of 16 studies to evaluate variables that predict significant intracranial injury (ICI) in children with minor head trauma [36]. Although presence of a skull fracture was a good predictor of intracranial injury, with a relative risk of 6.1 (95% CI 3.4­11.2), it was neither sensitive (59 percent) nor specific (88 percent) enough to perform well as a diagnostic test. Thus, plain radiographs should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be used as a screening test to determine whether a child with known head trauma should undergo CT to identify ICI. </a:t>
            </a:r>
            <a:endParaRPr lang="en-US" dirty="0" smtClean="0">
              <a:effectLst/>
            </a:endParaRPr>
          </a:p>
          <a:p>
            <a:r>
              <a:rPr lang="en-US" sz="1200" kern="1200" dirty="0" smtClean="0">
                <a:solidFill>
                  <a:schemeClr val="tx1"/>
                </a:solidFill>
                <a:effectLst/>
                <a:latin typeface="+mn-lt"/>
                <a:ea typeface="+mn-ea"/>
                <a:cs typeface="+mn-cs"/>
              </a:rPr>
              <a:t>Skull radiographs may be indicated when the history of trauma is uncertain (</a:t>
            </a:r>
            <a:r>
              <a:rPr lang="en-US" sz="1200" kern="1200" dirty="0" err="1" smtClean="0">
                <a:solidFill>
                  <a:schemeClr val="tx1"/>
                </a:solidFill>
                <a:effectLst/>
                <a:latin typeface="+mn-lt"/>
                <a:ea typeface="+mn-ea"/>
                <a:cs typeface="+mn-cs"/>
              </a:rPr>
              <a:t>eg</a:t>
            </a:r>
            <a:r>
              <a:rPr lang="en-US" sz="1200" kern="1200" dirty="0" smtClean="0">
                <a:solidFill>
                  <a:schemeClr val="tx1"/>
                </a:solidFill>
                <a:effectLst/>
                <a:latin typeface="+mn-lt"/>
                <a:ea typeface="+mn-ea"/>
                <a:cs typeface="+mn-cs"/>
              </a:rPr>
              <a:t>, skeletal survey in the evaluation of suspected abuse), or to rule out the presence of a superficial foreign body [37]. However, they should only be performed when interpretation by a pediatric radiologist or specialist with similar expertise (</a:t>
            </a:r>
            <a:r>
              <a:rPr lang="en-US" sz="1200" kern="1200" dirty="0" err="1" smtClean="0">
                <a:solidFill>
                  <a:schemeClr val="tx1"/>
                </a:solidFill>
                <a:effectLst/>
                <a:latin typeface="+mn-lt"/>
                <a:ea typeface="+mn-ea"/>
                <a:cs typeface="+mn-cs"/>
              </a:rPr>
              <a:t>eg</a:t>
            </a:r>
            <a:r>
              <a:rPr lang="en-US" sz="1200" kern="1200" dirty="0" smtClean="0">
                <a:solidFill>
                  <a:schemeClr val="tx1"/>
                </a:solidFill>
                <a:effectLst/>
                <a:latin typeface="+mn-lt"/>
                <a:ea typeface="+mn-ea"/>
                <a:cs typeface="+mn-cs"/>
              </a:rPr>
              <a:t>, pediatric neurosurgeon) is available. Interpretation by other physicians is likely to have poor sensitivity and specificity. As an example, when reading skull radiographs of children younger than two years of age, pediatric emergency physicians identified skull fractures with a sensitivity of 76 percent and a specificity of 84 percent [38]. </a:t>
            </a:r>
            <a:endParaRPr lang="en-US" dirty="0" smtClean="0">
              <a:effectLst/>
            </a:endParaRPr>
          </a:p>
          <a:p>
            <a:r>
              <a:rPr lang="en-US" sz="1200" kern="1200" dirty="0" smtClean="0">
                <a:solidFill>
                  <a:schemeClr val="tx1"/>
                </a:solidFill>
                <a:effectLst/>
                <a:latin typeface="+mn-lt"/>
                <a:ea typeface="+mn-ea"/>
                <a:cs typeface="+mn-cs"/>
              </a:rPr>
              <a:t>Children who have any fracture on skull radiographs should undergo CT. Fractures that are depressed, open, or cross the middle meningeal artery groove are particularly concerning.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63033CE2-FAD7-8649-86BB-31106BABC1FA}" type="slidenum">
              <a:rPr lang="en-US" smtClean="0"/>
              <a:t>62</a:t>
            </a:fld>
            <a:endParaRPr lang="en-US"/>
          </a:p>
        </p:txBody>
      </p:sp>
    </p:spTree>
    <p:extLst>
      <p:ext uri="{BB962C8B-B14F-4D97-AF65-F5344CB8AC3E}">
        <p14:creationId xmlns:p14="http://schemas.microsoft.com/office/powerpoint/2010/main" val="4665456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Kids' Inpatient Database (discharge data on 80 percent of acute pediatric hospitalizations in the United States) for 1997, 2000, and 2003 indicate that child abuse accounts for approximately 12 percent of </a:t>
            </a:r>
            <a:r>
              <a:rPr lang="en-US" sz="1200" kern="1200" dirty="0" err="1" smtClean="0">
                <a:solidFill>
                  <a:schemeClr val="tx1"/>
                </a:solidFill>
                <a:effectLst/>
                <a:latin typeface="+mn-lt"/>
                <a:ea typeface="+mn-ea"/>
                <a:cs typeface="+mn-cs"/>
              </a:rPr>
              <a:t>fracture­related</a:t>
            </a:r>
            <a:r>
              <a:rPr lang="en-US" sz="1200" kern="1200" dirty="0" smtClean="0">
                <a:solidFill>
                  <a:schemeClr val="tx1"/>
                </a:solidFill>
                <a:effectLst/>
                <a:latin typeface="+mn-lt"/>
                <a:ea typeface="+mn-ea"/>
                <a:cs typeface="+mn-cs"/>
              </a:rPr>
              <a:t> hospitalizations in children younger than 36 months [12]. The proportion of fracture hospitalizations attributed to abuse decreased with increasing age (25 percent for children &lt;12 months of age, 7 percent for children 12 to 23 months of age, and 3 percent for children 24 to 35 months of age) [12]. In a retrospective review of 258 patient visits with abusive fractures, 20 percent had at least one previous physician encounter for the fracture at which the possibility of abuse was not raised [13]. </a:t>
            </a:r>
            <a:endParaRPr lang="en-US" dirty="0" smtClean="0">
              <a:effectLst/>
            </a:endParaRPr>
          </a:p>
          <a:p>
            <a:r>
              <a:rPr lang="en-US" sz="1200" kern="1200" dirty="0" smtClean="0">
                <a:solidFill>
                  <a:schemeClr val="tx1"/>
                </a:solidFill>
                <a:effectLst/>
                <a:latin typeface="+mn-lt"/>
                <a:ea typeface="+mn-ea"/>
                <a:cs typeface="+mn-cs"/>
              </a:rPr>
              <a:t>In the largest study of inflicted fractures (429 fractures in 189 children), the median age was seven months (range &lt;1 month to 13 years); 69 percent of the patients were younger than one year of age, 17 percent were between one and two years of age, and 14 percent were older than two years of age [7]. This study also provided a description of some of the characteristic features of the fractures associated with child abuse, including the following: </a:t>
            </a:r>
            <a:endParaRPr lang="en-US" dirty="0" smtClean="0">
              <a:effectLst/>
            </a:endParaRPr>
          </a:p>
          <a:p>
            <a:r>
              <a:rPr lang="en-US" sz="1200" kern="1200" dirty="0" smtClean="0">
                <a:solidFill>
                  <a:schemeClr val="tx1"/>
                </a:solidFill>
                <a:effectLst/>
                <a:latin typeface="+mn-lt"/>
                <a:ea typeface="+mn-ea"/>
                <a:cs typeface="+mn-cs"/>
              </a:rPr>
              <a:t>●50 percent of the patients had only a single fracture; 21 percent had two fractures, 12 percent had three, and 17 percent had more than three. </a:t>
            </a:r>
            <a:endParaRPr lang="en-US" dirty="0" smtClean="0">
              <a:effectLst/>
            </a:endParaRPr>
          </a:p>
          <a:p>
            <a:r>
              <a:rPr lang="en-US" sz="1200" kern="1200" dirty="0" smtClean="0">
                <a:solidFill>
                  <a:schemeClr val="tx1"/>
                </a:solidFill>
                <a:effectLst/>
                <a:latin typeface="+mn-lt"/>
                <a:ea typeface="+mn-ea"/>
                <a:cs typeface="+mn-cs"/>
              </a:rPr>
              <a:t>●Among the patients with a single fracture, the femur was the most common location (35 percent), followed by the </a:t>
            </a:r>
            <a:r>
              <a:rPr lang="en-US" sz="1200" kern="1200" dirty="0" err="1" smtClean="0">
                <a:solidFill>
                  <a:schemeClr val="tx1"/>
                </a:solidFill>
                <a:effectLst/>
                <a:latin typeface="+mn-lt"/>
                <a:ea typeface="+mn-ea"/>
                <a:cs typeface="+mn-cs"/>
              </a:rPr>
              <a:t>humerus</a:t>
            </a:r>
            <a:r>
              <a:rPr lang="en-US" sz="1200" kern="1200" dirty="0" smtClean="0">
                <a:solidFill>
                  <a:schemeClr val="tx1"/>
                </a:solidFill>
                <a:effectLst/>
                <a:latin typeface="+mn-lt"/>
                <a:ea typeface="+mn-ea"/>
                <a:cs typeface="+mn-cs"/>
              </a:rPr>
              <a:t> (29 percent), and the skull (16 percent); all of the single </a:t>
            </a:r>
            <a:r>
              <a:rPr lang="en-US" sz="1200" kern="1200" dirty="0" err="1" smtClean="0">
                <a:solidFill>
                  <a:schemeClr val="tx1"/>
                </a:solidFill>
                <a:effectLst/>
                <a:latin typeface="+mn-lt"/>
                <a:ea typeface="+mn-ea"/>
                <a:cs typeface="+mn-cs"/>
              </a:rPr>
              <a:t>long­bone</a:t>
            </a:r>
            <a:r>
              <a:rPr lang="en-US" sz="1200" kern="1200" dirty="0" smtClean="0">
                <a:solidFill>
                  <a:schemeClr val="tx1"/>
                </a:solidFill>
                <a:effectLst/>
                <a:latin typeface="+mn-lt"/>
                <a:ea typeface="+mn-ea"/>
                <a:cs typeface="+mn-cs"/>
              </a:rPr>
              <a:t> fractures occurred in the middle one­ third of the bone. </a:t>
            </a:r>
            <a:endParaRPr lang="en-US" dirty="0" smtClean="0">
              <a:effectLst/>
            </a:endParaRPr>
          </a:p>
          <a:p>
            <a:r>
              <a:rPr lang="en-US" sz="1200" kern="1200" dirty="0" smtClean="0">
                <a:solidFill>
                  <a:schemeClr val="tx1"/>
                </a:solidFill>
                <a:effectLst/>
                <a:latin typeface="+mn-lt"/>
                <a:ea typeface="+mn-ea"/>
                <a:cs typeface="+mn-cs"/>
              </a:rPr>
              <a:t>●Among </a:t>
            </a:r>
            <a:r>
              <a:rPr lang="en-US" sz="1200" kern="1200" dirty="0" err="1" smtClean="0">
                <a:solidFill>
                  <a:schemeClr val="tx1"/>
                </a:solidFill>
                <a:effectLst/>
                <a:latin typeface="+mn-lt"/>
                <a:ea typeface="+mn-ea"/>
                <a:cs typeface="+mn-cs"/>
              </a:rPr>
              <a:t>long­bone</a:t>
            </a:r>
            <a:r>
              <a:rPr lang="en-US" sz="1200" kern="1200" dirty="0" smtClean="0">
                <a:solidFill>
                  <a:schemeClr val="tx1"/>
                </a:solidFill>
                <a:effectLst/>
                <a:latin typeface="+mn-lt"/>
                <a:ea typeface="+mn-ea"/>
                <a:cs typeface="+mn-cs"/>
              </a:rPr>
              <a:t> fractures, transverse fractures were most common (48 percent), followed by spiral fractures (26 percent), avulsion fractures (16 percent), and oblique fractures (10 percent). </a:t>
            </a:r>
            <a:endParaRPr lang="en-US" dirty="0" smtClean="0">
              <a:effectLst/>
            </a:endParaRPr>
          </a:p>
          <a:p>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Although there are musculoskeletal injuries or patterns of injury that are highly suggestive of child abuse, there are no pathognomonic musculoskeletal injuries. </a:t>
            </a:r>
            <a:endParaRPr lang="en-US" dirty="0" smtClean="0">
              <a:effectLst/>
            </a:endParaRPr>
          </a:p>
          <a:p>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Aspects of the history that increase the level of suspicion for inflicted injuries include [11,20]: ●Inconsistencies and/or discrepancies in caretakers' accounts of the circumstances surrounding the injury ●</a:t>
            </a:r>
            <a:r>
              <a:rPr lang="en-US" sz="1200" kern="1200" dirty="0" err="1" smtClean="0">
                <a:solidFill>
                  <a:schemeClr val="tx1"/>
                </a:solidFill>
                <a:effectLst/>
                <a:latin typeface="+mn-lt"/>
                <a:ea typeface="+mn-ea"/>
                <a:cs typeface="+mn-cs"/>
              </a:rPr>
              <a:t>Unwitnessed</a:t>
            </a:r>
            <a:r>
              <a:rPr lang="en-US" sz="1200" kern="1200" dirty="0" smtClean="0">
                <a:solidFill>
                  <a:schemeClr val="tx1"/>
                </a:solidFill>
                <a:effectLst/>
                <a:latin typeface="+mn-lt"/>
                <a:ea typeface="+mn-ea"/>
                <a:cs typeface="+mn-cs"/>
              </a:rPr>
              <a:t> injuries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●Injuries attributed to the patient's siblings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●Injuries inconsistent with the child's developmental stage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●Injuries inconsistent with the mechanism of injury offered </a:t>
            </a:r>
            <a:endParaRPr lang="en-US" dirty="0" smtClean="0">
              <a:effectLst/>
            </a:endParaRPr>
          </a:p>
          <a:p>
            <a:endParaRPr lang="en-US" dirty="0" smtClean="0"/>
          </a:p>
          <a:p>
            <a:r>
              <a:rPr lang="en-US" sz="1200" kern="1200" dirty="0" smtClean="0">
                <a:solidFill>
                  <a:schemeClr val="tx1"/>
                </a:solidFill>
                <a:effectLst/>
                <a:latin typeface="+mn-lt"/>
                <a:ea typeface="+mn-ea"/>
                <a:cs typeface="+mn-cs"/>
              </a:rPr>
              <a:t>Fracture age — Clinicians may be asked to determine the age of fractures diagnosed by skeletal survey. There is a general timetable of the stages of fracture healing by which practitioners can estimate the approximate age of individual injuries (table 2). </a:t>
            </a:r>
            <a:endParaRPr lang="en-US" dirty="0" smtClean="0">
              <a:effectLst/>
            </a:endParaRPr>
          </a:p>
          <a:p>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Soft­tissue</a:t>
            </a:r>
            <a:r>
              <a:rPr lang="en-US" sz="1200" kern="1200" dirty="0" smtClean="0">
                <a:solidFill>
                  <a:schemeClr val="tx1"/>
                </a:solidFill>
                <a:effectLst/>
                <a:latin typeface="+mn-lt"/>
                <a:ea typeface="+mn-ea"/>
                <a:cs typeface="+mn-cs"/>
              </a:rPr>
              <a:t> changes (obliteration of the normal fat planes and muscle boundaries), secondary to hemorrhage or inflammation, are the first </a:t>
            </a:r>
            <a:r>
              <a:rPr lang="en-US" sz="1200" kern="1200" dirty="0" err="1" smtClean="0">
                <a:solidFill>
                  <a:schemeClr val="tx1"/>
                </a:solidFill>
                <a:effectLst/>
                <a:latin typeface="+mn-lt"/>
                <a:ea typeface="+mn-ea"/>
                <a:cs typeface="+mn-cs"/>
              </a:rPr>
              <a:t>radiographically</a:t>
            </a:r>
            <a:r>
              <a:rPr lang="en-US" sz="1200" kern="1200" dirty="0" smtClean="0">
                <a:solidFill>
                  <a:schemeClr val="tx1"/>
                </a:solidFill>
                <a:effectLst/>
                <a:latin typeface="+mn-lt"/>
                <a:ea typeface="+mn-ea"/>
                <a:cs typeface="+mn-cs"/>
              </a:rPr>
              <a:t> apparent signs of musculoskeletal injury [46]. These changes usually persist for several days [47,48]. </a:t>
            </a:r>
            <a:endParaRPr lang="en-US" dirty="0" smtClean="0">
              <a:effectLst/>
            </a:endParaRPr>
          </a:p>
          <a:p>
            <a:r>
              <a:rPr lang="en-US" sz="1200" kern="1200" dirty="0" smtClean="0">
                <a:solidFill>
                  <a:schemeClr val="tx1"/>
                </a:solidFill>
                <a:effectLst/>
                <a:latin typeface="+mn-lt"/>
                <a:ea typeface="+mn-ea"/>
                <a:cs typeface="+mn-cs"/>
              </a:rPr>
              <a:t>●Periosteal new bone formation, which is detectable on plain radiographs only after it becomes calcified, may occur as early as four days after injury, but usually occurs between 7 and 14 days [46]. </a:t>
            </a:r>
            <a:endParaRPr lang="en-US" dirty="0" smtClean="0">
              <a:effectLst/>
            </a:endParaRPr>
          </a:p>
          <a:p>
            <a:r>
              <a:rPr lang="en-US" sz="1200" kern="1200" dirty="0" smtClean="0">
                <a:solidFill>
                  <a:schemeClr val="tx1"/>
                </a:solidFill>
                <a:effectLst/>
                <a:latin typeface="+mn-lt"/>
                <a:ea typeface="+mn-ea"/>
                <a:cs typeface="+mn-cs"/>
              </a:rPr>
              <a:t>●As necrotic bone is resorbed, the margins of the fracture lines become blurred, and the fracture gap widens [46]. This process peaks between two and three weeks after injury and may be the only means of dating </a:t>
            </a:r>
            <a:r>
              <a:rPr lang="en-US" sz="1200" kern="1200" dirty="0" err="1" smtClean="0">
                <a:solidFill>
                  <a:schemeClr val="tx1"/>
                </a:solidFill>
                <a:effectLst/>
                <a:latin typeface="+mn-lt"/>
                <a:ea typeface="+mn-ea"/>
                <a:cs typeface="+mn-cs"/>
              </a:rPr>
              <a:t>metaphyseal</a:t>
            </a:r>
            <a:r>
              <a:rPr lang="en-US" sz="1200" kern="1200" dirty="0" smtClean="0">
                <a:solidFill>
                  <a:schemeClr val="tx1"/>
                </a:solidFill>
                <a:effectLst/>
                <a:latin typeface="+mn-lt"/>
                <a:ea typeface="+mn-ea"/>
                <a:cs typeface="+mn-cs"/>
              </a:rPr>
              <a:t> fractures [47,48]. </a:t>
            </a:r>
            <a:endParaRPr lang="en-US" dirty="0" smtClean="0">
              <a:effectLst/>
            </a:endParaRPr>
          </a:p>
          <a:p>
            <a:r>
              <a:rPr lang="en-US" sz="1200" kern="1200" dirty="0" smtClean="0">
                <a:solidFill>
                  <a:schemeClr val="tx1"/>
                </a:solidFill>
                <a:effectLst/>
                <a:latin typeface="+mn-lt"/>
                <a:ea typeface="+mn-ea"/>
                <a:cs typeface="+mn-cs"/>
              </a:rPr>
              <a:t>●Soft callus, from the production and calcification of osteoid, is visible as an increase in density soon after the appearance of periosteal new bone. </a:t>
            </a:r>
            <a:endParaRPr lang="en-US" dirty="0" smtClean="0">
              <a:effectLst/>
            </a:endParaRPr>
          </a:p>
          <a:p>
            <a:r>
              <a:rPr lang="en-US" sz="1200" kern="1200" dirty="0" smtClean="0">
                <a:solidFill>
                  <a:schemeClr val="tx1"/>
                </a:solidFill>
                <a:effectLst/>
                <a:latin typeface="+mn-lt"/>
                <a:ea typeface="+mn-ea"/>
                <a:cs typeface="+mn-cs"/>
              </a:rPr>
              <a:t>●Hard callus (the lamellar bone that bridges the fracture site, filling in the fracture line) appears approximately one week after soft callus. This phase of healing is usually complete between three and six weeks after injury [48,49]. </a:t>
            </a:r>
            <a:endParaRPr lang="en-US" dirty="0" smtClean="0">
              <a:effectLst/>
            </a:endParaRPr>
          </a:p>
          <a:p>
            <a:endParaRPr lang="en-US" dirty="0" smtClean="0"/>
          </a:p>
          <a:p>
            <a:endParaRPr lang="en-US" dirty="0" smtClean="0"/>
          </a:p>
          <a:p>
            <a:r>
              <a:rPr lang="en-US" sz="1200" kern="1200" dirty="0" smtClean="0">
                <a:solidFill>
                  <a:schemeClr val="tx1"/>
                </a:solidFill>
                <a:effectLst/>
                <a:latin typeface="+mn-lt"/>
                <a:ea typeface="+mn-ea"/>
                <a:cs typeface="+mn-cs"/>
              </a:rPr>
              <a:t>Fractures that are highly suggestive of intentional injury include [8,10,14,59,65,70,71]: ●</a:t>
            </a:r>
            <a:r>
              <a:rPr lang="en-US" sz="1200" kern="1200" dirty="0" err="1" smtClean="0">
                <a:solidFill>
                  <a:schemeClr val="tx1"/>
                </a:solidFill>
                <a:effectLst/>
                <a:latin typeface="+mn-lt"/>
                <a:ea typeface="+mn-ea"/>
                <a:cs typeface="+mn-cs"/>
              </a:rPr>
              <a:t>Metaphyseal</a:t>
            </a:r>
            <a:r>
              <a:rPr lang="en-US" sz="1200" kern="1200" dirty="0" smtClean="0">
                <a:solidFill>
                  <a:schemeClr val="tx1"/>
                </a:solidFill>
                <a:effectLst/>
                <a:latin typeface="+mn-lt"/>
                <a:ea typeface="+mn-ea"/>
                <a:cs typeface="+mn-cs"/>
              </a:rPr>
              <a:t> corner fractures (image 1 and image 2 and figure 1)</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●Rib fractures (image 3)</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●Fractures of the sternum, scapula, or </a:t>
            </a:r>
            <a:r>
              <a:rPr lang="en-US" sz="1200" kern="1200" dirty="0" err="1" smtClean="0">
                <a:solidFill>
                  <a:schemeClr val="tx1"/>
                </a:solidFill>
                <a:effectLst/>
                <a:latin typeface="+mn-lt"/>
                <a:ea typeface="+mn-ea"/>
                <a:cs typeface="+mn-cs"/>
              </a:rPr>
              <a:t>spinous</a:t>
            </a:r>
            <a:r>
              <a:rPr lang="en-US" sz="1200" kern="1200" dirty="0" smtClean="0">
                <a:solidFill>
                  <a:schemeClr val="tx1"/>
                </a:solidFill>
                <a:effectLst/>
                <a:latin typeface="+mn-lt"/>
                <a:ea typeface="+mn-ea"/>
                <a:cs typeface="+mn-cs"/>
              </a:rPr>
              <a:t> processes </a:t>
            </a:r>
            <a:endParaRPr lang="en-US" dirty="0" smtClean="0">
              <a:effectLst/>
            </a:endParaRPr>
          </a:p>
          <a:p>
            <a:r>
              <a:rPr lang="en-US" sz="1200" kern="1200" dirty="0" smtClean="0">
                <a:solidFill>
                  <a:schemeClr val="tx1"/>
                </a:solidFill>
                <a:effectLst/>
                <a:latin typeface="+mn-lt"/>
                <a:ea typeface="+mn-ea"/>
                <a:cs typeface="+mn-cs"/>
              </a:rPr>
              <a:t>●Multiple fractures in various stages of healing (image 4) </a:t>
            </a:r>
            <a:endParaRPr lang="en-US" dirty="0" smtClean="0">
              <a:effectLst/>
            </a:endParaRPr>
          </a:p>
          <a:p>
            <a:r>
              <a:rPr lang="en-US" sz="1200" kern="1200" dirty="0" smtClean="0">
                <a:solidFill>
                  <a:schemeClr val="tx1"/>
                </a:solidFill>
                <a:effectLst/>
                <a:latin typeface="+mn-lt"/>
                <a:ea typeface="+mn-ea"/>
                <a:cs typeface="+mn-cs"/>
              </a:rPr>
              <a:t>●Bilateral acute </a:t>
            </a:r>
            <a:r>
              <a:rPr lang="en-US" sz="1200" kern="1200" dirty="0" err="1" smtClean="0">
                <a:solidFill>
                  <a:schemeClr val="tx1"/>
                </a:solidFill>
                <a:effectLst/>
                <a:latin typeface="+mn-lt"/>
                <a:ea typeface="+mn-ea"/>
                <a:cs typeface="+mn-cs"/>
              </a:rPr>
              <a:t>long­bone</a:t>
            </a:r>
            <a:r>
              <a:rPr lang="en-US" sz="1200" kern="1200" dirty="0" smtClean="0">
                <a:solidFill>
                  <a:schemeClr val="tx1"/>
                </a:solidFill>
                <a:effectLst/>
                <a:latin typeface="+mn-lt"/>
                <a:ea typeface="+mn-ea"/>
                <a:cs typeface="+mn-cs"/>
              </a:rPr>
              <a:t> fractures </a:t>
            </a:r>
            <a:endParaRPr lang="en-US" dirty="0" smtClean="0">
              <a:effectLst/>
            </a:endParaRPr>
          </a:p>
          <a:p>
            <a:r>
              <a:rPr lang="en-US" sz="1200" kern="1200" dirty="0" smtClean="0">
                <a:solidFill>
                  <a:schemeClr val="tx1"/>
                </a:solidFill>
                <a:effectLst/>
                <a:latin typeface="+mn-lt"/>
                <a:ea typeface="+mn-ea"/>
                <a:cs typeface="+mn-cs"/>
              </a:rPr>
              <a:t>●Vertebral body fractures and subluxations in the absence of a history of high force trauma </a:t>
            </a:r>
            <a:endParaRPr lang="en-US" dirty="0" smtClean="0">
              <a:effectLst/>
            </a:endParaRPr>
          </a:p>
          <a:p>
            <a:r>
              <a:rPr lang="en-US" sz="1200" kern="1200" dirty="0" smtClean="0">
                <a:solidFill>
                  <a:schemeClr val="tx1"/>
                </a:solidFill>
                <a:effectLst/>
                <a:latin typeface="+mn-lt"/>
                <a:ea typeface="+mn-ea"/>
                <a:cs typeface="+mn-cs"/>
              </a:rPr>
              <a:t>●Digital fractures in children younger than 36 months of age or without a corresponding history </a:t>
            </a:r>
            <a:endParaRPr lang="en-US" dirty="0" smtClean="0">
              <a:effectLst/>
            </a:endParaRPr>
          </a:p>
          <a:p>
            <a:r>
              <a:rPr lang="en-US" sz="1200" kern="1200" dirty="0" smtClean="0">
                <a:solidFill>
                  <a:schemeClr val="tx1"/>
                </a:solidFill>
                <a:effectLst/>
                <a:latin typeface="+mn-lt"/>
                <a:ea typeface="+mn-ea"/>
                <a:cs typeface="+mn-cs"/>
              </a:rPr>
              <a:t>●Epiphyseal separations </a:t>
            </a:r>
            <a:endParaRPr lang="en-US" dirty="0" smtClean="0">
              <a:effectLst/>
            </a:endParaRPr>
          </a:p>
          <a:p>
            <a:r>
              <a:rPr lang="en-US" sz="1200" kern="1200" dirty="0" smtClean="0">
                <a:solidFill>
                  <a:schemeClr val="tx1"/>
                </a:solidFill>
                <a:effectLst/>
                <a:latin typeface="+mn-lt"/>
                <a:ea typeface="+mn-ea"/>
                <a:cs typeface="+mn-cs"/>
              </a:rPr>
              <a:t>●Complex skull fractures in children younger than 18 months of age, particularly without a corresponding history </a:t>
            </a:r>
            <a:endParaRPr lang="en-US" dirty="0" smtClean="0">
              <a:effectLst/>
            </a:endParaRPr>
          </a:p>
          <a:p>
            <a:r>
              <a:rPr lang="en-US" sz="1200" kern="1200" dirty="0" smtClean="0">
                <a:solidFill>
                  <a:schemeClr val="tx1"/>
                </a:solidFill>
                <a:effectLst/>
                <a:latin typeface="+mn-lt"/>
                <a:ea typeface="+mn-ea"/>
                <a:cs typeface="+mn-cs"/>
              </a:rPr>
              <a:t>Fractures with less specificity for abuse include [8,65]: </a:t>
            </a:r>
            <a:endParaRPr lang="en-US" dirty="0" smtClean="0">
              <a:effectLst/>
            </a:endParaRPr>
          </a:p>
          <a:p>
            <a:r>
              <a:rPr lang="en-US" sz="1200" kern="1200" dirty="0" smtClean="0">
                <a:solidFill>
                  <a:schemeClr val="tx1"/>
                </a:solidFill>
                <a:effectLst/>
                <a:latin typeface="+mn-lt"/>
                <a:ea typeface="+mn-ea"/>
                <a:cs typeface="+mn-cs"/>
              </a:rPr>
              <a:t>●Isolated </a:t>
            </a:r>
            <a:r>
              <a:rPr lang="en-US" sz="1200" kern="1200" dirty="0" err="1" smtClean="0">
                <a:solidFill>
                  <a:schemeClr val="tx1"/>
                </a:solidFill>
                <a:effectLst/>
                <a:latin typeface="+mn-lt"/>
                <a:ea typeface="+mn-ea"/>
                <a:cs typeface="+mn-cs"/>
              </a:rPr>
              <a:t>long­bone</a:t>
            </a:r>
            <a:r>
              <a:rPr lang="en-US" sz="1200" kern="1200" dirty="0" smtClean="0">
                <a:solidFill>
                  <a:schemeClr val="tx1"/>
                </a:solidFill>
                <a:effectLst/>
                <a:latin typeface="+mn-lt"/>
                <a:ea typeface="+mn-ea"/>
                <a:cs typeface="+mn-cs"/>
              </a:rPr>
              <a:t> fractures in ambulatory children </a:t>
            </a:r>
            <a:endParaRPr lang="en-US" dirty="0" smtClean="0">
              <a:effectLst/>
            </a:endParaRPr>
          </a:p>
          <a:p>
            <a:r>
              <a:rPr lang="en-US" sz="1200" kern="1200" dirty="0" smtClean="0">
                <a:solidFill>
                  <a:schemeClr val="tx1"/>
                </a:solidFill>
                <a:effectLst/>
                <a:latin typeface="+mn-lt"/>
                <a:ea typeface="+mn-ea"/>
                <a:cs typeface="+mn-cs"/>
              </a:rPr>
              <a:t>●Linear skull fractures </a:t>
            </a:r>
            <a:endParaRPr lang="en-US" dirty="0" smtClean="0">
              <a:effectLst/>
            </a:endParaRPr>
          </a:p>
          <a:p>
            <a:r>
              <a:rPr lang="en-US" sz="1200" kern="1200" dirty="0" smtClean="0">
                <a:solidFill>
                  <a:schemeClr val="tx1"/>
                </a:solidFill>
                <a:effectLst/>
                <a:latin typeface="+mn-lt"/>
                <a:ea typeface="+mn-ea"/>
                <a:cs typeface="+mn-cs"/>
              </a:rPr>
              <a:t>●Clavicle fractures </a:t>
            </a:r>
            <a:endParaRPr lang="en-US" dirty="0" smtClean="0">
              <a:effectLst/>
            </a:endParaRPr>
          </a:p>
          <a:p>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Subperiosteal</a:t>
            </a:r>
            <a:r>
              <a:rPr lang="en-US" sz="1200" kern="1200" dirty="0" smtClean="0">
                <a:solidFill>
                  <a:schemeClr val="tx1"/>
                </a:solidFill>
                <a:effectLst/>
                <a:latin typeface="+mn-lt"/>
                <a:ea typeface="+mn-ea"/>
                <a:cs typeface="+mn-cs"/>
              </a:rPr>
              <a:t> new bone formation </a:t>
            </a:r>
            <a:endParaRPr lang="en-US" dirty="0" smtClean="0">
              <a:effectLst/>
            </a:endParaRPr>
          </a:p>
          <a:p>
            <a:endParaRPr lang="en-US" dirty="0" smtClean="0"/>
          </a:p>
          <a:p>
            <a:r>
              <a:rPr lang="en-US" sz="1200" kern="1200" dirty="0" err="1" smtClean="0">
                <a:solidFill>
                  <a:schemeClr val="tx1"/>
                </a:solidFill>
                <a:effectLst/>
                <a:latin typeface="+mn-lt"/>
                <a:ea typeface="+mn-ea"/>
                <a:cs typeface="+mn-cs"/>
              </a:rPr>
              <a:t>Long­bone</a:t>
            </a:r>
            <a:r>
              <a:rPr lang="en-US" sz="1200" kern="1200" dirty="0" smtClean="0">
                <a:solidFill>
                  <a:schemeClr val="tx1"/>
                </a:solidFill>
                <a:effectLst/>
                <a:latin typeface="+mn-lt"/>
                <a:ea typeface="+mn-ea"/>
                <a:cs typeface="+mn-cs"/>
              </a:rPr>
              <a:t> fractures — The long bones most commonly injured in child abuse are the femur, </a:t>
            </a:r>
            <a:r>
              <a:rPr lang="en-US" sz="1200" kern="1200" dirty="0" err="1" smtClean="0">
                <a:solidFill>
                  <a:schemeClr val="tx1"/>
                </a:solidFill>
                <a:effectLst/>
                <a:latin typeface="+mn-lt"/>
                <a:ea typeface="+mn-ea"/>
                <a:cs typeface="+mn-cs"/>
              </a:rPr>
              <a:t>humerus</a:t>
            </a:r>
            <a:r>
              <a:rPr lang="en-US" sz="1200" kern="1200" dirty="0" smtClean="0">
                <a:solidFill>
                  <a:schemeClr val="tx1"/>
                </a:solidFill>
                <a:effectLst/>
                <a:latin typeface="+mn-lt"/>
                <a:ea typeface="+mn-ea"/>
                <a:cs typeface="+mn-cs"/>
              </a:rPr>
              <a:t>, and tibia [7,67]. Isolated fractures of the tibia and femur are common in toddlers and may result from </a:t>
            </a:r>
            <a:r>
              <a:rPr lang="en-US" sz="1200" kern="1200" dirty="0" err="1" smtClean="0">
                <a:solidFill>
                  <a:schemeClr val="tx1"/>
                </a:solidFill>
                <a:effectLst/>
                <a:latin typeface="+mn-lt"/>
                <a:ea typeface="+mn-ea"/>
                <a:cs typeface="+mn-cs"/>
              </a:rPr>
              <a:t>low­energy</a:t>
            </a:r>
            <a:r>
              <a:rPr lang="en-US" sz="1200" kern="1200" dirty="0" smtClean="0">
                <a:solidFill>
                  <a:schemeClr val="tx1"/>
                </a:solidFill>
                <a:effectLst/>
                <a:latin typeface="+mn-lt"/>
                <a:ea typeface="+mn-ea"/>
                <a:cs typeface="+mn-cs"/>
              </a:rPr>
              <a:t> falls [74]. </a:t>
            </a:r>
            <a:endParaRPr lang="en-US" dirty="0" smtClean="0">
              <a:effectLst/>
            </a:endParaRPr>
          </a:p>
          <a:p>
            <a:r>
              <a:rPr lang="en-US" sz="1200" kern="1200" dirty="0" smtClean="0">
                <a:solidFill>
                  <a:schemeClr val="tx1"/>
                </a:solidFill>
                <a:effectLst/>
                <a:latin typeface="+mn-lt"/>
                <a:ea typeface="+mn-ea"/>
                <a:cs typeface="+mn-cs"/>
              </a:rPr>
              <a:t>Femur fractures — The peak age of incidence for femur fractures is between two and three years; boys outnumber girls by approximately 3:1 [75]. Among children younger than one year of age, child abuse accounts for 60 to 80 percent of femoral shaft fractures [67,76,77]. Among children older than one year of age who have femoral shaft fractures, there are no clinical features (</a:t>
            </a:r>
            <a:r>
              <a:rPr lang="en-US" sz="1200" kern="1200" dirty="0" err="1" smtClean="0">
                <a:solidFill>
                  <a:schemeClr val="tx1"/>
                </a:solidFill>
                <a:effectLst/>
                <a:latin typeface="+mn-lt"/>
                <a:ea typeface="+mn-ea"/>
                <a:cs typeface="+mn-cs"/>
              </a:rPr>
              <a:t>eg</a:t>
            </a:r>
            <a:r>
              <a:rPr lang="en-US" sz="1200" kern="1200" dirty="0" smtClean="0">
                <a:solidFill>
                  <a:schemeClr val="tx1"/>
                </a:solidFill>
                <a:effectLst/>
                <a:latin typeface="+mn-lt"/>
                <a:ea typeface="+mn-ea"/>
                <a:cs typeface="+mn-cs"/>
              </a:rPr>
              <a:t>, fracture type) that absolutely differentiate intentional from unintentional injury [78,79].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63033CE2-FAD7-8649-86BB-31106BABC1FA}" type="slidenum">
              <a:rPr lang="en-US" smtClean="0"/>
              <a:t>63</a:t>
            </a:fld>
            <a:endParaRPr lang="en-US"/>
          </a:p>
        </p:txBody>
      </p:sp>
    </p:spTree>
    <p:extLst>
      <p:ext uri="{BB962C8B-B14F-4D97-AF65-F5344CB8AC3E}">
        <p14:creationId xmlns:p14="http://schemas.microsoft.com/office/powerpoint/2010/main" val="26180498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Metaphyseal</a:t>
            </a:r>
            <a:r>
              <a:rPr lang="en-US" sz="1200" kern="1200" dirty="0" smtClean="0">
                <a:solidFill>
                  <a:schemeClr val="tx1"/>
                </a:solidFill>
                <a:effectLst/>
                <a:latin typeface="+mn-lt"/>
                <a:ea typeface="+mn-ea"/>
                <a:cs typeface="+mn-cs"/>
              </a:rPr>
              <a:t> — Certain types of </a:t>
            </a:r>
            <a:r>
              <a:rPr lang="en-US" sz="1200" kern="1200" dirty="0" err="1" smtClean="0">
                <a:solidFill>
                  <a:schemeClr val="tx1"/>
                </a:solidFill>
                <a:effectLst/>
                <a:latin typeface="+mn-lt"/>
                <a:ea typeface="+mn-ea"/>
                <a:cs typeface="+mn-cs"/>
              </a:rPr>
              <a:t>metaphyseal</a:t>
            </a:r>
            <a:r>
              <a:rPr lang="en-US" sz="1200" kern="1200" dirty="0" smtClean="0">
                <a:solidFill>
                  <a:schemeClr val="tx1"/>
                </a:solidFill>
                <a:effectLst/>
                <a:latin typeface="+mn-lt"/>
                <a:ea typeface="+mn-ea"/>
                <a:cs typeface="+mn-cs"/>
              </a:rPr>
              <a:t> fractures are considered highly suggestive of child abuse [8,9,36,89], particularly when present in more than one bone. These </a:t>
            </a:r>
            <a:r>
              <a:rPr lang="en-US" sz="1200" kern="1200" dirty="0" err="1" smtClean="0">
                <a:solidFill>
                  <a:schemeClr val="tx1"/>
                </a:solidFill>
                <a:effectLst/>
                <a:latin typeface="+mn-lt"/>
                <a:ea typeface="+mn-ea"/>
                <a:cs typeface="+mn-cs"/>
              </a:rPr>
              <a:t>metaphyseal</a:t>
            </a:r>
            <a:r>
              <a:rPr lang="en-US" sz="1200" kern="1200" dirty="0" smtClean="0">
                <a:solidFill>
                  <a:schemeClr val="tx1"/>
                </a:solidFill>
                <a:effectLst/>
                <a:latin typeface="+mn-lt"/>
                <a:ea typeface="+mn-ea"/>
                <a:cs typeface="+mn-cs"/>
              </a:rPr>
              <a:t> fractures account for between 11 and 28 percent of </a:t>
            </a:r>
            <a:r>
              <a:rPr lang="en-US" sz="1200" kern="1200" dirty="0" err="1" smtClean="0">
                <a:solidFill>
                  <a:schemeClr val="tx1"/>
                </a:solidFill>
                <a:effectLst/>
                <a:latin typeface="+mn-lt"/>
                <a:ea typeface="+mn-ea"/>
                <a:cs typeface="+mn-cs"/>
              </a:rPr>
              <a:t>nonaccidental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long­bone</a:t>
            </a:r>
            <a:r>
              <a:rPr lang="en-US" sz="1200" kern="1200" dirty="0" smtClean="0">
                <a:solidFill>
                  <a:schemeClr val="tx1"/>
                </a:solidFill>
                <a:effectLst/>
                <a:latin typeface="+mn-lt"/>
                <a:ea typeface="+mn-ea"/>
                <a:cs typeface="+mn-cs"/>
              </a:rPr>
              <a:t> injuries [7,66,83]. </a:t>
            </a:r>
            <a:endParaRPr lang="en-US" dirty="0" smtClean="0">
              <a:effectLst/>
            </a:endParaRPr>
          </a:p>
          <a:p>
            <a:r>
              <a:rPr lang="en-US" sz="1200" kern="1200" dirty="0" smtClean="0">
                <a:solidFill>
                  <a:schemeClr val="tx1"/>
                </a:solidFill>
                <a:effectLst/>
                <a:latin typeface="+mn-lt"/>
                <a:ea typeface="+mn-ea"/>
                <a:cs typeface="+mn-cs"/>
              </a:rPr>
              <a:t>The classic </a:t>
            </a:r>
            <a:r>
              <a:rPr lang="en-US" sz="1200" kern="1200" dirty="0" err="1" smtClean="0">
                <a:solidFill>
                  <a:schemeClr val="tx1"/>
                </a:solidFill>
                <a:effectLst/>
                <a:latin typeface="+mn-lt"/>
                <a:ea typeface="+mn-ea"/>
                <a:cs typeface="+mn-cs"/>
              </a:rPr>
              <a:t>metaphyseal</a:t>
            </a:r>
            <a:r>
              <a:rPr lang="en-US" sz="1200" kern="1200" dirty="0" smtClean="0">
                <a:solidFill>
                  <a:schemeClr val="tx1"/>
                </a:solidFill>
                <a:effectLst/>
                <a:latin typeface="+mn-lt"/>
                <a:ea typeface="+mn-ea"/>
                <a:cs typeface="+mn-cs"/>
              </a:rPr>
              <a:t> lesion (CML) is also called a "corner" or "</a:t>
            </a:r>
            <a:r>
              <a:rPr lang="en-US" sz="1200" kern="1200" dirty="0" err="1" smtClean="0">
                <a:solidFill>
                  <a:schemeClr val="tx1"/>
                </a:solidFill>
                <a:effectLst/>
                <a:latin typeface="+mn-lt"/>
                <a:ea typeface="+mn-ea"/>
                <a:cs typeface="+mn-cs"/>
              </a:rPr>
              <a:t>bucket­handle</a:t>
            </a:r>
            <a:r>
              <a:rPr lang="en-US" sz="1200" kern="1200" dirty="0" smtClean="0">
                <a:solidFill>
                  <a:schemeClr val="tx1"/>
                </a:solidFill>
                <a:effectLst/>
                <a:latin typeface="+mn-lt"/>
                <a:ea typeface="+mn-ea"/>
                <a:cs typeface="+mn-cs"/>
              </a:rPr>
              <a:t>" fracture. CMLs occur when the extremity is pulled or twisted forcibly, or the child is shaken [90­92]. CML fractures that occur in infants who are not yet walking are highly associated with child abuse [93]. The resultant shearing force undercuts an isolated peripheral fragment of the metaphysis that includes the </a:t>
            </a:r>
            <a:r>
              <a:rPr lang="en-US" sz="1200" kern="1200" dirty="0" err="1" smtClean="0">
                <a:solidFill>
                  <a:schemeClr val="tx1"/>
                </a:solidFill>
                <a:effectLst/>
                <a:latin typeface="+mn-lt"/>
                <a:ea typeface="+mn-ea"/>
                <a:cs typeface="+mn-cs"/>
              </a:rPr>
              <a:t>subperiosteal</a:t>
            </a:r>
            <a:r>
              <a:rPr lang="en-US" sz="1200" kern="1200" dirty="0" smtClean="0">
                <a:solidFill>
                  <a:schemeClr val="tx1"/>
                </a:solidFill>
                <a:effectLst/>
                <a:latin typeface="+mn-lt"/>
                <a:ea typeface="+mn-ea"/>
                <a:cs typeface="+mn-cs"/>
              </a:rPr>
              <a:t> bone collar, resulting in a </a:t>
            </a:r>
            <a:r>
              <a:rPr lang="en-US" sz="1200" kern="1200" dirty="0" err="1" smtClean="0">
                <a:solidFill>
                  <a:schemeClr val="tx1"/>
                </a:solidFill>
                <a:effectLst/>
                <a:latin typeface="+mn-lt"/>
                <a:ea typeface="+mn-ea"/>
                <a:cs typeface="+mn-cs"/>
              </a:rPr>
              <a:t>disk­shaped</a:t>
            </a:r>
            <a:r>
              <a:rPr lang="en-US" sz="1200" kern="1200" dirty="0" smtClean="0">
                <a:solidFill>
                  <a:schemeClr val="tx1"/>
                </a:solidFill>
                <a:effectLst/>
                <a:latin typeface="+mn-lt"/>
                <a:ea typeface="+mn-ea"/>
                <a:cs typeface="+mn-cs"/>
              </a:rPr>
              <a:t> bone fragment that is wider at the edges than at the center (figure 3 and image 2) [54,71,94,95]. Rarely, CMLs can occur from unintentional mechanisms which result in significant twisting motion at the knee [96]. Iatrogenic CML has occurred in one infant who was subject to cephalic version and subsequent delivery by Caesarean section and in eight young infants receiving treatment for club foot [97,98]. </a:t>
            </a:r>
            <a:endParaRPr lang="en-US" dirty="0" smtClean="0">
              <a:effectLst/>
            </a:endParaRPr>
          </a:p>
          <a:p>
            <a:r>
              <a:rPr lang="en-US" sz="1200" kern="1200" dirty="0" smtClean="0">
                <a:solidFill>
                  <a:schemeClr val="tx1"/>
                </a:solidFill>
                <a:effectLst/>
                <a:latin typeface="+mn-lt"/>
                <a:ea typeface="+mn-ea"/>
                <a:cs typeface="+mn-cs"/>
              </a:rPr>
              <a:t>CMLs are typically asymptomatic, causing pain only when severe or accompanied by epiphyseal displacement [71]. Plain radiographs reveal a disruption of the metaphysis with </a:t>
            </a:r>
            <a:r>
              <a:rPr lang="en-US" sz="1200" kern="1200" dirty="0" err="1" smtClean="0">
                <a:solidFill>
                  <a:schemeClr val="tx1"/>
                </a:solidFill>
                <a:effectLst/>
                <a:latin typeface="+mn-lt"/>
                <a:ea typeface="+mn-ea"/>
                <a:cs typeface="+mn-cs"/>
              </a:rPr>
              <a:t>lucency</a:t>
            </a:r>
            <a:r>
              <a:rPr lang="en-US" sz="1200" kern="1200" dirty="0" smtClean="0">
                <a:solidFill>
                  <a:schemeClr val="tx1"/>
                </a:solidFill>
                <a:effectLst/>
                <a:latin typeface="+mn-lt"/>
                <a:ea typeface="+mn-ea"/>
                <a:cs typeface="+mn-cs"/>
              </a:rPr>
              <a:t> [9]. The radiographic projection influences the appearance of the lesion. When viewed tangentially, the lesion appears as a triangular fragment of the metaphysis (</a:t>
            </a:r>
            <a:r>
              <a:rPr lang="en-US" sz="1200" kern="1200" dirty="0" err="1" smtClean="0">
                <a:solidFill>
                  <a:schemeClr val="tx1"/>
                </a:solidFill>
                <a:effectLst/>
                <a:latin typeface="+mn-lt"/>
                <a:ea typeface="+mn-ea"/>
                <a:cs typeface="+mn-cs"/>
              </a:rPr>
              <a:t>ie</a:t>
            </a:r>
            <a:r>
              <a:rPr lang="en-US" sz="1200" kern="1200" dirty="0" smtClean="0">
                <a:solidFill>
                  <a:schemeClr val="tx1"/>
                </a:solidFill>
                <a:effectLst/>
                <a:latin typeface="+mn-lt"/>
                <a:ea typeface="+mn-ea"/>
                <a:cs typeface="+mn-cs"/>
              </a:rPr>
              <a:t>, the "corner" fracture) (image 1); if an angulated view is obtained, the fragment appears as a curvilinear density adjacent to the metaphysis (</a:t>
            </a:r>
            <a:r>
              <a:rPr lang="en-US" sz="1200" kern="1200" dirty="0" err="1" smtClean="0">
                <a:solidFill>
                  <a:schemeClr val="tx1"/>
                </a:solidFill>
                <a:effectLst/>
                <a:latin typeface="+mn-lt"/>
                <a:ea typeface="+mn-ea"/>
                <a:cs typeface="+mn-cs"/>
              </a:rPr>
              <a:t>ie</a:t>
            </a:r>
            <a:r>
              <a:rPr lang="en-US" sz="1200" kern="1200" dirty="0" smtClean="0">
                <a:solidFill>
                  <a:schemeClr val="tx1"/>
                </a:solidFill>
                <a:effectLst/>
                <a:latin typeface="+mn-lt"/>
                <a:ea typeface="+mn-ea"/>
                <a:cs typeface="+mn-cs"/>
              </a:rPr>
              <a:t>, the "bucket handle"). Repeated injury results in widening of the radiolucent zone and traumatic cupping of the metaphysis [9]. </a:t>
            </a:r>
            <a:endParaRPr lang="en-US" dirty="0" smtClean="0">
              <a:effectLst/>
            </a:endParaRPr>
          </a:p>
          <a:p>
            <a:endParaRPr lang="en-US" dirty="0" smtClean="0"/>
          </a:p>
          <a:p>
            <a:r>
              <a:rPr lang="en-US" sz="1200" kern="1200" dirty="0" smtClean="0">
                <a:solidFill>
                  <a:schemeClr val="tx1"/>
                </a:solidFill>
                <a:effectLst/>
                <a:latin typeface="+mn-lt"/>
                <a:ea typeface="+mn-ea"/>
                <a:cs typeface="+mn-cs"/>
              </a:rPr>
              <a:t>Rib fractures — Rib fractures are produced by direct blows to the chest or compression of the chest (</a:t>
            </a:r>
            <a:r>
              <a:rPr lang="en-US" sz="1200" kern="1200" dirty="0" err="1" smtClean="0">
                <a:solidFill>
                  <a:schemeClr val="tx1"/>
                </a:solidFill>
                <a:effectLst/>
                <a:latin typeface="+mn-lt"/>
                <a:ea typeface="+mn-ea"/>
                <a:cs typeface="+mn-cs"/>
              </a:rPr>
              <a:t>eg</a:t>
            </a:r>
            <a:r>
              <a:rPr lang="en-US" sz="1200" kern="1200" dirty="0" smtClean="0">
                <a:solidFill>
                  <a:schemeClr val="tx1"/>
                </a:solidFill>
                <a:effectLst/>
                <a:latin typeface="+mn-lt"/>
                <a:ea typeface="+mn-ea"/>
                <a:cs typeface="+mn-cs"/>
              </a:rPr>
              <a:t>, as the torso is grasped during squeezing or shaking) [8]. Children's ribs are flexible and difficult to fracture, so a rib fracture in the absence of a history of severe trauma such as a motor vehicle crash or fall from a significant height is strongly suggestive of child abuse [8,36,99], particularly if the fractures are of the first rib [100]. The force used for chest compressions in cardiopulmonary resuscitation of infants is not great enough to cause rib fractures [101­ 103]. </a:t>
            </a:r>
            <a:endParaRPr lang="en-US" dirty="0" smtClean="0">
              <a:effectLst/>
            </a:endParaRPr>
          </a:p>
          <a:p>
            <a:r>
              <a:rPr lang="en-US" sz="1200" kern="1200" dirty="0" smtClean="0">
                <a:solidFill>
                  <a:schemeClr val="tx1"/>
                </a:solidFill>
                <a:effectLst/>
                <a:latin typeface="+mn-lt"/>
                <a:ea typeface="+mn-ea"/>
                <a:cs typeface="+mn-cs"/>
              </a:rPr>
              <a:t>The predictive value of rib fractures as an indicator of child abuse was evaluated in a </a:t>
            </a:r>
            <a:r>
              <a:rPr lang="en-US" sz="1200" kern="1200" dirty="0" err="1" smtClean="0">
                <a:solidFill>
                  <a:schemeClr val="tx1"/>
                </a:solidFill>
                <a:effectLst/>
                <a:latin typeface="+mn-lt"/>
                <a:ea typeface="+mn-ea"/>
                <a:cs typeface="+mn-cs"/>
              </a:rPr>
              <a:t>meta­analysis</a:t>
            </a:r>
            <a:r>
              <a:rPr lang="en-US" sz="1200" kern="1200" dirty="0" smtClean="0">
                <a:solidFill>
                  <a:schemeClr val="tx1"/>
                </a:solidFill>
                <a:effectLst/>
                <a:latin typeface="+mn-lt"/>
                <a:ea typeface="+mn-ea"/>
                <a:cs typeface="+mn-cs"/>
              </a:rPr>
              <a:t> of seven </a:t>
            </a:r>
            <a:r>
              <a:rPr lang="en-US" sz="1200" kern="1200" dirty="0" err="1" smtClean="0">
                <a:solidFill>
                  <a:schemeClr val="tx1"/>
                </a:solidFill>
                <a:effectLst/>
                <a:latin typeface="+mn-lt"/>
                <a:ea typeface="+mn-ea"/>
                <a:cs typeface="+mn-cs"/>
              </a:rPr>
              <a:t>cross­sectional</a:t>
            </a:r>
            <a:r>
              <a:rPr lang="en-US" sz="1200" kern="1200" dirty="0" smtClean="0">
                <a:solidFill>
                  <a:schemeClr val="tx1"/>
                </a:solidFill>
                <a:effectLst/>
                <a:latin typeface="+mn-lt"/>
                <a:ea typeface="+mn-ea"/>
                <a:cs typeface="+mn-cs"/>
              </a:rPr>
              <a:t> studies [70]. When children with significant trauma (</a:t>
            </a:r>
            <a:r>
              <a:rPr lang="en-US" sz="1200" kern="1200" dirty="0" err="1" smtClean="0">
                <a:solidFill>
                  <a:schemeClr val="tx1"/>
                </a:solidFill>
                <a:effectLst/>
                <a:latin typeface="+mn-lt"/>
                <a:ea typeface="+mn-ea"/>
                <a:cs typeface="+mn-cs"/>
              </a:rPr>
              <a:t>eg</a:t>
            </a:r>
            <a:r>
              <a:rPr lang="en-US" sz="1200" kern="1200" dirty="0" smtClean="0">
                <a:solidFill>
                  <a:schemeClr val="tx1"/>
                </a:solidFill>
                <a:effectLst/>
                <a:latin typeface="+mn-lt"/>
                <a:ea typeface="+mn-ea"/>
                <a:cs typeface="+mn-cs"/>
              </a:rPr>
              <a:t>, motor vehicle crash) and postoperative children were excluded, the probability of abuse in children with a rib fracture was 71 percent (95% CI 42­91 percent). Six of the seven studies indicated that the number of rib fractures was greater in abused than </a:t>
            </a:r>
            <a:r>
              <a:rPr lang="en-US" sz="1200" kern="1200" dirty="0" err="1" smtClean="0">
                <a:solidFill>
                  <a:schemeClr val="tx1"/>
                </a:solidFill>
                <a:effectLst/>
                <a:latin typeface="+mn-lt"/>
                <a:ea typeface="+mn-ea"/>
                <a:cs typeface="+mn-cs"/>
              </a:rPr>
              <a:t>nonabused</a:t>
            </a:r>
            <a:r>
              <a:rPr lang="en-US" sz="1200" kern="1200" dirty="0" smtClean="0">
                <a:solidFill>
                  <a:schemeClr val="tx1"/>
                </a:solidFill>
                <a:effectLst/>
                <a:latin typeface="+mn-lt"/>
                <a:ea typeface="+mn-ea"/>
                <a:cs typeface="+mn-cs"/>
              </a:rPr>
              <a:t> children [70]. Inflicted rib fractures usually are </a:t>
            </a:r>
            <a:r>
              <a:rPr lang="en-US" sz="1200" kern="1200" dirty="0" err="1" smtClean="0">
                <a:solidFill>
                  <a:schemeClr val="tx1"/>
                </a:solidFill>
                <a:effectLst/>
                <a:latin typeface="+mn-lt"/>
                <a:ea typeface="+mn-ea"/>
                <a:cs typeface="+mn-cs"/>
              </a:rPr>
              <a:t>nondisplaced</a:t>
            </a:r>
            <a:r>
              <a:rPr lang="en-US" sz="1200" kern="1200" dirty="0" smtClean="0">
                <a:solidFill>
                  <a:schemeClr val="tx1"/>
                </a:solidFill>
                <a:effectLst/>
                <a:latin typeface="+mn-lt"/>
                <a:ea typeface="+mn-ea"/>
                <a:cs typeface="+mn-cs"/>
              </a:rPr>
              <a:t> and involve multiple sequential ribs (corresponding to the positioning of the abuser's fingers) (image 3) [8,9,102]. Two studies in the </a:t>
            </a:r>
            <a:r>
              <a:rPr lang="en-US" sz="1200" kern="1200" dirty="0" err="1" smtClean="0">
                <a:solidFill>
                  <a:schemeClr val="tx1"/>
                </a:solidFill>
                <a:effectLst/>
                <a:latin typeface="+mn-lt"/>
                <a:ea typeface="+mn-ea"/>
                <a:cs typeface="+mn-cs"/>
              </a:rPr>
              <a:t>meta­analysis</a:t>
            </a:r>
            <a:r>
              <a:rPr lang="en-US" sz="1200" kern="1200" dirty="0" smtClean="0">
                <a:solidFill>
                  <a:schemeClr val="tx1"/>
                </a:solidFill>
                <a:effectLst/>
                <a:latin typeface="+mn-lt"/>
                <a:ea typeface="+mn-ea"/>
                <a:cs typeface="+mn-cs"/>
              </a:rPr>
              <a:t> confirmed that anterior rib fractures were more common in abuse and that lateral fractures were more common in </a:t>
            </a:r>
            <a:r>
              <a:rPr lang="en-US" sz="1200" kern="1200" dirty="0" err="1" smtClean="0">
                <a:solidFill>
                  <a:schemeClr val="tx1"/>
                </a:solidFill>
                <a:effectLst/>
                <a:latin typeface="+mn-lt"/>
                <a:ea typeface="+mn-ea"/>
                <a:cs typeface="+mn-cs"/>
              </a:rPr>
              <a:t>nonabuse</a:t>
            </a:r>
            <a:r>
              <a:rPr lang="en-US" sz="1200" kern="1200" dirty="0" smtClean="0">
                <a:solidFill>
                  <a:schemeClr val="tx1"/>
                </a:solidFill>
                <a:effectLst/>
                <a:latin typeface="+mn-lt"/>
                <a:ea typeface="+mn-ea"/>
                <a:cs typeface="+mn-cs"/>
              </a:rPr>
              <a:t> [104,105]. Information regarding the predictive value of posterior rib fractures for abuse was </a:t>
            </a:r>
            <a:endParaRPr lang="en-US" dirty="0" smtClean="0">
              <a:effectLst/>
            </a:endParaRPr>
          </a:p>
          <a:p>
            <a:r>
              <a:rPr lang="en-US" sz="1200" kern="1200" dirty="0" smtClean="0">
                <a:solidFill>
                  <a:schemeClr val="tx1"/>
                </a:solidFill>
                <a:effectLst/>
                <a:latin typeface="+mn-lt"/>
                <a:ea typeface="+mn-ea"/>
                <a:cs typeface="+mn-cs"/>
              </a:rPr>
              <a:t>https://</a:t>
            </a:r>
            <a:r>
              <a:rPr lang="en-US" sz="1200" kern="1200" dirty="0" err="1" smtClean="0">
                <a:solidFill>
                  <a:schemeClr val="tx1"/>
                </a:solidFill>
                <a:effectLst/>
                <a:latin typeface="+mn-lt"/>
                <a:ea typeface="+mn-ea"/>
                <a:cs typeface="+mn-cs"/>
              </a:rPr>
              <a:t>mail.google.com</a:t>
            </a:r>
            <a:r>
              <a:rPr lang="en-US" sz="1200" kern="1200" dirty="0" smtClean="0">
                <a:solidFill>
                  <a:schemeClr val="tx1"/>
                </a:solidFill>
                <a:effectLst/>
                <a:latin typeface="+mn-lt"/>
                <a:ea typeface="+mn-ea"/>
                <a:cs typeface="+mn-cs"/>
              </a:rPr>
              <a:t>/mail/</a:t>
            </a:r>
            <a:r>
              <a:rPr lang="en-US" sz="1200" kern="1200" dirty="0" err="1" smtClean="0">
                <a:solidFill>
                  <a:schemeClr val="tx1"/>
                </a:solidFill>
                <a:effectLst/>
                <a:latin typeface="+mn-lt"/>
                <a:ea typeface="+mn-ea"/>
                <a:cs typeface="+mn-cs"/>
              </a:rPr>
              <a:t>ca</a:t>
            </a:r>
            <a:r>
              <a:rPr lang="en-US" sz="1200" kern="1200" dirty="0" smtClean="0">
                <a:solidFill>
                  <a:schemeClr val="tx1"/>
                </a:solidFill>
                <a:effectLst/>
                <a:latin typeface="+mn-lt"/>
                <a:ea typeface="+mn-ea"/>
                <a:cs typeface="+mn-cs"/>
              </a:rPr>
              <a:t>/u/0/?</a:t>
            </a:r>
            <a:r>
              <a:rPr lang="en-US" sz="1200" kern="1200" dirty="0" err="1" smtClean="0">
                <a:solidFill>
                  <a:schemeClr val="tx1"/>
                </a:solidFill>
                <a:effectLst/>
                <a:latin typeface="+mn-lt"/>
                <a:ea typeface="+mn-ea"/>
                <a:cs typeface="+mn-cs"/>
              </a:rPr>
              <a:t>ui</a:t>
            </a:r>
            <a:r>
              <a:rPr lang="en-US" sz="1200" kern="1200" dirty="0" smtClean="0">
                <a:solidFill>
                  <a:schemeClr val="tx1"/>
                </a:solidFill>
                <a:effectLst/>
                <a:latin typeface="+mn-lt"/>
                <a:ea typeface="+mn-ea"/>
                <a:cs typeface="+mn-cs"/>
              </a:rPr>
              <a:t>=2&amp;ik=00d3617799&amp;view=</a:t>
            </a:r>
            <a:r>
              <a:rPr lang="en-US" sz="1200" kern="1200" dirty="0" err="1" smtClean="0">
                <a:solidFill>
                  <a:schemeClr val="tx1"/>
                </a:solidFill>
                <a:effectLst/>
                <a:latin typeface="+mn-lt"/>
                <a:ea typeface="+mn-ea"/>
                <a:cs typeface="+mn-cs"/>
              </a:rPr>
              <a:t>pt&amp;search</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inbox&amp;msg</a:t>
            </a:r>
            <a:r>
              <a:rPr lang="en-US" sz="1200" kern="1200" dirty="0" smtClean="0">
                <a:solidFill>
                  <a:schemeClr val="tx1"/>
                </a:solidFill>
                <a:effectLst/>
                <a:latin typeface="+mn-lt"/>
                <a:ea typeface="+mn-ea"/>
                <a:cs typeface="+mn-cs"/>
              </a:rPr>
              <a:t>=1541b026d5e9389b&amp;siml=1541b026d5e9389b 7/15 </a:t>
            </a:r>
            <a:endParaRPr lang="en-US" dirty="0" smtClean="0">
              <a:effectLst/>
            </a:endParaRPr>
          </a:p>
          <a:p>
            <a:r>
              <a:rPr lang="en-US" sz="1200" kern="1200" dirty="0" smtClean="0">
                <a:solidFill>
                  <a:schemeClr val="tx1"/>
                </a:solidFill>
                <a:effectLst/>
                <a:latin typeface="+mn-lt"/>
                <a:ea typeface="+mn-ea"/>
                <a:cs typeface="+mn-cs"/>
              </a:rPr>
              <a:t>4/15/2016 Gmail - </a:t>
            </a:r>
            <a:r>
              <a:rPr lang="en-US" sz="1200" kern="1200" dirty="0" err="1" smtClean="0">
                <a:solidFill>
                  <a:schemeClr val="tx1"/>
                </a:solidFill>
                <a:effectLst/>
                <a:latin typeface="+mn-lt"/>
                <a:ea typeface="+mn-ea"/>
                <a:cs typeface="+mn-cs"/>
              </a:rPr>
              <a:t>jason</a:t>
            </a:r>
            <a:r>
              <a:rPr lang="en-US" sz="1200" kern="1200" dirty="0" smtClean="0">
                <a:solidFill>
                  <a:schemeClr val="tx1"/>
                </a:solidFill>
                <a:effectLst/>
                <a:latin typeface="+mn-lt"/>
                <a:ea typeface="+mn-ea"/>
                <a:cs typeface="+mn-cs"/>
              </a:rPr>
              <a:t> has sent you an UpToDate topic </a:t>
            </a:r>
            <a:endParaRPr lang="en-US" dirty="0" smtClean="0">
              <a:effectLst/>
            </a:endParaRPr>
          </a:p>
          <a:p>
            <a:r>
              <a:rPr lang="en-US" sz="1200" kern="1200" dirty="0" smtClean="0">
                <a:solidFill>
                  <a:schemeClr val="tx1"/>
                </a:solidFill>
                <a:effectLst/>
                <a:latin typeface="+mn-lt"/>
                <a:ea typeface="+mn-ea"/>
                <a:cs typeface="+mn-cs"/>
              </a:rPr>
              <a:t>inconsistent [104­106]. </a:t>
            </a:r>
            <a:endParaRPr lang="en-US" dirty="0" smtClean="0">
              <a:effectLst/>
            </a:endParaRPr>
          </a:p>
          <a:p>
            <a:r>
              <a:rPr lang="en-US" sz="1200" kern="1200" dirty="0" smtClean="0">
                <a:solidFill>
                  <a:schemeClr val="tx1"/>
                </a:solidFill>
                <a:effectLst/>
                <a:latin typeface="+mn-lt"/>
                <a:ea typeface="+mn-ea"/>
                <a:cs typeface="+mn-cs"/>
              </a:rPr>
              <a:t>Inflicted rib fractures are associated with a high risk of mortality from related injuries because of the degree of force that is required to produce them [8]. Nonetheless, external signs of injury may be absent. In addition, rib fractures may be difficult to detect on radiographs because of overlapping structures [71]. In one study of 31 infants who died as a result of abuse, 51 percent (84 of 165) of fractures involved the ribs [107]. Only 36 percent of the rib fractures were visible on skeletal survey; the remainder required specialized imaging or pathologic analysis. </a:t>
            </a:r>
            <a:endParaRPr lang="en-US" dirty="0" smtClean="0">
              <a:effectLst/>
            </a:endParaRPr>
          </a:p>
          <a:p>
            <a:r>
              <a:rPr lang="en-US" sz="1200" kern="1200" dirty="0" smtClean="0">
                <a:solidFill>
                  <a:schemeClr val="tx1"/>
                </a:solidFill>
                <a:effectLst/>
                <a:latin typeface="+mn-lt"/>
                <a:ea typeface="+mn-ea"/>
                <a:cs typeface="+mn-cs"/>
              </a:rPr>
              <a:t>Rib fractures are most apparent during the stage of callus formation, 10 to 14 days after the injury (table 2) [9]. Asymmetry of the rib necks from side to side or between upper and lower ribs is a radiographic sign of healing rib fractures. The asymmetry is due to widening of the neck of the rib from apposition of </a:t>
            </a:r>
            <a:r>
              <a:rPr lang="en-US" sz="1200" kern="1200" dirty="0" err="1" smtClean="0">
                <a:solidFill>
                  <a:schemeClr val="tx1"/>
                </a:solidFill>
                <a:effectLst/>
                <a:latin typeface="+mn-lt"/>
                <a:ea typeface="+mn-ea"/>
                <a:cs typeface="+mn-cs"/>
              </a:rPr>
              <a:t>subperiosteal</a:t>
            </a:r>
            <a:r>
              <a:rPr lang="en-US" sz="1200" kern="1200" dirty="0" smtClean="0">
                <a:solidFill>
                  <a:schemeClr val="tx1"/>
                </a:solidFill>
                <a:effectLst/>
                <a:latin typeface="+mn-lt"/>
                <a:ea typeface="+mn-ea"/>
                <a:cs typeface="+mn-cs"/>
              </a:rPr>
              <a:t> bone [71]. The addition of oblique views and/or radionuclide imaging (image 3) increases ability to detect rib fractures in children suspected to be victims of </a:t>
            </a:r>
            <a:r>
              <a:rPr lang="en-US" sz="1200" kern="1200" dirty="0" err="1" smtClean="0">
                <a:solidFill>
                  <a:schemeClr val="tx1"/>
                </a:solidFill>
                <a:effectLst/>
                <a:latin typeface="+mn-lt"/>
                <a:ea typeface="+mn-ea"/>
                <a:cs typeface="+mn-cs"/>
              </a:rPr>
              <a:t>nonaccidental</a:t>
            </a:r>
            <a:r>
              <a:rPr lang="en-US" sz="1200" kern="1200" dirty="0" smtClean="0">
                <a:solidFill>
                  <a:schemeClr val="tx1"/>
                </a:solidFill>
                <a:effectLst/>
                <a:latin typeface="+mn-lt"/>
                <a:ea typeface="+mn-ea"/>
                <a:cs typeface="+mn-cs"/>
              </a:rPr>
              <a:t> trauma [8,32,38,52,56].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63033CE2-FAD7-8649-86BB-31106BABC1FA}" type="slidenum">
              <a:rPr lang="en-US" smtClean="0"/>
              <a:t>64</a:t>
            </a:fld>
            <a:endParaRPr lang="en-US"/>
          </a:p>
        </p:txBody>
      </p:sp>
    </p:spTree>
    <p:extLst>
      <p:ext uri="{BB962C8B-B14F-4D97-AF65-F5344CB8AC3E}">
        <p14:creationId xmlns:p14="http://schemas.microsoft.com/office/powerpoint/2010/main" val="11710303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Skull fractures — Skull fractures are frequently seen in abused children. Linear, parietal skull fractures are the most common type of skull injury following both unintentional and inflicted trauma. Complicated skull fractures (</a:t>
            </a:r>
            <a:r>
              <a:rPr lang="en-US" sz="1200" kern="1200" dirty="0" err="1" smtClean="0">
                <a:solidFill>
                  <a:schemeClr val="tx1"/>
                </a:solidFill>
                <a:effectLst/>
                <a:latin typeface="+mn-lt"/>
                <a:ea typeface="+mn-ea"/>
                <a:cs typeface="+mn-cs"/>
              </a:rPr>
              <a:t>ie</a:t>
            </a:r>
            <a:r>
              <a:rPr lang="en-US" sz="1200" kern="1200" dirty="0" smtClean="0">
                <a:solidFill>
                  <a:schemeClr val="tx1"/>
                </a:solidFill>
                <a:effectLst/>
                <a:latin typeface="+mn-lt"/>
                <a:ea typeface="+mn-ea"/>
                <a:cs typeface="+mn-cs"/>
              </a:rPr>
              <a:t>, complex [</a:t>
            </a:r>
            <a:r>
              <a:rPr lang="en-US" sz="1200" kern="1200" dirty="0" err="1" smtClean="0">
                <a:solidFill>
                  <a:schemeClr val="tx1"/>
                </a:solidFill>
                <a:effectLst/>
                <a:latin typeface="+mn-lt"/>
                <a:ea typeface="+mn-ea"/>
                <a:cs typeface="+mn-cs"/>
              </a:rPr>
              <a:t>eg</a:t>
            </a:r>
            <a:r>
              <a:rPr lang="en-US" sz="1200" kern="1200" dirty="0" smtClean="0">
                <a:solidFill>
                  <a:schemeClr val="tx1"/>
                </a:solidFill>
                <a:effectLst/>
                <a:latin typeface="+mn-lt"/>
                <a:ea typeface="+mn-ea"/>
                <a:cs typeface="+mn-cs"/>
              </a:rPr>
              <a:t>, stellate, branching], multiple, bilateral, crossing suture lines, depressed, or </a:t>
            </a:r>
            <a:r>
              <a:rPr lang="en-US" sz="1200" kern="1200" dirty="0" err="1" smtClean="0">
                <a:solidFill>
                  <a:schemeClr val="tx1"/>
                </a:solidFill>
                <a:effectLst/>
                <a:latin typeface="+mn-lt"/>
                <a:ea typeface="+mn-ea"/>
                <a:cs typeface="+mn-cs"/>
              </a:rPr>
              <a:t>diastatic</a:t>
            </a:r>
            <a:r>
              <a:rPr lang="en-US" sz="1200" kern="1200" dirty="0" smtClean="0">
                <a:solidFill>
                  <a:schemeClr val="tx1"/>
                </a:solidFill>
                <a:effectLst/>
                <a:latin typeface="+mn-lt"/>
                <a:ea typeface="+mn-ea"/>
                <a:cs typeface="+mn-cs"/>
              </a:rPr>
              <a:t>) are suggestive of abusive head trauma, but also occur following unintentional injury. (See "Child abuse: Epidemiology, mechanisms, and types of abusive head trauma in infants and children", section on 'Skull fractures'.) </a:t>
            </a:r>
            <a:endParaRPr lang="en-US" dirty="0" smtClean="0">
              <a:effectLst/>
            </a:endParaRPr>
          </a:p>
          <a:p>
            <a:r>
              <a:rPr lang="en-US" sz="1200" kern="1200" dirty="0" smtClean="0">
                <a:solidFill>
                  <a:schemeClr val="tx1"/>
                </a:solidFill>
                <a:effectLst/>
                <a:latin typeface="+mn-lt"/>
                <a:ea typeface="+mn-ea"/>
                <a:cs typeface="+mn-cs"/>
              </a:rPr>
              <a:t>https://</a:t>
            </a:r>
            <a:r>
              <a:rPr lang="en-US" sz="1200" kern="1200" dirty="0" err="1" smtClean="0">
                <a:solidFill>
                  <a:schemeClr val="tx1"/>
                </a:solidFill>
                <a:effectLst/>
                <a:latin typeface="+mn-lt"/>
                <a:ea typeface="+mn-ea"/>
                <a:cs typeface="+mn-cs"/>
              </a:rPr>
              <a:t>mail.google.com</a:t>
            </a:r>
            <a:r>
              <a:rPr lang="en-US" sz="1200" kern="1200" dirty="0" smtClean="0">
                <a:solidFill>
                  <a:schemeClr val="tx1"/>
                </a:solidFill>
                <a:effectLst/>
                <a:latin typeface="+mn-lt"/>
                <a:ea typeface="+mn-ea"/>
                <a:cs typeface="+mn-cs"/>
              </a:rPr>
              <a:t>/mail/</a:t>
            </a:r>
            <a:r>
              <a:rPr lang="en-US" sz="1200" kern="1200" dirty="0" err="1" smtClean="0">
                <a:solidFill>
                  <a:schemeClr val="tx1"/>
                </a:solidFill>
                <a:effectLst/>
                <a:latin typeface="+mn-lt"/>
                <a:ea typeface="+mn-ea"/>
                <a:cs typeface="+mn-cs"/>
              </a:rPr>
              <a:t>ca</a:t>
            </a:r>
            <a:r>
              <a:rPr lang="en-US" sz="1200" kern="1200" dirty="0" smtClean="0">
                <a:solidFill>
                  <a:schemeClr val="tx1"/>
                </a:solidFill>
                <a:effectLst/>
                <a:latin typeface="+mn-lt"/>
                <a:ea typeface="+mn-ea"/>
                <a:cs typeface="+mn-cs"/>
              </a:rPr>
              <a:t>/u/0/?</a:t>
            </a:r>
            <a:r>
              <a:rPr lang="en-US" sz="1200" kern="1200" dirty="0" err="1" smtClean="0">
                <a:solidFill>
                  <a:schemeClr val="tx1"/>
                </a:solidFill>
                <a:effectLst/>
                <a:latin typeface="+mn-lt"/>
                <a:ea typeface="+mn-ea"/>
                <a:cs typeface="+mn-cs"/>
              </a:rPr>
              <a:t>ui</a:t>
            </a:r>
            <a:r>
              <a:rPr lang="en-US" sz="1200" kern="1200" dirty="0" smtClean="0">
                <a:solidFill>
                  <a:schemeClr val="tx1"/>
                </a:solidFill>
                <a:effectLst/>
                <a:latin typeface="+mn-lt"/>
                <a:ea typeface="+mn-ea"/>
                <a:cs typeface="+mn-cs"/>
              </a:rPr>
              <a:t>=2&amp;ik=00d3617799&amp;view=</a:t>
            </a:r>
            <a:r>
              <a:rPr lang="en-US" sz="1200" kern="1200" dirty="0" err="1" smtClean="0">
                <a:solidFill>
                  <a:schemeClr val="tx1"/>
                </a:solidFill>
                <a:effectLst/>
                <a:latin typeface="+mn-lt"/>
                <a:ea typeface="+mn-ea"/>
                <a:cs typeface="+mn-cs"/>
              </a:rPr>
              <a:t>pt&amp;search</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inbox&amp;msg</a:t>
            </a:r>
            <a:r>
              <a:rPr lang="en-US" sz="1200" kern="1200" dirty="0" smtClean="0">
                <a:solidFill>
                  <a:schemeClr val="tx1"/>
                </a:solidFill>
                <a:effectLst/>
                <a:latin typeface="+mn-lt"/>
                <a:ea typeface="+mn-ea"/>
                <a:cs typeface="+mn-cs"/>
              </a:rPr>
              <a:t>=1541b026d5e9389b&amp;siml=1541b026d5e9389b 8/15 </a:t>
            </a:r>
            <a:endParaRPr lang="en-US" dirty="0" smtClean="0">
              <a:effectLst/>
            </a:endParaRPr>
          </a:p>
          <a:p>
            <a:r>
              <a:rPr lang="en-US" sz="1200" kern="1200" dirty="0" smtClean="0">
                <a:solidFill>
                  <a:schemeClr val="tx1"/>
                </a:solidFill>
                <a:effectLst/>
                <a:latin typeface="+mn-lt"/>
                <a:ea typeface="+mn-ea"/>
                <a:cs typeface="+mn-cs"/>
              </a:rPr>
              <a:t>4/15/2016 Gmail - </a:t>
            </a:r>
            <a:r>
              <a:rPr lang="en-US" sz="1200" kern="1200" dirty="0" err="1" smtClean="0">
                <a:solidFill>
                  <a:schemeClr val="tx1"/>
                </a:solidFill>
                <a:effectLst/>
                <a:latin typeface="+mn-lt"/>
                <a:ea typeface="+mn-ea"/>
                <a:cs typeface="+mn-cs"/>
              </a:rPr>
              <a:t>jason</a:t>
            </a:r>
            <a:r>
              <a:rPr lang="en-US" sz="1200" kern="1200" dirty="0" smtClean="0">
                <a:solidFill>
                  <a:schemeClr val="tx1"/>
                </a:solidFill>
                <a:effectLst/>
                <a:latin typeface="+mn-lt"/>
                <a:ea typeface="+mn-ea"/>
                <a:cs typeface="+mn-cs"/>
              </a:rPr>
              <a:t> has sent you an UpToDate topic </a:t>
            </a:r>
            <a:endParaRPr lang="en-US" dirty="0" smtClean="0">
              <a:effectLst/>
            </a:endParaRPr>
          </a:p>
          <a:p>
            <a:r>
              <a:rPr lang="en-US" sz="1200" kern="1200" dirty="0" smtClean="0">
                <a:solidFill>
                  <a:schemeClr val="tx1"/>
                </a:solidFill>
                <a:effectLst/>
                <a:latin typeface="+mn-lt"/>
                <a:ea typeface="+mn-ea"/>
                <a:cs typeface="+mn-cs"/>
              </a:rPr>
              <a:t>Given the potentially similar features of accidental and inflicted skull fractures, these injuries should be evaluated in the context of the history that is provided by the child's caregiver(s). Abusive injury should be suspected if the history is inconsistent with the physical examination findings. If the mechanism of injury is a fall, it is important to determine the height of the fall and the type of surface of impact (</a:t>
            </a:r>
            <a:r>
              <a:rPr lang="en-US" sz="1200" kern="1200" dirty="0" err="1" smtClean="0">
                <a:solidFill>
                  <a:schemeClr val="tx1"/>
                </a:solidFill>
                <a:effectLst/>
                <a:latin typeface="+mn-lt"/>
                <a:ea typeface="+mn-ea"/>
                <a:cs typeface="+mn-cs"/>
              </a:rPr>
              <a:t>eg</a:t>
            </a:r>
            <a:r>
              <a:rPr lang="en-US" sz="1200" kern="1200" dirty="0" smtClean="0">
                <a:solidFill>
                  <a:schemeClr val="tx1"/>
                </a:solidFill>
                <a:effectLst/>
                <a:latin typeface="+mn-lt"/>
                <a:ea typeface="+mn-ea"/>
                <a:cs typeface="+mn-cs"/>
              </a:rPr>
              <a:t>, concrete, wood, carpet). In general, falls from two feet or less are unlikely to produce head injuries more serious than linear skull fractures. (See "Child abuse: Epidemiology, mechanisms, and types of abusive head trauma in infants and children", section on 'Skull fractures' and "Physical abuse in children: Diagnostic evaluation and management", section on 'Medical evaluation' and "Prevention of falls in children".) </a:t>
            </a:r>
            <a:endParaRPr lang="en-US" dirty="0" smtClean="0">
              <a:effectLst/>
            </a:endParaRPr>
          </a:p>
          <a:p>
            <a:r>
              <a:rPr lang="en-US" sz="1200" kern="1200" dirty="0" smtClean="0">
                <a:solidFill>
                  <a:schemeClr val="tx1"/>
                </a:solidFill>
                <a:effectLst/>
                <a:latin typeface="+mn-lt"/>
                <a:ea typeface="+mn-ea"/>
                <a:cs typeface="+mn-cs"/>
              </a:rPr>
              <a:t>Other fractures — Fractures of the sternum, scapula, and pelvis are suspicious for child abuse if they occur in the absence of a plausible history of </a:t>
            </a:r>
            <a:r>
              <a:rPr lang="en-US" sz="1200" kern="1200" dirty="0" err="1" smtClean="0">
                <a:solidFill>
                  <a:schemeClr val="tx1"/>
                </a:solidFill>
                <a:effectLst/>
                <a:latin typeface="+mn-lt"/>
                <a:ea typeface="+mn-ea"/>
                <a:cs typeface="+mn-cs"/>
              </a:rPr>
              <a:t>high­energy</a:t>
            </a:r>
            <a:r>
              <a:rPr lang="en-US" sz="1200" kern="1200" dirty="0" smtClean="0">
                <a:solidFill>
                  <a:schemeClr val="tx1"/>
                </a:solidFill>
                <a:effectLst/>
                <a:latin typeface="+mn-lt"/>
                <a:ea typeface="+mn-ea"/>
                <a:cs typeface="+mn-cs"/>
              </a:rPr>
              <a:t> injury, such as a motor vehicle accident [8,10,14,31,116,117]. </a:t>
            </a:r>
            <a:endParaRPr lang="en-US" dirty="0" smtClean="0">
              <a:effectLst/>
            </a:endParaRPr>
          </a:p>
          <a:p>
            <a:r>
              <a:rPr lang="en-US" sz="1200" kern="1200" dirty="0" smtClean="0">
                <a:solidFill>
                  <a:schemeClr val="tx1"/>
                </a:solidFill>
                <a:effectLst/>
                <a:latin typeface="+mn-lt"/>
                <a:ea typeface="+mn-ea"/>
                <a:cs typeface="+mn-cs"/>
              </a:rPr>
              <a:t>In addition, fractures of the hands and feet, particularly in </a:t>
            </a:r>
            <a:r>
              <a:rPr lang="en-US" sz="1200" kern="1200" dirty="0" err="1" smtClean="0">
                <a:solidFill>
                  <a:schemeClr val="tx1"/>
                </a:solidFill>
                <a:effectLst/>
                <a:latin typeface="+mn-lt"/>
                <a:ea typeface="+mn-ea"/>
                <a:cs typeface="+mn-cs"/>
              </a:rPr>
              <a:t>nonambulatory</a:t>
            </a:r>
            <a:r>
              <a:rPr lang="en-US" sz="1200" kern="1200" dirty="0" smtClean="0">
                <a:solidFill>
                  <a:schemeClr val="tx1"/>
                </a:solidFill>
                <a:effectLst/>
                <a:latin typeface="+mn-lt"/>
                <a:ea typeface="+mn-ea"/>
                <a:cs typeface="+mn-cs"/>
              </a:rPr>
              <a:t> children, should raise the suspicion of child abuse [54,118]. It may be necessary to obtain oblique or </a:t>
            </a:r>
            <a:r>
              <a:rPr lang="en-US" sz="1200" kern="1200" dirty="0" err="1" smtClean="0">
                <a:solidFill>
                  <a:schemeClr val="tx1"/>
                </a:solidFill>
                <a:effectLst/>
                <a:latin typeface="+mn-lt"/>
                <a:ea typeface="+mn-ea"/>
                <a:cs typeface="+mn-cs"/>
              </a:rPr>
              <a:t>high­detail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coned­down</a:t>
            </a:r>
            <a:r>
              <a:rPr lang="en-US" sz="1200" kern="1200" dirty="0" smtClean="0">
                <a:solidFill>
                  <a:schemeClr val="tx1"/>
                </a:solidFill>
                <a:effectLst/>
                <a:latin typeface="+mn-lt"/>
                <a:ea typeface="+mn-ea"/>
                <a:cs typeface="+mn-cs"/>
              </a:rPr>
              <a:t> radiographs to detect these subtle lesions, which typically include torus fractures of the metacarpals and metatarsals, and buckle fractures of the proximal phalanges (from forced hyperextension) [118].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63033CE2-FAD7-8649-86BB-31106BABC1FA}" type="slidenum">
              <a:rPr lang="en-US" smtClean="0"/>
              <a:t>65</a:t>
            </a:fld>
            <a:endParaRPr lang="en-US"/>
          </a:p>
        </p:txBody>
      </p:sp>
    </p:spTree>
    <p:extLst>
      <p:ext uri="{BB962C8B-B14F-4D97-AF65-F5344CB8AC3E}">
        <p14:creationId xmlns:p14="http://schemas.microsoft.com/office/powerpoint/2010/main" val="13668744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SCFE</a:t>
            </a:r>
          </a:p>
          <a:p>
            <a:endParaRPr lang="en-US" dirty="0" smtClean="0"/>
          </a:p>
          <a:p>
            <a:r>
              <a:rPr lang="en-US" dirty="0" smtClean="0"/>
              <a:t>Legg-Calve-</a:t>
            </a:r>
            <a:r>
              <a:rPr lang="en-US" dirty="0" err="1" smtClean="0"/>
              <a:t>Perthes</a:t>
            </a:r>
            <a:endParaRPr lang="en-US" dirty="0"/>
          </a:p>
        </p:txBody>
      </p:sp>
      <p:sp>
        <p:nvSpPr>
          <p:cNvPr id="4" name="Slide Number Placeholder 3"/>
          <p:cNvSpPr>
            <a:spLocks noGrp="1"/>
          </p:cNvSpPr>
          <p:nvPr>
            <p:ph type="sldNum" sz="quarter" idx="10"/>
          </p:nvPr>
        </p:nvSpPr>
        <p:spPr/>
        <p:txBody>
          <a:bodyPr/>
          <a:lstStyle/>
          <a:p>
            <a:fld id="{63033CE2-FAD7-8649-86BB-31106BABC1FA}" type="slidenum">
              <a:rPr lang="en-US" smtClean="0"/>
              <a:t>69</a:t>
            </a:fld>
            <a:endParaRPr lang="en-US"/>
          </a:p>
        </p:txBody>
      </p:sp>
    </p:spTree>
    <p:extLst>
      <p:ext uri="{BB962C8B-B14F-4D97-AF65-F5344CB8AC3E}">
        <p14:creationId xmlns:p14="http://schemas.microsoft.com/office/powerpoint/2010/main" val="15899527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033CE2-FAD7-8649-86BB-31106BABC1FA}" type="slidenum">
              <a:rPr lang="en-US" smtClean="0"/>
              <a:t>70</a:t>
            </a:fld>
            <a:endParaRPr lang="en-US"/>
          </a:p>
        </p:txBody>
      </p:sp>
    </p:spTree>
    <p:extLst>
      <p:ext uri="{BB962C8B-B14F-4D97-AF65-F5344CB8AC3E}">
        <p14:creationId xmlns:p14="http://schemas.microsoft.com/office/powerpoint/2010/main" val="6837851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63033CE2-FAD7-8649-86BB-31106BABC1FA}" type="slidenum">
              <a:rPr lang="en-US" smtClean="0"/>
              <a:t>71</a:t>
            </a:fld>
            <a:endParaRPr lang="en-US"/>
          </a:p>
        </p:txBody>
      </p:sp>
    </p:spTree>
    <p:extLst>
      <p:ext uri="{BB962C8B-B14F-4D97-AF65-F5344CB8AC3E}">
        <p14:creationId xmlns:p14="http://schemas.microsoft.com/office/powerpoint/2010/main" val="12134730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A6B0F49-2719-9647-BCE8-4C7A58E18088}" type="slidenum">
              <a:rPr lang="en-US" sz="1200"/>
              <a:pPr eaLnBrk="1" hangingPunct="1"/>
              <a:t>74</a:t>
            </a:fld>
            <a:endParaRPr lang="en-US" sz="120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u="sng">
                <a:latin typeface="Times New Roman" charset="0"/>
              </a:rPr>
              <a:t>Dx</a:t>
            </a:r>
            <a:r>
              <a:rPr lang="en-US">
                <a:latin typeface="Times New Roman" charset="0"/>
              </a:rPr>
              <a:t>:  Scaphoid fracture (also with distal radial fracture and ulnar styloid fractures).</a:t>
            </a:r>
          </a:p>
          <a:p>
            <a:pPr eaLnBrk="1" hangingPunct="1"/>
            <a:r>
              <a:rPr lang="en-US" u="sng">
                <a:latin typeface="Times New Roman" charset="0"/>
              </a:rPr>
              <a:t>Case</a:t>
            </a:r>
            <a:r>
              <a:rPr lang="en-US">
                <a:latin typeface="Times New Roman" charset="0"/>
              </a:rPr>
              <a:t>:  16 year old fell off bike onto right hand with hyperextension type injury to wrist.  C/o diffuse wrist pain. </a:t>
            </a:r>
          </a:p>
          <a:p>
            <a:pPr eaLnBrk="1" hangingPunct="1"/>
            <a:r>
              <a:rPr lang="en-US" u="sng">
                <a:latin typeface="Times New Roman" charset="0"/>
              </a:rPr>
              <a:t>Teaching Point</a:t>
            </a:r>
            <a:r>
              <a:rPr lang="en-US">
                <a:latin typeface="Times New Roman" charset="0"/>
              </a:rPr>
              <a:t>:  </a:t>
            </a:r>
          </a:p>
          <a:p>
            <a:pPr eaLnBrk="1" hangingPunct="1"/>
            <a:r>
              <a:rPr lang="en-US">
                <a:latin typeface="Times New Roman" charset="0"/>
              </a:rPr>
              <a:t>1. The scaphoid bone is the most commonly fractured carpal bone. These types of fractures are most commonly seen in patients between 15 and 35 years of age as a result of a forceful hyperextension type injury to the wrist. </a:t>
            </a:r>
          </a:p>
          <a:p>
            <a:pPr eaLnBrk="1" hangingPunct="1"/>
            <a:r>
              <a:rPr lang="en-US">
                <a:latin typeface="Times New Roman" charset="0"/>
              </a:rPr>
              <a:t>2. Scaphoid fractures (even if properly diagnosed and treated) have a tendency for dreaded complications, such as avascular necrosis of the proximal fracture portion and non-union.  All scaphoid fractures should be referred to Orthopedics.  </a:t>
            </a:r>
          </a:p>
          <a:p>
            <a:pPr eaLnBrk="1" hangingPunct="1"/>
            <a:endParaRPr lang="en-US">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16E0B8-12D2-F745-84E5-D9123AC6B0F1}" type="slidenum">
              <a:rPr lang="en-US" sz="1200"/>
              <a:pPr eaLnBrk="1" hangingPunct="1"/>
              <a:t>75</a:t>
            </a:fld>
            <a:endParaRPr lang="en-US" sz="120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a:latin typeface="Times New Roman" charset="0"/>
              </a:rPr>
              <a:t>Carpal bones schematic (right wrist).  </a:t>
            </a:r>
            <a:r>
              <a:rPr lang="ja-JP" altLang="en-US">
                <a:latin typeface="Times New Roman" charset="0"/>
              </a:rPr>
              <a:t>“</a:t>
            </a:r>
            <a:r>
              <a:rPr lang="en-US">
                <a:latin typeface="Times New Roman" charset="0"/>
              </a:rPr>
              <a:t>Some Lovers Try Positions That They Cannot Handle!</a:t>
            </a:r>
            <a:r>
              <a:rPr lang="ja-JP" altLang="en-US">
                <a:latin typeface="Times New Roman" charset="0"/>
              </a:rPr>
              <a:t>”</a:t>
            </a:r>
            <a:endParaRPr lang="en-US">
              <a:latin typeface="Times New Roman" charset="0"/>
            </a:endParaRPr>
          </a:p>
          <a:p>
            <a:pPr eaLnBrk="1" hangingPunct="1"/>
            <a:r>
              <a:rPr lang="en-US">
                <a:latin typeface="Times New Roman" charset="0"/>
              </a:rPr>
              <a:t>Scaphoid</a:t>
            </a:r>
          </a:p>
          <a:p>
            <a:pPr eaLnBrk="1" hangingPunct="1"/>
            <a:r>
              <a:rPr lang="en-US">
                <a:latin typeface="Times New Roman" charset="0"/>
              </a:rPr>
              <a:t>Lunate</a:t>
            </a:r>
          </a:p>
          <a:p>
            <a:pPr eaLnBrk="1" hangingPunct="1"/>
            <a:r>
              <a:rPr lang="en-US">
                <a:latin typeface="Times New Roman" charset="0"/>
              </a:rPr>
              <a:t>Triquetral</a:t>
            </a:r>
          </a:p>
          <a:p>
            <a:pPr eaLnBrk="1" hangingPunct="1"/>
            <a:r>
              <a:rPr lang="en-US">
                <a:latin typeface="Times New Roman" charset="0"/>
              </a:rPr>
              <a:t>Pisiform</a:t>
            </a:r>
          </a:p>
          <a:p>
            <a:pPr eaLnBrk="1" hangingPunct="1"/>
            <a:r>
              <a:rPr lang="en-US">
                <a:latin typeface="Times New Roman" charset="0"/>
              </a:rPr>
              <a:t>Trapezium</a:t>
            </a:r>
          </a:p>
          <a:p>
            <a:pPr eaLnBrk="1" hangingPunct="1"/>
            <a:r>
              <a:rPr lang="en-US">
                <a:latin typeface="Times New Roman" charset="0"/>
              </a:rPr>
              <a:t>Trapezoid</a:t>
            </a:r>
          </a:p>
          <a:p>
            <a:pPr eaLnBrk="1" hangingPunct="1"/>
            <a:r>
              <a:rPr lang="en-US">
                <a:latin typeface="Times New Roman" charset="0"/>
              </a:rPr>
              <a:t>Capitate</a:t>
            </a:r>
          </a:p>
          <a:p>
            <a:pPr eaLnBrk="1" hangingPunct="1"/>
            <a:r>
              <a:rPr lang="en-US">
                <a:latin typeface="Times New Roman" charset="0"/>
              </a:rPr>
              <a:t>Hamate</a:t>
            </a:r>
          </a:p>
          <a:p>
            <a:pPr eaLnBrk="1" hangingPunct="1"/>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Buckle (torus)</a:t>
            </a:r>
          </a:p>
          <a:p>
            <a:r>
              <a:rPr lang="en-US" dirty="0" smtClean="0"/>
              <a:t>Bowing</a:t>
            </a:r>
          </a:p>
          <a:p>
            <a:r>
              <a:rPr lang="en-US" dirty="0" smtClean="0"/>
              <a:t>Greenstick</a:t>
            </a:r>
          </a:p>
          <a:p>
            <a:endParaRPr lang="en-US" dirty="0"/>
          </a:p>
        </p:txBody>
      </p:sp>
      <p:sp>
        <p:nvSpPr>
          <p:cNvPr id="4" name="Slide Number Placeholder 3"/>
          <p:cNvSpPr>
            <a:spLocks noGrp="1"/>
          </p:cNvSpPr>
          <p:nvPr>
            <p:ph type="sldNum" sz="quarter" idx="10"/>
          </p:nvPr>
        </p:nvSpPr>
        <p:spPr/>
        <p:txBody>
          <a:bodyPr/>
          <a:lstStyle/>
          <a:p>
            <a:fld id="{63033CE2-FAD7-8649-86BB-31106BABC1FA}" type="slidenum">
              <a:rPr lang="en-US" smtClean="0"/>
              <a:t>6</a:t>
            </a:fld>
            <a:endParaRPr lang="en-US"/>
          </a:p>
        </p:txBody>
      </p:sp>
    </p:spTree>
    <p:extLst>
      <p:ext uri="{BB962C8B-B14F-4D97-AF65-F5344CB8AC3E}">
        <p14:creationId xmlns:p14="http://schemas.microsoft.com/office/powerpoint/2010/main" val="29115224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EFEA56-2E6C-4F4A-B90B-411E2FA22301}" type="slidenum">
              <a:rPr lang="en-US" sz="1200"/>
              <a:pPr eaLnBrk="1" hangingPunct="1"/>
              <a:t>76</a:t>
            </a:fld>
            <a:endParaRPr lang="en-US" sz="120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a:latin typeface="Times New Roman" charset="0"/>
              </a:rPr>
              <a:t>The anatomic snuffbox (between the tendons of the extensor pollicis longus and extensor pollicis brevis).</a:t>
            </a:r>
          </a:p>
          <a:p>
            <a:pPr eaLnBrk="1" hangingPunct="1"/>
            <a:r>
              <a:rPr lang="en-US">
                <a:latin typeface="Times New Roman" charset="0"/>
              </a:rPr>
              <a:t>Best position of the wrist for examining the scaphoid bone is 30 degrees of wrist flexion and mild ulnar deviation:  allows the scaphoid to slip out from beneath the radial styloid, making it more easily palpable in the anatomic snuffbox. </a:t>
            </a:r>
          </a:p>
          <a:p>
            <a:pPr eaLnBrk="1" hangingPunct="1"/>
            <a:r>
              <a:rPr lang="en-US">
                <a:latin typeface="Times New Roman" charset="0"/>
              </a:rPr>
              <a:t>Point tenderness in the "anatomic snuff box" region should always alert one to the possibility of a scaphoid (navicular) fracture. </a:t>
            </a:r>
          </a:p>
          <a:p>
            <a:pPr eaLnBrk="1" hangingPunct="1"/>
            <a:r>
              <a:rPr lang="en-US">
                <a:latin typeface="Times New Roman" charset="0"/>
              </a:rPr>
              <a:t>Another better example of scaphoid fracture.</a:t>
            </a:r>
          </a:p>
          <a:p>
            <a:pPr eaLnBrk="1" hangingPunct="1"/>
            <a:r>
              <a:rPr lang="en-US">
                <a:latin typeface="Times New Roman" charset="0"/>
              </a:rPr>
              <a:t>Ulnar deviation of the wrist is key to moving the scaphoid bone out from underneath the radial styloid to allow palpation.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6D8418F-1CEA-FC48-849B-E8A2E5031411}" type="slidenum">
              <a:rPr lang="en-US" sz="1200"/>
              <a:pPr eaLnBrk="1" hangingPunct="1"/>
              <a:t>77</a:t>
            </a:fld>
            <a:endParaRPr lang="en-US" sz="120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u="sng">
                <a:latin typeface="Times New Roman" charset="0"/>
              </a:rPr>
              <a:t>Dx</a:t>
            </a:r>
            <a:r>
              <a:rPr lang="en-US">
                <a:latin typeface="Times New Roman" charset="0"/>
              </a:rPr>
              <a:t>:  Hip effusion presentation.  Position of comfort with hip </a:t>
            </a:r>
            <a:r>
              <a:rPr lang="en-US" u="sng">
                <a:latin typeface="Times New Roman" charset="0"/>
              </a:rPr>
              <a:t>f</a:t>
            </a:r>
            <a:r>
              <a:rPr lang="en-US">
                <a:latin typeface="Times New Roman" charset="0"/>
              </a:rPr>
              <a:t>lexed, </a:t>
            </a:r>
            <a:r>
              <a:rPr lang="en-US" u="sng">
                <a:latin typeface="Times New Roman" charset="0"/>
              </a:rPr>
              <a:t>aB</a:t>
            </a:r>
            <a:r>
              <a:rPr lang="en-US">
                <a:latin typeface="Times New Roman" charset="0"/>
              </a:rPr>
              <a:t>ducted, and </a:t>
            </a:r>
            <a:r>
              <a:rPr lang="en-US" u="sng">
                <a:latin typeface="Times New Roman" charset="0"/>
              </a:rPr>
              <a:t>e</a:t>
            </a:r>
            <a:r>
              <a:rPr lang="en-US">
                <a:latin typeface="Times New Roman" charset="0"/>
              </a:rPr>
              <a:t>xternally </a:t>
            </a:r>
            <a:r>
              <a:rPr lang="en-US" u="sng">
                <a:latin typeface="Times New Roman" charset="0"/>
              </a:rPr>
              <a:t>r</a:t>
            </a:r>
            <a:r>
              <a:rPr lang="en-US">
                <a:latin typeface="Times New Roman" charset="0"/>
              </a:rPr>
              <a:t>otated (FABER).</a:t>
            </a:r>
          </a:p>
          <a:p>
            <a:pPr eaLnBrk="1" hangingPunct="1"/>
            <a:r>
              <a:rPr lang="en-US" u="sng">
                <a:latin typeface="Times New Roman" charset="0"/>
              </a:rPr>
              <a:t>Case</a:t>
            </a:r>
            <a:r>
              <a:rPr lang="en-US">
                <a:latin typeface="Times New Roman" charset="0"/>
              </a:rPr>
              <a:t>:  4 year-old previously healthy girl with fever Tmax 39.4, right leg pain, and refusal to bear weight on right LE, presents like this on a stretcher.  CBC with WBC 27,000 and ESR 46.</a:t>
            </a:r>
          </a:p>
          <a:p>
            <a:pPr eaLnBrk="1" hangingPunct="1"/>
            <a:r>
              <a:rPr lang="en-US">
                <a:latin typeface="Times New Roman" charset="0"/>
              </a:rPr>
              <a:t>Kocher MS, et al.  </a:t>
            </a:r>
            <a:r>
              <a:rPr lang="ja-JP" altLang="en-US">
                <a:latin typeface="Times New Roman" charset="0"/>
              </a:rPr>
              <a:t>“</a:t>
            </a:r>
            <a:r>
              <a:rPr lang="en-US">
                <a:latin typeface="Times New Roman" charset="0"/>
              </a:rPr>
              <a:t>Differentiating Between Septic Arthritis and Transient Synovitis of the Hip in Children: An Evidence-Based Clinical Prediction Algorithm.</a:t>
            </a:r>
            <a:r>
              <a:rPr lang="ja-JP" altLang="en-US">
                <a:latin typeface="Times New Roman" charset="0"/>
              </a:rPr>
              <a:t>”</a:t>
            </a:r>
            <a:r>
              <a:rPr lang="en-US">
                <a:latin typeface="Times New Roman" charset="0"/>
              </a:rPr>
              <a:t> The Journal of Bone and Joint Surgery 1999: 81A(12): 1662-1670.</a:t>
            </a:r>
          </a:p>
          <a:p>
            <a:pPr eaLnBrk="1" hangingPunct="1">
              <a:buFontTx/>
              <a:buChar char="-"/>
            </a:pPr>
            <a:r>
              <a:rPr lang="en-US">
                <a:latin typeface="Times New Roman" charset="0"/>
              </a:rPr>
              <a:t>Identified 4 independent multivariate predictors for differentiating between septic arthritis and transient synovitis: history of fever, non-weight bearing, ESR &gt;40, WBC &gt;12,000.</a:t>
            </a:r>
          </a:p>
          <a:p>
            <a:pPr eaLnBrk="1" hangingPunct="1">
              <a:buFontTx/>
              <a:buChar char="-"/>
            </a:pPr>
            <a:r>
              <a:rPr lang="en-US">
                <a:latin typeface="Times New Roman" charset="0"/>
              </a:rPr>
              <a:t>Probability of septic arthritis increased with increasing number of predictors present: 0 – &lt;0.2%; 1 – 3.0%, 2 – 40.0%; 3 – 93.1%, 4 – 99.6%.</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8C0F82B-52BB-A645-93A4-A903196F3A73}" type="slidenum">
              <a:rPr lang="en-US" sz="1200"/>
              <a:pPr eaLnBrk="1" hangingPunct="1"/>
              <a:t>78</a:t>
            </a:fld>
            <a:endParaRPr lang="en-US" sz="120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a:latin typeface="Times New Roman" charset="0"/>
              </a:rPr>
              <a:t>Yeah, OKAY, this is not a fracture!  Right sided hip effusion secondary to septic arthritis.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0B9168F-7F00-AC4C-9778-B0204CDFAF7E}" type="slidenum">
              <a:rPr lang="en-US" sz="1200"/>
              <a:pPr eaLnBrk="1" hangingPunct="1"/>
              <a:t>79</a:t>
            </a:fld>
            <a:endParaRPr lang="en-US" sz="120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a:latin typeface="Times New Roman" charset="0"/>
              </a:rPr>
              <a:t>Left-sided hip effusion (more subtle)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A7D59D-8EB2-F64D-9B72-0153729B0D58}" type="slidenum">
              <a:rPr lang="en-US" sz="1200"/>
              <a:pPr eaLnBrk="1" hangingPunct="1"/>
              <a:t>80</a:t>
            </a:fld>
            <a:endParaRPr lang="en-US" sz="120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u="sng">
                <a:latin typeface="Times New Roman" charset="0"/>
              </a:rPr>
              <a:t>Dx</a:t>
            </a:r>
            <a:r>
              <a:rPr lang="en-US">
                <a:latin typeface="Times New Roman" charset="0"/>
              </a:rPr>
              <a:t>: Slipped Capital Femoral Epiphysis – SCFE (bilateral, worse on patient</a:t>
            </a:r>
            <a:r>
              <a:rPr lang="ja-JP" altLang="en-US">
                <a:latin typeface="Times New Roman" charset="0"/>
              </a:rPr>
              <a:t>’</a:t>
            </a:r>
            <a:r>
              <a:rPr lang="en-US">
                <a:latin typeface="Times New Roman" charset="0"/>
              </a:rPr>
              <a:t>s left).  Think of this as a SH-1 fracture.</a:t>
            </a:r>
          </a:p>
          <a:p>
            <a:pPr eaLnBrk="1" hangingPunct="1"/>
            <a:r>
              <a:rPr lang="en-US" u="sng">
                <a:latin typeface="Times New Roman" charset="0"/>
              </a:rPr>
              <a:t>Case</a:t>
            </a:r>
            <a:r>
              <a:rPr lang="en-US">
                <a:latin typeface="Times New Roman" charset="0"/>
              </a:rPr>
              <a:t>: Obese adolescent male with c/o insidious onset of limp for weeks presents with groin and thigh pain, worse after falling last week.</a:t>
            </a:r>
          </a:p>
          <a:p>
            <a:pPr eaLnBrk="1" hangingPunct="1"/>
            <a:r>
              <a:rPr lang="en-US" u="sng">
                <a:latin typeface="Times New Roman" charset="0"/>
              </a:rPr>
              <a:t>Pearl</a:t>
            </a:r>
            <a:r>
              <a:rPr lang="en-US">
                <a:latin typeface="Times New Roman" charset="0"/>
              </a:rPr>
              <a:t>: Slippage of the capital femoral epiphysis is almost always posterior and medial; thus the need for frog-leg lateral X-ray in the diagnosis.  Patients presents with limited ROM of hip in flexion and medial/internal rotation.</a:t>
            </a:r>
          </a:p>
          <a:p>
            <a:pPr eaLnBrk="1" hangingPunct="1"/>
            <a:r>
              <a:rPr lang="en-US" u="sng">
                <a:latin typeface="Times New Roman" charset="0"/>
              </a:rPr>
              <a:t>Treatment</a:t>
            </a:r>
            <a:r>
              <a:rPr lang="en-US">
                <a:latin typeface="Times New Roman" charset="0"/>
              </a:rPr>
              <a:t>: Surgical screws placed though the femoral neck into the physis.  Reduction of the displacement is NOT performed because it may increase the likelihood of avascular necrosis of the femoral head and chondrolysis.</a:t>
            </a:r>
          </a:p>
          <a:p>
            <a:pPr eaLnBrk="1" hangingPunct="1"/>
            <a:endParaRPr lang="en-US">
              <a:latin typeface="Times New Roman"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C25104-DA03-FE44-900A-C5050A3903DF}" type="slidenum">
              <a:rPr lang="en-US" sz="1200"/>
              <a:pPr eaLnBrk="1" hangingPunct="1"/>
              <a:t>81</a:t>
            </a:fld>
            <a:endParaRPr lang="en-US" sz="120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a:latin typeface="Times New Roman" charset="0"/>
              </a:rPr>
              <a:t>SCFE on left image with positive Klein</a:t>
            </a:r>
            <a:r>
              <a:rPr lang="ja-JP" altLang="en-US">
                <a:latin typeface="Times New Roman" charset="0"/>
              </a:rPr>
              <a:t>’</a:t>
            </a:r>
            <a:r>
              <a:rPr lang="en-US">
                <a:latin typeface="Times New Roman" charset="0"/>
              </a:rPr>
              <a:t>s Line.</a:t>
            </a:r>
          </a:p>
          <a:p>
            <a:pPr eaLnBrk="1" hangingPunct="1"/>
            <a:r>
              <a:rPr lang="en-US" u="sng">
                <a:latin typeface="Times New Roman" charset="0"/>
              </a:rPr>
              <a:t>Question</a:t>
            </a:r>
            <a:r>
              <a:rPr lang="en-US">
                <a:latin typeface="Times New Roman" charset="0"/>
              </a:rPr>
              <a:t>:  What do we call these line that are drawn on the lateral border of the proximal femur to help diagnose a SCFE?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B10FC2-317D-B340-B1E5-ED5E6D6DE88C}" type="slidenum">
              <a:rPr lang="en-US" sz="1200"/>
              <a:pPr eaLnBrk="1" hangingPunct="1"/>
              <a:t>82</a:t>
            </a:fld>
            <a:endParaRPr lang="en-US" sz="120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u="sng">
                <a:latin typeface="Times New Roman" charset="0"/>
              </a:rPr>
              <a:t>Dx</a:t>
            </a:r>
            <a:r>
              <a:rPr lang="en-US">
                <a:latin typeface="Times New Roman" charset="0"/>
              </a:rPr>
              <a:t>: Legg-Calve-Perthes disease (avascular necrosis of the femoral head).  There are some arthritis changes already in the hip joint.  Yeah, I know, it</a:t>
            </a:r>
            <a:r>
              <a:rPr lang="ja-JP" altLang="en-US">
                <a:latin typeface="Times New Roman" charset="0"/>
              </a:rPr>
              <a:t>’</a:t>
            </a:r>
            <a:r>
              <a:rPr lang="en-US">
                <a:latin typeface="Times New Roman" charset="0"/>
              </a:rPr>
              <a:t>s not a fracture.</a:t>
            </a:r>
          </a:p>
          <a:p>
            <a:pPr eaLnBrk="1" hangingPunct="1"/>
            <a:r>
              <a:rPr lang="en-US" u="sng">
                <a:latin typeface="Times New Roman" charset="0"/>
              </a:rPr>
              <a:t>Case</a:t>
            </a:r>
            <a:r>
              <a:rPr lang="en-US">
                <a:latin typeface="Times New Roman" charset="0"/>
              </a:rPr>
              <a:t>: 7 year old boy with c/o right thigh pain for months, now notably limping for a few weeks.</a:t>
            </a:r>
          </a:p>
          <a:p>
            <a:pPr eaLnBrk="1" hangingPunct="1"/>
            <a:endParaRPr lang="en-US">
              <a:latin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BF089E-7B64-6348-A91A-150E0125CA46}" type="slidenum">
              <a:rPr lang="en-US" sz="1200"/>
              <a:pPr eaLnBrk="1" hangingPunct="1"/>
              <a:t>83</a:t>
            </a:fld>
            <a:endParaRPr lang="en-US" sz="120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u="sng">
                <a:latin typeface="Times New Roman" charset="0"/>
              </a:rPr>
              <a:t>Dx</a:t>
            </a:r>
            <a:r>
              <a:rPr lang="en-US">
                <a:latin typeface="Times New Roman" charset="0"/>
              </a:rPr>
              <a:t>:  Osgood-Schlatter disease.  </a:t>
            </a:r>
          </a:p>
          <a:p>
            <a:pPr eaLnBrk="1" hangingPunct="1"/>
            <a:r>
              <a:rPr lang="en-US" u="sng">
                <a:latin typeface="Times New Roman" charset="0"/>
              </a:rPr>
              <a:t>Case</a:t>
            </a:r>
            <a:r>
              <a:rPr lang="en-US">
                <a:latin typeface="Times New Roman" charset="0"/>
              </a:rPr>
              <a:t>:  12 year-old boy very active in athletics presents with tender lump below knee for weeks.</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020DB31-0443-3D41-B72F-72D192114CC5}" type="slidenum">
              <a:rPr lang="en-US" sz="1200"/>
              <a:pPr eaLnBrk="1" hangingPunct="1"/>
              <a:t>84</a:t>
            </a:fld>
            <a:endParaRPr lang="en-US" sz="120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u="sng">
                <a:latin typeface="Times New Roman" charset="0"/>
              </a:rPr>
              <a:t>Dx</a:t>
            </a:r>
            <a:r>
              <a:rPr lang="en-US">
                <a:latin typeface="Times New Roman" charset="0"/>
              </a:rPr>
              <a:t>:  Osgood-Schlatter disease.  Yeah, I know this isn</a:t>
            </a:r>
            <a:r>
              <a:rPr lang="ja-JP" altLang="en-US">
                <a:latin typeface="Times New Roman" charset="0"/>
              </a:rPr>
              <a:t>’</a:t>
            </a:r>
            <a:r>
              <a:rPr lang="en-US">
                <a:latin typeface="Times New Roman" charset="0"/>
              </a:rPr>
              <a:t>t a fracture as well. </a:t>
            </a:r>
          </a:p>
          <a:p>
            <a:pPr eaLnBrk="1" hangingPunct="1"/>
            <a:r>
              <a:rPr lang="en-US" u="sng">
                <a:latin typeface="Times New Roman" charset="0"/>
              </a:rPr>
              <a:t>Teaching Points</a:t>
            </a:r>
            <a:r>
              <a:rPr lang="en-US">
                <a:latin typeface="Times New Roman" charset="0"/>
              </a:rPr>
              <a:t>:  This is a traction apophysitis of the tibial tubercle.  Remember the tendon of the quadriceps femoris inserts here.  On lateral view you see an irregular appearing tibial tubercle.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D2C54FD-4A76-DF46-9499-3D1A8B2B010D}" type="slidenum">
              <a:rPr lang="en-US" sz="1200"/>
              <a:pPr eaLnBrk="1" hangingPunct="1"/>
              <a:t>85</a:t>
            </a:fld>
            <a:endParaRPr lang="en-US" sz="1200"/>
          </a:p>
        </p:txBody>
      </p:sp>
      <p:sp>
        <p:nvSpPr>
          <p:cNvPr id="165891" name="Slide Image Placeholder 1"/>
          <p:cNvSpPr>
            <a:spLocks noGrp="1" noRot="1" noChangeAspect="1" noTextEdit="1"/>
          </p:cNvSpPr>
          <p:nvPr>
            <p:ph type="sldImg"/>
          </p:nvPr>
        </p:nvSpPr>
        <p:spPr>
          <a:ln/>
        </p:spPr>
      </p:sp>
      <p:sp>
        <p:nvSpPr>
          <p:cNvPr id="165892" name="Notes Placeholder 2"/>
          <p:cNvSpPr>
            <a:spLocks noGrp="1"/>
          </p:cNvSpPr>
          <p:nvPr>
            <p:ph type="body" idx="1"/>
          </p:nvPr>
        </p:nvSpPr>
        <p:spPr>
          <a:xfrm>
            <a:off x="685187" y="4344122"/>
            <a:ext cx="5487626" cy="4114640"/>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0"/>
              </a:spcBef>
            </a:pPr>
            <a:r>
              <a:rPr lang="en-US" altLang="zh-CN">
                <a:latin typeface="Times New Roman" charset="0"/>
                <a:ea typeface="SimSun" charset="0"/>
                <a:cs typeface="SimSun" charset="0"/>
              </a:rPr>
              <a:t>These apophyseal injuries are prone to overuse traction avulsions, termed apophysitis </a:t>
            </a:r>
            <a:endParaRPr lang="en-US">
              <a:latin typeface="Times New Roman" charset="0"/>
            </a:endParaRPr>
          </a:p>
          <a:p>
            <a:pPr eaLnBrk="1" hangingPunct="1">
              <a:spcBef>
                <a:spcPct val="0"/>
              </a:spcBef>
            </a:pPr>
            <a:endParaRPr lang="en-US">
              <a:latin typeface="Times New Roman" charset="0"/>
            </a:endParaRPr>
          </a:p>
        </p:txBody>
      </p:sp>
      <p:sp>
        <p:nvSpPr>
          <p:cNvPr id="165893" name="Slide Number Placeholder 3"/>
          <p:cNvSpPr txBox="1">
            <a:spLocks noGrp="1"/>
          </p:cNvSpPr>
          <p:nvPr/>
        </p:nvSpPr>
        <p:spPr bwMode="auto">
          <a:xfrm>
            <a:off x="3884259" y="8685035"/>
            <a:ext cx="2972209" cy="45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416170DB-CF02-F54D-9A6B-527111DC9680}" type="slidenum">
              <a:rPr lang="en-US" sz="1200">
                <a:latin typeface="Arial" charset="0"/>
              </a:rPr>
              <a:pPr algn="r" eaLnBrk="1" hangingPunct="1"/>
              <a:t>85</a:t>
            </a:fld>
            <a:endParaRPr lang="en-US" sz="120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Buckle (torus)</a:t>
            </a:r>
          </a:p>
          <a:p>
            <a:r>
              <a:rPr lang="en-US" dirty="0" smtClean="0"/>
              <a:t>Bowing</a:t>
            </a:r>
          </a:p>
          <a:p>
            <a:r>
              <a:rPr lang="en-US" dirty="0" smtClean="0"/>
              <a:t>Greenstick</a:t>
            </a:r>
          </a:p>
          <a:p>
            <a:endParaRPr lang="en-US" dirty="0"/>
          </a:p>
        </p:txBody>
      </p:sp>
      <p:sp>
        <p:nvSpPr>
          <p:cNvPr id="4" name="Slide Number Placeholder 3"/>
          <p:cNvSpPr>
            <a:spLocks noGrp="1"/>
          </p:cNvSpPr>
          <p:nvPr>
            <p:ph type="sldNum" sz="quarter" idx="10"/>
          </p:nvPr>
        </p:nvSpPr>
        <p:spPr/>
        <p:txBody>
          <a:bodyPr/>
          <a:lstStyle/>
          <a:p>
            <a:fld id="{63033CE2-FAD7-8649-86BB-31106BABC1FA}" type="slidenum">
              <a:rPr lang="en-US" smtClean="0"/>
              <a:t>7</a:t>
            </a:fld>
            <a:endParaRPr lang="en-US"/>
          </a:p>
        </p:txBody>
      </p:sp>
    </p:spTree>
    <p:extLst>
      <p:ext uri="{BB962C8B-B14F-4D97-AF65-F5344CB8AC3E}">
        <p14:creationId xmlns:p14="http://schemas.microsoft.com/office/powerpoint/2010/main" val="29115224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244BB4-524F-694F-98E0-33BFC1CD5512}" type="slidenum">
              <a:rPr lang="en-US" sz="1200"/>
              <a:pPr eaLnBrk="1" hangingPunct="1"/>
              <a:t>86</a:t>
            </a:fld>
            <a:endParaRPr lang="en-US" sz="1200"/>
          </a:p>
        </p:txBody>
      </p:sp>
      <p:sp>
        <p:nvSpPr>
          <p:cNvPr id="166915" name="Slide Image Placeholder 1"/>
          <p:cNvSpPr>
            <a:spLocks noGrp="1" noRot="1" noChangeAspect="1" noTextEdit="1"/>
          </p:cNvSpPr>
          <p:nvPr>
            <p:ph type="sldImg"/>
          </p:nvPr>
        </p:nvSpPr>
        <p:spPr>
          <a:ln/>
        </p:spPr>
      </p:sp>
      <p:sp>
        <p:nvSpPr>
          <p:cNvPr id="166916" name="Notes Placeholder 2"/>
          <p:cNvSpPr>
            <a:spLocks noGrp="1"/>
          </p:cNvSpPr>
          <p:nvPr>
            <p:ph type="body" idx="1"/>
          </p:nvPr>
        </p:nvSpPr>
        <p:spPr>
          <a:xfrm>
            <a:off x="685187" y="4344122"/>
            <a:ext cx="5487626" cy="4114640"/>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spcBef>
                <a:spcPct val="0"/>
              </a:spcBef>
            </a:pPr>
            <a:endParaRPr lang="en-US">
              <a:latin typeface="Times New Roman" charset="0"/>
            </a:endParaRPr>
          </a:p>
        </p:txBody>
      </p:sp>
      <p:sp>
        <p:nvSpPr>
          <p:cNvPr id="166917" name="Slide Number Placeholder 3"/>
          <p:cNvSpPr txBox="1">
            <a:spLocks noGrp="1"/>
          </p:cNvSpPr>
          <p:nvPr/>
        </p:nvSpPr>
        <p:spPr bwMode="auto">
          <a:xfrm>
            <a:off x="3884259" y="8685035"/>
            <a:ext cx="2972209" cy="45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4E83C605-F89B-DD4C-A5D9-CAF2CFDC569B}" type="slidenum">
              <a:rPr lang="en-US" sz="1200">
                <a:latin typeface="Arial" charset="0"/>
              </a:rPr>
              <a:pPr algn="r" eaLnBrk="1" hangingPunct="1"/>
              <a:t>86</a:t>
            </a:fld>
            <a:endParaRPr lang="en-US" sz="1200">
              <a:latin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990A462-ADE8-A747-9D2D-5036CC7DB760}" type="slidenum">
              <a:rPr lang="en-US" sz="1200"/>
              <a:pPr eaLnBrk="1" hangingPunct="1"/>
              <a:t>87</a:t>
            </a:fld>
            <a:endParaRPr lang="en-US" sz="120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u="sng">
                <a:latin typeface="Times New Roman" charset="0"/>
              </a:rPr>
              <a:t>Dx</a:t>
            </a:r>
            <a:r>
              <a:rPr lang="en-US">
                <a:latin typeface="Times New Roman" charset="0"/>
              </a:rPr>
              <a:t>:  Bipartite Patella (superolateral: upper and outer)</a:t>
            </a:r>
          </a:p>
          <a:p>
            <a:pPr eaLnBrk="1" hangingPunct="1"/>
            <a:r>
              <a:rPr lang="en-US" u="sng">
                <a:latin typeface="Times New Roman" charset="0"/>
              </a:rPr>
              <a:t>Case</a:t>
            </a:r>
            <a:r>
              <a:rPr lang="en-US">
                <a:latin typeface="Times New Roman" charset="0"/>
              </a:rPr>
              <a:t>:  16 year old with diffuse left knee pain after trip and fall.</a:t>
            </a:r>
          </a:p>
          <a:p>
            <a:pPr eaLnBrk="1" hangingPunct="1"/>
            <a:r>
              <a:rPr lang="en-US" u="sng">
                <a:latin typeface="Times New Roman" charset="0"/>
              </a:rPr>
              <a:t>Teaching Point</a:t>
            </a:r>
            <a:r>
              <a:rPr lang="en-US">
                <a:latin typeface="Times New Roman" charset="0"/>
              </a:rPr>
              <a:t>:  This a variant of normal present in about 1% of the population.  Don</a:t>
            </a:r>
            <a:r>
              <a:rPr lang="ja-JP" altLang="en-US">
                <a:latin typeface="Times New Roman" charset="0"/>
              </a:rPr>
              <a:t>’</a:t>
            </a:r>
            <a:r>
              <a:rPr lang="en-US">
                <a:latin typeface="Times New Roman" charset="0"/>
              </a:rPr>
              <a:t>t confuse it with a fracture.  It is a congenital synchondrosis of the patella.  </a:t>
            </a:r>
            <a:r>
              <a:rPr lang="en-US">
                <a:latin typeface="Times New Roman" charset="0"/>
                <a:cs typeface="Arial" charset="0"/>
              </a:rPr>
              <a:t>Most remain asymptomatic, but direct trauma may disrupt the synchondroses, causing symptoms that mimic those of fracture</a:t>
            </a:r>
            <a:r>
              <a:rPr lang="en-US">
                <a:latin typeface="Times New Roman" charset="0"/>
              </a:rPr>
              <a:t>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21417FF-AB92-FA41-B17E-EF8692ECA5DE}" type="slidenum">
              <a:rPr lang="en-US" sz="1200"/>
              <a:pPr eaLnBrk="1" hangingPunct="1"/>
              <a:t>88</a:t>
            </a:fld>
            <a:endParaRPr lang="en-US" sz="120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sz="1000" u="sng">
                <a:latin typeface="Times New Roman" charset="0"/>
              </a:rPr>
              <a:t>Dx</a:t>
            </a:r>
            <a:r>
              <a:rPr lang="en-US" sz="1000">
                <a:latin typeface="Times New Roman" charset="0"/>
              </a:rPr>
              <a:t>:  Child Abuse (Classic Metaphyseal Lesions: occur when the extremity is pulled, twisted or shaken forcefully))</a:t>
            </a:r>
          </a:p>
          <a:p>
            <a:pPr eaLnBrk="1" hangingPunct="1"/>
            <a:r>
              <a:rPr lang="en-US" sz="1000" u="sng">
                <a:latin typeface="Times New Roman" charset="0"/>
              </a:rPr>
              <a:t>Case</a:t>
            </a:r>
            <a:r>
              <a:rPr lang="en-US" sz="1000">
                <a:latin typeface="Times New Roman" charset="0"/>
              </a:rPr>
              <a:t>:  2 month-old with fussiness.  On repeated questioning, father states that while he was cleaning the house he tripped over sibling and may have accidentally stepped on baby earlier today.  </a:t>
            </a:r>
          </a:p>
          <a:p>
            <a:pPr eaLnBrk="1" hangingPunct="1"/>
            <a:r>
              <a:rPr lang="en-US" sz="1000" u="sng">
                <a:latin typeface="Times New Roman" charset="0"/>
              </a:rPr>
              <a:t>X-rays</a:t>
            </a:r>
            <a:r>
              <a:rPr lang="en-US" sz="1000">
                <a:latin typeface="Times New Roman" charset="0"/>
              </a:rPr>
              <a:t>:  Corner fracture with bucket handle appearance (days 1,3,9) of distal femur.  These are SH-II fractures with metaphyseal lesions.  On Day #1, corner fractures on both sides of the femur are barely visible.  The middle image, taken two days later (Day #3), shows the two corner fractures more clearly.  The bottom image, taken on Day #9 shows some periosteal reaction, giving rise to the classic bucket-handle appearance or pattern of healing.  </a:t>
            </a:r>
          </a:p>
          <a:p>
            <a:pPr eaLnBrk="1" hangingPunct="1"/>
            <a:r>
              <a:rPr lang="en-US" sz="1000" u="sng">
                <a:latin typeface="Times New Roman" charset="0"/>
              </a:rPr>
              <a:t>Teaching Points</a:t>
            </a:r>
            <a:r>
              <a:rPr lang="en-US" sz="1000">
                <a:latin typeface="Times New Roman" charset="0"/>
              </a:rPr>
              <a:t>:  </a:t>
            </a:r>
          </a:p>
          <a:p>
            <a:pPr eaLnBrk="1" hangingPunct="1"/>
            <a:r>
              <a:rPr lang="en-US" sz="1000">
                <a:latin typeface="Times New Roman" charset="0"/>
              </a:rPr>
              <a:t>1.  This type of injury at the physeal-metaphyseal junction is highly suggestive of abuse.  The periosteum surrounding the growing long bones is thick and tightly anchored at both ends by heavy extensions into the physeal cartilages.  The resultant subperiosteal bleeding lifts the periosteum, forming layers of periosteal new bone away from the cortex to form an external shell of new bone with time. </a:t>
            </a:r>
          </a:p>
          <a:p>
            <a:pPr eaLnBrk="1" hangingPunct="1"/>
            <a:r>
              <a:rPr lang="en-US" sz="1000">
                <a:latin typeface="Times New Roman" charset="0"/>
              </a:rPr>
              <a:t>2.  This extremely strong periosteum that is tightly anchored by heavy extensions into the physeal cartilages can easily explain the dynamics of metaphyseal fractures from abuse.  Axial ligament and periosteal traction or torsion forces are generated by sudden traction on the extremity, such as occurs when the arms or legs are pulled or swung violently upward or forward.  This results in the typical traction "corner" fracture pathognomonic of child abuse.  These are well-visualized in the cases described above. </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7C99B8-8C31-CD42-BCF2-DF2F4EC8DA54}" type="slidenum">
              <a:rPr lang="en-US" sz="1200"/>
              <a:pPr eaLnBrk="1" hangingPunct="1"/>
              <a:t>89</a:t>
            </a:fld>
            <a:endParaRPr lang="en-US" sz="120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a:latin typeface="Times New Roman" charset="0"/>
              </a:rPr>
              <a:t>This diagram illustrates the phenomenon of corner fractures and bucket handle fractures.  </a:t>
            </a:r>
          </a:p>
          <a:p>
            <a:pPr eaLnBrk="1" hangingPunct="1"/>
            <a:r>
              <a:rPr lang="en-US">
                <a:latin typeface="Times New Roman" charset="0"/>
              </a:rPr>
              <a:t>Corner fractures and bucket handle fractures are similar in etiology despite their different names.  A small bucket handle fracture may actually appear as a corner fracture on the radiograph depending on the angle of the radiograph. </a:t>
            </a:r>
          </a:p>
          <a:p>
            <a:pPr eaLnBrk="1" hangingPunct="1"/>
            <a:r>
              <a:rPr lang="en-US">
                <a:latin typeface="Times New Roman" charset="0"/>
              </a:rPr>
              <a:t>If the metaphysis is tipped or simply projected obliquely to the X-ray beam, the margin of the resultant fragment is projected with a bucket-handle appearance.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09A1F3-C287-FF4C-8FEF-7E5FDCEA81D4}" type="slidenum">
              <a:rPr lang="en-US" sz="1200"/>
              <a:pPr eaLnBrk="1" hangingPunct="1"/>
              <a:t>90</a:t>
            </a:fld>
            <a:endParaRPr lang="en-US" sz="120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228600" indent="-228600" eaLnBrk="1" hangingPunct="1"/>
            <a:r>
              <a:rPr lang="en-US" u="sng">
                <a:latin typeface="Times New Roman" charset="0"/>
              </a:rPr>
              <a:t>Dx</a:t>
            </a:r>
            <a:r>
              <a:rPr lang="en-US">
                <a:latin typeface="Times New Roman" charset="0"/>
              </a:rPr>
              <a:t>:  Maisonneuve fracture</a:t>
            </a:r>
          </a:p>
          <a:p>
            <a:pPr marL="228600" indent="-228600" eaLnBrk="1" hangingPunct="1"/>
            <a:r>
              <a:rPr lang="en-US" u="sng">
                <a:latin typeface="Times New Roman" charset="0"/>
              </a:rPr>
              <a:t>Case</a:t>
            </a:r>
            <a:r>
              <a:rPr lang="en-US">
                <a:latin typeface="Times New Roman" charset="0"/>
              </a:rPr>
              <a:t>:  16 year-old female presents with ankle (and some proximal leg) pain after twisting her ankle while skiing.  She states that she rolled her ankle out.</a:t>
            </a:r>
          </a:p>
          <a:p>
            <a:pPr marL="228600" indent="-228600" eaLnBrk="1" hangingPunct="1"/>
            <a:r>
              <a:rPr lang="en-US" u="sng">
                <a:latin typeface="Times New Roman" charset="0"/>
              </a:rPr>
              <a:t>Teaching Point</a:t>
            </a:r>
            <a:r>
              <a:rPr lang="en-US">
                <a:latin typeface="Times New Roman" charset="0"/>
              </a:rPr>
              <a:t>:  </a:t>
            </a:r>
          </a:p>
          <a:p>
            <a:pPr marL="228600" indent="-228600" eaLnBrk="1" hangingPunct="1">
              <a:buFontTx/>
              <a:buAutoNum type="arabicPeriod"/>
            </a:pPr>
            <a:r>
              <a:rPr lang="en-US">
                <a:latin typeface="Times New Roman" charset="0"/>
              </a:rPr>
              <a:t> The mechanism of injury: </a:t>
            </a:r>
            <a:r>
              <a:rPr lang="en-US">
                <a:latin typeface="Times New Roman" charset="0"/>
                <a:cs typeface="Arial" charset="0"/>
              </a:rPr>
              <a:t>injury resulting from external rotation (eversion) force to ankle with transmission of the force through the interosseous membrane, which extis through a proximal fibular fracture.</a:t>
            </a:r>
          </a:p>
          <a:p>
            <a:pPr marL="228600" indent="-228600" eaLnBrk="1" hangingPunct="1">
              <a:buFontTx/>
              <a:buAutoNum type="arabicPeriod"/>
            </a:pPr>
            <a:r>
              <a:rPr lang="en-US">
                <a:latin typeface="Times New Roman" charset="0"/>
                <a:cs typeface="Arial" charset="0"/>
              </a:rPr>
              <a:t> Always palpate one joint above and below to look for assoicated injuries.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AF9AC8-6C74-E34E-8AED-51BE5A7D8040}" type="slidenum">
              <a:rPr lang="en-US" sz="1200"/>
              <a:pPr eaLnBrk="1" hangingPunct="1"/>
              <a:t>91</a:t>
            </a:fld>
            <a:endParaRPr lang="en-US" sz="120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u="sng">
                <a:latin typeface="Times New Roman" charset="0"/>
              </a:rPr>
              <a:t>Dx</a:t>
            </a:r>
            <a:r>
              <a:rPr lang="en-US">
                <a:latin typeface="Times New Roman" charset="0"/>
              </a:rPr>
              <a:t>: Toddler</a:t>
            </a:r>
            <a:r>
              <a:rPr lang="ja-JP" altLang="en-US">
                <a:latin typeface="Times New Roman" charset="0"/>
              </a:rPr>
              <a:t>’</a:t>
            </a:r>
            <a:r>
              <a:rPr lang="en-US">
                <a:latin typeface="Times New Roman" charset="0"/>
              </a:rPr>
              <a:t>s fracture of distal tibia.</a:t>
            </a:r>
          </a:p>
          <a:p>
            <a:pPr eaLnBrk="1" hangingPunct="1"/>
            <a:r>
              <a:rPr lang="en-US" u="sng">
                <a:latin typeface="Times New Roman" charset="0"/>
              </a:rPr>
              <a:t>Case</a:t>
            </a:r>
            <a:r>
              <a:rPr lang="en-US">
                <a:latin typeface="Times New Roman" charset="0"/>
              </a:rPr>
              <a:t>: Toddler presents with refusal to bear weight on right leg yesterday after fall while running outside, now with limp.</a:t>
            </a:r>
          </a:p>
          <a:p>
            <a:pPr eaLnBrk="1" hangingPunct="1"/>
            <a:endParaRPr lang="en-US">
              <a:latin typeface="Times New Roman"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440A55-FAE5-6D41-938E-28F9903EE65C}" type="slidenum">
              <a:rPr lang="en-US" sz="1200"/>
              <a:pPr eaLnBrk="1" hangingPunct="1"/>
              <a:t>92</a:t>
            </a:fld>
            <a:endParaRPr lang="en-US" sz="120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u="sng">
                <a:latin typeface="Times New Roman" charset="0"/>
              </a:rPr>
              <a:t>Dx</a:t>
            </a:r>
            <a:r>
              <a:rPr lang="en-US">
                <a:latin typeface="Times New Roman" charset="0"/>
              </a:rPr>
              <a:t>: Toddler</a:t>
            </a:r>
            <a:r>
              <a:rPr lang="ja-JP" altLang="en-US">
                <a:latin typeface="Times New Roman" charset="0"/>
              </a:rPr>
              <a:t>’</a:t>
            </a:r>
            <a:r>
              <a:rPr lang="en-US">
                <a:latin typeface="Times New Roman" charset="0"/>
              </a:rPr>
              <a:t>s fracture (close-up).  The white arrows point to a thin lucency – an oblique, nondisplaced, distal tibia fracture (very subtle).  The black arrows (with the white outline) point to a vascular groove (not fracture).  </a:t>
            </a:r>
          </a:p>
          <a:p>
            <a:pPr eaLnBrk="1" hangingPunct="1"/>
            <a:r>
              <a:rPr lang="en-US" u="sng">
                <a:latin typeface="Times New Roman" charset="0"/>
              </a:rPr>
              <a:t>Pearl</a:t>
            </a:r>
            <a:r>
              <a:rPr lang="en-US">
                <a:latin typeface="Times New Roman" charset="0"/>
              </a:rPr>
              <a:t>: This is a tough fracture to diagnose, as the physical findings are often subtle and the degree of swelling is minimal.  Occasionally, gentle twisting of the lower leg will elicit pain.  Even the X-ray findings may be subtle.  If a Toddler</a:t>
            </a:r>
            <a:r>
              <a:rPr lang="ja-JP" altLang="en-US">
                <a:latin typeface="Times New Roman" charset="0"/>
              </a:rPr>
              <a:t>’</a:t>
            </a:r>
            <a:r>
              <a:rPr lang="en-US">
                <a:latin typeface="Times New Roman" charset="0"/>
              </a:rPr>
              <a:t>s Fracture is suspected clinically, order an internal oblique projection X-ray of the distal tibia.  You may also consider a bone scan.</a:t>
            </a:r>
          </a:p>
          <a:p>
            <a:pPr eaLnBrk="1" hangingPunct="1"/>
            <a:endParaRPr lang="en-US">
              <a:latin typeface="Times New Roman" charset="0"/>
            </a:endParaRPr>
          </a:p>
          <a:p>
            <a:pPr eaLnBrk="1" hangingPunct="1"/>
            <a:endParaRPr lang="en-US">
              <a:latin typeface="Times New Roman"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E9D7BF0-D20B-1647-87BF-C15F679AD973}" type="slidenum">
              <a:rPr lang="en-US" sz="1200"/>
              <a:pPr eaLnBrk="1" hangingPunct="1"/>
              <a:t>93</a:t>
            </a:fld>
            <a:endParaRPr lang="en-US" sz="120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a:latin typeface="Times New Roman" charset="0"/>
              </a:rPr>
              <a:t>Another example of Toddler</a:t>
            </a:r>
            <a:r>
              <a:rPr lang="ja-JP" altLang="en-US">
                <a:latin typeface="Times New Roman" charset="0"/>
              </a:rPr>
              <a:t>’</a:t>
            </a:r>
            <a:r>
              <a:rPr lang="en-US">
                <a:latin typeface="Times New Roman" charset="0"/>
              </a:rPr>
              <a:t>s fracture.  This one</a:t>
            </a:r>
            <a:r>
              <a:rPr lang="ja-JP" altLang="en-US">
                <a:latin typeface="Times New Roman" charset="0"/>
              </a:rPr>
              <a:t>’</a:t>
            </a:r>
            <a:r>
              <a:rPr lang="en-US">
                <a:latin typeface="Times New Roman" charset="0"/>
              </a:rPr>
              <a:t>s a bit easier to appreciate.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388AB47-F92B-C845-9334-99D47970004B}" type="slidenum">
              <a:rPr lang="en-US" sz="1200"/>
              <a:pPr eaLnBrk="1" hangingPunct="1"/>
              <a:t>94</a:t>
            </a:fld>
            <a:endParaRPr lang="en-US" sz="120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228600" indent="-228600" eaLnBrk="1" hangingPunct="1"/>
            <a:r>
              <a:rPr lang="en-US" u="sng">
                <a:latin typeface="Times New Roman" charset="0"/>
              </a:rPr>
              <a:t>Dx</a:t>
            </a:r>
            <a:r>
              <a:rPr lang="en-US">
                <a:latin typeface="Times New Roman" charset="0"/>
              </a:rPr>
              <a:t>:  Juvenile Tillaux fracture  (a </a:t>
            </a:r>
            <a:r>
              <a:rPr lang="en-US">
                <a:latin typeface="Times New Roman" charset="0"/>
                <a:cs typeface="Arial" charset="0"/>
              </a:rPr>
              <a:t>SH-III fracture involving avulsion of anterolateral tibial epiphysis)</a:t>
            </a:r>
          </a:p>
          <a:p>
            <a:pPr marL="228600" indent="-228600" eaLnBrk="1" hangingPunct="1"/>
            <a:r>
              <a:rPr lang="en-US" u="sng">
                <a:latin typeface="Times New Roman" charset="0"/>
                <a:cs typeface="Arial" charset="0"/>
              </a:rPr>
              <a:t>Case</a:t>
            </a:r>
            <a:r>
              <a:rPr lang="en-US">
                <a:latin typeface="Times New Roman" charset="0"/>
                <a:cs typeface="Arial" charset="0"/>
              </a:rPr>
              <a:t>:  13 year-old boy present with right ankle pain and swelling after twisting injury to ankle.  </a:t>
            </a:r>
          </a:p>
          <a:p>
            <a:pPr marL="228600" indent="-228600" eaLnBrk="1" hangingPunct="1"/>
            <a:r>
              <a:rPr lang="en-US" u="sng">
                <a:latin typeface="Times New Roman" charset="0"/>
                <a:cs typeface="Arial" charset="0"/>
              </a:rPr>
              <a:t>Teaching Points</a:t>
            </a:r>
            <a:r>
              <a:rPr lang="en-US">
                <a:latin typeface="Times New Roman" charset="0"/>
                <a:cs typeface="Arial" charset="0"/>
              </a:rPr>
              <a:t>: </a:t>
            </a:r>
          </a:p>
          <a:p>
            <a:pPr marL="228600" indent="-228600" eaLnBrk="1" hangingPunct="1">
              <a:buFontTx/>
              <a:buAutoNum type="arabicPeriod"/>
            </a:pPr>
            <a:r>
              <a:rPr lang="en-US">
                <a:latin typeface="Times New Roman" charset="0"/>
                <a:cs typeface="Arial" charset="0"/>
              </a:rPr>
              <a:t> Occurs in older adolescents, after the posterior and medial parts of physeal plate (hump = Kump</a:t>
            </a:r>
            <a:r>
              <a:rPr lang="ja-JP" altLang="en-US">
                <a:latin typeface="Times New Roman" charset="0"/>
                <a:cs typeface="Arial" charset="0"/>
              </a:rPr>
              <a:t>’</a:t>
            </a:r>
            <a:r>
              <a:rPr lang="en-US">
                <a:latin typeface="Times New Roman" charset="0"/>
                <a:cs typeface="Arial" charset="0"/>
              </a:rPr>
              <a:t>s Bump is the first to fuse) has closed, but before the antero-lateral part closes (usually 12 to 15 yrs of age).</a:t>
            </a:r>
          </a:p>
          <a:p>
            <a:pPr marL="228600" indent="-228600" eaLnBrk="1" hangingPunct="1"/>
            <a:r>
              <a:rPr lang="en-US">
                <a:latin typeface="Times New Roman" charset="0"/>
              </a:rPr>
              <a:t>2. Caused by </a:t>
            </a:r>
            <a:r>
              <a:rPr lang="en-US">
                <a:latin typeface="Times New Roman" charset="0"/>
                <a:cs typeface="Arial" charset="0"/>
              </a:rPr>
              <a:t>external rotation force (eversion injury) w/ stress placed on anterior tibiofibular ligament, causing avulsion of distal tibial epiphyseal plate anterolaterally; and further lateral rotation may cause displacement of fracture.  The resultant fracture runs through the physeal plate and across the epiphysis and distally into the joint, creating a SH-III fracture. </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5BF801-DB2E-8643-8463-5C7DAF4CB2B0}" type="slidenum">
              <a:rPr lang="en-US" sz="1200"/>
              <a:pPr eaLnBrk="1" hangingPunct="1"/>
              <a:t>95</a:t>
            </a:fld>
            <a:endParaRPr lang="en-US" sz="120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a:latin typeface="Times New Roman" charset="0"/>
              </a:rPr>
              <a:t>Tillaux fracture CT.  Posterior is down, lateral is toward the fibula.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a:t>
            </a:r>
            <a:endParaRPr lang="en-US" dirty="0"/>
          </a:p>
        </p:txBody>
      </p:sp>
      <p:sp>
        <p:nvSpPr>
          <p:cNvPr id="4" name="Slide Number Placeholder 3"/>
          <p:cNvSpPr>
            <a:spLocks noGrp="1"/>
          </p:cNvSpPr>
          <p:nvPr>
            <p:ph type="sldNum" sz="quarter" idx="10"/>
          </p:nvPr>
        </p:nvSpPr>
        <p:spPr/>
        <p:txBody>
          <a:bodyPr/>
          <a:lstStyle/>
          <a:p>
            <a:fld id="{63033CE2-FAD7-8649-86BB-31106BABC1FA}" type="slidenum">
              <a:rPr lang="en-US" smtClean="0"/>
              <a:t>9</a:t>
            </a:fld>
            <a:endParaRPr lang="en-US"/>
          </a:p>
        </p:txBody>
      </p:sp>
    </p:spTree>
    <p:extLst>
      <p:ext uri="{BB962C8B-B14F-4D97-AF65-F5344CB8AC3E}">
        <p14:creationId xmlns:p14="http://schemas.microsoft.com/office/powerpoint/2010/main" val="22296415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1C6A793-0657-684C-B605-310ACA93C3FC}" type="slidenum">
              <a:rPr lang="en-US" sz="1200"/>
              <a:pPr eaLnBrk="1" hangingPunct="1"/>
              <a:t>96</a:t>
            </a:fld>
            <a:endParaRPr lang="en-US" sz="120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228600" indent="-228600" eaLnBrk="1" hangingPunct="1"/>
            <a:r>
              <a:rPr lang="en-US" u="sng">
                <a:latin typeface="Times New Roman" charset="0"/>
              </a:rPr>
              <a:t>Dx</a:t>
            </a:r>
            <a:r>
              <a:rPr lang="en-US">
                <a:latin typeface="Times New Roman" charset="0"/>
              </a:rPr>
              <a:t>:  Triplane fracture (AP+Lat)  It is characterized by fracture lines that run in three planes: coronal, sagittal, and transverse. </a:t>
            </a:r>
            <a:r>
              <a:rPr lang="en-US">
                <a:latin typeface="Times New Roman" charset="0"/>
                <a:cs typeface="Arial" charset="0"/>
              </a:rPr>
              <a:t>The anterior and inferior part of this fracture begins intra-articularly in the saggital plane; when the fracture reaches the physeal plate, it courses laterally in a horizontal/transverse plane; the posterior portion changes direction upward in a coronal plane. </a:t>
            </a:r>
            <a:endParaRPr lang="en-US">
              <a:latin typeface="Times New Roman" charset="0"/>
            </a:endParaRPr>
          </a:p>
          <a:p>
            <a:pPr marL="228600" indent="-228600" eaLnBrk="1" hangingPunct="1"/>
            <a:r>
              <a:rPr lang="en-US" u="sng">
                <a:latin typeface="Times New Roman" charset="0"/>
              </a:rPr>
              <a:t>Case</a:t>
            </a:r>
            <a:r>
              <a:rPr lang="en-US">
                <a:latin typeface="Times New Roman" charset="0"/>
              </a:rPr>
              <a:t>:  14 year old with left ankle pain and swelling after twisting injury.</a:t>
            </a:r>
          </a:p>
          <a:p>
            <a:pPr marL="228600" indent="-228600" eaLnBrk="1" hangingPunct="1"/>
            <a:r>
              <a:rPr lang="en-US" u="sng">
                <a:latin typeface="Times New Roman" charset="0"/>
              </a:rPr>
              <a:t>X-rays</a:t>
            </a:r>
            <a:r>
              <a:rPr lang="en-US">
                <a:latin typeface="Times New Roman" charset="0"/>
              </a:rPr>
              <a:t>:  </a:t>
            </a:r>
            <a:r>
              <a:rPr lang="en-US">
                <a:latin typeface="Times New Roman" charset="0"/>
                <a:cs typeface="Arial" charset="0"/>
              </a:rPr>
              <a:t>Appears as SH type III fracture on AP view &amp; SH type II or IV on lateral.  The fracture of the antero-lateral portion of epiphysis of distal tibia is similar to Tillaux fracture.  The large posterior fragment of the fracture is comprised of the posterior &amp; medial portions of tibial epiphysis plus a metaphyseal fragment of the tibia of variable size.  Remember, because the posterior and medial portions of the tibial physis have already fused, these fragments usually stay together as the posterior fracture fragment.  </a:t>
            </a:r>
            <a:endParaRPr lang="en-US">
              <a:latin typeface="Times New Roman" charset="0"/>
            </a:endParaRPr>
          </a:p>
          <a:p>
            <a:pPr marL="228600" indent="-228600" eaLnBrk="1" hangingPunct="1"/>
            <a:r>
              <a:rPr lang="en-US" u="sng">
                <a:latin typeface="Times New Roman" charset="0"/>
              </a:rPr>
              <a:t>Teaching Points</a:t>
            </a:r>
            <a:r>
              <a:rPr lang="en-US">
                <a:latin typeface="Times New Roman" charset="0"/>
              </a:rPr>
              <a:t>: </a:t>
            </a:r>
          </a:p>
          <a:p>
            <a:pPr marL="228600" indent="-228600" eaLnBrk="1" hangingPunct="1">
              <a:buFontTx/>
              <a:buAutoNum type="arabicPeriod"/>
            </a:pPr>
            <a:r>
              <a:rPr lang="en-US">
                <a:latin typeface="Times New Roman" charset="0"/>
                <a:cs typeface="Arial" charset="0"/>
              </a:rPr>
              <a:t>Note that the common triplane fracture will contain a juvenile tillaux fracture in addition to the posterior tibial metaphyseal fracture.</a:t>
            </a:r>
          </a:p>
          <a:p>
            <a:pPr marL="228600" indent="-228600" eaLnBrk="1" hangingPunct="1">
              <a:buFontTx/>
              <a:buAutoNum type="arabicPeriod"/>
            </a:pPr>
            <a:r>
              <a:rPr lang="en-US">
                <a:latin typeface="Times New Roman" charset="0"/>
                <a:cs typeface="Arial" charset="0"/>
              </a:rPr>
              <a:t>Like a Tillaux fracture, occurs when only the middle and medial portions of the distal tibial epiphysis is closed occurs due to external rotation forces.  The mechanism of injury is usually forced external rotation (eversion type injury).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FE1ECB-8FAC-6242-BE55-6C42A487229B}" type="slidenum">
              <a:rPr lang="en-US" sz="1200"/>
              <a:pPr eaLnBrk="1" hangingPunct="1"/>
              <a:t>97</a:t>
            </a:fld>
            <a:endParaRPr lang="en-US" sz="120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a:latin typeface="Times New Roman" charset="0"/>
              </a:rPr>
              <a:t>Triplane fracture schematic (lateral view).  </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797C65-30B1-3246-A88F-45275F5E02B1}" type="slidenum">
              <a:rPr lang="en-US" sz="1200"/>
              <a:pPr eaLnBrk="1" hangingPunct="1"/>
              <a:t>98</a:t>
            </a:fld>
            <a:endParaRPr lang="en-US" sz="120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228600" indent="-228600" eaLnBrk="1" hangingPunct="1"/>
            <a:r>
              <a:rPr lang="en-US" u="sng">
                <a:latin typeface="Times New Roman" charset="0"/>
              </a:rPr>
              <a:t>Dx</a:t>
            </a:r>
            <a:r>
              <a:rPr lang="en-US">
                <a:latin typeface="Times New Roman" charset="0"/>
              </a:rPr>
              <a:t>:  (True) Jones fracture of base of 5</a:t>
            </a:r>
            <a:r>
              <a:rPr lang="en-US" baseline="30000">
                <a:latin typeface="Times New Roman" charset="0"/>
              </a:rPr>
              <a:t>th</a:t>
            </a:r>
            <a:r>
              <a:rPr lang="en-US">
                <a:latin typeface="Times New Roman" charset="0"/>
              </a:rPr>
              <a:t> metatarsal.</a:t>
            </a:r>
          </a:p>
          <a:p>
            <a:pPr marL="228600" indent="-228600" eaLnBrk="1" hangingPunct="1"/>
            <a:r>
              <a:rPr lang="en-US" u="sng">
                <a:latin typeface="Times New Roman" charset="0"/>
              </a:rPr>
              <a:t>Case</a:t>
            </a:r>
            <a:r>
              <a:rPr lang="en-US">
                <a:latin typeface="Times New Roman" charset="0"/>
              </a:rPr>
              <a:t>:  19 year-old male presents with foot pain after inversion-type injury to ankle. </a:t>
            </a:r>
          </a:p>
          <a:p>
            <a:pPr marL="228600" indent="-228600" eaLnBrk="1" hangingPunct="1"/>
            <a:r>
              <a:rPr lang="en-US" u="sng">
                <a:latin typeface="Times New Roman" charset="0"/>
              </a:rPr>
              <a:t>Teaching Points</a:t>
            </a:r>
            <a:r>
              <a:rPr lang="en-US">
                <a:latin typeface="Times New Roman" charset="0"/>
              </a:rPr>
              <a:t>: </a:t>
            </a:r>
          </a:p>
          <a:p>
            <a:pPr marL="228600" indent="-228600" eaLnBrk="1" hangingPunct="1"/>
            <a:r>
              <a:rPr lang="en-US">
                <a:latin typeface="Times New Roman" charset="0"/>
                <a:cs typeface="Arial" charset="0"/>
              </a:rPr>
              <a:t>1.  Jones fracture involves fracture at base of fifth metatarsal at metaphyseal-diaphyseal junction.</a:t>
            </a:r>
          </a:p>
          <a:p>
            <a:pPr marL="228600" indent="-228600" eaLnBrk="1" hangingPunct="1">
              <a:buFontTx/>
              <a:buAutoNum type="arabicPeriod" startAt="2"/>
            </a:pPr>
            <a:r>
              <a:rPr lang="en-US">
                <a:latin typeface="Times New Roman" charset="0"/>
                <a:cs typeface="Arial" charset="0"/>
              </a:rPr>
              <a:t> Jones fracture is located w/in 1.5 cm distal to tuberosity of 5th metatarsal &amp; should not be confused w/ more common avulsion fracture of 5th metatarsal styloid.  This fracture is usually more proximal and occurs in younger children.</a:t>
            </a:r>
          </a:p>
          <a:p>
            <a:pPr marL="228600" indent="-228600" eaLnBrk="1" hangingPunct="1"/>
            <a:r>
              <a:rPr lang="en-US">
                <a:latin typeface="Times New Roman" charset="0"/>
              </a:rPr>
              <a:t>3.  Insertion of the peroneus brevis tendon: can cause avulsion fractures (Jones Type Fracture) in younger kids.</a:t>
            </a:r>
            <a:endParaRPr lang="en-US">
              <a:latin typeface="Times New Roman" charset="0"/>
              <a:cs typeface="Arial" charset="0"/>
            </a:endParaRPr>
          </a:p>
          <a:p>
            <a:pPr marL="228600" indent="-228600" eaLnBrk="1" hangingPunct="1"/>
            <a:r>
              <a:rPr lang="en-US">
                <a:latin typeface="Times New Roman" charset="0"/>
                <a:cs typeface="Arial" charset="0"/>
              </a:rPr>
              <a:t>4.  Finally, the acute Jones fracture must be distinguished from the chronic Jones fracture (in older adults), the latter of which may represent a chronic stress fracture w/ poor prognosis for healing.  Hence, strictly speaking a Jones fracture is an acute injury.  </a:t>
            </a:r>
            <a:endParaRPr lang="en-US">
              <a:latin typeface="Times New Roman" charset="0"/>
            </a:endParaRPr>
          </a:p>
          <a:p>
            <a:pPr marL="228600" indent="-228600" eaLnBrk="1" hangingPunct="1"/>
            <a:r>
              <a:rPr lang="en-US">
                <a:latin typeface="Times New Roman" charset="0"/>
                <a:cs typeface="Arial" charset="0"/>
              </a:rPr>
              <a:t>5. Jones fractures may present as an acute lesion or may be seen in chronic phase, and either presentation has a prolonged healing course in adults.  Usually, there has been gradual onset of pain on outer side of foot, &amp; only when pain interferes w/ walking does patient seek treatment.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Times New Roman" charset="0"/>
                <a:ea typeface="ＭＳ Ｐゴシック" charset="0"/>
              </a:defRPr>
            </a:lvl1pPr>
            <a:lvl2pPr marL="742950" indent="-285750">
              <a:defRPr sz="5400">
                <a:solidFill>
                  <a:schemeClr val="tx1"/>
                </a:solidFill>
                <a:latin typeface="Times New Roman" charset="0"/>
                <a:ea typeface="ＭＳ Ｐゴシック" charset="0"/>
              </a:defRPr>
            </a:lvl2pPr>
            <a:lvl3pPr marL="1143000" indent="-228600">
              <a:defRPr sz="5400">
                <a:solidFill>
                  <a:schemeClr val="tx1"/>
                </a:solidFill>
                <a:latin typeface="Times New Roman" charset="0"/>
                <a:ea typeface="ＭＳ Ｐゴシック" charset="0"/>
              </a:defRPr>
            </a:lvl3pPr>
            <a:lvl4pPr marL="1600200" indent="-228600">
              <a:defRPr sz="5400">
                <a:solidFill>
                  <a:schemeClr val="tx1"/>
                </a:solidFill>
                <a:latin typeface="Times New Roman" charset="0"/>
                <a:ea typeface="ＭＳ Ｐゴシック" charset="0"/>
              </a:defRPr>
            </a:lvl4pPr>
            <a:lvl5pPr marL="2057400" indent="-228600">
              <a:defRPr sz="5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400">
                <a:solidFill>
                  <a:schemeClr val="tx1"/>
                </a:solidFill>
                <a:latin typeface="Times New Roman" charset="0"/>
                <a:ea typeface="ＭＳ Ｐゴシック" charset="0"/>
              </a:defRPr>
            </a:lvl9pPr>
          </a:lstStyle>
          <a:p>
            <a:fld id="{BD040DC8-CC94-4843-8820-318FE28849EB}" type="slidenum">
              <a:rPr lang="en-US" sz="1200"/>
              <a:pPr/>
              <a:t>142</a:t>
            </a:fld>
            <a:endParaRPr lang="en-US" sz="120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400">
                <a:latin typeface="Times New Roman" charset="0"/>
              </a:rPr>
              <a:t>monteggias</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Times New Roman" charset="0"/>
                <a:ea typeface="ＭＳ Ｐゴシック" charset="0"/>
              </a:defRPr>
            </a:lvl1pPr>
            <a:lvl2pPr marL="742950" indent="-285750">
              <a:defRPr sz="5400">
                <a:solidFill>
                  <a:schemeClr val="tx1"/>
                </a:solidFill>
                <a:latin typeface="Times New Roman" charset="0"/>
                <a:ea typeface="ＭＳ Ｐゴシック" charset="0"/>
              </a:defRPr>
            </a:lvl2pPr>
            <a:lvl3pPr marL="1143000" indent="-228600">
              <a:defRPr sz="5400">
                <a:solidFill>
                  <a:schemeClr val="tx1"/>
                </a:solidFill>
                <a:latin typeface="Times New Roman" charset="0"/>
                <a:ea typeface="ＭＳ Ｐゴシック" charset="0"/>
              </a:defRPr>
            </a:lvl3pPr>
            <a:lvl4pPr marL="1600200" indent="-228600">
              <a:defRPr sz="5400">
                <a:solidFill>
                  <a:schemeClr val="tx1"/>
                </a:solidFill>
                <a:latin typeface="Times New Roman" charset="0"/>
                <a:ea typeface="ＭＳ Ｐゴシック" charset="0"/>
              </a:defRPr>
            </a:lvl4pPr>
            <a:lvl5pPr marL="2057400" indent="-228600">
              <a:defRPr sz="5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400">
                <a:solidFill>
                  <a:schemeClr val="tx1"/>
                </a:solidFill>
                <a:latin typeface="Times New Roman" charset="0"/>
                <a:ea typeface="ＭＳ Ｐゴシック" charset="0"/>
              </a:defRPr>
            </a:lvl9pPr>
          </a:lstStyle>
          <a:p>
            <a:fld id="{63988313-797C-EF48-A2FE-A918D1DF1FC9}" type="slidenum">
              <a:rPr lang="en-US" sz="1200"/>
              <a:pPr/>
              <a:t>143</a:t>
            </a:fld>
            <a:endParaRPr lang="en-US" sz="1200"/>
          </a:p>
        </p:txBody>
      </p:sp>
      <p:sp>
        <p:nvSpPr>
          <p:cNvPr id="147459" name="Rectangle 1026"/>
          <p:cNvSpPr>
            <a:spLocks noGrp="1" noRot="1" noChangeAspect="1" noChangeArrowheads="1" noTextEdit="1"/>
          </p:cNvSpPr>
          <p:nvPr>
            <p:ph type="sldImg"/>
          </p:nvPr>
        </p:nvSpPr>
        <p:spPr>
          <a:ln/>
        </p:spPr>
      </p:sp>
      <p:sp>
        <p:nvSpPr>
          <p:cNvPr id="14746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400">
                <a:latin typeface="Times New Roman" charset="0"/>
              </a:rPr>
              <a:t>Radial head fracture seen on AP</a:t>
            </a:r>
          </a:p>
          <a:p>
            <a:r>
              <a:rPr lang="en-US" sz="2400">
                <a:latin typeface="Times New Roman" charset="0"/>
              </a:rPr>
              <a:t>lateral actually oblique</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Times New Roman" charset="0"/>
                <a:ea typeface="ＭＳ Ｐゴシック" charset="0"/>
              </a:defRPr>
            </a:lvl1pPr>
            <a:lvl2pPr marL="742950" indent="-285750">
              <a:defRPr sz="5400">
                <a:solidFill>
                  <a:schemeClr val="tx1"/>
                </a:solidFill>
                <a:latin typeface="Times New Roman" charset="0"/>
                <a:ea typeface="ＭＳ Ｐゴシック" charset="0"/>
              </a:defRPr>
            </a:lvl2pPr>
            <a:lvl3pPr marL="1143000" indent="-228600">
              <a:defRPr sz="5400">
                <a:solidFill>
                  <a:schemeClr val="tx1"/>
                </a:solidFill>
                <a:latin typeface="Times New Roman" charset="0"/>
                <a:ea typeface="ＭＳ Ｐゴシック" charset="0"/>
              </a:defRPr>
            </a:lvl3pPr>
            <a:lvl4pPr marL="1600200" indent="-228600">
              <a:defRPr sz="5400">
                <a:solidFill>
                  <a:schemeClr val="tx1"/>
                </a:solidFill>
                <a:latin typeface="Times New Roman" charset="0"/>
                <a:ea typeface="ＭＳ Ｐゴシック" charset="0"/>
              </a:defRPr>
            </a:lvl4pPr>
            <a:lvl5pPr marL="2057400" indent="-228600">
              <a:defRPr sz="5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400">
                <a:solidFill>
                  <a:schemeClr val="tx1"/>
                </a:solidFill>
                <a:latin typeface="Times New Roman" charset="0"/>
                <a:ea typeface="ＭＳ Ｐゴシック" charset="0"/>
              </a:defRPr>
            </a:lvl9pPr>
          </a:lstStyle>
          <a:p>
            <a:fld id="{E3C72AD1-05E7-7546-9774-54A8405E683F}" type="slidenum">
              <a:rPr lang="en-US" sz="1200"/>
              <a:pPr/>
              <a:t>147</a:t>
            </a:fld>
            <a:endParaRPr lang="en-US" sz="120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monteggias</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Times New Roman" charset="0"/>
                <a:ea typeface="ＭＳ Ｐゴシック" charset="0"/>
              </a:defRPr>
            </a:lvl1pPr>
            <a:lvl2pPr marL="742950" indent="-285750">
              <a:defRPr sz="5400">
                <a:solidFill>
                  <a:schemeClr val="tx1"/>
                </a:solidFill>
                <a:latin typeface="Times New Roman" charset="0"/>
                <a:ea typeface="ＭＳ Ｐゴシック" charset="0"/>
              </a:defRPr>
            </a:lvl2pPr>
            <a:lvl3pPr marL="1143000" indent="-228600">
              <a:defRPr sz="5400">
                <a:solidFill>
                  <a:schemeClr val="tx1"/>
                </a:solidFill>
                <a:latin typeface="Times New Roman" charset="0"/>
                <a:ea typeface="ＭＳ Ｐゴシック" charset="0"/>
              </a:defRPr>
            </a:lvl3pPr>
            <a:lvl4pPr marL="1600200" indent="-228600">
              <a:defRPr sz="5400">
                <a:solidFill>
                  <a:schemeClr val="tx1"/>
                </a:solidFill>
                <a:latin typeface="Times New Roman" charset="0"/>
                <a:ea typeface="ＭＳ Ｐゴシック" charset="0"/>
              </a:defRPr>
            </a:lvl4pPr>
            <a:lvl5pPr marL="2057400" indent="-228600">
              <a:defRPr sz="5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400">
                <a:solidFill>
                  <a:schemeClr val="tx1"/>
                </a:solidFill>
                <a:latin typeface="Times New Roman" charset="0"/>
                <a:ea typeface="ＭＳ Ｐゴシック" charset="0"/>
              </a:defRPr>
            </a:lvl9pPr>
          </a:lstStyle>
          <a:p>
            <a:fld id="{DCAF8BF3-4BF4-2046-9B63-B69B9937FEFB}" type="slidenum">
              <a:rPr lang="en-US" sz="1200"/>
              <a:pPr/>
              <a:t>148</a:t>
            </a:fld>
            <a:endParaRPr lang="en-US" sz="120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Medial epicondyle</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Times New Roman" charset="0"/>
                <a:ea typeface="ＭＳ Ｐゴシック" charset="0"/>
              </a:defRPr>
            </a:lvl1pPr>
            <a:lvl2pPr marL="742950" indent="-285750">
              <a:defRPr sz="5400">
                <a:solidFill>
                  <a:schemeClr val="tx1"/>
                </a:solidFill>
                <a:latin typeface="Times New Roman" charset="0"/>
                <a:ea typeface="ＭＳ Ｐゴシック" charset="0"/>
              </a:defRPr>
            </a:lvl2pPr>
            <a:lvl3pPr marL="1143000" indent="-228600">
              <a:defRPr sz="5400">
                <a:solidFill>
                  <a:schemeClr val="tx1"/>
                </a:solidFill>
                <a:latin typeface="Times New Roman" charset="0"/>
                <a:ea typeface="ＭＳ Ｐゴシック" charset="0"/>
              </a:defRPr>
            </a:lvl3pPr>
            <a:lvl4pPr marL="1600200" indent="-228600">
              <a:defRPr sz="5400">
                <a:solidFill>
                  <a:schemeClr val="tx1"/>
                </a:solidFill>
                <a:latin typeface="Times New Roman" charset="0"/>
                <a:ea typeface="ＭＳ Ｐゴシック" charset="0"/>
              </a:defRPr>
            </a:lvl4pPr>
            <a:lvl5pPr marL="2057400" indent="-228600">
              <a:defRPr sz="5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400">
                <a:solidFill>
                  <a:schemeClr val="tx1"/>
                </a:solidFill>
                <a:latin typeface="Times New Roman" charset="0"/>
                <a:ea typeface="ＭＳ Ｐゴシック" charset="0"/>
              </a:defRPr>
            </a:lvl9pPr>
          </a:lstStyle>
          <a:p>
            <a:fld id="{C9CAD7D2-F227-3D4E-90F1-940B9C77DB9C}" type="slidenum">
              <a:rPr lang="en-US" sz="1200"/>
              <a:pPr/>
              <a:t>155</a:t>
            </a:fld>
            <a:endParaRPr lang="en-US" sz="1200"/>
          </a:p>
        </p:txBody>
      </p:sp>
      <p:sp>
        <p:nvSpPr>
          <p:cNvPr id="150531" name="Rectangle 1026"/>
          <p:cNvSpPr>
            <a:spLocks noGrp="1" noRot="1" noChangeAspect="1" noChangeArrowheads="1" noTextEdit="1"/>
          </p:cNvSpPr>
          <p:nvPr>
            <p:ph type="sldImg"/>
          </p:nvPr>
        </p:nvSpPr>
        <p:spPr>
          <a:ln/>
        </p:spPr>
      </p:sp>
      <p:sp>
        <p:nvSpPr>
          <p:cNvPr id="15053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500"/>
              </a:spcBef>
              <a:spcAft>
                <a:spcPts val="500"/>
              </a:spcAft>
            </a:pPr>
            <a:r>
              <a:rPr lang="en-US" sz="2400">
                <a:latin typeface="Times New Roman" charset="0"/>
              </a:rPr>
              <a:t>Joint effusion. Multiple fracture fragments. </a:t>
            </a:r>
          </a:p>
          <a:p>
            <a:pPr>
              <a:spcBef>
                <a:spcPts val="500"/>
              </a:spcBef>
              <a:spcAft>
                <a:spcPts val="500"/>
              </a:spcAft>
            </a:pPr>
            <a:r>
              <a:rPr lang="en-US" sz="2000">
                <a:latin typeface="Times New Roman" charset="0"/>
              </a:rPr>
              <a:t>The elbow is nearly fully ossified. The capitellum, radial head, internal epicondyle, and trochlea centers are nearly fully developed. The olecranon center is ossified. Of the two fragments on the lateral aspect (left side) of the distal humerus, one might be the external epicondyle ossification center. The other is a fracture fragment. Both may be fracture fragments. In this case, the CRITOE sequence does not help distinguish a normal external epicondyle from a fracture fragment since the external epicondyle is the last to appear</a:t>
            </a:r>
            <a:r>
              <a:rPr lang="en-US">
                <a:latin typeface="Times New Roman" charset="0"/>
              </a:rPr>
              <a:t>. </a:t>
            </a:r>
          </a:p>
          <a:p>
            <a:pPr>
              <a:spcBef>
                <a:spcPts val="500"/>
              </a:spcBef>
              <a:spcAft>
                <a:spcPts val="500"/>
              </a:spcAft>
            </a:pPr>
            <a:endParaRPr lang="en-US" sz="2400">
              <a:latin typeface="Times New Roman" charset="0"/>
            </a:endParaRPr>
          </a:p>
          <a:p>
            <a:endParaRPr lang="en-US" sz="2400">
              <a:latin typeface="Times New Roman"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Times New Roman" charset="0"/>
                <a:ea typeface="ＭＳ Ｐゴシック" charset="0"/>
              </a:defRPr>
            </a:lvl1pPr>
            <a:lvl2pPr marL="742950" indent="-285750">
              <a:defRPr sz="5400">
                <a:solidFill>
                  <a:schemeClr val="tx1"/>
                </a:solidFill>
                <a:latin typeface="Times New Roman" charset="0"/>
                <a:ea typeface="ＭＳ Ｐゴシック" charset="0"/>
              </a:defRPr>
            </a:lvl2pPr>
            <a:lvl3pPr marL="1143000" indent="-228600">
              <a:defRPr sz="5400">
                <a:solidFill>
                  <a:schemeClr val="tx1"/>
                </a:solidFill>
                <a:latin typeface="Times New Roman" charset="0"/>
                <a:ea typeface="ＭＳ Ｐゴシック" charset="0"/>
              </a:defRPr>
            </a:lvl3pPr>
            <a:lvl4pPr marL="1600200" indent="-228600">
              <a:defRPr sz="5400">
                <a:solidFill>
                  <a:schemeClr val="tx1"/>
                </a:solidFill>
                <a:latin typeface="Times New Roman" charset="0"/>
                <a:ea typeface="ＭＳ Ｐゴシック" charset="0"/>
              </a:defRPr>
            </a:lvl4pPr>
            <a:lvl5pPr marL="2057400" indent="-228600">
              <a:defRPr sz="5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400">
                <a:solidFill>
                  <a:schemeClr val="tx1"/>
                </a:solidFill>
                <a:latin typeface="Times New Roman" charset="0"/>
                <a:ea typeface="ＭＳ Ｐゴシック" charset="0"/>
              </a:defRPr>
            </a:lvl9pPr>
          </a:lstStyle>
          <a:p>
            <a:fld id="{FD90EACB-E753-3C48-970D-0A53AC0FCAFB}" type="slidenum">
              <a:rPr lang="en-US" sz="1200"/>
              <a:pPr/>
              <a:t>157</a:t>
            </a:fld>
            <a:endParaRPr lang="en-US" sz="1200"/>
          </a:p>
        </p:txBody>
      </p:sp>
      <p:sp>
        <p:nvSpPr>
          <p:cNvPr id="151555" name="Rectangle 1026"/>
          <p:cNvSpPr>
            <a:spLocks noGrp="1" noRot="1" noChangeAspect="1" noChangeArrowheads="1" noTextEdit="1"/>
          </p:cNvSpPr>
          <p:nvPr>
            <p:ph type="sldImg"/>
          </p:nvPr>
        </p:nvSpPr>
        <p:spPr>
          <a:ln/>
        </p:spPr>
      </p:sp>
      <p:sp>
        <p:nvSpPr>
          <p:cNvPr id="15155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800">
                <a:latin typeface="Times New Roman" charset="0"/>
              </a:rPr>
              <a:t>Oleacranon fracture</a:t>
            </a:r>
          </a:p>
          <a:p>
            <a:r>
              <a:rPr lang="en-US" sz="2800">
                <a:latin typeface="Times New Roman" charset="0"/>
              </a:rPr>
              <a:t>ap view really is more of an oblique so it looks like the radial neck area may have a fracture - on c-arm and a true ap, the radius was normal</a:t>
            </a:r>
          </a:p>
          <a:p>
            <a:r>
              <a:rPr lang="en-US" sz="2800">
                <a:latin typeface="Times New Roman" charset="0"/>
              </a:rPr>
              <a:t>this fracture required screws</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Times New Roman" charset="0"/>
                <a:ea typeface="ＭＳ Ｐゴシック" charset="0"/>
              </a:defRPr>
            </a:lvl1pPr>
            <a:lvl2pPr marL="742950" indent="-285750">
              <a:defRPr sz="5400">
                <a:solidFill>
                  <a:schemeClr val="tx1"/>
                </a:solidFill>
                <a:latin typeface="Times New Roman" charset="0"/>
                <a:ea typeface="ＭＳ Ｐゴシック" charset="0"/>
              </a:defRPr>
            </a:lvl2pPr>
            <a:lvl3pPr marL="1143000" indent="-228600">
              <a:defRPr sz="5400">
                <a:solidFill>
                  <a:schemeClr val="tx1"/>
                </a:solidFill>
                <a:latin typeface="Times New Roman" charset="0"/>
                <a:ea typeface="ＭＳ Ｐゴシック" charset="0"/>
              </a:defRPr>
            </a:lvl3pPr>
            <a:lvl4pPr marL="1600200" indent="-228600">
              <a:defRPr sz="5400">
                <a:solidFill>
                  <a:schemeClr val="tx1"/>
                </a:solidFill>
                <a:latin typeface="Times New Roman" charset="0"/>
                <a:ea typeface="ＭＳ Ｐゴシック" charset="0"/>
              </a:defRPr>
            </a:lvl4pPr>
            <a:lvl5pPr marL="2057400" indent="-228600">
              <a:defRPr sz="5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400">
                <a:solidFill>
                  <a:schemeClr val="tx1"/>
                </a:solidFill>
                <a:latin typeface="Times New Roman" charset="0"/>
                <a:ea typeface="ＭＳ Ｐゴシック" charset="0"/>
              </a:defRPr>
            </a:lvl9pPr>
          </a:lstStyle>
          <a:p>
            <a:fld id="{4AC8D7C4-14A2-E347-BAAE-EF7546423815}" type="slidenum">
              <a:rPr lang="en-US" sz="1200"/>
              <a:pPr/>
              <a:t>158</a:t>
            </a:fld>
            <a:endParaRPr lang="en-US" sz="120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800">
                <a:latin typeface="Times New Roman" charset="0"/>
              </a:rPr>
              <a:t>Misssed monteggia</a:t>
            </a:r>
            <a:r>
              <a:rPr lang="ja-JP" altLang="en-US" sz="2800">
                <a:latin typeface="Times New Roman" charset="0"/>
              </a:rPr>
              <a:t>’</a:t>
            </a:r>
            <a:r>
              <a:rPr lang="en-US" sz="2800">
                <a:latin typeface="Times New Roman" charset="0"/>
              </a:rPr>
              <a:t>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a:t>
            </a:r>
            <a:endParaRPr lang="en-US" dirty="0"/>
          </a:p>
        </p:txBody>
      </p:sp>
      <p:sp>
        <p:nvSpPr>
          <p:cNvPr id="4" name="Slide Number Placeholder 3"/>
          <p:cNvSpPr>
            <a:spLocks noGrp="1"/>
          </p:cNvSpPr>
          <p:nvPr>
            <p:ph type="sldNum" sz="quarter" idx="10"/>
          </p:nvPr>
        </p:nvSpPr>
        <p:spPr/>
        <p:txBody>
          <a:bodyPr/>
          <a:lstStyle/>
          <a:p>
            <a:fld id="{63033CE2-FAD7-8649-86BB-31106BABC1FA}" type="slidenum">
              <a:rPr lang="en-US" smtClean="0"/>
              <a:t>10</a:t>
            </a:fld>
            <a:endParaRPr lang="en-US"/>
          </a:p>
        </p:txBody>
      </p:sp>
    </p:spTree>
    <p:extLst>
      <p:ext uri="{BB962C8B-B14F-4D97-AF65-F5344CB8AC3E}">
        <p14:creationId xmlns:p14="http://schemas.microsoft.com/office/powerpoint/2010/main" val="35839632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Times New Roman" charset="0"/>
                <a:ea typeface="ＭＳ Ｐゴシック" charset="0"/>
              </a:defRPr>
            </a:lvl1pPr>
            <a:lvl2pPr marL="742950" indent="-285750">
              <a:defRPr sz="5400">
                <a:solidFill>
                  <a:schemeClr val="tx1"/>
                </a:solidFill>
                <a:latin typeface="Times New Roman" charset="0"/>
                <a:ea typeface="ＭＳ Ｐゴシック" charset="0"/>
              </a:defRPr>
            </a:lvl2pPr>
            <a:lvl3pPr marL="1143000" indent="-228600">
              <a:defRPr sz="5400">
                <a:solidFill>
                  <a:schemeClr val="tx1"/>
                </a:solidFill>
                <a:latin typeface="Times New Roman" charset="0"/>
                <a:ea typeface="ＭＳ Ｐゴシック" charset="0"/>
              </a:defRPr>
            </a:lvl3pPr>
            <a:lvl4pPr marL="1600200" indent="-228600">
              <a:defRPr sz="5400">
                <a:solidFill>
                  <a:schemeClr val="tx1"/>
                </a:solidFill>
                <a:latin typeface="Times New Roman" charset="0"/>
                <a:ea typeface="ＭＳ Ｐゴシック" charset="0"/>
              </a:defRPr>
            </a:lvl4pPr>
            <a:lvl5pPr marL="2057400" indent="-228600">
              <a:defRPr sz="5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400">
                <a:solidFill>
                  <a:schemeClr val="tx1"/>
                </a:solidFill>
                <a:latin typeface="Times New Roman" charset="0"/>
                <a:ea typeface="ＭＳ Ｐゴシック" charset="0"/>
              </a:defRPr>
            </a:lvl9pPr>
          </a:lstStyle>
          <a:p>
            <a:fld id="{5204D741-DB49-3748-9EC0-AFF7BE3F29FF}" type="slidenum">
              <a:rPr lang="en-US" sz="1200"/>
              <a:pPr/>
              <a:t>159</a:t>
            </a:fld>
            <a:endParaRPr lang="en-US" sz="120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Lewis, Mathieu, 747970, 5/15/99</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Times New Roman" charset="0"/>
                <a:ea typeface="ＭＳ Ｐゴシック" charset="0"/>
              </a:defRPr>
            </a:lvl1pPr>
            <a:lvl2pPr marL="742950" indent="-285750">
              <a:defRPr sz="5400">
                <a:solidFill>
                  <a:schemeClr val="tx1"/>
                </a:solidFill>
                <a:latin typeface="Times New Roman" charset="0"/>
                <a:ea typeface="ＭＳ Ｐゴシック" charset="0"/>
              </a:defRPr>
            </a:lvl2pPr>
            <a:lvl3pPr marL="1143000" indent="-228600">
              <a:defRPr sz="5400">
                <a:solidFill>
                  <a:schemeClr val="tx1"/>
                </a:solidFill>
                <a:latin typeface="Times New Roman" charset="0"/>
                <a:ea typeface="ＭＳ Ｐゴシック" charset="0"/>
              </a:defRPr>
            </a:lvl3pPr>
            <a:lvl4pPr marL="1600200" indent="-228600">
              <a:defRPr sz="5400">
                <a:solidFill>
                  <a:schemeClr val="tx1"/>
                </a:solidFill>
                <a:latin typeface="Times New Roman" charset="0"/>
                <a:ea typeface="ＭＳ Ｐゴシック" charset="0"/>
              </a:defRPr>
            </a:lvl4pPr>
            <a:lvl5pPr marL="2057400" indent="-228600">
              <a:defRPr sz="5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400">
                <a:solidFill>
                  <a:schemeClr val="tx1"/>
                </a:solidFill>
                <a:latin typeface="Times New Roman" charset="0"/>
                <a:ea typeface="ＭＳ Ｐゴシック" charset="0"/>
              </a:defRPr>
            </a:lvl9pPr>
          </a:lstStyle>
          <a:p>
            <a:fld id="{76A25610-068D-8541-8313-B67AC79B96EA}" type="slidenum">
              <a:rPr lang="en-US" sz="1200"/>
              <a:pPr/>
              <a:t>160</a:t>
            </a:fld>
            <a:endParaRPr lang="en-US" sz="120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Lateral condyle</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Times New Roman" charset="0"/>
                <a:ea typeface="ＭＳ Ｐゴシック" charset="0"/>
              </a:defRPr>
            </a:lvl1pPr>
            <a:lvl2pPr marL="742950" indent="-285750">
              <a:defRPr sz="5400">
                <a:solidFill>
                  <a:schemeClr val="tx1"/>
                </a:solidFill>
                <a:latin typeface="Times New Roman" charset="0"/>
                <a:ea typeface="ＭＳ Ｐゴシック" charset="0"/>
              </a:defRPr>
            </a:lvl2pPr>
            <a:lvl3pPr marL="1143000" indent="-228600">
              <a:defRPr sz="5400">
                <a:solidFill>
                  <a:schemeClr val="tx1"/>
                </a:solidFill>
                <a:latin typeface="Times New Roman" charset="0"/>
                <a:ea typeface="ＭＳ Ｐゴシック" charset="0"/>
              </a:defRPr>
            </a:lvl3pPr>
            <a:lvl4pPr marL="1600200" indent="-228600">
              <a:defRPr sz="5400">
                <a:solidFill>
                  <a:schemeClr val="tx1"/>
                </a:solidFill>
                <a:latin typeface="Times New Roman" charset="0"/>
                <a:ea typeface="ＭＳ Ｐゴシック" charset="0"/>
              </a:defRPr>
            </a:lvl4pPr>
            <a:lvl5pPr marL="2057400" indent="-228600">
              <a:defRPr sz="5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400">
                <a:solidFill>
                  <a:schemeClr val="tx1"/>
                </a:solidFill>
                <a:latin typeface="Times New Roman" charset="0"/>
                <a:ea typeface="ＭＳ Ｐゴシック" charset="0"/>
              </a:defRPr>
            </a:lvl9pPr>
          </a:lstStyle>
          <a:p>
            <a:fld id="{811BBEB2-8BB4-CC4E-8F52-46087C14725F}" type="slidenum">
              <a:rPr lang="en-US" sz="1200"/>
              <a:pPr/>
              <a:t>162</a:t>
            </a:fld>
            <a:endParaRPr lang="en-US" sz="120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a:latin typeface="Times New Roman" charset="0"/>
              </a:rPr>
              <a:t>Lateral condyle fracture</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Times New Roman" charset="0"/>
                <a:ea typeface="ＭＳ Ｐゴシック" charset="0"/>
              </a:defRPr>
            </a:lvl1pPr>
            <a:lvl2pPr marL="742950" indent="-285750">
              <a:defRPr sz="5400">
                <a:solidFill>
                  <a:schemeClr val="tx1"/>
                </a:solidFill>
                <a:latin typeface="Times New Roman" charset="0"/>
                <a:ea typeface="ＭＳ Ｐゴシック" charset="0"/>
              </a:defRPr>
            </a:lvl2pPr>
            <a:lvl3pPr marL="1143000" indent="-228600">
              <a:defRPr sz="5400">
                <a:solidFill>
                  <a:schemeClr val="tx1"/>
                </a:solidFill>
                <a:latin typeface="Times New Roman" charset="0"/>
                <a:ea typeface="ＭＳ Ｐゴシック" charset="0"/>
              </a:defRPr>
            </a:lvl3pPr>
            <a:lvl4pPr marL="1600200" indent="-228600">
              <a:defRPr sz="5400">
                <a:solidFill>
                  <a:schemeClr val="tx1"/>
                </a:solidFill>
                <a:latin typeface="Times New Roman" charset="0"/>
                <a:ea typeface="ＭＳ Ｐゴシック" charset="0"/>
              </a:defRPr>
            </a:lvl4pPr>
            <a:lvl5pPr marL="2057400" indent="-228600">
              <a:defRPr sz="5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400">
                <a:solidFill>
                  <a:schemeClr val="tx1"/>
                </a:solidFill>
                <a:latin typeface="Times New Roman" charset="0"/>
                <a:ea typeface="ＭＳ Ｐゴシック" charset="0"/>
              </a:defRPr>
            </a:lvl9pPr>
          </a:lstStyle>
          <a:p>
            <a:fld id="{505F46BC-630E-D848-B2D7-A1E3EBEBA5D3}" type="slidenum">
              <a:rPr lang="en-US" sz="1200"/>
              <a:pPr/>
              <a:t>163</a:t>
            </a:fld>
            <a:endParaRPr lang="en-US" sz="120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Lateral condyle – young patient</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Times New Roman" charset="0"/>
                <a:ea typeface="ＭＳ Ｐゴシック" charset="0"/>
              </a:defRPr>
            </a:lvl1pPr>
            <a:lvl2pPr marL="742950" indent="-285750">
              <a:defRPr sz="5400">
                <a:solidFill>
                  <a:schemeClr val="tx1"/>
                </a:solidFill>
                <a:latin typeface="Times New Roman" charset="0"/>
                <a:ea typeface="ＭＳ Ｐゴシック" charset="0"/>
              </a:defRPr>
            </a:lvl2pPr>
            <a:lvl3pPr marL="1143000" indent="-228600">
              <a:defRPr sz="5400">
                <a:solidFill>
                  <a:schemeClr val="tx1"/>
                </a:solidFill>
                <a:latin typeface="Times New Roman" charset="0"/>
                <a:ea typeface="ＭＳ Ｐゴシック" charset="0"/>
              </a:defRPr>
            </a:lvl3pPr>
            <a:lvl4pPr marL="1600200" indent="-228600">
              <a:defRPr sz="5400">
                <a:solidFill>
                  <a:schemeClr val="tx1"/>
                </a:solidFill>
                <a:latin typeface="Times New Roman" charset="0"/>
                <a:ea typeface="ＭＳ Ｐゴシック" charset="0"/>
              </a:defRPr>
            </a:lvl4pPr>
            <a:lvl5pPr marL="2057400" indent="-228600">
              <a:defRPr sz="5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400">
                <a:solidFill>
                  <a:schemeClr val="tx1"/>
                </a:solidFill>
                <a:latin typeface="Times New Roman" charset="0"/>
                <a:ea typeface="ＭＳ Ｐゴシック" charset="0"/>
              </a:defRPr>
            </a:lvl9pPr>
          </a:lstStyle>
          <a:p>
            <a:fld id="{47CF9066-295A-894C-99FB-387828EE0C7E}" type="slidenum">
              <a:rPr lang="en-US" sz="1200"/>
              <a:pPr/>
              <a:t>165</a:t>
            </a:fld>
            <a:endParaRPr lang="en-US" sz="120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Type 2 supracondyle fracture</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Times New Roman" charset="0"/>
                <a:ea typeface="ＭＳ Ｐゴシック" charset="0"/>
              </a:defRPr>
            </a:lvl1pPr>
            <a:lvl2pPr marL="742950" indent="-285750">
              <a:defRPr sz="5400">
                <a:solidFill>
                  <a:schemeClr val="tx1"/>
                </a:solidFill>
                <a:latin typeface="Times New Roman" charset="0"/>
                <a:ea typeface="ＭＳ Ｐゴシック" charset="0"/>
              </a:defRPr>
            </a:lvl2pPr>
            <a:lvl3pPr marL="1143000" indent="-228600">
              <a:defRPr sz="5400">
                <a:solidFill>
                  <a:schemeClr val="tx1"/>
                </a:solidFill>
                <a:latin typeface="Times New Roman" charset="0"/>
                <a:ea typeface="ＭＳ Ｐゴシック" charset="0"/>
              </a:defRPr>
            </a:lvl3pPr>
            <a:lvl4pPr marL="1600200" indent="-228600">
              <a:defRPr sz="5400">
                <a:solidFill>
                  <a:schemeClr val="tx1"/>
                </a:solidFill>
                <a:latin typeface="Times New Roman" charset="0"/>
                <a:ea typeface="ＭＳ Ｐゴシック" charset="0"/>
              </a:defRPr>
            </a:lvl4pPr>
            <a:lvl5pPr marL="2057400" indent="-228600">
              <a:defRPr sz="5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400">
                <a:solidFill>
                  <a:schemeClr val="tx1"/>
                </a:solidFill>
                <a:latin typeface="Times New Roman" charset="0"/>
                <a:ea typeface="ＭＳ Ｐゴシック" charset="0"/>
              </a:defRPr>
            </a:lvl9pPr>
          </a:lstStyle>
          <a:p>
            <a:fld id="{7B551FD8-A063-6B41-BA7A-345EE77D968D}" type="slidenum">
              <a:rPr lang="en-US" sz="1200"/>
              <a:pPr/>
              <a:t>166</a:t>
            </a:fld>
            <a:endParaRPr lang="en-US" sz="120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Type 1 SC</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Times New Roman" charset="0"/>
                <a:ea typeface="ＭＳ Ｐゴシック" charset="0"/>
              </a:defRPr>
            </a:lvl1pPr>
            <a:lvl2pPr marL="742950" indent="-285750">
              <a:defRPr sz="5400">
                <a:solidFill>
                  <a:schemeClr val="tx1"/>
                </a:solidFill>
                <a:latin typeface="Times New Roman" charset="0"/>
                <a:ea typeface="ＭＳ Ｐゴシック" charset="0"/>
              </a:defRPr>
            </a:lvl2pPr>
            <a:lvl3pPr marL="1143000" indent="-228600">
              <a:defRPr sz="5400">
                <a:solidFill>
                  <a:schemeClr val="tx1"/>
                </a:solidFill>
                <a:latin typeface="Times New Roman" charset="0"/>
                <a:ea typeface="ＭＳ Ｐゴシック" charset="0"/>
              </a:defRPr>
            </a:lvl3pPr>
            <a:lvl4pPr marL="1600200" indent="-228600">
              <a:defRPr sz="5400">
                <a:solidFill>
                  <a:schemeClr val="tx1"/>
                </a:solidFill>
                <a:latin typeface="Times New Roman" charset="0"/>
                <a:ea typeface="ＭＳ Ｐゴシック" charset="0"/>
              </a:defRPr>
            </a:lvl4pPr>
            <a:lvl5pPr marL="2057400" indent="-228600">
              <a:defRPr sz="5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400">
                <a:solidFill>
                  <a:schemeClr val="tx1"/>
                </a:solidFill>
                <a:latin typeface="Times New Roman" charset="0"/>
                <a:ea typeface="ＭＳ Ｐゴシック" charset="0"/>
              </a:defRPr>
            </a:lvl9pPr>
          </a:lstStyle>
          <a:p>
            <a:fld id="{E1F95160-135A-764D-B57D-B5128D4DA751}" type="slidenum">
              <a:rPr lang="en-US" sz="1200"/>
              <a:pPr/>
              <a:t>167</a:t>
            </a:fld>
            <a:endParaRPr lang="en-US" sz="120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Medial epicondyle</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Times New Roman" charset="0"/>
                <a:ea typeface="ＭＳ Ｐゴシック" charset="0"/>
              </a:defRPr>
            </a:lvl1pPr>
            <a:lvl2pPr marL="742950" indent="-285750">
              <a:defRPr sz="5400">
                <a:solidFill>
                  <a:schemeClr val="tx1"/>
                </a:solidFill>
                <a:latin typeface="Times New Roman" charset="0"/>
                <a:ea typeface="ＭＳ Ｐゴシック" charset="0"/>
              </a:defRPr>
            </a:lvl2pPr>
            <a:lvl3pPr marL="1143000" indent="-228600">
              <a:defRPr sz="5400">
                <a:solidFill>
                  <a:schemeClr val="tx1"/>
                </a:solidFill>
                <a:latin typeface="Times New Roman" charset="0"/>
                <a:ea typeface="ＭＳ Ｐゴシック" charset="0"/>
              </a:defRPr>
            </a:lvl3pPr>
            <a:lvl4pPr marL="1600200" indent="-228600">
              <a:defRPr sz="5400">
                <a:solidFill>
                  <a:schemeClr val="tx1"/>
                </a:solidFill>
                <a:latin typeface="Times New Roman" charset="0"/>
                <a:ea typeface="ＭＳ Ｐゴシック" charset="0"/>
              </a:defRPr>
            </a:lvl4pPr>
            <a:lvl5pPr marL="2057400" indent="-228600">
              <a:defRPr sz="5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400">
                <a:solidFill>
                  <a:schemeClr val="tx1"/>
                </a:solidFill>
                <a:latin typeface="Times New Roman" charset="0"/>
                <a:ea typeface="ＭＳ Ｐゴシック" charset="0"/>
              </a:defRPr>
            </a:lvl9pPr>
          </a:lstStyle>
          <a:p>
            <a:fld id="{E2F6E91D-88D0-2441-8E63-826C79887094}" type="slidenum">
              <a:rPr lang="en-US" sz="1200"/>
              <a:pPr/>
              <a:t>168</a:t>
            </a:fld>
            <a:endParaRPr lang="en-US" sz="120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Lateral condyle</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Times New Roman" charset="0"/>
                <a:ea typeface="ＭＳ Ｐゴシック" charset="0"/>
              </a:defRPr>
            </a:lvl1pPr>
            <a:lvl2pPr marL="742950" indent="-285750">
              <a:defRPr sz="5400">
                <a:solidFill>
                  <a:schemeClr val="tx1"/>
                </a:solidFill>
                <a:latin typeface="Times New Roman" charset="0"/>
                <a:ea typeface="ＭＳ Ｐゴシック" charset="0"/>
              </a:defRPr>
            </a:lvl2pPr>
            <a:lvl3pPr marL="1143000" indent="-228600">
              <a:defRPr sz="5400">
                <a:solidFill>
                  <a:schemeClr val="tx1"/>
                </a:solidFill>
                <a:latin typeface="Times New Roman" charset="0"/>
                <a:ea typeface="ＭＳ Ｐゴシック" charset="0"/>
              </a:defRPr>
            </a:lvl3pPr>
            <a:lvl4pPr marL="1600200" indent="-228600">
              <a:defRPr sz="5400">
                <a:solidFill>
                  <a:schemeClr val="tx1"/>
                </a:solidFill>
                <a:latin typeface="Times New Roman" charset="0"/>
                <a:ea typeface="ＭＳ Ｐゴシック" charset="0"/>
              </a:defRPr>
            </a:lvl4pPr>
            <a:lvl5pPr marL="2057400" indent="-228600">
              <a:defRPr sz="5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400">
                <a:solidFill>
                  <a:schemeClr val="tx1"/>
                </a:solidFill>
                <a:latin typeface="Times New Roman" charset="0"/>
                <a:ea typeface="ＭＳ Ｐゴシック" charset="0"/>
              </a:defRPr>
            </a:lvl9pPr>
          </a:lstStyle>
          <a:p>
            <a:fld id="{247B6C54-5518-3A4F-ACD7-89818312F736}" type="slidenum">
              <a:rPr lang="en-US" sz="1200"/>
              <a:pPr/>
              <a:t>169</a:t>
            </a:fld>
            <a:endParaRPr lang="en-US" sz="120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Radial neck</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00"/>
              </a:spcBef>
              <a:spcAft>
                <a:spcPts val="500"/>
              </a:spcAft>
            </a:pPr>
            <a:r>
              <a:rPr lang="en-US" sz="1200" dirty="0" smtClean="0"/>
              <a:t>Comparison views of the non-affected extremity may assist in </a:t>
            </a:r>
            <a:r>
              <a:rPr lang="en-US" sz="1200" dirty="0" err="1" smtClean="0"/>
              <a:t>radiographically</a:t>
            </a:r>
            <a:r>
              <a:rPr lang="en-US" sz="1200" dirty="0" smtClean="0"/>
              <a:t> diagnosing a SH-V type injury at initial presentation. Based on this comparison view, differences in the width of the growth plates may be evident. A complete obliteration or diminished </a:t>
            </a:r>
            <a:r>
              <a:rPr lang="en-US" sz="1200" dirty="0" err="1" smtClean="0"/>
              <a:t>physeal</a:t>
            </a:r>
            <a:r>
              <a:rPr lang="en-US" sz="1200" dirty="0" smtClean="0"/>
              <a:t> distance of the affected extremity confirms the diagnosis of a SH-V injury. </a:t>
            </a:r>
            <a:r>
              <a:rPr lang="en-US" sz="1400" dirty="0" smtClean="0"/>
              <a:t>This patient fell off a second story balcony onto her feet. The radiographs show several fractures within the body of the calcaneus.</a:t>
            </a:r>
          </a:p>
          <a:p>
            <a:pPr>
              <a:spcBef>
                <a:spcPts val="500"/>
              </a:spcBef>
              <a:spcAft>
                <a:spcPts val="500"/>
              </a:spcAft>
            </a:pPr>
            <a:endParaRPr lang="en-US" sz="1400" dirty="0" smtClean="0"/>
          </a:p>
          <a:p>
            <a:endParaRPr lang="en-US" dirty="0"/>
          </a:p>
        </p:txBody>
      </p:sp>
      <p:sp>
        <p:nvSpPr>
          <p:cNvPr id="4" name="Slide Number Placeholder 3"/>
          <p:cNvSpPr>
            <a:spLocks noGrp="1"/>
          </p:cNvSpPr>
          <p:nvPr>
            <p:ph type="sldNum" sz="quarter" idx="10"/>
          </p:nvPr>
        </p:nvSpPr>
        <p:spPr/>
        <p:txBody>
          <a:bodyPr/>
          <a:lstStyle/>
          <a:p>
            <a:fld id="{63033CE2-FAD7-8649-86BB-31106BABC1FA}" type="slidenum">
              <a:rPr lang="en-US" smtClean="0"/>
              <a:t>12</a:t>
            </a:fld>
            <a:endParaRPr lang="en-US"/>
          </a:p>
        </p:txBody>
      </p:sp>
    </p:spTree>
    <p:extLst>
      <p:ext uri="{BB962C8B-B14F-4D97-AF65-F5344CB8AC3E}">
        <p14:creationId xmlns:p14="http://schemas.microsoft.com/office/powerpoint/2010/main" val="215752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628EAFA9-7502-42D3-9B79-C38E938C236F}" type="datetimeFigureOut">
              <a:rPr lang="en-US" smtClean="0"/>
              <a:t>4/20/16</a:t>
            </a:fld>
            <a:endParaRPr lang="en-US"/>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2D57B0AA-AC8E-4463-ADAC-E87D09B82E4F}" type="slidenum">
              <a:rPr lang="en-US" smtClean="0"/>
              <a:t>‹#›</a:t>
            </a:fld>
            <a:endParaRPr lang="en-US"/>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8EAFA9-7502-42D3-9B79-C38E938C236F}" type="datetimeFigureOut">
              <a:rPr lang="en-US" smtClean="0"/>
              <a:t>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B0AA-AC8E-4463-ADAC-E87D09B82E4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28EAFA9-7502-42D3-9B79-C38E938C236F}" type="datetimeFigureOut">
              <a:rPr lang="en-US" smtClean="0"/>
              <a:t>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2D57B0AA-AC8E-4463-ADAC-E87D09B82E4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EDD8A55-AE87-2D46-A6F0-BD30902D8B3D}" type="slidenum">
              <a:rPr lang="en-US"/>
              <a:pPr/>
              <a:t>‹#›</a:t>
            </a:fld>
            <a:endParaRPr lang="en-US"/>
          </a:p>
        </p:txBody>
      </p:sp>
    </p:spTree>
    <p:extLst>
      <p:ext uri="{BB962C8B-B14F-4D97-AF65-F5344CB8AC3E}">
        <p14:creationId xmlns:p14="http://schemas.microsoft.com/office/powerpoint/2010/main" val="838307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28EAFA9-7502-42D3-9B79-C38E938C236F}" type="datetimeFigureOut">
              <a:rPr lang="en-US" smtClean="0"/>
              <a:t>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B0AA-AC8E-4463-ADAC-E87D09B82E4F}"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628EAFA9-7502-42D3-9B79-C38E938C236F}" type="datetimeFigureOut">
              <a:rPr lang="en-US" smtClean="0"/>
              <a:t>4/20/16</a:t>
            </a:fld>
            <a:endParaRPr lang="en-US"/>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2D57B0AA-AC8E-4463-ADAC-E87D09B82E4F}" type="slidenum">
              <a:rPr lang="en-US" smtClean="0"/>
              <a:t>‹#›</a:t>
            </a:fld>
            <a:endParaRPr lang="en-US"/>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28EAFA9-7502-42D3-9B79-C38E938C236F}" type="datetimeFigureOut">
              <a:rPr lang="en-US" smtClean="0"/>
              <a:t>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7B0AA-AC8E-4463-ADAC-E87D09B82E4F}"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28EAFA9-7502-42D3-9B79-C38E938C236F}" type="datetimeFigureOut">
              <a:rPr lang="en-US" smtClean="0"/>
              <a:t>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57B0AA-AC8E-4463-ADAC-E87D09B82E4F}"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28EAFA9-7502-42D3-9B79-C38E938C236F}" type="datetimeFigureOut">
              <a:rPr lang="en-US" smtClean="0"/>
              <a:t>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57B0AA-AC8E-4463-ADAC-E87D09B82E4F}" type="slidenum">
              <a:rPr lang="en-US" smtClean="0"/>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628EAFA9-7502-42D3-9B79-C38E938C236F}" type="datetimeFigureOut">
              <a:rPr lang="en-US" smtClean="0"/>
              <a:t>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57B0AA-AC8E-4463-ADAC-E87D09B82E4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8EAFA9-7502-42D3-9B79-C38E938C236F}" type="datetimeFigureOut">
              <a:rPr lang="en-US" smtClean="0"/>
              <a:t>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2D57B0AA-AC8E-4463-ADAC-E87D09B82E4F}" type="slidenum">
              <a:rPr lang="en-US" smtClean="0"/>
              <a:t>‹#›</a:t>
            </a:fld>
            <a:endParaRPr lang="en-US"/>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8EAFA9-7502-42D3-9B79-C38E938C236F}" type="datetimeFigureOut">
              <a:rPr lang="en-US" smtClean="0"/>
              <a:t>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7B0AA-AC8E-4463-ADAC-E87D09B82E4F}" type="slidenum">
              <a:rPr lang="en-US" smtClean="0"/>
              <a:t>‹#›</a:t>
            </a:fld>
            <a:endParaRPr lang="en-US"/>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628EAFA9-7502-42D3-9B79-C38E938C236F}" type="datetimeFigureOut">
              <a:rPr lang="en-US" smtClean="0"/>
              <a:t>4/20/16</a:t>
            </a:fld>
            <a:endParaRPr lang="en-US"/>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US"/>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2D57B0AA-AC8E-4463-ADAC-E87D09B82E4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eg"/><Relationship Id="rId3" Type="http://schemas.openxmlformats.org/officeDocument/2006/relationships/image" Target="../media/image90.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 Id="rId3" Type="http://schemas.openxmlformats.org/officeDocument/2006/relationships/image" Target="../media/image93.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 Id="rId3" Type="http://schemas.openxmlformats.org/officeDocument/2006/relationships/image" Target="../media/image95.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jpeg"/></Relationships>
</file>

<file path=ppt/slides/_rels/slide106.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jpeg"/><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eg"/><Relationship Id="rId3" Type="http://schemas.openxmlformats.org/officeDocument/2006/relationships/image" Target="../media/image10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10.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jpeg"/><Relationship Id="rId5" Type="http://schemas.openxmlformats.org/officeDocument/2006/relationships/image" Target="../media/image107.jpeg"/><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111.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jpeg"/><Relationship Id="rId1" Type="http://schemas.openxmlformats.org/officeDocument/2006/relationships/slideLayout" Target="../slideLayouts/slideLayout2.xml"/><Relationship Id="rId2" Type="http://schemas.openxmlformats.org/officeDocument/2006/relationships/image" Target="../media/image108.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jpeg"/><Relationship Id="rId3" Type="http://schemas.openxmlformats.org/officeDocument/2006/relationships/image" Target="../media/image112.gif"/></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jpeg"/><Relationship Id="rId3" Type="http://schemas.openxmlformats.org/officeDocument/2006/relationships/image" Target="../media/image114.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jpeg"/><Relationship Id="rId3" Type="http://schemas.openxmlformats.org/officeDocument/2006/relationships/image" Target="../media/image118.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wmf"/><Relationship Id="rId3" Type="http://schemas.openxmlformats.org/officeDocument/2006/relationships/image" Target="../media/image120.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wmf"/></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jpeg"/><Relationship Id="rId3" Type="http://schemas.openxmlformats.org/officeDocument/2006/relationships/image" Target="../media/image123.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gi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jpeg"/><Relationship Id="rId3" Type="http://schemas.openxmlformats.org/officeDocument/2006/relationships/image" Target="../media/image128.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jpeg"/><Relationship Id="rId3" Type="http://schemas.openxmlformats.org/officeDocument/2006/relationships/image" Target="../media/image128.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jpeg"/><Relationship Id="rId3" Type="http://schemas.openxmlformats.org/officeDocument/2006/relationships/image" Target="../media/image13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jpeg"/><Relationship Id="rId3" Type="http://schemas.openxmlformats.org/officeDocument/2006/relationships/image" Target="../media/image136.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jpeg"/><Relationship Id="rId3" Type="http://schemas.openxmlformats.org/officeDocument/2006/relationships/image" Target="../media/image138.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144.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145.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6.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7.png"/><Relationship Id="rId3" Type="http://schemas.openxmlformats.org/officeDocument/2006/relationships/image" Target="../media/image148.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50.png"/><Relationship Id="rId1" Type="http://schemas.openxmlformats.org/officeDocument/2006/relationships/slideLayout" Target="../slideLayouts/slideLayout6.xml"/><Relationship Id="rId2" Type="http://schemas.openxmlformats.org/officeDocument/2006/relationships/notesSlide" Target="../notesSlides/notesSlide75.xml"/></Relationships>
</file>

<file path=ppt/slides/_rels/slide148.xml.rels><?xml version="1.0" encoding="UTF-8" standalone="yes"?>
<Relationships xmlns="http://schemas.openxmlformats.org/package/2006/relationships"><Relationship Id="rId3" Type="http://schemas.openxmlformats.org/officeDocument/2006/relationships/image" Target="../media/image151.png"/><Relationship Id="rId4" Type="http://schemas.openxmlformats.org/officeDocument/2006/relationships/image" Target="../media/image152.png"/><Relationship Id="rId1" Type="http://schemas.openxmlformats.org/officeDocument/2006/relationships/slideLayout" Target="../slideLayouts/slideLayout7.xml"/><Relationship Id="rId2" Type="http://schemas.openxmlformats.org/officeDocument/2006/relationships/notesSlide" Target="../notesSlides/notesSlide7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3.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154.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5.pn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78.xml"/><Relationship Id="rId4" Type="http://schemas.openxmlformats.org/officeDocument/2006/relationships/oleObject" Target="../embeddings/oleObject1.bin"/><Relationship Id="rId5" Type="http://schemas.openxmlformats.org/officeDocument/2006/relationships/image" Target="../media/image156.png"/><Relationship Id="rId6" Type="http://schemas.openxmlformats.org/officeDocument/2006/relationships/oleObject" Target="../embeddings/oleObject2.bin"/><Relationship Id="rId7" Type="http://schemas.openxmlformats.org/officeDocument/2006/relationships/image" Target="../media/image157.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79.xml"/><Relationship Id="rId4" Type="http://schemas.openxmlformats.org/officeDocument/2006/relationships/oleObject" Target="../embeddings/oleObject3.bin"/><Relationship Id="rId5" Type="http://schemas.openxmlformats.org/officeDocument/2006/relationships/image" Target="../media/image158.png"/><Relationship Id="rId6" Type="http://schemas.openxmlformats.org/officeDocument/2006/relationships/oleObject" Target="../embeddings/oleObject4.bin"/><Relationship Id="rId7" Type="http://schemas.openxmlformats.org/officeDocument/2006/relationships/image" Target="../media/image159.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8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 Id="rId3" Type="http://schemas.openxmlformats.org/officeDocument/2006/relationships/image" Target="../media/image160.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1.jpe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2.xml"/><Relationship Id="rId3" Type="http://schemas.openxmlformats.org/officeDocument/2006/relationships/image" Target="../media/image162.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 Id="rId3" Type="http://schemas.openxmlformats.org/officeDocument/2006/relationships/image" Target="../media/image163.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4.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 Id="rId3" Type="http://schemas.openxmlformats.org/officeDocument/2006/relationships/image" Target="../media/image165.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image" Target="../media/image166.png"/></Relationships>
</file>

<file path=ppt/slides/_rels/slide167.xml.rels><?xml version="1.0" encoding="UTF-8" standalone="yes"?>
<Relationships xmlns="http://schemas.openxmlformats.org/package/2006/relationships"><Relationship Id="rId3" Type="http://schemas.openxmlformats.org/officeDocument/2006/relationships/image" Target="../media/image167.png"/><Relationship Id="rId4" Type="http://schemas.openxmlformats.org/officeDocument/2006/relationships/image" Target="../media/image168.png"/><Relationship Id="rId1" Type="http://schemas.openxmlformats.org/officeDocument/2006/relationships/slideLayout" Target="../slideLayouts/slideLayout7.xml"/><Relationship Id="rId2" Type="http://schemas.openxmlformats.org/officeDocument/2006/relationships/notesSlide" Target="../notesSlides/notesSlide86.xml"/></Relationships>
</file>

<file path=ppt/slides/_rels/slide168.xml.rels><?xml version="1.0" encoding="UTF-8" standalone="yes"?>
<Relationships xmlns="http://schemas.openxmlformats.org/package/2006/relationships"><Relationship Id="rId3" Type="http://schemas.openxmlformats.org/officeDocument/2006/relationships/image" Target="../media/image169.png"/><Relationship Id="rId4" Type="http://schemas.openxmlformats.org/officeDocument/2006/relationships/image" Target="../media/image170.png"/><Relationship Id="rId5" Type="http://schemas.openxmlformats.org/officeDocument/2006/relationships/image" Target="../media/image171.png"/><Relationship Id="rId1" Type="http://schemas.openxmlformats.org/officeDocument/2006/relationships/slideLayout" Target="../slideLayouts/slideLayout7.xml"/><Relationship Id="rId2" Type="http://schemas.openxmlformats.org/officeDocument/2006/relationships/notesSlide" Target="../notesSlides/notesSlide8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8.xml"/><Relationship Id="rId3" Type="http://schemas.openxmlformats.org/officeDocument/2006/relationships/image" Target="../media/image17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image" Target="../media/image36.wmf"/><Relationship Id="rId4" Type="http://schemas.openxmlformats.org/officeDocument/2006/relationships/image" Target="../media/image37.jpeg"/><Relationship Id="rId5" Type="http://schemas.openxmlformats.org/officeDocument/2006/relationships/image" Target="../media/image38.png"/><Relationship Id="rId6"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 Id="rId3" Type="http://schemas.openxmlformats.org/officeDocument/2006/relationships/image" Target="../media/image5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6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5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53.png"/></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5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5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5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5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5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6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77.png"/></Relationships>
</file>

<file path=ppt/slides/_rels/slide84.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85.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5.png"/><Relationship Id="rId5" Type="http://schemas.openxmlformats.org/officeDocument/2006/relationships/image" Target="../media/image81.pn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86.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2.jpeg"/><Relationship Id="rId5" Type="http://schemas.openxmlformats.org/officeDocument/2006/relationships/image" Target="../media/image83.png"/><Relationship Id="rId6" Type="http://schemas.openxmlformats.org/officeDocument/2006/relationships/image" Target="../media/image84.pn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6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62.png"/></Relationships>
</file>

<file path=ppt/slides/_rels/slide89.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8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6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66.png"/></Relationships>
</file>

<file path=ppt/slides/_rels/slide94.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69.png"/></Relationships>
</file>

<file path=ppt/slides/_rels/slide96.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72.png"/></Relationships>
</file>

<file path=ppt/slides/_rels/slide98.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70698" y="3485017"/>
            <a:ext cx="5811102" cy="973274"/>
          </a:xfrm>
        </p:spPr>
        <p:txBody>
          <a:bodyPr/>
          <a:lstStyle/>
          <a:p>
            <a:pPr algn="r"/>
            <a:r>
              <a:rPr lang="en-US" dirty="0" smtClean="0"/>
              <a:t>Jason Woods MD</a:t>
            </a:r>
            <a:endParaRPr lang="en-US" dirty="0"/>
          </a:p>
        </p:txBody>
      </p:sp>
      <p:sp>
        <p:nvSpPr>
          <p:cNvPr id="2" name="Title 1"/>
          <p:cNvSpPr>
            <a:spLocks noGrp="1"/>
          </p:cNvSpPr>
          <p:nvPr>
            <p:ph type="title"/>
          </p:nvPr>
        </p:nvSpPr>
        <p:spPr/>
        <p:txBody>
          <a:bodyPr/>
          <a:lstStyle/>
          <a:p>
            <a:r>
              <a:rPr lang="en-US" dirty="0" smtClean="0"/>
              <a:t>Pediatric Fractures</a:t>
            </a:r>
            <a:endParaRPr lang="en-US" dirty="0"/>
          </a:p>
        </p:txBody>
      </p:sp>
    </p:spTree>
    <p:extLst>
      <p:ext uri="{BB962C8B-B14F-4D97-AF65-F5344CB8AC3E}">
        <p14:creationId xmlns:p14="http://schemas.microsoft.com/office/powerpoint/2010/main" val="357081153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Salter-Harris ?</a:t>
            </a:r>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633774"/>
            <a:ext cx="44958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653543645"/>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p:txBody>
          <a:bodyPr/>
          <a:lstStyle/>
          <a:p>
            <a:r>
              <a:rPr lang="en-US"/>
              <a:t>Idiopathic Scoliosis</a:t>
            </a:r>
          </a:p>
        </p:txBody>
      </p:sp>
      <p:sp>
        <p:nvSpPr>
          <p:cNvPr id="416771" name="Rectangle 3"/>
          <p:cNvSpPr>
            <a:spLocks noGrp="1" noChangeArrowheads="1"/>
          </p:cNvSpPr>
          <p:nvPr>
            <p:ph type="body" idx="1"/>
          </p:nvPr>
        </p:nvSpPr>
        <p:spPr>
          <a:xfrm>
            <a:off x="457200" y="1600200"/>
            <a:ext cx="6248400" cy="4495800"/>
          </a:xfrm>
        </p:spPr>
        <p:txBody>
          <a:bodyPr/>
          <a:lstStyle/>
          <a:p>
            <a:r>
              <a:rPr lang="en-US"/>
              <a:t>Classification</a:t>
            </a:r>
          </a:p>
          <a:p>
            <a:pPr lvl="1"/>
            <a:r>
              <a:rPr lang="en-US"/>
              <a:t>Location</a:t>
            </a:r>
          </a:p>
          <a:p>
            <a:pPr lvl="2"/>
            <a:r>
              <a:rPr lang="en-US"/>
              <a:t>Cervical, thoracic, lumbar, combination</a:t>
            </a:r>
          </a:p>
          <a:p>
            <a:pPr lvl="1"/>
            <a:r>
              <a:rPr lang="en-US"/>
              <a:t>Age at onset</a:t>
            </a:r>
          </a:p>
          <a:p>
            <a:pPr lvl="2"/>
            <a:r>
              <a:rPr lang="en-US"/>
              <a:t>Infantile (0-3), Juvenile (4-10), Adolescent (11-17), adult (&gt;18)</a:t>
            </a:r>
          </a:p>
          <a:p>
            <a:pPr lvl="1"/>
            <a:r>
              <a:rPr lang="en-US"/>
              <a:t>Etiology</a:t>
            </a:r>
          </a:p>
          <a:p>
            <a:pPr lvl="1"/>
            <a:endParaRPr lang="en-US"/>
          </a:p>
        </p:txBody>
      </p:sp>
      <p:pic>
        <p:nvPicPr>
          <p:cNvPr id="416772" name="Picture 4" descr="child_scoliosis_cause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810000"/>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416773" name="Picture 5" descr="ei_04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066800"/>
            <a:ext cx="3048000" cy="258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238572"/>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p:txBody>
          <a:bodyPr/>
          <a:lstStyle/>
          <a:p>
            <a:r>
              <a:rPr lang="en-US"/>
              <a:t>Idiopathic Scoliosis</a:t>
            </a:r>
          </a:p>
        </p:txBody>
      </p:sp>
      <p:sp>
        <p:nvSpPr>
          <p:cNvPr id="415747" name="Rectangle 3"/>
          <p:cNvSpPr>
            <a:spLocks noGrp="1" noChangeArrowheads="1"/>
          </p:cNvSpPr>
          <p:nvPr>
            <p:ph type="body" idx="1"/>
          </p:nvPr>
        </p:nvSpPr>
        <p:spPr/>
        <p:txBody>
          <a:bodyPr/>
          <a:lstStyle/>
          <a:p>
            <a:r>
              <a:rPr lang="en-US"/>
              <a:t>Cause</a:t>
            </a:r>
          </a:p>
          <a:p>
            <a:pPr lvl="1"/>
            <a:r>
              <a:rPr lang="en-US"/>
              <a:t>? Genetic causes</a:t>
            </a:r>
          </a:p>
          <a:p>
            <a:pPr lvl="1"/>
            <a:r>
              <a:rPr lang="en-US"/>
              <a:t>Idiopathic</a:t>
            </a:r>
          </a:p>
          <a:p>
            <a:r>
              <a:rPr lang="en-US"/>
              <a:t>Exam</a:t>
            </a:r>
          </a:p>
          <a:p>
            <a:pPr lvl="1"/>
            <a:r>
              <a:rPr lang="en-US"/>
              <a:t>Forward bending</a:t>
            </a:r>
          </a:p>
          <a:p>
            <a:pPr lvl="1"/>
            <a:r>
              <a:rPr lang="en-US"/>
              <a:t>Shoulders level?</a:t>
            </a:r>
          </a:p>
          <a:p>
            <a:pPr lvl="1"/>
            <a:endParaRPr lang="en-US"/>
          </a:p>
        </p:txBody>
      </p:sp>
      <p:pic>
        <p:nvPicPr>
          <p:cNvPr id="415748" name="Picture 4" descr="untitled2"/>
          <p:cNvPicPr>
            <a:picLocks noChangeAspect="1" noChangeArrowheads="1"/>
          </p:cNvPicPr>
          <p:nvPr/>
        </p:nvPicPr>
        <p:blipFill>
          <a:blip r:embed="rId2">
            <a:extLst>
              <a:ext uri="{28A0092B-C50C-407E-A947-70E740481C1C}">
                <a14:useLocalDpi xmlns:a14="http://schemas.microsoft.com/office/drawing/2010/main" val="0"/>
              </a:ext>
            </a:extLst>
          </a:blip>
          <a:srcRect b="5000"/>
          <a:stretch>
            <a:fillRect/>
          </a:stretch>
        </p:blipFill>
        <p:spPr bwMode="auto">
          <a:xfrm>
            <a:off x="4724400" y="2057400"/>
            <a:ext cx="381000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397345"/>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p:txBody>
          <a:bodyPr/>
          <a:lstStyle/>
          <a:p>
            <a:r>
              <a:rPr lang="en-US"/>
              <a:t>Idiopathic Scoliosis</a:t>
            </a:r>
          </a:p>
        </p:txBody>
      </p:sp>
      <p:sp>
        <p:nvSpPr>
          <p:cNvPr id="418819" name="Rectangle 3"/>
          <p:cNvSpPr>
            <a:spLocks noGrp="1" noChangeArrowheads="1"/>
          </p:cNvSpPr>
          <p:nvPr>
            <p:ph type="body" idx="1"/>
          </p:nvPr>
        </p:nvSpPr>
        <p:spPr/>
        <p:txBody>
          <a:bodyPr/>
          <a:lstStyle/>
          <a:p>
            <a:r>
              <a:rPr lang="en-US"/>
              <a:t>Xrays</a:t>
            </a:r>
          </a:p>
          <a:p>
            <a:pPr lvl="1"/>
            <a:r>
              <a:rPr lang="en-US"/>
              <a:t>Cobb angle</a:t>
            </a:r>
          </a:p>
        </p:txBody>
      </p:sp>
      <p:pic>
        <p:nvPicPr>
          <p:cNvPr id="418821" name="Picture 5" descr="scoliosis_co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895600"/>
            <a:ext cx="3810000" cy="2813050"/>
          </a:xfrm>
          <a:prstGeom prst="rect">
            <a:avLst/>
          </a:prstGeom>
          <a:noFill/>
          <a:extLst>
            <a:ext uri="{909E8E84-426E-40dd-AFC4-6F175D3DCCD1}">
              <a14:hiddenFill xmlns:a14="http://schemas.microsoft.com/office/drawing/2010/main">
                <a:solidFill>
                  <a:srgbClr val="FFFFFF"/>
                </a:solidFill>
              </a14:hiddenFill>
            </a:ext>
          </a:extLst>
        </p:spPr>
      </p:pic>
      <p:pic>
        <p:nvPicPr>
          <p:cNvPr id="418822" name="Picture 6" descr="scoliosis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752600"/>
            <a:ext cx="3597275"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562237"/>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ChangeArrowheads="1"/>
          </p:cNvSpPr>
          <p:nvPr>
            <p:ph type="title"/>
          </p:nvPr>
        </p:nvSpPr>
        <p:spPr>
          <a:xfrm>
            <a:off x="-914400" y="304800"/>
            <a:ext cx="8229600" cy="1143000"/>
          </a:xfrm>
        </p:spPr>
        <p:txBody>
          <a:bodyPr/>
          <a:lstStyle/>
          <a:p>
            <a:r>
              <a:rPr lang="en-US"/>
              <a:t>Idiopathic Scoliosis</a:t>
            </a:r>
          </a:p>
        </p:txBody>
      </p:sp>
      <p:sp>
        <p:nvSpPr>
          <p:cNvPr id="417795" name="Rectangle 3"/>
          <p:cNvSpPr>
            <a:spLocks noGrp="1" noChangeArrowheads="1"/>
          </p:cNvSpPr>
          <p:nvPr>
            <p:ph type="body" idx="1"/>
          </p:nvPr>
        </p:nvSpPr>
        <p:spPr/>
        <p:txBody>
          <a:bodyPr/>
          <a:lstStyle/>
          <a:p>
            <a:r>
              <a:rPr lang="en-US"/>
              <a:t>Treatment</a:t>
            </a:r>
          </a:p>
          <a:p>
            <a:pPr lvl="1"/>
            <a:r>
              <a:rPr lang="en-US"/>
              <a:t>Nothing – 0-20 deg curves</a:t>
            </a:r>
          </a:p>
          <a:p>
            <a:pPr lvl="1"/>
            <a:r>
              <a:rPr lang="en-US"/>
              <a:t>Brace – 20-40 deg curves</a:t>
            </a:r>
          </a:p>
          <a:p>
            <a:pPr lvl="1"/>
            <a:r>
              <a:rPr lang="en-US"/>
              <a:t>Surgery - &gt; 40 deg curves</a:t>
            </a:r>
          </a:p>
          <a:p>
            <a:r>
              <a:rPr lang="en-US"/>
              <a:t>Red flags</a:t>
            </a:r>
          </a:p>
          <a:p>
            <a:pPr lvl="1"/>
            <a:r>
              <a:rPr lang="en-US"/>
              <a:t>Left side thoracic curve</a:t>
            </a:r>
          </a:p>
          <a:p>
            <a:pPr lvl="1"/>
            <a:r>
              <a:rPr lang="en-US"/>
              <a:t>Kyphosis</a:t>
            </a:r>
          </a:p>
          <a:p>
            <a:pPr lvl="1"/>
            <a:r>
              <a:rPr lang="en-US"/>
              <a:t>Oblique pelvic takeoff</a:t>
            </a:r>
          </a:p>
        </p:txBody>
      </p:sp>
      <p:pic>
        <p:nvPicPr>
          <p:cNvPr id="417796" name="Picture 4" descr="r7_scoliosisbrace"/>
          <p:cNvPicPr>
            <a:picLocks noChangeAspect="1" noChangeArrowheads="1"/>
          </p:cNvPicPr>
          <p:nvPr/>
        </p:nvPicPr>
        <p:blipFill>
          <a:blip r:embed="rId2">
            <a:extLst>
              <a:ext uri="{28A0092B-C50C-407E-A947-70E740481C1C}">
                <a14:useLocalDpi xmlns:a14="http://schemas.microsoft.com/office/drawing/2010/main" val="0"/>
              </a:ext>
            </a:extLst>
          </a:blip>
          <a:srcRect l="14000" r="17999" b="6000"/>
          <a:stretch>
            <a:fillRect/>
          </a:stretch>
        </p:blipFill>
        <p:spPr bwMode="auto">
          <a:xfrm>
            <a:off x="6400800" y="228600"/>
            <a:ext cx="24257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417797" name="Picture 5" descr="scoliosis-resea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3657600"/>
            <a:ext cx="2284412"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231331"/>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p:txBody>
          <a:bodyPr/>
          <a:lstStyle/>
          <a:p>
            <a:r>
              <a:rPr lang="en-US">
                <a:effectLst/>
              </a:rPr>
              <a:t>Back Pain</a:t>
            </a:r>
          </a:p>
        </p:txBody>
      </p:sp>
      <p:sp>
        <p:nvSpPr>
          <p:cNvPr id="455683" name="Rectangle 3"/>
          <p:cNvSpPr>
            <a:spLocks noGrp="1" noChangeArrowheads="1"/>
          </p:cNvSpPr>
          <p:nvPr>
            <p:ph type="body" idx="1"/>
          </p:nvPr>
        </p:nvSpPr>
        <p:spPr/>
        <p:txBody>
          <a:bodyPr/>
          <a:lstStyle/>
          <a:p>
            <a:r>
              <a:rPr lang="en-US"/>
              <a:t>Spondylolithesis/Spondylolysis</a:t>
            </a:r>
          </a:p>
          <a:p>
            <a:r>
              <a:rPr lang="en-US"/>
              <a:t>Infection</a:t>
            </a:r>
          </a:p>
          <a:p>
            <a:endParaRPr lang="en-US"/>
          </a:p>
          <a:p>
            <a:endParaRPr lang="en-US"/>
          </a:p>
        </p:txBody>
      </p:sp>
    </p:spTree>
    <p:extLst>
      <p:ext uri="{BB962C8B-B14F-4D97-AF65-F5344CB8AC3E}">
        <p14:creationId xmlns:p14="http://schemas.microsoft.com/office/powerpoint/2010/main" val="21244160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a:xfrm>
            <a:off x="-1295400" y="228600"/>
            <a:ext cx="8229600" cy="1143000"/>
          </a:xfrm>
        </p:spPr>
        <p:txBody>
          <a:bodyPr/>
          <a:lstStyle/>
          <a:p>
            <a:r>
              <a:rPr lang="en-US"/>
              <a:t>Spondylolithesis</a:t>
            </a:r>
          </a:p>
        </p:txBody>
      </p:sp>
      <p:sp>
        <p:nvSpPr>
          <p:cNvPr id="456707" name="Rectangle 3"/>
          <p:cNvSpPr>
            <a:spLocks noGrp="1" noChangeArrowheads="1"/>
          </p:cNvSpPr>
          <p:nvPr>
            <p:ph type="body" idx="1"/>
          </p:nvPr>
        </p:nvSpPr>
        <p:spPr>
          <a:xfrm>
            <a:off x="457200" y="1600200"/>
            <a:ext cx="5029200" cy="4495800"/>
          </a:xfrm>
        </p:spPr>
        <p:txBody>
          <a:bodyPr/>
          <a:lstStyle/>
          <a:p>
            <a:r>
              <a:rPr lang="en-US"/>
              <a:t>Forward slippage of vertebral body</a:t>
            </a:r>
          </a:p>
          <a:p>
            <a:r>
              <a:rPr lang="en-US"/>
              <a:t>Usually L5</a:t>
            </a:r>
          </a:p>
          <a:p>
            <a:r>
              <a:rPr lang="en-US"/>
              <a:t>Treatment</a:t>
            </a:r>
          </a:p>
          <a:p>
            <a:pPr lvl="1"/>
            <a:r>
              <a:rPr lang="en-US"/>
              <a:t>&lt;50% = non-op</a:t>
            </a:r>
          </a:p>
          <a:p>
            <a:pPr lvl="1"/>
            <a:r>
              <a:rPr lang="en-US"/>
              <a:t>&gt;50% = possible fusion</a:t>
            </a:r>
          </a:p>
        </p:txBody>
      </p:sp>
      <p:pic>
        <p:nvPicPr>
          <p:cNvPr id="456708" name="Picture 4" descr="SpondylolisthesisL5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304800"/>
            <a:ext cx="3040063"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756078"/>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p:txBody>
          <a:bodyPr/>
          <a:lstStyle/>
          <a:p>
            <a:r>
              <a:rPr lang="en-US"/>
              <a:t>Spondylolysis</a:t>
            </a:r>
          </a:p>
        </p:txBody>
      </p:sp>
      <p:sp>
        <p:nvSpPr>
          <p:cNvPr id="457731" name="Rectangle 3"/>
          <p:cNvSpPr>
            <a:spLocks noGrp="1" noChangeArrowheads="1"/>
          </p:cNvSpPr>
          <p:nvPr>
            <p:ph type="body" idx="1"/>
          </p:nvPr>
        </p:nvSpPr>
        <p:spPr/>
        <p:txBody>
          <a:bodyPr/>
          <a:lstStyle/>
          <a:p>
            <a:r>
              <a:rPr lang="en-US"/>
              <a:t>Pars interarticularis disruption</a:t>
            </a:r>
          </a:p>
          <a:p>
            <a:pPr lvl="1"/>
            <a:r>
              <a:rPr lang="en-US"/>
              <a:t>Usually stress fracture</a:t>
            </a:r>
          </a:p>
          <a:p>
            <a:pPr lvl="1"/>
            <a:r>
              <a:rPr lang="en-US"/>
              <a:t>Repetitive motion</a:t>
            </a:r>
          </a:p>
          <a:p>
            <a:pPr lvl="2"/>
            <a:r>
              <a:rPr lang="en-US"/>
              <a:t>Gymnasts!</a:t>
            </a:r>
          </a:p>
        </p:txBody>
      </p:sp>
      <p:pic>
        <p:nvPicPr>
          <p:cNvPr id="457732" name="Picture 4" descr="12_07_2469_02h_cmy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038600"/>
            <a:ext cx="2247900" cy="2247900"/>
          </a:xfrm>
          <a:prstGeom prst="rect">
            <a:avLst/>
          </a:prstGeom>
          <a:noFill/>
          <a:extLst>
            <a:ext uri="{909E8E84-426E-40dd-AFC4-6F175D3DCCD1}">
              <a14:hiddenFill xmlns:a14="http://schemas.microsoft.com/office/drawing/2010/main">
                <a:solidFill>
                  <a:srgbClr val="FFFFFF"/>
                </a:solidFill>
              </a14:hiddenFill>
            </a:ext>
          </a:extLst>
        </p:spPr>
      </p:pic>
      <p:pic>
        <p:nvPicPr>
          <p:cNvPr id="457733" name="Picture 5" descr="spinescottyparsdefectdraw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581400"/>
            <a:ext cx="2111375" cy="2844800"/>
          </a:xfrm>
          <a:prstGeom prst="rect">
            <a:avLst/>
          </a:prstGeom>
          <a:noFill/>
          <a:extLst>
            <a:ext uri="{909E8E84-426E-40dd-AFC4-6F175D3DCCD1}">
              <a14:hiddenFill xmlns:a14="http://schemas.microsoft.com/office/drawing/2010/main">
                <a:solidFill>
                  <a:srgbClr val="FFFFFF"/>
                </a:solidFill>
              </a14:hiddenFill>
            </a:ext>
          </a:extLst>
        </p:spPr>
      </p:pic>
      <p:pic>
        <p:nvPicPr>
          <p:cNvPr id="457735" name="Picture 7" descr="gym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286000"/>
            <a:ext cx="3341688"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206669"/>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ChangeArrowheads="1"/>
          </p:cNvSpPr>
          <p:nvPr>
            <p:ph type="title"/>
          </p:nvPr>
        </p:nvSpPr>
        <p:spPr/>
        <p:txBody>
          <a:bodyPr/>
          <a:lstStyle/>
          <a:p>
            <a:r>
              <a:rPr lang="en-US"/>
              <a:t>Spondylolysis</a:t>
            </a:r>
          </a:p>
        </p:txBody>
      </p:sp>
      <p:sp>
        <p:nvSpPr>
          <p:cNvPr id="458755" name="Rectangle 3"/>
          <p:cNvSpPr>
            <a:spLocks noGrp="1" noChangeArrowheads="1"/>
          </p:cNvSpPr>
          <p:nvPr>
            <p:ph type="body" idx="1"/>
          </p:nvPr>
        </p:nvSpPr>
        <p:spPr/>
        <p:txBody>
          <a:bodyPr/>
          <a:lstStyle/>
          <a:p>
            <a:r>
              <a:rPr lang="en-US"/>
              <a:t>Exam</a:t>
            </a:r>
          </a:p>
          <a:p>
            <a:pPr lvl="1"/>
            <a:r>
              <a:rPr lang="en-US"/>
              <a:t>Pain with rotational loading</a:t>
            </a:r>
          </a:p>
          <a:p>
            <a:pPr lvl="1"/>
            <a:r>
              <a:rPr lang="en-US"/>
              <a:t>Oblique xrays</a:t>
            </a:r>
          </a:p>
          <a:p>
            <a:r>
              <a:rPr lang="en-US"/>
              <a:t>Treatment</a:t>
            </a:r>
          </a:p>
          <a:p>
            <a:pPr lvl="1"/>
            <a:r>
              <a:rPr lang="en-US"/>
              <a:t>Rest</a:t>
            </a:r>
          </a:p>
          <a:p>
            <a:pPr lvl="1"/>
            <a:r>
              <a:rPr lang="en-US"/>
              <a:t>PT</a:t>
            </a:r>
          </a:p>
          <a:p>
            <a:pPr lvl="1"/>
            <a:r>
              <a:rPr lang="en-US"/>
              <a:t>Rarely surgery</a:t>
            </a:r>
          </a:p>
          <a:p>
            <a:pPr lvl="1"/>
            <a:endParaRPr lang="en-US"/>
          </a:p>
        </p:txBody>
      </p:sp>
      <p:pic>
        <p:nvPicPr>
          <p:cNvPr id="458757" name="Picture 5" descr="4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895600"/>
            <a:ext cx="4343400" cy="267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024782"/>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p:txBody>
          <a:bodyPr/>
          <a:lstStyle/>
          <a:p>
            <a:r>
              <a:rPr lang="en-US"/>
              <a:t>Hips</a:t>
            </a:r>
          </a:p>
        </p:txBody>
      </p:sp>
      <p:sp>
        <p:nvSpPr>
          <p:cNvPr id="419843" name="Rectangle 3"/>
          <p:cNvSpPr>
            <a:spLocks noGrp="1" noChangeArrowheads="1"/>
          </p:cNvSpPr>
          <p:nvPr>
            <p:ph type="body" idx="1"/>
          </p:nvPr>
        </p:nvSpPr>
        <p:spPr>
          <a:xfrm>
            <a:off x="152400" y="1600200"/>
            <a:ext cx="4648200" cy="4495800"/>
          </a:xfrm>
        </p:spPr>
        <p:txBody>
          <a:bodyPr/>
          <a:lstStyle/>
          <a:p>
            <a:r>
              <a:rPr lang="en-US" sz="2800"/>
              <a:t>Developmental Dysplasia of Hip (DDH)</a:t>
            </a:r>
          </a:p>
          <a:p>
            <a:pPr lvl="1"/>
            <a:r>
              <a:rPr lang="en-US" sz="2400"/>
              <a:t>Used to be called Congenital Dysplasia (dislocation) of the Hip (CDH)</a:t>
            </a:r>
          </a:p>
          <a:p>
            <a:pPr lvl="1"/>
            <a:r>
              <a:rPr lang="en-US" sz="2400"/>
              <a:t>Congenital or developmental subluxation, dislocation, dysplasia of the hip</a:t>
            </a:r>
          </a:p>
          <a:p>
            <a:pPr lvl="1"/>
            <a:endParaRPr lang="en-US" sz="2400"/>
          </a:p>
          <a:p>
            <a:pPr lvl="1"/>
            <a:endParaRPr lang="en-US" sz="2400"/>
          </a:p>
        </p:txBody>
      </p:sp>
      <p:pic>
        <p:nvPicPr>
          <p:cNvPr id="419844" name="Picture 4" descr="ddh-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295400"/>
            <a:ext cx="4191000" cy="387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591688"/>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ChangeArrowheads="1"/>
          </p:cNvSpPr>
          <p:nvPr>
            <p:ph type="title"/>
          </p:nvPr>
        </p:nvSpPr>
        <p:spPr/>
        <p:txBody>
          <a:bodyPr/>
          <a:lstStyle/>
          <a:p>
            <a:r>
              <a:rPr lang="en-US"/>
              <a:t>DDH</a:t>
            </a:r>
          </a:p>
        </p:txBody>
      </p:sp>
      <p:sp>
        <p:nvSpPr>
          <p:cNvPr id="420867" name="Rectangle 3"/>
          <p:cNvSpPr>
            <a:spLocks noGrp="1" noChangeArrowheads="1"/>
          </p:cNvSpPr>
          <p:nvPr>
            <p:ph type="body" idx="1"/>
          </p:nvPr>
        </p:nvSpPr>
        <p:spPr>
          <a:xfrm>
            <a:off x="457200" y="1600200"/>
            <a:ext cx="5181600" cy="4495800"/>
          </a:xfrm>
        </p:spPr>
        <p:txBody>
          <a:bodyPr/>
          <a:lstStyle/>
          <a:p>
            <a:r>
              <a:rPr lang="en-US" sz="2800"/>
              <a:t>Risks</a:t>
            </a:r>
          </a:p>
          <a:p>
            <a:pPr lvl="1"/>
            <a:r>
              <a:rPr lang="en-US" sz="2400"/>
              <a:t>First born, female, breech, family history</a:t>
            </a:r>
          </a:p>
          <a:p>
            <a:r>
              <a:rPr lang="en-US" sz="2800"/>
              <a:t>Findings</a:t>
            </a:r>
          </a:p>
          <a:p>
            <a:pPr lvl="1"/>
            <a:r>
              <a:rPr lang="en-US" sz="2400"/>
              <a:t>Non symmetric motion</a:t>
            </a:r>
          </a:p>
          <a:p>
            <a:pPr lvl="1"/>
            <a:r>
              <a:rPr lang="en-US" sz="2400"/>
              <a:t>Galeazzi sign</a:t>
            </a:r>
          </a:p>
          <a:p>
            <a:pPr lvl="1"/>
            <a:r>
              <a:rPr lang="en-US" sz="2400"/>
              <a:t>Click</a:t>
            </a:r>
          </a:p>
          <a:p>
            <a:pPr lvl="1"/>
            <a:r>
              <a:rPr lang="en-US" sz="2400"/>
              <a:t>Unstable hip exam</a:t>
            </a:r>
          </a:p>
          <a:p>
            <a:pPr lvl="2"/>
            <a:r>
              <a:rPr lang="en-US" sz="2000"/>
              <a:t>Ortolani - reduce</a:t>
            </a:r>
          </a:p>
          <a:p>
            <a:pPr lvl="2"/>
            <a:r>
              <a:rPr lang="en-US" sz="2000"/>
              <a:t>Barlow - dislocate</a:t>
            </a:r>
          </a:p>
        </p:txBody>
      </p:sp>
      <p:pic>
        <p:nvPicPr>
          <p:cNvPr id="420868" name="Picture 4" descr="Dysplasia_Exa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371600"/>
            <a:ext cx="3810000" cy="2513013"/>
          </a:xfrm>
          <a:prstGeom prst="rect">
            <a:avLst/>
          </a:prstGeom>
          <a:noFill/>
          <a:extLst>
            <a:ext uri="{909E8E84-426E-40dd-AFC4-6F175D3DCCD1}">
              <a14:hiddenFill xmlns:a14="http://schemas.microsoft.com/office/drawing/2010/main">
                <a:solidFill>
                  <a:srgbClr val="FFFFFF"/>
                </a:solidFill>
              </a14:hiddenFill>
            </a:ext>
          </a:extLst>
        </p:spPr>
      </p:pic>
      <p:pic>
        <p:nvPicPr>
          <p:cNvPr id="420869" name="Picture 5" descr="Dysplasia_Exa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978275"/>
            <a:ext cx="3581400" cy="287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01035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Salter-Harris ?</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02878"/>
            <a:ext cx="54102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607151241"/>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p:txBody>
          <a:bodyPr/>
          <a:lstStyle/>
          <a:p>
            <a:r>
              <a:rPr lang="en-US"/>
              <a:t>Exam</a:t>
            </a:r>
          </a:p>
        </p:txBody>
      </p:sp>
      <p:sp>
        <p:nvSpPr>
          <p:cNvPr id="422915" name="Rectangle 3"/>
          <p:cNvSpPr>
            <a:spLocks noGrp="1" noChangeArrowheads="1"/>
          </p:cNvSpPr>
          <p:nvPr>
            <p:ph type="body" idx="1"/>
          </p:nvPr>
        </p:nvSpPr>
        <p:spPr>
          <a:xfrm>
            <a:off x="457200" y="1295400"/>
            <a:ext cx="8229600" cy="4495800"/>
          </a:xfrm>
        </p:spPr>
        <p:txBody>
          <a:bodyPr/>
          <a:lstStyle/>
          <a:p>
            <a:r>
              <a:rPr lang="en-US"/>
              <a:t>Ortolani                                Barlow</a:t>
            </a:r>
          </a:p>
        </p:txBody>
      </p:sp>
      <p:pic>
        <p:nvPicPr>
          <p:cNvPr id="422916" name="Picture 4" descr="Ortolani_Maneu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33600"/>
            <a:ext cx="3514725" cy="1773238"/>
          </a:xfrm>
          <a:prstGeom prst="rect">
            <a:avLst/>
          </a:prstGeom>
          <a:noFill/>
          <a:extLst>
            <a:ext uri="{909E8E84-426E-40dd-AFC4-6F175D3DCCD1}">
              <a14:hiddenFill xmlns:a14="http://schemas.microsoft.com/office/drawing/2010/main">
                <a:solidFill>
                  <a:srgbClr val="FFFFFF"/>
                </a:solidFill>
              </a14:hiddenFill>
            </a:ext>
          </a:extLst>
        </p:spPr>
      </p:pic>
      <p:pic>
        <p:nvPicPr>
          <p:cNvPr id="422917" name="Picture 5" descr="Barlow_Maneu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905000"/>
            <a:ext cx="2743200" cy="2157413"/>
          </a:xfrm>
          <a:prstGeom prst="rect">
            <a:avLst/>
          </a:prstGeom>
          <a:noFill/>
          <a:extLst>
            <a:ext uri="{909E8E84-426E-40dd-AFC4-6F175D3DCCD1}">
              <a14:hiddenFill xmlns:a14="http://schemas.microsoft.com/office/drawing/2010/main">
                <a:solidFill>
                  <a:srgbClr val="FFFFFF"/>
                </a:solidFill>
              </a14:hiddenFill>
            </a:ext>
          </a:extLst>
        </p:spPr>
      </p:pic>
      <p:pic>
        <p:nvPicPr>
          <p:cNvPr id="422918" name="Picture 6" descr="DDH%20Barl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4267200"/>
            <a:ext cx="3124200" cy="2343150"/>
          </a:xfrm>
          <a:prstGeom prst="rect">
            <a:avLst/>
          </a:prstGeom>
          <a:noFill/>
          <a:extLst>
            <a:ext uri="{909E8E84-426E-40dd-AFC4-6F175D3DCCD1}">
              <a14:hiddenFill xmlns:a14="http://schemas.microsoft.com/office/drawing/2010/main">
                <a:solidFill>
                  <a:srgbClr val="FFFFFF"/>
                </a:solidFill>
              </a14:hiddenFill>
            </a:ext>
          </a:extLst>
        </p:spPr>
      </p:pic>
      <p:pic>
        <p:nvPicPr>
          <p:cNvPr id="422919" name="Picture 7" descr="ddh_ortolan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038600"/>
            <a:ext cx="3505200" cy="233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21802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p:txBody>
          <a:bodyPr/>
          <a:lstStyle/>
          <a:p>
            <a:r>
              <a:rPr lang="en-US"/>
              <a:t>Treatment</a:t>
            </a:r>
          </a:p>
        </p:txBody>
      </p:sp>
      <p:sp>
        <p:nvSpPr>
          <p:cNvPr id="423939" name="Rectangle 3"/>
          <p:cNvSpPr>
            <a:spLocks noGrp="1" noChangeArrowheads="1"/>
          </p:cNvSpPr>
          <p:nvPr>
            <p:ph type="body" idx="1"/>
          </p:nvPr>
        </p:nvSpPr>
        <p:spPr/>
        <p:txBody>
          <a:bodyPr/>
          <a:lstStyle/>
          <a:p>
            <a:pPr>
              <a:lnSpc>
                <a:spcPct val="90000"/>
              </a:lnSpc>
            </a:pPr>
            <a:r>
              <a:rPr lang="en-US"/>
              <a:t>Click</a:t>
            </a:r>
          </a:p>
          <a:p>
            <a:pPr lvl="1">
              <a:lnSpc>
                <a:spcPct val="90000"/>
              </a:lnSpc>
            </a:pPr>
            <a:r>
              <a:rPr lang="en-US"/>
              <a:t>Referral for exam</a:t>
            </a:r>
          </a:p>
          <a:p>
            <a:pPr>
              <a:lnSpc>
                <a:spcPct val="90000"/>
              </a:lnSpc>
            </a:pPr>
            <a:r>
              <a:rPr lang="en-US"/>
              <a:t>Positive Ortolani/Barlow</a:t>
            </a:r>
          </a:p>
          <a:p>
            <a:pPr lvl="1">
              <a:lnSpc>
                <a:spcPct val="90000"/>
              </a:lnSpc>
            </a:pPr>
            <a:r>
              <a:rPr lang="en-US"/>
              <a:t>? Xray vs. ultrasound</a:t>
            </a:r>
          </a:p>
          <a:p>
            <a:pPr lvl="1">
              <a:lnSpc>
                <a:spcPct val="90000"/>
              </a:lnSpc>
            </a:pPr>
            <a:r>
              <a:rPr lang="en-US"/>
              <a:t>Pavlik harness</a:t>
            </a:r>
          </a:p>
          <a:p>
            <a:pPr>
              <a:lnSpc>
                <a:spcPct val="90000"/>
              </a:lnSpc>
            </a:pPr>
            <a:r>
              <a:rPr lang="en-US"/>
              <a:t>Can</a:t>
            </a:r>
            <a:r>
              <a:rPr lang="ja-JP" altLang="en-US">
                <a:latin typeface="Arial"/>
              </a:rPr>
              <a:t>’</a:t>
            </a:r>
            <a:r>
              <a:rPr lang="en-US"/>
              <a:t>t reduce</a:t>
            </a:r>
          </a:p>
          <a:p>
            <a:pPr lvl="1">
              <a:lnSpc>
                <a:spcPct val="90000"/>
              </a:lnSpc>
            </a:pPr>
            <a:r>
              <a:rPr lang="en-US"/>
              <a:t>Closed with cast</a:t>
            </a:r>
          </a:p>
          <a:p>
            <a:pPr>
              <a:lnSpc>
                <a:spcPct val="90000"/>
              </a:lnSpc>
            </a:pPr>
            <a:r>
              <a:rPr lang="en-US"/>
              <a:t>Unstable</a:t>
            </a:r>
          </a:p>
          <a:p>
            <a:pPr lvl="1">
              <a:lnSpc>
                <a:spcPct val="90000"/>
              </a:lnSpc>
            </a:pPr>
            <a:r>
              <a:rPr lang="en-US"/>
              <a:t>Open Reduction/Cast</a:t>
            </a:r>
          </a:p>
        </p:txBody>
      </p:sp>
      <p:pic>
        <p:nvPicPr>
          <p:cNvPr id="423941" name="Picture 5" descr="1230552-1246056-1248135-12482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28600"/>
            <a:ext cx="2514600" cy="2225675"/>
          </a:xfrm>
          <a:prstGeom prst="rect">
            <a:avLst/>
          </a:prstGeom>
          <a:noFill/>
          <a:extLst>
            <a:ext uri="{909E8E84-426E-40dd-AFC4-6F175D3DCCD1}">
              <a14:hiddenFill xmlns:a14="http://schemas.microsoft.com/office/drawing/2010/main">
                <a:solidFill>
                  <a:srgbClr val="FFFFFF"/>
                </a:solidFill>
              </a14:hiddenFill>
            </a:ext>
          </a:extLst>
        </p:spPr>
      </p:pic>
      <p:pic>
        <p:nvPicPr>
          <p:cNvPr id="423942" name="Picture 6" descr="ddh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590800"/>
            <a:ext cx="2209800" cy="2082800"/>
          </a:xfrm>
          <a:prstGeom prst="rect">
            <a:avLst/>
          </a:prstGeom>
          <a:noFill/>
          <a:extLst>
            <a:ext uri="{909E8E84-426E-40dd-AFC4-6F175D3DCCD1}">
              <a14:hiddenFill xmlns:a14="http://schemas.microsoft.com/office/drawing/2010/main">
                <a:solidFill>
                  <a:srgbClr val="FFFFFF"/>
                </a:solidFill>
              </a14:hiddenFill>
            </a:ext>
          </a:extLst>
        </p:spPr>
      </p:pic>
      <p:pic>
        <p:nvPicPr>
          <p:cNvPr id="423943" name="Picture 7" descr="ddh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4721225"/>
            <a:ext cx="2438400" cy="2136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021680"/>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p:txBody>
          <a:bodyPr/>
          <a:lstStyle/>
          <a:p>
            <a:r>
              <a:rPr lang="en-US"/>
              <a:t>Gait Abnormalities</a:t>
            </a:r>
          </a:p>
        </p:txBody>
      </p:sp>
      <p:sp>
        <p:nvSpPr>
          <p:cNvPr id="424963" name="Rectangle 3"/>
          <p:cNvSpPr>
            <a:spLocks noGrp="1" noChangeArrowheads="1"/>
          </p:cNvSpPr>
          <p:nvPr>
            <p:ph type="body" idx="1"/>
          </p:nvPr>
        </p:nvSpPr>
        <p:spPr>
          <a:xfrm>
            <a:off x="152400" y="1143000"/>
            <a:ext cx="8229600" cy="4495800"/>
          </a:xfrm>
        </p:spPr>
        <p:txBody>
          <a:bodyPr/>
          <a:lstStyle/>
          <a:p>
            <a:r>
              <a:rPr lang="en-US"/>
              <a:t>Average walking age = 1 yoa</a:t>
            </a:r>
          </a:p>
          <a:p>
            <a:pPr lvl="1"/>
            <a:r>
              <a:rPr lang="en-US"/>
              <a:t>Ok till 18 moa</a:t>
            </a:r>
          </a:p>
          <a:p>
            <a:r>
              <a:rPr lang="en-US"/>
              <a:t>Varus/Valgus</a:t>
            </a:r>
          </a:p>
          <a:p>
            <a:r>
              <a:rPr lang="en-US"/>
              <a:t>In toeing/Out toeing</a:t>
            </a:r>
          </a:p>
          <a:p>
            <a:r>
              <a:rPr lang="en-US"/>
              <a:t>Toe Walking</a:t>
            </a:r>
          </a:p>
          <a:p>
            <a:endParaRPr lang="en-US"/>
          </a:p>
        </p:txBody>
      </p:sp>
      <p:pic>
        <p:nvPicPr>
          <p:cNvPr id="424964" name="Picture 4" descr="43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038600"/>
            <a:ext cx="5410200" cy="2497138"/>
          </a:xfrm>
          <a:prstGeom prst="rect">
            <a:avLst/>
          </a:prstGeom>
          <a:noFill/>
          <a:extLst>
            <a:ext uri="{909E8E84-426E-40dd-AFC4-6F175D3DCCD1}">
              <a14:hiddenFill xmlns:a14="http://schemas.microsoft.com/office/drawing/2010/main">
                <a:solidFill>
                  <a:srgbClr val="FFFFFF"/>
                </a:solidFill>
              </a14:hiddenFill>
            </a:ext>
          </a:extLst>
        </p:spPr>
      </p:pic>
      <p:pic>
        <p:nvPicPr>
          <p:cNvPr id="424965" name="Picture 5" descr="gai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37238" y="1828800"/>
            <a:ext cx="32004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55650"/>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p:cNvSpPr>
            <a:spLocks noGrp="1" noChangeArrowheads="1"/>
          </p:cNvSpPr>
          <p:nvPr>
            <p:ph type="title"/>
          </p:nvPr>
        </p:nvSpPr>
        <p:spPr/>
        <p:txBody>
          <a:bodyPr/>
          <a:lstStyle/>
          <a:p>
            <a:r>
              <a:rPr lang="en-US"/>
              <a:t>Alignment</a:t>
            </a:r>
          </a:p>
        </p:txBody>
      </p:sp>
      <p:sp>
        <p:nvSpPr>
          <p:cNvPr id="427011" name="Rectangle 3"/>
          <p:cNvSpPr>
            <a:spLocks noGrp="1" noChangeArrowheads="1"/>
          </p:cNvSpPr>
          <p:nvPr>
            <p:ph type="body" idx="1"/>
          </p:nvPr>
        </p:nvSpPr>
        <p:spPr/>
        <p:txBody>
          <a:bodyPr/>
          <a:lstStyle/>
          <a:p>
            <a:r>
              <a:rPr lang="en-US"/>
              <a:t>Knock knee/bowleg (varus/valgus)</a:t>
            </a:r>
          </a:p>
        </p:txBody>
      </p:sp>
      <p:pic>
        <p:nvPicPr>
          <p:cNvPr id="427012" name="Picture 4" descr="01992108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76600"/>
            <a:ext cx="3276600" cy="2454275"/>
          </a:xfrm>
          <a:prstGeom prst="rect">
            <a:avLst/>
          </a:prstGeom>
          <a:noFill/>
          <a:extLst>
            <a:ext uri="{909E8E84-426E-40dd-AFC4-6F175D3DCCD1}">
              <a14:hiddenFill xmlns:a14="http://schemas.microsoft.com/office/drawing/2010/main">
                <a:solidFill>
                  <a:srgbClr val="FFFFFF"/>
                </a:solidFill>
              </a14:hiddenFill>
            </a:ext>
          </a:extLst>
        </p:spPr>
      </p:pic>
      <p:pic>
        <p:nvPicPr>
          <p:cNvPr id="427013" name="Picture 5" descr="Osteoarthriti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276600"/>
            <a:ext cx="3333750" cy="234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61512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p:txBody>
          <a:bodyPr/>
          <a:lstStyle/>
          <a:p>
            <a:r>
              <a:rPr lang="en-US"/>
              <a:t>Alignment</a:t>
            </a:r>
          </a:p>
        </p:txBody>
      </p:sp>
      <p:sp>
        <p:nvSpPr>
          <p:cNvPr id="425987" name="Rectangle 3"/>
          <p:cNvSpPr>
            <a:spLocks noGrp="1" noChangeArrowheads="1"/>
          </p:cNvSpPr>
          <p:nvPr>
            <p:ph type="body" idx="1"/>
          </p:nvPr>
        </p:nvSpPr>
        <p:spPr>
          <a:xfrm>
            <a:off x="457200" y="1143000"/>
            <a:ext cx="8229600" cy="4495800"/>
          </a:xfrm>
        </p:spPr>
        <p:txBody>
          <a:bodyPr/>
          <a:lstStyle/>
          <a:p>
            <a:r>
              <a:rPr lang="en-US"/>
              <a:t>Born in Varus</a:t>
            </a:r>
          </a:p>
          <a:p>
            <a:r>
              <a:rPr lang="en-US"/>
              <a:t>Valgus age 2</a:t>
            </a:r>
          </a:p>
          <a:p>
            <a:r>
              <a:rPr lang="en-US"/>
              <a:t>Normal Age 6-7</a:t>
            </a:r>
          </a:p>
        </p:txBody>
      </p:sp>
      <p:pic>
        <p:nvPicPr>
          <p:cNvPr id="4259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124200"/>
            <a:ext cx="7637463" cy="301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25989" name="Text Box 5"/>
          <p:cNvSpPr txBox="1">
            <a:spLocks noChangeArrowheads="1"/>
          </p:cNvSpPr>
          <p:nvPr/>
        </p:nvSpPr>
        <p:spPr bwMode="auto">
          <a:xfrm>
            <a:off x="1203325" y="6132513"/>
            <a:ext cx="67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Male</a:t>
            </a:r>
          </a:p>
        </p:txBody>
      </p:sp>
      <p:sp>
        <p:nvSpPr>
          <p:cNvPr id="425990" name="Text Box 6"/>
          <p:cNvSpPr txBox="1">
            <a:spLocks noChangeArrowheads="1"/>
          </p:cNvSpPr>
          <p:nvPr/>
        </p:nvSpPr>
        <p:spPr bwMode="auto">
          <a:xfrm>
            <a:off x="4724400" y="6096000"/>
            <a:ext cx="94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Female</a:t>
            </a:r>
          </a:p>
        </p:txBody>
      </p:sp>
    </p:spTree>
    <p:extLst>
      <p:ext uri="{BB962C8B-B14F-4D97-AF65-F5344CB8AC3E}">
        <p14:creationId xmlns:p14="http://schemas.microsoft.com/office/powerpoint/2010/main" val="2611598176"/>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ChangeArrowheads="1"/>
          </p:cNvSpPr>
          <p:nvPr>
            <p:ph type="title"/>
          </p:nvPr>
        </p:nvSpPr>
        <p:spPr/>
        <p:txBody>
          <a:bodyPr/>
          <a:lstStyle/>
          <a:p>
            <a:r>
              <a:rPr lang="en-US"/>
              <a:t>Alignment</a:t>
            </a:r>
          </a:p>
        </p:txBody>
      </p:sp>
      <p:sp>
        <p:nvSpPr>
          <p:cNvPr id="434179" name="Rectangle 3"/>
          <p:cNvSpPr>
            <a:spLocks noGrp="1" noChangeArrowheads="1"/>
          </p:cNvSpPr>
          <p:nvPr>
            <p:ph type="body" idx="1"/>
          </p:nvPr>
        </p:nvSpPr>
        <p:spPr/>
        <p:txBody>
          <a:bodyPr/>
          <a:lstStyle/>
          <a:p>
            <a:r>
              <a:rPr lang="en-US"/>
              <a:t>Cause</a:t>
            </a:r>
          </a:p>
          <a:p>
            <a:pPr lvl="1"/>
            <a:r>
              <a:rPr lang="en-US"/>
              <a:t>Trauma</a:t>
            </a:r>
          </a:p>
          <a:p>
            <a:pPr lvl="1"/>
            <a:r>
              <a:rPr lang="en-US"/>
              <a:t>Growth issues</a:t>
            </a:r>
          </a:p>
          <a:p>
            <a:pPr lvl="1"/>
            <a:r>
              <a:rPr lang="en-US"/>
              <a:t>Neuromuscular</a:t>
            </a:r>
          </a:p>
          <a:p>
            <a:pPr lvl="1"/>
            <a:r>
              <a:rPr lang="en-US"/>
              <a:t>Blount</a:t>
            </a:r>
            <a:r>
              <a:rPr lang="ja-JP" altLang="en-US">
                <a:latin typeface="Arial"/>
              </a:rPr>
              <a:t>’</a:t>
            </a:r>
            <a:r>
              <a:rPr lang="en-US"/>
              <a:t>s Disease</a:t>
            </a:r>
          </a:p>
        </p:txBody>
      </p:sp>
      <p:pic>
        <p:nvPicPr>
          <p:cNvPr id="434180" name="Picture 4" descr="blounts_dise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676400"/>
            <a:ext cx="4705350" cy="372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550514"/>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ChangeArrowheads="1"/>
          </p:cNvSpPr>
          <p:nvPr>
            <p:ph type="title"/>
          </p:nvPr>
        </p:nvSpPr>
        <p:spPr/>
        <p:txBody>
          <a:bodyPr/>
          <a:lstStyle/>
          <a:p>
            <a:r>
              <a:rPr lang="en-US"/>
              <a:t>Alignment</a:t>
            </a:r>
          </a:p>
        </p:txBody>
      </p:sp>
      <p:sp>
        <p:nvSpPr>
          <p:cNvPr id="433155" name="Rectangle 3"/>
          <p:cNvSpPr>
            <a:spLocks noGrp="1" noChangeArrowheads="1"/>
          </p:cNvSpPr>
          <p:nvPr>
            <p:ph type="body" idx="1"/>
          </p:nvPr>
        </p:nvSpPr>
        <p:spPr/>
        <p:txBody>
          <a:bodyPr/>
          <a:lstStyle/>
          <a:p>
            <a:r>
              <a:rPr lang="en-US"/>
              <a:t>Treatment</a:t>
            </a:r>
          </a:p>
          <a:p>
            <a:pPr lvl="1"/>
            <a:r>
              <a:rPr lang="en-US"/>
              <a:t>Nothing</a:t>
            </a:r>
          </a:p>
          <a:p>
            <a:pPr lvl="1"/>
            <a:r>
              <a:rPr lang="en-US"/>
              <a:t>Hemi-Epiphyseodesis</a:t>
            </a:r>
          </a:p>
          <a:p>
            <a:pPr lvl="1"/>
            <a:r>
              <a:rPr lang="en-US"/>
              <a:t>Bar excision</a:t>
            </a:r>
          </a:p>
          <a:p>
            <a:pPr lvl="1"/>
            <a:r>
              <a:rPr lang="en-US"/>
              <a:t>Osteotomy</a:t>
            </a:r>
          </a:p>
          <a:p>
            <a:pPr lvl="1"/>
            <a:endParaRPr lang="en-US"/>
          </a:p>
        </p:txBody>
      </p:sp>
      <p:pic>
        <p:nvPicPr>
          <p:cNvPr id="433156" name="Picture 4" descr="child_knee_blounts_surg_extfix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914400"/>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33157" name="Picture 5" descr="Blounts_osteoto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048000"/>
            <a:ext cx="2422525"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212210"/>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2"/>
          <p:cNvSpPr>
            <a:spLocks noGrp="1" noChangeArrowheads="1"/>
          </p:cNvSpPr>
          <p:nvPr>
            <p:ph type="title"/>
          </p:nvPr>
        </p:nvSpPr>
        <p:spPr/>
        <p:txBody>
          <a:bodyPr/>
          <a:lstStyle/>
          <a:p>
            <a:r>
              <a:rPr lang="en-US"/>
              <a:t>Rotation</a:t>
            </a:r>
          </a:p>
        </p:txBody>
      </p:sp>
      <p:sp>
        <p:nvSpPr>
          <p:cNvPr id="430083" name="Rectangle 3"/>
          <p:cNvSpPr>
            <a:spLocks noGrp="1" noChangeArrowheads="1"/>
          </p:cNvSpPr>
          <p:nvPr>
            <p:ph type="body" idx="1"/>
          </p:nvPr>
        </p:nvSpPr>
        <p:spPr/>
        <p:txBody>
          <a:bodyPr/>
          <a:lstStyle/>
          <a:p>
            <a:r>
              <a:rPr lang="en-US"/>
              <a:t>In toeing/Out toeing</a:t>
            </a:r>
          </a:p>
          <a:p>
            <a:pPr lvl="1"/>
            <a:r>
              <a:rPr lang="en-US"/>
              <a:t>Foot progression angle</a:t>
            </a:r>
          </a:p>
          <a:p>
            <a:r>
              <a:rPr lang="en-US"/>
              <a:t>Femur/Hip</a:t>
            </a:r>
          </a:p>
          <a:p>
            <a:r>
              <a:rPr lang="en-US"/>
              <a:t>Tibia</a:t>
            </a:r>
          </a:p>
          <a:p>
            <a:r>
              <a:rPr lang="en-US"/>
              <a:t>Foot</a:t>
            </a:r>
          </a:p>
        </p:txBody>
      </p:sp>
      <p:pic>
        <p:nvPicPr>
          <p:cNvPr id="4300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447800"/>
            <a:ext cx="3859213" cy="165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30086" name="Picture 6" descr="intoeing_clip_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505200"/>
            <a:ext cx="4953000" cy="3092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735789"/>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2"/>
          <p:cNvSpPr>
            <a:spLocks noGrp="1" noChangeArrowheads="1"/>
          </p:cNvSpPr>
          <p:nvPr>
            <p:ph type="title"/>
          </p:nvPr>
        </p:nvSpPr>
        <p:spPr/>
        <p:txBody>
          <a:bodyPr/>
          <a:lstStyle/>
          <a:p>
            <a:r>
              <a:rPr lang="en-US"/>
              <a:t>Rotation</a:t>
            </a:r>
          </a:p>
        </p:txBody>
      </p:sp>
      <p:sp>
        <p:nvSpPr>
          <p:cNvPr id="428035" name="Rectangle 3"/>
          <p:cNvSpPr>
            <a:spLocks noGrp="1" noChangeArrowheads="1"/>
          </p:cNvSpPr>
          <p:nvPr>
            <p:ph type="body" idx="1"/>
          </p:nvPr>
        </p:nvSpPr>
        <p:spPr/>
        <p:txBody>
          <a:bodyPr/>
          <a:lstStyle/>
          <a:p>
            <a:r>
              <a:rPr lang="en-US"/>
              <a:t>Femur</a:t>
            </a:r>
          </a:p>
          <a:p>
            <a:pPr lvl="1"/>
            <a:r>
              <a:rPr lang="en-US"/>
              <a:t>Anteversion</a:t>
            </a:r>
          </a:p>
          <a:p>
            <a:pPr lvl="1"/>
            <a:r>
              <a:rPr lang="en-US"/>
              <a:t>Hip internal/external rotation</a:t>
            </a:r>
          </a:p>
        </p:txBody>
      </p:sp>
      <p:pic>
        <p:nvPicPr>
          <p:cNvPr id="42803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276600"/>
            <a:ext cx="3543300" cy="308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270462093"/>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n-US"/>
              <a:t>Rotation</a:t>
            </a:r>
          </a:p>
        </p:txBody>
      </p:sp>
      <p:sp>
        <p:nvSpPr>
          <p:cNvPr id="431107" name="Rectangle 3"/>
          <p:cNvSpPr>
            <a:spLocks noGrp="1" noChangeArrowheads="1"/>
          </p:cNvSpPr>
          <p:nvPr>
            <p:ph type="body" idx="1"/>
          </p:nvPr>
        </p:nvSpPr>
        <p:spPr/>
        <p:txBody>
          <a:bodyPr/>
          <a:lstStyle/>
          <a:p>
            <a:r>
              <a:rPr lang="en-US"/>
              <a:t>Tibia</a:t>
            </a:r>
          </a:p>
          <a:p>
            <a:pPr lvl="1"/>
            <a:r>
              <a:rPr lang="en-US"/>
              <a:t>Thigh Foot Angle</a:t>
            </a:r>
          </a:p>
          <a:p>
            <a:pPr lvl="1"/>
            <a:r>
              <a:rPr lang="en-US"/>
              <a:t>Transmalleolar axis</a:t>
            </a:r>
          </a:p>
          <a:p>
            <a:r>
              <a:rPr lang="en-US"/>
              <a:t>Foot</a:t>
            </a:r>
          </a:p>
          <a:p>
            <a:pPr lvl="1"/>
            <a:r>
              <a:rPr lang="en-US"/>
              <a:t>Thigh foot angle</a:t>
            </a:r>
          </a:p>
          <a:p>
            <a:pPr lvl="1"/>
            <a:r>
              <a:rPr lang="en-US"/>
              <a:t>Foot Axis</a:t>
            </a:r>
          </a:p>
          <a:p>
            <a:endParaRPr lang="en-US"/>
          </a:p>
        </p:txBody>
      </p:sp>
      <p:pic>
        <p:nvPicPr>
          <p:cNvPr id="431109" name="Picture 5" descr="intoeing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381000"/>
            <a:ext cx="2466975" cy="3581400"/>
          </a:xfrm>
          <a:prstGeom prst="rect">
            <a:avLst/>
          </a:prstGeom>
          <a:noFill/>
          <a:extLst>
            <a:ext uri="{909E8E84-426E-40dd-AFC4-6F175D3DCCD1}">
              <a14:hiddenFill xmlns:a14="http://schemas.microsoft.com/office/drawing/2010/main">
                <a:solidFill>
                  <a:srgbClr val="FFFFFF"/>
                </a:solidFill>
              </a14:hiddenFill>
            </a:ext>
          </a:extLst>
        </p:spPr>
      </p:pic>
      <p:pic>
        <p:nvPicPr>
          <p:cNvPr id="431110" name="Picture 6" descr="tran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114800"/>
            <a:ext cx="1406525"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81487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Salter-Harris ?</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91355"/>
            <a:ext cx="3964586" cy="362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2886" y="2017215"/>
            <a:ext cx="3810000" cy="420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843513749"/>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Grp="1" noChangeArrowheads="1"/>
          </p:cNvSpPr>
          <p:nvPr>
            <p:ph type="title"/>
          </p:nvPr>
        </p:nvSpPr>
        <p:spPr/>
        <p:txBody>
          <a:bodyPr/>
          <a:lstStyle/>
          <a:p>
            <a:r>
              <a:rPr lang="en-US"/>
              <a:t>Rotation</a:t>
            </a:r>
          </a:p>
        </p:txBody>
      </p:sp>
      <p:sp>
        <p:nvSpPr>
          <p:cNvPr id="432131" name="Rectangle 3"/>
          <p:cNvSpPr>
            <a:spLocks noGrp="1" noChangeArrowheads="1"/>
          </p:cNvSpPr>
          <p:nvPr>
            <p:ph type="body" idx="1"/>
          </p:nvPr>
        </p:nvSpPr>
        <p:spPr/>
        <p:txBody>
          <a:bodyPr/>
          <a:lstStyle/>
          <a:p>
            <a:r>
              <a:rPr lang="en-US"/>
              <a:t>Tibia</a:t>
            </a:r>
          </a:p>
          <a:p>
            <a:pPr lvl="1"/>
            <a:r>
              <a:rPr lang="en-US"/>
              <a:t>Remodels till age 6</a:t>
            </a:r>
          </a:p>
          <a:p>
            <a:r>
              <a:rPr lang="en-US"/>
              <a:t>Femur</a:t>
            </a:r>
          </a:p>
          <a:p>
            <a:pPr lvl="1"/>
            <a:r>
              <a:rPr lang="en-US"/>
              <a:t>Remodels till age 8-10</a:t>
            </a:r>
          </a:p>
          <a:p>
            <a:r>
              <a:rPr lang="en-US"/>
              <a:t>Treatment</a:t>
            </a:r>
          </a:p>
          <a:p>
            <a:pPr lvl="1"/>
            <a:r>
              <a:rPr lang="en-US"/>
              <a:t>Nothing</a:t>
            </a:r>
          </a:p>
          <a:p>
            <a:pPr lvl="1"/>
            <a:r>
              <a:rPr lang="en-US"/>
              <a:t>Surgery</a:t>
            </a:r>
          </a:p>
          <a:p>
            <a:r>
              <a:rPr lang="en-US"/>
              <a:t>In toeing = faster runner!</a:t>
            </a:r>
          </a:p>
        </p:txBody>
      </p:sp>
      <p:pic>
        <p:nvPicPr>
          <p:cNvPr id="432132" name="Picture 4" descr="News9A_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981200"/>
            <a:ext cx="3733800" cy="280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164363"/>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Grp="1" noChangeArrowheads="1"/>
          </p:cNvSpPr>
          <p:nvPr>
            <p:ph type="title"/>
          </p:nvPr>
        </p:nvSpPr>
        <p:spPr/>
        <p:txBody>
          <a:bodyPr/>
          <a:lstStyle/>
          <a:p>
            <a:r>
              <a:rPr lang="en-US"/>
              <a:t>Toe Walking</a:t>
            </a:r>
          </a:p>
        </p:txBody>
      </p:sp>
      <p:sp>
        <p:nvSpPr>
          <p:cNvPr id="435203" name="Rectangle 3"/>
          <p:cNvSpPr>
            <a:spLocks noGrp="1" noChangeArrowheads="1"/>
          </p:cNvSpPr>
          <p:nvPr>
            <p:ph type="body" idx="1"/>
          </p:nvPr>
        </p:nvSpPr>
        <p:spPr/>
        <p:txBody>
          <a:bodyPr/>
          <a:lstStyle/>
          <a:p>
            <a:r>
              <a:rPr lang="en-US"/>
              <a:t>Idiopathic</a:t>
            </a:r>
          </a:p>
          <a:p>
            <a:r>
              <a:rPr lang="en-US"/>
              <a:t>Neuromuscular</a:t>
            </a:r>
          </a:p>
          <a:p>
            <a:r>
              <a:rPr lang="en-US"/>
              <a:t>Muscular Dystrophy</a:t>
            </a:r>
          </a:p>
        </p:txBody>
      </p:sp>
      <p:pic>
        <p:nvPicPr>
          <p:cNvPr id="435204" name="Picture 4" descr="TOEWAKKCUTCU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3581400"/>
            <a:ext cx="3733800" cy="2538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127661"/>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p:txBody>
          <a:bodyPr/>
          <a:lstStyle/>
          <a:p>
            <a:r>
              <a:rPr lang="en-US"/>
              <a:t>Idiopathic Toe Walking</a:t>
            </a:r>
          </a:p>
        </p:txBody>
      </p:sp>
      <p:sp>
        <p:nvSpPr>
          <p:cNvPr id="436227" name="Rectangle 3"/>
          <p:cNvSpPr>
            <a:spLocks noGrp="1" noChangeArrowheads="1"/>
          </p:cNvSpPr>
          <p:nvPr>
            <p:ph type="body" idx="1"/>
          </p:nvPr>
        </p:nvSpPr>
        <p:spPr/>
        <p:txBody>
          <a:bodyPr>
            <a:normAutofit lnSpcReduction="10000"/>
          </a:bodyPr>
          <a:lstStyle/>
          <a:p>
            <a:r>
              <a:rPr lang="en-US" sz="2800"/>
              <a:t>Exam</a:t>
            </a:r>
          </a:p>
          <a:p>
            <a:pPr lvl="1"/>
            <a:r>
              <a:rPr lang="en-US" sz="2400"/>
              <a:t>PROM</a:t>
            </a:r>
          </a:p>
          <a:p>
            <a:pPr lvl="1"/>
            <a:r>
              <a:rPr lang="en-US" sz="2400"/>
              <a:t>AROM</a:t>
            </a:r>
          </a:p>
          <a:p>
            <a:pPr lvl="1"/>
            <a:r>
              <a:rPr lang="en-US" sz="2400"/>
              <a:t>Gait</a:t>
            </a:r>
          </a:p>
          <a:p>
            <a:r>
              <a:rPr lang="en-US" sz="2800"/>
              <a:t>Treatment</a:t>
            </a:r>
          </a:p>
          <a:p>
            <a:pPr lvl="1"/>
            <a:r>
              <a:rPr lang="en-US" sz="2400"/>
              <a:t>Nothing</a:t>
            </a:r>
          </a:p>
          <a:p>
            <a:pPr lvl="2"/>
            <a:r>
              <a:rPr lang="en-US" sz="2000"/>
              <a:t>If foot flat when sitting</a:t>
            </a:r>
          </a:p>
          <a:p>
            <a:pPr lvl="1"/>
            <a:r>
              <a:rPr lang="en-US" sz="2400"/>
              <a:t>Cast</a:t>
            </a:r>
          </a:p>
          <a:p>
            <a:pPr lvl="1"/>
            <a:r>
              <a:rPr lang="en-US" sz="2400"/>
              <a:t>AFO</a:t>
            </a:r>
          </a:p>
          <a:p>
            <a:pPr lvl="1"/>
            <a:r>
              <a:rPr lang="en-US" sz="2400"/>
              <a:t>Surgery</a:t>
            </a:r>
          </a:p>
        </p:txBody>
      </p:sp>
      <p:pic>
        <p:nvPicPr>
          <p:cNvPr id="436228" name="Picture 4" descr="300_4670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219200"/>
            <a:ext cx="3686175"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562398"/>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p:txBody>
          <a:bodyPr/>
          <a:lstStyle/>
          <a:p>
            <a:r>
              <a:rPr lang="en-US"/>
              <a:t>Sports Medicine</a:t>
            </a:r>
          </a:p>
        </p:txBody>
      </p:sp>
      <p:sp>
        <p:nvSpPr>
          <p:cNvPr id="437251" name="Rectangle 3"/>
          <p:cNvSpPr>
            <a:spLocks noGrp="1" noChangeArrowheads="1"/>
          </p:cNvSpPr>
          <p:nvPr>
            <p:ph type="body" idx="1"/>
          </p:nvPr>
        </p:nvSpPr>
        <p:spPr/>
        <p:txBody>
          <a:bodyPr/>
          <a:lstStyle/>
          <a:p>
            <a:r>
              <a:rPr lang="en-US"/>
              <a:t>Shoulder</a:t>
            </a:r>
          </a:p>
          <a:p>
            <a:r>
              <a:rPr lang="en-US"/>
              <a:t>Knee</a:t>
            </a:r>
          </a:p>
          <a:p>
            <a:r>
              <a:rPr lang="en-US"/>
              <a:t>Elbow</a:t>
            </a:r>
          </a:p>
          <a:p>
            <a:r>
              <a:rPr lang="en-US"/>
              <a:t>Ankle</a:t>
            </a:r>
          </a:p>
          <a:p>
            <a:r>
              <a:rPr lang="en-US"/>
              <a:t>Hip</a:t>
            </a:r>
          </a:p>
        </p:txBody>
      </p:sp>
      <p:pic>
        <p:nvPicPr>
          <p:cNvPr id="437252" name="Picture 4" descr="cusportm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828800"/>
            <a:ext cx="40513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437253" name="Picture 5" descr="dar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200400"/>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451199"/>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p:txBody>
          <a:bodyPr/>
          <a:lstStyle/>
          <a:p>
            <a:r>
              <a:rPr lang="en-US"/>
              <a:t>Sports Medicine</a:t>
            </a:r>
          </a:p>
        </p:txBody>
      </p:sp>
      <p:sp>
        <p:nvSpPr>
          <p:cNvPr id="459779" name="Rectangle 3"/>
          <p:cNvSpPr>
            <a:spLocks noGrp="1" noChangeArrowheads="1"/>
          </p:cNvSpPr>
          <p:nvPr>
            <p:ph type="body" idx="1"/>
          </p:nvPr>
        </p:nvSpPr>
        <p:spPr/>
        <p:txBody>
          <a:bodyPr/>
          <a:lstStyle/>
          <a:p>
            <a:r>
              <a:rPr lang="en-US"/>
              <a:t>Shoulder</a:t>
            </a:r>
          </a:p>
          <a:p>
            <a:r>
              <a:rPr lang="en-US" sz="3600" b="1">
                <a:solidFill>
                  <a:srgbClr val="FF0000"/>
                </a:solidFill>
              </a:rPr>
              <a:t>Knee</a:t>
            </a:r>
          </a:p>
          <a:p>
            <a:r>
              <a:rPr lang="en-US"/>
              <a:t>Elbow</a:t>
            </a:r>
          </a:p>
          <a:p>
            <a:r>
              <a:rPr lang="en-US"/>
              <a:t>Ankle</a:t>
            </a:r>
          </a:p>
          <a:p>
            <a:r>
              <a:rPr lang="en-US"/>
              <a:t>Hip</a:t>
            </a:r>
          </a:p>
        </p:txBody>
      </p:sp>
      <p:pic>
        <p:nvPicPr>
          <p:cNvPr id="459780" name="Picture 4" descr="cusportm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828800"/>
            <a:ext cx="40513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459781" name="Picture 5" descr="dar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200400"/>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275138"/>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p:txBody>
          <a:bodyPr/>
          <a:lstStyle/>
          <a:p>
            <a:r>
              <a:rPr lang="en-US"/>
              <a:t>PTF Pain</a:t>
            </a:r>
          </a:p>
        </p:txBody>
      </p:sp>
      <p:pic>
        <p:nvPicPr>
          <p:cNvPr id="440323" name="Picture 3" descr="kneecap_tenderness"/>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762000" y="2012950"/>
            <a:ext cx="7620000" cy="3670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218792081"/>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p:txBody>
          <a:bodyPr/>
          <a:lstStyle/>
          <a:p>
            <a:r>
              <a:rPr lang="en-US" sz="4000"/>
              <a:t>Sinding-Larsen-Johansson Syndrome</a:t>
            </a:r>
          </a:p>
        </p:txBody>
      </p:sp>
      <p:sp>
        <p:nvSpPr>
          <p:cNvPr id="445443" name="Rectangle 3"/>
          <p:cNvSpPr>
            <a:spLocks noGrp="1" noChangeArrowheads="1"/>
          </p:cNvSpPr>
          <p:nvPr>
            <p:ph type="body" idx="1"/>
          </p:nvPr>
        </p:nvSpPr>
        <p:spPr>
          <a:xfrm>
            <a:off x="457200" y="1600200"/>
            <a:ext cx="5562600" cy="4495800"/>
          </a:xfrm>
        </p:spPr>
        <p:txBody>
          <a:bodyPr/>
          <a:lstStyle/>
          <a:p>
            <a:r>
              <a:rPr lang="en-US"/>
              <a:t>Apophysitis of inferior patellar pole</a:t>
            </a:r>
          </a:p>
          <a:p>
            <a:r>
              <a:rPr lang="en-US"/>
              <a:t>Chronic patellar tendon contraction</a:t>
            </a:r>
          </a:p>
          <a:p>
            <a:r>
              <a:rPr lang="en-US"/>
              <a:t>10-13 years old</a:t>
            </a:r>
          </a:p>
          <a:p>
            <a:r>
              <a:rPr lang="en-US"/>
              <a:t>Running, jumping, kicking, and stairs cause pain</a:t>
            </a:r>
          </a:p>
          <a:p>
            <a:r>
              <a:rPr lang="en-US"/>
              <a:t>Tender over lower patella</a:t>
            </a:r>
          </a:p>
          <a:p>
            <a:endParaRPr lang="en-US"/>
          </a:p>
        </p:txBody>
      </p:sp>
      <p:pic>
        <p:nvPicPr>
          <p:cNvPr id="445444" name="Picture 4" descr="sinding_syndr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752600"/>
            <a:ext cx="2632075"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676801"/>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p:txBody>
          <a:bodyPr/>
          <a:lstStyle/>
          <a:p>
            <a:r>
              <a:rPr lang="en-US" sz="4000"/>
              <a:t>Sinding-Larsen-Johansson Syndrome</a:t>
            </a:r>
          </a:p>
        </p:txBody>
      </p:sp>
      <p:sp>
        <p:nvSpPr>
          <p:cNvPr id="446467" name="Rectangle 3"/>
          <p:cNvSpPr>
            <a:spLocks noGrp="1" noChangeArrowheads="1"/>
          </p:cNvSpPr>
          <p:nvPr>
            <p:ph type="body" idx="1"/>
          </p:nvPr>
        </p:nvSpPr>
        <p:spPr>
          <a:xfrm>
            <a:off x="457200" y="1600200"/>
            <a:ext cx="5715000" cy="4495800"/>
          </a:xfrm>
        </p:spPr>
        <p:txBody>
          <a:bodyPr/>
          <a:lstStyle/>
          <a:p>
            <a:r>
              <a:rPr lang="en-US"/>
              <a:t>Patellar tendon not involved</a:t>
            </a:r>
          </a:p>
          <a:p>
            <a:r>
              <a:rPr lang="en-US"/>
              <a:t>Normal xrays or calcification or ossification of patellar tendon and patella insertion</a:t>
            </a:r>
          </a:p>
          <a:p>
            <a:r>
              <a:rPr lang="en-US"/>
              <a:t>Treatment</a:t>
            </a:r>
          </a:p>
          <a:p>
            <a:pPr lvl="1"/>
            <a:r>
              <a:rPr lang="en-US"/>
              <a:t>Stretching, conservative measures</a:t>
            </a:r>
          </a:p>
          <a:p>
            <a:pPr lvl="1"/>
            <a:r>
              <a:rPr lang="en-US"/>
              <a:t>3-12 months usually</a:t>
            </a:r>
          </a:p>
          <a:p>
            <a:pPr lvl="1"/>
            <a:endParaRPr lang="en-US"/>
          </a:p>
        </p:txBody>
      </p:sp>
      <p:pic>
        <p:nvPicPr>
          <p:cNvPr id="446468" name="Picture 4" descr="f07000109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752600"/>
            <a:ext cx="2212975"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062553"/>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title"/>
          </p:nvPr>
        </p:nvSpPr>
        <p:spPr/>
        <p:txBody>
          <a:bodyPr/>
          <a:lstStyle/>
          <a:p>
            <a:r>
              <a:rPr lang="en-US"/>
              <a:t>Osgood-Schlatter Disease</a:t>
            </a:r>
          </a:p>
        </p:txBody>
      </p:sp>
      <p:sp>
        <p:nvSpPr>
          <p:cNvPr id="447491" name="Rectangle 3"/>
          <p:cNvSpPr>
            <a:spLocks noGrp="1" noChangeArrowheads="1"/>
          </p:cNvSpPr>
          <p:nvPr>
            <p:ph type="body" idx="1"/>
          </p:nvPr>
        </p:nvSpPr>
        <p:spPr>
          <a:xfrm>
            <a:off x="457200" y="1600200"/>
            <a:ext cx="5105400" cy="4495800"/>
          </a:xfrm>
        </p:spPr>
        <p:txBody>
          <a:bodyPr>
            <a:normAutofit lnSpcReduction="10000"/>
          </a:bodyPr>
          <a:lstStyle/>
          <a:p>
            <a:r>
              <a:rPr lang="en-US" sz="2800"/>
              <a:t>Apophysitis of the secondary ossification center of the tibial tubercle</a:t>
            </a:r>
          </a:p>
          <a:p>
            <a:r>
              <a:rPr lang="en-US" sz="2800"/>
              <a:t>Traction from patellar tendon</a:t>
            </a:r>
          </a:p>
          <a:p>
            <a:r>
              <a:rPr lang="en-US" sz="2800"/>
              <a:t>11-15 years old</a:t>
            </a:r>
          </a:p>
          <a:p>
            <a:r>
              <a:rPr lang="en-US" sz="2800"/>
              <a:t>Male most common</a:t>
            </a:r>
          </a:p>
          <a:p>
            <a:r>
              <a:rPr lang="en-US" sz="2800"/>
              <a:t>Usually unilateral</a:t>
            </a:r>
          </a:p>
          <a:p>
            <a:r>
              <a:rPr lang="en-US" sz="2800"/>
              <a:t>Worse with impact, cutting, jumping and running</a:t>
            </a:r>
          </a:p>
        </p:txBody>
      </p:sp>
      <p:pic>
        <p:nvPicPr>
          <p:cNvPr id="447492" name="Picture 4" descr="sinding_syndr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600200"/>
            <a:ext cx="2579688"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172596"/>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Grp="1" noChangeArrowheads="1"/>
          </p:cNvSpPr>
          <p:nvPr>
            <p:ph type="title"/>
          </p:nvPr>
        </p:nvSpPr>
        <p:spPr/>
        <p:txBody>
          <a:bodyPr/>
          <a:lstStyle/>
          <a:p>
            <a:r>
              <a:rPr lang="en-US"/>
              <a:t>Osgood-Schlatter Disease</a:t>
            </a:r>
          </a:p>
        </p:txBody>
      </p:sp>
      <p:sp>
        <p:nvSpPr>
          <p:cNvPr id="448515" name="Rectangle 3"/>
          <p:cNvSpPr>
            <a:spLocks noGrp="1" noChangeArrowheads="1"/>
          </p:cNvSpPr>
          <p:nvPr>
            <p:ph type="body" idx="1"/>
          </p:nvPr>
        </p:nvSpPr>
        <p:spPr>
          <a:xfrm>
            <a:off x="457200" y="1600200"/>
            <a:ext cx="7010400" cy="4495800"/>
          </a:xfrm>
        </p:spPr>
        <p:txBody>
          <a:bodyPr/>
          <a:lstStyle/>
          <a:p>
            <a:r>
              <a:rPr lang="en-US" sz="2800"/>
              <a:t>Exam</a:t>
            </a:r>
          </a:p>
          <a:p>
            <a:pPr lvl="1"/>
            <a:r>
              <a:rPr lang="en-US" sz="2400"/>
              <a:t>Tenderness and swelling</a:t>
            </a:r>
          </a:p>
          <a:p>
            <a:pPr lvl="1"/>
            <a:r>
              <a:rPr lang="en-US" sz="2400"/>
              <a:t>Pain with resisted extension</a:t>
            </a:r>
          </a:p>
          <a:p>
            <a:r>
              <a:rPr lang="en-US" sz="2800"/>
              <a:t>Xray normal or calcification/ossification</a:t>
            </a:r>
          </a:p>
          <a:p>
            <a:r>
              <a:rPr lang="en-US" sz="2800"/>
              <a:t>Treatment</a:t>
            </a:r>
          </a:p>
          <a:p>
            <a:pPr lvl="1"/>
            <a:r>
              <a:rPr lang="en-US" sz="2400"/>
              <a:t>Stretching, strengthening, patellar strap</a:t>
            </a:r>
          </a:p>
          <a:p>
            <a:pPr lvl="1"/>
            <a:r>
              <a:rPr lang="en-US" sz="2400"/>
              <a:t>Activity modifications, casting if no improvement</a:t>
            </a:r>
          </a:p>
        </p:txBody>
      </p:sp>
      <p:pic>
        <p:nvPicPr>
          <p:cNvPr id="448516" name="Picture 4" descr="osgood-schlatter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371600"/>
            <a:ext cx="2895600" cy="1717675"/>
          </a:xfrm>
          <a:prstGeom prst="rect">
            <a:avLst/>
          </a:prstGeom>
          <a:noFill/>
          <a:extLst>
            <a:ext uri="{909E8E84-426E-40dd-AFC4-6F175D3DCCD1}">
              <a14:hiddenFill xmlns:a14="http://schemas.microsoft.com/office/drawing/2010/main">
                <a:solidFill>
                  <a:srgbClr val="FFFFFF"/>
                </a:solidFill>
              </a14:hiddenFill>
            </a:ext>
          </a:extLst>
        </p:spPr>
      </p:pic>
      <p:pic>
        <p:nvPicPr>
          <p:cNvPr id="448517" name="Picture 5" descr="30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3886200"/>
            <a:ext cx="1695450"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05351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Describe Me</a:t>
            </a:r>
            <a:endParaRPr lang="en-US" dirty="0"/>
          </a:p>
        </p:txBody>
      </p:sp>
      <p:pic>
        <p:nvPicPr>
          <p:cNvPr id="6" name="Picture 1"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260" y="1830288"/>
            <a:ext cx="34448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4190260" y="2516088"/>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dirty="0">
                <a:latin typeface="Arial" charset="0"/>
              </a:rPr>
              <a:t>AP view of the right hand.  </a:t>
            </a:r>
            <a:r>
              <a:rPr lang="en-US" sz="1800" u="sng" dirty="0">
                <a:latin typeface="Arial" charset="0"/>
              </a:rPr>
              <a:t>Transverse</a:t>
            </a:r>
            <a:r>
              <a:rPr lang="en-US" sz="1800" dirty="0">
                <a:latin typeface="Arial" charset="0"/>
              </a:rPr>
              <a:t> fracture of the distal portion of the 2</a:t>
            </a:r>
            <a:r>
              <a:rPr lang="en-US" sz="1800" baseline="30000" dirty="0">
                <a:latin typeface="Arial" charset="0"/>
              </a:rPr>
              <a:t>nd</a:t>
            </a:r>
            <a:r>
              <a:rPr lang="en-US" sz="1800" dirty="0">
                <a:latin typeface="Arial" charset="0"/>
              </a:rPr>
              <a:t> middle phalanx.  The distal fragment is medially </a:t>
            </a:r>
            <a:r>
              <a:rPr lang="en-US" sz="1800" u="sng" dirty="0">
                <a:latin typeface="Arial" charset="0"/>
              </a:rPr>
              <a:t>displaced and angulated</a:t>
            </a:r>
            <a:r>
              <a:rPr lang="en-US" sz="1800" dirty="0">
                <a:latin typeface="Arial" charset="0"/>
              </a:rPr>
              <a:t>.</a:t>
            </a:r>
          </a:p>
        </p:txBody>
      </p:sp>
    </p:spTree>
    <p:extLst>
      <p:ext uri="{BB962C8B-B14F-4D97-AF65-F5344CB8AC3E}">
        <p14:creationId xmlns:p14="http://schemas.microsoft.com/office/powerpoint/2010/main" val="13148351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p:txBody>
          <a:bodyPr/>
          <a:lstStyle/>
          <a:p>
            <a:r>
              <a:rPr lang="en-US"/>
              <a:t>Plica</a:t>
            </a:r>
          </a:p>
        </p:txBody>
      </p:sp>
      <p:sp>
        <p:nvSpPr>
          <p:cNvPr id="452611" name="Rectangle 3"/>
          <p:cNvSpPr>
            <a:spLocks noGrp="1" noChangeArrowheads="1"/>
          </p:cNvSpPr>
          <p:nvPr>
            <p:ph type="body" idx="1"/>
          </p:nvPr>
        </p:nvSpPr>
        <p:spPr/>
        <p:txBody>
          <a:bodyPr/>
          <a:lstStyle/>
          <a:p>
            <a:endParaRPr lang="en-US"/>
          </a:p>
        </p:txBody>
      </p:sp>
      <p:pic>
        <p:nvPicPr>
          <p:cNvPr id="4526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371600"/>
            <a:ext cx="4465638"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07562342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2"/>
          <p:cNvSpPr>
            <a:spLocks noGrp="1" noChangeArrowheads="1"/>
          </p:cNvSpPr>
          <p:nvPr>
            <p:ph type="title"/>
          </p:nvPr>
        </p:nvSpPr>
        <p:spPr/>
        <p:txBody>
          <a:bodyPr/>
          <a:lstStyle/>
          <a:p>
            <a:r>
              <a:rPr lang="en-US"/>
              <a:t>Foot </a:t>
            </a:r>
          </a:p>
        </p:txBody>
      </p:sp>
      <p:sp>
        <p:nvSpPr>
          <p:cNvPr id="453635" name="Rectangle 3"/>
          <p:cNvSpPr>
            <a:spLocks noGrp="1" noChangeArrowheads="1"/>
          </p:cNvSpPr>
          <p:nvPr>
            <p:ph type="body" idx="1"/>
          </p:nvPr>
        </p:nvSpPr>
        <p:spPr>
          <a:xfrm>
            <a:off x="457200" y="1600200"/>
            <a:ext cx="5334000" cy="4495800"/>
          </a:xfrm>
        </p:spPr>
        <p:txBody>
          <a:bodyPr/>
          <a:lstStyle/>
          <a:p>
            <a:r>
              <a:rPr lang="en-US"/>
              <a:t>Clubfoot</a:t>
            </a:r>
          </a:p>
          <a:p>
            <a:pPr lvl="1"/>
            <a:r>
              <a:rPr lang="en-US"/>
              <a:t>Congenital Talipes Equinovarus</a:t>
            </a:r>
          </a:p>
          <a:p>
            <a:r>
              <a:rPr lang="en-US"/>
              <a:t>Metatarsus Adductus</a:t>
            </a:r>
          </a:p>
          <a:p>
            <a:r>
              <a:rPr lang="en-US"/>
              <a:t>Foot Pain</a:t>
            </a:r>
          </a:p>
          <a:p>
            <a:pPr lvl="1"/>
            <a:r>
              <a:rPr lang="en-US"/>
              <a:t>Overuse sydromes</a:t>
            </a:r>
          </a:p>
          <a:p>
            <a:pPr lvl="2"/>
            <a:r>
              <a:rPr lang="en-US"/>
              <a:t>Sever</a:t>
            </a:r>
            <a:r>
              <a:rPr lang="ja-JP" altLang="en-US">
                <a:latin typeface="Arial"/>
              </a:rPr>
              <a:t>’</a:t>
            </a:r>
            <a:r>
              <a:rPr lang="en-US"/>
              <a:t>s disease</a:t>
            </a:r>
          </a:p>
          <a:p>
            <a:endParaRPr lang="en-US"/>
          </a:p>
        </p:txBody>
      </p:sp>
      <p:pic>
        <p:nvPicPr>
          <p:cNvPr id="453636" name="Picture 4" descr="clubfo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581400"/>
            <a:ext cx="4114800" cy="2887663"/>
          </a:xfrm>
          <a:prstGeom prst="rect">
            <a:avLst/>
          </a:prstGeom>
          <a:noFill/>
          <a:extLst>
            <a:ext uri="{909E8E84-426E-40dd-AFC4-6F175D3DCCD1}">
              <a14:hiddenFill xmlns:a14="http://schemas.microsoft.com/office/drawing/2010/main">
                <a:solidFill>
                  <a:srgbClr val="FFFFFF"/>
                </a:solidFill>
              </a14:hiddenFill>
            </a:ext>
          </a:extLst>
        </p:spPr>
      </p:pic>
      <p:pic>
        <p:nvPicPr>
          <p:cNvPr id="453637" name="Picture 5" descr="69-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685800"/>
            <a:ext cx="2424113"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599744"/>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ChangeArrowheads="1"/>
          </p:cNvSpPr>
          <p:nvPr>
            <p:ph type="title"/>
          </p:nvPr>
        </p:nvSpPr>
        <p:spPr/>
        <p:txBody>
          <a:bodyPr/>
          <a:lstStyle/>
          <a:p>
            <a:r>
              <a:rPr lang="en-US"/>
              <a:t>Clubfoot</a:t>
            </a:r>
          </a:p>
        </p:txBody>
      </p:sp>
      <p:sp>
        <p:nvSpPr>
          <p:cNvPr id="462851" name="Rectangle 3"/>
          <p:cNvSpPr>
            <a:spLocks noGrp="1" noChangeArrowheads="1"/>
          </p:cNvSpPr>
          <p:nvPr>
            <p:ph type="body" idx="1"/>
          </p:nvPr>
        </p:nvSpPr>
        <p:spPr/>
        <p:txBody>
          <a:bodyPr/>
          <a:lstStyle/>
          <a:p>
            <a:pPr>
              <a:lnSpc>
                <a:spcPct val="90000"/>
              </a:lnSpc>
            </a:pPr>
            <a:r>
              <a:rPr lang="en-US"/>
              <a:t>Equinovarus</a:t>
            </a:r>
          </a:p>
          <a:p>
            <a:pPr lvl="1">
              <a:lnSpc>
                <a:spcPct val="90000"/>
              </a:lnSpc>
            </a:pPr>
            <a:r>
              <a:rPr lang="en-US"/>
              <a:t>Congenital</a:t>
            </a:r>
          </a:p>
          <a:p>
            <a:pPr lvl="1">
              <a:lnSpc>
                <a:spcPct val="90000"/>
              </a:lnSpc>
            </a:pPr>
            <a:r>
              <a:rPr lang="en-US"/>
              <a:t>Idiopathic</a:t>
            </a:r>
          </a:p>
          <a:p>
            <a:pPr lvl="1">
              <a:lnSpc>
                <a:spcPct val="90000"/>
              </a:lnSpc>
            </a:pPr>
            <a:r>
              <a:rPr lang="en-US"/>
              <a:t>Birth - ???</a:t>
            </a:r>
          </a:p>
          <a:p>
            <a:pPr>
              <a:lnSpc>
                <a:spcPct val="90000"/>
              </a:lnSpc>
            </a:pPr>
            <a:r>
              <a:rPr lang="en-US"/>
              <a:t>Diagnosis</a:t>
            </a:r>
          </a:p>
          <a:p>
            <a:pPr lvl="1">
              <a:lnSpc>
                <a:spcPct val="90000"/>
              </a:lnSpc>
            </a:pPr>
            <a:r>
              <a:rPr lang="en-US"/>
              <a:t>No xrays at birth</a:t>
            </a:r>
          </a:p>
          <a:p>
            <a:pPr>
              <a:lnSpc>
                <a:spcPct val="90000"/>
              </a:lnSpc>
            </a:pPr>
            <a:r>
              <a:rPr lang="en-US"/>
              <a:t>Treatment</a:t>
            </a:r>
          </a:p>
          <a:p>
            <a:pPr lvl="1">
              <a:lnSpc>
                <a:spcPct val="90000"/>
              </a:lnSpc>
            </a:pPr>
            <a:r>
              <a:rPr lang="en-US"/>
              <a:t>Ponsetti casting</a:t>
            </a:r>
          </a:p>
          <a:p>
            <a:pPr lvl="1">
              <a:lnSpc>
                <a:spcPct val="90000"/>
              </a:lnSpc>
            </a:pPr>
            <a:r>
              <a:rPr lang="en-US"/>
              <a:t>Surgery</a:t>
            </a:r>
          </a:p>
          <a:p>
            <a:pPr lvl="1">
              <a:lnSpc>
                <a:spcPct val="90000"/>
              </a:lnSpc>
            </a:pPr>
            <a:endParaRPr lang="en-US"/>
          </a:p>
        </p:txBody>
      </p:sp>
      <p:pic>
        <p:nvPicPr>
          <p:cNvPr id="462852" name="Picture 4" descr="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4267200"/>
            <a:ext cx="3048000" cy="2295525"/>
          </a:xfrm>
          <a:prstGeom prst="rect">
            <a:avLst/>
          </a:prstGeom>
          <a:noFill/>
          <a:extLst>
            <a:ext uri="{909E8E84-426E-40dd-AFC4-6F175D3DCCD1}">
              <a14:hiddenFill xmlns:a14="http://schemas.microsoft.com/office/drawing/2010/main">
                <a:solidFill>
                  <a:srgbClr val="FFFFFF"/>
                </a:solidFill>
              </a14:hiddenFill>
            </a:ext>
          </a:extLst>
        </p:spPr>
      </p:pic>
      <p:pic>
        <p:nvPicPr>
          <p:cNvPr id="462853" name="Picture 5" descr="clubfoo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457200"/>
            <a:ext cx="2259013" cy="3201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285323"/>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Grp="1" noChangeArrowheads="1"/>
          </p:cNvSpPr>
          <p:nvPr>
            <p:ph type="title"/>
          </p:nvPr>
        </p:nvSpPr>
        <p:spPr/>
        <p:txBody>
          <a:bodyPr/>
          <a:lstStyle/>
          <a:p>
            <a:r>
              <a:rPr lang="en-US"/>
              <a:t>Metatarsus Adductus</a:t>
            </a:r>
          </a:p>
        </p:txBody>
      </p:sp>
      <p:sp>
        <p:nvSpPr>
          <p:cNvPr id="463875" name="Rectangle 3"/>
          <p:cNvSpPr>
            <a:spLocks noGrp="1" noChangeArrowheads="1"/>
          </p:cNvSpPr>
          <p:nvPr>
            <p:ph type="body" idx="1"/>
          </p:nvPr>
        </p:nvSpPr>
        <p:spPr/>
        <p:txBody>
          <a:bodyPr/>
          <a:lstStyle/>
          <a:p>
            <a:r>
              <a:rPr lang="en-US"/>
              <a:t>Intoeing</a:t>
            </a:r>
          </a:p>
          <a:p>
            <a:r>
              <a:rPr lang="en-US"/>
              <a:t>Diagnosis</a:t>
            </a:r>
          </a:p>
          <a:p>
            <a:pPr lvl="1"/>
            <a:r>
              <a:rPr lang="en-US"/>
              <a:t>Exam</a:t>
            </a:r>
          </a:p>
          <a:p>
            <a:pPr lvl="1"/>
            <a:r>
              <a:rPr lang="en-US"/>
              <a:t>No clubfoot</a:t>
            </a:r>
          </a:p>
          <a:p>
            <a:r>
              <a:rPr lang="en-US"/>
              <a:t>Treatment</a:t>
            </a:r>
          </a:p>
          <a:p>
            <a:pPr lvl="1"/>
            <a:r>
              <a:rPr lang="en-US"/>
              <a:t>Casting</a:t>
            </a:r>
          </a:p>
          <a:p>
            <a:pPr lvl="1">
              <a:buFontTx/>
              <a:buNone/>
            </a:pPr>
            <a:endParaRPr lang="en-US"/>
          </a:p>
        </p:txBody>
      </p:sp>
      <p:pic>
        <p:nvPicPr>
          <p:cNvPr id="463876" name="Picture 4" descr="diagram2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905000"/>
            <a:ext cx="4086225" cy="332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87191"/>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p:txBody>
          <a:bodyPr/>
          <a:lstStyle/>
          <a:p>
            <a:r>
              <a:rPr lang="en-US"/>
              <a:t>Sever</a:t>
            </a:r>
            <a:r>
              <a:rPr lang="ja-JP" altLang="en-US">
                <a:latin typeface="Arial"/>
              </a:rPr>
              <a:t>’</a:t>
            </a:r>
            <a:r>
              <a:rPr lang="en-US"/>
              <a:t>s Disease</a:t>
            </a:r>
          </a:p>
        </p:txBody>
      </p:sp>
      <p:sp>
        <p:nvSpPr>
          <p:cNvPr id="449539" name="Rectangle 3"/>
          <p:cNvSpPr>
            <a:spLocks noGrp="1" noChangeArrowheads="1"/>
          </p:cNvSpPr>
          <p:nvPr>
            <p:ph type="body" idx="1"/>
          </p:nvPr>
        </p:nvSpPr>
        <p:spPr/>
        <p:txBody>
          <a:bodyPr/>
          <a:lstStyle/>
          <a:p>
            <a:r>
              <a:rPr lang="en-US"/>
              <a:t>Apophysitis of secondary calcification center of calcaneus</a:t>
            </a:r>
          </a:p>
          <a:p>
            <a:r>
              <a:rPr lang="en-US"/>
              <a:t>Due to gastrocsoleus pull</a:t>
            </a:r>
          </a:p>
          <a:p>
            <a:r>
              <a:rPr lang="en-US"/>
              <a:t>9-12 years of age</a:t>
            </a:r>
          </a:p>
          <a:p>
            <a:r>
              <a:rPr lang="en-US"/>
              <a:t>More common in boys</a:t>
            </a:r>
          </a:p>
          <a:p>
            <a:r>
              <a:rPr lang="en-US"/>
              <a:t>60% bilateral</a:t>
            </a:r>
          </a:p>
          <a:p>
            <a:r>
              <a:rPr lang="en-US"/>
              <a:t>Impact sports/cleats</a:t>
            </a:r>
          </a:p>
        </p:txBody>
      </p:sp>
      <p:pic>
        <p:nvPicPr>
          <p:cNvPr id="449540" name="Picture 4" descr="Servers_Anatomy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3276600"/>
            <a:ext cx="25146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916819"/>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Grp="1" noChangeArrowheads="1"/>
          </p:cNvSpPr>
          <p:nvPr>
            <p:ph type="title"/>
          </p:nvPr>
        </p:nvSpPr>
        <p:spPr/>
        <p:txBody>
          <a:bodyPr/>
          <a:lstStyle/>
          <a:p>
            <a:r>
              <a:rPr lang="en-US"/>
              <a:t>Sever</a:t>
            </a:r>
            <a:r>
              <a:rPr lang="ja-JP" altLang="en-US">
                <a:latin typeface="Arial"/>
              </a:rPr>
              <a:t>’</a:t>
            </a:r>
            <a:r>
              <a:rPr lang="en-US"/>
              <a:t>s Disease</a:t>
            </a:r>
          </a:p>
        </p:txBody>
      </p:sp>
      <p:sp>
        <p:nvSpPr>
          <p:cNvPr id="450563" name="Rectangle 3"/>
          <p:cNvSpPr>
            <a:spLocks noGrp="1" noChangeArrowheads="1"/>
          </p:cNvSpPr>
          <p:nvPr>
            <p:ph type="body" idx="1"/>
          </p:nvPr>
        </p:nvSpPr>
        <p:spPr>
          <a:xfrm>
            <a:off x="457200" y="1600200"/>
            <a:ext cx="4800600" cy="4495800"/>
          </a:xfrm>
        </p:spPr>
        <p:txBody>
          <a:bodyPr/>
          <a:lstStyle/>
          <a:p>
            <a:r>
              <a:rPr lang="en-US"/>
              <a:t>Exam</a:t>
            </a:r>
          </a:p>
          <a:p>
            <a:pPr lvl="1"/>
            <a:r>
              <a:rPr lang="en-US"/>
              <a:t>Pain with compression of calcaneus</a:t>
            </a:r>
          </a:p>
          <a:p>
            <a:pPr lvl="1"/>
            <a:r>
              <a:rPr lang="en-US"/>
              <a:t>Tight heal cord</a:t>
            </a:r>
          </a:p>
          <a:p>
            <a:r>
              <a:rPr lang="en-US"/>
              <a:t>Radiographs</a:t>
            </a:r>
          </a:p>
          <a:p>
            <a:pPr lvl="1"/>
            <a:r>
              <a:rPr lang="en-US"/>
              <a:t>Normal or sclerosis and fragmentation of apophysis</a:t>
            </a:r>
          </a:p>
        </p:txBody>
      </p:sp>
      <p:pic>
        <p:nvPicPr>
          <p:cNvPr id="450564" name="Picture 4" descr="Apophysi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752600"/>
            <a:ext cx="3046413"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678240"/>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2"/>
          <p:cNvSpPr>
            <a:spLocks noGrp="1" noChangeArrowheads="1"/>
          </p:cNvSpPr>
          <p:nvPr>
            <p:ph type="title"/>
          </p:nvPr>
        </p:nvSpPr>
        <p:spPr/>
        <p:txBody>
          <a:bodyPr/>
          <a:lstStyle/>
          <a:p>
            <a:r>
              <a:rPr lang="en-US"/>
              <a:t>Sever</a:t>
            </a:r>
            <a:r>
              <a:rPr lang="ja-JP" altLang="en-US">
                <a:latin typeface="Arial"/>
              </a:rPr>
              <a:t>’</a:t>
            </a:r>
            <a:r>
              <a:rPr lang="en-US"/>
              <a:t>s Disease</a:t>
            </a:r>
          </a:p>
        </p:txBody>
      </p:sp>
      <p:sp>
        <p:nvSpPr>
          <p:cNvPr id="451587" name="Rectangle 3"/>
          <p:cNvSpPr>
            <a:spLocks noGrp="1" noChangeArrowheads="1"/>
          </p:cNvSpPr>
          <p:nvPr>
            <p:ph type="body" idx="1"/>
          </p:nvPr>
        </p:nvSpPr>
        <p:spPr>
          <a:xfrm>
            <a:off x="457200" y="1219200"/>
            <a:ext cx="8229600" cy="4495800"/>
          </a:xfrm>
        </p:spPr>
        <p:txBody>
          <a:bodyPr/>
          <a:lstStyle/>
          <a:p>
            <a:r>
              <a:rPr lang="en-US"/>
              <a:t>Treatment</a:t>
            </a:r>
          </a:p>
          <a:p>
            <a:pPr lvl="1"/>
            <a:r>
              <a:rPr lang="en-US"/>
              <a:t>Rest, ice, NSAIDs, PT for stretching, shoe inserts, non-weight bearing exercise</a:t>
            </a:r>
          </a:p>
          <a:p>
            <a:r>
              <a:rPr lang="en-US"/>
              <a:t>If continues</a:t>
            </a:r>
          </a:p>
          <a:p>
            <a:pPr lvl="1"/>
            <a:r>
              <a:rPr lang="en-US"/>
              <a:t>Possibly stress fracture</a:t>
            </a:r>
          </a:p>
          <a:p>
            <a:pPr lvl="1"/>
            <a:r>
              <a:rPr lang="en-US"/>
              <a:t>May need casting or immobilization</a:t>
            </a:r>
          </a:p>
        </p:txBody>
      </p:sp>
      <p:pic>
        <p:nvPicPr>
          <p:cNvPr id="451588" name="Picture 4" descr="under-construction_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419600"/>
            <a:ext cx="28575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928272"/>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atin typeface="Times New Roman" charset="0"/>
              </a:rPr>
              <a:t>Lateral Condyle Fracture</a:t>
            </a:r>
          </a:p>
        </p:txBody>
      </p:sp>
      <p:sp>
        <p:nvSpPr>
          <p:cNvPr id="51203" name="Rectangle 3"/>
          <p:cNvSpPr>
            <a:spLocks noGrp="1" noChangeArrowheads="1"/>
          </p:cNvSpPr>
          <p:nvPr>
            <p:ph type="body" idx="1"/>
          </p:nvPr>
        </p:nvSpPr>
        <p:spPr>
          <a:xfrm>
            <a:off x="609600" y="1946275"/>
            <a:ext cx="8332788" cy="4114800"/>
          </a:xfrm>
        </p:spPr>
        <p:txBody>
          <a:bodyPr/>
          <a:lstStyle/>
          <a:p>
            <a:r>
              <a:rPr lang="en-US">
                <a:latin typeface="Times New Roman" charset="0"/>
              </a:rPr>
              <a:t>Comprise 15% elbow fractures</a:t>
            </a:r>
          </a:p>
          <a:p>
            <a:r>
              <a:rPr lang="en-US">
                <a:latin typeface="Times New Roman" charset="0"/>
              </a:rPr>
              <a:t>More difficult to diagnose than supracondylar!</a:t>
            </a:r>
          </a:p>
          <a:p>
            <a:r>
              <a:rPr lang="en-US">
                <a:latin typeface="Times New Roman" charset="0"/>
              </a:rPr>
              <a:t>Higher incidence of decreased motion</a:t>
            </a:r>
          </a:p>
          <a:p>
            <a:r>
              <a:rPr lang="en-US">
                <a:latin typeface="Times New Roman" charset="0"/>
              </a:rPr>
              <a:t>Oblique x-rays are your friend here</a:t>
            </a:r>
          </a:p>
        </p:txBody>
      </p:sp>
    </p:spTree>
    <p:extLst>
      <p:ext uri="{BB962C8B-B14F-4D97-AF65-F5344CB8AC3E}">
        <p14:creationId xmlns:p14="http://schemas.microsoft.com/office/powerpoint/2010/main" val="2837597555"/>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762000" y="152400"/>
            <a:ext cx="7772400" cy="1143000"/>
          </a:xfrm>
        </p:spPr>
        <p:txBody>
          <a:bodyPr/>
          <a:lstStyle/>
          <a:p>
            <a:r>
              <a:rPr lang="en-US">
                <a:latin typeface="Times New Roman" charset="0"/>
              </a:rPr>
              <a:t>Lateral Condyle Fracture</a:t>
            </a:r>
            <a:br>
              <a:rPr lang="en-US">
                <a:latin typeface="Times New Roman" charset="0"/>
              </a:rPr>
            </a:br>
            <a:r>
              <a:rPr lang="en-US">
                <a:latin typeface="Times New Roman" charset="0"/>
              </a:rPr>
              <a:t>Mechanism</a:t>
            </a:r>
          </a:p>
        </p:txBody>
      </p:sp>
      <p:sp>
        <p:nvSpPr>
          <p:cNvPr id="52227" name="Rectangle 3"/>
          <p:cNvSpPr>
            <a:spLocks noGrp="1" noChangeArrowheads="1"/>
          </p:cNvSpPr>
          <p:nvPr>
            <p:ph type="body" idx="1"/>
          </p:nvPr>
        </p:nvSpPr>
        <p:spPr>
          <a:xfrm>
            <a:off x="381000" y="1447800"/>
            <a:ext cx="8104188" cy="4114800"/>
          </a:xfrm>
        </p:spPr>
        <p:txBody>
          <a:bodyPr/>
          <a:lstStyle/>
          <a:p>
            <a:r>
              <a:rPr lang="en-US">
                <a:latin typeface="Times New Roman" charset="0"/>
              </a:rPr>
              <a:t>FOOSH with varus stress at elbow</a:t>
            </a:r>
          </a:p>
          <a:p>
            <a:r>
              <a:rPr lang="en-US">
                <a:latin typeface="Times New Roman" charset="0"/>
              </a:rPr>
              <a:t>Lateral condyle pulled off by lateral ligaments and extensor muscles</a:t>
            </a:r>
          </a:p>
        </p:txBody>
      </p:sp>
      <p:pic>
        <p:nvPicPr>
          <p:cNvPr id="52228" name="Picture 4" descr="Rang lateral condyle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590800"/>
            <a:ext cx="3041650" cy="41148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345959"/>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838200" y="228600"/>
            <a:ext cx="7772400" cy="1143000"/>
          </a:xfrm>
        </p:spPr>
        <p:txBody>
          <a:bodyPr/>
          <a:lstStyle/>
          <a:p>
            <a:r>
              <a:rPr lang="en-US">
                <a:latin typeface="Times New Roman" charset="0"/>
              </a:rPr>
              <a:t>Lateral Condyle Fracture</a:t>
            </a:r>
            <a:br>
              <a:rPr lang="en-US">
                <a:latin typeface="Times New Roman" charset="0"/>
              </a:rPr>
            </a:br>
            <a:r>
              <a:rPr lang="en-US">
                <a:latin typeface="Times New Roman" charset="0"/>
              </a:rPr>
              <a:t>Classification</a:t>
            </a:r>
          </a:p>
        </p:txBody>
      </p:sp>
      <p:sp>
        <p:nvSpPr>
          <p:cNvPr id="53251" name="Rectangle 3"/>
          <p:cNvSpPr>
            <a:spLocks noGrp="1" noChangeArrowheads="1"/>
          </p:cNvSpPr>
          <p:nvPr>
            <p:ph type="body" idx="1"/>
          </p:nvPr>
        </p:nvSpPr>
        <p:spPr>
          <a:xfrm>
            <a:off x="7924800" y="6096000"/>
            <a:ext cx="1524000" cy="76200"/>
          </a:xfrm>
        </p:spPr>
        <p:txBody>
          <a:bodyPr>
            <a:normAutofit fontScale="25000" lnSpcReduction="20000"/>
          </a:bodyPr>
          <a:lstStyle/>
          <a:p>
            <a:pPr>
              <a:lnSpc>
                <a:spcPct val="90000"/>
              </a:lnSpc>
              <a:buFontTx/>
              <a:buNone/>
            </a:pPr>
            <a:endParaRPr lang="en-US" sz="2800">
              <a:latin typeface="Times New Roman" charset="0"/>
            </a:endParaRPr>
          </a:p>
        </p:txBody>
      </p:sp>
      <p:graphicFrame>
        <p:nvGraphicFramePr>
          <p:cNvPr id="693252" name="Group 4"/>
          <p:cNvGraphicFramePr>
            <a:graphicFrameLocks noGrp="1"/>
          </p:cNvGraphicFramePr>
          <p:nvPr/>
        </p:nvGraphicFramePr>
        <p:xfrm>
          <a:off x="685800" y="1600200"/>
          <a:ext cx="8001000" cy="1676401"/>
        </p:xfrm>
        <a:graphic>
          <a:graphicData uri="http://schemas.openxmlformats.org/drawingml/2006/table">
            <a:tbl>
              <a:tblPr/>
              <a:tblGrid>
                <a:gridCol w="1981200"/>
                <a:gridCol w="6019800"/>
              </a:tblGrid>
              <a:tr h="5730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bg1"/>
                          </a:solidFill>
                          <a:effectLst/>
                          <a:latin typeface="Times New Roman" pitchFamily="18" charset="0"/>
                        </a:rPr>
                        <a:t>Type  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1"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bg1"/>
                          </a:solidFill>
                          <a:effectLst/>
                          <a:latin typeface="Times New Roman" pitchFamily="18" charset="0"/>
                        </a:rPr>
                        <a:t>Incomplete </a:t>
                      </a:r>
                      <a:r>
                        <a:rPr kumimoji="0" lang="en-US" sz="2800" b="0" i="0" u="none" strike="noStrike" cap="none" normalizeH="0" baseline="0" dirty="0" err="1" smtClean="0">
                          <a:ln>
                            <a:noFill/>
                          </a:ln>
                          <a:solidFill>
                            <a:schemeClr val="bg1"/>
                          </a:solidFill>
                          <a:effectLst/>
                          <a:latin typeface="Times New Roman" pitchFamily="18" charset="0"/>
                        </a:rPr>
                        <a:t>fx</a:t>
                      </a:r>
                      <a:endParaRPr kumimoji="0" lang="en-US" sz="2800" b="0" i="0" u="none" strike="noStrike" cap="none" normalizeH="0" baseline="0" dirty="0" smtClean="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99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rPr>
                        <a:t>Type II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bg1"/>
                          </a:solidFill>
                          <a:effectLst/>
                          <a:latin typeface="Times New Roman" pitchFamily="18" charset="0"/>
                        </a:rPr>
                        <a:t>Complete </a:t>
                      </a:r>
                      <a:r>
                        <a:rPr kumimoji="0" lang="en-US" sz="2800" b="0" i="0" u="none" strike="noStrike" cap="none" normalizeH="0" baseline="0" dirty="0" err="1" smtClean="0">
                          <a:ln>
                            <a:noFill/>
                          </a:ln>
                          <a:solidFill>
                            <a:schemeClr val="bg1"/>
                          </a:solidFill>
                          <a:effectLst/>
                          <a:latin typeface="Times New Roman" pitchFamily="18" charset="0"/>
                        </a:rPr>
                        <a:t>fx</a:t>
                      </a:r>
                      <a:r>
                        <a:rPr kumimoji="0" lang="en-US" sz="2800" b="0" i="0" u="none" strike="noStrike" cap="none" normalizeH="0" baseline="0" dirty="0" smtClean="0">
                          <a:ln>
                            <a:noFill/>
                          </a:ln>
                          <a:solidFill>
                            <a:schemeClr val="bg1"/>
                          </a:solidFill>
                          <a:effectLst/>
                          <a:latin typeface="Times New Roman" pitchFamily="18" charset="0"/>
                        </a:rPr>
                        <a:t> with minimal displacement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bg1"/>
                          </a:solidFill>
                          <a:effectLst/>
                          <a:latin typeface="Times New Roman" pitchFamily="18" charset="0"/>
                        </a:rPr>
                        <a:t>Type III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rPr>
                        <a:t>Completely displaced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3266" name="Picture 18" descr="lateral condyle classification"/>
          <p:cNvPicPr>
            <a:picLocks noChangeAspect="1" noChangeArrowheads="1"/>
          </p:cNvPicPr>
          <p:nvPr/>
        </p:nvPicPr>
        <p:blipFill>
          <a:blip r:embed="rId2">
            <a:extLst>
              <a:ext uri="{28A0092B-C50C-407E-A947-70E740481C1C}">
                <a14:useLocalDpi xmlns:a14="http://schemas.microsoft.com/office/drawing/2010/main" val="0"/>
              </a:ext>
            </a:extLst>
          </a:blip>
          <a:srcRect b="4526"/>
          <a:stretch>
            <a:fillRect/>
          </a:stretch>
        </p:blipFill>
        <p:spPr bwMode="auto">
          <a:xfrm>
            <a:off x="381000" y="3352800"/>
            <a:ext cx="8305800" cy="3021013"/>
          </a:xfrm>
          <a:prstGeom prst="rect">
            <a:avLst/>
          </a:prstGeom>
          <a:solidFill>
            <a:schemeClr val="bg2"/>
          </a:solidFill>
          <a:ln w="28575">
            <a:solidFill>
              <a:srgbClr val="000000"/>
            </a:solidFill>
            <a:miter lim="800000"/>
            <a:headEnd/>
            <a:tailEnd/>
          </a:ln>
        </p:spPr>
      </p:pic>
      <p:sp>
        <p:nvSpPr>
          <p:cNvPr id="53267" name="WordArt 19"/>
          <p:cNvSpPr>
            <a:spLocks noChangeArrowheads="1" noChangeShapeType="1" noTextEdit="1"/>
          </p:cNvSpPr>
          <p:nvPr/>
        </p:nvSpPr>
        <p:spPr bwMode="auto">
          <a:xfrm>
            <a:off x="914400" y="3657600"/>
            <a:ext cx="142875" cy="523875"/>
          </a:xfrm>
          <a:prstGeom prst="rect">
            <a:avLst/>
          </a:prstGeom>
        </p:spPr>
        <p:txBody>
          <a:bodyPr wrap="none" fromWordArt="1">
            <a:prstTxWarp prst="textPlain">
              <a:avLst>
                <a:gd name="adj" fmla="val 50000"/>
              </a:avLst>
            </a:prstTxWarp>
          </a:bodyPr>
          <a:lstStyle/>
          <a:p>
            <a:pPr algn="ctr"/>
            <a:r>
              <a:rPr lang="en-US" sz="3600" kern="10">
                <a:ln w="9525">
                  <a:solidFill>
                    <a:schemeClr val="bg2"/>
                  </a:solidFill>
                  <a:round/>
                  <a:headEnd/>
                  <a:tailEnd/>
                </a:ln>
                <a:solidFill>
                  <a:schemeClr val="bg2"/>
                </a:solidFill>
                <a:effectLst>
                  <a:outerShdw blurRad="63500" dist="46662" dir="2115817" algn="ctr" rotWithShape="0">
                    <a:srgbClr val="C0C0C0">
                      <a:alpha val="74998"/>
                    </a:srgbClr>
                  </a:outerShdw>
                </a:effectLst>
                <a:latin typeface="Times New Roman"/>
                <a:ea typeface="Times New Roman"/>
                <a:cs typeface="Times New Roman"/>
              </a:rPr>
              <a:t>I</a:t>
            </a:r>
          </a:p>
        </p:txBody>
      </p:sp>
      <p:sp>
        <p:nvSpPr>
          <p:cNvPr id="53268" name="WordArt 20"/>
          <p:cNvSpPr>
            <a:spLocks noChangeArrowheads="1" noChangeShapeType="1" noTextEdit="1"/>
          </p:cNvSpPr>
          <p:nvPr/>
        </p:nvSpPr>
        <p:spPr bwMode="auto">
          <a:xfrm>
            <a:off x="3200400" y="3733800"/>
            <a:ext cx="285750" cy="5238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chemeClr val="bg2"/>
                </a:solidFill>
                <a:effectLst>
                  <a:outerShdw blurRad="63500" dist="46662" dir="2115817" algn="ctr" rotWithShape="0">
                    <a:srgbClr val="C0C0C0">
                      <a:alpha val="74998"/>
                    </a:srgbClr>
                  </a:outerShdw>
                </a:effectLst>
                <a:latin typeface="Times New Roman"/>
                <a:ea typeface="Times New Roman"/>
                <a:cs typeface="Times New Roman"/>
              </a:rPr>
              <a:t>II</a:t>
            </a:r>
          </a:p>
        </p:txBody>
      </p:sp>
      <p:sp>
        <p:nvSpPr>
          <p:cNvPr id="53269" name="WordArt 21"/>
          <p:cNvSpPr>
            <a:spLocks noChangeArrowheads="1" noChangeShapeType="1" noTextEdit="1"/>
          </p:cNvSpPr>
          <p:nvPr/>
        </p:nvSpPr>
        <p:spPr bwMode="auto">
          <a:xfrm>
            <a:off x="5791200" y="3733800"/>
            <a:ext cx="428625" cy="5238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chemeClr val="bg2"/>
                </a:solidFill>
                <a:effectLst>
                  <a:outerShdw blurRad="63500" dist="46662" dir="2115817" algn="ctr" rotWithShape="0">
                    <a:srgbClr val="C0C0C0">
                      <a:alpha val="74998"/>
                    </a:srgbClr>
                  </a:outerShdw>
                </a:effectLst>
                <a:latin typeface="Times New Roman"/>
                <a:ea typeface="Times New Roman"/>
                <a:cs typeface="Times New Roman"/>
              </a:rPr>
              <a:t>III</a:t>
            </a:r>
          </a:p>
        </p:txBody>
      </p:sp>
    </p:spTree>
    <p:extLst>
      <p:ext uri="{BB962C8B-B14F-4D97-AF65-F5344CB8AC3E}">
        <p14:creationId xmlns:p14="http://schemas.microsoft.com/office/powerpoint/2010/main" val="58629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Describe Me</a:t>
            </a:r>
            <a:br>
              <a:rPr lang="en-US" dirty="0" smtClean="0"/>
            </a:br>
            <a:endParaRPr lang="en-US" dirty="0"/>
          </a:p>
        </p:txBody>
      </p:sp>
      <p:pic>
        <p:nvPicPr>
          <p:cNvPr id="4" name="Picture 1" descr="1"/>
          <p:cNvPicPr>
            <a:picLocks noChangeAspect="1" noChangeArrowheads="1"/>
          </p:cNvPicPr>
          <p:nvPr/>
        </p:nvPicPr>
        <p:blipFill>
          <a:blip r:embed="rId2">
            <a:extLst>
              <a:ext uri="{28A0092B-C50C-407E-A947-70E740481C1C}">
                <a14:useLocalDpi xmlns:a14="http://schemas.microsoft.com/office/drawing/2010/main" val="0"/>
              </a:ext>
            </a:extLst>
          </a:blip>
          <a:srcRect l="8282" t="20570"/>
          <a:stretch>
            <a:fillRect/>
          </a:stretch>
        </p:blipFill>
        <p:spPr bwMode="auto">
          <a:xfrm>
            <a:off x="228600" y="1601788"/>
            <a:ext cx="495458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5410200" y="2438400"/>
            <a:ext cx="3505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dirty="0">
                <a:latin typeface="Arial" charset="0"/>
              </a:rPr>
              <a:t>Cross-table lateral view of the left tibia and fibula.  </a:t>
            </a:r>
            <a:r>
              <a:rPr lang="en-US" sz="1800" u="sng" dirty="0">
                <a:latin typeface="Arial" charset="0"/>
              </a:rPr>
              <a:t>Spiral</a:t>
            </a:r>
            <a:r>
              <a:rPr lang="en-US" sz="1800" dirty="0">
                <a:latin typeface="Arial" charset="0"/>
              </a:rPr>
              <a:t> </a:t>
            </a:r>
            <a:r>
              <a:rPr lang="en-US" sz="1800" dirty="0" err="1">
                <a:latin typeface="Arial" charset="0"/>
              </a:rPr>
              <a:t>diaphyseal</a:t>
            </a:r>
            <a:r>
              <a:rPr lang="en-US" sz="1800" dirty="0">
                <a:latin typeface="Arial" charset="0"/>
              </a:rPr>
              <a:t> fracture of the distal tibia with minimal displacement (approximately one cortical width).</a:t>
            </a:r>
          </a:p>
        </p:txBody>
      </p:sp>
    </p:spTree>
    <p:extLst>
      <p:ext uri="{BB962C8B-B14F-4D97-AF65-F5344CB8AC3E}">
        <p14:creationId xmlns:p14="http://schemas.microsoft.com/office/powerpoint/2010/main" val="8377673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build="allAtOnce"/>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atin typeface="Times New Roman" charset="0"/>
              </a:rPr>
              <a:t>Lateral Condyle Fracture</a:t>
            </a:r>
            <a:br>
              <a:rPr lang="en-US">
                <a:latin typeface="Times New Roman" charset="0"/>
              </a:rPr>
            </a:br>
            <a:r>
              <a:rPr lang="en-US">
                <a:latin typeface="Times New Roman" charset="0"/>
              </a:rPr>
              <a:t>Treatment</a:t>
            </a:r>
          </a:p>
        </p:txBody>
      </p:sp>
      <p:sp>
        <p:nvSpPr>
          <p:cNvPr id="54275" name="Rectangle 3"/>
          <p:cNvSpPr>
            <a:spLocks noGrp="1" noChangeArrowheads="1"/>
          </p:cNvSpPr>
          <p:nvPr>
            <p:ph type="body" idx="1"/>
          </p:nvPr>
        </p:nvSpPr>
        <p:spPr/>
        <p:txBody>
          <a:bodyPr/>
          <a:lstStyle/>
          <a:p>
            <a:r>
              <a:rPr lang="en-US">
                <a:latin typeface="Times New Roman" charset="0"/>
              </a:rPr>
              <a:t>Splint in posterior long arm splint</a:t>
            </a:r>
          </a:p>
          <a:p>
            <a:r>
              <a:rPr lang="en-US">
                <a:latin typeface="Times New Roman" charset="0"/>
              </a:rPr>
              <a:t>Type II or III (both intra-articular) refer acutely</a:t>
            </a:r>
          </a:p>
          <a:p>
            <a:r>
              <a:rPr lang="en-US">
                <a:latin typeface="Times New Roman" charset="0"/>
              </a:rPr>
              <a:t>Type I, referred the following day</a:t>
            </a:r>
          </a:p>
        </p:txBody>
      </p:sp>
    </p:spTree>
    <p:extLst>
      <p:ext uri="{BB962C8B-B14F-4D97-AF65-F5344CB8AC3E}">
        <p14:creationId xmlns:p14="http://schemas.microsoft.com/office/powerpoint/2010/main" val="33348991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atin typeface="Times New Roman" charset="0"/>
              </a:rPr>
              <a:t>Lateral Condyle Fractures</a:t>
            </a:r>
            <a:br>
              <a:rPr lang="en-US">
                <a:latin typeface="Times New Roman" charset="0"/>
              </a:rPr>
            </a:br>
            <a:r>
              <a:rPr lang="en-US">
                <a:latin typeface="Times New Roman" charset="0"/>
              </a:rPr>
              <a:t>Complications</a:t>
            </a:r>
          </a:p>
        </p:txBody>
      </p:sp>
      <p:sp>
        <p:nvSpPr>
          <p:cNvPr id="55299" name="Rectangle 3"/>
          <p:cNvSpPr>
            <a:spLocks noGrp="1" noChangeArrowheads="1"/>
          </p:cNvSpPr>
          <p:nvPr>
            <p:ph type="body" idx="1"/>
          </p:nvPr>
        </p:nvSpPr>
        <p:spPr/>
        <p:txBody>
          <a:bodyPr/>
          <a:lstStyle/>
          <a:p>
            <a:r>
              <a:rPr lang="en-US">
                <a:latin typeface="Times New Roman" charset="0"/>
              </a:rPr>
              <a:t>Nonunion</a:t>
            </a:r>
          </a:p>
          <a:p>
            <a:r>
              <a:rPr lang="en-US">
                <a:latin typeface="Times New Roman" charset="0"/>
              </a:rPr>
              <a:t>Loss of mobility</a:t>
            </a:r>
          </a:p>
          <a:p>
            <a:r>
              <a:rPr lang="en-US">
                <a:latin typeface="Times New Roman" charset="0"/>
              </a:rPr>
              <a:t>Valgus instability of the elbow</a:t>
            </a:r>
          </a:p>
          <a:p>
            <a:r>
              <a:rPr lang="en-US">
                <a:latin typeface="Times New Roman" charset="0"/>
              </a:rPr>
              <a:t>Valgus deformity of the arm </a:t>
            </a:r>
          </a:p>
        </p:txBody>
      </p:sp>
    </p:spTree>
    <p:extLst>
      <p:ext uri="{BB962C8B-B14F-4D97-AF65-F5344CB8AC3E}">
        <p14:creationId xmlns:p14="http://schemas.microsoft.com/office/powerpoint/2010/main" val="279944579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914400"/>
            <a:ext cx="6477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244754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95400"/>
            <a:ext cx="6705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7100525"/>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radialhe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95400"/>
            <a:ext cx="8534400"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182782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radial neck scanned xray"/>
          <p:cNvPicPr>
            <a:picLocks noChangeAspect="1" noChangeArrowheads="1"/>
          </p:cNvPicPr>
          <p:nvPr/>
        </p:nvPicPr>
        <p:blipFill>
          <a:blip r:embed="rId2">
            <a:extLst>
              <a:ext uri="{28A0092B-C50C-407E-A947-70E740481C1C}">
                <a14:useLocalDpi xmlns:a14="http://schemas.microsoft.com/office/drawing/2010/main" val="0"/>
              </a:ext>
            </a:extLst>
          </a:blip>
          <a:srcRect r="55421" b="2646"/>
          <a:stretch>
            <a:fillRect/>
          </a:stretch>
        </p:blipFill>
        <p:spPr bwMode="auto">
          <a:xfrm>
            <a:off x="838200" y="228600"/>
            <a:ext cx="24511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5" descr="radial neck scanned xray"/>
          <p:cNvPicPr>
            <a:picLocks noChangeAspect="1" noChangeArrowheads="1"/>
          </p:cNvPicPr>
          <p:nvPr/>
        </p:nvPicPr>
        <p:blipFill>
          <a:blip r:embed="rId2">
            <a:extLst>
              <a:ext uri="{28A0092B-C50C-407E-A947-70E740481C1C}">
                <a14:useLocalDpi xmlns:a14="http://schemas.microsoft.com/office/drawing/2010/main" val="0"/>
              </a:ext>
            </a:extLst>
          </a:blip>
          <a:srcRect l="48193" r="2409" b="2646"/>
          <a:stretch>
            <a:fillRect/>
          </a:stretch>
        </p:blipFill>
        <p:spPr bwMode="auto">
          <a:xfrm>
            <a:off x="5562600" y="304800"/>
            <a:ext cx="24447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7" descr="radial neck classifi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505200"/>
            <a:ext cx="5638800"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9297398"/>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latin typeface="Times New Roman" charset="0"/>
              </a:rPr>
              <a:t>Radial Neck Fractures</a:t>
            </a:r>
            <a:br>
              <a:rPr lang="en-US">
                <a:latin typeface="Times New Roman" charset="0"/>
              </a:rPr>
            </a:br>
            <a:r>
              <a:rPr lang="en-US">
                <a:latin typeface="Times New Roman" charset="0"/>
              </a:rPr>
              <a:t>Management</a:t>
            </a:r>
          </a:p>
        </p:txBody>
      </p:sp>
      <p:sp>
        <p:nvSpPr>
          <p:cNvPr id="60419" name="Rectangle 3"/>
          <p:cNvSpPr>
            <a:spLocks noGrp="1" noChangeArrowheads="1"/>
          </p:cNvSpPr>
          <p:nvPr>
            <p:ph type="body" idx="1"/>
          </p:nvPr>
        </p:nvSpPr>
        <p:spPr/>
        <p:txBody>
          <a:bodyPr/>
          <a:lstStyle/>
          <a:p>
            <a:r>
              <a:rPr lang="en-US">
                <a:latin typeface="Times New Roman" charset="0"/>
              </a:rPr>
              <a:t>Fractures &lt;30 degrees angulated, 3 mm disp</a:t>
            </a:r>
          </a:p>
          <a:p>
            <a:pPr lvl="1"/>
            <a:r>
              <a:rPr lang="en-US">
                <a:latin typeface="Times New Roman" charset="0"/>
              </a:rPr>
              <a:t>Splint in long arm posterior</a:t>
            </a:r>
          </a:p>
          <a:p>
            <a:pPr lvl="1"/>
            <a:r>
              <a:rPr lang="en-US">
                <a:latin typeface="Times New Roman" charset="0"/>
              </a:rPr>
              <a:t>Refer within 1 week, early motion is RX</a:t>
            </a:r>
          </a:p>
          <a:p>
            <a:r>
              <a:rPr lang="en-US">
                <a:latin typeface="Times New Roman" charset="0"/>
              </a:rPr>
              <a:t>Fractures &gt;30 degrees angulated, more than 3mm of translation</a:t>
            </a:r>
          </a:p>
          <a:p>
            <a:pPr lvl="1"/>
            <a:r>
              <a:rPr lang="en-US">
                <a:latin typeface="Times New Roman" charset="0"/>
              </a:rPr>
              <a:t>Refer acutely for reduction</a:t>
            </a:r>
          </a:p>
        </p:txBody>
      </p:sp>
    </p:spTree>
    <p:extLst>
      <p:ext uri="{BB962C8B-B14F-4D97-AF65-F5344CB8AC3E}">
        <p14:creationId xmlns:p14="http://schemas.microsoft.com/office/powerpoint/2010/main" val="3618749011"/>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endParaRPr lang="en-US">
              <a:latin typeface="Times New Roman" charset="0"/>
            </a:endParaRPr>
          </a:p>
        </p:txBody>
      </p:sp>
      <p:pic>
        <p:nvPicPr>
          <p:cNvPr id="614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26720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1975" y="2514600"/>
            <a:ext cx="47720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957761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p:cNvPicPr>
            <a:picLocks noChangeAspect="1" noChangeArrowheads="1"/>
          </p:cNvPicPr>
          <p:nvPr/>
        </p:nvPicPr>
        <p:blipFill>
          <a:blip r:embed="rId3">
            <a:extLst>
              <a:ext uri="{28A0092B-C50C-407E-A947-70E740481C1C}">
                <a14:useLocalDpi xmlns:a14="http://schemas.microsoft.com/office/drawing/2010/main" val="0"/>
              </a:ext>
            </a:extLst>
          </a:blip>
          <a:srcRect l="41548" t="38805" r="38582" b="23537"/>
          <a:stretch>
            <a:fillRect/>
          </a:stretch>
        </p:blipFill>
        <p:spPr bwMode="auto">
          <a:xfrm>
            <a:off x="1371600" y="1828800"/>
            <a:ext cx="26193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5"/>
          <p:cNvPicPr>
            <a:picLocks noChangeAspect="1" noChangeArrowheads="1"/>
          </p:cNvPicPr>
          <p:nvPr/>
        </p:nvPicPr>
        <p:blipFill>
          <a:blip r:embed="rId4">
            <a:extLst>
              <a:ext uri="{28A0092B-C50C-407E-A947-70E740481C1C}">
                <a14:useLocalDpi xmlns:a14="http://schemas.microsoft.com/office/drawing/2010/main" val="0"/>
              </a:ext>
            </a:extLst>
          </a:blip>
          <a:srcRect l="30226" t="22900" r="30479" b="19084"/>
          <a:stretch>
            <a:fillRect/>
          </a:stretch>
        </p:blipFill>
        <p:spPr bwMode="auto">
          <a:xfrm>
            <a:off x="4572000" y="1905000"/>
            <a:ext cx="3276600"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6646219"/>
      </p:ext>
    </p:extLst>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atin typeface="Times New Roman" charset="0"/>
              </a:rPr>
              <a:t>Medial Epicondyle Fracture</a:t>
            </a:r>
          </a:p>
        </p:txBody>
      </p:sp>
      <p:sp>
        <p:nvSpPr>
          <p:cNvPr id="63491" name="Rectangle 3"/>
          <p:cNvSpPr>
            <a:spLocks noGrp="1" noChangeArrowheads="1"/>
          </p:cNvSpPr>
          <p:nvPr>
            <p:ph type="body" idx="1"/>
          </p:nvPr>
        </p:nvSpPr>
        <p:spPr/>
        <p:txBody>
          <a:bodyPr/>
          <a:lstStyle/>
          <a:p>
            <a:r>
              <a:rPr lang="en-US">
                <a:latin typeface="Times New Roman" charset="0"/>
              </a:rPr>
              <a:t>10% of pediatric elbow fractures</a:t>
            </a:r>
          </a:p>
          <a:p>
            <a:r>
              <a:rPr lang="en-US">
                <a:latin typeface="Times New Roman" charset="0"/>
              </a:rPr>
              <a:t>Peak age 11-12 years</a:t>
            </a:r>
          </a:p>
          <a:p>
            <a:r>
              <a:rPr lang="en-US">
                <a:latin typeface="Times New Roman" charset="0"/>
              </a:rPr>
              <a:t>Elbow dislocation associated in 50% cases</a:t>
            </a:r>
          </a:p>
          <a:p>
            <a:endParaRPr lang="en-US">
              <a:latin typeface="Times New Roman" charset="0"/>
            </a:endParaRPr>
          </a:p>
        </p:txBody>
      </p:sp>
    </p:spTree>
    <p:extLst>
      <p:ext uri="{BB962C8B-B14F-4D97-AF65-F5344CB8AC3E}">
        <p14:creationId xmlns:p14="http://schemas.microsoft.com/office/powerpoint/2010/main" val="192910906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Describe Me</a:t>
            </a:r>
            <a:endParaRPr lang="en-US" dirty="0"/>
          </a:p>
        </p:txBody>
      </p:sp>
      <p:pic>
        <p:nvPicPr>
          <p:cNvPr id="4" name="Picture 1"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305"/>
            <a:ext cx="38481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371305"/>
            <a:ext cx="3886200"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457200" y="6095705"/>
            <a:ext cx="815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dirty="0">
                <a:latin typeface="Arial" charset="0"/>
              </a:rPr>
              <a:t>AP and oblique views of the left forearm.  </a:t>
            </a:r>
            <a:r>
              <a:rPr lang="en-US" sz="1600" u="sng" dirty="0">
                <a:latin typeface="Arial" charset="0"/>
              </a:rPr>
              <a:t>Buckle (torus)</a:t>
            </a:r>
            <a:r>
              <a:rPr lang="en-US" sz="1600" dirty="0">
                <a:latin typeface="Arial" charset="0"/>
              </a:rPr>
              <a:t> fracture of the dorsolateral cortex of the distal radial metaphysis. No displacement or angulation. </a:t>
            </a:r>
          </a:p>
        </p:txBody>
      </p:sp>
    </p:spTree>
    <p:extLst>
      <p:ext uri="{BB962C8B-B14F-4D97-AF65-F5344CB8AC3E}">
        <p14:creationId xmlns:p14="http://schemas.microsoft.com/office/powerpoint/2010/main" val="35629414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build="allAtOnce"/>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latin typeface="Times New Roman" charset="0"/>
              </a:rPr>
              <a:t>Medial Epicondyle Fracture</a:t>
            </a:r>
          </a:p>
        </p:txBody>
      </p:sp>
      <p:sp>
        <p:nvSpPr>
          <p:cNvPr id="64515" name="Rectangle 3"/>
          <p:cNvSpPr>
            <a:spLocks noGrp="1" noChangeArrowheads="1"/>
          </p:cNvSpPr>
          <p:nvPr>
            <p:ph type="body" idx="1"/>
          </p:nvPr>
        </p:nvSpPr>
        <p:spPr>
          <a:xfrm>
            <a:off x="381000" y="1946275"/>
            <a:ext cx="8763000" cy="4114800"/>
          </a:xfrm>
        </p:spPr>
        <p:txBody>
          <a:bodyPr/>
          <a:lstStyle/>
          <a:p>
            <a:r>
              <a:rPr lang="en-US">
                <a:latin typeface="Times New Roman" charset="0"/>
              </a:rPr>
              <a:t>Anatomy</a:t>
            </a:r>
          </a:p>
          <a:p>
            <a:pPr lvl="1"/>
            <a:r>
              <a:rPr lang="en-US">
                <a:latin typeface="Times New Roman" charset="0"/>
              </a:rPr>
              <a:t>Flexor mass/ UCL originates from medial epicondyle</a:t>
            </a:r>
          </a:p>
          <a:p>
            <a:r>
              <a:rPr lang="en-US">
                <a:latin typeface="Times New Roman" charset="0"/>
              </a:rPr>
              <a:t>Mechanism</a:t>
            </a:r>
          </a:p>
          <a:p>
            <a:pPr lvl="1"/>
            <a:r>
              <a:rPr lang="en-US">
                <a:latin typeface="Times New Roman" charset="0"/>
              </a:rPr>
              <a:t>Pure avulsion – FOOSH with valgus stress</a:t>
            </a:r>
          </a:p>
          <a:p>
            <a:pPr lvl="1"/>
            <a:r>
              <a:rPr lang="en-US">
                <a:latin typeface="Times New Roman" charset="0"/>
              </a:rPr>
              <a:t>Elbow dislocation –UCL pulls it off</a:t>
            </a:r>
          </a:p>
        </p:txBody>
      </p:sp>
    </p:spTree>
    <p:extLst>
      <p:ext uri="{BB962C8B-B14F-4D97-AF65-F5344CB8AC3E}">
        <p14:creationId xmlns:p14="http://schemas.microsoft.com/office/powerpoint/2010/main" val="174632990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atin typeface="Times New Roman" charset="0"/>
              </a:rPr>
              <a:t>Medial Epicondyle Fracture</a:t>
            </a:r>
            <a:br>
              <a:rPr lang="en-US">
                <a:latin typeface="Times New Roman" charset="0"/>
              </a:rPr>
            </a:br>
            <a:r>
              <a:rPr lang="en-US">
                <a:latin typeface="Times New Roman" charset="0"/>
              </a:rPr>
              <a:t>Classification</a:t>
            </a:r>
          </a:p>
        </p:txBody>
      </p:sp>
      <p:sp>
        <p:nvSpPr>
          <p:cNvPr id="65539" name="Rectangle 3"/>
          <p:cNvSpPr>
            <a:spLocks noGrp="1" noChangeArrowheads="1"/>
          </p:cNvSpPr>
          <p:nvPr>
            <p:ph type="body" idx="1"/>
          </p:nvPr>
        </p:nvSpPr>
        <p:spPr/>
        <p:txBody>
          <a:bodyPr/>
          <a:lstStyle/>
          <a:p>
            <a:r>
              <a:rPr lang="en-US">
                <a:latin typeface="Times New Roman" charset="0"/>
              </a:rPr>
              <a:t>Non-displaced</a:t>
            </a:r>
          </a:p>
          <a:p>
            <a:r>
              <a:rPr lang="en-US">
                <a:latin typeface="Times New Roman" charset="0"/>
              </a:rPr>
              <a:t>Minimally displaced</a:t>
            </a:r>
          </a:p>
          <a:p>
            <a:r>
              <a:rPr lang="en-US">
                <a:latin typeface="Times New Roman" charset="0"/>
              </a:rPr>
              <a:t>Significant displacement</a:t>
            </a:r>
          </a:p>
          <a:p>
            <a:r>
              <a:rPr lang="en-US">
                <a:latin typeface="Times New Roman" charset="0"/>
              </a:rPr>
              <a:t>Entrapment within joint</a:t>
            </a:r>
          </a:p>
          <a:p>
            <a:endParaRPr lang="en-US">
              <a:latin typeface="Times New Roman" charset="0"/>
            </a:endParaRPr>
          </a:p>
        </p:txBody>
      </p:sp>
    </p:spTree>
    <p:extLst>
      <p:ext uri="{BB962C8B-B14F-4D97-AF65-F5344CB8AC3E}">
        <p14:creationId xmlns:p14="http://schemas.microsoft.com/office/powerpoint/2010/main" val="73479962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latin typeface="Times New Roman" charset="0"/>
              </a:rPr>
              <a:t>Medial Epicondyle Fracture</a:t>
            </a:r>
            <a:br>
              <a:rPr lang="en-US">
                <a:latin typeface="Times New Roman" charset="0"/>
              </a:rPr>
            </a:br>
            <a:r>
              <a:rPr lang="en-US">
                <a:latin typeface="Times New Roman" charset="0"/>
              </a:rPr>
              <a:t>Non-displaced</a:t>
            </a:r>
          </a:p>
        </p:txBody>
      </p:sp>
      <p:sp>
        <p:nvSpPr>
          <p:cNvPr id="66563" name="Rectangle 3"/>
          <p:cNvSpPr>
            <a:spLocks noGrp="1" noChangeArrowheads="1"/>
          </p:cNvSpPr>
          <p:nvPr>
            <p:ph type="body" idx="1"/>
          </p:nvPr>
        </p:nvSpPr>
        <p:spPr/>
        <p:txBody>
          <a:bodyPr/>
          <a:lstStyle/>
          <a:p>
            <a:r>
              <a:rPr lang="en-US">
                <a:latin typeface="Times New Roman" charset="0"/>
              </a:rPr>
              <a:t>Minimal localized swelling and tenderness</a:t>
            </a:r>
          </a:p>
          <a:p>
            <a:r>
              <a:rPr lang="en-US">
                <a:latin typeface="Times New Roman" charset="0"/>
              </a:rPr>
              <a:t>X-ray may be normal</a:t>
            </a:r>
          </a:p>
          <a:p>
            <a:endParaRPr lang="en-US">
              <a:latin typeface="Times New Roman" charset="0"/>
            </a:endParaRPr>
          </a:p>
        </p:txBody>
      </p:sp>
      <p:pic>
        <p:nvPicPr>
          <p:cNvPr id="66564" name="Picture 4" descr="Great site elbow_no_fra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200400"/>
            <a:ext cx="5181600"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098878"/>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atin typeface="Times New Roman" charset="0"/>
              </a:rPr>
              <a:t>Medial Epicondyle Fx</a:t>
            </a:r>
            <a:br>
              <a:rPr lang="en-US">
                <a:latin typeface="Times New Roman" charset="0"/>
              </a:rPr>
            </a:br>
            <a:r>
              <a:rPr lang="en-US">
                <a:latin typeface="Times New Roman" charset="0"/>
              </a:rPr>
              <a:t>Management</a:t>
            </a:r>
          </a:p>
        </p:txBody>
      </p:sp>
      <p:sp>
        <p:nvSpPr>
          <p:cNvPr id="67587" name="Rectangle 3"/>
          <p:cNvSpPr>
            <a:spLocks noGrp="1" noChangeArrowheads="1"/>
          </p:cNvSpPr>
          <p:nvPr>
            <p:ph type="body" idx="1"/>
          </p:nvPr>
        </p:nvSpPr>
        <p:spPr/>
        <p:txBody>
          <a:bodyPr/>
          <a:lstStyle/>
          <a:p>
            <a:r>
              <a:rPr lang="en-US">
                <a:latin typeface="Times New Roman" charset="0"/>
              </a:rPr>
              <a:t>Non or minimally displaced fx</a:t>
            </a:r>
          </a:p>
          <a:p>
            <a:pPr lvl="1"/>
            <a:r>
              <a:rPr lang="en-US">
                <a:latin typeface="Times New Roman" charset="0"/>
              </a:rPr>
              <a:t>Immobilize in long posterior splint</a:t>
            </a:r>
          </a:p>
          <a:p>
            <a:pPr lvl="1"/>
            <a:r>
              <a:rPr lang="en-US">
                <a:latin typeface="Times New Roman" charset="0"/>
              </a:rPr>
              <a:t>Refer to ortho in 2-3 days</a:t>
            </a:r>
          </a:p>
          <a:p>
            <a:pPr lvl="1"/>
            <a:r>
              <a:rPr lang="en-US">
                <a:latin typeface="Times New Roman" charset="0"/>
              </a:rPr>
              <a:t>To be casted, followed by early motion when pain allows</a:t>
            </a:r>
          </a:p>
          <a:p>
            <a:endParaRPr lang="en-US">
              <a:latin typeface="Times New Roman" charset="0"/>
            </a:endParaRPr>
          </a:p>
        </p:txBody>
      </p:sp>
    </p:spTree>
    <p:extLst>
      <p:ext uri="{BB962C8B-B14F-4D97-AF65-F5344CB8AC3E}">
        <p14:creationId xmlns:p14="http://schemas.microsoft.com/office/powerpoint/2010/main" val="4235098206"/>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atin typeface="Times New Roman" charset="0"/>
              </a:rPr>
              <a:t>Medial Epicondyle Fx</a:t>
            </a:r>
            <a:br>
              <a:rPr lang="en-US">
                <a:latin typeface="Times New Roman" charset="0"/>
              </a:rPr>
            </a:br>
            <a:r>
              <a:rPr lang="en-US">
                <a:latin typeface="Times New Roman" charset="0"/>
              </a:rPr>
              <a:t>Management</a:t>
            </a:r>
          </a:p>
        </p:txBody>
      </p:sp>
      <p:sp>
        <p:nvSpPr>
          <p:cNvPr id="68611" name="Rectangle 3"/>
          <p:cNvSpPr>
            <a:spLocks noGrp="1" noChangeArrowheads="1"/>
          </p:cNvSpPr>
          <p:nvPr>
            <p:ph type="body" idx="1"/>
          </p:nvPr>
        </p:nvSpPr>
        <p:spPr/>
        <p:txBody>
          <a:bodyPr/>
          <a:lstStyle/>
          <a:p>
            <a:pPr>
              <a:lnSpc>
                <a:spcPct val="90000"/>
              </a:lnSpc>
            </a:pPr>
            <a:r>
              <a:rPr lang="en-US">
                <a:latin typeface="Times New Roman" charset="0"/>
              </a:rPr>
              <a:t>Significant displacement</a:t>
            </a:r>
          </a:p>
          <a:p>
            <a:pPr lvl="1">
              <a:lnSpc>
                <a:spcPct val="90000"/>
              </a:lnSpc>
            </a:pPr>
            <a:r>
              <a:rPr lang="en-US">
                <a:latin typeface="Times New Roman" charset="0"/>
              </a:rPr>
              <a:t>Immobilize in long posterior splint</a:t>
            </a:r>
          </a:p>
          <a:p>
            <a:pPr lvl="1">
              <a:lnSpc>
                <a:spcPct val="90000"/>
              </a:lnSpc>
            </a:pPr>
            <a:r>
              <a:rPr lang="en-US">
                <a:latin typeface="Times New Roman" charset="0"/>
              </a:rPr>
              <a:t>Refer Acutely</a:t>
            </a:r>
          </a:p>
          <a:p>
            <a:pPr lvl="1">
              <a:lnSpc>
                <a:spcPct val="90000"/>
              </a:lnSpc>
            </a:pPr>
            <a:r>
              <a:rPr lang="en-US">
                <a:latin typeface="Times New Roman" charset="0"/>
              </a:rPr>
              <a:t>Non-operative care for &lt;1cm displaced, and no valgus instability</a:t>
            </a:r>
          </a:p>
          <a:p>
            <a:pPr lvl="1">
              <a:lnSpc>
                <a:spcPct val="90000"/>
              </a:lnSpc>
            </a:pPr>
            <a:r>
              <a:rPr lang="en-US">
                <a:latin typeface="Times New Roman" charset="0"/>
              </a:rPr>
              <a:t>Operative treatment for incarcerated in joint, ulnar nerve dysfunction, valgus instable</a:t>
            </a:r>
          </a:p>
          <a:p>
            <a:pPr>
              <a:lnSpc>
                <a:spcPct val="90000"/>
              </a:lnSpc>
            </a:pPr>
            <a:endParaRPr lang="en-US">
              <a:latin typeface="Times New Roman" charset="0"/>
            </a:endParaRPr>
          </a:p>
        </p:txBody>
      </p:sp>
    </p:spTree>
    <p:extLst>
      <p:ext uri="{BB962C8B-B14F-4D97-AF65-F5344CB8AC3E}">
        <p14:creationId xmlns:p14="http://schemas.microsoft.com/office/powerpoint/2010/main" val="315999074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338" y="1252538"/>
            <a:ext cx="6791325"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980950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1146175"/>
            <a:ext cx="8847137"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4458037"/>
      </p:ext>
    </p:extLst>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4"/>
          <p:cNvGraphicFramePr>
            <a:graphicFrameLocks noChangeAspect="1"/>
          </p:cNvGraphicFramePr>
          <p:nvPr/>
        </p:nvGraphicFramePr>
        <p:xfrm>
          <a:off x="228600" y="1371600"/>
          <a:ext cx="4371975" cy="3848100"/>
        </p:xfrm>
        <a:graphic>
          <a:graphicData uri="http://schemas.openxmlformats.org/presentationml/2006/ole">
            <mc:AlternateContent xmlns:mc="http://schemas.openxmlformats.org/markup-compatibility/2006">
              <mc:Choice xmlns:v="urn:schemas-microsoft-com:vml" Requires="v">
                <p:oleObj spid="_x0000_s187404" name="Photo Editor Photo" r:id="rId4" imgW="4371429" imgH="3847619" progId="MSPhotoEd.3">
                  <p:embed/>
                </p:oleObj>
              </mc:Choice>
              <mc:Fallback>
                <p:oleObj name="Photo Editor Photo" r:id="rId4" imgW="4371429" imgH="3847619"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371600"/>
                        <a:ext cx="4371975" cy="384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051" name="Object 5"/>
          <p:cNvGraphicFramePr>
            <a:graphicFrameLocks noChangeAspect="1"/>
          </p:cNvGraphicFramePr>
          <p:nvPr/>
        </p:nvGraphicFramePr>
        <p:xfrm>
          <a:off x="5000625" y="1066800"/>
          <a:ext cx="4143375" cy="4859338"/>
        </p:xfrm>
        <a:graphic>
          <a:graphicData uri="http://schemas.openxmlformats.org/presentationml/2006/ole">
            <mc:AlternateContent xmlns:mc="http://schemas.openxmlformats.org/markup-compatibility/2006">
              <mc:Choice xmlns:v="urn:schemas-microsoft-com:vml" Requires="v">
                <p:oleObj spid="_x0000_s187405" name="Photo Editor Photo" r:id="rId6" imgW="4142857" imgH="4858428" progId="MSPhotoEd.3">
                  <p:embed/>
                </p:oleObj>
              </mc:Choice>
              <mc:Fallback>
                <p:oleObj name="Photo Editor Photo" r:id="rId6" imgW="4142857" imgH="4858428"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0625" y="1066800"/>
                        <a:ext cx="4143375" cy="485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72590645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3"/>
          <p:cNvGraphicFramePr>
            <a:graphicFrameLocks noChangeAspect="1"/>
          </p:cNvGraphicFramePr>
          <p:nvPr/>
        </p:nvGraphicFramePr>
        <p:xfrm>
          <a:off x="0" y="1524000"/>
          <a:ext cx="5410200" cy="3657600"/>
        </p:xfrm>
        <a:graphic>
          <a:graphicData uri="http://schemas.openxmlformats.org/presentationml/2006/ole">
            <mc:AlternateContent xmlns:mc="http://schemas.openxmlformats.org/markup-compatibility/2006">
              <mc:Choice xmlns:v="urn:schemas-microsoft-com:vml" Requires="v">
                <p:oleObj spid="_x0000_s189452" name="Photo Editor Photo" r:id="rId4" imgW="5409524" imgH="3657143" progId="MSPhotoEd.3">
                  <p:embed/>
                </p:oleObj>
              </mc:Choice>
              <mc:Fallback>
                <p:oleObj name="Photo Editor Photo" r:id="rId4" imgW="5409524" imgH="3657143"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24000"/>
                        <a:ext cx="54102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075" name="Object 4"/>
          <p:cNvGraphicFramePr>
            <a:graphicFrameLocks noChangeAspect="1"/>
          </p:cNvGraphicFramePr>
          <p:nvPr/>
        </p:nvGraphicFramePr>
        <p:xfrm>
          <a:off x="6019800" y="1371600"/>
          <a:ext cx="2438400" cy="3886200"/>
        </p:xfrm>
        <a:graphic>
          <a:graphicData uri="http://schemas.openxmlformats.org/presentationml/2006/ole">
            <mc:AlternateContent xmlns:mc="http://schemas.openxmlformats.org/markup-compatibility/2006">
              <mc:Choice xmlns:v="urn:schemas-microsoft-com:vml" Requires="v">
                <p:oleObj spid="_x0000_s189453" name="Photo Editor Photo" r:id="rId6" imgW="1848108" imgH="2924583" progId="MSPhotoEd.3">
                  <p:embed/>
                </p:oleObj>
              </mc:Choice>
              <mc:Fallback>
                <p:oleObj name="Photo Editor Photo" r:id="rId6" imgW="1848108" imgH="2924583"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1371600"/>
                        <a:ext cx="24384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09661444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p:cNvPicPr>
            <a:picLocks noChangeAspect="1" noChangeArrowheads="1"/>
          </p:cNvPicPr>
          <p:nvPr/>
        </p:nvPicPr>
        <p:blipFill>
          <a:blip r:embed="rId3">
            <a:extLst>
              <a:ext uri="{28A0092B-C50C-407E-A947-70E740481C1C}">
                <a14:useLocalDpi xmlns:a14="http://schemas.microsoft.com/office/drawing/2010/main" val="0"/>
              </a:ext>
            </a:extLst>
          </a:blip>
          <a:srcRect t="22375" b="36740"/>
          <a:stretch>
            <a:fillRect/>
          </a:stretch>
        </p:blipFill>
        <p:spPr bwMode="auto">
          <a:xfrm>
            <a:off x="762000" y="1981200"/>
            <a:ext cx="45339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5"/>
          <p:cNvPicPr>
            <a:picLocks noChangeAspect="1" noChangeArrowheads="1"/>
          </p:cNvPicPr>
          <p:nvPr/>
        </p:nvPicPr>
        <p:blipFill>
          <a:blip r:embed="rId4">
            <a:extLst>
              <a:ext uri="{28A0092B-C50C-407E-A947-70E740481C1C}">
                <a14:useLocalDpi xmlns:a14="http://schemas.microsoft.com/office/drawing/2010/main" val="0"/>
              </a:ext>
            </a:extLst>
          </a:blip>
          <a:srcRect l="38950" r="23480"/>
          <a:stretch>
            <a:fillRect/>
          </a:stretch>
        </p:blipFill>
        <p:spPr bwMode="auto">
          <a:xfrm>
            <a:off x="5791200" y="1066800"/>
            <a:ext cx="25908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68467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Describe Me</a:t>
            </a:r>
            <a:endParaRPr lang="en-US" dirty="0"/>
          </a:p>
        </p:txBody>
      </p:sp>
      <p:pic>
        <p:nvPicPr>
          <p:cNvPr id="4" name="Picture 1"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371600"/>
            <a:ext cx="44704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4648200" y="2690813"/>
            <a:ext cx="41910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u="sng" dirty="0">
                <a:latin typeface="Arial" charset="0"/>
              </a:rPr>
              <a:t>Plastic deformation (bowing deformity)</a:t>
            </a:r>
            <a:r>
              <a:rPr lang="en-US" sz="1800" dirty="0">
                <a:latin typeface="Arial" charset="0"/>
              </a:rPr>
              <a:t> of the right radius and an </a:t>
            </a:r>
            <a:r>
              <a:rPr lang="en-US" sz="1800" u="sng" dirty="0">
                <a:latin typeface="Arial" charset="0"/>
              </a:rPr>
              <a:t>oblique</a:t>
            </a:r>
            <a:r>
              <a:rPr lang="en-US" sz="1800" dirty="0">
                <a:latin typeface="Arial" charset="0"/>
              </a:rPr>
              <a:t> mid-</a:t>
            </a:r>
            <a:r>
              <a:rPr lang="en-US" sz="1800" dirty="0" err="1">
                <a:latin typeface="Arial" charset="0"/>
              </a:rPr>
              <a:t>diaphyseal</a:t>
            </a:r>
            <a:r>
              <a:rPr lang="en-US" sz="1800" dirty="0">
                <a:latin typeface="Arial" charset="0"/>
              </a:rPr>
              <a:t> ulnar fracture with posterior displacement of the distal fragment (one-half shaft-width).</a:t>
            </a:r>
          </a:p>
        </p:txBody>
      </p:sp>
    </p:spTree>
    <p:extLst>
      <p:ext uri="{BB962C8B-B14F-4D97-AF65-F5344CB8AC3E}">
        <p14:creationId xmlns:p14="http://schemas.microsoft.com/office/powerpoint/2010/main" val="22158174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build="allAtOnce"/>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Type 3 Supracondylar ap lat 01"/>
          <p:cNvPicPr>
            <a:picLocks noChangeAspect="1" noChangeArrowheads="1"/>
          </p:cNvPicPr>
          <p:nvPr/>
        </p:nvPicPr>
        <p:blipFill>
          <a:blip r:embed="rId3">
            <a:extLst>
              <a:ext uri="{28A0092B-C50C-407E-A947-70E740481C1C}">
                <a14:useLocalDpi xmlns:a14="http://schemas.microsoft.com/office/drawing/2010/main" val="0"/>
              </a:ext>
            </a:extLst>
          </a:blip>
          <a:srcRect r="72000" b="50467"/>
          <a:stretch>
            <a:fillRect/>
          </a:stretch>
        </p:blipFill>
        <p:spPr bwMode="auto">
          <a:xfrm>
            <a:off x="838200" y="990600"/>
            <a:ext cx="193198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3" descr="Type 3 Supracondylar ap lat 01"/>
          <p:cNvPicPr>
            <a:picLocks noChangeAspect="1" noChangeArrowheads="1"/>
          </p:cNvPicPr>
          <p:nvPr/>
        </p:nvPicPr>
        <p:blipFill>
          <a:blip r:embed="rId3">
            <a:extLst>
              <a:ext uri="{28A0092B-C50C-407E-A947-70E740481C1C}">
                <a14:useLocalDpi xmlns:a14="http://schemas.microsoft.com/office/drawing/2010/main" val="0"/>
              </a:ext>
            </a:extLst>
          </a:blip>
          <a:srcRect l="30667" t="18692" b="51402"/>
          <a:stretch>
            <a:fillRect/>
          </a:stretch>
        </p:blipFill>
        <p:spPr bwMode="auto">
          <a:xfrm>
            <a:off x="3505200" y="1981200"/>
            <a:ext cx="5257800"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0625021"/>
      </p:ext>
    </p:ext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Type 2 Supracondlyar Lat Post op 01"/>
          <p:cNvPicPr>
            <a:picLocks noChangeAspect="1" noChangeArrowheads="1"/>
          </p:cNvPicPr>
          <p:nvPr/>
        </p:nvPicPr>
        <p:blipFill>
          <a:blip r:embed="rId2">
            <a:extLst>
              <a:ext uri="{28A0092B-C50C-407E-A947-70E740481C1C}">
                <a14:useLocalDpi xmlns:a14="http://schemas.microsoft.com/office/drawing/2010/main" val="0"/>
              </a:ext>
            </a:extLst>
          </a:blip>
          <a:srcRect l="4202" t="13033" r="63858" b="55533"/>
          <a:stretch>
            <a:fillRect/>
          </a:stretch>
        </p:blipFill>
        <p:spPr bwMode="auto">
          <a:xfrm>
            <a:off x="1371600" y="1981200"/>
            <a:ext cx="2895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3" descr="Type 2 Supracondlyar Lat Post op 01"/>
          <p:cNvPicPr>
            <a:picLocks noChangeAspect="1" noChangeArrowheads="1"/>
          </p:cNvPicPr>
          <p:nvPr/>
        </p:nvPicPr>
        <p:blipFill>
          <a:blip r:embed="rId2">
            <a:extLst>
              <a:ext uri="{28A0092B-C50C-407E-A947-70E740481C1C}">
                <a14:useLocalDpi xmlns:a14="http://schemas.microsoft.com/office/drawing/2010/main" val="0"/>
              </a:ext>
            </a:extLst>
          </a:blip>
          <a:srcRect l="38663" t="3833" r="37802" b="56300"/>
          <a:stretch>
            <a:fillRect/>
          </a:stretch>
        </p:blipFill>
        <p:spPr bwMode="auto">
          <a:xfrm>
            <a:off x="5334000" y="1600200"/>
            <a:ext cx="2133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63652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endParaRPr lang="en-US">
              <a:latin typeface="Times New Roman" charset="0"/>
            </a:endParaRPr>
          </a:p>
        </p:txBody>
      </p:sp>
      <p:pic>
        <p:nvPicPr>
          <p:cNvPr id="747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057400"/>
            <a:ext cx="579120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364179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p:cNvPicPr>
            <a:picLocks noChangeAspect="1" noChangeArrowheads="1"/>
          </p:cNvPicPr>
          <p:nvPr/>
        </p:nvPicPr>
        <p:blipFill>
          <a:blip r:embed="rId3">
            <a:extLst>
              <a:ext uri="{28A0092B-C50C-407E-A947-70E740481C1C}">
                <a14:useLocalDpi xmlns:a14="http://schemas.microsoft.com/office/drawing/2010/main" val="0"/>
              </a:ext>
            </a:extLst>
          </a:blip>
          <a:srcRect l="30856" t="22519" r="26826" b="42366"/>
          <a:stretch>
            <a:fillRect/>
          </a:stretch>
        </p:blipFill>
        <p:spPr bwMode="auto">
          <a:xfrm>
            <a:off x="533400" y="1143000"/>
            <a:ext cx="8153400"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0189739"/>
      </p:ext>
    </p:extLst>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b="7616"/>
          <a:stretch>
            <a:fillRect/>
          </a:stretch>
        </p:blipFill>
        <p:spPr bwMode="auto">
          <a:xfrm>
            <a:off x="1600200" y="228600"/>
            <a:ext cx="5424488" cy="630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6531680"/>
      </p:ext>
    </p:extLst>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p:cNvPicPr>
            <a:picLocks noChangeAspect="1" noChangeArrowheads="1"/>
          </p:cNvPicPr>
          <p:nvPr/>
        </p:nvPicPr>
        <p:blipFill>
          <a:blip r:embed="rId3">
            <a:extLst>
              <a:ext uri="{28A0092B-C50C-407E-A947-70E740481C1C}">
                <a14:useLocalDpi xmlns:a14="http://schemas.microsoft.com/office/drawing/2010/main" val="0"/>
              </a:ext>
            </a:extLst>
          </a:blip>
          <a:srcRect l="26826" t="4199" r="10706" b="31679"/>
          <a:stretch>
            <a:fillRect/>
          </a:stretch>
        </p:blipFill>
        <p:spPr bwMode="auto">
          <a:xfrm>
            <a:off x="1219200" y="990600"/>
            <a:ext cx="7239000"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160279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p:cNvPicPr>
            <a:picLocks noChangeAspect="1" noChangeArrowheads="1"/>
          </p:cNvPicPr>
          <p:nvPr/>
        </p:nvPicPr>
        <p:blipFill>
          <a:blip r:embed="rId3">
            <a:extLst>
              <a:ext uri="{28A0092B-C50C-407E-A947-70E740481C1C}">
                <a14:useLocalDpi xmlns:a14="http://schemas.microsoft.com/office/drawing/2010/main" val="0"/>
              </a:ext>
            </a:extLst>
          </a:blip>
          <a:srcRect l="20151" t="7634" r="7304" b="11450"/>
          <a:stretch>
            <a:fillRect/>
          </a:stretch>
        </p:blipFill>
        <p:spPr bwMode="auto">
          <a:xfrm>
            <a:off x="1752600" y="1295400"/>
            <a:ext cx="5486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8153157"/>
      </p:ext>
    </p:extLst>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p:cNvPicPr>
            <a:picLocks noChangeAspect="1" noChangeArrowheads="1"/>
          </p:cNvPicPr>
          <p:nvPr/>
        </p:nvPicPr>
        <p:blipFill>
          <a:blip r:embed="rId3">
            <a:extLst>
              <a:ext uri="{28A0092B-C50C-407E-A947-70E740481C1C}">
                <a14:useLocalDpi xmlns:a14="http://schemas.microsoft.com/office/drawing/2010/main" val="0"/>
              </a:ext>
            </a:extLst>
          </a:blip>
          <a:srcRect l="22797" t="4199" r="13728" b="5725"/>
          <a:stretch>
            <a:fillRect/>
          </a:stretch>
        </p:blipFill>
        <p:spPr bwMode="auto">
          <a:xfrm>
            <a:off x="0" y="990600"/>
            <a:ext cx="4800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6"/>
          <p:cNvPicPr>
            <a:picLocks noChangeAspect="1" noChangeArrowheads="1"/>
          </p:cNvPicPr>
          <p:nvPr/>
        </p:nvPicPr>
        <p:blipFill>
          <a:blip r:embed="rId4">
            <a:extLst>
              <a:ext uri="{28A0092B-C50C-407E-A947-70E740481C1C}">
                <a14:useLocalDpi xmlns:a14="http://schemas.microsoft.com/office/drawing/2010/main" val="0"/>
              </a:ext>
            </a:extLst>
          </a:blip>
          <a:srcRect l="25818" t="4199" r="50002" b="4198"/>
          <a:stretch>
            <a:fillRect/>
          </a:stretch>
        </p:blipFill>
        <p:spPr bwMode="auto">
          <a:xfrm>
            <a:off x="5029200" y="1066800"/>
            <a:ext cx="1828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7"/>
          <p:cNvPicPr>
            <a:picLocks noChangeAspect="1" noChangeArrowheads="1"/>
          </p:cNvPicPr>
          <p:nvPr/>
        </p:nvPicPr>
        <p:blipFill>
          <a:blip r:embed="rId4">
            <a:extLst>
              <a:ext uri="{28A0092B-C50C-407E-A947-70E740481C1C}">
                <a14:useLocalDpi xmlns:a14="http://schemas.microsoft.com/office/drawing/2010/main" val="0"/>
              </a:ext>
            </a:extLst>
          </a:blip>
          <a:srcRect l="63098" t="4199" r="9698" b="4198"/>
          <a:stretch>
            <a:fillRect/>
          </a:stretch>
        </p:blipFill>
        <p:spPr bwMode="auto">
          <a:xfrm>
            <a:off x="7086600" y="1066800"/>
            <a:ext cx="2057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0902363"/>
      </p:ext>
    </p:extLst>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p:cNvPicPr>
            <a:picLocks noChangeAspect="1" noChangeArrowheads="1"/>
          </p:cNvPicPr>
          <p:nvPr/>
        </p:nvPicPr>
        <p:blipFill>
          <a:blip r:embed="rId3">
            <a:extLst>
              <a:ext uri="{28A0092B-C50C-407E-A947-70E740481C1C}">
                <a14:useLocalDpi xmlns:a14="http://schemas.microsoft.com/office/drawing/2010/main" val="0"/>
              </a:ext>
            </a:extLst>
          </a:blip>
          <a:srcRect l="35895" t="12213" r="34886" b="11450"/>
          <a:stretch>
            <a:fillRect/>
          </a:stretch>
        </p:blipFill>
        <p:spPr bwMode="auto">
          <a:xfrm>
            <a:off x="304800" y="1447800"/>
            <a:ext cx="2209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5"/>
          <p:cNvPicPr>
            <a:picLocks noChangeAspect="1" noChangeArrowheads="1"/>
          </p:cNvPicPr>
          <p:nvPr/>
        </p:nvPicPr>
        <p:blipFill>
          <a:blip r:embed="rId4">
            <a:extLst>
              <a:ext uri="{28A0092B-C50C-407E-A947-70E740481C1C}">
                <a14:useLocalDpi xmlns:a14="http://schemas.microsoft.com/office/drawing/2010/main" val="0"/>
              </a:ext>
            </a:extLst>
          </a:blip>
          <a:srcRect l="37279" t="10687" r="27457" b="31297"/>
          <a:stretch>
            <a:fillRect/>
          </a:stretch>
        </p:blipFill>
        <p:spPr bwMode="auto">
          <a:xfrm>
            <a:off x="3048000" y="1676400"/>
            <a:ext cx="2667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6"/>
          <p:cNvPicPr>
            <a:picLocks noChangeAspect="1" noChangeArrowheads="1"/>
          </p:cNvPicPr>
          <p:nvPr/>
        </p:nvPicPr>
        <p:blipFill>
          <a:blip r:embed="rId5">
            <a:extLst>
              <a:ext uri="{28A0092B-C50C-407E-A947-70E740481C1C}">
                <a14:useLocalDpi xmlns:a14="http://schemas.microsoft.com/office/drawing/2010/main" val="0"/>
              </a:ext>
            </a:extLst>
          </a:blip>
          <a:srcRect l="27834" t="14885" r="33879" b="13359"/>
          <a:stretch>
            <a:fillRect/>
          </a:stretch>
        </p:blipFill>
        <p:spPr bwMode="auto">
          <a:xfrm>
            <a:off x="6019800" y="1676400"/>
            <a:ext cx="2895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275119"/>
      </p:ext>
    </p:extLst>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p:cNvPicPr>
            <a:picLocks noChangeAspect="1" noChangeArrowheads="1"/>
          </p:cNvPicPr>
          <p:nvPr/>
        </p:nvPicPr>
        <p:blipFill>
          <a:blip r:embed="rId3">
            <a:extLst>
              <a:ext uri="{28A0092B-C50C-407E-A947-70E740481C1C}">
                <a14:useLocalDpi xmlns:a14="http://schemas.microsoft.com/office/drawing/2010/main" val="0"/>
              </a:ext>
            </a:extLst>
          </a:blip>
          <a:srcRect l="18774" r="20747"/>
          <a:stretch>
            <a:fillRect/>
          </a:stretch>
        </p:blipFill>
        <p:spPr bwMode="auto">
          <a:xfrm>
            <a:off x="2209800" y="933450"/>
            <a:ext cx="4572000" cy="498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70255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Describe Me</a:t>
            </a:r>
            <a:endParaRPr lang="en-US" dirty="0"/>
          </a:p>
        </p:txBody>
      </p:sp>
      <p:pic>
        <p:nvPicPr>
          <p:cNvPr id="4" name="Picture 1" descr="1"/>
          <p:cNvPicPr>
            <a:picLocks noChangeAspect="1" noChangeArrowheads="1"/>
          </p:cNvPicPr>
          <p:nvPr/>
        </p:nvPicPr>
        <p:blipFill>
          <a:blip r:embed="rId2">
            <a:extLst>
              <a:ext uri="{28A0092B-C50C-407E-A947-70E740481C1C}">
                <a14:useLocalDpi xmlns:a14="http://schemas.microsoft.com/office/drawing/2010/main" val="0"/>
              </a:ext>
            </a:extLst>
          </a:blip>
          <a:srcRect l="14397"/>
          <a:stretch>
            <a:fillRect/>
          </a:stretch>
        </p:blipFill>
        <p:spPr bwMode="auto">
          <a:xfrm>
            <a:off x="304800" y="1371600"/>
            <a:ext cx="3398838"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1"/>
          <p:cNvPicPr>
            <a:picLocks noChangeAspect="1" noChangeArrowheads="1"/>
          </p:cNvPicPr>
          <p:nvPr/>
        </p:nvPicPr>
        <p:blipFill>
          <a:blip r:embed="rId3">
            <a:extLst>
              <a:ext uri="{28A0092B-C50C-407E-A947-70E740481C1C}">
                <a14:useLocalDpi xmlns:a14="http://schemas.microsoft.com/office/drawing/2010/main" val="0"/>
              </a:ext>
            </a:extLst>
          </a:blip>
          <a:srcRect l="18663" r="23750" b="7420"/>
          <a:stretch>
            <a:fillRect/>
          </a:stretch>
        </p:blipFill>
        <p:spPr bwMode="auto">
          <a:xfrm>
            <a:off x="3733800" y="1371600"/>
            <a:ext cx="2590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6477000" y="1600200"/>
            <a:ext cx="26670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dirty="0">
                <a:latin typeface="Arial" charset="0"/>
              </a:rPr>
              <a:t>AP and lateral views of the right forearm.  Distal radius and ulnar fractures with </a:t>
            </a:r>
            <a:r>
              <a:rPr lang="en-US" sz="1800" u="sng" dirty="0" smtClean="0">
                <a:latin typeface="Arial" charset="0"/>
              </a:rPr>
              <a:t>angulation</a:t>
            </a:r>
            <a:r>
              <a:rPr lang="en-US" dirty="0" smtClean="0">
                <a:latin typeface="Arial" charset="0"/>
              </a:rPr>
              <a:t>. </a:t>
            </a:r>
            <a:r>
              <a:rPr lang="en-US" dirty="0">
                <a:latin typeface="Arial" charset="0"/>
              </a:rPr>
              <a:t>F</a:t>
            </a:r>
            <a:r>
              <a:rPr lang="en-US" sz="1800" dirty="0" smtClean="0">
                <a:latin typeface="Arial" charset="0"/>
              </a:rPr>
              <a:t>racture </a:t>
            </a:r>
            <a:r>
              <a:rPr lang="en-US" sz="1800" dirty="0">
                <a:latin typeface="Arial" charset="0"/>
              </a:rPr>
              <a:t>fragments of radius and ulna reveal approximately </a:t>
            </a:r>
            <a:r>
              <a:rPr lang="en-US" sz="1800" dirty="0" smtClean="0">
                <a:latin typeface="Arial" charset="0"/>
              </a:rPr>
              <a:t>45 </a:t>
            </a:r>
            <a:r>
              <a:rPr lang="en-US" sz="1800" dirty="0">
                <a:latin typeface="Arial" charset="0"/>
              </a:rPr>
              <a:t>and </a:t>
            </a:r>
            <a:r>
              <a:rPr lang="en-US" sz="1800" dirty="0" smtClean="0">
                <a:latin typeface="Arial" charset="0"/>
              </a:rPr>
              <a:t>dorsal </a:t>
            </a:r>
            <a:r>
              <a:rPr lang="en-US" sz="1800" dirty="0">
                <a:latin typeface="Arial" charset="0"/>
              </a:rPr>
              <a:t>angulation with </a:t>
            </a:r>
            <a:r>
              <a:rPr lang="en-US" dirty="0" smtClean="0">
                <a:latin typeface="Arial" charset="0"/>
              </a:rPr>
              <a:t> 30 </a:t>
            </a:r>
            <a:r>
              <a:rPr lang="en-US" sz="1800" dirty="0" smtClean="0">
                <a:latin typeface="Arial" charset="0"/>
              </a:rPr>
              <a:t>degrees </a:t>
            </a:r>
            <a:r>
              <a:rPr lang="en-US" sz="1800" dirty="0">
                <a:latin typeface="Arial" charset="0"/>
              </a:rPr>
              <a:t>ulnar </a:t>
            </a:r>
            <a:r>
              <a:rPr lang="en-US" sz="1800" dirty="0" smtClean="0">
                <a:latin typeface="Arial" charset="0"/>
              </a:rPr>
              <a:t>angulation</a:t>
            </a:r>
            <a:endParaRPr lang="en-US" sz="1800" dirty="0">
              <a:latin typeface="Arial" charset="0"/>
            </a:endParaRPr>
          </a:p>
        </p:txBody>
      </p:sp>
    </p:spTree>
    <p:extLst>
      <p:ext uri="{BB962C8B-B14F-4D97-AF65-F5344CB8AC3E}">
        <p14:creationId xmlns:p14="http://schemas.microsoft.com/office/powerpoint/2010/main" val="9447796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build="allAtOnce"/>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990600" y="0"/>
            <a:ext cx="7772400" cy="1143000"/>
          </a:xfrm>
        </p:spPr>
        <p:txBody>
          <a:bodyPr/>
          <a:lstStyle/>
          <a:p>
            <a:r>
              <a:rPr lang="en-US">
                <a:latin typeface="Times New Roman" charset="0"/>
              </a:rPr>
              <a:t>When and why to call Ortho</a:t>
            </a:r>
          </a:p>
        </p:txBody>
      </p:sp>
      <p:graphicFrame>
        <p:nvGraphicFramePr>
          <p:cNvPr id="705539" name="Group 3"/>
          <p:cNvGraphicFramePr>
            <a:graphicFrameLocks noGrp="1"/>
          </p:cNvGraphicFramePr>
          <p:nvPr>
            <p:ph type="tbl" idx="1"/>
          </p:nvPr>
        </p:nvGraphicFramePr>
        <p:xfrm>
          <a:off x="381000" y="1219200"/>
          <a:ext cx="8763000" cy="5483351"/>
        </p:xfrm>
        <a:graphic>
          <a:graphicData uri="http://schemas.openxmlformats.org/drawingml/2006/table">
            <a:tbl>
              <a:tblPr/>
              <a:tblGrid>
                <a:gridCol w="2921000"/>
                <a:gridCol w="2921000"/>
                <a:gridCol w="2921000"/>
              </a:tblGrid>
              <a:tr h="66353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bg1"/>
                        </a:solidFill>
                        <a:effectLst/>
                        <a:latin typeface="Times New Roman" pitchFamily="18"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FF6600"/>
                          </a:solidFill>
                          <a:effectLst/>
                          <a:latin typeface="Times New Roman" pitchFamily="18" charset="0"/>
                        </a:rPr>
                        <a:t>CALL NOW</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FF6600"/>
                          </a:solidFill>
                          <a:effectLst/>
                          <a:latin typeface="Times New Roman" pitchFamily="18" charset="0"/>
                        </a:rPr>
                        <a:t>REFER</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51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Supracondylar</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Type II, III</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Type I, 2-3 days</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353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Lateral condyle</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Type II, III</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Type I, 1-3 days</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91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Medial epicondyle</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&gt;5-10 mm displaced, entrapment in joint</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Non / minimally displaced, 2-3 days</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91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Radial Neck</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&gt;30 degrees ang. or 3mm displaced</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&lt;30 degrees ang, within 1 week</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91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Olecranon </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&gt; 2mm displacement</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Non / minimally displaced, 2-3 days</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892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Monteggia</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ALL</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bg1"/>
                        </a:solidFill>
                        <a:effectLst/>
                        <a:latin typeface="Times New Roman" pitchFamily="18"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36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Transphyseal</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ALL</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bg1"/>
                        </a:solidFill>
                        <a:effectLst/>
                        <a:latin typeface="Times New Roman" pitchFamily="18"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05520106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descr="Bells from the Parking Lo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8275" y="0"/>
            <a:ext cx="9312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079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Describe ME</a:t>
            </a:r>
            <a:br>
              <a:rPr lang="en-US" dirty="0" smtClean="0"/>
            </a:br>
            <a:endParaRPr lang="en-US" dirty="0"/>
          </a:p>
        </p:txBody>
      </p:sp>
      <p:sp>
        <p:nvSpPr>
          <p:cNvPr id="4" name="Rectangle 3"/>
          <p:cNvSpPr>
            <a:spLocks noChangeArrowheads="1"/>
          </p:cNvSpPr>
          <p:nvPr/>
        </p:nvSpPr>
        <p:spPr bwMode="auto">
          <a:xfrm>
            <a:off x="2514600" y="1555483"/>
            <a:ext cx="647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u="sng" dirty="0">
                <a:latin typeface="Tahoma" charset="0"/>
                <a:cs typeface="Tahoma" charset="0"/>
              </a:rPr>
              <a:t>Greenstick </a:t>
            </a:r>
            <a:r>
              <a:rPr lang="en-US" sz="2000" dirty="0">
                <a:latin typeface="Tahoma" charset="0"/>
                <a:cs typeface="Tahoma" charset="0"/>
              </a:rPr>
              <a:t>fracture of the radius at the mid-diaphysis with a bowing deformity of the ulna</a:t>
            </a:r>
          </a:p>
        </p:txBody>
      </p:sp>
      <p:pic>
        <p:nvPicPr>
          <p:cNvPr id="5"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l="12018" t="46553" r="35313" b="3227"/>
          <a:stretch>
            <a:fillRect/>
          </a:stretch>
        </p:blipFill>
        <p:spPr bwMode="auto">
          <a:xfrm>
            <a:off x="2057400" y="2240693"/>
            <a:ext cx="4800600"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1"/>
          <p:cNvPicPr>
            <a:picLocks noChangeAspect="1" noChangeArrowheads="1"/>
          </p:cNvPicPr>
          <p:nvPr/>
        </p:nvPicPr>
        <p:blipFill>
          <a:blip r:embed="rId3">
            <a:extLst>
              <a:ext uri="{28A0092B-C50C-407E-A947-70E740481C1C}">
                <a14:useLocalDpi xmlns:a14="http://schemas.microsoft.com/office/drawing/2010/main" val="0"/>
              </a:ext>
            </a:extLst>
          </a:blip>
          <a:srcRect l="39867" t="26482" r="35249" b="2261"/>
          <a:stretch>
            <a:fillRect/>
          </a:stretch>
        </p:blipFill>
        <p:spPr bwMode="auto">
          <a:xfrm>
            <a:off x="152400" y="1356596"/>
            <a:ext cx="2133600" cy="545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45953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Describe Me</a:t>
            </a:r>
            <a:endParaRPr lang="en-US" dirty="0"/>
          </a:p>
        </p:txBody>
      </p:sp>
      <p:sp>
        <p:nvSpPr>
          <p:cNvPr id="4" name="Rectangle 3"/>
          <p:cNvSpPr>
            <a:spLocks noChangeArrowheads="1"/>
          </p:cNvSpPr>
          <p:nvPr/>
        </p:nvSpPr>
        <p:spPr bwMode="auto">
          <a:xfrm>
            <a:off x="5211897" y="1753485"/>
            <a:ext cx="31242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dirty="0">
                <a:latin typeface="Tahoma" charset="0"/>
                <a:cs typeface="Tahoma" charset="0"/>
              </a:rPr>
              <a:t>Salter Harris II fracture of distal radius with minimal displacement of Thurston Holland fragment.  Also, a transverse fracture of the ulna with distal segment angulated 20 degrees medially.</a:t>
            </a:r>
          </a:p>
        </p:txBody>
      </p:sp>
      <p:pic>
        <p:nvPicPr>
          <p:cNvPr id="5" name="Picture 2" descr="http://www.hawaii.edu/medicine/pediatrics/pemxray/v1c18c.jpg"/>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411297" y="1677285"/>
            <a:ext cx="4114800" cy="491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27366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719071"/>
            <a:ext cx="3826656" cy="4407408"/>
          </a:xfrm>
        </p:spPr>
        <p:txBody>
          <a:bodyPr>
            <a:normAutofit/>
          </a:bodyPr>
          <a:lstStyle/>
          <a:p>
            <a:r>
              <a:rPr lang="en-US" sz="2600" dirty="0" smtClean="0"/>
              <a:t>Diaphysis</a:t>
            </a:r>
          </a:p>
          <a:p>
            <a:r>
              <a:rPr lang="en-US" sz="2600" dirty="0" smtClean="0"/>
              <a:t>Metaphysis</a:t>
            </a:r>
            <a:endParaRPr lang="en-US" sz="2600" dirty="0"/>
          </a:p>
          <a:p>
            <a:r>
              <a:rPr lang="en-US" sz="2600" dirty="0" smtClean="0"/>
              <a:t>Physis</a:t>
            </a:r>
          </a:p>
          <a:p>
            <a:r>
              <a:rPr lang="en-US" sz="2600" dirty="0" smtClean="0"/>
              <a:t>Epiphysis</a:t>
            </a:r>
          </a:p>
          <a:p>
            <a:r>
              <a:rPr lang="en-US" sz="2600" dirty="0" smtClean="0"/>
              <a:t>Apophysis</a:t>
            </a:r>
          </a:p>
          <a:p>
            <a:r>
              <a:rPr lang="en-US" sz="2600" dirty="0" smtClean="0"/>
              <a:t>What’s a condyle?</a:t>
            </a:r>
          </a:p>
        </p:txBody>
      </p:sp>
      <p:sp>
        <p:nvSpPr>
          <p:cNvPr id="2" name="Title 1"/>
          <p:cNvSpPr>
            <a:spLocks noGrp="1"/>
          </p:cNvSpPr>
          <p:nvPr>
            <p:ph type="title"/>
          </p:nvPr>
        </p:nvSpPr>
        <p:spPr/>
        <p:txBody>
          <a:bodyPr/>
          <a:lstStyle/>
          <a:p>
            <a:r>
              <a:rPr lang="en-US" dirty="0" smtClean="0"/>
              <a:t>Terminology - Anatomy</a:t>
            </a:r>
            <a:endParaRPr lang="en-US" dirty="0"/>
          </a:p>
        </p:txBody>
      </p:sp>
      <p:pic>
        <p:nvPicPr>
          <p:cNvPr id="4" name="Picture 3" descr="X2604-E-4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518" y="1410241"/>
            <a:ext cx="3855742" cy="5373856"/>
          </a:xfrm>
          <a:prstGeom prst="rect">
            <a:avLst/>
          </a:prstGeom>
        </p:spPr>
      </p:pic>
      <p:pic>
        <p:nvPicPr>
          <p:cNvPr id="5" name="Picture 4" descr="tibial apophysi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4000" y="139700"/>
            <a:ext cx="5080000" cy="6718300"/>
          </a:xfrm>
          <a:prstGeom prst="rect">
            <a:avLst/>
          </a:prstGeom>
        </p:spPr>
      </p:pic>
      <p:pic>
        <p:nvPicPr>
          <p:cNvPr id="6" name="Picture 5" descr="severs.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4000" y="1066088"/>
            <a:ext cx="5080000" cy="4798219"/>
          </a:xfrm>
          <a:prstGeom prst="rect">
            <a:avLst/>
          </a:prstGeom>
        </p:spPr>
      </p:pic>
      <p:pic>
        <p:nvPicPr>
          <p:cNvPr id="8" name="Picture 6" descr="Xray Sinding Larsen Johansson"/>
          <p:cNvPicPr>
            <a:picLocks noChangeAspect="1" noChangeArrowheads="1"/>
          </p:cNvPicPr>
          <p:nvPr/>
        </p:nvPicPr>
        <p:blipFill>
          <a:blip r:embed="rId6">
            <a:extLst>
              <a:ext uri="{28A0092B-C50C-407E-A947-70E740481C1C}">
                <a14:useLocalDpi xmlns:a14="http://schemas.microsoft.com/office/drawing/2010/main" val="0"/>
              </a:ext>
            </a:extLst>
          </a:blip>
          <a:srcRect l="42166" t="28987" r="35301" b="18472"/>
          <a:stretch>
            <a:fillRect/>
          </a:stretch>
        </p:blipFill>
        <p:spPr bwMode="auto">
          <a:xfrm>
            <a:off x="4906519" y="1066087"/>
            <a:ext cx="4237482" cy="568664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condyl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693" y="7361"/>
            <a:ext cx="8256567" cy="6792035"/>
          </a:xfrm>
          <a:prstGeom prst="rect">
            <a:avLst/>
          </a:prstGeom>
        </p:spPr>
      </p:pic>
    </p:spTree>
    <p:extLst>
      <p:ext uri="{BB962C8B-B14F-4D97-AF65-F5344CB8AC3E}">
        <p14:creationId xmlns:p14="http://schemas.microsoft.com/office/powerpoint/2010/main" val="8658578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Elbow - Anatomy</a:t>
            </a:r>
            <a:endParaRPr lang="en-US" dirty="0"/>
          </a:p>
        </p:txBody>
      </p:sp>
      <p:pic>
        <p:nvPicPr>
          <p:cNvPr id="5" name="Picture 4" descr="normal elbo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2288"/>
            <a:ext cx="9144000" cy="5315712"/>
          </a:xfrm>
          <a:prstGeom prst="rect">
            <a:avLst/>
          </a:prstGeom>
        </p:spPr>
      </p:pic>
    </p:spTree>
    <p:extLst>
      <p:ext uri="{BB962C8B-B14F-4D97-AF65-F5344CB8AC3E}">
        <p14:creationId xmlns:p14="http://schemas.microsoft.com/office/powerpoint/2010/main" val="209150932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Brachial artery superficial to brachialis</a:t>
            </a:r>
          </a:p>
          <a:p>
            <a:pPr lvl="1"/>
            <a:r>
              <a:rPr lang="en-US" dirty="0" smtClean="0"/>
              <a:t>Splits into radial and ulnar near </a:t>
            </a:r>
            <a:r>
              <a:rPr lang="en-US" dirty="0" err="1" smtClean="0"/>
              <a:t>antecubital</a:t>
            </a:r>
            <a:r>
              <a:rPr lang="en-US" dirty="0" smtClean="0"/>
              <a:t> fossa</a:t>
            </a:r>
          </a:p>
          <a:p>
            <a:pPr lvl="1"/>
            <a:endParaRPr lang="en-US" dirty="0" smtClean="0"/>
          </a:p>
          <a:p>
            <a:r>
              <a:rPr lang="en-US" dirty="0" smtClean="0"/>
              <a:t>Nerves</a:t>
            </a:r>
          </a:p>
          <a:p>
            <a:pPr lvl="1"/>
            <a:r>
              <a:rPr lang="en-US" dirty="0" smtClean="0"/>
              <a:t>Median: crosses elbow with the brachial artery</a:t>
            </a:r>
            <a:r>
              <a:rPr lang="en-US" dirty="0"/>
              <a:t> </a:t>
            </a:r>
            <a:r>
              <a:rPr lang="en-US" dirty="0" smtClean="0"/>
              <a:t>(most common injured)</a:t>
            </a:r>
          </a:p>
          <a:p>
            <a:pPr lvl="1"/>
            <a:r>
              <a:rPr lang="en-US" dirty="0" smtClean="0"/>
              <a:t>Radial: between brachialis and </a:t>
            </a:r>
            <a:r>
              <a:rPr lang="en-US" dirty="0" err="1" smtClean="0"/>
              <a:t>brachioradialis</a:t>
            </a:r>
            <a:r>
              <a:rPr lang="en-US" dirty="0" smtClean="0"/>
              <a:t>, then penetrates supinator</a:t>
            </a:r>
          </a:p>
          <a:p>
            <a:pPr lvl="1"/>
            <a:r>
              <a:rPr lang="en-US" dirty="0" smtClean="0"/>
              <a:t>Ulnar: Posterior to medial epicondyle</a:t>
            </a:r>
          </a:p>
        </p:txBody>
      </p:sp>
      <p:sp>
        <p:nvSpPr>
          <p:cNvPr id="2" name="Title 1"/>
          <p:cNvSpPr>
            <a:spLocks noGrp="1"/>
          </p:cNvSpPr>
          <p:nvPr>
            <p:ph type="title"/>
          </p:nvPr>
        </p:nvSpPr>
        <p:spPr/>
        <p:txBody>
          <a:bodyPr/>
          <a:lstStyle/>
          <a:p>
            <a:r>
              <a:rPr lang="en-US" dirty="0" smtClean="0"/>
              <a:t>Elbow - Anatomy</a:t>
            </a:r>
            <a:endParaRPr lang="en-US" dirty="0"/>
          </a:p>
        </p:txBody>
      </p:sp>
      <p:pic>
        <p:nvPicPr>
          <p:cNvPr id="6" name="Picture 5"/>
          <p:cNvPicPr>
            <a:picLocks noChangeAspect="1"/>
          </p:cNvPicPr>
          <p:nvPr/>
        </p:nvPicPr>
        <p:blipFill>
          <a:blip r:embed="rId3"/>
          <a:stretch>
            <a:fillRect/>
          </a:stretch>
        </p:blipFill>
        <p:spPr>
          <a:xfrm>
            <a:off x="123825" y="2755900"/>
            <a:ext cx="7620000" cy="4102100"/>
          </a:xfrm>
          <a:prstGeom prst="rect">
            <a:avLst/>
          </a:prstGeom>
        </p:spPr>
      </p:pic>
      <p:pic>
        <p:nvPicPr>
          <p:cNvPr id="5" name="Picture 4"/>
          <p:cNvPicPr>
            <a:picLocks noChangeAspect="1"/>
          </p:cNvPicPr>
          <p:nvPr/>
        </p:nvPicPr>
        <p:blipFill>
          <a:blip r:embed="rId4"/>
          <a:stretch>
            <a:fillRect/>
          </a:stretch>
        </p:blipFill>
        <p:spPr>
          <a:xfrm>
            <a:off x="0" y="3596032"/>
            <a:ext cx="3137998" cy="3261968"/>
          </a:xfrm>
          <a:prstGeom prst="rect">
            <a:avLst/>
          </a:prstGeom>
        </p:spPr>
      </p:pic>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828800"/>
            <a:ext cx="6372225"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36072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936211"/>
          </a:xfrm>
        </p:spPr>
        <p:txBody>
          <a:bodyPr>
            <a:normAutofit/>
          </a:bodyPr>
          <a:lstStyle/>
          <a:p>
            <a:r>
              <a:rPr lang="en-US" dirty="0" smtClean="0"/>
              <a:t>C - Capitellum - 1</a:t>
            </a:r>
          </a:p>
          <a:p>
            <a:r>
              <a:rPr lang="en-US" dirty="0" smtClean="0"/>
              <a:t>R - Radial head - 3</a:t>
            </a:r>
          </a:p>
          <a:p>
            <a:r>
              <a:rPr lang="en-US" dirty="0" smtClean="0"/>
              <a:t>I - Internal epicondyle - 5</a:t>
            </a:r>
          </a:p>
          <a:p>
            <a:r>
              <a:rPr lang="en-US" dirty="0" smtClean="0"/>
              <a:t>T - Trochlea - 7</a:t>
            </a:r>
          </a:p>
          <a:p>
            <a:r>
              <a:rPr lang="en-US" dirty="0" smtClean="0"/>
              <a:t>O - Olecranon - 9</a:t>
            </a:r>
          </a:p>
          <a:p>
            <a:r>
              <a:rPr lang="en-US" dirty="0" smtClean="0"/>
              <a:t>E - External epicondyle - 11</a:t>
            </a:r>
          </a:p>
          <a:p>
            <a:endParaRPr lang="en-US" dirty="0" smtClean="0"/>
          </a:p>
          <a:p>
            <a:endParaRPr lang="en-US" dirty="0"/>
          </a:p>
          <a:p>
            <a:endParaRPr lang="en-US" dirty="0" smtClean="0"/>
          </a:p>
          <a:p>
            <a:r>
              <a:rPr lang="en-US" dirty="0" smtClean="0"/>
              <a:t>BUT fuse in different order</a:t>
            </a:r>
          </a:p>
          <a:p>
            <a:pPr lvl="1"/>
            <a:r>
              <a:rPr lang="en-US" dirty="0" smtClean="0"/>
              <a:t>Lateral epicondyle, trochlea, </a:t>
            </a:r>
            <a:r>
              <a:rPr lang="en-US" dirty="0" err="1" smtClean="0"/>
              <a:t>capitellum</a:t>
            </a:r>
            <a:r>
              <a:rPr lang="en-US" dirty="0" smtClean="0"/>
              <a:t> first fuse to each other</a:t>
            </a:r>
          </a:p>
          <a:p>
            <a:pPr lvl="1"/>
            <a:r>
              <a:rPr lang="en-US" dirty="0" smtClean="0"/>
              <a:t>Unit fuses to distal </a:t>
            </a:r>
            <a:r>
              <a:rPr lang="en-US" dirty="0" err="1" smtClean="0"/>
              <a:t>humerus</a:t>
            </a:r>
            <a:endParaRPr lang="en-US" dirty="0" smtClean="0"/>
          </a:p>
          <a:p>
            <a:pPr lvl="1"/>
            <a:r>
              <a:rPr lang="en-US" dirty="0" smtClean="0"/>
              <a:t>Then medial epicondyle fuses</a:t>
            </a:r>
            <a:endParaRPr lang="en-US" dirty="0"/>
          </a:p>
        </p:txBody>
      </p:sp>
      <p:sp>
        <p:nvSpPr>
          <p:cNvPr id="3" name="Title 2"/>
          <p:cNvSpPr>
            <a:spLocks noGrp="1"/>
          </p:cNvSpPr>
          <p:nvPr>
            <p:ph type="title"/>
          </p:nvPr>
        </p:nvSpPr>
        <p:spPr/>
        <p:txBody>
          <a:bodyPr/>
          <a:lstStyle/>
          <a:p>
            <a:r>
              <a:rPr lang="en-US" dirty="0" smtClean="0"/>
              <a:t>Elbow: *$!#@$ ossification Centers </a:t>
            </a:r>
            <a:endParaRPr lang="en-US" dirty="0"/>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268858" y="1533870"/>
            <a:ext cx="4875142" cy="3848797"/>
          </a:xfrm>
          <a:prstGeom prst="rect">
            <a:avLst/>
          </a:prstGeom>
          <a:noFill/>
        </p:spPr>
      </p:pic>
      <p:pic>
        <p:nvPicPr>
          <p:cNvPr id="5" name="Picture 2"/>
          <p:cNvPicPr>
            <a:picLocks noChangeAspect="1" noChangeArrowheads="1"/>
          </p:cNvPicPr>
          <p:nvPr/>
        </p:nvPicPr>
        <p:blipFill>
          <a:blip r:embed="rId4">
            <a:lum bright="-24000" contrast="-12000"/>
            <a:extLst>
              <a:ext uri="{28A0092B-C50C-407E-A947-70E740481C1C}">
                <a14:useLocalDpi xmlns:a14="http://schemas.microsoft.com/office/drawing/2010/main" val="0"/>
              </a:ext>
            </a:extLst>
          </a:blip>
          <a:srcRect/>
          <a:stretch>
            <a:fillRect/>
          </a:stretch>
        </p:blipFill>
        <p:spPr bwMode="auto">
          <a:xfrm>
            <a:off x="4268858" y="1533869"/>
            <a:ext cx="4909377" cy="3848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9698789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Elbow - Normal X-rays</a:t>
            </a:r>
            <a:endParaRPr lang="en-US" dirty="0"/>
          </a:p>
        </p:txBody>
      </p:sp>
      <p:pic>
        <p:nvPicPr>
          <p:cNvPr id="5" name="Picture 4" descr="normal elbo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7230" y="1410241"/>
            <a:ext cx="7039774" cy="5279831"/>
          </a:xfrm>
          <a:prstGeom prst="rect">
            <a:avLst/>
          </a:prstGeom>
        </p:spPr>
      </p:pic>
      <p:pic>
        <p:nvPicPr>
          <p:cNvPr id="6" name="Picture 5" descr="normal elbow 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50800"/>
            <a:ext cx="8382000" cy="6756400"/>
          </a:xfrm>
          <a:prstGeom prst="rect">
            <a:avLst/>
          </a:prstGeom>
        </p:spPr>
      </p:pic>
    </p:spTree>
    <p:extLst>
      <p:ext uri="{BB962C8B-B14F-4D97-AF65-F5344CB8AC3E}">
        <p14:creationId xmlns:p14="http://schemas.microsoft.com/office/powerpoint/2010/main" val="39258428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999" y="1719071"/>
            <a:ext cx="8407893" cy="1340829"/>
          </a:xfrm>
        </p:spPr>
        <p:txBody>
          <a:bodyPr>
            <a:normAutofit/>
          </a:bodyPr>
          <a:lstStyle/>
          <a:p>
            <a:r>
              <a:rPr lang="en-US" dirty="0" smtClean="0"/>
              <a:t>Supracondylar region weaker than surrounding areas</a:t>
            </a:r>
          </a:p>
          <a:p>
            <a:endParaRPr lang="en-US" dirty="0" smtClean="0"/>
          </a:p>
          <a:p>
            <a:r>
              <a:rPr lang="en-US" dirty="0" smtClean="0"/>
              <a:t>Types I, II, II</a:t>
            </a:r>
          </a:p>
        </p:txBody>
      </p:sp>
      <p:sp>
        <p:nvSpPr>
          <p:cNvPr id="2" name="Title 1"/>
          <p:cNvSpPr>
            <a:spLocks noGrp="1"/>
          </p:cNvSpPr>
          <p:nvPr>
            <p:ph type="title"/>
          </p:nvPr>
        </p:nvSpPr>
        <p:spPr/>
        <p:txBody>
          <a:bodyPr/>
          <a:lstStyle/>
          <a:p>
            <a:r>
              <a:rPr lang="en-US" dirty="0" smtClean="0"/>
              <a:t>Elbow - Supracondylar</a:t>
            </a:r>
            <a:endParaRPr lang="en-US" dirty="0"/>
          </a:p>
        </p:txBody>
      </p:sp>
      <p:sp>
        <p:nvSpPr>
          <p:cNvPr id="5" name="TextBox 4"/>
          <p:cNvSpPr txBox="1"/>
          <p:nvPr/>
        </p:nvSpPr>
        <p:spPr>
          <a:xfrm>
            <a:off x="734427" y="5461921"/>
            <a:ext cx="4789077" cy="369332"/>
          </a:xfrm>
          <a:prstGeom prst="rect">
            <a:avLst/>
          </a:prstGeom>
          <a:noFill/>
        </p:spPr>
        <p:txBody>
          <a:bodyPr wrap="square" rtlCol="0">
            <a:spAutoFit/>
          </a:bodyPr>
          <a:lstStyle/>
          <a:p>
            <a:endParaRPr lang="en-US" dirty="0"/>
          </a:p>
        </p:txBody>
      </p:sp>
      <p:sp>
        <p:nvSpPr>
          <p:cNvPr id="6" name="Content Placeholder 2"/>
          <p:cNvSpPr txBox="1">
            <a:spLocks/>
          </p:cNvSpPr>
          <p:nvPr/>
        </p:nvSpPr>
        <p:spPr>
          <a:xfrm>
            <a:off x="276395" y="4357615"/>
            <a:ext cx="8407893" cy="2947276"/>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r>
              <a:rPr lang="en-US" dirty="0" smtClean="0"/>
              <a:t>Complications</a:t>
            </a:r>
          </a:p>
          <a:p>
            <a:pPr lvl="1"/>
            <a:r>
              <a:rPr lang="en-US" dirty="0" smtClean="0"/>
              <a:t>Nerve injury </a:t>
            </a:r>
          </a:p>
          <a:p>
            <a:pPr lvl="1"/>
            <a:r>
              <a:rPr lang="en-US" dirty="0" smtClean="0"/>
              <a:t>Compartment syndrome</a:t>
            </a:r>
          </a:p>
          <a:p>
            <a:pPr lvl="1"/>
            <a:r>
              <a:rPr lang="en-US" dirty="0" smtClean="0"/>
              <a:t>Volkmann ischemic contracture</a:t>
            </a:r>
          </a:p>
          <a:p>
            <a:pPr lvl="1"/>
            <a:r>
              <a:rPr lang="en-US" dirty="0" smtClean="0"/>
              <a:t>Growth disturbance - distal humeral physis less active than proximal, means less remodeling and correction can occur</a:t>
            </a:r>
          </a:p>
          <a:p>
            <a:pPr lvl="2"/>
            <a:r>
              <a:rPr lang="en-US" dirty="0" smtClean="0"/>
              <a:t>58% without treatment, 3% with</a:t>
            </a:r>
          </a:p>
          <a:p>
            <a:pPr lvl="1"/>
            <a:endParaRPr lang="en-US" dirty="0" smtClean="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77645"/>
            <a:ext cx="3859213" cy="448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 name="Picture 6" descr="Elbow_frx_supracondylar_fracture_of_the_humer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0342" y="177644"/>
            <a:ext cx="4519864" cy="4993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a:off x="2882900" y="177644"/>
            <a:ext cx="6261100" cy="4660900"/>
          </a:xfrm>
          <a:prstGeom prst="rect">
            <a:avLst/>
          </a:prstGeom>
        </p:spPr>
      </p:pic>
      <p:pic>
        <p:nvPicPr>
          <p:cNvPr id="10" name="Picture 2" descr="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355847"/>
            <a:ext cx="8667993" cy="521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00174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Rapid Fire</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862969"/>
            <a:ext cx="67056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5970324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Rapid Fire</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18475"/>
            <a:ext cx="64008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58221928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Rapid Fire</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t="22375" b="36740"/>
          <a:stretch>
            <a:fillRect/>
          </a:stretch>
        </p:blipFill>
        <p:spPr bwMode="auto">
          <a:xfrm>
            <a:off x="762000" y="2822672"/>
            <a:ext cx="45339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l="38950" r="23480"/>
          <a:stretch>
            <a:fillRect/>
          </a:stretch>
        </p:blipFill>
        <p:spPr bwMode="auto">
          <a:xfrm>
            <a:off x="5791200" y="1908272"/>
            <a:ext cx="2590800"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00663935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Rapid Fire</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9569" y="1993105"/>
            <a:ext cx="6038850" cy="409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30681984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Rapid Fire</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905000"/>
            <a:ext cx="5162550" cy="336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75196034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000" dirty="0" smtClean="0"/>
              <a:t>Pediatric periosteum has significant osteogenic potential</a:t>
            </a:r>
          </a:p>
          <a:p>
            <a:r>
              <a:rPr lang="en-US" sz="3000" dirty="0" smtClean="0"/>
              <a:t>Guides healing, union, and remodeling</a:t>
            </a:r>
          </a:p>
          <a:p>
            <a:r>
              <a:rPr lang="en-US" sz="3000" dirty="0" smtClean="0"/>
              <a:t>Thick and Strong</a:t>
            </a:r>
          </a:p>
          <a:p>
            <a:pPr lvl="1"/>
            <a:r>
              <a:rPr lang="en-US" sz="2800" dirty="0" smtClean="0"/>
              <a:t>Limits displacement</a:t>
            </a:r>
          </a:p>
          <a:p>
            <a:pPr lvl="1"/>
            <a:r>
              <a:rPr lang="en-US" sz="2800" dirty="0" smtClean="0"/>
              <a:t>Reduces likelihood of open fractures</a:t>
            </a:r>
          </a:p>
          <a:p>
            <a:r>
              <a:rPr lang="en-US" sz="3000" dirty="0"/>
              <a:t>R</a:t>
            </a:r>
            <a:r>
              <a:rPr lang="en-US" sz="3000" dirty="0" smtClean="0"/>
              <a:t>eason kids can remodel much more than adults</a:t>
            </a:r>
          </a:p>
        </p:txBody>
      </p:sp>
      <p:sp>
        <p:nvSpPr>
          <p:cNvPr id="2" name="Title 1"/>
          <p:cNvSpPr>
            <a:spLocks noGrp="1"/>
          </p:cNvSpPr>
          <p:nvPr>
            <p:ph type="title"/>
          </p:nvPr>
        </p:nvSpPr>
        <p:spPr/>
        <p:txBody>
          <a:bodyPr>
            <a:normAutofit/>
          </a:bodyPr>
          <a:lstStyle/>
          <a:p>
            <a:r>
              <a:rPr lang="en-US" dirty="0" smtClean="0"/>
              <a:t>Love the Periosteum</a:t>
            </a:r>
            <a:endParaRPr lang="en-US" dirty="0"/>
          </a:p>
        </p:txBody>
      </p:sp>
    </p:spTree>
    <p:extLst>
      <p:ext uri="{BB962C8B-B14F-4D97-AF65-F5344CB8AC3E}">
        <p14:creationId xmlns:p14="http://schemas.microsoft.com/office/powerpoint/2010/main" val="346156068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Name that Fracture</a:t>
            </a:r>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9456" y="1257246"/>
            <a:ext cx="5819775"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2577" y="3059900"/>
            <a:ext cx="3374817" cy="379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69201474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Name that Fracture</a:t>
            </a:r>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410241"/>
            <a:ext cx="5715000"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72513356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Monteggia</a:t>
            </a:r>
            <a:r>
              <a:rPr lang="en-US" dirty="0" smtClean="0"/>
              <a:t> </a:t>
            </a:r>
            <a:r>
              <a:rPr lang="en-US" dirty="0" err="1" smtClean="0"/>
              <a:t>vs</a:t>
            </a:r>
            <a:r>
              <a:rPr lang="en-US" dirty="0" smtClean="0"/>
              <a:t> </a:t>
            </a:r>
            <a:r>
              <a:rPr lang="en-US" dirty="0" err="1" smtClean="0"/>
              <a:t>Galeazzi</a:t>
            </a:r>
            <a:endParaRPr lang="en-US" dirty="0"/>
          </a:p>
        </p:txBody>
      </p:sp>
      <p:pic>
        <p:nvPicPr>
          <p:cNvPr id="4" name="Picture 6" descr="draft_lens2181262module11625821photo_1221913993figt01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0928" y="1600200"/>
            <a:ext cx="19050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monteggia1-300x2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43" y="1600200"/>
            <a:ext cx="4457700" cy="319405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257543" y="4931945"/>
            <a:ext cx="4457700" cy="1758950"/>
          </a:xfrm>
        </p:spPr>
        <p:txBody>
          <a:bodyPr/>
          <a:lstStyle/>
          <a:p>
            <a:r>
              <a:rPr lang="en-US" dirty="0" smtClean="0"/>
              <a:t>MUGR</a:t>
            </a:r>
          </a:p>
          <a:p>
            <a:r>
              <a:rPr lang="en-US" dirty="0" err="1" smtClean="0"/>
              <a:t>Monteggia</a:t>
            </a:r>
            <a:r>
              <a:rPr lang="en-US" dirty="0" smtClean="0"/>
              <a:t> - Ulna</a:t>
            </a:r>
          </a:p>
          <a:p>
            <a:r>
              <a:rPr lang="en-US" dirty="0" err="1" smtClean="0"/>
              <a:t>Galeazzi</a:t>
            </a:r>
            <a:r>
              <a:rPr lang="en-US" dirty="0" smtClean="0"/>
              <a:t> - Radius</a:t>
            </a:r>
            <a:endParaRPr lang="en-US" dirty="0"/>
          </a:p>
        </p:txBody>
      </p:sp>
    </p:spTree>
    <p:extLst>
      <p:ext uri="{BB962C8B-B14F-4D97-AF65-F5344CB8AC3E}">
        <p14:creationId xmlns:p14="http://schemas.microsoft.com/office/powerpoint/2010/main" val="234093334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End!</a:t>
            </a:r>
            <a:endParaRPr lang="en-US" dirty="0"/>
          </a:p>
        </p:txBody>
      </p:sp>
      <p:pic>
        <p:nvPicPr>
          <p:cNvPr id="4" name="Picture 3"/>
          <p:cNvPicPr>
            <a:picLocks noChangeAspect="1"/>
          </p:cNvPicPr>
          <p:nvPr/>
        </p:nvPicPr>
        <p:blipFill>
          <a:blip r:embed="rId2"/>
          <a:stretch>
            <a:fillRect/>
          </a:stretch>
        </p:blipFill>
        <p:spPr>
          <a:xfrm>
            <a:off x="0" y="1143000"/>
            <a:ext cx="9144000" cy="5715000"/>
          </a:xfrm>
          <a:prstGeom prst="rect">
            <a:avLst/>
          </a:prstGeom>
        </p:spPr>
      </p:pic>
    </p:spTree>
    <p:extLst>
      <p:ext uri="{BB962C8B-B14F-4D97-AF65-F5344CB8AC3E}">
        <p14:creationId xmlns:p14="http://schemas.microsoft.com/office/powerpoint/2010/main" val="201355954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Posterior Rib Fractures</a:t>
            </a:r>
            <a:endParaRPr lang="en-US" dirty="0"/>
          </a:p>
        </p:txBody>
      </p:sp>
      <p:pic>
        <p:nvPicPr>
          <p:cNvPr id="4" name="Picture 7" descr="cow1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693" y="1364344"/>
            <a:ext cx="718185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848009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570" y="304800"/>
            <a:ext cx="8381260" cy="1054394"/>
          </a:xfrm>
        </p:spPr>
        <p:txBody>
          <a:bodyPr/>
          <a:lstStyle/>
          <a:p>
            <a:r>
              <a:rPr lang="en-US" dirty="0" smtClean="0"/>
              <a:t>Carpal Bones</a:t>
            </a:r>
            <a:endParaRPr lang="en-US"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447800"/>
            <a:ext cx="6172200" cy="479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Text Box 6"/>
          <p:cNvSpPr txBox="1">
            <a:spLocks noChangeArrowheads="1"/>
          </p:cNvSpPr>
          <p:nvPr/>
        </p:nvSpPr>
        <p:spPr bwMode="auto">
          <a:xfrm>
            <a:off x="3810000" y="44196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FF0000"/>
                </a:solidFill>
              </a:rPr>
              <a:t>C</a:t>
            </a:r>
          </a:p>
        </p:txBody>
      </p:sp>
      <p:sp>
        <p:nvSpPr>
          <p:cNvPr id="8" name="Text Box 7"/>
          <p:cNvSpPr txBox="1">
            <a:spLocks noChangeArrowheads="1"/>
          </p:cNvSpPr>
          <p:nvPr/>
        </p:nvSpPr>
        <p:spPr bwMode="auto">
          <a:xfrm>
            <a:off x="4724400" y="50292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FF0000"/>
                </a:solidFill>
              </a:rPr>
              <a:t>S</a:t>
            </a:r>
          </a:p>
        </p:txBody>
      </p:sp>
      <p:sp>
        <p:nvSpPr>
          <p:cNvPr id="9" name="Text Box 8"/>
          <p:cNvSpPr txBox="1">
            <a:spLocks noChangeArrowheads="1"/>
          </p:cNvSpPr>
          <p:nvPr/>
        </p:nvSpPr>
        <p:spPr bwMode="auto">
          <a:xfrm>
            <a:off x="3352800" y="56388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FF0000"/>
                </a:solidFill>
              </a:rPr>
              <a:t>L</a:t>
            </a:r>
          </a:p>
        </p:txBody>
      </p:sp>
      <p:sp>
        <p:nvSpPr>
          <p:cNvPr id="10" name="Text Box 9"/>
          <p:cNvSpPr txBox="1">
            <a:spLocks noChangeArrowheads="1"/>
          </p:cNvSpPr>
          <p:nvPr/>
        </p:nvSpPr>
        <p:spPr bwMode="auto">
          <a:xfrm>
            <a:off x="2514600" y="49530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FF0000"/>
                </a:solidFill>
              </a:rPr>
              <a:t>T</a:t>
            </a:r>
          </a:p>
        </p:txBody>
      </p:sp>
      <p:sp>
        <p:nvSpPr>
          <p:cNvPr id="11" name="Text Box 10"/>
          <p:cNvSpPr txBox="1">
            <a:spLocks noChangeArrowheads="1"/>
          </p:cNvSpPr>
          <p:nvPr/>
        </p:nvSpPr>
        <p:spPr bwMode="auto">
          <a:xfrm>
            <a:off x="2667000" y="55626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FF0000"/>
                </a:solidFill>
              </a:rPr>
              <a:t>P</a:t>
            </a:r>
          </a:p>
        </p:txBody>
      </p:sp>
      <p:sp>
        <p:nvSpPr>
          <p:cNvPr id="12" name="Text Box 11"/>
          <p:cNvSpPr txBox="1">
            <a:spLocks noChangeArrowheads="1"/>
          </p:cNvSpPr>
          <p:nvPr/>
        </p:nvSpPr>
        <p:spPr bwMode="auto">
          <a:xfrm>
            <a:off x="4648200" y="39624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FF0000"/>
                </a:solidFill>
              </a:rPr>
              <a:t>T</a:t>
            </a:r>
          </a:p>
        </p:txBody>
      </p:sp>
      <p:sp>
        <p:nvSpPr>
          <p:cNvPr id="13" name="Text Box 12"/>
          <p:cNvSpPr txBox="1">
            <a:spLocks noChangeArrowheads="1"/>
          </p:cNvSpPr>
          <p:nvPr/>
        </p:nvSpPr>
        <p:spPr bwMode="auto">
          <a:xfrm>
            <a:off x="2895600" y="44196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dirty="0">
                <a:solidFill>
                  <a:srgbClr val="FF0000"/>
                </a:solidFill>
              </a:rPr>
              <a:t>H</a:t>
            </a:r>
          </a:p>
        </p:txBody>
      </p:sp>
      <p:sp>
        <p:nvSpPr>
          <p:cNvPr id="14" name="Text Box 13"/>
          <p:cNvSpPr txBox="1">
            <a:spLocks noChangeArrowheads="1"/>
          </p:cNvSpPr>
          <p:nvPr/>
        </p:nvSpPr>
        <p:spPr bwMode="auto">
          <a:xfrm>
            <a:off x="5410200" y="40386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FF0000"/>
                </a:solidFill>
              </a:rPr>
              <a:t>T</a:t>
            </a:r>
          </a:p>
        </p:txBody>
      </p:sp>
    </p:spTree>
    <p:extLst>
      <p:ext uri="{BB962C8B-B14F-4D97-AF65-F5344CB8AC3E}">
        <p14:creationId xmlns:p14="http://schemas.microsoft.com/office/powerpoint/2010/main" val="299752105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Scaphoid Fracture</a:t>
            </a:r>
            <a:endParaRPr lang="en-US" dirty="0"/>
          </a:p>
        </p:txBody>
      </p:sp>
      <p:pic>
        <p:nvPicPr>
          <p:cNvPr id="4" name="Picture 6"/>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1981200" y="1447800"/>
            <a:ext cx="5062538"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29360980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014773"/>
            <a:ext cx="6324600" cy="457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81534122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Right Hip Effusion</a:t>
            </a:r>
            <a:endParaRPr lang="en-US" dirty="0"/>
          </a:p>
        </p:txBody>
      </p:sp>
      <p:pic>
        <p:nvPicPr>
          <p:cNvPr id="4" name="Picture 2"/>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1189204" y="1763712"/>
            <a:ext cx="7086600" cy="509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7865926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Left Hip Effusion</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70493"/>
            <a:ext cx="624840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4788441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800" dirty="0" smtClean="0">
                <a:solidFill>
                  <a:schemeClr val="tx1"/>
                </a:solidFill>
              </a:rPr>
              <a:t>Where?</a:t>
            </a:r>
          </a:p>
          <a:p>
            <a:pPr lvl="1"/>
            <a:r>
              <a:rPr lang="en-US" sz="2800" dirty="0" smtClean="0">
                <a:solidFill>
                  <a:schemeClr val="tx1"/>
                </a:solidFill>
              </a:rPr>
              <a:t>Which bone?</a:t>
            </a:r>
          </a:p>
          <a:p>
            <a:pPr lvl="1"/>
            <a:r>
              <a:rPr lang="en-US" sz="2800" dirty="0" smtClean="0">
                <a:solidFill>
                  <a:schemeClr val="tx1"/>
                </a:solidFill>
              </a:rPr>
              <a:t>Which portion of bone?</a:t>
            </a:r>
          </a:p>
          <a:p>
            <a:r>
              <a:rPr lang="en-US" sz="2800" dirty="0" smtClean="0">
                <a:solidFill>
                  <a:schemeClr val="tx1"/>
                </a:solidFill>
              </a:rPr>
              <a:t>Fracture type</a:t>
            </a:r>
          </a:p>
          <a:p>
            <a:r>
              <a:rPr lang="en-US" sz="2800" dirty="0" smtClean="0">
                <a:solidFill>
                  <a:schemeClr val="tx1"/>
                </a:solidFill>
              </a:rPr>
              <a:t>Angulation</a:t>
            </a:r>
          </a:p>
          <a:p>
            <a:r>
              <a:rPr lang="en-US" sz="2800" dirty="0" smtClean="0">
                <a:solidFill>
                  <a:schemeClr val="tx1"/>
                </a:solidFill>
              </a:rPr>
              <a:t>Displacement/distraction/displacement</a:t>
            </a:r>
          </a:p>
          <a:p>
            <a:r>
              <a:rPr lang="en-US" sz="2800" dirty="0" smtClean="0">
                <a:solidFill>
                  <a:schemeClr val="tx1"/>
                </a:solidFill>
              </a:rPr>
              <a:t>Open or closed </a:t>
            </a:r>
            <a:endParaRPr lang="en-US" sz="2800" dirty="0">
              <a:solidFill>
                <a:schemeClr val="tx1"/>
              </a:solidFill>
            </a:endParaRPr>
          </a:p>
        </p:txBody>
      </p:sp>
      <p:sp>
        <p:nvSpPr>
          <p:cNvPr id="2" name="Title 1"/>
          <p:cNvSpPr>
            <a:spLocks noGrp="1"/>
          </p:cNvSpPr>
          <p:nvPr>
            <p:ph type="title"/>
          </p:nvPr>
        </p:nvSpPr>
        <p:spPr/>
        <p:txBody>
          <a:bodyPr/>
          <a:lstStyle/>
          <a:p>
            <a:r>
              <a:rPr lang="en-US" dirty="0" smtClean="0"/>
              <a:t>Terminology </a:t>
            </a:r>
            <a:br>
              <a:rPr lang="en-US" dirty="0" smtClean="0"/>
            </a:br>
            <a:r>
              <a:rPr lang="en-US" dirty="0" smtClean="0"/>
              <a:t>(what </a:t>
            </a:r>
            <a:r>
              <a:rPr lang="en-US" dirty="0" err="1" smtClean="0"/>
              <a:t>ortho</a:t>
            </a:r>
            <a:r>
              <a:rPr lang="en-US" dirty="0" smtClean="0"/>
              <a:t> wants to know)</a:t>
            </a:r>
            <a:endParaRPr lang="en-US" dirty="0"/>
          </a:p>
        </p:txBody>
      </p:sp>
      <p:pic>
        <p:nvPicPr>
          <p:cNvPr id="4" name="Picture 5" descr="b_14_2_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197" y="181576"/>
            <a:ext cx="8238063" cy="63930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angul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50280" y="1084246"/>
            <a:ext cx="8854479" cy="5157949"/>
          </a:xfrm>
          <a:prstGeom prst="rect">
            <a:avLst/>
          </a:prstGeom>
          <a:noFill/>
        </p:spPr>
      </p:pic>
    </p:spTree>
    <p:extLst>
      <p:ext uri="{BB962C8B-B14F-4D97-AF65-F5344CB8AC3E}">
        <p14:creationId xmlns:p14="http://schemas.microsoft.com/office/powerpoint/2010/main" val="38719298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SCFE</a:t>
            </a:r>
            <a:endParaRPr lang="en-US" dirty="0"/>
          </a:p>
        </p:txBody>
      </p:sp>
      <p:pic>
        <p:nvPicPr>
          <p:cNvPr id="4" name="Picture 2" descr="SCFE"/>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1066800" y="2057400"/>
            <a:ext cx="7007225"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05864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Klein’s Lines</a:t>
            </a:r>
            <a:endParaRPr lang="en-US" dirty="0"/>
          </a:p>
        </p:txBody>
      </p:sp>
      <p:pic>
        <p:nvPicPr>
          <p:cNvPr id="4" name="Picture 2"/>
          <p:cNvPicPr>
            <a:picLocks noChangeAspect="1" noChangeArrowheads="1"/>
          </p:cNvPicPr>
          <p:nvPr/>
        </p:nvPicPr>
        <p:blipFill>
          <a:blip r:embed="rId2">
            <a:lum bright="12000" contrast="36000"/>
            <a:extLst>
              <a:ext uri="{28A0092B-C50C-407E-A947-70E740481C1C}">
                <a14:useLocalDpi xmlns:a14="http://schemas.microsoft.com/office/drawing/2010/main" val="0"/>
              </a:ext>
            </a:extLst>
          </a:blip>
          <a:srcRect/>
          <a:stretch>
            <a:fillRect/>
          </a:stretch>
        </p:blipFill>
        <p:spPr bwMode="auto">
          <a:xfrm>
            <a:off x="990600" y="1600200"/>
            <a:ext cx="7096125"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2362022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Legg-Calve-</a:t>
            </a:r>
            <a:r>
              <a:rPr lang="en-US" dirty="0" err="1" smtClean="0"/>
              <a:t>Perthes</a:t>
            </a:r>
            <a:endParaRPr lang="en-US" dirty="0"/>
          </a:p>
        </p:txBody>
      </p:sp>
      <p:pic>
        <p:nvPicPr>
          <p:cNvPr id="4" name="Picture 3"/>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1371600" y="1410241"/>
            <a:ext cx="6400800" cy="514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511957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Bipartite Patella</a:t>
            </a:r>
            <a:endParaRPr lang="en-US" dirty="0"/>
          </a:p>
        </p:txBody>
      </p:sp>
      <p:pic>
        <p:nvPicPr>
          <p:cNvPr id="4" name="Picture 2"/>
          <p:cNvPicPr>
            <a:picLocks noChangeAspect="1" noChangeArrowheads="1"/>
          </p:cNvPicPr>
          <p:nvPr/>
        </p:nvPicPr>
        <p:blipFill>
          <a:blip r:embed="rId2">
            <a:lum bright="-30000" contrast="6000"/>
            <a:extLst>
              <a:ext uri="{28A0092B-C50C-407E-A947-70E740481C1C}">
                <a14:useLocalDpi xmlns:a14="http://schemas.microsoft.com/office/drawing/2010/main" val="0"/>
              </a:ext>
            </a:extLst>
          </a:blip>
          <a:srcRect/>
          <a:stretch>
            <a:fillRect/>
          </a:stretch>
        </p:blipFill>
        <p:spPr bwMode="auto">
          <a:xfrm>
            <a:off x="1676400" y="1752600"/>
            <a:ext cx="5857875"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8123351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8495" y="609600"/>
            <a:ext cx="3227388"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 Box 3"/>
          <p:cNvSpPr txBox="1">
            <a:spLocks noChangeArrowheads="1"/>
          </p:cNvSpPr>
          <p:nvPr/>
        </p:nvSpPr>
        <p:spPr bwMode="auto">
          <a:xfrm>
            <a:off x="1767295" y="1219200"/>
            <a:ext cx="152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3200" dirty="0">
                <a:solidFill>
                  <a:schemeClr val="tx2"/>
                </a:solidFill>
              </a:rPr>
              <a:t>Day 1</a:t>
            </a:r>
          </a:p>
        </p:txBody>
      </p:sp>
      <p:sp>
        <p:nvSpPr>
          <p:cNvPr id="6" name="Text Box 4"/>
          <p:cNvSpPr txBox="1">
            <a:spLocks noChangeArrowheads="1"/>
          </p:cNvSpPr>
          <p:nvPr/>
        </p:nvSpPr>
        <p:spPr bwMode="auto">
          <a:xfrm>
            <a:off x="1843495" y="5486400"/>
            <a:ext cx="152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3200">
                <a:solidFill>
                  <a:schemeClr val="tx2"/>
                </a:solidFill>
              </a:rPr>
              <a:t>Day 9</a:t>
            </a:r>
          </a:p>
        </p:txBody>
      </p:sp>
      <p:sp>
        <p:nvSpPr>
          <p:cNvPr id="7" name="Text Box 5"/>
          <p:cNvSpPr txBox="1">
            <a:spLocks noChangeArrowheads="1"/>
          </p:cNvSpPr>
          <p:nvPr/>
        </p:nvSpPr>
        <p:spPr bwMode="auto">
          <a:xfrm>
            <a:off x="1767295" y="3352800"/>
            <a:ext cx="152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3200">
                <a:solidFill>
                  <a:schemeClr val="tx2"/>
                </a:solidFill>
              </a:rPr>
              <a:t>Day 3</a:t>
            </a:r>
          </a:p>
        </p:txBody>
      </p:sp>
    </p:spTree>
    <p:extLst>
      <p:ext uri="{BB962C8B-B14F-4D97-AF65-F5344CB8AC3E}">
        <p14:creationId xmlns:p14="http://schemas.microsoft.com/office/powerpoint/2010/main" val="374011943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Classic </a:t>
            </a:r>
            <a:r>
              <a:rPr lang="en-US" dirty="0" err="1" smtClean="0"/>
              <a:t>Metaphyseal</a:t>
            </a:r>
            <a:r>
              <a:rPr lang="en-US" dirty="0" smtClean="0"/>
              <a:t> Lesions (CML)</a:t>
            </a:r>
            <a:br>
              <a:rPr lang="en-US" dirty="0" smtClean="0"/>
            </a:br>
            <a:r>
              <a:rPr lang="en-US" dirty="0" smtClean="0"/>
              <a:t>AKA Bucket Handle</a:t>
            </a:r>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4495800" cy="250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1" descr="1"/>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5105400" y="1752600"/>
            <a:ext cx="35814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80252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Toddler Fracture 2"/>
          <p:cNvPicPr>
            <a:picLocks noChangeAspect="1" noChangeArrowheads="1"/>
          </p:cNvPicPr>
          <p:nvPr/>
        </p:nvPicPr>
        <p:blipFill>
          <a:blip r:embed="rId3">
            <a:lum bright="18000" contrast="42000"/>
            <a:extLst>
              <a:ext uri="{28A0092B-C50C-407E-A947-70E740481C1C}">
                <a14:useLocalDpi xmlns:a14="http://schemas.microsoft.com/office/drawing/2010/main" val="0"/>
              </a:ext>
            </a:extLst>
          </a:blip>
          <a:srcRect/>
          <a:stretch>
            <a:fillRect/>
          </a:stretch>
        </p:blipFill>
        <p:spPr bwMode="auto">
          <a:xfrm>
            <a:off x="1143000" y="1981200"/>
            <a:ext cx="68802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3"/>
          <p:cNvSpPr>
            <a:spLocks noChangeArrowheads="1"/>
          </p:cNvSpPr>
          <p:nvPr/>
        </p:nvSpPr>
        <p:spPr bwMode="auto">
          <a:xfrm>
            <a:off x="685800" y="457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400">
                <a:solidFill>
                  <a:schemeClr val="tx2"/>
                </a:solidFill>
              </a:rPr>
              <a:t>Toddler</a:t>
            </a:r>
            <a:r>
              <a:rPr lang="ja-JP" altLang="en-US" sz="4400">
                <a:solidFill>
                  <a:schemeClr val="tx2"/>
                </a:solidFill>
              </a:rPr>
              <a:t>’</a:t>
            </a:r>
            <a:r>
              <a:rPr lang="en-US" sz="4400">
                <a:solidFill>
                  <a:schemeClr val="tx2"/>
                </a:solidFill>
              </a:rPr>
              <a:t>s Fracture</a:t>
            </a:r>
          </a:p>
        </p:txBody>
      </p:sp>
    </p:spTree>
    <p:extLst>
      <p:ext uri="{BB962C8B-B14F-4D97-AF65-F5344CB8AC3E}">
        <p14:creationId xmlns:p14="http://schemas.microsoft.com/office/powerpoint/2010/main" val="40059237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7283"/>
                                        </p:tgtEl>
                                        <p:attrNameLst>
                                          <p:attrName>style.visibility</p:attrName>
                                        </p:attrNameLst>
                                      </p:cBhvr>
                                      <p:to>
                                        <p:strVal val="visible"/>
                                      </p:to>
                                    </p:set>
                                    <p:anim calcmode="lin" valueType="num">
                                      <p:cBhvr>
                                        <p:cTn id="7" dur="500" fill="hold"/>
                                        <p:tgtEl>
                                          <p:spTgt spid="97283"/>
                                        </p:tgtEl>
                                        <p:attrNameLst>
                                          <p:attrName>ppt_w</p:attrName>
                                        </p:attrNameLst>
                                      </p:cBhvr>
                                      <p:tavLst>
                                        <p:tav tm="0">
                                          <p:val>
                                            <p:fltVal val="0"/>
                                          </p:val>
                                        </p:tav>
                                        <p:tav tm="100000">
                                          <p:val>
                                            <p:strVal val="#ppt_w"/>
                                          </p:val>
                                        </p:tav>
                                      </p:tavLst>
                                    </p:anim>
                                    <p:anim calcmode="lin" valueType="num">
                                      <p:cBhvr>
                                        <p:cTn id="8" dur="500" fill="hold"/>
                                        <p:tgtEl>
                                          <p:spTgt spid="9728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3048000" y="1371600"/>
            <a:ext cx="3189288"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3971" name="Rectangle 3"/>
          <p:cNvSpPr>
            <a:spLocks noChangeArrowheads="1"/>
          </p:cNvSpPr>
          <p:nvPr/>
        </p:nvSpPr>
        <p:spPr bwMode="auto">
          <a:xfrm>
            <a:off x="685800" y="228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400">
                <a:solidFill>
                  <a:schemeClr val="tx2"/>
                </a:solidFill>
              </a:rPr>
              <a:t>Toddler</a:t>
            </a:r>
            <a:r>
              <a:rPr lang="ja-JP" altLang="en-US" sz="4400">
                <a:solidFill>
                  <a:schemeClr val="tx2"/>
                </a:solidFill>
              </a:rPr>
              <a:t>’</a:t>
            </a:r>
            <a:r>
              <a:rPr lang="en-US" sz="4400">
                <a:solidFill>
                  <a:schemeClr val="tx2"/>
                </a:solidFill>
              </a:rPr>
              <a:t>s Fracture</a:t>
            </a:r>
          </a:p>
        </p:txBody>
      </p:sp>
    </p:spTree>
    <p:extLst>
      <p:ext uri="{BB962C8B-B14F-4D97-AF65-F5344CB8AC3E}">
        <p14:creationId xmlns:p14="http://schemas.microsoft.com/office/powerpoint/2010/main" val="179503756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52600"/>
            <a:ext cx="4225925"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679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371600"/>
            <a:ext cx="3506788"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7940" name="Rectangle 4"/>
          <p:cNvSpPr>
            <a:spLocks noChangeArrowheads="1"/>
          </p:cNvSpPr>
          <p:nvPr/>
        </p:nvSpPr>
        <p:spPr bwMode="auto">
          <a:xfrm>
            <a:off x="685800" y="228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400">
                <a:solidFill>
                  <a:schemeClr val="tx2"/>
                </a:solidFill>
              </a:rPr>
              <a:t>Tillaux Fracture</a:t>
            </a:r>
          </a:p>
        </p:txBody>
      </p:sp>
    </p:spTree>
    <p:extLst>
      <p:ext uri="{BB962C8B-B14F-4D97-AF65-F5344CB8AC3E}">
        <p14:creationId xmlns:p14="http://schemas.microsoft.com/office/powerpoint/2010/main" val="36911848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7940"/>
                                        </p:tgtEl>
                                        <p:attrNameLst>
                                          <p:attrName>style.visibility</p:attrName>
                                        </p:attrNameLst>
                                      </p:cBhvr>
                                      <p:to>
                                        <p:strVal val="visible"/>
                                      </p:to>
                                    </p:set>
                                    <p:anim calcmode="lin" valueType="num">
                                      <p:cBhvr>
                                        <p:cTn id="7" dur="500" fill="hold"/>
                                        <p:tgtEl>
                                          <p:spTgt spid="167940"/>
                                        </p:tgtEl>
                                        <p:attrNameLst>
                                          <p:attrName>ppt_w</p:attrName>
                                        </p:attrNameLst>
                                      </p:cBhvr>
                                      <p:tavLst>
                                        <p:tav tm="0">
                                          <p:val>
                                            <p:fltVal val="0"/>
                                          </p:val>
                                        </p:tav>
                                        <p:tav tm="100000">
                                          <p:val>
                                            <p:strVal val="#ppt_w"/>
                                          </p:val>
                                        </p:tav>
                                      </p:tavLst>
                                    </p:anim>
                                    <p:anim calcmode="lin" valueType="num">
                                      <p:cBhvr>
                                        <p:cTn id="8" dur="500" fill="hold"/>
                                        <p:tgtEl>
                                          <p:spTgt spid="16794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67939"/>
                                        </p:tgtEl>
                                        <p:attrNameLst>
                                          <p:attrName>style.visibility</p:attrName>
                                        </p:attrNameLst>
                                      </p:cBhvr>
                                      <p:to>
                                        <p:strVal val="visible"/>
                                      </p:to>
                                    </p:set>
                                    <p:anim calcmode="lin" valueType="num">
                                      <p:cBhvr>
                                        <p:cTn id="13" dur="500" fill="hold"/>
                                        <p:tgtEl>
                                          <p:spTgt spid="167939"/>
                                        </p:tgtEl>
                                        <p:attrNameLst>
                                          <p:attrName>ppt_w</p:attrName>
                                        </p:attrNameLst>
                                      </p:cBhvr>
                                      <p:tavLst>
                                        <p:tav tm="0">
                                          <p:val>
                                            <p:fltVal val="0"/>
                                          </p:val>
                                        </p:tav>
                                        <p:tav tm="100000">
                                          <p:val>
                                            <p:strVal val="#ppt_w"/>
                                          </p:val>
                                        </p:tav>
                                      </p:tavLst>
                                    </p:anim>
                                    <p:anim calcmode="lin" valueType="num">
                                      <p:cBhvr>
                                        <p:cTn id="14" dur="500" fill="hold"/>
                                        <p:tgtEl>
                                          <p:spTgt spid="1679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828800"/>
            <a:ext cx="370363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6019" name="Rectangle 3"/>
          <p:cNvSpPr>
            <a:spLocks noChangeArrowheads="1"/>
          </p:cNvSpPr>
          <p:nvPr/>
        </p:nvSpPr>
        <p:spPr bwMode="auto">
          <a:xfrm>
            <a:off x="685800" y="228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400">
                <a:solidFill>
                  <a:schemeClr val="tx2"/>
                </a:solidFill>
              </a:rPr>
              <a:t>Tillaux Fracture</a:t>
            </a:r>
          </a:p>
        </p:txBody>
      </p:sp>
      <p:sp>
        <p:nvSpPr>
          <p:cNvPr id="86020" name="Text Box 4"/>
          <p:cNvSpPr txBox="1">
            <a:spLocks noChangeArrowheads="1"/>
          </p:cNvSpPr>
          <p:nvPr/>
        </p:nvSpPr>
        <p:spPr bwMode="auto">
          <a:xfrm>
            <a:off x="3810000" y="60198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t>Posterior</a:t>
            </a:r>
          </a:p>
        </p:txBody>
      </p:sp>
      <p:sp>
        <p:nvSpPr>
          <p:cNvPr id="86021" name="Text Box 5"/>
          <p:cNvSpPr txBox="1">
            <a:spLocks noChangeArrowheads="1"/>
          </p:cNvSpPr>
          <p:nvPr/>
        </p:nvSpPr>
        <p:spPr bwMode="auto">
          <a:xfrm>
            <a:off x="6400800" y="34290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t>Medial</a:t>
            </a:r>
          </a:p>
        </p:txBody>
      </p:sp>
      <p:sp>
        <p:nvSpPr>
          <p:cNvPr id="86022" name="Text Box 6"/>
          <p:cNvSpPr txBox="1">
            <a:spLocks noChangeArrowheads="1"/>
          </p:cNvSpPr>
          <p:nvPr/>
        </p:nvSpPr>
        <p:spPr bwMode="auto">
          <a:xfrm>
            <a:off x="1295400" y="34290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t>Lateral</a:t>
            </a:r>
          </a:p>
        </p:txBody>
      </p:sp>
      <p:sp>
        <p:nvSpPr>
          <p:cNvPr id="86023" name="Text Box 7"/>
          <p:cNvSpPr txBox="1">
            <a:spLocks noChangeArrowheads="1"/>
          </p:cNvSpPr>
          <p:nvPr/>
        </p:nvSpPr>
        <p:spPr bwMode="auto">
          <a:xfrm>
            <a:off x="3810000" y="12954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t>Anterior</a:t>
            </a:r>
          </a:p>
        </p:txBody>
      </p:sp>
    </p:spTree>
    <p:extLst>
      <p:ext uri="{BB962C8B-B14F-4D97-AF65-F5344CB8AC3E}">
        <p14:creationId xmlns:p14="http://schemas.microsoft.com/office/powerpoint/2010/main" val="389056299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Pediatric Specific Fracture Types</a:t>
            </a:r>
            <a:endParaRPr lang="en-US" dirty="0"/>
          </a:p>
        </p:txBody>
      </p:sp>
      <p:pic>
        <p:nvPicPr>
          <p:cNvPr id="4"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3400" y="1535907"/>
            <a:ext cx="8077200" cy="4572000"/>
          </a:xfrm>
          <a:ln/>
        </p:spPr>
      </p:pic>
      <p:pic>
        <p:nvPicPr>
          <p:cNvPr id="5" name="Picture 4" descr="Screen Shot 2016-04-18 at 12.18.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2208" y="1812906"/>
            <a:ext cx="2731443" cy="2437508"/>
          </a:xfrm>
          <a:prstGeom prst="rect">
            <a:avLst/>
          </a:prstGeom>
        </p:spPr>
      </p:pic>
      <p:sp>
        <p:nvSpPr>
          <p:cNvPr id="6" name="TextBox 5"/>
          <p:cNvSpPr txBox="1"/>
          <p:nvPr/>
        </p:nvSpPr>
        <p:spPr>
          <a:xfrm>
            <a:off x="4597879" y="6107907"/>
            <a:ext cx="4012721" cy="553998"/>
          </a:xfrm>
          <a:prstGeom prst="rect">
            <a:avLst/>
          </a:prstGeom>
          <a:noFill/>
        </p:spPr>
        <p:txBody>
          <a:bodyPr wrap="square" rtlCol="0">
            <a:spAutoFit/>
          </a:bodyPr>
          <a:lstStyle/>
          <a:p>
            <a:r>
              <a:rPr lang="en-US" sz="3000" dirty="0" smtClean="0"/>
              <a:t>Torus/Buckle Fracture</a:t>
            </a:r>
            <a:endParaRPr lang="en-US" sz="3000" dirty="0"/>
          </a:p>
        </p:txBody>
      </p:sp>
    </p:spTree>
    <p:extLst>
      <p:ext uri="{BB962C8B-B14F-4D97-AF65-F5344CB8AC3E}">
        <p14:creationId xmlns:p14="http://schemas.microsoft.com/office/powerpoint/2010/main" val="36718669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304800" y="2133600"/>
            <a:ext cx="4343400" cy="364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7043" name="Picture 3"/>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4953000" y="1905000"/>
            <a:ext cx="3792538"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1012" name="Rectangle 4"/>
          <p:cNvSpPr>
            <a:spLocks noChangeArrowheads="1"/>
          </p:cNvSpPr>
          <p:nvPr/>
        </p:nvSpPr>
        <p:spPr bwMode="auto">
          <a:xfrm>
            <a:off x="685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400">
                <a:solidFill>
                  <a:schemeClr val="tx2"/>
                </a:solidFill>
              </a:rPr>
              <a:t>Triplane Fracture</a:t>
            </a:r>
          </a:p>
        </p:txBody>
      </p:sp>
    </p:spTree>
    <p:extLst>
      <p:ext uri="{BB962C8B-B14F-4D97-AF65-F5344CB8AC3E}">
        <p14:creationId xmlns:p14="http://schemas.microsoft.com/office/powerpoint/2010/main" val="16626875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1012"/>
                                        </p:tgtEl>
                                        <p:attrNameLst>
                                          <p:attrName>style.visibility</p:attrName>
                                        </p:attrNameLst>
                                      </p:cBhvr>
                                      <p:to>
                                        <p:strVal val="visible"/>
                                      </p:to>
                                    </p:set>
                                    <p:anim calcmode="lin" valueType="num">
                                      <p:cBhvr>
                                        <p:cTn id="7" dur="500" fill="hold"/>
                                        <p:tgtEl>
                                          <p:spTgt spid="171012"/>
                                        </p:tgtEl>
                                        <p:attrNameLst>
                                          <p:attrName>ppt_w</p:attrName>
                                        </p:attrNameLst>
                                      </p:cBhvr>
                                      <p:tavLst>
                                        <p:tav tm="0">
                                          <p:val>
                                            <p:fltVal val="0"/>
                                          </p:val>
                                        </p:tav>
                                        <p:tav tm="100000">
                                          <p:val>
                                            <p:strVal val="#ppt_w"/>
                                          </p:val>
                                        </p:tav>
                                      </p:tavLst>
                                    </p:anim>
                                    <p:anim calcmode="lin" valueType="num">
                                      <p:cBhvr>
                                        <p:cTn id="8" dur="500" fill="hold"/>
                                        <p:tgtEl>
                                          <p:spTgt spid="1710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2"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27"/>
          <p:cNvSpPr>
            <a:spLocks noChangeArrowheads="1"/>
          </p:cNvSpPr>
          <p:nvPr/>
        </p:nvSpPr>
        <p:spPr bwMode="auto">
          <a:xfrm>
            <a:off x="685800" y="228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400">
                <a:solidFill>
                  <a:schemeClr val="tx2"/>
                </a:solidFill>
              </a:rPr>
              <a:t>Triplane Fracture</a:t>
            </a:r>
          </a:p>
        </p:txBody>
      </p:sp>
      <p:pic>
        <p:nvPicPr>
          <p:cNvPr id="88067"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447800"/>
            <a:ext cx="3768725"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8068" name="Text Box 1029"/>
          <p:cNvSpPr txBox="1">
            <a:spLocks noChangeArrowheads="1"/>
          </p:cNvSpPr>
          <p:nvPr/>
        </p:nvSpPr>
        <p:spPr bwMode="auto">
          <a:xfrm>
            <a:off x="1066800" y="34290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t>Anterior</a:t>
            </a:r>
          </a:p>
        </p:txBody>
      </p:sp>
      <p:sp>
        <p:nvSpPr>
          <p:cNvPr id="88069" name="Text Box 1030"/>
          <p:cNvSpPr txBox="1">
            <a:spLocks noChangeArrowheads="1"/>
          </p:cNvSpPr>
          <p:nvPr/>
        </p:nvSpPr>
        <p:spPr bwMode="auto">
          <a:xfrm>
            <a:off x="6629400" y="34290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t>Posterior</a:t>
            </a:r>
          </a:p>
        </p:txBody>
      </p:sp>
    </p:spTree>
    <p:extLst>
      <p:ext uri="{BB962C8B-B14F-4D97-AF65-F5344CB8AC3E}">
        <p14:creationId xmlns:p14="http://schemas.microsoft.com/office/powerpoint/2010/main" val="369563423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a:lum bright="-30000" contrast="12000"/>
            <a:extLst>
              <a:ext uri="{28A0092B-C50C-407E-A947-70E740481C1C}">
                <a14:useLocalDpi xmlns:a14="http://schemas.microsoft.com/office/drawing/2010/main" val="0"/>
              </a:ext>
            </a:extLst>
          </a:blip>
          <a:srcRect/>
          <a:stretch>
            <a:fillRect/>
          </a:stretch>
        </p:blipFill>
        <p:spPr bwMode="auto">
          <a:xfrm>
            <a:off x="533400" y="1447800"/>
            <a:ext cx="436245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7459" name="Rectangle 3"/>
          <p:cNvSpPr>
            <a:spLocks noChangeArrowheads="1"/>
          </p:cNvSpPr>
          <p:nvPr/>
        </p:nvSpPr>
        <p:spPr bwMode="auto">
          <a:xfrm>
            <a:off x="685800" y="228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400">
                <a:solidFill>
                  <a:schemeClr val="tx2"/>
                </a:solidFill>
              </a:rPr>
              <a:t>Jones Fracture</a:t>
            </a:r>
          </a:p>
        </p:txBody>
      </p:sp>
      <p:pic>
        <p:nvPicPr>
          <p:cNvPr id="147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447800"/>
            <a:ext cx="3432175"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2883610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7459"/>
                                        </p:tgtEl>
                                        <p:attrNameLst>
                                          <p:attrName>style.visibility</p:attrName>
                                        </p:attrNameLst>
                                      </p:cBhvr>
                                      <p:to>
                                        <p:strVal val="visible"/>
                                      </p:to>
                                    </p:set>
                                    <p:anim calcmode="lin" valueType="num">
                                      <p:cBhvr>
                                        <p:cTn id="7" dur="500" fill="hold"/>
                                        <p:tgtEl>
                                          <p:spTgt spid="147459"/>
                                        </p:tgtEl>
                                        <p:attrNameLst>
                                          <p:attrName>ppt_w</p:attrName>
                                        </p:attrNameLst>
                                      </p:cBhvr>
                                      <p:tavLst>
                                        <p:tav tm="0">
                                          <p:val>
                                            <p:fltVal val="0"/>
                                          </p:val>
                                        </p:tav>
                                        <p:tav tm="100000">
                                          <p:val>
                                            <p:strVal val="#ppt_w"/>
                                          </p:val>
                                        </p:tav>
                                      </p:tavLst>
                                    </p:anim>
                                    <p:anim calcmode="lin" valueType="num">
                                      <p:cBhvr>
                                        <p:cTn id="8" dur="500" fill="hold"/>
                                        <p:tgtEl>
                                          <p:spTgt spid="14745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47460"/>
                                        </p:tgtEl>
                                        <p:attrNameLst>
                                          <p:attrName>style.visibility</p:attrName>
                                        </p:attrNameLst>
                                      </p:cBhvr>
                                      <p:to>
                                        <p:strVal val="visible"/>
                                      </p:to>
                                    </p:set>
                                    <p:anim calcmode="lin" valueType="num">
                                      <p:cBhvr>
                                        <p:cTn id="13" dur="500" fill="hold"/>
                                        <p:tgtEl>
                                          <p:spTgt spid="147460"/>
                                        </p:tgtEl>
                                        <p:attrNameLst>
                                          <p:attrName>ppt_w</p:attrName>
                                        </p:attrNameLst>
                                      </p:cBhvr>
                                      <p:tavLst>
                                        <p:tav tm="0">
                                          <p:val>
                                            <p:fltVal val="0"/>
                                          </p:val>
                                        </p:tav>
                                        <p:tav tm="100000">
                                          <p:val>
                                            <p:strVal val="#ppt_w"/>
                                          </p:val>
                                        </p:tav>
                                      </p:tavLst>
                                    </p:anim>
                                    <p:anim calcmode="lin" valueType="num">
                                      <p:cBhvr>
                                        <p:cTn id="14" dur="500" fill="hold"/>
                                        <p:tgtEl>
                                          <p:spTgt spid="1474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Older males after FOOSH</a:t>
            </a:r>
          </a:p>
          <a:p>
            <a:r>
              <a:rPr lang="en-US" dirty="0" smtClean="0"/>
              <a:t>Medial &gt; Lateral (quite rare)</a:t>
            </a:r>
          </a:p>
          <a:p>
            <a:r>
              <a:rPr lang="en-US" dirty="0" err="1" smtClean="0"/>
              <a:t>Transphyseal</a:t>
            </a:r>
            <a:r>
              <a:rPr lang="en-US" dirty="0" smtClean="0"/>
              <a:t> fractures - associated with child abuse and birth trauma</a:t>
            </a:r>
          </a:p>
          <a:p>
            <a:r>
              <a:rPr lang="en-US" dirty="0" smtClean="0"/>
              <a:t>Forearm extensors - Lateral</a:t>
            </a:r>
          </a:p>
          <a:p>
            <a:r>
              <a:rPr lang="en-US" dirty="0" smtClean="0"/>
              <a:t>Forearm flexors - Medial</a:t>
            </a:r>
          </a:p>
          <a:p>
            <a:r>
              <a:rPr lang="en-US" dirty="0" smtClean="0"/>
              <a:t>In infants and toddlers, distal humeral physis is close to center of olecranon fossa, so more likely to fracture there than supracondylar</a:t>
            </a:r>
            <a:endParaRPr lang="en-US" dirty="0"/>
          </a:p>
        </p:txBody>
      </p:sp>
      <p:sp>
        <p:nvSpPr>
          <p:cNvPr id="2" name="Title 1"/>
          <p:cNvSpPr>
            <a:spLocks noGrp="1"/>
          </p:cNvSpPr>
          <p:nvPr>
            <p:ph type="title"/>
          </p:nvPr>
        </p:nvSpPr>
        <p:spPr/>
        <p:txBody>
          <a:bodyPr/>
          <a:lstStyle/>
          <a:p>
            <a:r>
              <a:rPr lang="en-US" dirty="0" smtClean="0"/>
              <a:t>Elbow - Epicondylar</a:t>
            </a:r>
            <a:endParaRPr lang="en-US" dirty="0"/>
          </a:p>
        </p:txBody>
      </p:sp>
    </p:spTree>
    <p:extLst>
      <p:ext uri="{BB962C8B-B14F-4D97-AF65-F5344CB8AC3E}">
        <p14:creationId xmlns:p14="http://schemas.microsoft.com/office/powerpoint/2010/main" val="179135917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Forearm fractures </a:t>
            </a:r>
            <a:r>
              <a:rPr lang="en-US" dirty="0"/>
              <a:t>m</a:t>
            </a:r>
            <a:r>
              <a:rPr lang="en-US" dirty="0" smtClean="0"/>
              <a:t>ost common fracture in children</a:t>
            </a:r>
          </a:p>
          <a:p>
            <a:r>
              <a:rPr lang="en-US" dirty="0" smtClean="0"/>
              <a:t>Anatomy:</a:t>
            </a:r>
          </a:p>
          <a:p>
            <a:pPr lvl="1"/>
            <a:r>
              <a:rPr lang="en-US" dirty="0" smtClean="0"/>
              <a:t>Radius</a:t>
            </a:r>
          </a:p>
          <a:p>
            <a:pPr lvl="1"/>
            <a:r>
              <a:rPr lang="en-US" dirty="0" smtClean="0"/>
              <a:t>Ulna - styloid</a:t>
            </a:r>
            <a:endParaRPr lang="en-US" dirty="0"/>
          </a:p>
          <a:p>
            <a:pPr lvl="1"/>
            <a:r>
              <a:rPr lang="en-US" dirty="0" smtClean="0"/>
              <a:t>Intraosseous membrane - makes it hard to fracture</a:t>
            </a:r>
          </a:p>
          <a:p>
            <a:pPr lvl="1"/>
            <a:r>
              <a:rPr lang="en-US" dirty="0" smtClean="0"/>
              <a:t>Radio-ulnar articulations</a:t>
            </a:r>
          </a:p>
          <a:p>
            <a:pPr lvl="2"/>
            <a:r>
              <a:rPr lang="en-US" dirty="0" smtClean="0"/>
              <a:t>Proximal - annular ligament</a:t>
            </a:r>
          </a:p>
          <a:p>
            <a:pPr lvl="2"/>
            <a:r>
              <a:rPr lang="en-US" dirty="0" smtClean="0"/>
              <a:t>Distal - </a:t>
            </a:r>
          </a:p>
          <a:p>
            <a:pPr lvl="1"/>
            <a:r>
              <a:rPr lang="en-US" dirty="0" smtClean="0"/>
              <a:t>Physes</a:t>
            </a:r>
          </a:p>
          <a:p>
            <a:pPr marL="45720" indent="0">
              <a:buNone/>
            </a:pPr>
            <a:endParaRPr lang="en-US" dirty="0" smtClean="0"/>
          </a:p>
        </p:txBody>
      </p:sp>
      <p:sp>
        <p:nvSpPr>
          <p:cNvPr id="2" name="Title 1"/>
          <p:cNvSpPr>
            <a:spLocks noGrp="1"/>
          </p:cNvSpPr>
          <p:nvPr>
            <p:ph type="title"/>
          </p:nvPr>
        </p:nvSpPr>
        <p:spPr/>
        <p:txBody>
          <a:bodyPr>
            <a:normAutofit/>
          </a:bodyPr>
          <a:lstStyle/>
          <a:p>
            <a:r>
              <a:rPr lang="en-US" dirty="0" smtClean="0"/>
              <a:t>Forearm</a:t>
            </a:r>
            <a:endParaRPr lang="en-US" dirty="0"/>
          </a:p>
        </p:txBody>
      </p:sp>
    </p:spTree>
    <p:extLst>
      <p:ext uri="{BB962C8B-B14F-4D97-AF65-F5344CB8AC3E}">
        <p14:creationId xmlns:p14="http://schemas.microsoft.com/office/powerpoint/2010/main" val="241972817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Carpal mnemonic</a:t>
            </a:r>
          </a:p>
          <a:p>
            <a:r>
              <a:rPr lang="en-US" dirty="0" smtClean="0"/>
              <a:t>Scaphoid</a:t>
            </a:r>
          </a:p>
          <a:p>
            <a:pPr lvl="1"/>
            <a:r>
              <a:rPr lang="en-US" dirty="0" smtClean="0"/>
              <a:t>Most common carpal fracture</a:t>
            </a:r>
          </a:p>
          <a:p>
            <a:pPr lvl="1"/>
            <a:r>
              <a:rPr lang="en-US" dirty="0" smtClean="0"/>
              <a:t>High risk of chronic non union</a:t>
            </a:r>
          </a:p>
          <a:p>
            <a:pPr lvl="1"/>
            <a:r>
              <a:rPr lang="en-US" dirty="0" smtClean="0"/>
              <a:t>Not just snuffbox tenderness</a:t>
            </a:r>
          </a:p>
          <a:p>
            <a:r>
              <a:rPr lang="en-US" dirty="0" smtClean="0"/>
              <a:t>Boxer’s fracture</a:t>
            </a:r>
          </a:p>
          <a:p>
            <a:r>
              <a:rPr lang="en-US" dirty="0" smtClean="0"/>
              <a:t>Fingers</a:t>
            </a:r>
          </a:p>
          <a:p>
            <a:pPr lvl="1"/>
            <a:r>
              <a:rPr lang="en-US" dirty="0" smtClean="0"/>
              <a:t>Check for rotary displacement</a:t>
            </a:r>
            <a:endParaRPr lang="en-US" dirty="0"/>
          </a:p>
        </p:txBody>
      </p:sp>
      <p:sp>
        <p:nvSpPr>
          <p:cNvPr id="2" name="Title 1"/>
          <p:cNvSpPr>
            <a:spLocks noGrp="1"/>
          </p:cNvSpPr>
          <p:nvPr>
            <p:ph type="title"/>
          </p:nvPr>
        </p:nvSpPr>
        <p:spPr/>
        <p:txBody>
          <a:bodyPr>
            <a:normAutofit/>
          </a:bodyPr>
          <a:lstStyle/>
          <a:p>
            <a:r>
              <a:rPr lang="en-US" dirty="0" smtClean="0"/>
              <a:t>Wrist/Hand</a:t>
            </a:r>
            <a:endParaRPr lang="en-US" dirty="0"/>
          </a:p>
        </p:txBody>
      </p:sp>
    </p:spTree>
    <p:extLst>
      <p:ext uri="{BB962C8B-B14F-4D97-AF65-F5344CB8AC3E}">
        <p14:creationId xmlns:p14="http://schemas.microsoft.com/office/powerpoint/2010/main" val="339789258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solidFill>
                  <a:srgbClr val="FF0000"/>
                </a:solidFill>
              </a:rPr>
              <a:t>Sling and swathe photo</a:t>
            </a:r>
          </a:p>
          <a:p>
            <a:r>
              <a:rPr lang="en-US" dirty="0" smtClean="0">
                <a:solidFill>
                  <a:srgbClr val="000000"/>
                </a:solidFill>
              </a:rPr>
              <a:t>Axillary nerve risk of injury - </a:t>
            </a:r>
          </a:p>
          <a:p>
            <a:r>
              <a:rPr lang="en-US" dirty="0" smtClean="0">
                <a:solidFill>
                  <a:srgbClr val="000000"/>
                </a:solidFill>
              </a:rPr>
              <a:t>Shoulder dislocation</a:t>
            </a:r>
          </a:p>
          <a:p>
            <a:r>
              <a:rPr lang="en-US" dirty="0" smtClean="0">
                <a:solidFill>
                  <a:srgbClr val="000000"/>
                </a:solidFill>
              </a:rPr>
              <a:t>Not pathognomonic for abuse but if no story - be suspicious</a:t>
            </a:r>
          </a:p>
          <a:p>
            <a:r>
              <a:rPr lang="en-US" dirty="0" smtClean="0">
                <a:solidFill>
                  <a:srgbClr val="000000"/>
                </a:solidFill>
              </a:rPr>
              <a:t>Treatment</a:t>
            </a:r>
          </a:p>
          <a:p>
            <a:pPr lvl="1"/>
            <a:r>
              <a:rPr lang="en-US" dirty="0" smtClean="0">
                <a:solidFill>
                  <a:srgbClr val="000000"/>
                </a:solidFill>
              </a:rPr>
              <a:t>Sling and swath for 4-6 weeks</a:t>
            </a:r>
          </a:p>
          <a:p>
            <a:pPr lvl="1"/>
            <a:r>
              <a:rPr lang="en-US" dirty="0" smtClean="0">
                <a:solidFill>
                  <a:srgbClr val="000000"/>
                </a:solidFill>
              </a:rPr>
              <a:t>Under age 12 have crazy amounts of remodeling potential</a:t>
            </a:r>
          </a:p>
          <a:p>
            <a:pPr lvl="2"/>
            <a:r>
              <a:rPr lang="en-US" dirty="0" smtClean="0">
                <a:solidFill>
                  <a:srgbClr val="000000"/>
                </a:solidFill>
              </a:rPr>
              <a:t>Up to 70 degrees of angulation, 100% displacement</a:t>
            </a:r>
          </a:p>
          <a:p>
            <a:pPr lvl="1"/>
            <a:r>
              <a:rPr lang="en-US" dirty="0" smtClean="0">
                <a:solidFill>
                  <a:srgbClr val="000000"/>
                </a:solidFill>
              </a:rPr>
              <a:t>&gt;12 up to 40 degrees, 50% displacement</a:t>
            </a:r>
          </a:p>
          <a:p>
            <a:endParaRPr lang="en-US" dirty="0">
              <a:solidFill>
                <a:srgbClr val="000000"/>
              </a:solidFill>
            </a:endParaRPr>
          </a:p>
        </p:txBody>
      </p:sp>
      <p:sp>
        <p:nvSpPr>
          <p:cNvPr id="2" name="Title 1"/>
          <p:cNvSpPr>
            <a:spLocks noGrp="1"/>
          </p:cNvSpPr>
          <p:nvPr>
            <p:ph type="title"/>
          </p:nvPr>
        </p:nvSpPr>
        <p:spPr/>
        <p:txBody>
          <a:bodyPr/>
          <a:lstStyle/>
          <a:p>
            <a:r>
              <a:rPr lang="en-US" dirty="0" smtClean="0"/>
              <a:t>Proximal Humerus</a:t>
            </a:r>
            <a:endParaRPr lang="en-US" dirty="0"/>
          </a:p>
        </p:txBody>
      </p:sp>
    </p:spTree>
    <p:extLst>
      <p:ext uri="{BB962C8B-B14F-4D97-AF65-F5344CB8AC3E}">
        <p14:creationId xmlns:p14="http://schemas.microsoft.com/office/powerpoint/2010/main" val="306917576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Intraosseous membrane</a:t>
            </a:r>
          </a:p>
          <a:p>
            <a:r>
              <a:rPr lang="en-US" dirty="0" err="1" smtClean="0"/>
              <a:t>Crural</a:t>
            </a:r>
            <a:r>
              <a:rPr lang="en-US" dirty="0" smtClean="0"/>
              <a:t> fascia - surround lower leg, makes the compartments (4)</a:t>
            </a:r>
          </a:p>
          <a:p>
            <a:r>
              <a:rPr lang="en-US" dirty="0" smtClean="0"/>
              <a:t>Distal physis vulnerable to inversion and eversion (</a:t>
            </a:r>
            <a:r>
              <a:rPr lang="en-US" dirty="0" err="1" smtClean="0"/>
              <a:t>esp</a:t>
            </a:r>
            <a:r>
              <a:rPr lang="en-US" dirty="0"/>
              <a:t> </a:t>
            </a:r>
            <a:r>
              <a:rPr lang="en-US" dirty="0" smtClean="0"/>
              <a:t>fibula)</a:t>
            </a:r>
          </a:p>
          <a:p>
            <a:r>
              <a:rPr lang="en-US" dirty="0" smtClean="0"/>
              <a:t>Spiral - Toddlers</a:t>
            </a:r>
          </a:p>
          <a:p>
            <a:pPr lvl="1"/>
            <a:r>
              <a:rPr lang="en-US" dirty="0" smtClean="0"/>
              <a:t>Usually minimal trauma, rotating around a fixed foot</a:t>
            </a:r>
          </a:p>
          <a:p>
            <a:pPr lvl="1"/>
            <a:r>
              <a:rPr lang="en-US" dirty="0" smtClean="0"/>
              <a:t>Isolated to tibia</a:t>
            </a:r>
          </a:p>
          <a:p>
            <a:pPr lvl="1"/>
            <a:r>
              <a:rPr lang="en-US" dirty="0" smtClean="0"/>
              <a:t>Usually minor and non-displaced</a:t>
            </a:r>
          </a:p>
          <a:p>
            <a:pPr lvl="1"/>
            <a:r>
              <a:rPr lang="en-US" dirty="0" smtClean="0"/>
              <a:t>Displaced, or occurring in children not yet ambulatory - ABUSE</a:t>
            </a:r>
          </a:p>
          <a:p>
            <a:r>
              <a:rPr lang="en-US" dirty="0" smtClean="0"/>
              <a:t>Bowing</a:t>
            </a:r>
          </a:p>
          <a:p>
            <a:r>
              <a:rPr lang="en-US" dirty="0" smtClean="0"/>
              <a:t>~30% of tibia fractures have associated fibula fracture</a:t>
            </a:r>
            <a:endParaRPr lang="en-US" dirty="0"/>
          </a:p>
        </p:txBody>
      </p:sp>
      <p:sp>
        <p:nvSpPr>
          <p:cNvPr id="2" name="Title 1"/>
          <p:cNvSpPr>
            <a:spLocks noGrp="1"/>
          </p:cNvSpPr>
          <p:nvPr>
            <p:ph type="title"/>
          </p:nvPr>
        </p:nvSpPr>
        <p:spPr/>
        <p:txBody>
          <a:bodyPr/>
          <a:lstStyle/>
          <a:p>
            <a:r>
              <a:rPr lang="en-US" dirty="0" smtClean="0"/>
              <a:t>Lower Leg</a:t>
            </a:r>
            <a:endParaRPr lang="en-US" dirty="0"/>
          </a:p>
        </p:txBody>
      </p:sp>
    </p:spTree>
    <p:extLst>
      <p:ext uri="{BB962C8B-B14F-4D97-AF65-F5344CB8AC3E}">
        <p14:creationId xmlns:p14="http://schemas.microsoft.com/office/powerpoint/2010/main" val="77369658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Hinge: talus held in place by distal tibia and fibula</a:t>
            </a:r>
          </a:p>
          <a:p>
            <a:r>
              <a:rPr lang="en-US" dirty="0" smtClean="0"/>
              <a:t>Views - What to look for</a:t>
            </a:r>
          </a:p>
          <a:p>
            <a:r>
              <a:rPr lang="en-US" dirty="0" err="1" smtClean="0"/>
              <a:t>Tibial</a:t>
            </a:r>
            <a:r>
              <a:rPr lang="en-US" dirty="0" smtClean="0"/>
              <a:t> physis</a:t>
            </a:r>
          </a:p>
          <a:p>
            <a:pPr lvl="1"/>
            <a:r>
              <a:rPr lang="en-US" dirty="0" smtClean="0"/>
              <a:t>Closes ~ 12 years in girls, 14 in boys</a:t>
            </a:r>
          </a:p>
          <a:p>
            <a:pPr lvl="1"/>
            <a:r>
              <a:rPr lang="en-US" dirty="0" smtClean="0"/>
              <a:t>Closes central </a:t>
            </a:r>
            <a:r>
              <a:rPr lang="en-US" dirty="0" smtClean="0">
                <a:sym typeface="Wingdings"/>
              </a:rPr>
              <a:t> medial  lateral</a:t>
            </a:r>
            <a:endParaRPr lang="en-US" dirty="0" smtClean="0"/>
          </a:p>
          <a:p>
            <a:r>
              <a:rPr lang="en-US" dirty="0" err="1" smtClean="0"/>
              <a:t>Tillaux</a:t>
            </a:r>
            <a:r>
              <a:rPr lang="en-US" dirty="0" smtClean="0"/>
              <a:t> fracture</a:t>
            </a:r>
          </a:p>
          <a:p>
            <a:pPr lvl="1"/>
            <a:r>
              <a:rPr lang="en-US" dirty="0" smtClean="0"/>
              <a:t>SHIII of distal tibia lateral portion</a:t>
            </a:r>
          </a:p>
          <a:p>
            <a:pPr lvl="1"/>
            <a:r>
              <a:rPr lang="en-US" dirty="0" smtClean="0"/>
              <a:t>TTP anterior joint line</a:t>
            </a:r>
          </a:p>
          <a:p>
            <a:pPr lvl="1"/>
            <a:r>
              <a:rPr lang="en-US" dirty="0" smtClean="0"/>
              <a:t>X-rays sometimes normal</a:t>
            </a:r>
          </a:p>
          <a:p>
            <a:r>
              <a:rPr lang="en-US" dirty="0" err="1" smtClean="0"/>
              <a:t>Triplane</a:t>
            </a:r>
            <a:r>
              <a:rPr lang="en-US" dirty="0" smtClean="0"/>
              <a:t> fracture</a:t>
            </a:r>
          </a:p>
          <a:p>
            <a:pPr lvl="1"/>
            <a:r>
              <a:rPr lang="en-US" dirty="0" smtClean="0"/>
              <a:t>SH IV of distal tibia</a:t>
            </a:r>
          </a:p>
          <a:p>
            <a:pPr lvl="1"/>
            <a:endParaRPr lang="en-US" dirty="0" smtClean="0"/>
          </a:p>
          <a:p>
            <a:endParaRPr lang="en-US" dirty="0"/>
          </a:p>
        </p:txBody>
      </p:sp>
      <p:sp>
        <p:nvSpPr>
          <p:cNvPr id="2" name="Title 1"/>
          <p:cNvSpPr>
            <a:spLocks noGrp="1"/>
          </p:cNvSpPr>
          <p:nvPr>
            <p:ph type="title"/>
          </p:nvPr>
        </p:nvSpPr>
        <p:spPr/>
        <p:txBody>
          <a:bodyPr/>
          <a:lstStyle/>
          <a:p>
            <a:r>
              <a:rPr lang="en-US" dirty="0" smtClean="0"/>
              <a:t>Ankle</a:t>
            </a:r>
            <a:endParaRPr lang="en-US" dirty="0"/>
          </a:p>
        </p:txBody>
      </p:sp>
    </p:spTree>
    <p:extLst>
      <p:ext uri="{BB962C8B-B14F-4D97-AF65-F5344CB8AC3E}">
        <p14:creationId xmlns:p14="http://schemas.microsoft.com/office/powerpoint/2010/main" val="84707641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For reference</a:t>
            </a:r>
            <a:endParaRPr lang="en-US" dirty="0"/>
          </a:p>
        </p:txBody>
      </p:sp>
    </p:spTree>
    <p:extLst>
      <p:ext uri="{BB962C8B-B14F-4D97-AF65-F5344CB8AC3E}">
        <p14:creationId xmlns:p14="http://schemas.microsoft.com/office/powerpoint/2010/main" val="363876363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Pediatric Specific Fracture Types</a:t>
            </a:r>
            <a:endParaRPr lang="en-US" dirty="0"/>
          </a:p>
        </p:txBody>
      </p:sp>
      <p:sp>
        <p:nvSpPr>
          <p:cNvPr id="3" name="Content Placeholder 2"/>
          <p:cNvSpPr>
            <a:spLocks noGrp="1"/>
          </p:cNvSpPr>
          <p:nvPr>
            <p:ph idx="1"/>
          </p:nvPr>
        </p:nvSpPr>
        <p:spPr>
          <a:xfrm>
            <a:off x="4252424" y="1820640"/>
            <a:ext cx="4009881" cy="542162"/>
          </a:xfrm>
        </p:spPr>
        <p:txBody>
          <a:bodyPr>
            <a:noAutofit/>
          </a:bodyPr>
          <a:lstStyle/>
          <a:p>
            <a:pPr marL="45720" indent="0">
              <a:buNone/>
            </a:pPr>
            <a:r>
              <a:rPr lang="en-US" sz="3000" dirty="0" smtClean="0"/>
              <a:t>Greenstick Fracture</a:t>
            </a:r>
            <a:endParaRPr lang="en-US" sz="3000" dirty="0"/>
          </a:p>
        </p:txBody>
      </p:sp>
      <p:pic>
        <p:nvPicPr>
          <p:cNvPr id="5" name="Picture 4" descr="greensti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474865"/>
            <a:ext cx="3695700" cy="5080000"/>
          </a:xfrm>
          <a:prstGeom prst="rect">
            <a:avLst/>
          </a:prstGeom>
        </p:spPr>
      </p:pic>
    </p:spTree>
    <p:extLst>
      <p:ext uri="{BB962C8B-B14F-4D97-AF65-F5344CB8AC3E}">
        <p14:creationId xmlns:p14="http://schemas.microsoft.com/office/powerpoint/2010/main" val="30569260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Only 17 % of pediatric ED ankle visits have visible bony fracture</a:t>
            </a:r>
          </a:p>
          <a:p>
            <a:r>
              <a:rPr lang="en-US" dirty="0" smtClean="0"/>
              <a:t>But ordered on &gt;90% of patients</a:t>
            </a:r>
            <a:endParaRPr lang="en-US" dirty="0"/>
          </a:p>
        </p:txBody>
      </p:sp>
      <p:sp>
        <p:nvSpPr>
          <p:cNvPr id="2" name="Title 1"/>
          <p:cNvSpPr>
            <a:spLocks noGrp="1"/>
          </p:cNvSpPr>
          <p:nvPr>
            <p:ph type="title"/>
          </p:nvPr>
        </p:nvSpPr>
        <p:spPr/>
        <p:txBody>
          <a:bodyPr/>
          <a:lstStyle/>
          <a:p>
            <a:r>
              <a:rPr lang="en-US" dirty="0" smtClean="0"/>
              <a:t>Ankle Decision rules</a:t>
            </a:r>
            <a:endParaRPr lang="en-US" dirty="0"/>
          </a:p>
        </p:txBody>
      </p:sp>
    </p:spTree>
    <p:extLst>
      <p:ext uri="{BB962C8B-B14F-4D97-AF65-F5344CB8AC3E}">
        <p14:creationId xmlns:p14="http://schemas.microsoft.com/office/powerpoint/2010/main" val="110176121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r>
              <a:rPr lang="en-US" dirty="0" smtClean="0"/>
              <a:t>Foot</a:t>
            </a:r>
            <a:endParaRPr lang="en-US" dirty="0"/>
          </a:p>
        </p:txBody>
      </p:sp>
    </p:spTree>
    <p:extLst>
      <p:ext uri="{BB962C8B-B14F-4D97-AF65-F5344CB8AC3E}">
        <p14:creationId xmlns:p14="http://schemas.microsoft.com/office/powerpoint/2010/main" val="162657903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r>
              <a:rPr lang="en-US" dirty="0" smtClean="0"/>
              <a:t>Skull</a:t>
            </a:r>
            <a:endParaRPr lang="en-US" dirty="0"/>
          </a:p>
        </p:txBody>
      </p:sp>
    </p:spTree>
    <p:extLst>
      <p:ext uri="{BB962C8B-B14F-4D97-AF65-F5344CB8AC3E}">
        <p14:creationId xmlns:p14="http://schemas.microsoft.com/office/powerpoint/2010/main" val="193860197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r>
              <a:rPr lang="en-US" dirty="0" smtClean="0"/>
              <a:t>Signs of abuse</a:t>
            </a:r>
            <a:endParaRPr lang="en-US" dirty="0"/>
          </a:p>
        </p:txBody>
      </p:sp>
    </p:spTree>
    <p:extLst>
      <p:ext uri="{BB962C8B-B14F-4D97-AF65-F5344CB8AC3E}">
        <p14:creationId xmlns:p14="http://schemas.microsoft.com/office/powerpoint/2010/main" val="329407250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r>
              <a:rPr lang="en-US" dirty="0" smtClean="0"/>
              <a:t>Signs of abuse</a:t>
            </a:r>
            <a:endParaRPr lang="en-US" dirty="0"/>
          </a:p>
        </p:txBody>
      </p:sp>
    </p:spTree>
    <p:extLst>
      <p:ext uri="{BB962C8B-B14F-4D97-AF65-F5344CB8AC3E}">
        <p14:creationId xmlns:p14="http://schemas.microsoft.com/office/powerpoint/2010/main" val="417195469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r>
              <a:rPr lang="en-US" dirty="0" smtClean="0"/>
              <a:t>Abuse: Skull</a:t>
            </a:r>
            <a:endParaRPr lang="en-US" dirty="0"/>
          </a:p>
        </p:txBody>
      </p:sp>
    </p:spTree>
    <p:extLst>
      <p:ext uri="{BB962C8B-B14F-4D97-AF65-F5344CB8AC3E}">
        <p14:creationId xmlns:p14="http://schemas.microsoft.com/office/powerpoint/2010/main" val="368558948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r>
              <a:rPr lang="en-US" dirty="0" smtClean="0"/>
              <a:t>Compartment Syndrome</a:t>
            </a:r>
            <a:endParaRPr lang="en-US" dirty="0"/>
          </a:p>
        </p:txBody>
      </p:sp>
    </p:spTree>
    <p:extLst>
      <p:ext uri="{BB962C8B-B14F-4D97-AF65-F5344CB8AC3E}">
        <p14:creationId xmlns:p14="http://schemas.microsoft.com/office/powerpoint/2010/main" val="247577324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Still need article</a:t>
            </a:r>
          </a:p>
        </p:txBody>
      </p:sp>
      <p:sp>
        <p:nvSpPr>
          <p:cNvPr id="2" name="Title 1"/>
          <p:cNvSpPr>
            <a:spLocks noGrp="1"/>
          </p:cNvSpPr>
          <p:nvPr>
            <p:ph type="title"/>
          </p:nvPr>
        </p:nvSpPr>
        <p:spPr/>
        <p:txBody>
          <a:bodyPr/>
          <a:lstStyle/>
          <a:p>
            <a:r>
              <a:rPr lang="en-US" dirty="0" smtClean="0"/>
              <a:t>Clavicle</a:t>
            </a:r>
            <a:endParaRPr lang="en-US" dirty="0"/>
          </a:p>
        </p:txBody>
      </p:sp>
    </p:spTree>
    <p:extLst>
      <p:ext uri="{BB962C8B-B14F-4D97-AF65-F5344CB8AC3E}">
        <p14:creationId xmlns:p14="http://schemas.microsoft.com/office/powerpoint/2010/main" val="2259821516"/>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Still need article</a:t>
            </a:r>
            <a:endParaRPr lang="en-US" dirty="0"/>
          </a:p>
        </p:txBody>
      </p:sp>
      <p:sp>
        <p:nvSpPr>
          <p:cNvPr id="2" name="Title 1"/>
          <p:cNvSpPr>
            <a:spLocks noGrp="1"/>
          </p:cNvSpPr>
          <p:nvPr>
            <p:ph type="title"/>
          </p:nvPr>
        </p:nvSpPr>
        <p:spPr/>
        <p:txBody>
          <a:bodyPr/>
          <a:lstStyle/>
          <a:p>
            <a:r>
              <a:rPr lang="en-US" dirty="0" smtClean="0"/>
              <a:t>Shoulder</a:t>
            </a:r>
            <a:endParaRPr lang="en-US" dirty="0"/>
          </a:p>
        </p:txBody>
      </p:sp>
    </p:spTree>
    <p:extLst>
      <p:ext uri="{BB962C8B-B14F-4D97-AF65-F5344CB8AC3E}">
        <p14:creationId xmlns:p14="http://schemas.microsoft.com/office/powerpoint/2010/main" val="184414030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Still need article</a:t>
            </a:r>
            <a:endParaRPr lang="en-US" dirty="0"/>
          </a:p>
        </p:txBody>
      </p:sp>
      <p:sp>
        <p:nvSpPr>
          <p:cNvPr id="2" name="Title 1"/>
          <p:cNvSpPr>
            <a:spLocks noGrp="1"/>
          </p:cNvSpPr>
          <p:nvPr>
            <p:ph type="title"/>
          </p:nvPr>
        </p:nvSpPr>
        <p:spPr/>
        <p:txBody>
          <a:bodyPr/>
          <a:lstStyle/>
          <a:p>
            <a:r>
              <a:rPr lang="en-US" dirty="0" smtClean="0"/>
              <a:t>Hip</a:t>
            </a:r>
            <a:endParaRPr lang="en-US" dirty="0"/>
          </a:p>
        </p:txBody>
      </p:sp>
    </p:spTree>
    <p:extLst>
      <p:ext uri="{BB962C8B-B14F-4D97-AF65-F5344CB8AC3E}">
        <p14:creationId xmlns:p14="http://schemas.microsoft.com/office/powerpoint/2010/main" val="89778198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Pediatric Specific Fracture Types</a:t>
            </a:r>
            <a:endParaRPr lang="en-US" dirty="0"/>
          </a:p>
        </p:txBody>
      </p:sp>
      <p:sp>
        <p:nvSpPr>
          <p:cNvPr id="3" name="Content Placeholder 2"/>
          <p:cNvSpPr>
            <a:spLocks noGrp="1"/>
          </p:cNvSpPr>
          <p:nvPr>
            <p:ph idx="1"/>
          </p:nvPr>
        </p:nvSpPr>
        <p:spPr>
          <a:xfrm>
            <a:off x="2701724" y="4795763"/>
            <a:ext cx="3734852" cy="744148"/>
          </a:xfrm>
        </p:spPr>
        <p:txBody>
          <a:bodyPr>
            <a:normAutofit/>
          </a:bodyPr>
          <a:lstStyle/>
          <a:p>
            <a:pPr marL="45720" indent="0" algn="ctr">
              <a:buNone/>
            </a:pPr>
            <a:r>
              <a:rPr lang="en-US" sz="3000" dirty="0" smtClean="0"/>
              <a:t>Bowing deformity</a:t>
            </a:r>
            <a:endParaRPr lang="en-US" sz="3000" dirty="0"/>
          </a:p>
        </p:txBody>
      </p:sp>
      <p:pic>
        <p:nvPicPr>
          <p:cNvPr id="5" name="Picture 4" descr="Screen Shot 2016-04-18 at 12.21.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0241"/>
            <a:ext cx="9144000" cy="2869363"/>
          </a:xfrm>
          <a:prstGeom prst="rect">
            <a:avLst/>
          </a:prstGeom>
        </p:spPr>
      </p:pic>
    </p:spTree>
    <p:extLst>
      <p:ext uri="{BB962C8B-B14F-4D97-AF65-F5344CB8AC3E}">
        <p14:creationId xmlns:p14="http://schemas.microsoft.com/office/powerpoint/2010/main" val="41792102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Still need up to date</a:t>
            </a:r>
            <a:endParaRPr lang="en-US" dirty="0"/>
          </a:p>
        </p:txBody>
      </p:sp>
      <p:sp>
        <p:nvSpPr>
          <p:cNvPr id="2" name="Title 1"/>
          <p:cNvSpPr>
            <a:spLocks noGrp="1"/>
          </p:cNvSpPr>
          <p:nvPr>
            <p:ph type="title"/>
          </p:nvPr>
        </p:nvSpPr>
        <p:spPr/>
        <p:txBody>
          <a:bodyPr/>
          <a:lstStyle/>
          <a:p>
            <a:r>
              <a:rPr lang="en-US" dirty="0" smtClean="0"/>
              <a:t>Knee</a:t>
            </a:r>
            <a:endParaRPr lang="en-US" dirty="0"/>
          </a:p>
        </p:txBody>
      </p:sp>
    </p:spTree>
    <p:extLst>
      <p:ext uri="{BB962C8B-B14F-4D97-AF65-F5344CB8AC3E}">
        <p14:creationId xmlns:p14="http://schemas.microsoft.com/office/powerpoint/2010/main" val="358399500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999" y="1719071"/>
            <a:ext cx="8407893" cy="4951510"/>
          </a:xfrm>
        </p:spPr>
        <p:txBody>
          <a:bodyPr>
            <a:normAutofit/>
          </a:bodyPr>
          <a:lstStyle/>
          <a:p>
            <a:r>
              <a:rPr lang="en-US" dirty="0" smtClean="0"/>
              <a:t>Fractures incredibly rare</a:t>
            </a:r>
          </a:p>
          <a:p>
            <a:r>
              <a:rPr lang="en-US" dirty="0" smtClean="0"/>
              <a:t>Need high force, direct blow</a:t>
            </a:r>
          </a:p>
          <a:p>
            <a:r>
              <a:rPr lang="en-US" dirty="0" smtClean="0"/>
              <a:t>Weird normal anatomy</a:t>
            </a:r>
          </a:p>
          <a:p>
            <a:pPr lvl="1"/>
            <a:r>
              <a:rPr lang="en-US" dirty="0" smtClean="0"/>
              <a:t>Bipartite</a:t>
            </a:r>
          </a:p>
          <a:p>
            <a:r>
              <a:rPr lang="en-US" dirty="0" smtClean="0"/>
              <a:t>Watch for high riding patella</a:t>
            </a:r>
          </a:p>
          <a:p>
            <a:r>
              <a:rPr lang="en-US" dirty="0" smtClean="0"/>
              <a:t>“Sleeve” fractures</a:t>
            </a:r>
          </a:p>
          <a:p>
            <a:pPr lvl="1"/>
            <a:endParaRPr lang="en-US" dirty="0" smtClean="0"/>
          </a:p>
          <a:p>
            <a:r>
              <a:rPr lang="en-US" dirty="0" smtClean="0"/>
              <a:t>If injured need to evaluated the extensor mechanism</a:t>
            </a:r>
          </a:p>
          <a:p>
            <a:pPr lvl="1"/>
            <a:r>
              <a:rPr lang="en-US" dirty="0" smtClean="0"/>
              <a:t>Extend knee</a:t>
            </a:r>
          </a:p>
          <a:p>
            <a:pPr lvl="1"/>
            <a:r>
              <a:rPr lang="en-US" dirty="0" smtClean="0"/>
              <a:t>OR straight leg raise</a:t>
            </a:r>
          </a:p>
          <a:p>
            <a:r>
              <a:rPr lang="en-US" dirty="0" smtClean="0"/>
              <a:t>Dislocation</a:t>
            </a:r>
          </a:p>
          <a:p>
            <a:pPr lvl="1"/>
            <a:r>
              <a:rPr lang="en-US" dirty="0" smtClean="0"/>
              <a:t>Lateral most common</a:t>
            </a:r>
          </a:p>
          <a:p>
            <a:pPr lvl="1"/>
            <a:r>
              <a:rPr lang="en-US" dirty="0" smtClean="0"/>
              <a:t>Focal bony tenderness should be absent</a:t>
            </a:r>
          </a:p>
          <a:p>
            <a:pPr lvl="1"/>
            <a:r>
              <a:rPr lang="en-US" dirty="0" smtClean="0">
                <a:solidFill>
                  <a:srgbClr val="FF0000"/>
                </a:solidFill>
              </a:rPr>
              <a:t>Need more here</a:t>
            </a:r>
            <a:endParaRPr lang="en-US" dirty="0">
              <a:solidFill>
                <a:srgbClr val="FF0000"/>
              </a:solidFill>
            </a:endParaRPr>
          </a:p>
        </p:txBody>
      </p:sp>
      <p:sp>
        <p:nvSpPr>
          <p:cNvPr id="2" name="Title 1"/>
          <p:cNvSpPr>
            <a:spLocks noGrp="1"/>
          </p:cNvSpPr>
          <p:nvPr>
            <p:ph type="title"/>
          </p:nvPr>
        </p:nvSpPr>
        <p:spPr/>
        <p:txBody>
          <a:bodyPr/>
          <a:lstStyle/>
          <a:p>
            <a:r>
              <a:rPr lang="en-US" dirty="0" smtClean="0"/>
              <a:t>Patella</a:t>
            </a:r>
            <a:endParaRPr lang="en-US" dirty="0"/>
          </a:p>
        </p:txBody>
      </p:sp>
    </p:spTree>
    <p:extLst>
      <p:ext uri="{BB962C8B-B14F-4D97-AF65-F5344CB8AC3E}">
        <p14:creationId xmlns:p14="http://schemas.microsoft.com/office/powerpoint/2010/main" val="71036537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solidFill>
                  <a:srgbClr val="FF0000"/>
                </a:solidFill>
              </a:rPr>
              <a:t>Still need </a:t>
            </a:r>
            <a:r>
              <a:rPr lang="en-US" dirty="0" err="1" smtClean="0">
                <a:solidFill>
                  <a:srgbClr val="FF0000"/>
                </a:solidFill>
              </a:rPr>
              <a:t>uptodate</a:t>
            </a:r>
            <a:endParaRPr lang="en-US" dirty="0" smtClean="0">
              <a:solidFill>
                <a:srgbClr val="FF0000"/>
              </a:solidFill>
            </a:endParaRPr>
          </a:p>
          <a:p>
            <a:r>
              <a:rPr lang="en-US" dirty="0" smtClean="0">
                <a:solidFill>
                  <a:srgbClr val="FF0000"/>
                </a:solidFill>
              </a:rPr>
              <a:t>Signs of ACL tear </a:t>
            </a:r>
            <a:r>
              <a:rPr lang="en-US" dirty="0" err="1" smtClean="0">
                <a:solidFill>
                  <a:srgbClr val="FF0000"/>
                </a:solidFill>
              </a:rPr>
              <a:t>etc</a:t>
            </a:r>
            <a:endParaRPr lang="en-US" dirty="0">
              <a:solidFill>
                <a:srgbClr val="FF0000"/>
              </a:solidFill>
            </a:endParaRPr>
          </a:p>
        </p:txBody>
      </p:sp>
      <p:sp>
        <p:nvSpPr>
          <p:cNvPr id="2" name="Title 1"/>
          <p:cNvSpPr>
            <a:spLocks noGrp="1"/>
          </p:cNvSpPr>
          <p:nvPr>
            <p:ph type="title"/>
          </p:nvPr>
        </p:nvSpPr>
        <p:spPr/>
        <p:txBody>
          <a:bodyPr/>
          <a:lstStyle/>
          <a:p>
            <a:r>
              <a:rPr lang="en-US" dirty="0" smtClean="0"/>
              <a:t>Femur</a:t>
            </a:r>
            <a:endParaRPr lang="en-US" dirty="0"/>
          </a:p>
        </p:txBody>
      </p:sp>
    </p:spTree>
    <p:extLst>
      <p:ext uri="{BB962C8B-B14F-4D97-AF65-F5344CB8AC3E}">
        <p14:creationId xmlns:p14="http://schemas.microsoft.com/office/powerpoint/2010/main" val="1200622499"/>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Slides from other people to put in</a:t>
            </a:r>
            <a:br>
              <a:rPr lang="en-US" dirty="0" smtClean="0"/>
            </a:br>
            <a:endParaRPr lang="en-US" dirty="0"/>
          </a:p>
        </p:txBody>
      </p:sp>
    </p:spTree>
    <p:extLst>
      <p:ext uri="{BB962C8B-B14F-4D97-AF65-F5344CB8AC3E}">
        <p14:creationId xmlns:p14="http://schemas.microsoft.com/office/powerpoint/2010/main" val="2328484075"/>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Rectangle 3"/>
          <p:cNvSpPr>
            <a:spLocks noChangeArrowheads="1"/>
          </p:cNvSpPr>
          <p:nvPr/>
        </p:nvSpPr>
        <p:spPr bwMode="auto">
          <a:xfrm>
            <a:off x="685800"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400">
                <a:solidFill>
                  <a:schemeClr val="tx2"/>
                </a:solidFill>
              </a:rPr>
              <a:t>Scaphoid Fracture</a:t>
            </a:r>
          </a:p>
        </p:txBody>
      </p:sp>
      <p:pic>
        <p:nvPicPr>
          <p:cNvPr id="64515" name="Picture 6"/>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1981200" y="1447800"/>
            <a:ext cx="5062538"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1209227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5891"/>
                                        </p:tgtEl>
                                        <p:attrNameLst>
                                          <p:attrName>style.visibility</p:attrName>
                                        </p:attrNameLst>
                                      </p:cBhvr>
                                      <p:to>
                                        <p:strVal val="visible"/>
                                      </p:to>
                                    </p:set>
                                    <p:anim calcmode="lin" valueType="num">
                                      <p:cBhvr>
                                        <p:cTn id="7" dur="500" fill="hold"/>
                                        <p:tgtEl>
                                          <p:spTgt spid="165891"/>
                                        </p:tgtEl>
                                        <p:attrNameLst>
                                          <p:attrName>ppt_w</p:attrName>
                                        </p:attrNameLst>
                                      </p:cBhvr>
                                      <p:tavLst>
                                        <p:tav tm="0">
                                          <p:val>
                                            <p:fltVal val="0"/>
                                          </p:val>
                                        </p:tav>
                                        <p:tav tm="100000">
                                          <p:val>
                                            <p:strVal val="#ppt_w"/>
                                          </p:val>
                                        </p:tav>
                                      </p:tavLst>
                                    </p:anim>
                                    <p:anim calcmode="lin" valueType="num">
                                      <p:cBhvr>
                                        <p:cTn id="8" dur="500" fill="hold"/>
                                        <p:tgtEl>
                                          <p:spTgt spid="16589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1"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447800"/>
            <a:ext cx="6172200" cy="479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5539" name="Rectangle 5"/>
          <p:cNvSpPr>
            <a:spLocks noChangeArrowheads="1"/>
          </p:cNvSpPr>
          <p:nvPr/>
        </p:nvSpPr>
        <p:spPr bwMode="auto">
          <a:xfrm>
            <a:off x="685800"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400">
                <a:solidFill>
                  <a:schemeClr val="tx2"/>
                </a:solidFill>
              </a:rPr>
              <a:t>Carpal Bones</a:t>
            </a:r>
          </a:p>
        </p:txBody>
      </p:sp>
      <p:sp>
        <p:nvSpPr>
          <p:cNvPr id="65540" name="Text Box 6"/>
          <p:cNvSpPr txBox="1">
            <a:spLocks noChangeArrowheads="1"/>
          </p:cNvSpPr>
          <p:nvPr/>
        </p:nvSpPr>
        <p:spPr bwMode="auto">
          <a:xfrm>
            <a:off x="3810000" y="44196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FF0000"/>
                </a:solidFill>
              </a:rPr>
              <a:t>C</a:t>
            </a:r>
          </a:p>
        </p:txBody>
      </p:sp>
      <p:sp>
        <p:nvSpPr>
          <p:cNvPr id="65541" name="Text Box 7"/>
          <p:cNvSpPr txBox="1">
            <a:spLocks noChangeArrowheads="1"/>
          </p:cNvSpPr>
          <p:nvPr/>
        </p:nvSpPr>
        <p:spPr bwMode="auto">
          <a:xfrm>
            <a:off x="4724400" y="50292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FF0000"/>
                </a:solidFill>
              </a:rPr>
              <a:t>S</a:t>
            </a:r>
          </a:p>
        </p:txBody>
      </p:sp>
      <p:sp>
        <p:nvSpPr>
          <p:cNvPr id="65542" name="Text Box 8"/>
          <p:cNvSpPr txBox="1">
            <a:spLocks noChangeArrowheads="1"/>
          </p:cNvSpPr>
          <p:nvPr/>
        </p:nvSpPr>
        <p:spPr bwMode="auto">
          <a:xfrm>
            <a:off x="3352800" y="56388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FF0000"/>
                </a:solidFill>
              </a:rPr>
              <a:t>L</a:t>
            </a:r>
          </a:p>
        </p:txBody>
      </p:sp>
      <p:sp>
        <p:nvSpPr>
          <p:cNvPr id="65543" name="Text Box 9"/>
          <p:cNvSpPr txBox="1">
            <a:spLocks noChangeArrowheads="1"/>
          </p:cNvSpPr>
          <p:nvPr/>
        </p:nvSpPr>
        <p:spPr bwMode="auto">
          <a:xfrm>
            <a:off x="2514600" y="49530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FF0000"/>
                </a:solidFill>
              </a:rPr>
              <a:t>T</a:t>
            </a:r>
          </a:p>
        </p:txBody>
      </p:sp>
      <p:sp>
        <p:nvSpPr>
          <p:cNvPr id="65544" name="Text Box 10"/>
          <p:cNvSpPr txBox="1">
            <a:spLocks noChangeArrowheads="1"/>
          </p:cNvSpPr>
          <p:nvPr/>
        </p:nvSpPr>
        <p:spPr bwMode="auto">
          <a:xfrm>
            <a:off x="2667000" y="55626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FF0000"/>
                </a:solidFill>
              </a:rPr>
              <a:t>P</a:t>
            </a:r>
          </a:p>
        </p:txBody>
      </p:sp>
      <p:sp>
        <p:nvSpPr>
          <p:cNvPr id="65545" name="Text Box 11"/>
          <p:cNvSpPr txBox="1">
            <a:spLocks noChangeArrowheads="1"/>
          </p:cNvSpPr>
          <p:nvPr/>
        </p:nvSpPr>
        <p:spPr bwMode="auto">
          <a:xfrm>
            <a:off x="4648200" y="39624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FF0000"/>
                </a:solidFill>
              </a:rPr>
              <a:t>T</a:t>
            </a:r>
          </a:p>
        </p:txBody>
      </p:sp>
      <p:sp>
        <p:nvSpPr>
          <p:cNvPr id="65546" name="Text Box 12"/>
          <p:cNvSpPr txBox="1">
            <a:spLocks noChangeArrowheads="1"/>
          </p:cNvSpPr>
          <p:nvPr/>
        </p:nvSpPr>
        <p:spPr bwMode="auto">
          <a:xfrm>
            <a:off x="2895600" y="44196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FF0000"/>
                </a:solidFill>
              </a:rPr>
              <a:t>H</a:t>
            </a:r>
          </a:p>
        </p:txBody>
      </p:sp>
      <p:sp>
        <p:nvSpPr>
          <p:cNvPr id="65547" name="Text Box 13"/>
          <p:cNvSpPr txBox="1">
            <a:spLocks noChangeArrowheads="1"/>
          </p:cNvSpPr>
          <p:nvPr/>
        </p:nvSpPr>
        <p:spPr bwMode="auto">
          <a:xfrm>
            <a:off x="5410200" y="40386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FF0000"/>
                </a:solidFill>
              </a:rPr>
              <a:t>T</a:t>
            </a:r>
          </a:p>
        </p:txBody>
      </p:sp>
    </p:spTree>
    <p:extLst>
      <p:ext uri="{BB962C8B-B14F-4D97-AF65-F5344CB8AC3E}">
        <p14:creationId xmlns:p14="http://schemas.microsoft.com/office/powerpoint/2010/main" val="312816725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3030538"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6563" name="Rectangle 5"/>
          <p:cNvSpPr>
            <a:spLocks noChangeArrowheads="1"/>
          </p:cNvSpPr>
          <p:nvPr/>
        </p:nvSpPr>
        <p:spPr bwMode="auto">
          <a:xfrm>
            <a:off x="685800"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400">
                <a:solidFill>
                  <a:schemeClr val="tx2"/>
                </a:solidFill>
              </a:rPr>
              <a:t>Scaphoid Fracture</a:t>
            </a:r>
          </a:p>
        </p:txBody>
      </p:sp>
      <p:pic>
        <p:nvPicPr>
          <p:cNvPr id="6656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2133600"/>
            <a:ext cx="4876800"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161606366"/>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219200"/>
            <a:ext cx="6324600" cy="457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702125860"/>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1066800" y="1447800"/>
            <a:ext cx="7086600" cy="509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8003" name="Rectangle 3"/>
          <p:cNvSpPr>
            <a:spLocks noChangeArrowheads="1"/>
          </p:cNvSpPr>
          <p:nvPr/>
        </p:nvSpPr>
        <p:spPr bwMode="auto">
          <a:xfrm>
            <a:off x="685800"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400">
                <a:solidFill>
                  <a:schemeClr val="tx2"/>
                </a:solidFill>
              </a:rPr>
              <a:t>Right-sided Hip Effusion</a:t>
            </a:r>
          </a:p>
        </p:txBody>
      </p:sp>
    </p:spTree>
    <p:extLst>
      <p:ext uri="{BB962C8B-B14F-4D97-AF65-F5344CB8AC3E}">
        <p14:creationId xmlns:p14="http://schemas.microsoft.com/office/powerpoint/2010/main" val="1134774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8003"/>
                                        </p:tgtEl>
                                        <p:attrNameLst>
                                          <p:attrName>style.visibility</p:attrName>
                                        </p:attrNameLst>
                                      </p:cBhvr>
                                      <p:to>
                                        <p:strVal val="visible"/>
                                      </p:to>
                                    </p:set>
                                    <p:anim calcmode="lin" valueType="num">
                                      <p:cBhvr>
                                        <p:cTn id="7" dur="500" fill="hold"/>
                                        <p:tgtEl>
                                          <p:spTgt spid="128003"/>
                                        </p:tgtEl>
                                        <p:attrNameLst>
                                          <p:attrName>ppt_w</p:attrName>
                                        </p:attrNameLst>
                                      </p:cBhvr>
                                      <p:tavLst>
                                        <p:tav tm="0">
                                          <p:val>
                                            <p:fltVal val="0"/>
                                          </p:val>
                                        </p:tav>
                                        <p:tav tm="100000">
                                          <p:val>
                                            <p:strVal val="#ppt_w"/>
                                          </p:val>
                                        </p:tav>
                                      </p:tavLst>
                                    </p:anim>
                                    <p:anim calcmode="lin" valueType="num">
                                      <p:cBhvr>
                                        <p:cTn id="8" dur="500" fill="hold"/>
                                        <p:tgtEl>
                                          <p:spTgt spid="1280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371600"/>
            <a:ext cx="624840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9635" name="Rectangle 3"/>
          <p:cNvSpPr>
            <a:spLocks noChangeArrowheads="1"/>
          </p:cNvSpPr>
          <p:nvPr/>
        </p:nvSpPr>
        <p:spPr bwMode="auto">
          <a:xfrm>
            <a:off x="685800"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400">
                <a:solidFill>
                  <a:schemeClr val="tx2"/>
                </a:solidFill>
              </a:rPr>
              <a:t>Left-sided Hip Effusion</a:t>
            </a:r>
          </a:p>
        </p:txBody>
      </p:sp>
    </p:spTree>
    <p:extLst>
      <p:ext uri="{BB962C8B-B14F-4D97-AF65-F5344CB8AC3E}">
        <p14:creationId xmlns:p14="http://schemas.microsoft.com/office/powerpoint/2010/main" val="82381226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1"/>
            <a:ext cx="4224471" cy="4407408"/>
          </a:xfrm>
        </p:spPr>
        <p:txBody>
          <a:bodyPr>
            <a:normAutofit/>
          </a:bodyPr>
          <a:lstStyle/>
          <a:p>
            <a:r>
              <a:rPr lang="en-US" sz="3600" dirty="0" smtClean="0"/>
              <a:t>S - Same</a:t>
            </a:r>
          </a:p>
          <a:p>
            <a:r>
              <a:rPr lang="en-US" sz="3600" dirty="0" smtClean="0"/>
              <a:t>A - Above</a:t>
            </a:r>
          </a:p>
          <a:p>
            <a:r>
              <a:rPr lang="en-US" sz="3600" dirty="0" smtClean="0"/>
              <a:t>L - Lower</a:t>
            </a:r>
          </a:p>
          <a:p>
            <a:r>
              <a:rPr lang="en-US" sz="3600" dirty="0" smtClean="0"/>
              <a:t>T - Through</a:t>
            </a:r>
          </a:p>
          <a:p>
            <a:r>
              <a:rPr lang="en-US" sz="3600" dirty="0" smtClean="0"/>
              <a:t>ER - Eradication</a:t>
            </a:r>
            <a:endParaRPr lang="en-US" sz="3600" dirty="0"/>
          </a:p>
        </p:txBody>
      </p:sp>
      <p:sp>
        <p:nvSpPr>
          <p:cNvPr id="3" name="Title 2"/>
          <p:cNvSpPr>
            <a:spLocks noGrp="1"/>
          </p:cNvSpPr>
          <p:nvPr>
            <p:ph type="title"/>
          </p:nvPr>
        </p:nvSpPr>
        <p:spPr/>
        <p:txBody>
          <a:bodyPr/>
          <a:lstStyle/>
          <a:p>
            <a:r>
              <a:rPr lang="en-US" dirty="0" smtClean="0"/>
              <a:t>Who cares about Salter and Harris?</a:t>
            </a:r>
            <a:endParaRPr lang="en-US" dirty="0"/>
          </a:p>
        </p:txBody>
      </p:sp>
      <p:pic>
        <p:nvPicPr>
          <p:cNvPr id="5" name="Picture 4" descr="salter-harris-p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791" y="1557419"/>
            <a:ext cx="8815774" cy="4179893"/>
          </a:xfrm>
          <a:prstGeom prst="rect">
            <a:avLst/>
          </a:prstGeom>
        </p:spPr>
      </p:pic>
    </p:spTree>
    <p:extLst>
      <p:ext uri="{BB962C8B-B14F-4D97-AF65-F5344CB8AC3E}">
        <p14:creationId xmlns:p14="http://schemas.microsoft.com/office/powerpoint/2010/main" val="2650458357"/>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SCFE"/>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1066800" y="2057400"/>
            <a:ext cx="7007225"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3"/>
          <p:cNvSpPr>
            <a:spLocks noChangeArrowheads="1"/>
          </p:cNvSpPr>
          <p:nvPr/>
        </p:nvSpPr>
        <p:spPr bwMode="auto">
          <a:xfrm>
            <a:off x="685800" y="533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400">
                <a:solidFill>
                  <a:schemeClr val="tx2"/>
                </a:solidFill>
              </a:rPr>
              <a:t>SCFE</a:t>
            </a:r>
          </a:p>
        </p:txBody>
      </p:sp>
    </p:spTree>
    <p:extLst>
      <p:ext uri="{BB962C8B-B14F-4D97-AF65-F5344CB8AC3E}">
        <p14:creationId xmlns:p14="http://schemas.microsoft.com/office/powerpoint/2010/main" val="73318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4211"/>
                                        </p:tgtEl>
                                        <p:attrNameLst>
                                          <p:attrName>style.visibility</p:attrName>
                                        </p:attrNameLst>
                                      </p:cBhvr>
                                      <p:to>
                                        <p:strVal val="visible"/>
                                      </p:to>
                                    </p:set>
                                    <p:anim calcmode="lin" valueType="num">
                                      <p:cBhvr>
                                        <p:cTn id="7" dur="500" fill="hold"/>
                                        <p:tgtEl>
                                          <p:spTgt spid="94211"/>
                                        </p:tgtEl>
                                        <p:attrNameLst>
                                          <p:attrName>ppt_w</p:attrName>
                                        </p:attrNameLst>
                                      </p:cBhvr>
                                      <p:tavLst>
                                        <p:tav tm="0">
                                          <p:val>
                                            <p:fltVal val="0"/>
                                          </p:val>
                                        </p:tav>
                                        <p:tav tm="100000">
                                          <p:val>
                                            <p:strVal val="#ppt_w"/>
                                          </p:val>
                                        </p:tav>
                                      </p:tavLst>
                                    </p:anim>
                                    <p:anim calcmode="lin" valueType="num">
                                      <p:cBhvr>
                                        <p:cTn id="8" dur="500" fill="hold"/>
                                        <p:tgtEl>
                                          <p:spTgt spid="942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a:lum bright="12000" contrast="36000"/>
            <a:extLst>
              <a:ext uri="{28A0092B-C50C-407E-A947-70E740481C1C}">
                <a14:useLocalDpi xmlns:a14="http://schemas.microsoft.com/office/drawing/2010/main" val="0"/>
              </a:ext>
            </a:extLst>
          </a:blip>
          <a:srcRect/>
          <a:stretch>
            <a:fillRect/>
          </a:stretch>
        </p:blipFill>
        <p:spPr bwMode="auto">
          <a:xfrm>
            <a:off x="990600" y="1600200"/>
            <a:ext cx="7096125"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0051" name="Rectangle 3"/>
          <p:cNvSpPr>
            <a:spLocks noChangeArrowheads="1"/>
          </p:cNvSpPr>
          <p:nvPr/>
        </p:nvSpPr>
        <p:spPr bwMode="auto">
          <a:xfrm>
            <a:off x="685800"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400">
                <a:solidFill>
                  <a:schemeClr val="tx2"/>
                </a:solidFill>
              </a:rPr>
              <a:t>SCFE: Klein</a:t>
            </a:r>
            <a:r>
              <a:rPr lang="ja-JP" altLang="en-US" sz="4400">
                <a:solidFill>
                  <a:schemeClr val="tx2"/>
                </a:solidFill>
              </a:rPr>
              <a:t>’</a:t>
            </a:r>
            <a:r>
              <a:rPr lang="en-US" sz="4400">
                <a:solidFill>
                  <a:schemeClr val="tx2"/>
                </a:solidFill>
              </a:rPr>
              <a:t>s Line</a:t>
            </a:r>
          </a:p>
        </p:txBody>
      </p:sp>
    </p:spTree>
    <p:extLst>
      <p:ext uri="{BB962C8B-B14F-4D97-AF65-F5344CB8AC3E}">
        <p14:creationId xmlns:p14="http://schemas.microsoft.com/office/powerpoint/2010/main" val="34530586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0051"/>
                                        </p:tgtEl>
                                        <p:attrNameLst>
                                          <p:attrName>style.visibility</p:attrName>
                                        </p:attrNameLst>
                                      </p:cBhvr>
                                      <p:to>
                                        <p:strVal val="visible"/>
                                      </p:to>
                                    </p:set>
                                    <p:anim calcmode="lin" valueType="num">
                                      <p:cBhvr>
                                        <p:cTn id="7" dur="500" fill="hold"/>
                                        <p:tgtEl>
                                          <p:spTgt spid="130051"/>
                                        </p:tgtEl>
                                        <p:attrNameLst>
                                          <p:attrName>ppt_w</p:attrName>
                                        </p:attrNameLst>
                                      </p:cBhvr>
                                      <p:tavLst>
                                        <p:tav tm="0">
                                          <p:val>
                                            <p:fltVal val="0"/>
                                          </p:val>
                                        </p:tav>
                                        <p:tav tm="100000">
                                          <p:val>
                                            <p:strVal val="#ppt_w"/>
                                          </p:val>
                                        </p:tav>
                                      </p:tavLst>
                                    </p:anim>
                                    <p:anim calcmode="lin" valueType="num">
                                      <p:cBhvr>
                                        <p:cTn id="8" dur="500" fill="hold"/>
                                        <p:tgtEl>
                                          <p:spTgt spid="13005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1371600" y="1371600"/>
            <a:ext cx="6400800" cy="514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9508" name="Rectangle 4"/>
          <p:cNvSpPr>
            <a:spLocks noChangeArrowheads="1"/>
          </p:cNvSpPr>
          <p:nvPr/>
        </p:nvSpPr>
        <p:spPr bwMode="auto">
          <a:xfrm>
            <a:off x="685800"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400">
                <a:solidFill>
                  <a:schemeClr val="tx2"/>
                </a:solidFill>
              </a:rPr>
              <a:t>Legg-Calve-Perthes Disease</a:t>
            </a:r>
          </a:p>
        </p:txBody>
      </p:sp>
    </p:spTree>
    <p:extLst>
      <p:ext uri="{BB962C8B-B14F-4D97-AF65-F5344CB8AC3E}">
        <p14:creationId xmlns:p14="http://schemas.microsoft.com/office/powerpoint/2010/main" val="6005997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9508"/>
                                        </p:tgtEl>
                                        <p:attrNameLst>
                                          <p:attrName>style.visibility</p:attrName>
                                        </p:attrNameLst>
                                      </p:cBhvr>
                                      <p:to>
                                        <p:strVal val="visible"/>
                                      </p:to>
                                    </p:set>
                                    <p:anim calcmode="lin" valueType="num">
                                      <p:cBhvr>
                                        <p:cTn id="7" dur="500" fill="hold"/>
                                        <p:tgtEl>
                                          <p:spTgt spid="149508"/>
                                        </p:tgtEl>
                                        <p:attrNameLst>
                                          <p:attrName>ppt_w</p:attrName>
                                        </p:attrNameLst>
                                      </p:cBhvr>
                                      <p:tavLst>
                                        <p:tav tm="0">
                                          <p:val>
                                            <p:fltVal val="0"/>
                                          </p:val>
                                        </p:tav>
                                        <p:tav tm="100000">
                                          <p:val>
                                            <p:strVal val="#ppt_w"/>
                                          </p:val>
                                        </p:tav>
                                      </p:tavLst>
                                    </p:anim>
                                    <p:anim calcmode="lin" valueType="num">
                                      <p:cBhvr>
                                        <p:cTn id="8" dur="500" fill="hold"/>
                                        <p:tgtEl>
                                          <p:spTgt spid="1495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24000"/>
            <a:ext cx="5638800" cy="396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892262513"/>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026"/>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381000" y="2286000"/>
            <a:ext cx="5181600" cy="358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52579"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905000"/>
            <a:ext cx="3057525" cy="431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2580" name="Rectangle 1028"/>
          <p:cNvSpPr>
            <a:spLocks noChangeArrowheads="1"/>
          </p:cNvSpPr>
          <p:nvPr/>
        </p:nvSpPr>
        <p:spPr bwMode="auto">
          <a:xfrm>
            <a:off x="685800" y="533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400">
                <a:solidFill>
                  <a:schemeClr val="tx2"/>
                </a:solidFill>
              </a:rPr>
              <a:t>Osgood-Schlatter Disease</a:t>
            </a:r>
          </a:p>
        </p:txBody>
      </p:sp>
    </p:spTree>
    <p:extLst>
      <p:ext uri="{BB962C8B-B14F-4D97-AF65-F5344CB8AC3E}">
        <p14:creationId xmlns:p14="http://schemas.microsoft.com/office/powerpoint/2010/main" val="37652177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2580"/>
                                        </p:tgtEl>
                                        <p:attrNameLst>
                                          <p:attrName>style.visibility</p:attrName>
                                        </p:attrNameLst>
                                      </p:cBhvr>
                                      <p:to>
                                        <p:strVal val="visible"/>
                                      </p:to>
                                    </p:set>
                                    <p:anim calcmode="lin" valueType="num">
                                      <p:cBhvr>
                                        <p:cTn id="7" dur="500" fill="hold"/>
                                        <p:tgtEl>
                                          <p:spTgt spid="152580"/>
                                        </p:tgtEl>
                                        <p:attrNameLst>
                                          <p:attrName>ppt_w</p:attrName>
                                        </p:attrNameLst>
                                      </p:cBhvr>
                                      <p:tavLst>
                                        <p:tav tm="0">
                                          <p:val>
                                            <p:fltVal val="0"/>
                                          </p:val>
                                        </p:tav>
                                        <p:tav tm="100000">
                                          <p:val>
                                            <p:strVal val="#ppt_w"/>
                                          </p:val>
                                        </p:tav>
                                      </p:tavLst>
                                    </p:anim>
                                    <p:anim calcmode="lin" valueType="num">
                                      <p:cBhvr>
                                        <p:cTn id="8" dur="500" fill="hold"/>
                                        <p:tgtEl>
                                          <p:spTgt spid="15258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52579"/>
                                        </p:tgtEl>
                                        <p:attrNameLst>
                                          <p:attrName>style.visibility</p:attrName>
                                        </p:attrNameLst>
                                      </p:cBhvr>
                                      <p:to>
                                        <p:strVal val="visible"/>
                                      </p:to>
                                    </p:set>
                                    <p:anim calcmode="lin" valueType="num">
                                      <p:cBhvr additive="base">
                                        <p:cTn id="13" dur="500" fill="hold"/>
                                        <p:tgtEl>
                                          <p:spTgt spid="152579"/>
                                        </p:tgtEl>
                                        <p:attrNameLst>
                                          <p:attrName>ppt_x</p:attrName>
                                        </p:attrNameLst>
                                      </p:cBhvr>
                                      <p:tavLst>
                                        <p:tav tm="0">
                                          <p:val>
                                            <p:strVal val="1+#ppt_w/2"/>
                                          </p:val>
                                        </p:tav>
                                        <p:tav tm="100000">
                                          <p:val>
                                            <p:strVal val="#ppt_x"/>
                                          </p:val>
                                        </p:tav>
                                      </p:tavLst>
                                    </p:anim>
                                    <p:anim calcmode="lin" valueType="num">
                                      <p:cBhvr additive="base">
                                        <p:cTn id="14" dur="500" fill="hold"/>
                                        <p:tgtEl>
                                          <p:spTgt spid="1525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0"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52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Line 3"/>
          <p:cNvSpPr>
            <a:spLocks noChangeShapeType="1"/>
          </p:cNvSpPr>
          <p:nvPr/>
        </p:nvSpPr>
        <p:spPr bwMode="auto">
          <a:xfrm>
            <a:off x="1905000" y="990600"/>
            <a:ext cx="7239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0" name="Text Box 6"/>
          <p:cNvSpPr txBox="1">
            <a:spLocks noChangeArrowheads="1"/>
          </p:cNvSpPr>
          <p:nvPr/>
        </p:nvSpPr>
        <p:spPr bwMode="auto">
          <a:xfrm>
            <a:off x="3581400" y="228600"/>
            <a:ext cx="556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4000">
                <a:solidFill>
                  <a:schemeClr val="tx2"/>
                </a:solidFill>
                <a:latin typeface="Tahoma" charset="0"/>
              </a:rPr>
              <a:t>Apophysitis</a:t>
            </a:r>
          </a:p>
        </p:txBody>
      </p:sp>
      <p:sp>
        <p:nvSpPr>
          <p:cNvPr id="75781" name="Rectangle 9"/>
          <p:cNvSpPr>
            <a:spLocks noChangeArrowheads="1"/>
          </p:cNvSpPr>
          <p:nvPr/>
        </p:nvSpPr>
        <p:spPr bwMode="auto">
          <a:xfrm>
            <a:off x="152400" y="1371600"/>
            <a:ext cx="883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r>
              <a:rPr kumimoji="1" lang="en-US" sz="2000" b="1">
                <a:solidFill>
                  <a:schemeClr val="hlink"/>
                </a:solidFill>
                <a:latin typeface="Tahoma" charset="0"/>
                <a:cs typeface="Tahoma" charset="0"/>
              </a:rPr>
              <a:t>Osgood-Schlatter Disease	        Sinding-Larsen-Johanssen</a:t>
            </a:r>
          </a:p>
        </p:txBody>
      </p:sp>
      <p:pic>
        <p:nvPicPr>
          <p:cNvPr id="75782" name="Picture 6" descr="Xray Sinding Larsen Johansson"/>
          <p:cNvPicPr>
            <a:picLocks noChangeAspect="1" noChangeArrowheads="1"/>
          </p:cNvPicPr>
          <p:nvPr/>
        </p:nvPicPr>
        <p:blipFill>
          <a:blip r:embed="rId4">
            <a:extLst>
              <a:ext uri="{28A0092B-C50C-407E-A947-70E740481C1C}">
                <a14:useLocalDpi xmlns:a14="http://schemas.microsoft.com/office/drawing/2010/main" val="0"/>
              </a:ext>
            </a:extLst>
          </a:blip>
          <a:srcRect l="42166" t="28987" r="35301" b="18472"/>
          <a:stretch>
            <a:fillRect/>
          </a:stretch>
        </p:blipFill>
        <p:spPr bwMode="auto">
          <a:xfrm>
            <a:off x="5410200" y="1828800"/>
            <a:ext cx="3179763" cy="426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5783" name="Picture 6" descr="Xray Osgood Schlatter"/>
          <p:cNvPicPr>
            <a:picLocks noChangeAspect="1" noChangeArrowheads="1"/>
          </p:cNvPicPr>
          <p:nvPr/>
        </p:nvPicPr>
        <p:blipFill>
          <a:blip r:embed="rId5">
            <a:extLst>
              <a:ext uri="{28A0092B-C50C-407E-A947-70E740481C1C}">
                <a14:useLocalDpi xmlns:a14="http://schemas.microsoft.com/office/drawing/2010/main" val="0"/>
              </a:ext>
            </a:extLst>
          </a:blip>
          <a:srcRect l="39224" t="22166" r="33340" b="22166"/>
          <a:stretch>
            <a:fillRect/>
          </a:stretch>
        </p:blipFill>
        <p:spPr bwMode="auto">
          <a:xfrm>
            <a:off x="457200" y="1828800"/>
            <a:ext cx="3692525" cy="4278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5784" name="Rectangle 9"/>
          <p:cNvSpPr>
            <a:spLocks noChangeArrowheads="1"/>
          </p:cNvSpPr>
          <p:nvPr/>
        </p:nvSpPr>
        <p:spPr bwMode="auto">
          <a:xfrm>
            <a:off x="381000" y="6149975"/>
            <a:ext cx="3733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b="1">
                <a:latin typeface="Tahoma" charset="0"/>
                <a:cs typeface="Tahoma" charset="0"/>
              </a:rPr>
              <a:t>Tibial tubercle</a:t>
            </a:r>
          </a:p>
          <a:p>
            <a:pPr algn="ctr"/>
            <a:r>
              <a:rPr lang="en-US" sz="2000">
                <a:latin typeface="Tahoma" charset="0"/>
                <a:cs typeface="Tahoma" charset="0"/>
              </a:rPr>
              <a:t>Usually running sports</a:t>
            </a:r>
            <a:endParaRPr kumimoji="1" lang="en-US" sz="2000">
              <a:latin typeface="Tahoma" charset="0"/>
              <a:cs typeface="Tahoma" charset="0"/>
            </a:endParaRPr>
          </a:p>
        </p:txBody>
      </p:sp>
      <p:sp>
        <p:nvSpPr>
          <p:cNvPr id="75785" name="Rectangle 9"/>
          <p:cNvSpPr>
            <a:spLocks noChangeArrowheads="1"/>
          </p:cNvSpPr>
          <p:nvPr/>
        </p:nvSpPr>
        <p:spPr bwMode="auto">
          <a:xfrm>
            <a:off x="5410200" y="6149975"/>
            <a:ext cx="320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kumimoji="1" lang="en-US" sz="2000" b="1">
                <a:latin typeface="Tahoma" charset="0"/>
                <a:cs typeface="Tahoma" charset="0"/>
              </a:rPr>
              <a:t>Inferior pole of patella</a:t>
            </a:r>
          </a:p>
          <a:p>
            <a:pPr algn="ctr"/>
            <a:r>
              <a:rPr kumimoji="1" lang="en-US" sz="2000">
                <a:latin typeface="Tahoma" charset="0"/>
                <a:cs typeface="Tahoma" charset="0"/>
              </a:rPr>
              <a:t>Usually jumping sports</a:t>
            </a:r>
          </a:p>
        </p:txBody>
      </p:sp>
    </p:spTree>
    <p:extLst>
      <p:ext uri="{BB962C8B-B14F-4D97-AF65-F5344CB8AC3E}">
        <p14:creationId xmlns:p14="http://schemas.microsoft.com/office/powerpoint/2010/main" val="852721717"/>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52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Line 3"/>
          <p:cNvSpPr>
            <a:spLocks noChangeShapeType="1"/>
          </p:cNvSpPr>
          <p:nvPr/>
        </p:nvSpPr>
        <p:spPr bwMode="auto">
          <a:xfrm>
            <a:off x="1905000" y="990600"/>
            <a:ext cx="7239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04" name="Text Box 6"/>
          <p:cNvSpPr txBox="1">
            <a:spLocks noChangeArrowheads="1"/>
          </p:cNvSpPr>
          <p:nvPr/>
        </p:nvSpPr>
        <p:spPr bwMode="auto">
          <a:xfrm>
            <a:off x="3581400" y="228600"/>
            <a:ext cx="556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4000">
                <a:solidFill>
                  <a:schemeClr val="tx2"/>
                </a:solidFill>
                <a:latin typeface="Tahoma" charset="0"/>
              </a:rPr>
              <a:t>Apophysitis</a:t>
            </a:r>
          </a:p>
        </p:txBody>
      </p:sp>
      <p:sp>
        <p:nvSpPr>
          <p:cNvPr id="76805" name="Rectangle 9"/>
          <p:cNvSpPr>
            <a:spLocks noChangeArrowheads="1"/>
          </p:cNvSpPr>
          <p:nvPr/>
        </p:nvSpPr>
        <p:spPr bwMode="auto">
          <a:xfrm>
            <a:off x="5257800" y="990600"/>
            <a:ext cx="388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lgn="r"/>
            <a:r>
              <a:rPr kumimoji="1" lang="en-US" sz="2000" b="1">
                <a:solidFill>
                  <a:schemeClr val="hlink"/>
                </a:solidFill>
                <a:latin typeface="Tahoma" charset="0"/>
                <a:cs typeface="Tahoma" charset="0"/>
              </a:rPr>
              <a:t>Sever</a:t>
            </a:r>
            <a:r>
              <a:rPr kumimoji="1" lang="ja-JP" altLang="en-US" sz="2000" b="1">
                <a:solidFill>
                  <a:schemeClr val="hlink"/>
                </a:solidFill>
                <a:latin typeface="Tahoma" charset="0"/>
                <a:cs typeface="Tahoma" charset="0"/>
              </a:rPr>
              <a:t>’</a:t>
            </a:r>
            <a:r>
              <a:rPr kumimoji="1" lang="en-US" sz="2000" b="1">
                <a:solidFill>
                  <a:schemeClr val="hlink"/>
                </a:solidFill>
                <a:latin typeface="Tahoma" charset="0"/>
                <a:cs typeface="Tahoma" charset="0"/>
              </a:rPr>
              <a:t>s Disease</a:t>
            </a:r>
          </a:p>
        </p:txBody>
      </p:sp>
      <p:pic>
        <p:nvPicPr>
          <p:cNvPr id="76806" name="Picture 4" descr="http://www.footdoc.ca/www.FootDoc.ca/Apophysit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057400"/>
            <a:ext cx="27289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6" descr="PedHe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2133600"/>
            <a:ext cx="3708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Picture 8" descr="severs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1905000"/>
            <a:ext cx="20859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9" name="Rectangle 9"/>
          <p:cNvSpPr>
            <a:spLocks noChangeArrowheads="1"/>
          </p:cNvSpPr>
          <p:nvPr/>
        </p:nvSpPr>
        <p:spPr bwMode="auto">
          <a:xfrm>
            <a:off x="2895600" y="4953000"/>
            <a:ext cx="457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r>
              <a:rPr kumimoji="1" lang="en-US" sz="2000">
                <a:latin typeface="Tahoma" charset="0"/>
                <a:cs typeface="Tahoma" charset="0"/>
              </a:rPr>
              <a:t>8-12 years old</a:t>
            </a:r>
          </a:p>
          <a:p>
            <a:pPr lvl="1"/>
            <a:r>
              <a:rPr kumimoji="1" lang="en-US" sz="2000">
                <a:latin typeface="Tahoma" charset="0"/>
                <a:cs typeface="Tahoma" charset="0"/>
              </a:rPr>
              <a:t>Usually soccer, bad shoes</a:t>
            </a:r>
          </a:p>
        </p:txBody>
      </p:sp>
    </p:spTree>
    <p:extLst>
      <p:ext uri="{BB962C8B-B14F-4D97-AF65-F5344CB8AC3E}">
        <p14:creationId xmlns:p14="http://schemas.microsoft.com/office/powerpoint/2010/main" val="4115808432"/>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a:lum bright="-30000" contrast="6000"/>
            <a:extLst>
              <a:ext uri="{28A0092B-C50C-407E-A947-70E740481C1C}">
                <a14:useLocalDpi xmlns:a14="http://schemas.microsoft.com/office/drawing/2010/main" val="0"/>
              </a:ext>
            </a:extLst>
          </a:blip>
          <a:srcRect/>
          <a:stretch>
            <a:fillRect/>
          </a:stretch>
        </p:blipFill>
        <p:spPr bwMode="auto">
          <a:xfrm>
            <a:off x="1676400" y="1752600"/>
            <a:ext cx="5857875"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5475" name="Rectangle 3"/>
          <p:cNvSpPr>
            <a:spLocks noChangeArrowheads="1"/>
          </p:cNvSpPr>
          <p:nvPr/>
        </p:nvSpPr>
        <p:spPr bwMode="auto">
          <a:xfrm>
            <a:off x="685800"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400">
                <a:solidFill>
                  <a:schemeClr val="tx2"/>
                </a:solidFill>
              </a:rPr>
              <a:t>Bipartite Patella</a:t>
            </a:r>
          </a:p>
        </p:txBody>
      </p:sp>
    </p:spTree>
    <p:extLst>
      <p:ext uri="{BB962C8B-B14F-4D97-AF65-F5344CB8AC3E}">
        <p14:creationId xmlns:p14="http://schemas.microsoft.com/office/powerpoint/2010/main" val="34523355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5475"/>
                                        </p:tgtEl>
                                        <p:attrNameLst>
                                          <p:attrName>style.visibility</p:attrName>
                                        </p:attrNameLst>
                                      </p:cBhvr>
                                      <p:to>
                                        <p:strVal val="visible"/>
                                      </p:to>
                                    </p:set>
                                    <p:anim calcmode="lin" valueType="num">
                                      <p:cBhvr>
                                        <p:cTn id="7" dur="500" fill="hold"/>
                                        <p:tgtEl>
                                          <p:spTgt spid="105475"/>
                                        </p:tgtEl>
                                        <p:attrNameLst>
                                          <p:attrName>ppt_w</p:attrName>
                                        </p:attrNameLst>
                                      </p:cBhvr>
                                      <p:tavLst>
                                        <p:tav tm="0">
                                          <p:val>
                                            <p:fltVal val="0"/>
                                          </p:val>
                                        </p:tav>
                                        <p:tav tm="100000">
                                          <p:val>
                                            <p:strVal val="#ppt_w"/>
                                          </p:val>
                                        </p:tav>
                                      </p:tavLst>
                                    </p:anim>
                                    <p:anim calcmode="lin" valueType="num">
                                      <p:cBhvr>
                                        <p:cTn id="8" dur="500" fill="hold"/>
                                        <p:tgtEl>
                                          <p:spTgt spid="10547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81000"/>
            <a:ext cx="3227388"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8851" name="Text Box 3"/>
          <p:cNvSpPr txBox="1">
            <a:spLocks noChangeArrowheads="1"/>
          </p:cNvSpPr>
          <p:nvPr/>
        </p:nvSpPr>
        <p:spPr bwMode="auto">
          <a:xfrm>
            <a:off x="1905000" y="990600"/>
            <a:ext cx="152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3200">
                <a:solidFill>
                  <a:schemeClr val="tx2"/>
                </a:solidFill>
              </a:rPr>
              <a:t>Day 1</a:t>
            </a:r>
          </a:p>
        </p:txBody>
      </p:sp>
      <p:sp>
        <p:nvSpPr>
          <p:cNvPr id="78852" name="Text Box 4"/>
          <p:cNvSpPr txBox="1">
            <a:spLocks noChangeArrowheads="1"/>
          </p:cNvSpPr>
          <p:nvPr/>
        </p:nvSpPr>
        <p:spPr bwMode="auto">
          <a:xfrm>
            <a:off x="1981200" y="5257800"/>
            <a:ext cx="152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3200">
                <a:solidFill>
                  <a:schemeClr val="tx2"/>
                </a:solidFill>
              </a:rPr>
              <a:t>Day 9</a:t>
            </a:r>
          </a:p>
        </p:txBody>
      </p:sp>
      <p:sp>
        <p:nvSpPr>
          <p:cNvPr id="78853" name="Text Box 5"/>
          <p:cNvSpPr txBox="1">
            <a:spLocks noChangeArrowheads="1"/>
          </p:cNvSpPr>
          <p:nvPr/>
        </p:nvSpPr>
        <p:spPr bwMode="auto">
          <a:xfrm>
            <a:off x="1905000" y="3124200"/>
            <a:ext cx="152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3200">
                <a:solidFill>
                  <a:schemeClr val="tx2"/>
                </a:solidFill>
              </a:rPr>
              <a:t>Day 3</a:t>
            </a:r>
          </a:p>
        </p:txBody>
      </p:sp>
    </p:spTree>
    <p:extLst>
      <p:ext uri="{BB962C8B-B14F-4D97-AF65-F5344CB8AC3E}">
        <p14:creationId xmlns:p14="http://schemas.microsoft.com/office/powerpoint/2010/main" val="3650852178"/>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4495800" cy="250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9875" name="Rectangle 4"/>
          <p:cNvSpPr>
            <a:spLocks noChangeArrowheads="1"/>
          </p:cNvSpPr>
          <p:nvPr/>
        </p:nvSpPr>
        <p:spPr bwMode="auto">
          <a:xfrm>
            <a:off x="685800"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000">
                <a:solidFill>
                  <a:schemeClr val="tx2"/>
                </a:solidFill>
              </a:rPr>
              <a:t>Metaphyseal Corner </a:t>
            </a:r>
          </a:p>
          <a:p>
            <a:pPr algn="ctr"/>
            <a:r>
              <a:rPr lang="en-US" sz="4000">
                <a:solidFill>
                  <a:schemeClr val="tx2"/>
                </a:solidFill>
              </a:rPr>
              <a:t>(Bucket Handle Fracture)</a:t>
            </a:r>
          </a:p>
        </p:txBody>
      </p:sp>
      <p:pic>
        <p:nvPicPr>
          <p:cNvPr id="79876" name="Picture 1" descr="1"/>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5105400" y="1752600"/>
            <a:ext cx="35814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425208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Salter-Harris ?</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605" y="1410241"/>
            <a:ext cx="4191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741109386"/>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71600"/>
            <a:ext cx="4003675"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0899" name="Picture 1027"/>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4953000" y="1371600"/>
            <a:ext cx="352901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0532" name="Rectangle 1028"/>
          <p:cNvSpPr>
            <a:spLocks noChangeArrowheads="1"/>
          </p:cNvSpPr>
          <p:nvPr/>
        </p:nvSpPr>
        <p:spPr bwMode="auto">
          <a:xfrm>
            <a:off x="685800" y="228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400">
                <a:solidFill>
                  <a:schemeClr val="tx2"/>
                </a:solidFill>
              </a:rPr>
              <a:t>Maisonneuve Fracture</a:t>
            </a:r>
          </a:p>
        </p:txBody>
      </p:sp>
    </p:spTree>
    <p:extLst>
      <p:ext uri="{BB962C8B-B14F-4D97-AF65-F5344CB8AC3E}">
        <p14:creationId xmlns:p14="http://schemas.microsoft.com/office/powerpoint/2010/main" val="30349784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0532"/>
                                        </p:tgtEl>
                                        <p:attrNameLst>
                                          <p:attrName>style.visibility</p:attrName>
                                        </p:attrNameLst>
                                      </p:cBhvr>
                                      <p:to>
                                        <p:strVal val="visible"/>
                                      </p:to>
                                    </p:set>
                                    <p:anim calcmode="lin" valueType="num">
                                      <p:cBhvr>
                                        <p:cTn id="7" dur="500" fill="hold"/>
                                        <p:tgtEl>
                                          <p:spTgt spid="150532"/>
                                        </p:tgtEl>
                                        <p:attrNameLst>
                                          <p:attrName>ppt_w</p:attrName>
                                        </p:attrNameLst>
                                      </p:cBhvr>
                                      <p:tavLst>
                                        <p:tav tm="0">
                                          <p:val>
                                            <p:fltVal val="0"/>
                                          </p:val>
                                        </p:tav>
                                        <p:tav tm="100000">
                                          <p:val>
                                            <p:strVal val="#ppt_w"/>
                                          </p:val>
                                        </p:tav>
                                      </p:tavLst>
                                    </p:anim>
                                    <p:anim calcmode="lin" valueType="num">
                                      <p:cBhvr>
                                        <p:cTn id="8" dur="500" fill="hold"/>
                                        <p:tgtEl>
                                          <p:spTgt spid="1505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2"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Toddler Fracture 1"/>
          <p:cNvPicPr>
            <a:picLocks noChangeAspect="1" noChangeArrowheads="1"/>
          </p:cNvPicPr>
          <p:nvPr/>
        </p:nvPicPr>
        <p:blipFill>
          <a:blip r:embed="rId3">
            <a:lum bright="18000" contrast="6000"/>
            <a:extLst>
              <a:ext uri="{28A0092B-C50C-407E-A947-70E740481C1C}">
                <a14:useLocalDpi xmlns:a14="http://schemas.microsoft.com/office/drawing/2010/main" val="0"/>
              </a:ext>
            </a:extLst>
          </a:blip>
          <a:srcRect/>
          <a:stretch>
            <a:fillRect/>
          </a:stretch>
        </p:blipFill>
        <p:spPr bwMode="auto">
          <a:xfrm>
            <a:off x="3505200" y="304800"/>
            <a:ext cx="210343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99372"/>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Toddler Fracture 2"/>
          <p:cNvPicPr>
            <a:picLocks noChangeAspect="1" noChangeArrowheads="1"/>
          </p:cNvPicPr>
          <p:nvPr/>
        </p:nvPicPr>
        <p:blipFill>
          <a:blip r:embed="rId3">
            <a:lum bright="18000" contrast="42000"/>
            <a:extLst>
              <a:ext uri="{28A0092B-C50C-407E-A947-70E740481C1C}">
                <a14:useLocalDpi xmlns:a14="http://schemas.microsoft.com/office/drawing/2010/main" val="0"/>
              </a:ext>
            </a:extLst>
          </a:blip>
          <a:srcRect/>
          <a:stretch>
            <a:fillRect/>
          </a:stretch>
        </p:blipFill>
        <p:spPr bwMode="auto">
          <a:xfrm>
            <a:off x="1143000" y="1981200"/>
            <a:ext cx="68802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3"/>
          <p:cNvSpPr>
            <a:spLocks noChangeArrowheads="1"/>
          </p:cNvSpPr>
          <p:nvPr/>
        </p:nvSpPr>
        <p:spPr bwMode="auto">
          <a:xfrm>
            <a:off x="685800" y="457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400">
                <a:solidFill>
                  <a:schemeClr val="tx2"/>
                </a:solidFill>
              </a:rPr>
              <a:t>Toddler</a:t>
            </a:r>
            <a:r>
              <a:rPr lang="ja-JP" altLang="en-US" sz="4400">
                <a:solidFill>
                  <a:schemeClr val="tx2"/>
                </a:solidFill>
              </a:rPr>
              <a:t>’</a:t>
            </a:r>
            <a:r>
              <a:rPr lang="en-US" sz="4400">
                <a:solidFill>
                  <a:schemeClr val="tx2"/>
                </a:solidFill>
              </a:rPr>
              <a:t>s Fracture</a:t>
            </a:r>
          </a:p>
        </p:txBody>
      </p:sp>
    </p:spTree>
    <p:extLst>
      <p:ext uri="{BB962C8B-B14F-4D97-AF65-F5344CB8AC3E}">
        <p14:creationId xmlns:p14="http://schemas.microsoft.com/office/powerpoint/2010/main" val="24877416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7283"/>
                                        </p:tgtEl>
                                        <p:attrNameLst>
                                          <p:attrName>style.visibility</p:attrName>
                                        </p:attrNameLst>
                                      </p:cBhvr>
                                      <p:to>
                                        <p:strVal val="visible"/>
                                      </p:to>
                                    </p:set>
                                    <p:anim calcmode="lin" valueType="num">
                                      <p:cBhvr>
                                        <p:cTn id="7" dur="500" fill="hold"/>
                                        <p:tgtEl>
                                          <p:spTgt spid="97283"/>
                                        </p:tgtEl>
                                        <p:attrNameLst>
                                          <p:attrName>ppt_w</p:attrName>
                                        </p:attrNameLst>
                                      </p:cBhvr>
                                      <p:tavLst>
                                        <p:tav tm="0">
                                          <p:val>
                                            <p:fltVal val="0"/>
                                          </p:val>
                                        </p:tav>
                                        <p:tav tm="100000">
                                          <p:val>
                                            <p:strVal val="#ppt_w"/>
                                          </p:val>
                                        </p:tav>
                                      </p:tavLst>
                                    </p:anim>
                                    <p:anim calcmode="lin" valueType="num">
                                      <p:cBhvr>
                                        <p:cTn id="8" dur="500" fill="hold"/>
                                        <p:tgtEl>
                                          <p:spTgt spid="9728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3048000" y="1371600"/>
            <a:ext cx="3189288"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3971" name="Rectangle 3"/>
          <p:cNvSpPr>
            <a:spLocks noChangeArrowheads="1"/>
          </p:cNvSpPr>
          <p:nvPr/>
        </p:nvSpPr>
        <p:spPr bwMode="auto">
          <a:xfrm>
            <a:off x="685800" y="228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400">
                <a:solidFill>
                  <a:schemeClr val="tx2"/>
                </a:solidFill>
              </a:rPr>
              <a:t>Toddler</a:t>
            </a:r>
            <a:r>
              <a:rPr lang="ja-JP" altLang="en-US" sz="4400">
                <a:solidFill>
                  <a:schemeClr val="tx2"/>
                </a:solidFill>
              </a:rPr>
              <a:t>’</a:t>
            </a:r>
            <a:r>
              <a:rPr lang="en-US" sz="4400">
                <a:solidFill>
                  <a:schemeClr val="tx2"/>
                </a:solidFill>
              </a:rPr>
              <a:t>s Fracture</a:t>
            </a:r>
          </a:p>
        </p:txBody>
      </p:sp>
    </p:spTree>
    <p:extLst>
      <p:ext uri="{BB962C8B-B14F-4D97-AF65-F5344CB8AC3E}">
        <p14:creationId xmlns:p14="http://schemas.microsoft.com/office/powerpoint/2010/main" val="1466109464"/>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52600"/>
            <a:ext cx="4225925"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679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371600"/>
            <a:ext cx="3506788"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7940" name="Rectangle 4"/>
          <p:cNvSpPr>
            <a:spLocks noChangeArrowheads="1"/>
          </p:cNvSpPr>
          <p:nvPr/>
        </p:nvSpPr>
        <p:spPr bwMode="auto">
          <a:xfrm>
            <a:off x="685800" y="228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400">
                <a:solidFill>
                  <a:schemeClr val="tx2"/>
                </a:solidFill>
              </a:rPr>
              <a:t>Tillaux Fracture</a:t>
            </a:r>
          </a:p>
        </p:txBody>
      </p:sp>
    </p:spTree>
    <p:extLst>
      <p:ext uri="{BB962C8B-B14F-4D97-AF65-F5344CB8AC3E}">
        <p14:creationId xmlns:p14="http://schemas.microsoft.com/office/powerpoint/2010/main" val="8666461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7940"/>
                                        </p:tgtEl>
                                        <p:attrNameLst>
                                          <p:attrName>style.visibility</p:attrName>
                                        </p:attrNameLst>
                                      </p:cBhvr>
                                      <p:to>
                                        <p:strVal val="visible"/>
                                      </p:to>
                                    </p:set>
                                    <p:anim calcmode="lin" valueType="num">
                                      <p:cBhvr>
                                        <p:cTn id="7" dur="500" fill="hold"/>
                                        <p:tgtEl>
                                          <p:spTgt spid="167940"/>
                                        </p:tgtEl>
                                        <p:attrNameLst>
                                          <p:attrName>ppt_w</p:attrName>
                                        </p:attrNameLst>
                                      </p:cBhvr>
                                      <p:tavLst>
                                        <p:tav tm="0">
                                          <p:val>
                                            <p:fltVal val="0"/>
                                          </p:val>
                                        </p:tav>
                                        <p:tav tm="100000">
                                          <p:val>
                                            <p:strVal val="#ppt_w"/>
                                          </p:val>
                                        </p:tav>
                                      </p:tavLst>
                                    </p:anim>
                                    <p:anim calcmode="lin" valueType="num">
                                      <p:cBhvr>
                                        <p:cTn id="8" dur="500" fill="hold"/>
                                        <p:tgtEl>
                                          <p:spTgt spid="16794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67939"/>
                                        </p:tgtEl>
                                        <p:attrNameLst>
                                          <p:attrName>style.visibility</p:attrName>
                                        </p:attrNameLst>
                                      </p:cBhvr>
                                      <p:to>
                                        <p:strVal val="visible"/>
                                      </p:to>
                                    </p:set>
                                    <p:anim calcmode="lin" valueType="num">
                                      <p:cBhvr>
                                        <p:cTn id="13" dur="500" fill="hold"/>
                                        <p:tgtEl>
                                          <p:spTgt spid="167939"/>
                                        </p:tgtEl>
                                        <p:attrNameLst>
                                          <p:attrName>ppt_w</p:attrName>
                                        </p:attrNameLst>
                                      </p:cBhvr>
                                      <p:tavLst>
                                        <p:tav tm="0">
                                          <p:val>
                                            <p:fltVal val="0"/>
                                          </p:val>
                                        </p:tav>
                                        <p:tav tm="100000">
                                          <p:val>
                                            <p:strVal val="#ppt_w"/>
                                          </p:val>
                                        </p:tav>
                                      </p:tavLst>
                                    </p:anim>
                                    <p:anim calcmode="lin" valueType="num">
                                      <p:cBhvr>
                                        <p:cTn id="14" dur="500" fill="hold"/>
                                        <p:tgtEl>
                                          <p:spTgt spid="1679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828800"/>
            <a:ext cx="370363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6019" name="Rectangle 3"/>
          <p:cNvSpPr>
            <a:spLocks noChangeArrowheads="1"/>
          </p:cNvSpPr>
          <p:nvPr/>
        </p:nvSpPr>
        <p:spPr bwMode="auto">
          <a:xfrm>
            <a:off x="685800" y="228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400">
                <a:solidFill>
                  <a:schemeClr val="tx2"/>
                </a:solidFill>
              </a:rPr>
              <a:t>Tillaux Fracture</a:t>
            </a:r>
          </a:p>
        </p:txBody>
      </p:sp>
      <p:sp>
        <p:nvSpPr>
          <p:cNvPr id="86020" name="Text Box 4"/>
          <p:cNvSpPr txBox="1">
            <a:spLocks noChangeArrowheads="1"/>
          </p:cNvSpPr>
          <p:nvPr/>
        </p:nvSpPr>
        <p:spPr bwMode="auto">
          <a:xfrm>
            <a:off x="3810000" y="60198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t>Posterior</a:t>
            </a:r>
          </a:p>
        </p:txBody>
      </p:sp>
      <p:sp>
        <p:nvSpPr>
          <p:cNvPr id="86021" name="Text Box 5"/>
          <p:cNvSpPr txBox="1">
            <a:spLocks noChangeArrowheads="1"/>
          </p:cNvSpPr>
          <p:nvPr/>
        </p:nvSpPr>
        <p:spPr bwMode="auto">
          <a:xfrm>
            <a:off x="6400800" y="34290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t>Medial</a:t>
            </a:r>
          </a:p>
        </p:txBody>
      </p:sp>
      <p:sp>
        <p:nvSpPr>
          <p:cNvPr id="86022" name="Text Box 6"/>
          <p:cNvSpPr txBox="1">
            <a:spLocks noChangeArrowheads="1"/>
          </p:cNvSpPr>
          <p:nvPr/>
        </p:nvSpPr>
        <p:spPr bwMode="auto">
          <a:xfrm>
            <a:off x="1295400" y="34290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t>Lateral</a:t>
            </a:r>
          </a:p>
        </p:txBody>
      </p:sp>
      <p:sp>
        <p:nvSpPr>
          <p:cNvPr id="86023" name="Text Box 7"/>
          <p:cNvSpPr txBox="1">
            <a:spLocks noChangeArrowheads="1"/>
          </p:cNvSpPr>
          <p:nvPr/>
        </p:nvSpPr>
        <p:spPr bwMode="auto">
          <a:xfrm>
            <a:off x="3810000" y="12954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t>Anterior</a:t>
            </a:r>
          </a:p>
        </p:txBody>
      </p:sp>
    </p:spTree>
    <p:extLst>
      <p:ext uri="{BB962C8B-B14F-4D97-AF65-F5344CB8AC3E}">
        <p14:creationId xmlns:p14="http://schemas.microsoft.com/office/powerpoint/2010/main" val="3159236664"/>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304800" y="2133600"/>
            <a:ext cx="4343400" cy="364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7043" name="Picture 3"/>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4953000" y="1905000"/>
            <a:ext cx="3792538"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1012" name="Rectangle 4"/>
          <p:cNvSpPr>
            <a:spLocks noChangeArrowheads="1"/>
          </p:cNvSpPr>
          <p:nvPr/>
        </p:nvSpPr>
        <p:spPr bwMode="auto">
          <a:xfrm>
            <a:off x="685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400">
                <a:solidFill>
                  <a:schemeClr val="tx2"/>
                </a:solidFill>
              </a:rPr>
              <a:t>Triplane Fracture</a:t>
            </a:r>
          </a:p>
        </p:txBody>
      </p:sp>
    </p:spTree>
    <p:extLst>
      <p:ext uri="{BB962C8B-B14F-4D97-AF65-F5344CB8AC3E}">
        <p14:creationId xmlns:p14="http://schemas.microsoft.com/office/powerpoint/2010/main" val="36130693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1012"/>
                                        </p:tgtEl>
                                        <p:attrNameLst>
                                          <p:attrName>style.visibility</p:attrName>
                                        </p:attrNameLst>
                                      </p:cBhvr>
                                      <p:to>
                                        <p:strVal val="visible"/>
                                      </p:to>
                                    </p:set>
                                    <p:anim calcmode="lin" valueType="num">
                                      <p:cBhvr>
                                        <p:cTn id="7" dur="500" fill="hold"/>
                                        <p:tgtEl>
                                          <p:spTgt spid="171012"/>
                                        </p:tgtEl>
                                        <p:attrNameLst>
                                          <p:attrName>ppt_w</p:attrName>
                                        </p:attrNameLst>
                                      </p:cBhvr>
                                      <p:tavLst>
                                        <p:tav tm="0">
                                          <p:val>
                                            <p:fltVal val="0"/>
                                          </p:val>
                                        </p:tav>
                                        <p:tav tm="100000">
                                          <p:val>
                                            <p:strVal val="#ppt_w"/>
                                          </p:val>
                                        </p:tav>
                                      </p:tavLst>
                                    </p:anim>
                                    <p:anim calcmode="lin" valueType="num">
                                      <p:cBhvr>
                                        <p:cTn id="8" dur="500" fill="hold"/>
                                        <p:tgtEl>
                                          <p:spTgt spid="1710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2"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27"/>
          <p:cNvSpPr>
            <a:spLocks noChangeArrowheads="1"/>
          </p:cNvSpPr>
          <p:nvPr/>
        </p:nvSpPr>
        <p:spPr bwMode="auto">
          <a:xfrm>
            <a:off x="685800" y="228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400">
                <a:solidFill>
                  <a:schemeClr val="tx2"/>
                </a:solidFill>
              </a:rPr>
              <a:t>Triplane Fracture</a:t>
            </a:r>
          </a:p>
        </p:txBody>
      </p:sp>
      <p:pic>
        <p:nvPicPr>
          <p:cNvPr id="88067"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447800"/>
            <a:ext cx="3768725"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8068" name="Text Box 1029"/>
          <p:cNvSpPr txBox="1">
            <a:spLocks noChangeArrowheads="1"/>
          </p:cNvSpPr>
          <p:nvPr/>
        </p:nvSpPr>
        <p:spPr bwMode="auto">
          <a:xfrm>
            <a:off x="1066800" y="34290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t>Anterior</a:t>
            </a:r>
          </a:p>
        </p:txBody>
      </p:sp>
      <p:sp>
        <p:nvSpPr>
          <p:cNvPr id="88069" name="Text Box 1030"/>
          <p:cNvSpPr txBox="1">
            <a:spLocks noChangeArrowheads="1"/>
          </p:cNvSpPr>
          <p:nvPr/>
        </p:nvSpPr>
        <p:spPr bwMode="auto">
          <a:xfrm>
            <a:off x="6629400" y="34290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t>Posterior</a:t>
            </a:r>
          </a:p>
        </p:txBody>
      </p:sp>
    </p:spTree>
    <p:extLst>
      <p:ext uri="{BB962C8B-B14F-4D97-AF65-F5344CB8AC3E}">
        <p14:creationId xmlns:p14="http://schemas.microsoft.com/office/powerpoint/2010/main" val="976791059"/>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a:lum bright="-30000" contrast="12000"/>
            <a:extLst>
              <a:ext uri="{28A0092B-C50C-407E-A947-70E740481C1C}">
                <a14:useLocalDpi xmlns:a14="http://schemas.microsoft.com/office/drawing/2010/main" val="0"/>
              </a:ext>
            </a:extLst>
          </a:blip>
          <a:srcRect/>
          <a:stretch>
            <a:fillRect/>
          </a:stretch>
        </p:blipFill>
        <p:spPr bwMode="auto">
          <a:xfrm>
            <a:off x="533400" y="1447800"/>
            <a:ext cx="436245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7459" name="Rectangle 3"/>
          <p:cNvSpPr>
            <a:spLocks noChangeArrowheads="1"/>
          </p:cNvSpPr>
          <p:nvPr/>
        </p:nvSpPr>
        <p:spPr bwMode="auto">
          <a:xfrm>
            <a:off x="685800" y="228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400">
                <a:solidFill>
                  <a:schemeClr val="tx2"/>
                </a:solidFill>
              </a:rPr>
              <a:t>Jones Fracture</a:t>
            </a:r>
          </a:p>
        </p:txBody>
      </p:sp>
      <p:pic>
        <p:nvPicPr>
          <p:cNvPr id="147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447800"/>
            <a:ext cx="3432175"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4721019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7459"/>
                                        </p:tgtEl>
                                        <p:attrNameLst>
                                          <p:attrName>style.visibility</p:attrName>
                                        </p:attrNameLst>
                                      </p:cBhvr>
                                      <p:to>
                                        <p:strVal val="visible"/>
                                      </p:to>
                                    </p:set>
                                    <p:anim calcmode="lin" valueType="num">
                                      <p:cBhvr>
                                        <p:cTn id="7" dur="500" fill="hold"/>
                                        <p:tgtEl>
                                          <p:spTgt spid="147459"/>
                                        </p:tgtEl>
                                        <p:attrNameLst>
                                          <p:attrName>ppt_w</p:attrName>
                                        </p:attrNameLst>
                                      </p:cBhvr>
                                      <p:tavLst>
                                        <p:tav tm="0">
                                          <p:val>
                                            <p:fltVal val="0"/>
                                          </p:val>
                                        </p:tav>
                                        <p:tav tm="100000">
                                          <p:val>
                                            <p:strVal val="#ppt_w"/>
                                          </p:val>
                                        </p:tav>
                                      </p:tavLst>
                                    </p:anim>
                                    <p:anim calcmode="lin" valueType="num">
                                      <p:cBhvr>
                                        <p:cTn id="8" dur="500" fill="hold"/>
                                        <p:tgtEl>
                                          <p:spTgt spid="14745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47460"/>
                                        </p:tgtEl>
                                        <p:attrNameLst>
                                          <p:attrName>style.visibility</p:attrName>
                                        </p:attrNameLst>
                                      </p:cBhvr>
                                      <p:to>
                                        <p:strVal val="visible"/>
                                      </p:to>
                                    </p:set>
                                    <p:anim calcmode="lin" valueType="num">
                                      <p:cBhvr>
                                        <p:cTn id="13" dur="500" fill="hold"/>
                                        <p:tgtEl>
                                          <p:spTgt spid="147460"/>
                                        </p:tgtEl>
                                        <p:attrNameLst>
                                          <p:attrName>ppt_w</p:attrName>
                                        </p:attrNameLst>
                                      </p:cBhvr>
                                      <p:tavLst>
                                        <p:tav tm="0">
                                          <p:val>
                                            <p:fltVal val="0"/>
                                          </p:val>
                                        </p:tav>
                                        <p:tav tm="100000">
                                          <p:val>
                                            <p:strVal val="#ppt_w"/>
                                          </p:val>
                                        </p:tav>
                                      </p:tavLst>
                                    </p:anim>
                                    <p:anim calcmode="lin" valueType="num">
                                      <p:cBhvr>
                                        <p:cTn id="14" dur="500" fill="hold"/>
                                        <p:tgtEl>
                                          <p:spTgt spid="1474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p:txBody>
          <a:bodyPr/>
          <a:lstStyle/>
          <a:p>
            <a:r>
              <a:rPr lang="en-US"/>
              <a:t>Scoliosis</a:t>
            </a:r>
          </a:p>
        </p:txBody>
      </p:sp>
      <p:sp>
        <p:nvSpPr>
          <p:cNvPr id="414723" name="Rectangle 3"/>
          <p:cNvSpPr>
            <a:spLocks noGrp="1" noChangeArrowheads="1"/>
          </p:cNvSpPr>
          <p:nvPr>
            <p:ph type="body" idx="1"/>
          </p:nvPr>
        </p:nvSpPr>
        <p:spPr/>
        <p:txBody>
          <a:bodyPr/>
          <a:lstStyle/>
          <a:p>
            <a:r>
              <a:rPr lang="en-US"/>
              <a:t>Spinal curvature</a:t>
            </a:r>
          </a:p>
          <a:p>
            <a:pPr lvl="1"/>
            <a:r>
              <a:rPr lang="en-US"/>
              <a:t>Idiopathic</a:t>
            </a:r>
          </a:p>
          <a:p>
            <a:pPr lvl="1"/>
            <a:r>
              <a:rPr lang="en-US"/>
              <a:t>Congenital</a:t>
            </a:r>
          </a:p>
          <a:p>
            <a:pPr lvl="1"/>
            <a:r>
              <a:rPr lang="en-US"/>
              <a:t>Neuromuscular</a:t>
            </a:r>
          </a:p>
          <a:p>
            <a:pPr lvl="1"/>
            <a:r>
              <a:rPr lang="en-US"/>
              <a:t>Syndromic</a:t>
            </a:r>
          </a:p>
          <a:p>
            <a:r>
              <a:rPr lang="en-US"/>
              <a:t>Normal spine</a:t>
            </a:r>
          </a:p>
          <a:p>
            <a:pPr lvl="1"/>
            <a:r>
              <a:rPr lang="en-US"/>
              <a:t>Straight in frontal plane</a:t>
            </a:r>
          </a:p>
          <a:p>
            <a:pPr lvl="1"/>
            <a:r>
              <a:rPr lang="en-US"/>
              <a:t>Kyphotic and lordotic in lateral plane</a:t>
            </a:r>
          </a:p>
          <a:p>
            <a:endParaRPr lang="en-US"/>
          </a:p>
        </p:txBody>
      </p:sp>
      <p:pic>
        <p:nvPicPr>
          <p:cNvPr id="414724" name="Picture 4" descr="normalsp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219200"/>
            <a:ext cx="3059113"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808902"/>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Grid.thmx</Template>
  <TotalTime>1936</TotalTime>
  <Words>10624</Words>
  <Application>Microsoft Macintosh PowerPoint</Application>
  <PresentationFormat>On-screen Show (4:3)</PresentationFormat>
  <Paragraphs>1005</Paragraphs>
  <Slides>171</Slides>
  <Notes>88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171</vt:i4>
      </vt:variant>
    </vt:vector>
  </HeadingPairs>
  <TitlesOfParts>
    <vt:vector size="173" baseType="lpstr">
      <vt:lpstr>Grid</vt:lpstr>
      <vt:lpstr>Photo Editor Photo</vt:lpstr>
      <vt:lpstr>Pediatric Fractures</vt:lpstr>
      <vt:lpstr>Terminology - Anatomy</vt:lpstr>
      <vt:lpstr>Love the Periosteum</vt:lpstr>
      <vt:lpstr>Terminology  (what ortho wants to know)</vt:lpstr>
      <vt:lpstr>Pediatric Specific Fracture Types</vt:lpstr>
      <vt:lpstr>Pediatric Specific Fracture Types</vt:lpstr>
      <vt:lpstr>Pediatric Specific Fracture Types</vt:lpstr>
      <vt:lpstr>Who cares about Salter and Harris?</vt:lpstr>
      <vt:lpstr>Salter-Harris ?</vt:lpstr>
      <vt:lpstr>Salter-Harris ?</vt:lpstr>
      <vt:lpstr>Salter-Harris ?</vt:lpstr>
      <vt:lpstr>Salter-Harris ?</vt:lpstr>
      <vt:lpstr>Describe Me</vt:lpstr>
      <vt:lpstr>Describe Me </vt:lpstr>
      <vt:lpstr>Describe Me</vt:lpstr>
      <vt:lpstr>Describe Me</vt:lpstr>
      <vt:lpstr>Describe Me</vt:lpstr>
      <vt:lpstr>Describe ME </vt:lpstr>
      <vt:lpstr>Describe Me</vt:lpstr>
      <vt:lpstr>Elbow - Anatomy</vt:lpstr>
      <vt:lpstr>Elbow - Anatomy</vt:lpstr>
      <vt:lpstr>Elbow: *$!#@$ ossification Centers </vt:lpstr>
      <vt:lpstr>Elbow - Normal X-rays</vt:lpstr>
      <vt:lpstr>Elbow - Supracondylar</vt:lpstr>
      <vt:lpstr>Rapid Fire</vt:lpstr>
      <vt:lpstr>Rapid Fire</vt:lpstr>
      <vt:lpstr>Rapid Fire</vt:lpstr>
      <vt:lpstr>Rapid Fire</vt:lpstr>
      <vt:lpstr>Rapid Fire</vt:lpstr>
      <vt:lpstr>Name that Fracture</vt:lpstr>
      <vt:lpstr>Name that Fracture</vt:lpstr>
      <vt:lpstr>Monteggia vs Galeazzi</vt:lpstr>
      <vt:lpstr>The End!</vt:lpstr>
      <vt:lpstr>Posterior Rib Fractures</vt:lpstr>
      <vt:lpstr>Carpal Bones</vt:lpstr>
      <vt:lpstr>Scaphoid Fracture</vt:lpstr>
      <vt:lpstr>PowerPoint Presentation</vt:lpstr>
      <vt:lpstr>Right Hip Effusion</vt:lpstr>
      <vt:lpstr>Left Hip Effusion</vt:lpstr>
      <vt:lpstr>SCFE</vt:lpstr>
      <vt:lpstr>Klein’s Lines</vt:lpstr>
      <vt:lpstr>Legg-Calve-Perthes</vt:lpstr>
      <vt:lpstr>Bipartite Patella</vt:lpstr>
      <vt:lpstr>PowerPoint Presentation</vt:lpstr>
      <vt:lpstr>Classic Metaphyseal Lesions (CML) AKA Bucket Handle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Elbow - Epicondylar</vt:lpstr>
      <vt:lpstr>Forearm</vt:lpstr>
      <vt:lpstr>Wrist/Hand</vt:lpstr>
      <vt:lpstr>Proximal Humerus</vt:lpstr>
      <vt:lpstr>Lower Leg</vt:lpstr>
      <vt:lpstr>Ankle</vt:lpstr>
      <vt:lpstr>For reference</vt:lpstr>
      <vt:lpstr>Ankle Decision rules</vt:lpstr>
      <vt:lpstr>Foot</vt:lpstr>
      <vt:lpstr>Skull</vt:lpstr>
      <vt:lpstr>Signs of abuse</vt:lpstr>
      <vt:lpstr>Signs of abuse</vt:lpstr>
      <vt:lpstr>Abuse: Skull</vt:lpstr>
      <vt:lpstr>Compartment Syndrome</vt:lpstr>
      <vt:lpstr>Clavicle</vt:lpstr>
      <vt:lpstr>Shoulder</vt:lpstr>
      <vt:lpstr>Hip</vt:lpstr>
      <vt:lpstr>Knee</vt:lpstr>
      <vt:lpstr>Patella</vt:lpstr>
      <vt:lpstr>Femur</vt:lpstr>
      <vt:lpstr>Slides from other people to put 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Scoliosis</vt:lpstr>
      <vt:lpstr>Idiopathic Scoliosis</vt:lpstr>
      <vt:lpstr>Idiopathic Scoliosis</vt:lpstr>
      <vt:lpstr>Idiopathic Scoliosis</vt:lpstr>
      <vt:lpstr>Idiopathic Scoliosis</vt:lpstr>
      <vt:lpstr>Back Pain</vt:lpstr>
      <vt:lpstr>Spondylolithesis</vt:lpstr>
      <vt:lpstr>Spondylolysis</vt:lpstr>
      <vt:lpstr>Spondylolysis</vt:lpstr>
      <vt:lpstr>Hips</vt:lpstr>
      <vt:lpstr>DDH</vt:lpstr>
      <vt:lpstr>Exam</vt:lpstr>
      <vt:lpstr>Treatment</vt:lpstr>
      <vt:lpstr>Gait Abnormalities</vt:lpstr>
      <vt:lpstr>Alignment</vt:lpstr>
      <vt:lpstr>Alignment</vt:lpstr>
      <vt:lpstr>Alignment</vt:lpstr>
      <vt:lpstr>Alignment</vt:lpstr>
      <vt:lpstr>Rotation</vt:lpstr>
      <vt:lpstr>Rotation</vt:lpstr>
      <vt:lpstr>Rotation</vt:lpstr>
      <vt:lpstr>Rotation</vt:lpstr>
      <vt:lpstr>Toe Walking</vt:lpstr>
      <vt:lpstr>Idiopathic Toe Walking</vt:lpstr>
      <vt:lpstr>Sports Medicine</vt:lpstr>
      <vt:lpstr>Sports Medicine</vt:lpstr>
      <vt:lpstr>PTF Pain</vt:lpstr>
      <vt:lpstr>Sinding-Larsen-Johansson Syndrome</vt:lpstr>
      <vt:lpstr>Sinding-Larsen-Johansson Syndrome</vt:lpstr>
      <vt:lpstr>Osgood-Schlatter Disease</vt:lpstr>
      <vt:lpstr>Osgood-Schlatter Disease</vt:lpstr>
      <vt:lpstr>Plica</vt:lpstr>
      <vt:lpstr>Foot </vt:lpstr>
      <vt:lpstr>Clubfoot</vt:lpstr>
      <vt:lpstr>Metatarsus Adductus</vt:lpstr>
      <vt:lpstr>Sever’s Disease</vt:lpstr>
      <vt:lpstr>Sever’s Disease</vt:lpstr>
      <vt:lpstr>Sever’s Disease</vt:lpstr>
      <vt:lpstr>Lateral Condyle Fracture</vt:lpstr>
      <vt:lpstr>Lateral Condyle Fracture Mechanism</vt:lpstr>
      <vt:lpstr>Lateral Condyle Fracture Classification</vt:lpstr>
      <vt:lpstr>Lateral Condyle Fracture Treatment</vt:lpstr>
      <vt:lpstr>Lateral Condyle Fractures Complications</vt:lpstr>
      <vt:lpstr>PowerPoint Presentation</vt:lpstr>
      <vt:lpstr>PowerPoint Presentation</vt:lpstr>
      <vt:lpstr>PowerPoint Presentation</vt:lpstr>
      <vt:lpstr>PowerPoint Presentation</vt:lpstr>
      <vt:lpstr>Radial Neck Fractures Management</vt:lpstr>
      <vt:lpstr>PowerPoint Presentation</vt:lpstr>
      <vt:lpstr>PowerPoint Presentation</vt:lpstr>
      <vt:lpstr>Medial Epicondyle Fracture</vt:lpstr>
      <vt:lpstr>Medial Epicondyle Fracture</vt:lpstr>
      <vt:lpstr>Medial Epicondyle Fracture Classification</vt:lpstr>
      <vt:lpstr>Medial Epicondyle Fracture Non-displaced</vt:lpstr>
      <vt:lpstr>Medial Epicondyle Fx Management</vt:lpstr>
      <vt:lpstr>Medial Epicondyle Fx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and why to call Ortho</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Pediatric Fractures</dc:title>
  <dc:creator>Jason Woods</dc:creator>
  <cp:lastModifiedBy>Jason Woods</cp:lastModifiedBy>
  <cp:revision>53</cp:revision>
  <dcterms:created xsi:type="dcterms:W3CDTF">2016-04-15T21:54:28Z</dcterms:created>
  <dcterms:modified xsi:type="dcterms:W3CDTF">2016-04-20T15:03:40Z</dcterms:modified>
</cp:coreProperties>
</file>