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9" r:id="rId26"/>
    <p:sldId id="300" r:id="rId27"/>
    <p:sldId id="298" r:id="rId28"/>
    <p:sldId id="280" r:id="rId29"/>
    <p:sldId id="301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75F6-0633-4829-A8D5-9E0226D78AA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A669B-3344-4930-9542-4C60C9D3E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A669B-3344-4930-9542-4C60C9D3E1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33C826-8DC9-4ACD-B8E0-75E20FE6627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CC1286-B688-49BD-B19C-8E993A982F0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Pediatric Sinusitis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Alexandra </a:t>
            </a:r>
            <a:r>
              <a:rPr lang="en-US" dirty="0" err="1" smtClean="0"/>
              <a:t>Espinel</a:t>
            </a:r>
            <a:r>
              <a:rPr lang="en-US" dirty="0" smtClean="0"/>
              <a:t>, MD</a:t>
            </a:r>
          </a:p>
          <a:p>
            <a:pPr algn="l"/>
            <a:r>
              <a:rPr lang="en-US" dirty="0" smtClean="0"/>
              <a:t>Pediatric Otolaryngology Fellow</a:t>
            </a:r>
          </a:p>
          <a:p>
            <a:pPr algn="l"/>
            <a:r>
              <a:rPr lang="en-US" dirty="0" smtClean="0"/>
              <a:t>Children’s National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7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Sinusitis: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Rhinosinusitis</a:t>
            </a:r>
            <a:r>
              <a:rPr lang="en-US" dirty="0" smtClean="0"/>
              <a:t> – broadly defined as an inflammation and/or infection involving the nasal mucosa and at least one of the adjacent sinus cavities</a:t>
            </a:r>
          </a:p>
          <a:p>
            <a:pPr lvl="1"/>
            <a:r>
              <a:rPr lang="en-US" dirty="0" smtClean="0"/>
              <a:t>Isolated sinusitis is rare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5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Sinusitis: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Acute (AS) </a:t>
            </a:r>
            <a:r>
              <a:rPr lang="en-US" dirty="0" smtClean="0"/>
              <a:t>– the persistence and worsening of upper respiratory symptoms for greater than a 7 day course, but lasting less than 4 weeks</a:t>
            </a:r>
          </a:p>
          <a:p>
            <a:r>
              <a:rPr lang="en-US" b="1" dirty="0" smtClean="0"/>
              <a:t>Sub Acute (SAS)</a:t>
            </a:r>
            <a:r>
              <a:rPr lang="en-US" dirty="0" smtClean="0"/>
              <a:t> – nasal symptoms lasting 4-13 weeks</a:t>
            </a:r>
          </a:p>
          <a:p>
            <a:r>
              <a:rPr lang="en-US" b="1" dirty="0" smtClean="0"/>
              <a:t>Chronic (CRS) </a:t>
            </a:r>
            <a:r>
              <a:rPr lang="en-US" dirty="0" smtClean="0"/>
              <a:t>– persistence of mucosal inflammation for &gt; 12 consecutive weeks despite medical therapy </a:t>
            </a:r>
            <a:r>
              <a:rPr lang="en-US" b="1" dirty="0" smtClean="0"/>
              <a:t>or </a:t>
            </a:r>
            <a:r>
              <a:rPr lang="en-US" dirty="0" smtClean="0"/>
              <a:t>occurrence of more than 4 episodes/ year with persistent radiographic findings</a:t>
            </a:r>
          </a:p>
          <a:p>
            <a:r>
              <a:rPr lang="en-US" b="1" dirty="0" smtClean="0"/>
              <a:t>Chronic Recurrent (CRRS) </a:t>
            </a:r>
            <a:r>
              <a:rPr lang="en-US" dirty="0" smtClean="0"/>
              <a:t>– multiple acute episodes with complete resolution between episodes</a:t>
            </a:r>
          </a:p>
        </p:txBody>
      </p:sp>
    </p:spTree>
    <p:extLst>
      <p:ext uri="{BB962C8B-B14F-4D97-AF65-F5344CB8AC3E}">
        <p14:creationId xmlns:p14="http://schemas.microsoft.com/office/powerpoint/2010/main" val="92198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Sinusitis: Definitions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Acute	</a:t>
            </a:r>
          </a:p>
          <a:p>
            <a:pPr lvl="1"/>
            <a:r>
              <a:rPr lang="en-US" dirty="0" smtClean="0"/>
              <a:t>Less than 3 months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Pneumo</a:t>
            </a:r>
            <a:r>
              <a:rPr lang="en-US" dirty="0" smtClean="0"/>
              <a:t>, H. Flu, M. </a:t>
            </a:r>
            <a:r>
              <a:rPr lang="en-US" dirty="0" err="1" smtClean="0"/>
              <a:t>Catarrhalis</a:t>
            </a:r>
            <a:endParaRPr lang="en-US" dirty="0" smtClean="0"/>
          </a:p>
          <a:p>
            <a:pPr lvl="1"/>
            <a:r>
              <a:rPr lang="en-US" dirty="0" smtClean="0"/>
              <a:t>More Severe Symptoms</a:t>
            </a:r>
          </a:p>
          <a:p>
            <a:pPr lvl="1"/>
            <a:r>
              <a:rPr lang="en-US" dirty="0" smtClean="0"/>
              <a:t>Generally follows URI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Chronic</a:t>
            </a:r>
          </a:p>
          <a:p>
            <a:pPr lvl="1"/>
            <a:r>
              <a:rPr lang="en-US" dirty="0" smtClean="0"/>
              <a:t>Greater than 3 months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Aureus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dirty="0" smtClean="0"/>
              <a:t> Hemolytic Strep, M. </a:t>
            </a:r>
            <a:r>
              <a:rPr lang="en-US" dirty="0" err="1" smtClean="0"/>
              <a:t>Catarrhalis</a:t>
            </a:r>
            <a:endParaRPr lang="en-US" dirty="0" smtClean="0"/>
          </a:p>
          <a:p>
            <a:pPr lvl="1"/>
            <a:r>
              <a:rPr lang="en-US" dirty="0" smtClean="0"/>
              <a:t>Milder Symptoms</a:t>
            </a:r>
          </a:p>
          <a:p>
            <a:pPr lvl="1"/>
            <a:r>
              <a:rPr lang="en-US" dirty="0" smtClean="0"/>
              <a:t>Additional Symptoms</a:t>
            </a:r>
          </a:p>
          <a:p>
            <a:pPr lvl="2"/>
            <a:r>
              <a:rPr lang="en-US" dirty="0" smtClean="0"/>
              <a:t>Chronic cough, bronchitis, fatigue, malaise, depression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2982620" cy="195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2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5-10% of children with URI develop acute sinusitis</a:t>
            </a:r>
          </a:p>
          <a:p>
            <a:r>
              <a:rPr lang="en-US" dirty="0" smtClean="0"/>
              <a:t>Subset of that develop chronic sinusitis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9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PE essential for proper diagnosis</a:t>
            </a:r>
          </a:p>
          <a:p>
            <a:r>
              <a:rPr lang="en-US" dirty="0" smtClean="0"/>
              <a:t>Viral URI</a:t>
            </a:r>
          </a:p>
          <a:p>
            <a:pPr lvl="1"/>
            <a:r>
              <a:rPr lang="en-US" dirty="0" smtClean="0"/>
              <a:t>Unable to differential in the first 10 days</a:t>
            </a:r>
          </a:p>
          <a:p>
            <a:pPr lvl="1"/>
            <a:r>
              <a:rPr lang="en-US" dirty="0" smtClean="0"/>
              <a:t>Serous rhinorrhea, may be </a:t>
            </a:r>
            <a:r>
              <a:rPr lang="en-US" dirty="0" err="1" smtClean="0"/>
              <a:t>mucopurulent</a:t>
            </a:r>
            <a:endParaRPr lang="en-US" dirty="0" smtClean="0"/>
          </a:p>
          <a:p>
            <a:pPr lvl="1"/>
            <a:r>
              <a:rPr lang="en-US" dirty="0" smtClean="0"/>
              <a:t>Nasal congestion and cough primary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/>
            <a:r>
              <a:rPr lang="en-US" dirty="0" smtClean="0"/>
              <a:t>Low grade fever, malaise, headaches</a:t>
            </a:r>
          </a:p>
          <a:p>
            <a:pPr lvl="1"/>
            <a:r>
              <a:rPr lang="en-US" dirty="0" smtClean="0"/>
              <a:t>Night time cough may linger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3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smtClean="0"/>
              <a:t>Non Severe Rhino sinusitis </a:t>
            </a:r>
            <a:endParaRPr lang="en-US" dirty="0" smtClean="0"/>
          </a:p>
          <a:p>
            <a:pPr lvl="1"/>
            <a:r>
              <a:rPr lang="en-US" dirty="0" smtClean="0"/>
              <a:t>persistent cold symptoms over 10 days </a:t>
            </a:r>
          </a:p>
          <a:p>
            <a:pPr lvl="2"/>
            <a:r>
              <a:rPr lang="en-US" dirty="0" smtClean="0"/>
              <a:t>rhinorrhea (any type)</a:t>
            </a:r>
          </a:p>
          <a:p>
            <a:pPr lvl="2"/>
            <a:r>
              <a:rPr lang="en-US" dirty="0" smtClean="0"/>
              <a:t>cough (dry or wet) worse at night</a:t>
            </a:r>
          </a:p>
          <a:p>
            <a:pPr lvl="2"/>
            <a:r>
              <a:rPr lang="en-US" dirty="0" smtClean="0"/>
              <a:t>low grade fevers</a:t>
            </a:r>
          </a:p>
          <a:p>
            <a:pPr lvl="2"/>
            <a:r>
              <a:rPr lang="en-US" dirty="0" smtClean="0"/>
              <a:t>fetid breath</a:t>
            </a:r>
          </a:p>
          <a:p>
            <a:pPr lvl="2"/>
            <a:r>
              <a:rPr lang="en-US" dirty="0" smtClean="0"/>
              <a:t>painless </a:t>
            </a:r>
            <a:r>
              <a:rPr lang="en-US" dirty="0" err="1" smtClean="0"/>
              <a:t>periorbital</a:t>
            </a:r>
            <a:r>
              <a:rPr lang="en-US" dirty="0" smtClean="0"/>
              <a:t> swelling in AM</a:t>
            </a:r>
          </a:p>
          <a:p>
            <a:pPr lvl="2"/>
            <a:r>
              <a:rPr lang="en-US" dirty="0" smtClean="0"/>
              <a:t>rarely facial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0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Severe </a:t>
            </a:r>
            <a:r>
              <a:rPr lang="en-US" dirty="0" err="1" smtClean="0"/>
              <a:t>Rhinosinusitis</a:t>
            </a:r>
            <a:endParaRPr lang="en-US" dirty="0" smtClean="0"/>
          </a:p>
          <a:p>
            <a:pPr lvl="1"/>
            <a:r>
              <a:rPr lang="en-US" dirty="0" smtClean="0"/>
              <a:t>usually after 10 days but may be sooner</a:t>
            </a:r>
          </a:p>
          <a:p>
            <a:pPr lvl="2"/>
            <a:r>
              <a:rPr lang="en-US" dirty="0" smtClean="0"/>
              <a:t>high fever</a:t>
            </a:r>
          </a:p>
          <a:p>
            <a:pPr lvl="2"/>
            <a:r>
              <a:rPr lang="en-US" dirty="0" smtClean="0"/>
              <a:t>purulent and copious rhinorrhea</a:t>
            </a:r>
          </a:p>
          <a:p>
            <a:pPr lvl="2"/>
            <a:r>
              <a:rPr lang="en-US" dirty="0" err="1" smtClean="0"/>
              <a:t>periorbital</a:t>
            </a:r>
            <a:r>
              <a:rPr lang="en-US" dirty="0" smtClean="0"/>
              <a:t> swelling</a:t>
            </a:r>
          </a:p>
          <a:p>
            <a:pPr lvl="2"/>
            <a:r>
              <a:rPr lang="en-US" dirty="0" smtClean="0"/>
              <a:t>facial pain</a:t>
            </a:r>
          </a:p>
          <a:p>
            <a:pPr lvl="2"/>
            <a:r>
              <a:rPr lang="en-US" dirty="0" smtClean="0"/>
              <a:t>headaches</a:t>
            </a:r>
            <a:endParaRPr lang="en-US" dirty="0" smtClean="0"/>
          </a:p>
          <a:p>
            <a:pPr lvl="2"/>
            <a:r>
              <a:rPr lang="en-US" dirty="0" smtClean="0"/>
              <a:t>dental pain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930993"/>
            <a:ext cx="51720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Exam</a:t>
            </a:r>
          </a:p>
          <a:p>
            <a:pPr lvl="1"/>
            <a:r>
              <a:rPr lang="en-US" dirty="0" smtClean="0"/>
              <a:t>Anterior </a:t>
            </a:r>
            <a:r>
              <a:rPr lang="en-US" dirty="0" err="1" smtClean="0"/>
              <a:t>rhinoscopy</a:t>
            </a:r>
            <a:r>
              <a:rPr lang="en-US" dirty="0" smtClean="0"/>
              <a:t> with </a:t>
            </a:r>
            <a:r>
              <a:rPr lang="en-US" dirty="0" err="1" smtClean="0"/>
              <a:t>otoscpe</a:t>
            </a:r>
            <a:r>
              <a:rPr lang="en-US" dirty="0" smtClean="0"/>
              <a:t> in younger children</a:t>
            </a:r>
          </a:p>
          <a:p>
            <a:pPr lvl="1"/>
            <a:r>
              <a:rPr lang="en-US" dirty="0" smtClean="0"/>
              <a:t>Flexible and rigid endoscopy in older children</a:t>
            </a:r>
          </a:p>
          <a:p>
            <a:pPr lvl="1"/>
            <a:r>
              <a:rPr lang="en-US" dirty="0" smtClean="0"/>
              <a:t>Tenderness over sinuses</a:t>
            </a:r>
          </a:p>
          <a:p>
            <a:pPr lvl="1"/>
            <a:r>
              <a:rPr lang="en-US" dirty="0" err="1" smtClean="0"/>
              <a:t>Periorbital</a:t>
            </a:r>
            <a:r>
              <a:rPr lang="en-US" dirty="0" smtClean="0"/>
              <a:t> edema and discoloration</a:t>
            </a:r>
          </a:p>
          <a:p>
            <a:r>
              <a:rPr lang="en-US" b="1" dirty="0" smtClean="0"/>
              <a:t>Most Specific</a:t>
            </a:r>
            <a:endParaRPr lang="en-US" b="1" dirty="0"/>
          </a:p>
          <a:p>
            <a:pPr lvl="1"/>
            <a:r>
              <a:rPr lang="en-US" dirty="0" err="1" smtClean="0"/>
              <a:t>Mucopurulent</a:t>
            </a:r>
            <a:r>
              <a:rPr lang="en-US" dirty="0" smtClean="0"/>
              <a:t> secretions, facial tenderness, </a:t>
            </a:r>
            <a:r>
              <a:rPr lang="en-US" dirty="0" err="1" smtClean="0"/>
              <a:t>periorbital</a:t>
            </a:r>
            <a:r>
              <a:rPr lang="en-US" dirty="0" smtClean="0"/>
              <a:t> swelling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4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-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indicated for uncomplicated patients</a:t>
            </a:r>
          </a:p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Failure to improve with treatment</a:t>
            </a:r>
          </a:p>
          <a:p>
            <a:pPr lvl="1"/>
            <a:r>
              <a:rPr lang="en-US" dirty="0" smtClean="0"/>
              <a:t>Concern for </a:t>
            </a:r>
            <a:r>
              <a:rPr lang="en-US" dirty="0" err="1" smtClean="0"/>
              <a:t>suppurative</a:t>
            </a:r>
            <a:r>
              <a:rPr lang="en-US" dirty="0" smtClean="0"/>
              <a:t> complications</a:t>
            </a:r>
          </a:p>
          <a:p>
            <a:pPr lvl="1"/>
            <a:r>
              <a:rPr lang="en-US" dirty="0" smtClean="0"/>
              <a:t>Pre-operative study</a:t>
            </a:r>
          </a:p>
          <a:p>
            <a:r>
              <a:rPr lang="en-US" dirty="0" smtClean="0"/>
              <a:t>Ideally obtained several weeks after medical therapy</a:t>
            </a:r>
          </a:p>
          <a:p>
            <a:r>
              <a:rPr lang="en-US" dirty="0" smtClean="0"/>
              <a:t>Mucosal inflammation is a common finding in children and strongly correlated with viral URI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Fluid in the sinuses ≠ Sinusitis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7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– Sinus Aspirate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Severe toxic illness, </a:t>
            </a:r>
            <a:r>
              <a:rPr lang="en-US" dirty="0" smtClean="0"/>
              <a:t>Acute illness not responsive to antibiotics within 72 hours, Immunocompromised patients, </a:t>
            </a:r>
            <a:r>
              <a:rPr lang="en-US" dirty="0" err="1" smtClean="0"/>
              <a:t>Suppurative</a:t>
            </a:r>
            <a:r>
              <a:rPr lang="en-US" dirty="0" smtClean="0"/>
              <a:t> complications</a:t>
            </a:r>
          </a:p>
          <a:p>
            <a:r>
              <a:rPr lang="en-US" dirty="0" smtClean="0"/>
              <a:t>Poor correlation between sinus aspirate and </a:t>
            </a:r>
            <a:r>
              <a:rPr lang="en-US" dirty="0" err="1" smtClean="0"/>
              <a:t>oro</a:t>
            </a:r>
            <a:r>
              <a:rPr lang="en-US" dirty="0" smtClean="0"/>
              <a:t>/</a:t>
            </a:r>
            <a:r>
              <a:rPr lang="en-US" dirty="0" err="1" smtClean="0"/>
              <a:t>naso</a:t>
            </a:r>
            <a:r>
              <a:rPr lang="en-US" dirty="0" smtClean="0"/>
              <a:t> pharyngeal swabs</a:t>
            </a:r>
          </a:p>
          <a:p>
            <a:r>
              <a:rPr lang="en-US" dirty="0" err="1" smtClean="0"/>
              <a:t>Endoscopically</a:t>
            </a:r>
            <a:r>
              <a:rPr lang="en-US" dirty="0" smtClean="0"/>
              <a:t> guided middle </a:t>
            </a:r>
            <a:r>
              <a:rPr lang="en-US" dirty="0" err="1" smtClean="0"/>
              <a:t>meatal</a:t>
            </a:r>
            <a:r>
              <a:rPr lang="en-US" dirty="0" smtClean="0"/>
              <a:t> swab</a:t>
            </a:r>
          </a:p>
          <a:p>
            <a:pPr lvl="1"/>
            <a:r>
              <a:rPr lang="en-US" dirty="0" smtClean="0"/>
              <a:t>Requires cooperative patient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4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development and anatomy of </a:t>
            </a:r>
            <a:r>
              <a:rPr lang="en-US" dirty="0" err="1" smtClean="0"/>
              <a:t>paranasal</a:t>
            </a:r>
            <a:r>
              <a:rPr lang="en-US" dirty="0" smtClean="0"/>
              <a:t> sinuses</a:t>
            </a:r>
          </a:p>
          <a:p>
            <a:r>
              <a:rPr lang="en-US" dirty="0" smtClean="0"/>
              <a:t>Distinguish between acute and chronic </a:t>
            </a:r>
            <a:r>
              <a:rPr lang="en-US" dirty="0" smtClean="0"/>
              <a:t>sinusitis</a:t>
            </a:r>
          </a:p>
          <a:p>
            <a:r>
              <a:rPr lang="en-US" dirty="0" smtClean="0"/>
              <a:t>Understand indications for radiographic evaluation</a:t>
            </a:r>
          </a:p>
          <a:p>
            <a:r>
              <a:rPr lang="en-US" dirty="0" smtClean="0"/>
              <a:t>Understand implications of radiographic findings</a:t>
            </a:r>
          </a:p>
          <a:p>
            <a:r>
              <a:rPr lang="en-US" dirty="0" smtClean="0"/>
              <a:t>Identify surgical candidates for FESS</a:t>
            </a:r>
          </a:p>
          <a:p>
            <a:r>
              <a:rPr lang="en-US" dirty="0" smtClean="0"/>
              <a:t>Recognize complications of Sinusitis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– Sinus Aspirate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1" y="2270658"/>
            <a:ext cx="3820058" cy="373432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28" y="2680290"/>
            <a:ext cx="3886743" cy="2915057"/>
          </a:xfrm>
        </p:spPr>
      </p:pic>
    </p:spTree>
    <p:extLst>
      <p:ext uri="{BB962C8B-B14F-4D97-AF65-F5344CB8AC3E}">
        <p14:creationId xmlns:p14="http://schemas.microsoft.com/office/powerpoint/2010/main" val="20963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r>
              <a:rPr lang="en-US" i="1" dirty="0" smtClean="0"/>
              <a:t>, Moraxella </a:t>
            </a:r>
            <a:r>
              <a:rPr lang="en-US" i="1" dirty="0" err="1" smtClean="0"/>
              <a:t>catarralis</a:t>
            </a:r>
            <a:r>
              <a:rPr lang="en-US" i="1" dirty="0" smtClean="0"/>
              <a:t>, </a:t>
            </a:r>
            <a:r>
              <a:rPr lang="en-US" i="1" dirty="0" err="1" smtClean="0"/>
              <a:t>nontypeable</a:t>
            </a:r>
            <a:r>
              <a:rPr lang="en-US" i="1" dirty="0" smtClean="0"/>
              <a:t> </a:t>
            </a:r>
            <a:r>
              <a:rPr lang="en-US" i="1" dirty="0" err="1" smtClean="0"/>
              <a:t>Hemophilus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endParaRPr lang="en-US" i="1" dirty="0" smtClean="0"/>
          </a:p>
          <a:p>
            <a:r>
              <a:rPr lang="en-US" dirty="0" smtClean="0"/>
              <a:t>ICU/CF patient: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, Pseudomonas </a:t>
            </a:r>
            <a:r>
              <a:rPr lang="en-US" i="1" dirty="0" err="1" smtClean="0"/>
              <a:t>aeruginosa</a:t>
            </a:r>
            <a:endParaRPr lang="en-US" i="1" dirty="0" smtClean="0"/>
          </a:p>
          <a:p>
            <a:r>
              <a:rPr lang="en-US" dirty="0" smtClean="0"/>
              <a:t>Resistant organisms: multiple rounds of </a:t>
            </a:r>
            <a:r>
              <a:rPr lang="en-US" dirty="0" err="1" smtClean="0"/>
              <a:t>abx</a:t>
            </a:r>
            <a:r>
              <a:rPr lang="en-US" dirty="0" smtClean="0"/>
              <a:t>, day care, </a:t>
            </a:r>
            <a:r>
              <a:rPr lang="en-US" dirty="0" err="1" smtClean="0"/>
              <a:t>abx</a:t>
            </a:r>
            <a:r>
              <a:rPr lang="en-US" dirty="0" smtClean="0"/>
              <a:t> in last 30 days</a:t>
            </a:r>
          </a:p>
          <a:p>
            <a:r>
              <a:rPr lang="en-US" dirty="0" smtClean="0"/>
              <a:t>Normal flora in the sinuses – controversial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53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Antihistamines – dry mucosal secretions</a:t>
            </a:r>
          </a:p>
          <a:p>
            <a:r>
              <a:rPr lang="en-US" dirty="0" smtClean="0"/>
              <a:t>Isotonic saline nasal drops/sprays/irrigations</a:t>
            </a:r>
          </a:p>
          <a:p>
            <a:pPr lvl="1"/>
            <a:r>
              <a:rPr lang="en-US" dirty="0" smtClean="0"/>
              <a:t>Anecdotal</a:t>
            </a:r>
          </a:p>
          <a:p>
            <a:r>
              <a:rPr lang="en-US" dirty="0" smtClean="0"/>
              <a:t>Topical decongestants – inhibit </a:t>
            </a:r>
            <a:r>
              <a:rPr lang="en-US" dirty="0" err="1" smtClean="0"/>
              <a:t>cilial</a:t>
            </a:r>
            <a:r>
              <a:rPr lang="en-US" dirty="0" smtClean="0"/>
              <a:t> motion</a:t>
            </a:r>
          </a:p>
          <a:p>
            <a:r>
              <a:rPr lang="en-US" dirty="0" smtClean="0"/>
              <a:t>Nasal steroids</a:t>
            </a:r>
          </a:p>
          <a:p>
            <a:r>
              <a:rPr lang="en-US" dirty="0" err="1" smtClean="0"/>
              <a:t>Mucolytics</a:t>
            </a:r>
            <a:r>
              <a:rPr lang="en-US" dirty="0" smtClean="0"/>
              <a:t> – thin secretions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2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</a:t>
            </a:r>
            <a:r>
              <a:rPr lang="en-US" dirty="0" smtClean="0"/>
              <a:t>Management- Antibiotics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Non Severe</a:t>
            </a:r>
          </a:p>
          <a:p>
            <a:pPr lvl="1"/>
            <a:r>
              <a:rPr lang="en-US" dirty="0" smtClean="0"/>
              <a:t>Amoxicillin (10-21 days; until </a:t>
            </a:r>
            <a:r>
              <a:rPr lang="en-US" dirty="0" err="1" smtClean="0"/>
              <a:t>sx</a:t>
            </a:r>
            <a:r>
              <a:rPr lang="en-US" dirty="0" smtClean="0"/>
              <a:t> resolve + 10 days)</a:t>
            </a:r>
          </a:p>
          <a:p>
            <a:pPr lvl="1"/>
            <a:r>
              <a:rPr lang="en-US" dirty="0" smtClean="0"/>
              <a:t>PCN allergy: cephalosporin; Severe allergy: macrolide</a:t>
            </a:r>
          </a:p>
          <a:p>
            <a:r>
              <a:rPr lang="en-US" dirty="0" smtClean="0"/>
              <a:t>Acute Severe / Non responders</a:t>
            </a:r>
          </a:p>
          <a:p>
            <a:pPr lvl="1"/>
            <a:r>
              <a:rPr lang="en-US" dirty="0" smtClean="0"/>
              <a:t>Augmentin</a:t>
            </a:r>
          </a:p>
          <a:p>
            <a:r>
              <a:rPr lang="en-US" dirty="0" smtClean="0"/>
              <a:t>Complications</a:t>
            </a:r>
          </a:p>
          <a:p>
            <a:pPr lvl="1"/>
            <a:r>
              <a:rPr lang="en-US" dirty="0" smtClean="0"/>
              <a:t>IV Clindamycin plus </a:t>
            </a:r>
            <a:r>
              <a:rPr lang="en-US" dirty="0" err="1" smtClean="0"/>
              <a:t>Cefotaxime</a:t>
            </a:r>
            <a:r>
              <a:rPr lang="en-US" dirty="0" smtClean="0"/>
              <a:t> or Ceftriaxone</a:t>
            </a:r>
          </a:p>
          <a:p>
            <a:r>
              <a:rPr lang="en-US" dirty="0" smtClean="0"/>
              <a:t>Chronic</a:t>
            </a:r>
          </a:p>
          <a:p>
            <a:pPr lvl="1"/>
            <a:r>
              <a:rPr lang="en-US" dirty="0" smtClean="0"/>
              <a:t>Beta Lactam agent for 3-6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Adenoidectomy</a:t>
            </a:r>
          </a:p>
          <a:p>
            <a:pPr lvl="1"/>
            <a:r>
              <a:rPr lang="en-US" dirty="0" smtClean="0"/>
              <a:t>Adenoids may predispose to sinus infections</a:t>
            </a:r>
          </a:p>
          <a:p>
            <a:pPr lvl="2"/>
            <a:r>
              <a:rPr lang="en-US" dirty="0" smtClean="0"/>
              <a:t>Obstruction</a:t>
            </a:r>
          </a:p>
          <a:p>
            <a:pPr lvl="2"/>
            <a:r>
              <a:rPr lang="en-US" dirty="0" smtClean="0"/>
              <a:t>Stasis</a:t>
            </a:r>
          </a:p>
          <a:p>
            <a:pPr lvl="2"/>
            <a:r>
              <a:rPr lang="en-US" dirty="0" smtClean="0"/>
              <a:t>Reservoir (Biofilms)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70% patients improved subjectively after adenoidectomy</a:t>
            </a:r>
          </a:p>
          <a:p>
            <a:pPr lvl="1">
              <a:buFontTx/>
              <a:buChar char="-"/>
            </a:pPr>
            <a:r>
              <a:rPr lang="en-US" dirty="0" smtClean="0"/>
              <a:t>Suggests  adenoidectomy as first line surgical therapy once medical therapy fails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67953"/>
            <a:ext cx="41420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Adenoidectomy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Retrospective review</a:t>
            </a:r>
          </a:p>
          <a:p>
            <a:pPr lvl="1"/>
            <a:r>
              <a:rPr lang="en-US" dirty="0"/>
              <a:t> Around 50% fail to improve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Remaining 50% required </a:t>
            </a:r>
            <a:r>
              <a:rPr lang="en-US" dirty="0" smtClean="0"/>
              <a:t>FESS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Children with asthma required </a:t>
            </a:r>
            <a:r>
              <a:rPr lang="en-US" dirty="0" smtClean="0"/>
              <a:t>further surgical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smtClean="0"/>
              <a:t>earlier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Younger children had failure rate of </a:t>
            </a:r>
            <a:r>
              <a:rPr lang="en-US" dirty="0" smtClean="0"/>
              <a:t>15 months </a:t>
            </a:r>
            <a:r>
              <a:rPr lang="en-US" dirty="0"/>
              <a:t>compared with mean of 27.5 </a:t>
            </a:r>
            <a:r>
              <a:rPr lang="en-US" dirty="0" smtClean="0"/>
              <a:t>months for </a:t>
            </a:r>
            <a:r>
              <a:rPr lang="en-US" dirty="0"/>
              <a:t>kids &gt;6 y/o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05400"/>
            <a:ext cx="36814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802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Reservoir for </a:t>
            </a:r>
            <a:r>
              <a:rPr lang="en-US" dirty="0" smtClean="0"/>
              <a:t>bacteria</a:t>
            </a:r>
          </a:p>
          <a:p>
            <a:r>
              <a:rPr lang="en-US" dirty="0" smtClean="0"/>
              <a:t> </a:t>
            </a:r>
            <a:r>
              <a:rPr lang="en-US" dirty="0"/>
              <a:t>Interfere with </a:t>
            </a:r>
            <a:r>
              <a:rPr lang="en-US" dirty="0" err="1"/>
              <a:t>mucociliary</a:t>
            </a:r>
            <a:r>
              <a:rPr lang="en-US" dirty="0"/>
              <a:t> clearance</a:t>
            </a:r>
          </a:p>
          <a:p>
            <a:r>
              <a:rPr lang="en-US" dirty="0" smtClean="0"/>
              <a:t>Obstruction </a:t>
            </a:r>
            <a:r>
              <a:rPr lang="en-US" dirty="0"/>
              <a:t>may cause nasal stasis </a:t>
            </a:r>
            <a:r>
              <a:rPr lang="en-US" dirty="0" smtClean="0"/>
              <a:t>and increase </a:t>
            </a:r>
            <a:r>
              <a:rPr lang="en-US" dirty="0"/>
              <a:t>risk for CRS</a:t>
            </a:r>
          </a:p>
          <a:p>
            <a:r>
              <a:rPr lang="en-US" dirty="0" smtClean="0"/>
              <a:t>Asthmatics </a:t>
            </a:r>
            <a:r>
              <a:rPr lang="en-US" dirty="0"/>
              <a:t>less likely to benefit </a:t>
            </a:r>
            <a:r>
              <a:rPr lang="en-US" dirty="0" smtClean="0"/>
              <a:t>from adenoidectomy</a:t>
            </a:r>
            <a:endParaRPr lang="en-US" dirty="0"/>
          </a:p>
          <a:p>
            <a:r>
              <a:rPr lang="en-US" dirty="0" smtClean="0"/>
              <a:t>Older </a:t>
            </a:r>
            <a:r>
              <a:rPr lang="en-US" dirty="0"/>
              <a:t>children obtain longer lasting </a:t>
            </a:r>
            <a:r>
              <a:rPr lang="en-US" dirty="0" smtClean="0"/>
              <a:t>relief than </a:t>
            </a:r>
            <a:r>
              <a:rPr lang="en-US" dirty="0"/>
              <a:t>kids &lt;6y/o</a:t>
            </a:r>
          </a:p>
        </p:txBody>
      </p:sp>
    </p:spTree>
    <p:extLst>
      <p:ext uri="{BB962C8B-B14F-4D97-AF65-F5344CB8AC3E}">
        <p14:creationId xmlns:p14="http://schemas.microsoft.com/office/powerpoint/2010/main" val="3132167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Endoscopic Sinus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Indicated after maximal medical therapy failure and underlying conditions treated</a:t>
            </a:r>
          </a:p>
          <a:p>
            <a:r>
              <a:rPr lang="en-US" dirty="0"/>
              <a:t>Concern for altering developing nasal and sinus anatomy in </a:t>
            </a:r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2 recent long term studies demonstrate no effect on facial skeleton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77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Complete nasal obstruction in CF</a:t>
            </a:r>
          </a:p>
          <a:p>
            <a:pPr lvl="1"/>
            <a:r>
              <a:rPr lang="en-US" dirty="0" err="1" smtClean="0"/>
              <a:t>Antrochoanal</a:t>
            </a:r>
            <a:r>
              <a:rPr lang="en-US" dirty="0" smtClean="0"/>
              <a:t> polyp</a:t>
            </a:r>
          </a:p>
          <a:p>
            <a:pPr lvl="1"/>
            <a:r>
              <a:rPr lang="en-US" dirty="0" smtClean="0"/>
              <a:t>Intracranial or orbital </a:t>
            </a:r>
            <a:r>
              <a:rPr lang="en-US" dirty="0" err="1" smtClean="0"/>
              <a:t>complitcations</a:t>
            </a:r>
            <a:endParaRPr lang="en-US" dirty="0" smtClean="0"/>
          </a:p>
          <a:p>
            <a:pPr lvl="1"/>
            <a:r>
              <a:rPr lang="en-US" dirty="0" err="1" smtClean="0"/>
              <a:t>Mucoceles</a:t>
            </a:r>
            <a:endParaRPr lang="en-US" dirty="0" smtClean="0"/>
          </a:p>
          <a:p>
            <a:pPr lvl="1"/>
            <a:r>
              <a:rPr lang="en-US" dirty="0" smtClean="0"/>
              <a:t>Fungal Sinusitis</a:t>
            </a:r>
          </a:p>
          <a:p>
            <a:pPr lvl="1"/>
            <a:r>
              <a:rPr lang="en-US" dirty="0" smtClean="0"/>
              <a:t>Persistent chronic sinusitis after failing medical therapy and exclusion/treatment of systemic disease</a:t>
            </a:r>
          </a:p>
          <a:p>
            <a:pPr lvl="1"/>
            <a:r>
              <a:rPr lang="en-US" dirty="0" smtClean="0"/>
              <a:t>Asthmatic exacerbations associated with sinus disease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therapy mainstay of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If </a:t>
            </a:r>
            <a:r>
              <a:rPr lang="en-US" dirty="0"/>
              <a:t>medical therapy fails, conservative </a:t>
            </a:r>
            <a:r>
              <a:rPr lang="en-US" dirty="0" smtClean="0"/>
              <a:t>surgery should </a:t>
            </a:r>
            <a:r>
              <a:rPr lang="en-US" dirty="0"/>
              <a:t>be pursued in step-wise </a:t>
            </a:r>
            <a:r>
              <a:rPr lang="en-US" dirty="0" smtClean="0"/>
              <a:t>fashion:</a:t>
            </a:r>
          </a:p>
          <a:p>
            <a:pPr lvl="1"/>
            <a:r>
              <a:rPr lang="en-US" dirty="0" smtClean="0"/>
              <a:t>adenoidectomy</a:t>
            </a:r>
            <a:r>
              <a:rPr lang="en-US" dirty="0"/>
              <a:t>, nasal </a:t>
            </a:r>
            <a:r>
              <a:rPr lang="en-US" dirty="0" smtClean="0"/>
              <a:t>endoscopy ± </a:t>
            </a:r>
            <a:r>
              <a:rPr lang="en-US" dirty="0" err="1"/>
              <a:t>antral</a:t>
            </a:r>
            <a:r>
              <a:rPr lang="en-US" dirty="0"/>
              <a:t> lavage/cultures</a:t>
            </a:r>
          </a:p>
          <a:p>
            <a:pPr lvl="1"/>
            <a:r>
              <a:rPr lang="en-US" dirty="0" smtClean="0"/>
              <a:t>Tonsillectomy </a:t>
            </a:r>
            <a:r>
              <a:rPr lang="en-US" dirty="0"/>
              <a:t>if OSA or recurrent </a:t>
            </a:r>
            <a:r>
              <a:rPr lang="en-US" dirty="0" smtClean="0"/>
              <a:t>strep</a:t>
            </a:r>
          </a:p>
          <a:p>
            <a:r>
              <a:rPr lang="en-US" dirty="0" smtClean="0"/>
              <a:t>Conservative </a:t>
            </a:r>
            <a:r>
              <a:rPr lang="en-US" dirty="0"/>
              <a:t>FESS if child is </a:t>
            </a:r>
            <a:r>
              <a:rPr lang="en-US" dirty="0" smtClean="0"/>
              <a:t>miserable and </a:t>
            </a:r>
            <a:r>
              <a:rPr lang="en-US" dirty="0"/>
              <a:t>failed medical and initial </a:t>
            </a:r>
            <a:r>
              <a:rPr lang="en-US" dirty="0" smtClean="0"/>
              <a:t>surgical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0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Maxillary Sinus</a:t>
            </a:r>
          </a:p>
          <a:p>
            <a:pPr lvl="1"/>
            <a:r>
              <a:rPr lang="en-US" dirty="0" smtClean="0"/>
              <a:t>First to develop at day 65 of gestation</a:t>
            </a:r>
          </a:p>
          <a:p>
            <a:pPr lvl="1"/>
            <a:r>
              <a:rPr lang="en-US" dirty="0" smtClean="0"/>
              <a:t>Seen on plain films at 4-5 months</a:t>
            </a:r>
          </a:p>
          <a:p>
            <a:pPr lvl="1"/>
            <a:r>
              <a:rPr lang="en-US" dirty="0" smtClean="0"/>
              <a:t>Slow expansion until 18 years</a:t>
            </a:r>
          </a:p>
          <a:p>
            <a:r>
              <a:rPr lang="en-US" dirty="0" err="1" smtClean="0"/>
              <a:t>Ethmoid</a:t>
            </a:r>
            <a:r>
              <a:rPr lang="en-US" dirty="0" smtClean="0"/>
              <a:t> Sinus</a:t>
            </a:r>
          </a:p>
          <a:p>
            <a:pPr lvl="1"/>
            <a:r>
              <a:rPr lang="en-US" dirty="0" smtClean="0"/>
              <a:t>Develop in third month of gestation</a:t>
            </a:r>
          </a:p>
          <a:p>
            <a:pPr lvl="1"/>
            <a:r>
              <a:rPr lang="en-US" dirty="0" err="1" smtClean="0"/>
              <a:t>Ethmoids</a:t>
            </a:r>
            <a:r>
              <a:rPr lang="en-US" dirty="0" smtClean="0"/>
              <a:t> seen on radiographs at one year</a:t>
            </a:r>
          </a:p>
          <a:p>
            <a:pPr lvl="1"/>
            <a:r>
              <a:rPr lang="en-US" dirty="0" smtClean="0"/>
              <a:t>Reaches adult size at 12 years</a:t>
            </a:r>
          </a:p>
          <a:p>
            <a:r>
              <a:rPr lang="en-US" dirty="0" smtClean="0"/>
              <a:t>Sphenoid Sinus</a:t>
            </a:r>
          </a:p>
          <a:p>
            <a:pPr lvl="1"/>
            <a:r>
              <a:rPr lang="en-US" dirty="0" smtClean="0"/>
              <a:t>Develops in the fourth month of gestation</a:t>
            </a:r>
          </a:p>
          <a:p>
            <a:pPr lvl="1"/>
            <a:r>
              <a:rPr lang="en-US" dirty="0" err="1" smtClean="0"/>
              <a:t>Pneumatization</a:t>
            </a:r>
            <a:r>
              <a:rPr lang="en-US" dirty="0" smtClean="0"/>
              <a:t> begins at age 3</a:t>
            </a:r>
          </a:p>
          <a:p>
            <a:pPr lvl="1"/>
            <a:r>
              <a:rPr lang="en-US" dirty="0" smtClean="0"/>
              <a:t>Rapid growth to reach </a:t>
            </a:r>
            <a:r>
              <a:rPr lang="en-US" dirty="0" err="1" smtClean="0"/>
              <a:t>sella</a:t>
            </a:r>
            <a:r>
              <a:rPr lang="en-US" dirty="0" smtClean="0"/>
              <a:t> at age 7, adult size at 18</a:t>
            </a:r>
          </a:p>
          <a:p>
            <a:r>
              <a:rPr lang="en-US" dirty="0" smtClean="0"/>
              <a:t>Frontal Sinus</a:t>
            </a:r>
          </a:p>
          <a:p>
            <a:pPr lvl="1"/>
            <a:r>
              <a:rPr lang="en-US" dirty="0" smtClean="0"/>
              <a:t>Develops in the fourth month of gestation</a:t>
            </a:r>
          </a:p>
          <a:p>
            <a:pPr lvl="1"/>
            <a:r>
              <a:rPr lang="en-US" dirty="0" smtClean="0"/>
              <a:t>Seen </a:t>
            </a:r>
            <a:r>
              <a:rPr lang="en-US" dirty="0" err="1" smtClean="0"/>
              <a:t>radiographically</a:t>
            </a:r>
            <a:r>
              <a:rPr lang="en-US" dirty="0" smtClean="0"/>
              <a:t> at age 5-6</a:t>
            </a:r>
          </a:p>
          <a:p>
            <a:pPr lvl="1"/>
            <a:r>
              <a:rPr lang="en-US" dirty="0" smtClean="0"/>
              <a:t>Grows to adult size by adolescence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1295400"/>
            <a:ext cx="40354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4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Refractory </a:t>
            </a:r>
            <a:r>
              <a:rPr lang="en-US" dirty="0" err="1" smtClean="0"/>
              <a:t>Rhinosinusitis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6165" y="1935163"/>
            <a:ext cx="499166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Allergy</a:t>
            </a:r>
          </a:p>
          <a:p>
            <a:r>
              <a:rPr lang="en-US" dirty="0" smtClean="0"/>
              <a:t>Asthma</a:t>
            </a:r>
          </a:p>
          <a:p>
            <a:r>
              <a:rPr lang="en-US" dirty="0" smtClean="0"/>
              <a:t>GERD</a:t>
            </a:r>
          </a:p>
          <a:p>
            <a:r>
              <a:rPr lang="en-US" dirty="0" smtClean="0"/>
              <a:t>CF</a:t>
            </a:r>
          </a:p>
          <a:p>
            <a:r>
              <a:rPr lang="en-US" dirty="0" smtClean="0"/>
              <a:t>Primary </a:t>
            </a:r>
            <a:r>
              <a:rPr lang="en-US" dirty="0" err="1" smtClean="0"/>
              <a:t>Ciliary</a:t>
            </a:r>
            <a:r>
              <a:rPr lang="en-US" dirty="0" smtClean="0"/>
              <a:t> Dyskinesia</a:t>
            </a:r>
          </a:p>
          <a:p>
            <a:r>
              <a:rPr lang="en-US" dirty="0" smtClean="0"/>
              <a:t>Allergic Fungal Sinusitis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41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contributing factor</a:t>
            </a:r>
          </a:p>
          <a:p>
            <a:r>
              <a:rPr lang="en-US" dirty="0" smtClean="0"/>
              <a:t>Similar pathogenesis as viral etiology with obstruction: </a:t>
            </a:r>
            <a:r>
              <a:rPr lang="en-US" dirty="0" err="1" smtClean="0"/>
              <a:t>mucostasis</a:t>
            </a:r>
            <a:r>
              <a:rPr lang="en-US" dirty="0" smtClean="0"/>
              <a:t>, hypoxia, colonization</a:t>
            </a:r>
          </a:p>
          <a:p>
            <a:r>
              <a:rPr lang="en-US" dirty="0" smtClean="0"/>
              <a:t>History is critical</a:t>
            </a:r>
          </a:p>
          <a:p>
            <a:pPr lvl="1"/>
            <a:r>
              <a:rPr lang="en-US" dirty="0" smtClean="0"/>
              <a:t>Itching  mucous membranes, clear rhinorrhea, eczema, food intolerance, nasal congestion, cough, facial pressure</a:t>
            </a:r>
          </a:p>
          <a:p>
            <a:r>
              <a:rPr lang="en-US" dirty="0" smtClean="0"/>
              <a:t>PE</a:t>
            </a:r>
          </a:p>
          <a:p>
            <a:pPr lvl="1"/>
            <a:r>
              <a:rPr lang="en-US" dirty="0" smtClean="0"/>
              <a:t>Allergic shiners and salute, rash over cheeks, eczema, posterior pharyngeal  lymphoid tissue, ETD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52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diagnosis</a:t>
            </a:r>
          </a:p>
          <a:p>
            <a:r>
              <a:rPr lang="en-US" dirty="0" smtClean="0"/>
              <a:t>Skin testing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Avoidance</a:t>
            </a:r>
          </a:p>
          <a:p>
            <a:pPr lvl="1"/>
            <a:r>
              <a:rPr lang="en-US" dirty="0" smtClean="0"/>
              <a:t>Pharmacotherapy</a:t>
            </a:r>
          </a:p>
          <a:p>
            <a:pPr lvl="1"/>
            <a:r>
              <a:rPr lang="en-US" dirty="0" smtClean="0"/>
              <a:t>Immunotherapy</a:t>
            </a:r>
          </a:p>
        </p:txBody>
      </p:sp>
    </p:spTree>
    <p:extLst>
      <p:ext uri="{BB962C8B-B14F-4D97-AF65-F5344CB8AC3E}">
        <p14:creationId xmlns:p14="http://schemas.microsoft.com/office/powerpoint/2010/main" val="3861272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Frequently associated: same underlying disease process or causal relationship?</a:t>
            </a:r>
          </a:p>
          <a:p>
            <a:pPr lvl="1"/>
            <a:r>
              <a:rPr lang="en-US" dirty="0" err="1" smtClean="0"/>
              <a:t>Sinonasal</a:t>
            </a:r>
            <a:r>
              <a:rPr lang="en-US" dirty="0" smtClean="0"/>
              <a:t> /bronchial reflex</a:t>
            </a:r>
          </a:p>
          <a:p>
            <a:pPr lvl="1"/>
            <a:r>
              <a:rPr lang="en-US" dirty="0" smtClean="0"/>
              <a:t>Aspiration</a:t>
            </a:r>
          </a:p>
          <a:p>
            <a:r>
              <a:rPr lang="en-US" dirty="0" smtClean="0"/>
              <a:t>Treatment of sinusitis improves pulmonary symptoms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35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GERD theorized to have direct effect on nasal mucosa, initiating inflammatory response with edema and impaired </a:t>
            </a:r>
            <a:r>
              <a:rPr lang="en-US" dirty="0" err="1" smtClean="0"/>
              <a:t>mucociliary</a:t>
            </a:r>
            <a:r>
              <a:rPr lang="en-US" dirty="0" smtClean="0"/>
              <a:t> clearance</a:t>
            </a:r>
          </a:p>
          <a:p>
            <a:r>
              <a:rPr lang="en-US" dirty="0" smtClean="0"/>
              <a:t>Many pediatric patients experience improvement in chronic </a:t>
            </a:r>
            <a:r>
              <a:rPr lang="en-US" dirty="0" err="1" smtClean="0"/>
              <a:t>sinonasal</a:t>
            </a:r>
            <a:r>
              <a:rPr lang="en-US" dirty="0" smtClean="0"/>
              <a:t> symptoms after </a:t>
            </a:r>
            <a:r>
              <a:rPr lang="en-US" dirty="0" err="1" smtClean="0"/>
              <a:t>antireflux</a:t>
            </a:r>
            <a:r>
              <a:rPr lang="en-US" dirty="0" smtClean="0"/>
              <a:t> medication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72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inherited lethal disease in Caucasians</a:t>
            </a:r>
          </a:p>
          <a:p>
            <a:r>
              <a:rPr lang="en-US" dirty="0" smtClean="0"/>
              <a:t>AR</a:t>
            </a:r>
          </a:p>
          <a:p>
            <a:r>
              <a:rPr lang="en-US" dirty="0" smtClean="0"/>
              <a:t>CFTR gene (508delF most common)</a:t>
            </a:r>
          </a:p>
          <a:p>
            <a:r>
              <a:rPr lang="en-US" dirty="0" err="1" smtClean="0"/>
              <a:t>cAMP</a:t>
            </a:r>
            <a:r>
              <a:rPr lang="en-US" dirty="0" smtClean="0"/>
              <a:t> modulated CL channel protein → decrease Cl secretion → cell water retention</a:t>
            </a:r>
          </a:p>
          <a:p>
            <a:r>
              <a:rPr lang="en-US" dirty="0" smtClean="0"/>
              <a:t>Thicker mucus → inflammation and infection</a:t>
            </a:r>
          </a:p>
          <a:p>
            <a:pPr lvl="1"/>
            <a:r>
              <a:rPr lang="en-US" dirty="0" smtClean="0"/>
              <a:t>Respiratory tract, GI tract, Pancreas, Exocrine Glands</a:t>
            </a:r>
          </a:p>
          <a:p>
            <a:r>
              <a:rPr lang="en-US" dirty="0" smtClean="0"/>
              <a:t>Chronic pulmonary disease, nasal polyposis, </a:t>
            </a:r>
            <a:r>
              <a:rPr lang="en-US" dirty="0" err="1" smtClean="0"/>
              <a:t>sinusiits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76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Ciliary</a:t>
            </a:r>
            <a:r>
              <a:rPr lang="en-US" dirty="0" smtClean="0"/>
              <a:t> Dyskinesia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AR, 1/16000 Live Births</a:t>
            </a:r>
          </a:p>
          <a:p>
            <a:r>
              <a:rPr lang="en-US" dirty="0" smtClean="0"/>
              <a:t>Dynein Defect</a:t>
            </a:r>
          </a:p>
          <a:p>
            <a:r>
              <a:rPr lang="en-US" dirty="0" smtClean="0"/>
              <a:t>DNAI1, DNAH5 – most common mutation – out dynein arm</a:t>
            </a:r>
          </a:p>
          <a:p>
            <a:r>
              <a:rPr lang="en-US" dirty="0" smtClean="0"/>
              <a:t>OM, rhinitis, sinusitis, pneumonia, </a:t>
            </a:r>
            <a:r>
              <a:rPr lang="en-US" dirty="0" err="1" smtClean="0"/>
              <a:t>dextrocardia</a:t>
            </a:r>
            <a:endParaRPr lang="en-US" dirty="0" smtClean="0"/>
          </a:p>
          <a:p>
            <a:r>
              <a:rPr lang="en-US" dirty="0" smtClean="0"/>
              <a:t>Male infertility</a:t>
            </a:r>
          </a:p>
          <a:p>
            <a:r>
              <a:rPr lang="en-US" dirty="0" smtClean="0"/>
              <a:t>DX requires tracheal or biopsy of inferior turbinate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76632"/>
            <a:ext cx="4038600" cy="352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645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Allergic Fungal Sinusitis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7" y="2651711"/>
            <a:ext cx="3439005" cy="29722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Allergic reaction to aerosolized fungi, usually </a:t>
            </a:r>
            <a:r>
              <a:rPr lang="en-US" dirty="0" err="1" smtClean="0"/>
              <a:t>dematiceous</a:t>
            </a:r>
            <a:r>
              <a:rPr lang="en-US" dirty="0" smtClean="0"/>
              <a:t> species</a:t>
            </a:r>
          </a:p>
          <a:p>
            <a:r>
              <a:rPr lang="en-US" dirty="0" smtClean="0"/>
              <a:t>Treatment is surgical with perioperative oral steroids post operative topical steroids</a:t>
            </a:r>
          </a:p>
          <a:p>
            <a:r>
              <a:rPr lang="en-US" dirty="0" smtClean="0"/>
              <a:t>High recurrence rate</a:t>
            </a:r>
          </a:p>
          <a:p>
            <a:r>
              <a:rPr lang="en-US" dirty="0" smtClean="0"/>
              <a:t>Children more likely have unilateral disease</a:t>
            </a:r>
          </a:p>
          <a:p>
            <a:r>
              <a:rPr lang="en-US" dirty="0" smtClean="0"/>
              <a:t>More likely to have facial skeletal abnormalities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47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Sinus </a:t>
            </a:r>
            <a:r>
              <a:rPr lang="en-US" dirty="0" err="1" smtClean="0"/>
              <a:t>Opacification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985219" cy="344428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65248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Anatomy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7" y="2567563"/>
            <a:ext cx="7563906" cy="3124636"/>
          </a:xfrm>
        </p:spPr>
      </p:pic>
    </p:spTree>
    <p:extLst>
      <p:ext uri="{BB962C8B-B14F-4D97-AF65-F5344CB8AC3E}">
        <p14:creationId xmlns:p14="http://schemas.microsoft.com/office/powerpoint/2010/main" val="689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Sinusitis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608" y="1920875"/>
            <a:ext cx="3947783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Routes of spread</a:t>
            </a:r>
          </a:p>
          <a:p>
            <a:pPr lvl="1"/>
            <a:r>
              <a:rPr lang="en-US" dirty="0" smtClean="0"/>
              <a:t>Arterial</a:t>
            </a:r>
          </a:p>
          <a:p>
            <a:pPr lvl="1"/>
            <a:r>
              <a:rPr lang="en-US" dirty="0" smtClean="0"/>
              <a:t>Venous</a:t>
            </a:r>
          </a:p>
          <a:p>
            <a:pPr lvl="1"/>
            <a:r>
              <a:rPr lang="en-US" dirty="0" smtClean="0"/>
              <a:t>Lymphatic </a:t>
            </a:r>
          </a:p>
          <a:p>
            <a:pPr lvl="1"/>
            <a:r>
              <a:rPr lang="en-US" dirty="0" smtClean="0"/>
              <a:t>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62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Orbital</a:t>
            </a:r>
          </a:p>
          <a:p>
            <a:pPr lvl="1"/>
            <a:r>
              <a:rPr lang="en-US" dirty="0" smtClean="0"/>
              <a:t>More common in younger children</a:t>
            </a:r>
          </a:p>
          <a:p>
            <a:pPr lvl="1"/>
            <a:r>
              <a:rPr lang="en-US" dirty="0" smtClean="0"/>
              <a:t>MC location: Medial Sub periosteal Abscess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Intracranial</a:t>
            </a:r>
          </a:p>
          <a:p>
            <a:pPr lvl="1"/>
            <a:r>
              <a:rPr lang="en-US" dirty="0" smtClean="0"/>
              <a:t>More common in adolescents</a:t>
            </a:r>
          </a:p>
          <a:p>
            <a:pPr lvl="2"/>
            <a:r>
              <a:rPr lang="en-US" dirty="0" smtClean="0"/>
              <a:t>Meningitis (MC)</a:t>
            </a:r>
          </a:p>
          <a:p>
            <a:pPr lvl="2"/>
            <a:r>
              <a:rPr lang="en-US" dirty="0" smtClean="0"/>
              <a:t>Epidural Abscess</a:t>
            </a:r>
          </a:p>
          <a:p>
            <a:pPr lvl="2"/>
            <a:r>
              <a:rPr lang="en-US" dirty="0" smtClean="0"/>
              <a:t>Subdural Abscess</a:t>
            </a:r>
          </a:p>
          <a:p>
            <a:pPr lvl="2"/>
            <a:r>
              <a:rPr lang="en-US" dirty="0" smtClean="0"/>
              <a:t>Intra cerebral Abscess</a:t>
            </a:r>
          </a:p>
          <a:p>
            <a:pPr lvl="2"/>
            <a:r>
              <a:rPr lang="en-US" dirty="0" smtClean="0"/>
              <a:t>Cavernous Sinus Thrombosis</a:t>
            </a:r>
          </a:p>
          <a:p>
            <a:pPr lvl="2"/>
            <a:r>
              <a:rPr lang="en-US" dirty="0" err="1" smtClean="0"/>
              <a:t>Pott’s</a:t>
            </a:r>
            <a:r>
              <a:rPr lang="en-US" dirty="0" smtClean="0"/>
              <a:t> Puffy Tumor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449155"/>
            <a:ext cx="1604963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49154"/>
            <a:ext cx="1698625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39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Chandler Classification</a:t>
            </a:r>
          </a:p>
          <a:p>
            <a:pPr lvl="1"/>
            <a:r>
              <a:rPr lang="en-US" dirty="0" err="1" smtClean="0"/>
              <a:t>Preseptal</a:t>
            </a:r>
            <a:r>
              <a:rPr lang="en-US" dirty="0" smtClean="0"/>
              <a:t> Cellulitis</a:t>
            </a:r>
          </a:p>
          <a:p>
            <a:pPr lvl="1"/>
            <a:r>
              <a:rPr lang="en-US" dirty="0" smtClean="0"/>
              <a:t>Orbital cellulitis</a:t>
            </a:r>
          </a:p>
          <a:p>
            <a:pPr lvl="1"/>
            <a:r>
              <a:rPr lang="en-US" dirty="0" err="1" smtClean="0"/>
              <a:t>Periorbital</a:t>
            </a:r>
            <a:r>
              <a:rPr lang="en-US" dirty="0" smtClean="0"/>
              <a:t> Abscess</a:t>
            </a:r>
          </a:p>
          <a:p>
            <a:pPr lvl="1"/>
            <a:r>
              <a:rPr lang="en-US" dirty="0" smtClean="0"/>
              <a:t>Orbital Abscess</a:t>
            </a:r>
          </a:p>
          <a:p>
            <a:pPr lvl="1"/>
            <a:r>
              <a:rPr lang="en-US" dirty="0" smtClean="0"/>
              <a:t>Cavernous Sinus Thrombosis</a:t>
            </a:r>
          </a:p>
          <a:p>
            <a:r>
              <a:rPr lang="en-US" dirty="0" smtClean="0"/>
              <a:t>Spread by Direct extension via osseous structures or indirectly via </a:t>
            </a:r>
            <a:r>
              <a:rPr lang="en-US" dirty="0" err="1" smtClean="0"/>
              <a:t>valveless</a:t>
            </a:r>
            <a:r>
              <a:rPr lang="en-US" dirty="0" smtClean="0"/>
              <a:t> venous plexuses</a:t>
            </a:r>
          </a:p>
          <a:p>
            <a:r>
              <a:rPr lang="en-US" dirty="0" smtClean="0"/>
              <a:t>CT scan </a:t>
            </a:r>
            <a:r>
              <a:rPr lang="en-US" b="1" dirty="0" smtClean="0"/>
              <a:t>with contrast</a:t>
            </a:r>
            <a:r>
              <a:rPr lang="en-US" dirty="0" smtClean="0"/>
              <a:t> if suspected orbital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94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Complications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Preseptal</a:t>
            </a:r>
            <a:r>
              <a:rPr lang="en-US" dirty="0" smtClean="0"/>
              <a:t> Cellulitis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041775" cy="639762"/>
          </a:xfrm>
        </p:spPr>
        <p:txBody>
          <a:bodyPr/>
          <a:lstStyle/>
          <a:p>
            <a:r>
              <a:rPr lang="en-US" dirty="0" smtClean="0"/>
              <a:t>Orbital Cellulitis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Eyelid edema, erythema, normal globe movement</a:t>
            </a:r>
          </a:p>
          <a:p>
            <a:r>
              <a:rPr lang="en-US" dirty="0" smtClean="0"/>
              <a:t>More likely due to cutaneous lesions or </a:t>
            </a:r>
            <a:r>
              <a:rPr lang="en-US" dirty="0" err="1" smtClean="0"/>
              <a:t>hematogenous</a:t>
            </a:r>
            <a:r>
              <a:rPr lang="en-US" dirty="0" smtClean="0"/>
              <a:t> seeding rather than sinusitis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Proptosis</a:t>
            </a:r>
            <a:r>
              <a:rPr lang="en-US" dirty="0" smtClean="0"/>
              <a:t>, </a:t>
            </a:r>
            <a:r>
              <a:rPr lang="en-US" dirty="0" err="1" smtClean="0"/>
              <a:t>chemosis</a:t>
            </a:r>
            <a:r>
              <a:rPr lang="en-US" dirty="0" smtClean="0"/>
              <a:t>, edema, pain</a:t>
            </a:r>
          </a:p>
          <a:p>
            <a:pPr lvl="1"/>
            <a:r>
              <a:rPr lang="en-US" dirty="0" smtClean="0"/>
              <a:t>Dilated pupil</a:t>
            </a:r>
          </a:p>
          <a:p>
            <a:pPr lvl="1"/>
            <a:r>
              <a:rPr lang="en-US" dirty="0" smtClean="0"/>
              <a:t>No Visual loss</a:t>
            </a:r>
          </a:p>
          <a:p>
            <a:pPr lvl="1"/>
            <a:r>
              <a:rPr lang="en-US" dirty="0" err="1" smtClean="0"/>
              <a:t>Ophthalmoplegia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183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Complications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Periorbital</a:t>
            </a:r>
            <a:r>
              <a:rPr lang="en-US" dirty="0" smtClean="0"/>
              <a:t> Abscess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Orbital Abscess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Proptosis</a:t>
            </a:r>
            <a:r>
              <a:rPr lang="en-US" dirty="0" smtClean="0"/>
              <a:t> with globe displacement </a:t>
            </a:r>
            <a:r>
              <a:rPr lang="en-US" dirty="0" err="1" smtClean="0"/>
              <a:t>inferolaterally</a:t>
            </a:r>
            <a:r>
              <a:rPr lang="en-US" dirty="0" smtClean="0"/>
              <a:t>, decreased EOM, vision decreased</a:t>
            </a:r>
          </a:p>
          <a:p>
            <a:r>
              <a:rPr lang="en-US" dirty="0" smtClean="0"/>
              <a:t>IV </a:t>
            </a:r>
            <a:r>
              <a:rPr lang="en-US" dirty="0" err="1" smtClean="0"/>
              <a:t>Abx</a:t>
            </a:r>
            <a:r>
              <a:rPr lang="en-US" dirty="0"/>
              <a:t> </a:t>
            </a:r>
            <a:r>
              <a:rPr lang="en-US" dirty="0" smtClean="0"/>
              <a:t>with external or endoscopic drainage of abscess and involved sinus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Severe </a:t>
            </a:r>
            <a:r>
              <a:rPr lang="en-US" dirty="0" err="1" smtClean="0"/>
              <a:t>proptosis</a:t>
            </a:r>
            <a:r>
              <a:rPr lang="en-US" dirty="0" smtClean="0"/>
              <a:t> and </a:t>
            </a:r>
            <a:r>
              <a:rPr lang="en-US" dirty="0" err="1" smtClean="0"/>
              <a:t>chemosis</a:t>
            </a:r>
            <a:endParaRPr lang="en-US" dirty="0" smtClean="0"/>
          </a:p>
          <a:p>
            <a:r>
              <a:rPr lang="en-US" dirty="0" smtClean="0"/>
              <a:t>Usually no globe displacement</a:t>
            </a:r>
          </a:p>
          <a:p>
            <a:r>
              <a:rPr lang="en-US" dirty="0" err="1" smtClean="0"/>
              <a:t>Opthalmoplegia</a:t>
            </a:r>
            <a:endParaRPr lang="en-US" dirty="0" smtClean="0"/>
          </a:p>
          <a:p>
            <a:r>
              <a:rPr lang="en-US" dirty="0" smtClean="0"/>
              <a:t>Impaired visual acuity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0111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Cavernous Sinus Thrombosis</a:t>
            </a:r>
          </a:p>
          <a:p>
            <a:pPr lvl="1"/>
            <a:r>
              <a:rPr lang="en-US" dirty="0" smtClean="0"/>
              <a:t>Progressive symptoms</a:t>
            </a:r>
          </a:p>
          <a:p>
            <a:pPr lvl="1"/>
            <a:r>
              <a:rPr lang="en-US" dirty="0" err="1" smtClean="0"/>
              <a:t>Proptosis</a:t>
            </a:r>
            <a:r>
              <a:rPr lang="en-US" dirty="0" smtClean="0"/>
              <a:t> and fixation</a:t>
            </a:r>
          </a:p>
          <a:p>
            <a:pPr lvl="1"/>
            <a:r>
              <a:rPr lang="en-US" dirty="0" smtClean="0"/>
              <a:t>CN II, IV, VI</a:t>
            </a:r>
          </a:p>
          <a:p>
            <a:pPr lvl="1"/>
            <a:r>
              <a:rPr lang="en-US" dirty="0" smtClean="0"/>
              <a:t>Meningitis</a:t>
            </a:r>
          </a:p>
          <a:p>
            <a:pPr lvl="1"/>
            <a:r>
              <a:rPr lang="en-US" dirty="0" smtClean="0"/>
              <a:t>High mortality</a:t>
            </a:r>
          </a:p>
          <a:p>
            <a:pPr lvl="1"/>
            <a:r>
              <a:rPr lang="en-US" dirty="0" smtClean="0"/>
              <a:t>High fever, bilateral symptoms</a:t>
            </a:r>
          </a:p>
          <a:p>
            <a:pPr lvl="1"/>
            <a:r>
              <a:rPr lang="en-US" dirty="0" smtClean="0"/>
              <a:t>Treat with IV </a:t>
            </a:r>
            <a:r>
              <a:rPr lang="en-US" dirty="0" err="1" smtClean="0"/>
              <a:t>Abx</a:t>
            </a:r>
            <a:r>
              <a:rPr lang="en-US" dirty="0" smtClean="0"/>
              <a:t>, ± Anticoagulation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76462"/>
            <a:ext cx="231778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36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Intracranial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dose antibiotics, Neurosurgery involvement</a:t>
            </a:r>
          </a:p>
          <a:p>
            <a:r>
              <a:rPr lang="en-US" dirty="0" smtClean="0"/>
              <a:t>Treatment involves drainage of abscess in concert with drainage of affected sinus</a:t>
            </a:r>
          </a:p>
          <a:p>
            <a:r>
              <a:rPr lang="en-US" dirty="0" smtClean="0"/>
              <a:t>Frontal sinus is most implicated sinus</a:t>
            </a:r>
          </a:p>
          <a:p>
            <a:pPr lvl="1"/>
            <a:r>
              <a:rPr lang="en-US" dirty="0" smtClean="0"/>
              <a:t>venous drainage of the frontal sinus though small </a:t>
            </a:r>
            <a:r>
              <a:rPr lang="en-US" dirty="0" err="1" smtClean="0"/>
              <a:t>diploic</a:t>
            </a:r>
            <a:r>
              <a:rPr lang="en-US" dirty="0" smtClean="0"/>
              <a:t> veins extending through the sinus wall</a:t>
            </a:r>
          </a:p>
          <a:p>
            <a:pPr lvl="1"/>
            <a:r>
              <a:rPr lang="en-US" dirty="0" smtClean="0"/>
              <a:t>these communicate with the venous </a:t>
            </a:r>
            <a:r>
              <a:rPr lang="en-US" dirty="0" err="1" smtClean="0"/>
              <a:t>plexi</a:t>
            </a:r>
            <a:r>
              <a:rPr lang="en-US" dirty="0" smtClean="0"/>
              <a:t> of the </a:t>
            </a:r>
            <a:r>
              <a:rPr lang="en-US" dirty="0" err="1" smtClean="0"/>
              <a:t>dura</a:t>
            </a:r>
            <a:r>
              <a:rPr lang="en-US" dirty="0" smtClean="0"/>
              <a:t>, </a:t>
            </a:r>
            <a:r>
              <a:rPr lang="en-US" dirty="0" err="1" smtClean="0"/>
              <a:t>periorbita</a:t>
            </a:r>
            <a:r>
              <a:rPr lang="en-US" dirty="0" smtClean="0"/>
              <a:t>, and cranial </a:t>
            </a:r>
            <a:r>
              <a:rPr lang="en-US" dirty="0" err="1" smtClean="0"/>
              <a:t>periosteum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Anatomy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2913"/>
            <a:ext cx="4038600" cy="368981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34" y="2133600"/>
            <a:ext cx="3665431" cy="3120425"/>
          </a:xfrm>
        </p:spPr>
      </p:pic>
    </p:spTree>
    <p:extLst>
      <p:ext uri="{BB962C8B-B14F-4D97-AF65-F5344CB8AC3E}">
        <p14:creationId xmlns:p14="http://schemas.microsoft.com/office/powerpoint/2010/main" val="11128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and 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Normal Function</a:t>
            </a:r>
          </a:p>
          <a:p>
            <a:pPr lvl="1"/>
            <a:r>
              <a:rPr lang="en-US" dirty="0" smtClean="0"/>
              <a:t>Patent </a:t>
            </a:r>
            <a:r>
              <a:rPr lang="en-US" dirty="0" err="1" smtClean="0"/>
              <a:t>ostia</a:t>
            </a:r>
            <a:endParaRPr lang="en-US" dirty="0" smtClean="0"/>
          </a:p>
          <a:p>
            <a:pPr lvl="1"/>
            <a:r>
              <a:rPr lang="en-US" dirty="0" smtClean="0"/>
              <a:t>Normal cilia</a:t>
            </a:r>
          </a:p>
          <a:p>
            <a:pPr lvl="1"/>
            <a:r>
              <a:rPr lang="en-US" dirty="0" smtClean="0"/>
              <a:t>Normal mucus secretions</a:t>
            </a:r>
          </a:p>
          <a:p>
            <a:r>
              <a:rPr lang="en-US" dirty="0" smtClean="0"/>
              <a:t>Primary sinus abnormality is obstruction of the </a:t>
            </a:r>
            <a:r>
              <a:rPr lang="en-US" dirty="0" err="1" smtClean="0"/>
              <a:t>osteomeatal</a:t>
            </a:r>
            <a:r>
              <a:rPr lang="en-US" dirty="0" smtClean="0"/>
              <a:t> complex by edema or mechanical obstruction</a:t>
            </a:r>
          </a:p>
          <a:p>
            <a:r>
              <a:rPr lang="en-US" dirty="0"/>
              <a:t>Obstruction leads to retained </a:t>
            </a:r>
            <a:r>
              <a:rPr lang="en-US" dirty="0" smtClean="0"/>
              <a:t>secretions resulting </a:t>
            </a:r>
            <a:r>
              <a:rPr lang="en-US" dirty="0"/>
              <a:t>in hypoxia of sinus </a:t>
            </a:r>
            <a:r>
              <a:rPr lang="en-US" dirty="0" smtClean="0"/>
              <a:t>mucosa → causes </a:t>
            </a:r>
            <a:r>
              <a:rPr lang="en-US" dirty="0" err="1"/>
              <a:t>ciliary</a:t>
            </a:r>
            <a:r>
              <a:rPr lang="en-US" dirty="0"/>
              <a:t> dysfunction and </a:t>
            </a:r>
            <a:r>
              <a:rPr lang="en-US" dirty="0" smtClean="0"/>
              <a:t>increased secretions → secondarily </a:t>
            </a:r>
            <a:r>
              <a:rPr lang="en-US" dirty="0" smtClean="0"/>
              <a:t>infected</a:t>
            </a:r>
            <a:endParaRPr lang="en-US" dirty="0"/>
          </a:p>
          <a:p>
            <a:r>
              <a:rPr lang="en-US" dirty="0" err="1" smtClean="0"/>
              <a:t>Ciliary</a:t>
            </a:r>
            <a:r>
              <a:rPr lang="en-US" dirty="0" smtClean="0"/>
              <a:t> function returns to normal as early as 6 months post FESS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027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Edema and mechanical obstruction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 factors</a:t>
            </a:r>
          </a:p>
          <a:p>
            <a:pPr lvl="1"/>
            <a:r>
              <a:rPr lang="en-US" dirty="0" smtClean="0"/>
              <a:t>regional factors</a:t>
            </a:r>
          </a:p>
          <a:p>
            <a:pPr lvl="1"/>
            <a:r>
              <a:rPr lang="en-US" dirty="0" smtClean="0"/>
              <a:t>systemic factors</a:t>
            </a:r>
          </a:p>
          <a:p>
            <a:pPr lvl="1"/>
            <a:r>
              <a:rPr lang="en-US" dirty="0" smtClean="0"/>
              <a:t>other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Most Common Inciting Event is Viral URI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1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236" y="1920875"/>
            <a:ext cx="3000527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841" y="1920875"/>
            <a:ext cx="3915318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3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Sinusitis: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Cold</a:t>
            </a:r>
          </a:p>
          <a:p>
            <a:pPr lvl="1"/>
            <a:r>
              <a:rPr lang="en-US" dirty="0" smtClean="0"/>
              <a:t>Improves within 5-7 days</a:t>
            </a:r>
          </a:p>
          <a:p>
            <a:pPr lvl="1"/>
            <a:r>
              <a:rPr lang="en-US" dirty="0" smtClean="0"/>
              <a:t>Longer than 10 days →  Acute or Chronic Sinusitis</a:t>
            </a:r>
          </a:p>
          <a:p>
            <a:pPr lvl="1"/>
            <a:r>
              <a:rPr lang="en-US" dirty="0" smtClean="0"/>
              <a:t>Longer than 3 weeks → Chronic Sinusitis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0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818</TotalTime>
  <Words>1509</Words>
  <Application>Microsoft Office PowerPoint</Application>
  <PresentationFormat>On-screen Show (4:3)</PresentationFormat>
  <Paragraphs>303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Pediatric Sinusitis</vt:lpstr>
      <vt:lpstr>Objectives</vt:lpstr>
      <vt:lpstr>Anatomy</vt:lpstr>
      <vt:lpstr>Sinus Anatomy</vt:lpstr>
      <vt:lpstr>Sinus Anatomy</vt:lpstr>
      <vt:lpstr>Pathophysiology and Etiology</vt:lpstr>
      <vt:lpstr>Etiology</vt:lpstr>
      <vt:lpstr>Etiology</vt:lpstr>
      <vt:lpstr>Sinusitis: Definitions</vt:lpstr>
      <vt:lpstr>Sinusitis: Definitions</vt:lpstr>
      <vt:lpstr>Sinusitis: Definitions</vt:lpstr>
      <vt:lpstr>Sinusitis: Definitions</vt:lpstr>
      <vt:lpstr>Incidence</vt:lpstr>
      <vt:lpstr>Clinical Presentation</vt:lpstr>
      <vt:lpstr>Clinical Presentation</vt:lpstr>
      <vt:lpstr>Clinical Presentation</vt:lpstr>
      <vt:lpstr>Diagnosis</vt:lpstr>
      <vt:lpstr>Diagnosis - CT</vt:lpstr>
      <vt:lpstr>Diagnosis – Sinus Aspirate</vt:lpstr>
      <vt:lpstr>Diagnosis – Sinus Aspirate</vt:lpstr>
      <vt:lpstr>Microbiology</vt:lpstr>
      <vt:lpstr>Medical Management</vt:lpstr>
      <vt:lpstr>Medical Management- Antibiotics</vt:lpstr>
      <vt:lpstr>Surgical Management</vt:lpstr>
      <vt:lpstr>Adenoidectomy Failure</vt:lpstr>
      <vt:lpstr>Adenoids</vt:lpstr>
      <vt:lpstr>Functional Endoscopic Sinus Surgery</vt:lpstr>
      <vt:lpstr>FESS</vt:lpstr>
      <vt:lpstr>Treatment Conclusions</vt:lpstr>
      <vt:lpstr>Refractory Rhinosinusitis</vt:lpstr>
      <vt:lpstr>Associated Conditions</vt:lpstr>
      <vt:lpstr>Allergy</vt:lpstr>
      <vt:lpstr>Allergy</vt:lpstr>
      <vt:lpstr>Asthma</vt:lpstr>
      <vt:lpstr>GERD</vt:lpstr>
      <vt:lpstr>Cystic Fibrosis</vt:lpstr>
      <vt:lpstr>Primary Ciliary Dyskinesia</vt:lpstr>
      <vt:lpstr>Allergic Fungal Sinusitis</vt:lpstr>
      <vt:lpstr>Unilateral Sinus Opacification</vt:lpstr>
      <vt:lpstr>Complications of Sinusitis</vt:lpstr>
      <vt:lpstr>Complications</vt:lpstr>
      <vt:lpstr>Orbital Complications</vt:lpstr>
      <vt:lpstr>Orbital Complications</vt:lpstr>
      <vt:lpstr>Orbital Complications</vt:lpstr>
      <vt:lpstr>Orbital Complications</vt:lpstr>
      <vt:lpstr>Intracranial Complications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Sinusitis</dc:title>
  <dc:creator>Espinel, Alexandra</dc:creator>
  <cp:lastModifiedBy>Espinel, Alexandra</cp:lastModifiedBy>
  <cp:revision>40</cp:revision>
  <dcterms:created xsi:type="dcterms:W3CDTF">2015-11-17T14:50:45Z</dcterms:created>
  <dcterms:modified xsi:type="dcterms:W3CDTF">2015-11-23T20:55:51Z</dcterms:modified>
</cp:coreProperties>
</file>