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sldIdLst>
    <p:sldId id="256" r:id="rId2"/>
    <p:sldId id="257" r:id="rId3"/>
    <p:sldId id="258" r:id="rId4"/>
    <p:sldId id="277" r:id="rId5"/>
    <p:sldId id="273" r:id="rId6"/>
    <p:sldId id="274" r:id="rId7"/>
    <p:sldId id="260" r:id="rId8"/>
    <p:sldId id="262" r:id="rId9"/>
    <p:sldId id="275" r:id="rId10"/>
    <p:sldId id="299" r:id="rId11"/>
    <p:sldId id="276" r:id="rId12"/>
    <p:sldId id="285" r:id="rId13"/>
    <p:sldId id="300" r:id="rId14"/>
    <p:sldId id="286" r:id="rId15"/>
    <p:sldId id="266" r:id="rId16"/>
    <p:sldId id="288" r:id="rId17"/>
    <p:sldId id="289" r:id="rId18"/>
    <p:sldId id="287" r:id="rId19"/>
    <p:sldId id="290" r:id="rId20"/>
    <p:sldId id="291" r:id="rId21"/>
    <p:sldId id="278" r:id="rId22"/>
    <p:sldId id="279" r:id="rId23"/>
    <p:sldId id="280" r:id="rId24"/>
    <p:sldId id="281" r:id="rId25"/>
    <p:sldId id="282" r:id="rId26"/>
    <p:sldId id="259" r:id="rId27"/>
    <p:sldId id="284" r:id="rId28"/>
    <p:sldId id="261" r:id="rId29"/>
    <p:sldId id="292" r:id="rId30"/>
    <p:sldId id="301" r:id="rId31"/>
    <p:sldId id="263" r:id="rId32"/>
    <p:sldId id="265" r:id="rId33"/>
    <p:sldId id="293" r:id="rId34"/>
    <p:sldId id="267" r:id="rId35"/>
    <p:sldId id="295" r:id="rId36"/>
    <p:sldId id="302" r:id="rId37"/>
    <p:sldId id="294" r:id="rId38"/>
    <p:sldId id="296" r:id="rId39"/>
    <p:sldId id="283" r:id="rId40"/>
    <p:sldId id="297" r:id="rId41"/>
    <p:sldId id="270" r:id="rId42"/>
    <p:sldId id="298" r:id="rId43"/>
    <p:sldId id="268" r:id="rId44"/>
    <p:sldId id="269" r:id="rId45"/>
    <p:sldId id="271" r:id="rId46"/>
    <p:sldId id="27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26" autoAdjust="0"/>
  </p:normalViewPr>
  <p:slideViewPr>
    <p:cSldViewPr>
      <p:cViewPr>
        <p:scale>
          <a:sx n="73" d="100"/>
          <a:sy n="73" d="100"/>
        </p:scale>
        <p:origin x="-1074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Postauricular swelling</c:v>
                </c:pt>
                <c:pt idx="1">
                  <c:v>Auricular proptosis</c:v>
                </c:pt>
                <c:pt idx="2">
                  <c:v>Fever</c:v>
                </c:pt>
                <c:pt idx="3">
                  <c:v>Subperiosteal abscess</c:v>
                </c:pt>
                <c:pt idx="4">
                  <c:v>Otalgia</c:v>
                </c:pt>
                <c:pt idx="5">
                  <c:v>Otorrhea</c:v>
                </c:pt>
                <c:pt idx="6">
                  <c:v>CNS </c:v>
                </c:pt>
                <c:pt idx="7">
                  <c:v>VII palsy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155</c:v>
                </c:pt>
                <c:pt idx="1">
                  <c:v>131</c:v>
                </c:pt>
                <c:pt idx="2">
                  <c:v>93</c:v>
                </c:pt>
                <c:pt idx="3">
                  <c:v>34</c:v>
                </c:pt>
                <c:pt idx="4">
                  <c:v>29</c:v>
                </c:pt>
                <c:pt idx="5">
                  <c:v>23</c:v>
                </c:pt>
                <c:pt idx="6">
                  <c:v>14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62912"/>
        <c:axId val="35516800"/>
      </c:barChart>
      <c:catAx>
        <c:axId val="33462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35516800"/>
        <c:crosses val="autoZero"/>
        <c:auto val="1"/>
        <c:lblAlgn val="ctr"/>
        <c:lblOffset val="100"/>
        <c:noMultiLvlLbl val="0"/>
      </c:catAx>
      <c:valAx>
        <c:axId val="35516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462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259C6-4D62-4944-8C94-C08A2E19BEA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A78FF-395D-42DA-BAFE-169C71C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Fermancanales</a:t>
            </a:r>
            <a:r>
              <a:rPr lang="en-US" smtClean="0"/>
              <a:t>, David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78FF-395D-42DA-BAFE-169C71C51F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98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Lateral neck x</a:t>
            </a:r>
            <a:r>
              <a:rPr lang="en-US" baseline="0" dirty="0" smtClean="0"/>
              <a:t> ray – extended and taken on inspiration</a:t>
            </a:r>
          </a:p>
          <a:p>
            <a:r>
              <a:rPr lang="en-US" baseline="0" dirty="0" smtClean="0"/>
              <a:t>Thickness of retropharyngeal space at C2 is double the thickness of vertebral body – sensitivity of 90%</a:t>
            </a:r>
          </a:p>
          <a:p>
            <a:r>
              <a:rPr lang="en-US" baseline="0" dirty="0" smtClean="0"/>
              <a:t>CT needed to differentiate abscess, </a:t>
            </a:r>
            <a:r>
              <a:rPr lang="en-US" baseline="0" dirty="0" err="1" smtClean="0"/>
              <a:t>phlegmon</a:t>
            </a:r>
            <a:r>
              <a:rPr lang="en-US" baseline="0" dirty="0" smtClean="0"/>
              <a:t>, cellulitis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78FF-395D-42DA-BAFE-169C71C51FA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73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33% medical failure versus</a:t>
            </a:r>
            <a:r>
              <a:rPr lang="en-US" baseline="0" dirty="0" smtClean="0"/>
              <a:t> 8% if &gt; 2cm rim enhancement on CT scan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78FF-395D-42DA-BAFE-169C71C51FA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92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CT diagnosis</a:t>
            </a:r>
            <a:r>
              <a:rPr lang="en-US" baseline="0" dirty="0" smtClean="0"/>
              <a:t> and antibiotics, c</a:t>
            </a:r>
            <a:r>
              <a:rPr lang="en-US" dirty="0" smtClean="0"/>
              <a:t>lose to zero mortality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78FF-395D-42DA-BAFE-169C71C51FA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92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3cm by 2cm rim</a:t>
            </a:r>
            <a:r>
              <a:rPr lang="en-US" baseline="0" dirty="0" smtClean="0"/>
              <a:t> enhancing abscess in right retropharyngeal space extending to contralateral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78FF-395D-42DA-BAFE-169C71C51FA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2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airway</a:t>
            </a:r>
            <a:r>
              <a:rPr lang="en-US" baseline="0" dirty="0" smtClean="0"/>
              <a:t> compromise or toxic then surgery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78FF-395D-42DA-BAFE-169C71C51FA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49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Acute</a:t>
            </a:r>
            <a:r>
              <a:rPr lang="en-US" baseline="0" dirty="0" smtClean="0"/>
              <a:t> – inflammatory changes over mastoid and signs of AOM on </a:t>
            </a:r>
            <a:r>
              <a:rPr lang="en-US" baseline="0" dirty="0" err="1" smtClean="0"/>
              <a:t>otoscopy</a:t>
            </a:r>
            <a:endParaRPr lang="en-US" baseline="0" dirty="0" smtClean="0"/>
          </a:p>
          <a:p>
            <a:r>
              <a:rPr lang="en-US" baseline="0" dirty="0" smtClean="0"/>
              <a:t>Coalescent – bony changes on CT – surgical intervention</a:t>
            </a:r>
          </a:p>
          <a:p>
            <a:r>
              <a:rPr lang="en-US" baseline="0" dirty="0" smtClean="0"/>
              <a:t>Chronic – long standing TM perforation, </a:t>
            </a:r>
            <a:r>
              <a:rPr lang="en-US" baseline="0" dirty="0" err="1" smtClean="0"/>
              <a:t>cholesteatoma</a:t>
            </a:r>
            <a:r>
              <a:rPr lang="en-US" baseline="0" dirty="0" smtClean="0"/>
              <a:t>, infection – granulation tissue</a:t>
            </a:r>
          </a:p>
          <a:p>
            <a:r>
              <a:rPr lang="en-US" baseline="0" dirty="0" smtClean="0"/>
              <a:t>Masked – </a:t>
            </a:r>
            <a:r>
              <a:rPr lang="en-US" baseline="0" dirty="0" err="1" smtClean="0"/>
              <a:t>granluation</a:t>
            </a:r>
            <a:r>
              <a:rPr lang="en-US" baseline="0" dirty="0" smtClean="0"/>
              <a:t> and bone erosion without </a:t>
            </a:r>
            <a:r>
              <a:rPr lang="en-US" baseline="0" dirty="0" err="1" smtClean="0"/>
              <a:t>otorrhea</a:t>
            </a:r>
            <a:r>
              <a:rPr lang="en-US" baseline="0" dirty="0" smtClean="0"/>
              <a:t> and normal appearing TM – persistent focus of infection somewhere in the mastoid not treated by antibiotics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78FF-395D-42DA-BAFE-169C71C51F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5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Phlebitis and </a:t>
            </a:r>
            <a:r>
              <a:rPr lang="en-US" dirty="0" err="1" smtClean="0"/>
              <a:t>periphlebitis</a:t>
            </a:r>
            <a:r>
              <a:rPr lang="en-US" dirty="0" smtClean="0"/>
              <a:t> can spread infection to meninges,</a:t>
            </a:r>
            <a:r>
              <a:rPr lang="en-US" baseline="0" dirty="0" smtClean="0"/>
              <a:t> sigmoid sinus, cerebellum, temporal lobe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78FF-395D-42DA-BAFE-169C71C51F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7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Intracranial</a:t>
            </a:r>
            <a:r>
              <a:rPr lang="en-US" baseline="0" dirty="0" smtClean="0"/>
              <a:t> complications – 2-17%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78FF-395D-42DA-BAFE-169C71C51F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94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8% intracranial</a:t>
            </a:r>
            <a:r>
              <a:rPr lang="en-US" baseline="0" dirty="0" smtClean="0"/>
              <a:t> complications – 2 with sigmoid sinus thrombosis, 2 with epidural abscess;</a:t>
            </a:r>
          </a:p>
          <a:p>
            <a:r>
              <a:rPr lang="en-US" baseline="0" dirty="0" smtClean="0"/>
              <a:t>4 patients who did have CT – CT scan did not change the medical course of disease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78FF-395D-42DA-BAFE-169C71C51F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82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Anticoagulation</a:t>
            </a:r>
            <a:r>
              <a:rPr lang="en-US" baseline="0" dirty="0" smtClean="0"/>
              <a:t> for prevention of thrombus progression</a:t>
            </a:r>
          </a:p>
          <a:p>
            <a:r>
              <a:rPr lang="en-US" baseline="0" dirty="0" smtClean="0"/>
              <a:t>Weigh risks of bleeding, drug interactions, thrombocytopenia, osteoporosis, hemorrhagic skin necrosis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78FF-395D-42DA-BAFE-169C71C51F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03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Surgery – </a:t>
            </a:r>
            <a:r>
              <a:rPr lang="en-US" dirty="0" err="1" smtClean="0"/>
              <a:t>mastoidectomy</a:t>
            </a:r>
            <a:r>
              <a:rPr lang="en-US" baseline="0" dirty="0" smtClean="0"/>
              <a:t> except for 2 who had PET placement 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78FF-395D-42DA-BAFE-169C71C51F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68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Oliverzhang</a:t>
            </a:r>
            <a:r>
              <a:rPr lang="en-US" dirty="0" smtClean="0"/>
              <a:t>, 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78FF-395D-42DA-BAFE-169C71C51FA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71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Skull base to the mediastinum</a:t>
            </a:r>
            <a:r>
              <a:rPr lang="en-US" baseline="0" dirty="0" smtClean="0"/>
              <a:t> as far as T6</a:t>
            </a:r>
          </a:p>
          <a:p>
            <a:r>
              <a:rPr lang="en-US" baseline="0" dirty="0" smtClean="0"/>
              <a:t>Communicates with the </a:t>
            </a:r>
            <a:r>
              <a:rPr lang="en-US" baseline="0" dirty="0" err="1" smtClean="0"/>
              <a:t>parapharyngeal</a:t>
            </a:r>
            <a:r>
              <a:rPr lang="en-US" baseline="0" dirty="0" smtClean="0"/>
              <a:t> space </a:t>
            </a:r>
            <a:r>
              <a:rPr lang="en-US" baseline="0" dirty="0" err="1" smtClean="0"/>
              <a:t>anteriolaterally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78FF-395D-42DA-BAFE-169C71C51FA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3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C5FE680-4B73-4169-8797-1985BD69FB9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90EF76-B0EB-4ACA-B00F-35BFBC3E43B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E680-4B73-4169-8797-1985BD69FB9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EF76-B0EB-4ACA-B00F-35BFBC3E4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E680-4B73-4169-8797-1985BD69FB9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EF76-B0EB-4ACA-B00F-35BFBC3E4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E680-4B73-4169-8797-1985BD69FB9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EF76-B0EB-4ACA-B00F-35BFBC3E4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E680-4B73-4169-8797-1985BD69FB9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EF76-B0EB-4ACA-B00F-35BFBC3E4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E680-4B73-4169-8797-1985BD69FB9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EF76-B0EB-4ACA-B00F-35BFBC3E43B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E680-4B73-4169-8797-1985BD69FB9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EF76-B0EB-4ACA-B00F-35BFBC3E4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E680-4B73-4169-8797-1985BD69FB9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EF76-B0EB-4ACA-B00F-35BFBC3E4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E680-4B73-4169-8797-1985BD69FB9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EF76-B0EB-4ACA-B00F-35BFBC3E4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E680-4B73-4169-8797-1985BD69FB9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EF76-B0EB-4ACA-B00F-35BFBC3E43B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E680-4B73-4169-8797-1985BD69FB9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EF76-B0EB-4ACA-B00F-35BFBC3E4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C5FE680-4B73-4169-8797-1985BD69FB9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90EF76-B0EB-4ACA-B00F-35BFBC3E43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583840"/>
            <a:ext cx="3313355" cy="170216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Acute Mastoiditis and Retropharyngeal Infections in Children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Jane Huang, MD, MBA </a:t>
            </a:r>
          </a:p>
          <a:p>
            <a:r>
              <a:rPr lang="en-US" dirty="0" smtClean="0"/>
              <a:t>Pediatric Lecture Series</a:t>
            </a:r>
          </a:p>
          <a:p>
            <a:r>
              <a:rPr lang="en-US" dirty="0" smtClean="0"/>
              <a:t>November 30, 2015 </a:t>
            </a:r>
            <a:endParaRPr lang="en-US" dirty="0"/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2759087" y="6442364"/>
            <a:ext cx="6537313" cy="41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9688" algn="l">
              <a:spcBef>
                <a:spcPts val="900"/>
              </a:spcBef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Lucida Grande" charset="0"/>
                <a:cs typeface="Lucida Grande" charset="0"/>
                <a:sym typeface="Lucida Grande" charset="0"/>
              </a:rPr>
              <a:t>F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Lucida Grande" charset="0"/>
                <a:cs typeface="Lucida Grande" charset="0"/>
                <a:sym typeface="Lucida Grande" charset="0"/>
              </a:rPr>
              <a:t>inancial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Lucida Grande" charset="0"/>
                <a:cs typeface="Lucida Grande" charset="0"/>
                <a:sym typeface="Lucida Grande" charset="0"/>
              </a:rPr>
              <a:t>relationships with commercial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Lucida Grande" charset="0"/>
                <a:cs typeface="Lucida Grande" charset="0"/>
                <a:sym typeface="Lucida Grande" charset="0"/>
              </a:rPr>
              <a:t>interest: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Lucida Grande" charset="0"/>
                <a:cs typeface="Lucida Grande" charset="0"/>
                <a:sym typeface="Lucida Grande" charset="0"/>
              </a:rPr>
              <a:t>None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0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Edema of </a:t>
            </a:r>
            <a:r>
              <a:rPr lang="en-US" dirty="0" err="1" smtClean="0"/>
              <a:t>mucoperiosteal</a:t>
            </a:r>
            <a:r>
              <a:rPr lang="en-US" dirty="0" smtClean="0"/>
              <a:t> lining of mastoid air cells </a:t>
            </a:r>
            <a:r>
              <a:rPr lang="en-US" dirty="0" smtClean="0">
                <a:sym typeface="Wingdings"/>
              </a:rPr>
              <a:t> impaired </a:t>
            </a:r>
            <a:r>
              <a:rPr lang="en-US" dirty="0" err="1" smtClean="0">
                <a:sym typeface="Wingdings"/>
              </a:rPr>
              <a:t>ciliary</a:t>
            </a:r>
            <a:r>
              <a:rPr lang="en-US" dirty="0" smtClean="0">
                <a:sym typeface="Wingdings"/>
              </a:rPr>
              <a:t> function</a:t>
            </a:r>
          </a:p>
          <a:p>
            <a:r>
              <a:rPr lang="en-US" dirty="0" smtClean="0">
                <a:sym typeface="Wingdings"/>
              </a:rPr>
              <a:t>Prevents normal middle ear drainage through </a:t>
            </a:r>
            <a:r>
              <a:rPr lang="en-US" dirty="0" err="1" smtClean="0">
                <a:sym typeface="Wingdings"/>
              </a:rPr>
              <a:t>eustachian</a:t>
            </a:r>
            <a:r>
              <a:rPr lang="en-US" dirty="0" smtClean="0">
                <a:sym typeface="Wingdings"/>
              </a:rPr>
              <a:t> tube</a:t>
            </a:r>
          </a:p>
          <a:p>
            <a:r>
              <a:rPr lang="en-US" dirty="0" smtClean="0">
                <a:sym typeface="Wingdings"/>
              </a:rPr>
              <a:t>Serous fluid becomes purulent as inflammatory cells accumulate</a:t>
            </a:r>
          </a:p>
          <a:p>
            <a:r>
              <a:rPr lang="en-US" dirty="0" smtClean="0">
                <a:sym typeface="Wingdings"/>
              </a:rPr>
              <a:t>Results in venous stasis, acidosis, and decalcification of bony septa  </a:t>
            </a:r>
            <a:r>
              <a:rPr lang="en-US" b="1" dirty="0" smtClean="0">
                <a:sym typeface="Wingdings"/>
              </a:rPr>
              <a:t>coalescence</a:t>
            </a:r>
            <a:r>
              <a:rPr lang="en-US" dirty="0" smtClean="0">
                <a:sym typeface="Wingdings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9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of Mastoiditis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Subperiosteal</a:t>
            </a:r>
            <a:r>
              <a:rPr lang="en-US" dirty="0" smtClean="0"/>
              <a:t>/</a:t>
            </a:r>
            <a:r>
              <a:rPr lang="en-US" dirty="0" err="1" smtClean="0"/>
              <a:t>Bezold’s</a:t>
            </a:r>
            <a:r>
              <a:rPr lang="en-US" dirty="0" smtClean="0"/>
              <a:t> abscess</a:t>
            </a:r>
          </a:p>
          <a:p>
            <a:r>
              <a:rPr lang="en-US" dirty="0" smtClean="0"/>
              <a:t>Intracranial </a:t>
            </a:r>
          </a:p>
          <a:p>
            <a:r>
              <a:rPr lang="en-US" dirty="0" smtClean="0"/>
              <a:t>Lateral sinus thrombosis</a:t>
            </a:r>
          </a:p>
          <a:p>
            <a:r>
              <a:rPr lang="en-US" dirty="0" smtClean="0"/>
              <a:t>Facial nerve paralysis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Incidence 1.2-4.2/100,000 children per year</a:t>
            </a:r>
          </a:p>
          <a:p>
            <a:r>
              <a:rPr lang="en-US" dirty="0" smtClean="0"/>
              <a:t>Most common bacteria:</a:t>
            </a:r>
          </a:p>
          <a:p>
            <a:pPr lvl="1"/>
            <a:r>
              <a:rPr lang="en-US" b="1" dirty="0" smtClean="0"/>
              <a:t>Streptococcus </a:t>
            </a:r>
            <a:r>
              <a:rPr lang="en-US" b="1" dirty="0" err="1" smtClean="0"/>
              <a:t>pneumoniae</a:t>
            </a:r>
            <a:r>
              <a:rPr lang="en-US" b="1" dirty="0" smtClean="0"/>
              <a:t> (40.6%)</a:t>
            </a:r>
          </a:p>
          <a:p>
            <a:pPr lvl="1"/>
            <a:r>
              <a:rPr lang="en-US" dirty="0" smtClean="0"/>
              <a:t>Staphylococcus coagulase negative (16.1%)</a:t>
            </a:r>
          </a:p>
          <a:p>
            <a:pPr lvl="1"/>
            <a:r>
              <a:rPr lang="en-US" dirty="0" smtClean="0"/>
              <a:t>Streptococcus </a:t>
            </a:r>
            <a:r>
              <a:rPr lang="en-US" dirty="0" err="1" smtClean="0"/>
              <a:t>pyogenes</a:t>
            </a:r>
            <a:r>
              <a:rPr lang="en-US" dirty="0" smtClean="0"/>
              <a:t> (10.3%)</a:t>
            </a:r>
          </a:p>
          <a:p>
            <a:pPr lvl="1"/>
            <a:r>
              <a:rPr lang="en-US" dirty="0" err="1" smtClean="0"/>
              <a:t>Hemophilus</a:t>
            </a:r>
            <a:r>
              <a:rPr lang="en-US" dirty="0" smtClean="0"/>
              <a:t> </a:t>
            </a:r>
            <a:r>
              <a:rPr lang="en-US" dirty="0" err="1" smtClean="0"/>
              <a:t>influenzae</a:t>
            </a:r>
            <a:r>
              <a:rPr lang="en-US" dirty="0" smtClean="0"/>
              <a:t> (9%)</a:t>
            </a:r>
          </a:p>
          <a:p>
            <a:pPr lvl="1"/>
            <a:r>
              <a:rPr lang="en-US" dirty="0" smtClean="0"/>
              <a:t>Anaerobes (5.8%)</a:t>
            </a:r>
          </a:p>
          <a:p>
            <a:pPr lvl="1"/>
            <a:r>
              <a:rPr lang="en-US" dirty="0" smtClean="0"/>
              <a:t>Staphylococcus </a:t>
            </a:r>
            <a:r>
              <a:rPr lang="en-US" dirty="0" err="1" smtClean="0"/>
              <a:t>aureus</a:t>
            </a:r>
            <a:r>
              <a:rPr lang="en-US" dirty="0" smtClean="0"/>
              <a:t> (5.2%)</a:t>
            </a:r>
          </a:p>
          <a:p>
            <a:pPr lvl="1"/>
            <a:r>
              <a:rPr lang="en-US" dirty="0" smtClean="0"/>
              <a:t>No organisms (13%)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6096000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Psarommatis</a:t>
            </a:r>
            <a:r>
              <a:rPr lang="en-US" sz="1200" dirty="0" smtClean="0"/>
              <a:t> et al.  </a:t>
            </a:r>
            <a:r>
              <a:rPr lang="en-US" sz="1200" i="1" dirty="0" smtClean="0"/>
              <a:t>International Journal of Pedi </a:t>
            </a:r>
            <a:r>
              <a:rPr lang="en-US" sz="1200" i="1" dirty="0" err="1" smtClean="0"/>
              <a:t>Oto</a:t>
            </a:r>
            <a:r>
              <a:rPr lang="en-US" sz="1200" i="1" dirty="0" smtClean="0"/>
              <a:t> </a:t>
            </a:r>
            <a:r>
              <a:rPr lang="en-US" sz="1200" dirty="0" smtClean="0"/>
              <a:t>2012;76: 791-796.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7728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Tends </a:t>
            </a:r>
            <a:r>
              <a:rPr lang="en-US" dirty="0"/>
              <a:t>to occur more often </a:t>
            </a:r>
            <a:r>
              <a:rPr lang="en-US" dirty="0" smtClean="0"/>
              <a:t>in those with </a:t>
            </a:r>
            <a:r>
              <a:rPr lang="en-US" dirty="0"/>
              <a:t>well developed mastoid air cells and in those without previous </a:t>
            </a:r>
            <a:r>
              <a:rPr lang="en-US" dirty="0" err="1"/>
              <a:t>otologic</a:t>
            </a:r>
            <a:r>
              <a:rPr lang="en-US" dirty="0"/>
              <a:t> disease</a:t>
            </a:r>
          </a:p>
          <a:p>
            <a:r>
              <a:rPr lang="en-US" dirty="0"/>
              <a:t>More often affects boys and those younger than </a:t>
            </a:r>
            <a:r>
              <a:rPr lang="en-US" dirty="0" smtClean="0"/>
              <a:t>4 years of age</a:t>
            </a:r>
            <a:endParaRPr lang="en-US" dirty="0"/>
          </a:p>
          <a:p>
            <a:r>
              <a:rPr lang="en-US" dirty="0" smtClean="0"/>
              <a:t>Majority do not have symptoms of acute otitis media prior to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98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Presenting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Retrospective review of 167 patients (mean age 36.7 months, median age 30 months)</a:t>
            </a:r>
          </a:p>
          <a:p>
            <a:pPr marL="6858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33089273"/>
              </p:ext>
            </p:extLst>
          </p:nvPr>
        </p:nvGraphicFramePr>
        <p:xfrm>
          <a:off x="1447800" y="2971800"/>
          <a:ext cx="6324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0" y="6019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Psarommatis</a:t>
            </a:r>
            <a:r>
              <a:rPr lang="en-US" sz="1200" dirty="0" smtClean="0"/>
              <a:t> et al.  </a:t>
            </a:r>
            <a:r>
              <a:rPr lang="en-US" sz="1200" i="1" dirty="0" smtClean="0"/>
              <a:t>International </a:t>
            </a:r>
          </a:p>
          <a:p>
            <a:r>
              <a:rPr lang="en-US" sz="1200" i="1" dirty="0" smtClean="0"/>
              <a:t>Journal of Pedi </a:t>
            </a:r>
            <a:r>
              <a:rPr lang="en-US" sz="1200" i="1" dirty="0" err="1" smtClean="0"/>
              <a:t>Oto</a:t>
            </a:r>
            <a:r>
              <a:rPr lang="en-US" sz="1200" i="1" dirty="0" smtClean="0"/>
              <a:t> </a:t>
            </a:r>
            <a:r>
              <a:rPr lang="en-US" sz="1200" dirty="0" smtClean="0"/>
              <a:t>2012;76: 791-796.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4694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Rates of </a:t>
            </a:r>
            <a:r>
              <a:rPr lang="en-US" dirty="0" err="1" smtClean="0"/>
              <a:t>mastoidectomy</a:t>
            </a:r>
            <a:r>
              <a:rPr lang="en-US" dirty="0" smtClean="0"/>
              <a:t> vary greatly – between 9%-88% </a:t>
            </a:r>
          </a:p>
          <a:p>
            <a:r>
              <a:rPr lang="en-US" dirty="0" smtClean="0"/>
              <a:t>Generally, conservative approach with IV antibiotics +/- </a:t>
            </a:r>
            <a:r>
              <a:rPr lang="en-US" dirty="0" err="1" smtClean="0"/>
              <a:t>myringotomy</a:t>
            </a:r>
            <a:r>
              <a:rPr lang="en-US" dirty="0" smtClean="0"/>
              <a:t> with ear tube</a:t>
            </a:r>
          </a:p>
          <a:p>
            <a:pPr lvl="1"/>
            <a:r>
              <a:rPr lang="en-US" dirty="0" smtClean="0"/>
              <a:t>70% cured without additional surgical measures</a:t>
            </a:r>
          </a:p>
          <a:p>
            <a:r>
              <a:rPr lang="en-US" dirty="0" smtClean="0"/>
              <a:t>Recommend combined therapy clindamycin and ceftriaxone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6096000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Psarommatis</a:t>
            </a:r>
            <a:r>
              <a:rPr lang="en-US" sz="1200" dirty="0" smtClean="0"/>
              <a:t> et al.  </a:t>
            </a:r>
            <a:r>
              <a:rPr lang="en-US" sz="1200" i="1" dirty="0" smtClean="0"/>
              <a:t>International Journal of Pedi </a:t>
            </a:r>
            <a:r>
              <a:rPr lang="en-US" sz="1200" i="1" dirty="0" err="1" smtClean="0"/>
              <a:t>Oto</a:t>
            </a:r>
            <a:r>
              <a:rPr lang="en-US" sz="1200" i="1" dirty="0" smtClean="0"/>
              <a:t> </a:t>
            </a:r>
            <a:r>
              <a:rPr lang="en-US" sz="1200" dirty="0" smtClean="0"/>
              <a:t>2012;76: 791-796.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03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 not necessary for diagnosis of acute mastoiditis (AM)</a:t>
            </a:r>
          </a:p>
          <a:p>
            <a:r>
              <a:rPr lang="en-US" dirty="0" err="1" smtClean="0"/>
              <a:t>Postauricular</a:t>
            </a:r>
            <a:r>
              <a:rPr lang="en-US" dirty="0" smtClean="0"/>
              <a:t> edema and hyperemia very sensitive indicators (94% and 90%)</a:t>
            </a:r>
          </a:p>
          <a:p>
            <a:r>
              <a:rPr lang="en-US" dirty="0" smtClean="0"/>
              <a:t>Retrospective chart review of 50 patients </a:t>
            </a:r>
          </a:p>
          <a:p>
            <a:pPr lvl="1"/>
            <a:r>
              <a:rPr lang="en-US" dirty="0" smtClean="0"/>
              <a:t>92% of patients with AM did not have CT scan and treated conservatively without complications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60960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Tamir</a:t>
            </a:r>
            <a:r>
              <a:rPr lang="en-US" sz="1200" dirty="0" smtClean="0"/>
              <a:t> et al.  </a:t>
            </a:r>
            <a:r>
              <a:rPr lang="en-US" sz="1200" i="1" dirty="0" smtClean="0"/>
              <a:t>Annals of </a:t>
            </a:r>
            <a:r>
              <a:rPr lang="en-US" sz="1200" i="1" dirty="0" err="1" smtClean="0"/>
              <a:t>Oto</a:t>
            </a:r>
            <a:r>
              <a:rPr lang="en-US" sz="1200" i="1" dirty="0" smtClean="0"/>
              <a:t>, Rhino, &amp; Laryngology </a:t>
            </a:r>
            <a:r>
              <a:rPr lang="en-US" sz="1200" dirty="0" smtClean="0"/>
              <a:t>2009;118(8): 565-569</a:t>
            </a:r>
            <a:r>
              <a:rPr lang="en-US" sz="1200" i="1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6800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 CT temporal bone with contrast +/-MRI brain only if:</a:t>
            </a:r>
          </a:p>
          <a:p>
            <a:pPr lvl="1"/>
            <a:r>
              <a:rPr lang="en-US" dirty="0" smtClean="0"/>
              <a:t>Neurological signs when intracranial complications suspected</a:t>
            </a:r>
          </a:p>
          <a:p>
            <a:pPr lvl="1"/>
            <a:r>
              <a:rPr lang="en-US" dirty="0" smtClean="0"/>
              <a:t>History of </a:t>
            </a:r>
            <a:r>
              <a:rPr lang="en-US" dirty="0" err="1" smtClean="0"/>
              <a:t>cholesteatoma</a:t>
            </a:r>
            <a:r>
              <a:rPr lang="en-US" dirty="0" smtClean="0"/>
              <a:t> or is suspected</a:t>
            </a:r>
          </a:p>
          <a:p>
            <a:pPr lvl="1"/>
            <a:r>
              <a:rPr lang="en-US" dirty="0" smtClean="0"/>
              <a:t>Patients failing to improve or worsening on conservative treatment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60960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Tamir</a:t>
            </a:r>
            <a:r>
              <a:rPr lang="en-US" sz="1200" dirty="0" smtClean="0"/>
              <a:t> et al.  </a:t>
            </a:r>
            <a:r>
              <a:rPr lang="en-US" sz="1200" i="1" dirty="0" smtClean="0"/>
              <a:t>Annals of </a:t>
            </a:r>
            <a:r>
              <a:rPr lang="en-US" sz="1200" i="1" dirty="0" err="1" smtClean="0"/>
              <a:t>Oto</a:t>
            </a:r>
            <a:r>
              <a:rPr lang="en-US" sz="1200" i="1" dirty="0" smtClean="0"/>
              <a:t>, Rhino, &amp; Laryngology </a:t>
            </a:r>
            <a:r>
              <a:rPr lang="en-US" sz="1200" dirty="0" smtClean="0"/>
              <a:t>2009;118(8): 565-569</a:t>
            </a:r>
            <a:r>
              <a:rPr lang="en-US" sz="1200" i="1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3703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r>
              <a:rPr lang="en-US" dirty="0" smtClean="0"/>
              <a:t>Treatment algorithm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6200001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Psarommatis</a:t>
            </a:r>
            <a:r>
              <a:rPr lang="en-US" sz="1200" dirty="0" smtClean="0"/>
              <a:t> et al.  </a:t>
            </a:r>
            <a:r>
              <a:rPr lang="en-US" sz="1200" i="1" dirty="0" smtClean="0"/>
              <a:t>International Journal of Pedi </a:t>
            </a:r>
            <a:r>
              <a:rPr lang="en-US" sz="1200" i="1" dirty="0" err="1" smtClean="0"/>
              <a:t>Oto</a:t>
            </a:r>
            <a:r>
              <a:rPr lang="en-US" sz="1200" i="1" dirty="0" smtClean="0"/>
              <a:t> </a:t>
            </a:r>
            <a:r>
              <a:rPr lang="en-US" sz="1200" dirty="0" smtClean="0"/>
              <a:t>2012;76: 791-796.</a:t>
            </a:r>
            <a:endParaRPr lang="en-US" sz="1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502" y="1447800"/>
            <a:ext cx="531029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37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Controversy of anticoagulation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b="1" dirty="0" smtClean="0"/>
              <a:t>Lateral sinus thrombosis</a:t>
            </a:r>
          </a:p>
          <a:p>
            <a:r>
              <a:rPr lang="en-US" dirty="0" smtClean="0"/>
              <a:t>Very rare complication</a:t>
            </a:r>
          </a:p>
          <a:p>
            <a:r>
              <a:rPr lang="en-US" dirty="0" smtClean="0"/>
              <a:t>Mortality reported to be 5%</a:t>
            </a:r>
          </a:p>
          <a:p>
            <a:r>
              <a:rPr lang="en-US" dirty="0" smtClean="0"/>
              <a:t>Symptoms “picket-fence” fevers, headache, nausea/vomiting</a:t>
            </a:r>
          </a:p>
          <a:p>
            <a:r>
              <a:rPr lang="en-US" dirty="0" smtClean="0"/>
              <a:t>Can lead to seizures, hydrocephalus, papilledema, coma</a:t>
            </a:r>
          </a:p>
          <a:p>
            <a:r>
              <a:rPr lang="en-US" dirty="0" smtClean="0"/>
              <a:t>Limited literature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7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Mastoiditis (AM)</a:t>
            </a:r>
          </a:p>
          <a:p>
            <a:r>
              <a:rPr lang="en-US" dirty="0" smtClean="0"/>
              <a:t>Retropharyngeal Abscess (RPA)</a:t>
            </a:r>
          </a:p>
          <a:p>
            <a:pPr lvl="1"/>
            <a:r>
              <a:rPr lang="en-US" dirty="0" smtClean="0"/>
              <a:t>Case presentation</a:t>
            </a:r>
          </a:p>
          <a:p>
            <a:pPr lvl="1"/>
            <a:r>
              <a:rPr lang="en-US" dirty="0" smtClean="0"/>
              <a:t>Anatomy review</a:t>
            </a:r>
          </a:p>
          <a:p>
            <a:pPr lvl="1"/>
            <a:r>
              <a:rPr lang="en-US" dirty="0" smtClean="0"/>
              <a:t>Diagnosis </a:t>
            </a:r>
          </a:p>
          <a:p>
            <a:pPr lvl="1"/>
            <a:r>
              <a:rPr lang="en-US" dirty="0" smtClean="0"/>
              <a:t>Role of imaging</a:t>
            </a:r>
          </a:p>
          <a:p>
            <a:pPr lvl="1"/>
            <a:r>
              <a:rPr lang="en-US" dirty="0" smtClean="0"/>
              <a:t>Treatment options</a:t>
            </a:r>
          </a:p>
          <a:p>
            <a:pPr lvl="1"/>
            <a:r>
              <a:rPr lang="en-US" dirty="0" smtClean="0"/>
              <a:t>Algorithm </a:t>
            </a:r>
          </a:p>
        </p:txBody>
      </p:sp>
    </p:spTree>
    <p:extLst>
      <p:ext uri="{BB962C8B-B14F-4D97-AF65-F5344CB8AC3E}">
        <p14:creationId xmlns:p14="http://schemas.microsoft.com/office/powerpoint/2010/main" val="42772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Controversy of anticoagulation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b="1" dirty="0" smtClean="0"/>
              <a:t>Retrospective chart review over 12 years: </a:t>
            </a:r>
          </a:p>
          <a:p>
            <a:pPr marL="68580" indent="0">
              <a:buNone/>
            </a:pPr>
            <a:r>
              <a:rPr lang="en-US" dirty="0" smtClean="0"/>
              <a:t>7 patients with lateral sinus thrombosis </a:t>
            </a:r>
          </a:p>
          <a:p>
            <a:r>
              <a:rPr lang="en-US" dirty="0"/>
              <a:t>All underwent </a:t>
            </a:r>
            <a:r>
              <a:rPr lang="en-US" dirty="0" err="1"/>
              <a:t>otologic</a:t>
            </a:r>
            <a:r>
              <a:rPr lang="en-US" dirty="0"/>
              <a:t> surgery</a:t>
            </a:r>
          </a:p>
          <a:p>
            <a:r>
              <a:rPr lang="en-US" dirty="0"/>
              <a:t>None underwent </a:t>
            </a:r>
            <a:r>
              <a:rPr lang="en-US" dirty="0" err="1"/>
              <a:t>thrombectomy</a:t>
            </a:r>
            <a:r>
              <a:rPr lang="en-US" dirty="0"/>
              <a:t> or VP shunt</a:t>
            </a:r>
          </a:p>
          <a:p>
            <a:r>
              <a:rPr lang="en-US" dirty="0"/>
              <a:t>All treated with anticoagulation (</a:t>
            </a:r>
            <a:r>
              <a:rPr lang="en-US" dirty="0" err="1"/>
              <a:t>Lovenox</a:t>
            </a:r>
            <a:r>
              <a:rPr lang="en-US" dirty="0"/>
              <a:t>) except one for average of 24 weeks</a:t>
            </a:r>
          </a:p>
          <a:p>
            <a:r>
              <a:rPr lang="en-US" dirty="0"/>
              <a:t>86% had resolution of thrombus at 3 months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6200001"/>
            <a:ext cx="563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Sitton</a:t>
            </a:r>
            <a:r>
              <a:rPr lang="en-US" sz="1200" dirty="0"/>
              <a:t>, MS and Chun, R</a:t>
            </a:r>
            <a:r>
              <a:rPr lang="en-US" sz="1200" dirty="0" smtClean="0"/>
              <a:t>. </a:t>
            </a:r>
            <a:r>
              <a:rPr lang="en-US" sz="1200" i="1" dirty="0"/>
              <a:t>International Journal of Pedi </a:t>
            </a:r>
            <a:r>
              <a:rPr lang="en-US" sz="1200" i="1" dirty="0" err="1"/>
              <a:t>Oto</a:t>
            </a:r>
            <a:r>
              <a:rPr lang="en-US" sz="1200" i="1" dirty="0"/>
              <a:t> </a:t>
            </a:r>
            <a:r>
              <a:rPr lang="en-US" sz="1200" dirty="0"/>
              <a:t>2012; </a:t>
            </a:r>
            <a:r>
              <a:rPr lang="en-US" sz="1200" dirty="0" smtClean="0"/>
              <a:t>76:428-432.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973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our case…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 temporal bone with contrast obtained in ER</a:t>
            </a:r>
          </a:p>
          <a:p>
            <a:r>
              <a:rPr lang="en-US" dirty="0" smtClean="0"/>
              <a:t>ENT consulted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2" t="20758" r="19856" b="7723"/>
          <a:stretch/>
        </p:blipFill>
        <p:spPr bwMode="auto">
          <a:xfrm>
            <a:off x="1219200" y="304800"/>
            <a:ext cx="6807444" cy="6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t="20937" r="19215" b="8348"/>
          <a:stretch/>
        </p:blipFill>
        <p:spPr bwMode="auto">
          <a:xfrm>
            <a:off x="914400" y="152400"/>
            <a:ext cx="7266611" cy="659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" t="26250" r="1107" b="14017"/>
          <a:stretch/>
        </p:blipFill>
        <p:spPr bwMode="auto">
          <a:xfrm>
            <a:off x="-152400" y="1219200"/>
            <a:ext cx="9388709" cy="457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9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Taken to OR the following morning for cortical </a:t>
            </a:r>
            <a:r>
              <a:rPr lang="en-US" dirty="0" err="1" smtClean="0"/>
              <a:t>mastoidectomy</a:t>
            </a:r>
            <a:r>
              <a:rPr lang="en-US" dirty="0" smtClean="0"/>
              <a:t>, ear tube placement</a:t>
            </a:r>
          </a:p>
          <a:p>
            <a:r>
              <a:rPr lang="en-US" dirty="0" smtClean="0"/>
              <a:t>Infectious disease consult</a:t>
            </a:r>
          </a:p>
          <a:p>
            <a:pPr lvl="1"/>
            <a:r>
              <a:rPr lang="en-US" dirty="0" smtClean="0"/>
              <a:t>PICC line placed</a:t>
            </a:r>
          </a:p>
          <a:p>
            <a:pPr lvl="1"/>
            <a:r>
              <a:rPr lang="en-US" dirty="0" err="1" smtClean="0"/>
              <a:t>Vancomycin</a:t>
            </a:r>
            <a:r>
              <a:rPr lang="en-US" dirty="0" smtClean="0"/>
              <a:t>, ceftriaxone, metronidazole for 6 weeks</a:t>
            </a:r>
          </a:p>
          <a:p>
            <a:r>
              <a:rPr lang="en-US" dirty="0" smtClean="0"/>
              <a:t>Hematology consult</a:t>
            </a:r>
          </a:p>
          <a:p>
            <a:pPr lvl="1"/>
            <a:r>
              <a:rPr lang="en-US" dirty="0" smtClean="0"/>
              <a:t>Therapeutic </a:t>
            </a:r>
            <a:r>
              <a:rPr lang="en-US" dirty="0" err="1" smtClean="0"/>
              <a:t>lovenox</a:t>
            </a:r>
            <a:r>
              <a:rPr lang="en-US" dirty="0" smtClean="0"/>
              <a:t> x 3months</a:t>
            </a:r>
          </a:p>
          <a:p>
            <a:r>
              <a:rPr lang="en-US" dirty="0" smtClean="0"/>
              <a:t>Repeat MRI at 6 weeks shows resolution of sigmoid sinus thrombosis and no fluid collections</a:t>
            </a:r>
          </a:p>
          <a:p>
            <a:pPr marL="365760" lvl="1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7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– 16 month-old boy with 5 day history of fever, drooling, neck stiffness and pain.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PMH: unremarkable</a:t>
            </a:r>
          </a:p>
          <a:p>
            <a:r>
              <a:rPr lang="en-US" dirty="0" smtClean="0"/>
              <a:t>PSH: none</a:t>
            </a:r>
          </a:p>
          <a:p>
            <a:r>
              <a:rPr lang="en-US" dirty="0" smtClean="0"/>
              <a:t>Social H: lives with parents and sibling</a:t>
            </a:r>
          </a:p>
          <a:p>
            <a:r>
              <a:rPr lang="en-US" dirty="0" smtClean="0"/>
              <a:t>Family H: unremarkable</a:t>
            </a:r>
          </a:p>
          <a:p>
            <a:r>
              <a:rPr lang="en-US" dirty="0" smtClean="0"/>
              <a:t>Immunizations up to 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 – </a:t>
            </a:r>
            <a:r>
              <a:rPr lang="en-US" dirty="0" smtClean="0"/>
              <a:t>36.8; </a:t>
            </a:r>
            <a:r>
              <a:rPr lang="en-US" dirty="0"/>
              <a:t>VSS</a:t>
            </a:r>
          </a:p>
          <a:p>
            <a:endParaRPr lang="en-US" dirty="0"/>
          </a:p>
          <a:p>
            <a:r>
              <a:rPr lang="en-US" dirty="0"/>
              <a:t>Physical Exam</a:t>
            </a:r>
          </a:p>
          <a:p>
            <a:r>
              <a:rPr lang="en-US" dirty="0" smtClean="0"/>
              <a:t>No stridor or retractions, lying supine</a:t>
            </a:r>
            <a:endParaRPr lang="en-US" dirty="0"/>
          </a:p>
          <a:p>
            <a:r>
              <a:rPr lang="en-US" dirty="0" smtClean="0"/>
              <a:t>Tympanic membranes clear intact</a:t>
            </a:r>
          </a:p>
          <a:p>
            <a:r>
              <a:rPr lang="en-US" dirty="0" smtClean="0"/>
              <a:t>Oral cavity fullness along posterior pharynx, no significant </a:t>
            </a:r>
            <a:r>
              <a:rPr lang="en-US" dirty="0" err="1" smtClean="0"/>
              <a:t>trismus</a:t>
            </a:r>
            <a:endParaRPr lang="en-US" dirty="0" smtClean="0"/>
          </a:p>
          <a:p>
            <a:r>
              <a:rPr lang="en-US" dirty="0" smtClean="0"/>
              <a:t>Neck decreased ROM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Anatomy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://www.projectlumi.org/blog/wp-content/uploads/2012/04/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705600" cy="548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19400" y="6019800"/>
            <a:ext cx="1219200" cy="4572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Anatomy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2" name="Picture 4" descr="http://course.jnu.edu.cn/jnujpx/jpzyk/ziyuan/ywjj/ywjb/Fascia%20layers%20of%20ne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85186"/>
            <a:ext cx="6095999" cy="52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209800" y="4038600"/>
            <a:ext cx="60960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47800" y="4378325"/>
            <a:ext cx="1230312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47800" y="4724400"/>
            <a:ext cx="1230312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4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DF – 5 year-old boy with 2 week history of </a:t>
            </a:r>
            <a:r>
              <a:rPr lang="en-US" dirty="0" err="1" smtClean="0"/>
              <a:t>otalgia</a:t>
            </a:r>
            <a:r>
              <a:rPr lang="en-US" dirty="0" smtClean="0"/>
              <a:t>, fever, and increased swelling behind his R ear</a:t>
            </a:r>
          </a:p>
          <a:p>
            <a:endParaRPr lang="en-US" dirty="0" smtClean="0"/>
          </a:p>
          <a:p>
            <a:r>
              <a:rPr lang="en-US" dirty="0" smtClean="0"/>
              <a:t>PMH: unremarkable</a:t>
            </a:r>
          </a:p>
          <a:p>
            <a:r>
              <a:rPr lang="en-US" dirty="0" smtClean="0"/>
              <a:t>PSH: inguinal hernia repair at age 3</a:t>
            </a:r>
          </a:p>
          <a:p>
            <a:r>
              <a:rPr lang="en-US" dirty="0" smtClean="0"/>
              <a:t>Social H: lives with mother and sister</a:t>
            </a:r>
          </a:p>
          <a:p>
            <a:r>
              <a:rPr lang="en-US" dirty="0" smtClean="0"/>
              <a:t>Family H: unremarkable</a:t>
            </a:r>
          </a:p>
          <a:p>
            <a:r>
              <a:rPr lang="en-US" dirty="0"/>
              <a:t>Immunizations up to date</a:t>
            </a:r>
          </a:p>
          <a:p>
            <a:pPr marL="6858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18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Pathophysiology</a:t>
            </a:r>
            <a:br>
              <a:rPr lang="en-US" dirty="0" smtClean="0"/>
            </a:br>
            <a:r>
              <a:rPr lang="en-US" dirty="0" smtClean="0"/>
              <a:t>Epidemiology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Paramedian</a:t>
            </a:r>
            <a:r>
              <a:rPr lang="en-US" dirty="0" smtClean="0"/>
              <a:t> chain of lymph nodes</a:t>
            </a:r>
          </a:p>
          <a:p>
            <a:r>
              <a:rPr lang="en-US" dirty="0" smtClean="0"/>
              <a:t>Atrophy by puberty</a:t>
            </a:r>
          </a:p>
          <a:p>
            <a:r>
              <a:rPr lang="en-US" dirty="0" smtClean="0"/>
              <a:t>Suppuration of these lead to abscess </a:t>
            </a:r>
          </a:p>
          <a:p>
            <a:r>
              <a:rPr lang="en-US" dirty="0" smtClean="0"/>
              <a:t>70% of cases younger than 6 years of age</a:t>
            </a:r>
          </a:p>
          <a:p>
            <a:r>
              <a:rPr lang="en-US" dirty="0" smtClean="0"/>
              <a:t>50% younger than 3</a:t>
            </a:r>
          </a:p>
          <a:p>
            <a:r>
              <a:rPr lang="en-US" dirty="0" smtClean="0"/>
              <a:t>More often in boys 2:1 ratio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83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dirty="0" smtClean="0"/>
              <a:t>Retrospective chart review 101 patients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Fever (100%)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Pain (100%)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Neck stiffness/torticollis (86%)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Neck swelling (68%)</a:t>
            </a:r>
          </a:p>
          <a:p>
            <a:pPr>
              <a:buFont typeface="Courier New" pitchFamily="49" charset="0"/>
              <a:buChar char="o"/>
            </a:pPr>
            <a:r>
              <a:rPr lang="en-US" dirty="0" err="1" smtClean="0"/>
              <a:t>Oropharyngeal</a:t>
            </a:r>
            <a:r>
              <a:rPr lang="en-US" dirty="0" smtClean="0"/>
              <a:t> bulging (67%)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Dysphagia (63%)</a:t>
            </a:r>
          </a:p>
          <a:p>
            <a:pPr>
              <a:buFont typeface="Courier New" pitchFamily="49" charset="0"/>
              <a:buChar char="o"/>
            </a:pPr>
            <a:r>
              <a:rPr lang="en-US" dirty="0" err="1" smtClean="0"/>
              <a:t>Trismus</a:t>
            </a:r>
            <a:r>
              <a:rPr lang="en-US" dirty="0" smtClean="0"/>
              <a:t> (11%)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Dyspnea (2%)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6200001"/>
            <a:ext cx="563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Hoffman, et al. </a:t>
            </a:r>
            <a:r>
              <a:rPr lang="en-US" sz="1200" i="1" dirty="0"/>
              <a:t>International Journal of Pedi </a:t>
            </a:r>
            <a:r>
              <a:rPr lang="en-US" sz="1200" i="1" dirty="0" err="1"/>
              <a:t>Oto</a:t>
            </a:r>
            <a:r>
              <a:rPr lang="en-US" sz="1200" i="1" dirty="0"/>
              <a:t> </a:t>
            </a:r>
            <a:r>
              <a:rPr lang="en-US" sz="1200" dirty="0" smtClean="0"/>
              <a:t>2011; 75:1099-1103.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364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CT scan is gold standard</a:t>
            </a:r>
          </a:p>
          <a:p>
            <a:pPr lvl="1"/>
            <a:r>
              <a:rPr lang="en-US" dirty="0" smtClean="0"/>
              <a:t>But poor correlation between CT scan abnormalities and pus encountered during surgery</a:t>
            </a:r>
          </a:p>
          <a:p>
            <a:pPr lvl="1"/>
            <a:r>
              <a:rPr lang="en-US" dirty="0" smtClean="0"/>
              <a:t>Sensitivity (43-89%)</a:t>
            </a:r>
          </a:p>
          <a:p>
            <a:pPr lvl="1"/>
            <a:r>
              <a:rPr lang="en-US" dirty="0" smtClean="0"/>
              <a:t>Specificity (0-63%)</a:t>
            </a:r>
          </a:p>
          <a:p>
            <a:r>
              <a:rPr lang="en-US" dirty="0" smtClean="0"/>
              <a:t>Lateral neck x-ray can show </a:t>
            </a:r>
            <a:r>
              <a:rPr lang="en-US" dirty="0" err="1" smtClean="0"/>
              <a:t>prevertebral</a:t>
            </a:r>
            <a:r>
              <a:rPr lang="en-US" dirty="0" smtClean="0"/>
              <a:t> thickening but not specific </a:t>
            </a:r>
          </a:p>
          <a:p>
            <a:r>
              <a:rPr lang="en-US" dirty="0" smtClean="0"/>
              <a:t>Neck ultrasound not recommended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6200001"/>
            <a:ext cx="563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Hoffman, et al. </a:t>
            </a:r>
            <a:r>
              <a:rPr lang="en-US" sz="1200" i="1" dirty="0"/>
              <a:t>International Journal of Pedi </a:t>
            </a:r>
            <a:r>
              <a:rPr lang="en-US" sz="1200" i="1" dirty="0" err="1"/>
              <a:t>Oto</a:t>
            </a:r>
            <a:r>
              <a:rPr lang="en-US" sz="1200" i="1" dirty="0"/>
              <a:t> </a:t>
            </a:r>
            <a:r>
              <a:rPr lang="en-US" sz="1200" dirty="0" smtClean="0"/>
              <a:t>2011; 75:1099-1103.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89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Bacteriology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Streptococcus (72%)</a:t>
            </a:r>
          </a:p>
          <a:p>
            <a:r>
              <a:rPr lang="en-US" dirty="0" smtClean="0"/>
              <a:t>Staphylococcus </a:t>
            </a:r>
            <a:r>
              <a:rPr lang="en-US" dirty="0" err="1" smtClean="0"/>
              <a:t>aureus</a:t>
            </a:r>
            <a:r>
              <a:rPr lang="en-US" dirty="0" smtClean="0"/>
              <a:t> (13%)</a:t>
            </a:r>
          </a:p>
          <a:p>
            <a:r>
              <a:rPr lang="en-US" dirty="0" err="1" smtClean="0"/>
              <a:t>Haemophilus</a:t>
            </a:r>
            <a:r>
              <a:rPr lang="en-US" dirty="0" smtClean="0"/>
              <a:t> </a:t>
            </a:r>
            <a:r>
              <a:rPr lang="en-US" dirty="0" err="1" smtClean="0"/>
              <a:t>influenzae</a:t>
            </a:r>
            <a:r>
              <a:rPr lang="en-US" dirty="0" smtClean="0"/>
              <a:t> (3%)</a:t>
            </a:r>
          </a:p>
          <a:p>
            <a:r>
              <a:rPr lang="en-US" dirty="0" err="1" smtClean="0"/>
              <a:t>Fusobacterium</a:t>
            </a:r>
            <a:r>
              <a:rPr lang="en-US" dirty="0" smtClean="0"/>
              <a:t> (3%)</a:t>
            </a:r>
          </a:p>
          <a:p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r>
              <a:rPr lang="en-US" i="1" dirty="0" smtClean="0"/>
              <a:t> more common in children less than one year of age 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3048000" y="6200001"/>
            <a:ext cx="563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Hoffman, et al. </a:t>
            </a:r>
            <a:r>
              <a:rPr lang="en-US" sz="1200" i="1" dirty="0"/>
              <a:t>International Journal of Pedi </a:t>
            </a:r>
            <a:r>
              <a:rPr lang="en-US" sz="1200" i="1" dirty="0" err="1"/>
              <a:t>Oto</a:t>
            </a:r>
            <a:r>
              <a:rPr lang="en-US" sz="1200" i="1" dirty="0"/>
              <a:t> </a:t>
            </a:r>
            <a:r>
              <a:rPr lang="en-US" sz="1200" dirty="0" smtClean="0"/>
              <a:t>2011; 75:1099-1103.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6838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treatment with IV antibiotics  x 48 hours (Clindamycin and Ceftriaxone) and clinical exam</a:t>
            </a:r>
          </a:p>
          <a:p>
            <a:r>
              <a:rPr lang="en-US" dirty="0" smtClean="0"/>
              <a:t>Surgical drainage – intraoral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18% failed medical therapy alone</a:t>
            </a:r>
          </a:p>
          <a:p>
            <a:r>
              <a:rPr lang="en-US" b="1" dirty="0" smtClean="0"/>
              <a:t>Higher rate of failure</a:t>
            </a:r>
          </a:p>
          <a:p>
            <a:pPr lvl="1"/>
            <a:r>
              <a:rPr lang="en-US" b="1" dirty="0" smtClean="0"/>
              <a:t>Rim enhancement </a:t>
            </a:r>
          </a:p>
          <a:p>
            <a:pPr lvl="1"/>
            <a:r>
              <a:rPr lang="en-US" b="1" dirty="0"/>
              <a:t>S</a:t>
            </a:r>
            <a:r>
              <a:rPr lang="en-US" b="1" dirty="0" smtClean="0"/>
              <a:t>ize &gt; 2 cm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048000" y="6200001"/>
            <a:ext cx="563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Hoffman, et al. </a:t>
            </a:r>
            <a:r>
              <a:rPr lang="en-US" sz="1200" i="1" dirty="0"/>
              <a:t>International Journal of Pedi </a:t>
            </a:r>
            <a:r>
              <a:rPr lang="en-US" sz="1200" i="1" dirty="0" err="1"/>
              <a:t>Oto</a:t>
            </a:r>
            <a:r>
              <a:rPr lang="en-US" sz="1200" i="1" dirty="0"/>
              <a:t> </a:t>
            </a:r>
            <a:r>
              <a:rPr lang="en-US" sz="1200" dirty="0" smtClean="0"/>
              <a:t>2011; 75:1099-1103.</a:t>
            </a:r>
            <a:endParaRPr lang="en-US" sz="12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3" t="26043" r="34535" b="52054"/>
          <a:stretch/>
        </p:blipFill>
        <p:spPr bwMode="auto">
          <a:xfrm>
            <a:off x="4943329" y="2312126"/>
            <a:ext cx="3210071" cy="306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1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Airway obstruction</a:t>
            </a:r>
          </a:p>
          <a:p>
            <a:r>
              <a:rPr lang="en-US" dirty="0" smtClean="0"/>
              <a:t>Aspiration pneumonia</a:t>
            </a:r>
          </a:p>
          <a:p>
            <a:r>
              <a:rPr lang="en-US" dirty="0" err="1" smtClean="0"/>
              <a:t>Mediastinitis</a:t>
            </a:r>
            <a:endParaRPr lang="en-US" dirty="0" smtClean="0"/>
          </a:p>
          <a:p>
            <a:r>
              <a:rPr lang="en-US" dirty="0" smtClean="0"/>
              <a:t>Sepsis</a:t>
            </a:r>
          </a:p>
          <a:p>
            <a:r>
              <a:rPr lang="en-US" dirty="0" smtClean="0"/>
              <a:t>IJV thrombosis</a:t>
            </a:r>
          </a:p>
          <a:p>
            <a:r>
              <a:rPr lang="en-US" dirty="0" smtClean="0"/>
              <a:t>Carotid artery erosion</a:t>
            </a:r>
          </a:p>
          <a:p>
            <a:r>
              <a:rPr lang="en-US" dirty="0" err="1" smtClean="0"/>
              <a:t>Atlantoaxial</a:t>
            </a:r>
            <a:r>
              <a:rPr lang="en-US" dirty="0" smtClean="0"/>
              <a:t> dislocation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18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our case…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 consulted</a:t>
            </a:r>
          </a:p>
          <a:p>
            <a:r>
              <a:rPr lang="en-US" dirty="0" smtClean="0"/>
              <a:t>WBC 15</a:t>
            </a:r>
          </a:p>
          <a:p>
            <a:r>
              <a:rPr lang="en-US" dirty="0"/>
              <a:t>Lateral neck films show </a:t>
            </a:r>
            <a:r>
              <a:rPr lang="en-US" dirty="0" smtClean="0"/>
              <a:t>thickening </a:t>
            </a:r>
            <a:r>
              <a:rPr lang="en-US" dirty="0"/>
              <a:t>of pre-vertebral tissue and </a:t>
            </a:r>
            <a:r>
              <a:rPr lang="en-US" dirty="0" smtClean="0"/>
              <a:t>AP </a:t>
            </a:r>
            <a:r>
              <a:rPr lang="en-US" dirty="0"/>
              <a:t>view shows deviation </a:t>
            </a:r>
            <a:r>
              <a:rPr lang="en-US" dirty="0" smtClean="0"/>
              <a:t>of trachea </a:t>
            </a:r>
            <a:r>
              <a:rPr lang="en-US" dirty="0"/>
              <a:t>to the </a:t>
            </a:r>
            <a:r>
              <a:rPr lang="en-US" dirty="0" smtClean="0"/>
              <a:t>right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79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our case…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 neck with contrast obtained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71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t="1489" r="23715" b="12144"/>
          <a:stretch/>
        </p:blipFill>
        <p:spPr bwMode="auto">
          <a:xfrm>
            <a:off x="1447800" y="152400"/>
            <a:ext cx="5947954" cy="686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3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 – 38.3; VSS</a:t>
            </a:r>
          </a:p>
          <a:p>
            <a:endParaRPr lang="en-US" dirty="0" smtClean="0"/>
          </a:p>
          <a:p>
            <a:r>
              <a:rPr lang="en-US" dirty="0"/>
              <a:t>Physical </a:t>
            </a:r>
            <a:r>
              <a:rPr lang="en-US" dirty="0" smtClean="0"/>
              <a:t>Exam</a:t>
            </a:r>
          </a:p>
          <a:p>
            <a:r>
              <a:rPr lang="en-US" dirty="0" smtClean="0"/>
              <a:t>Irritable but alert, oriented</a:t>
            </a:r>
            <a:endParaRPr lang="en-US" dirty="0"/>
          </a:p>
          <a:p>
            <a:r>
              <a:rPr lang="en-US" dirty="0"/>
              <a:t>Right ear </a:t>
            </a:r>
            <a:r>
              <a:rPr lang="en-US" dirty="0" err="1" smtClean="0"/>
              <a:t>proptotic</a:t>
            </a:r>
            <a:r>
              <a:rPr lang="en-US" dirty="0"/>
              <a:t>, mastoid tender, </a:t>
            </a:r>
            <a:r>
              <a:rPr lang="en-US" dirty="0" smtClean="0"/>
              <a:t>erythematous and swollen </a:t>
            </a:r>
            <a:endParaRPr lang="en-US" dirty="0"/>
          </a:p>
          <a:p>
            <a:r>
              <a:rPr lang="en-US" dirty="0"/>
              <a:t>EAC filled with purulent </a:t>
            </a:r>
            <a:r>
              <a:rPr lang="en-US" dirty="0" smtClean="0"/>
              <a:t>fluid</a:t>
            </a:r>
          </a:p>
          <a:p>
            <a:r>
              <a:rPr lang="en-US" dirty="0" smtClean="0"/>
              <a:t>CN VII fully intact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our case…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taken to the OR after CT for intraoral incision and drainage</a:t>
            </a:r>
          </a:p>
          <a:p>
            <a:r>
              <a:rPr lang="en-US" dirty="0" smtClean="0"/>
              <a:t>Discharged POD2 after tolerating PO and afebrile for &gt;24 hours with PO clindamycin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Take Home Points</a:t>
            </a:r>
            <a:br>
              <a:rPr lang="en-US" dirty="0" smtClean="0"/>
            </a:br>
            <a:r>
              <a:rPr lang="en-US" dirty="0" smtClean="0"/>
              <a:t>Acute Mastoiditis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Acute mastoiditis is </a:t>
            </a:r>
            <a:r>
              <a:rPr lang="en-US" b="1" dirty="0" smtClean="0"/>
              <a:t>NOT</a:t>
            </a:r>
            <a:r>
              <a:rPr lang="en-US" dirty="0" smtClean="0"/>
              <a:t> a radiological diagnosis</a:t>
            </a:r>
          </a:p>
          <a:p>
            <a:r>
              <a:rPr lang="en-US" dirty="0" smtClean="0"/>
              <a:t>Differential diagnosis is important</a:t>
            </a:r>
          </a:p>
          <a:p>
            <a:r>
              <a:rPr lang="en-US" dirty="0" smtClean="0"/>
              <a:t>Conservative approach with IV antibiotics with </a:t>
            </a:r>
            <a:r>
              <a:rPr lang="en-US" dirty="0" err="1" smtClean="0"/>
              <a:t>myringotomy</a:t>
            </a:r>
            <a:r>
              <a:rPr lang="en-US" dirty="0"/>
              <a:t>/</a:t>
            </a:r>
            <a:r>
              <a:rPr lang="en-US" dirty="0" smtClean="0"/>
              <a:t>ear tube recommended in uncomplicated cases</a:t>
            </a:r>
          </a:p>
          <a:p>
            <a:pPr lvl="1"/>
            <a:r>
              <a:rPr lang="en-US" dirty="0" smtClean="0"/>
              <a:t>Otherwise, </a:t>
            </a:r>
            <a:r>
              <a:rPr lang="en-US" dirty="0"/>
              <a:t>c</a:t>
            </a:r>
            <a:r>
              <a:rPr lang="en-US" dirty="0" smtClean="0"/>
              <a:t>ortical </a:t>
            </a:r>
            <a:r>
              <a:rPr lang="en-US" dirty="0" err="1" smtClean="0"/>
              <a:t>mastoidectomy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Anticoagulation for sigmoid sinus thrombosis remains controversial </a:t>
            </a:r>
          </a:p>
          <a:p>
            <a:r>
              <a:rPr lang="en-US" dirty="0" smtClean="0"/>
              <a:t>? PICC line necessary or not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0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Take Home Points</a:t>
            </a:r>
            <a:br>
              <a:rPr lang="en-US" dirty="0" smtClean="0"/>
            </a:br>
            <a:r>
              <a:rPr lang="en-US" dirty="0" smtClean="0"/>
              <a:t>Retropharyngeal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 is clinical</a:t>
            </a:r>
          </a:p>
          <a:p>
            <a:r>
              <a:rPr lang="en-US" dirty="0" smtClean="0"/>
              <a:t>Initiate medical therapy first and follow clinically for 48 hours</a:t>
            </a:r>
          </a:p>
          <a:p>
            <a:r>
              <a:rPr lang="en-US" dirty="0" smtClean="0"/>
              <a:t>If no improvement or febrile </a:t>
            </a:r>
            <a:r>
              <a:rPr lang="en-US" dirty="0" smtClean="0">
                <a:sym typeface="Wingdings" pitchFamily="2" charset="2"/>
              </a:rPr>
              <a:t> CT scan</a:t>
            </a:r>
          </a:p>
          <a:p>
            <a:r>
              <a:rPr lang="en-US" dirty="0" smtClean="0">
                <a:sym typeface="Wingdings" pitchFamily="2" charset="2"/>
              </a:rPr>
              <a:t>Higher medical treatment failures if CT scan shows rim enhancement &gt; 2cm</a:t>
            </a:r>
          </a:p>
          <a:p>
            <a:r>
              <a:rPr lang="en-US" dirty="0" smtClean="0">
                <a:sym typeface="Wingdings" pitchFamily="2" charset="2"/>
              </a:rPr>
              <a:t>Surgery typically is intraoral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52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 for Treatment of AM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502" y="1447800"/>
            <a:ext cx="5310298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6200001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Psarommatis</a:t>
            </a:r>
            <a:r>
              <a:rPr lang="en-US" sz="1200" dirty="0" smtClean="0"/>
              <a:t> et al.  </a:t>
            </a:r>
            <a:r>
              <a:rPr lang="en-US" sz="1200" i="1" dirty="0" smtClean="0"/>
              <a:t>International Journal of Pedi </a:t>
            </a:r>
            <a:r>
              <a:rPr lang="en-US" sz="1200" i="1" dirty="0" err="1" smtClean="0"/>
              <a:t>Oto</a:t>
            </a:r>
            <a:r>
              <a:rPr lang="en-US" sz="1200" i="1" dirty="0" smtClean="0"/>
              <a:t> </a:t>
            </a:r>
            <a:r>
              <a:rPr lang="en-US" sz="1200" dirty="0" smtClean="0"/>
              <a:t>2012;76: 791-796.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27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52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 for Treatment of RPA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295400"/>
            <a:ext cx="5181600" cy="508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dirty="0" smtClean="0"/>
              <a:t>Chesney et al. What is the best practice for acute mastoiditis in children? </a:t>
            </a:r>
            <a:r>
              <a:rPr lang="en-US" sz="1400" i="1" dirty="0" smtClean="0"/>
              <a:t>Laryngoscope</a:t>
            </a:r>
            <a:r>
              <a:rPr lang="en-US" sz="1400" dirty="0" smtClean="0"/>
              <a:t> 2014;124:1057-1059.</a:t>
            </a:r>
          </a:p>
          <a:p>
            <a:r>
              <a:rPr lang="en-US" sz="1400" dirty="0" err="1" smtClean="0"/>
              <a:t>Groth</a:t>
            </a:r>
            <a:r>
              <a:rPr lang="en-US" sz="1400" dirty="0" smtClean="0"/>
              <a:t> et al. Acute mastoiditis in children aged 0-16 years- A national study of 678 cases in Sweden comparing different age groups. </a:t>
            </a:r>
            <a:r>
              <a:rPr lang="en-US" sz="1400" i="1" dirty="0"/>
              <a:t>International Journal of Pedi </a:t>
            </a:r>
            <a:r>
              <a:rPr lang="en-US" sz="1400" i="1" dirty="0" err="1"/>
              <a:t>Oto</a:t>
            </a:r>
            <a:r>
              <a:rPr lang="en-US" sz="1400" i="1" dirty="0"/>
              <a:t> </a:t>
            </a:r>
            <a:r>
              <a:rPr lang="en-US" sz="1400" dirty="0" smtClean="0"/>
              <a:t>2012; 76:1494-1500</a:t>
            </a:r>
            <a:r>
              <a:rPr lang="en-US" sz="1400" i="1" dirty="0" smtClean="0"/>
              <a:t>.</a:t>
            </a:r>
          </a:p>
          <a:p>
            <a:r>
              <a:rPr lang="en-US" sz="1400" dirty="0" smtClean="0"/>
              <a:t>Hoffman et al. Retropharyngeal infections in children. Treatment strategies and outcomes. </a:t>
            </a:r>
            <a:r>
              <a:rPr lang="en-US" sz="1400" i="1" dirty="0"/>
              <a:t>International Journal of Pedi </a:t>
            </a:r>
            <a:r>
              <a:rPr lang="en-US" sz="1400" i="1" dirty="0" err="1"/>
              <a:t>Oto</a:t>
            </a:r>
            <a:r>
              <a:rPr lang="en-US" sz="1400" i="1" dirty="0"/>
              <a:t> </a:t>
            </a:r>
            <a:r>
              <a:rPr lang="en-US" sz="1400" dirty="0" smtClean="0"/>
              <a:t>2011;75: 1099-1103.</a:t>
            </a:r>
          </a:p>
          <a:p>
            <a:r>
              <a:rPr lang="en-US" sz="1400" dirty="0" err="1" smtClean="0"/>
              <a:t>Psarommatis</a:t>
            </a:r>
            <a:r>
              <a:rPr lang="en-US" sz="1400" dirty="0" smtClean="0"/>
              <a:t> </a:t>
            </a:r>
            <a:r>
              <a:rPr lang="en-US" sz="1400" dirty="0"/>
              <a:t>et al. </a:t>
            </a:r>
            <a:r>
              <a:rPr lang="en-US" sz="1400" dirty="0" smtClean="0"/>
              <a:t> Algorithmic management of pediatric acute mastoiditis.  </a:t>
            </a:r>
            <a:r>
              <a:rPr lang="en-US" sz="1400" i="1" dirty="0"/>
              <a:t>International Journal of Pedi </a:t>
            </a:r>
            <a:r>
              <a:rPr lang="en-US" sz="1400" i="1" dirty="0" err="1"/>
              <a:t>Oto</a:t>
            </a:r>
            <a:r>
              <a:rPr lang="en-US" sz="1400" i="1" dirty="0"/>
              <a:t> </a:t>
            </a:r>
            <a:r>
              <a:rPr lang="en-US" sz="1400" dirty="0"/>
              <a:t>2012;76: </a:t>
            </a:r>
            <a:r>
              <a:rPr lang="en-US" sz="1400" dirty="0" smtClean="0"/>
              <a:t>791-796.</a:t>
            </a:r>
          </a:p>
          <a:p>
            <a:r>
              <a:rPr lang="en-US" sz="1400" dirty="0" err="1" smtClean="0"/>
              <a:t>Sitton</a:t>
            </a:r>
            <a:r>
              <a:rPr lang="en-US" sz="1400" dirty="0" smtClean="0"/>
              <a:t>, MS and Chun, R. Pediatric </a:t>
            </a:r>
            <a:r>
              <a:rPr lang="en-US" sz="1400" dirty="0" err="1" smtClean="0"/>
              <a:t>otogenic</a:t>
            </a:r>
            <a:r>
              <a:rPr lang="en-US" sz="1400" dirty="0" smtClean="0"/>
              <a:t> lateral sinus thrombosis: Role of anticoagulation and surgery. </a:t>
            </a:r>
            <a:r>
              <a:rPr lang="en-US" sz="1400" i="1" dirty="0"/>
              <a:t>International Journal of Pedi </a:t>
            </a:r>
            <a:r>
              <a:rPr lang="en-US" sz="1400" i="1" dirty="0" err="1"/>
              <a:t>Oto</a:t>
            </a:r>
            <a:r>
              <a:rPr lang="en-US" sz="1400" i="1" dirty="0"/>
              <a:t> </a:t>
            </a:r>
            <a:r>
              <a:rPr lang="en-US" sz="1400" dirty="0" smtClean="0"/>
              <a:t>2012; 76:428-432</a:t>
            </a:r>
            <a:r>
              <a:rPr lang="en-US" sz="1400" i="1" dirty="0" smtClean="0"/>
              <a:t>.</a:t>
            </a:r>
            <a:endParaRPr lang="en-US" sz="1400" dirty="0" smtClean="0"/>
          </a:p>
          <a:p>
            <a:r>
              <a:rPr lang="en-US" sz="1400" dirty="0" err="1" smtClean="0"/>
              <a:t>Tamir</a:t>
            </a:r>
            <a:r>
              <a:rPr lang="en-US" sz="1400" dirty="0" smtClean="0"/>
              <a:t> et al. Acute mastoiditis in children: Is computed tomography always necessary? </a:t>
            </a:r>
            <a:r>
              <a:rPr lang="en-US" sz="1400" i="1" dirty="0"/>
              <a:t>Annals of </a:t>
            </a:r>
            <a:r>
              <a:rPr lang="en-US" sz="1400" i="1" dirty="0" err="1"/>
              <a:t>Oto</a:t>
            </a:r>
            <a:r>
              <a:rPr lang="en-US" sz="1400" i="1" dirty="0"/>
              <a:t>, Rhino, &amp; Laryngology </a:t>
            </a:r>
            <a:r>
              <a:rPr lang="en-US" sz="1400" dirty="0"/>
              <a:t>2009;118(8): </a:t>
            </a:r>
            <a:r>
              <a:rPr lang="en-US" sz="1400" dirty="0" smtClean="0"/>
              <a:t>565-569.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81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Anatomy of the Mastoid Bone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057400"/>
            <a:ext cx="4419600" cy="432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Anatomy of the Mastoid Bone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30823" r="-308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86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Embryology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Mastoid = </a:t>
            </a:r>
            <a:r>
              <a:rPr lang="en-US" i="1" dirty="0" err="1" smtClean="0"/>
              <a:t>mastos</a:t>
            </a:r>
            <a:r>
              <a:rPr lang="en-US" dirty="0" smtClean="0"/>
              <a:t> Greek for breast</a:t>
            </a:r>
          </a:p>
          <a:p>
            <a:r>
              <a:rPr lang="en-US" dirty="0" smtClean="0"/>
              <a:t>Underdeveloped at birth </a:t>
            </a:r>
            <a:endParaRPr lang="en-US" dirty="0"/>
          </a:p>
          <a:p>
            <a:r>
              <a:rPr lang="en-US" dirty="0" err="1" smtClean="0"/>
              <a:t>Pneumatization</a:t>
            </a:r>
            <a:r>
              <a:rPr lang="en-US" dirty="0" smtClean="0"/>
              <a:t> occurs through puberty</a:t>
            </a:r>
          </a:p>
          <a:p>
            <a:pPr lvl="1"/>
            <a:r>
              <a:rPr lang="en-US" dirty="0" smtClean="0"/>
              <a:t>Bone marrow </a:t>
            </a:r>
            <a:r>
              <a:rPr lang="en-US" dirty="0" smtClean="0">
                <a:sym typeface="Wingdings"/>
              </a:rPr>
              <a:t> air cells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203700"/>
            <a:ext cx="4953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Differential </a:t>
            </a:r>
          </a:p>
          <a:p>
            <a:r>
              <a:rPr lang="en-US" dirty="0" smtClean="0"/>
              <a:t>Acute otitis media </a:t>
            </a:r>
          </a:p>
          <a:p>
            <a:r>
              <a:rPr lang="en-US" dirty="0" smtClean="0"/>
              <a:t>Acute otitis </a:t>
            </a:r>
            <a:r>
              <a:rPr lang="en-US" dirty="0" err="1" smtClean="0"/>
              <a:t>externa</a:t>
            </a:r>
            <a:endParaRPr lang="en-US" dirty="0" smtClean="0"/>
          </a:p>
          <a:p>
            <a:r>
              <a:rPr lang="en-US" dirty="0" smtClean="0"/>
              <a:t>Soft tissue cellulitis</a:t>
            </a:r>
          </a:p>
          <a:p>
            <a:r>
              <a:rPr lang="en-US" dirty="0" err="1" smtClean="0"/>
              <a:t>Chondritis</a:t>
            </a:r>
            <a:endParaRPr lang="en-US" dirty="0"/>
          </a:p>
          <a:p>
            <a:r>
              <a:rPr lang="en-US" dirty="0" smtClean="0"/>
              <a:t>Hematoma</a:t>
            </a:r>
          </a:p>
          <a:p>
            <a:r>
              <a:rPr lang="en-US" dirty="0" smtClean="0"/>
              <a:t>Lymphadenitis</a:t>
            </a:r>
          </a:p>
        </p:txBody>
      </p:sp>
    </p:spTree>
    <p:extLst>
      <p:ext uri="{BB962C8B-B14F-4D97-AF65-F5344CB8AC3E}">
        <p14:creationId xmlns:p14="http://schemas.microsoft.com/office/powerpoint/2010/main" val="170573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Types</a:t>
            </a:r>
          </a:p>
          <a:p>
            <a:r>
              <a:rPr lang="en-US" b="1" dirty="0" smtClean="0"/>
              <a:t>Acute</a:t>
            </a:r>
          </a:p>
          <a:p>
            <a:r>
              <a:rPr lang="en-US" b="1" dirty="0" smtClean="0"/>
              <a:t>Coalescent</a:t>
            </a:r>
          </a:p>
          <a:p>
            <a:r>
              <a:rPr lang="en-US" dirty="0" smtClean="0"/>
              <a:t>Chronic</a:t>
            </a:r>
          </a:p>
          <a:p>
            <a:r>
              <a:rPr lang="en-US" dirty="0" smtClean="0"/>
              <a:t>Masked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b="1" dirty="0" smtClean="0"/>
              <a:t>NOT a radiological diagnosis!!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1028" name="Picture 4" descr="http://4.bp.blogspot.com/-SnlJqafldw8/Tg7ybt6jIsI/AAAAAAAAAPk/dVos7yYrDcs/s1600/lateral_child_coallescent_mastoidit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43" y="990600"/>
            <a:ext cx="3048000" cy="393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4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2554</TotalTime>
  <Words>1657</Words>
  <Application>Microsoft Office PowerPoint</Application>
  <PresentationFormat>On-screen Show (4:3)</PresentationFormat>
  <Paragraphs>268</Paragraphs>
  <Slides>46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Austin</vt:lpstr>
      <vt:lpstr> Acute Mastoiditis and Retropharyngeal Infections in Children</vt:lpstr>
      <vt:lpstr>Overview</vt:lpstr>
      <vt:lpstr>Case 1 </vt:lpstr>
      <vt:lpstr>Case 1 </vt:lpstr>
      <vt:lpstr>Anatomy of the Mastoid Bone</vt:lpstr>
      <vt:lpstr>Anatomy of the Mastoid Bone</vt:lpstr>
      <vt:lpstr>Embryology and Development</vt:lpstr>
      <vt:lpstr>Diagnosis</vt:lpstr>
      <vt:lpstr>Mastoiditis</vt:lpstr>
      <vt:lpstr>Pathophysiology</vt:lpstr>
      <vt:lpstr>Complications of Mastoiditis</vt:lpstr>
      <vt:lpstr>Epidemiology</vt:lpstr>
      <vt:lpstr>Epidemiology</vt:lpstr>
      <vt:lpstr>Presenting symptoms</vt:lpstr>
      <vt:lpstr>Treatment Options</vt:lpstr>
      <vt:lpstr>Role of imaging</vt:lpstr>
      <vt:lpstr>Role of imaging</vt:lpstr>
      <vt:lpstr>Treatment algorithm</vt:lpstr>
      <vt:lpstr>Controversy of anticoagulation</vt:lpstr>
      <vt:lpstr>Controversy of anticoagulation</vt:lpstr>
      <vt:lpstr>Back to our case…</vt:lpstr>
      <vt:lpstr>PowerPoint Presentation</vt:lpstr>
      <vt:lpstr>PowerPoint Presentation</vt:lpstr>
      <vt:lpstr>PowerPoint Presentation</vt:lpstr>
      <vt:lpstr>Hospital course</vt:lpstr>
      <vt:lpstr>Case 2</vt:lpstr>
      <vt:lpstr>Case 2</vt:lpstr>
      <vt:lpstr>Anatomy </vt:lpstr>
      <vt:lpstr>Anatomy </vt:lpstr>
      <vt:lpstr>Pathophysiology Epidemiology </vt:lpstr>
      <vt:lpstr>Diagnosis</vt:lpstr>
      <vt:lpstr>Role of Imaging</vt:lpstr>
      <vt:lpstr>Bacteriology </vt:lpstr>
      <vt:lpstr>Treatment Options</vt:lpstr>
      <vt:lpstr>Treatment Options</vt:lpstr>
      <vt:lpstr>Complications </vt:lpstr>
      <vt:lpstr>Back to our case…</vt:lpstr>
      <vt:lpstr>Back to our case…</vt:lpstr>
      <vt:lpstr>PowerPoint Presentation</vt:lpstr>
      <vt:lpstr>Back to our case…</vt:lpstr>
      <vt:lpstr>Key Take Home Points Acute Mastoiditis</vt:lpstr>
      <vt:lpstr>Key Take Home Points Retropharyngeal Infections</vt:lpstr>
      <vt:lpstr>Algorithm for Treatment of AM</vt:lpstr>
      <vt:lpstr>Algorithm for Treatment of RPA</vt:lpstr>
      <vt:lpstr>References</vt:lpstr>
      <vt:lpstr>Thank you!</vt:lpstr>
    </vt:vector>
  </TitlesOfParts>
  <Company>Children's National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Huang, Zhen</dc:creator>
  <cp:lastModifiedBy>Huang, Zhen</cp:lastModifiedBy>
  <cp:revision>51</cp:revision>
  <dcterms:created xsi:type="dcterms:W3CDTF">2015-10-08T14:40:02Z</dcterms:created>
  <dcterms:modified xsi:type="dcterms:W3CDTF">2015-11-30T16:51:44Z</dcterms:modified>
</cp:coreProperties>
</file>