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64" r:id="rId2"/>
    <p:sldId id="265" r:id="rId3"/>
    <p:sldId id="261" r:id="rId4"/>
    <p:sldId id="287" r:id="rId5"/>
    <p:sldId id="263" r:id="rId6"/>
    <p:sldId id="321" r:id="rId7"/>
    <p:sldId id="298" r:id="rId8"/>
    <p:sldId id="262" r:id="rId9"/>
    <p:sldId id="286" r:id="rId10"/>
    <p:sldId id="292" r:id="rId11"/>
    <p:sldId id="275" r:id="rId12"/>
    <p:sldId id="322" r:id="rId13"/>
    <p:sldId id="288" r:id="rId14"/>
    <p:sldId id="260" r:id="rId15"/>
    <p:sldId id="271" r:id="rId16"/>
    <p:sldId id="270" r:id="rId17"/>
    <p:sldId id="320" r:id="rId18"/>
    <p:sldId id="268" r:id="rId19"/>
    <p:sldId id="318" r:id="rId20"/>
    <p:sldId id="319" r:id="rId21"/>
    <p:sldId id="269" r:id="rId22"/>
    <p:sldId id="267" r:id="rId23"/>
    <p:sldId id="294" r:id="rId24"/>
    <p:sldId id="296" r:id="rId25"/>
    <p:sldId id="339" r:id="rId26"/>
    <p:sldId id="340" r:id="rId27"/>
    <p:sldId id="302" r:id="rId28"/>
    <p:sldId id="297" r:id="rId29"/>
    <p:sldId id="277" r:id="rId30"/>
    <p:sldId id="299" r:id="rId31"/>
    <p:sldId id="328" r:id="rId32"/>
    <p:sldId id="329" r:id="rId33"/>
    <p:sldId id="266" r:id="rId34"/>
    <p:sldId id="278" r:id="rId35"/>
    <p:sldId id="324" r:id="rId36"/>
    <p:sldId id="279" r:id="rId37"/>
    <p:sldId id="309" r:id="rId38"/>
    <p:sldId id="280" r:id="rId39"/>
    <p:sldId id="323" r:id="rId40"/>
    <p:sldId id="313" r:id="rId41"/>
    <p:sldId id="295" r:id="rId42"/>
    <p:sldId id="289" r:id="rId43"/>
    <p:sldId id="290" r:id="rId44"/>
    <p:sldId id="316" r:id="rId45"/>
    <p:sldId id="317" r:id="rId46"/>
    <p:sldId id="291" r:id="rId47"/>
    <p:sldId id="303" r:id="rId48"/>
    <p:sldId id="325" r:id="rId49"/>
    <p:sldId id="310" r:id="rId50"/>
    <p:sldId id="311" r:id="rId51"/>
    <p:sldId id="314" r:id="rId52"/>
    <p:sldId id="326" r:id="rId53"/>
    <p:sldId id="315" r:id="rId54"/>
    <p:sldId id="312" r:id="rId55"/>
    <p:sldId id="327" r:id="rId56"/>
    <p:sldId id="281" r:id="rId57"/>
    <p:sldId id="282" r:id="rId58"/>
    <p:sldId id="330" r:id="rId59"/>
    <p:sldId id="283" r:id="rId60"/>
    <p:sldId id="308" r:id="rId61"/>
    <p:sldId id="258" r:id="rId62"/>
    <p:sldId id="259" r:id="rId63"/>
    <p:sldId id="334" r:id="rId64"/>
    <p:sldId id="274" r:id="rId65"/>
    <p:sldId id="304" r:id="rId66"/>
    <p:sldId id="301" r:id="rId67"/>
    <p:sldId id="333" r:id="rId68"/>
    <p:sldId id="331" r:id="rId69"/>
    <p:sldId id="300" r:id="rId70"/>
    <p:sldId id="332" r:id="rId71"/>
    <p:sldId id="338" r:id="rId72"/>
    <p:sldId id="293" r:id="rId73"/>
    <p:sldId id="306" r:id="rId74"/>
    <p:sldId id="335" r:id="rId75"/>
    <p:sldId id="336" r:id="rId76"/>
    <p:sldId id="305" r:id="rId77"/>
    <p:sldId id="337" r:id="rId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BE8"/>
    <a:srgbClr val="DA291C"/>
    <a:srgbClr val="7466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1572" y="-192"/>
      </p:cViewPr>
      <p:guideLst>
        <p:guide orient="horz" pos="595"/>
        <p:guide orient="horz" pos="1661"/>
        <p:guide orient="horz" pos="4156"/>
        <p:guide pos="388"/>
        <p:guide pos="4195"/>
        <p:guide pos="444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5-06-17T02:44:39.031"/>
    </inkml:context>
    <inkml:brush xml:id="br0">
      <inkml:brushProperty name="width" value="0.10583" units="cm"/>
      <inkml:brushProperty name="height" value="0.1058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A348AB2-FB38-462E-AA9B-AB0B7CDB74A0}" emma:medium="tactile" emma:mode="ink">
          <msink:context xmlns:msink="http://schemas.microsoft.com/ink/2010/main" type="writingRegion" rotatedBoundingBox="480,13300 24526,13713 24496,15468 450,15055"/>
        </emma:interpretation>
      </emma:emma>
    </inkml:annotationXML>
    <inkml:traceGroup>
      <inkml:annotationXML>
        <emma:emma xmlns:emma="http://www.w3.org/2003/04/emma" version="1.0">
          <emma:interpretation id="{52EC3823-709D-4BF6-937E-AE97E425AF87}" emma:medium="tactile" emma:mode="ink">
            <msink:context xmlns:msink="http://schemas.microsoft.com/ink/2010/main" type="paragraph" rotatedBoundingBox="480,13300 24526,13713 24496,15468 450,150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DF1014F-CFAC-4811-A35B-0B37B4F53ADF}" emma:medium="tactile" emma:mode="ink">
              <msink:context xmlns:msink="http://schemas.microsoft.com/ink/2010/main" type="line" rotatedBoundingBox="480,13300 24526,13713 24496,15468 450,15055"/>
            </emma:interpretation>
          </emma:emma>
        </inkml:annotationXML>
        <inkml:traceGroup>
          <inkml:annotationXML>
            <emma:emma xmlns:emma="http://www.w3.org/2003/04/emma" version="1.0">
              <emma:interpretation id="{E00A61F6-EE19-4E54-93CD-14F59503C5C0}" emma:medium="tactile" emma:mode="ink">
                <msink:context xmlns:msink="http://schemas.microsoft.com/ink/2010/main" type="inkWord" rotatedBoundingBox="480,13300 24526,13713 24496,15468 450,15055"/>
              </emma:interpretation>
              <emma:one-of disjunction-type="recognition" id="oneOf0">
                <emma:interpretation id="interp0" emma:lang="en-US" emma:confidence="1">
                  <emma:literal>in</emma:literal>
                </emma:interpretation>
                <emma:interpretation id="interp1" emma:lang="en-US" emma:confidence="0">
                  <emma:literal>on</emma:literal>
                </emma:interpretation>
                <emma:interpretation id="interp2" emma:lang="en-US" emma:confidence="0">
                  <emma:literal>an</emma:literal>
                </emma:interpretation>
                <emma:interpretation id="interp3" emma:lang="en-US" emma:confidence="0">
                  <emma:literal>nn</emma:literal>
                </emma:interpretation>
                <emma:interpretation id="interp4" emma:lang="en-US" emma:confidence="0">
                  <emma:literal>no</emma:literal>
                </emma:interpretation>
              </emma:one-of>
            </emma:emma>
          </inkml:annotationXML>
          <inkml:trace contextRef="#ctx0" brushRef="#br0">0 24,'0'0,"0"0,0-27,27 27,-1 0,-26 0,27 0,-27 0,26 0,-26 0,27 0,-1 0,-26 0,26 0,-26 0,27 0,-1 0,-26 0,27 0,-1 0,-26 0,27 0,-1 0,-26 0,27 0,-27 0,26 0,1 0,-27 0,26 0,0 0,1 0,-27 0,26 0,-26 0,27 0,-27 0,26 0,1 0,-27 0,26 0,-26 0,27 0,-1 0,-26 0,27 0,-1 0,1 0,-27 0,26 0,-26 0,26 0,-26 0,27 0,-1 0,-26 0,27 0,-1 0,1 0,-27 0,26 0,-26 0,27 0,-1 0,-26 0,27 0,-27 0,26 0,-26 0,26 0,1 0,-27 27,26-27,-26 0,27 26,-1-26,-26 0,27 27,26-27,-53 0,0 0,26 26,-26-26,27 0,-27 0,26 0,1 0,-27 27,26-27,0 0,-26 26,27-26,-27 0,53 26,-27-26,-26 0,0 27,27-1,-1-26,-26 0,53 0,-53 0,27 0,-27 27,26-27,0 0,1 0,-27 26,53 1,-53-27,0 0,26 0,-26 0,27 26,-27-26,0 0,53 0,-53 27,26-27,1 26,-1-26,-26 0,27 27,-1-27,0 26,1-26,-1 0,-26 27,27-27,-27 0,53 0,-53 26,0-26,26 26,-26-26,27 27,-27-27,26 26,1-26,-27 0,26 0,-26 27,0-27,26 0,1 26,-1 1,-26-27,0 26,27-26,-1 0,-26 27,27-27,-27 26,26-26,1 27,-27-27,26 0,-26 26,27-26,-27 26,53-26,-53 27,26-27,-26 26,53-26,-53 0,53 0,-53 0,26 27,-26-27,27 26,-27-26,53 0,-53 27,26-27,-26 0,53 26,-53-26,26 27,1-27,-27 0,26 26,1-26,-1 0,-26 27,27-1,-1-26,1 27,-1-27,-26 0,27 26,-1-26,-26 26,27-26,-27 0,26 0,0 0,-26 0,27 27,-27-27,26 0,-26 0,27 0,-1 26,-26-26,27 0,-27 0,26 0,1 0,-27 27,26-1,-26-26,27 0,-27 0,26 0,0 0,-26 0,27 27,-27-27,26 0,1 0,-27 0,26 0,-26 26,27-26,-27 0,26 0,1 0,-27 27,26-27,-26 0,27 26,-27-26,26 0,1 0,-27 0,26 0,0 0,1 27,-1-27,1 0,-1 0,-26 26,53 0,-53-26,27 0,-1 0,1 27,-1-27,0 26,1-26,-1 0,1 0,-1 0,1 0,-1 0,1 27,-1-27,27 0,-53 0,27 0,25 0,-52 0,53 0,-53 0,27 0,-1 0,1 0,-1 0,-26 0,53 0,-53 0,27 0,-1 0,0 0,1 0,-27 0,53 0,-53 0,53 0,-53 0,26 0,-26 0,53 0,-53 0,27 0,-1 0,1 0,-1 0,-26 0,53 0,-27-27,1 27,-1-26,1 26,-1-27,1 27,-1-26,-26 26,27 0,-1 0,0 0,1 0,-1 0,1-26,-1 26,-26 0,53 0,-53-27,53 27,-53 0,27 0,-1-26,1-1,-1 27,0 0,1 0,-1 0,1-26,-1 26,-26 0,53-27,-26 1,-1 26,1 0,-27 0,52-27,-52 27,53-26,-53 26,27 0,-27 0,53-27,0 1,-53 26,53 0,-53-26,26 26,27 0,-53-27,26 1,1 26,-1-27,-26 27,53 0,-53-26,27-1,26 27,-53-26,53 26,-53-27,52 27,-52-26,27 26,-1-27,1 1,26 26,-53-27,53 1,-27 26,1 0,-1-26,1 26,-1-27,-26 27,53 0,-53 0,53 0,-27 0,-26 0,27-26,-1 26,1 0,-27-27,53 27,-53 0,26 0,27 0,-53 0,26 0,1-26,26 26,-27-27,1 27,-27-26,26 26,1 0,-27 0,53-27,-53 27,52 0,-25-26,-1 26,1 0,-27 0,53 0,-27-27,1 27,26 0,-53-26,26 26,-26 0,26 0,1 0,-1-26,-26 26,53-27,-53 27,27 0,-1 0,1 0,-1 0,1 0,-27-26,26 26,-26 0,27 0,-27 0,52 0,-52 0,27 0,-1 0,1-27,-27 27,53 0,-53 0,26 0,1 0,-1 0,1-26,-27 26,26 0,0 0,27 0,-53 0,27 0,-1 0,-26 0,27 0,-1 0,27 0,-53 0,27 0,26 0,-27 0,0 0,1 0,-1 0,1 0,-1 0,1 0,26 0,-53 0,26 0,1 0,-1 0,0 0,1 0,26 0,-53 0,26 0,27 0,-26 0,-1 0,27 0,-53 0,27 0,-1 0,0 0,1 0,-1 0,1 0,-1 0,1 0,-27 0,26 0,1 26,-1-26,-26 0,27 0,-27 0,52 0,-52 0,27 0,-27 0,26 0,1 0,-27 27,26-27,-26 0,27 0,-1 0,1 26,-1-26,1 27,-27-27,26 0,1 0,-1 0,0 0,1 26,26 0,-27-26,1 0,26 0,-27 27,1-27,25 26,1-26,-53 0,53 53,-53-53,53 0,-26 0,-1 53,27-26,-26-27,25 26,1 1,-26-1,-1-26,1 26,26-26,-53 0,26 27,1-27,-1 26,0-26,1 0,-1 0,1 27,-1-27,1 0,-1 26,1-26,-27 0,26 0,-26 27,27-27,-1 0,1 0,25 26,-52 1,27-27,-1 0,27 0,-26 26,-1-26,-26 27,27-1,-1-26,1 0,-27 27,26-27,0 0,1 0,-1 26,-26-26,53 26,-53-26,0 27,53-27,-53 0,27 0,-27 26,26-26,-26 27,27-27,-1 0,1 26,-27-26,0 0,26 0,0 27,27-27,-53 0,27 26,26-26,-53 27,26-27,1 0,-1 26,-26 1,53-27,-53 0,53 0,0 26,-53 0,53-26,-27 27,1-27,-1 26,-26-26,53 0,-53 27,27-27,-1 26,0 1,1-27,-1 0,1 26,-1 1,27-27,-26 0,-1 0,1 0,-1 26,27 1,-53-27,26 0,54 0,-54 0,1 0,26 0,-27 0,-26 0,53 0,-53 0,26 0,1 0,-1 0,1 0,-1 0,1 0,-1 0,1 0,26 0,-53 26,26-26,27 0,-53 0,26 0,1 0,26 0,-53 0,26 0,-26 0,27 0,-1 0,1 0,-1-26,1 26,25-27,-52 27,53 0,-26-26,-1 26,27-27,0 1,-26 26,-1-27,27 1,0 26,0-27,0 27,-27 0,1-26,52-1,-53 1,1 26,26 0,-53-26,53 26,-27-27,1 1,26-1,-53 27,52-26,-25-1,-1 27,1-26,-1-1,1 27,-1-26,1 26,-1 0,1-27,-1 1,-26 26,27 0,-1-53,0 53,1-26,-1-1,1 27,-27-26,26 26,1 0,-1 0,27-27,-53 1,27 26,-1 0,0-27,1 27,-1-26,1-1,-1 27,1-26,-27-1,53 1,-27 0,1-1,-1 1,27-1,-27 1,1 26,-27 0,53-27,-27 27,-26 0,53-26,-26-1,-1 27,1 0,-1-26,27-1,-27 27,1 0,26-26,-27 0,27 26,-26 0,-1-53,1 53,25 0,-25-27,52 1,-52-1,-1 27,27-26,-26 26,25-53,-52 53,53 0,-26-27,26 27,-53 0,26-26,1 26,26-27,0 27,-27 0,0 0,1-26,26 0,0 26,-53 0,26-27,27 27,-53-26,53 26,0 0,-27 0,1 0,26 0,-27 0,-26 0,53 0,-53 0,27 0,-1 0,1 0,25 0,-25 0,-1 0,27 0,-26 0,-1 0,1 0,-1 0,1 0,-27 0,26 0,27 0,-53 0,53-27,-53 27,26 0,27 0,-53 0,27 0,-1 0,27 0,-53 0,27 0,-1 0,0 0,27 0,-26 0,-1 0,1 0,-1 0,1 0,-1 0,1 0,25 0,-25 27,26-27,-27 26,1-26,-1 27,27-1,-53-26,53 0,-26 26,-1-26,27 27,-27-27,27 26,0-26,0 0,0 0,0 0,0 0,-27 27,1-27,-1 26,-26-26,53 0,-26 0,-1 0,1 27,-1-27,27 26,-53-26,53 27,-53-27,26 26,27 1,0-27,-26 26,25 1,-25-1,26 0,-27-26,1 27,26-27,-53 0,53 26,-27 1,1-27,25 26,-25 1,26-1,-27-26,1 0,-1 0,1 53,26-53,-53 0,26 0,0 27,1-1,26-26,-27 26,27 1,0-27,-26 26,26 1,26-1,-79-26,53 0,0 27,-53-27,26 26,1 1,26-27,-27 26,0 1,27-27,-26 26,-1 1,27-27,-26 26,-1 0,27-26,-26 0,25 27,-25-27,-1 26,1-26,26 27,-53-27,53 26,-27 1,1-27,-1 26,0-26,-26 27,27-27,-1 26,1-26,-27 27,26-27,1 0,-1 52,1-52,-1 0,27 27,-53-27,27 26,25-26,-25 0,-1 0,1 0,-1 27,1-27,-1 0,-26 0,27 26,-1-26,1 27,-1-27,-26 0,53 0,-53 26,26-26,1 0,-1 0,27 0,-53 0,27 0,26 27,-27-27,1 0,25 0,-52 0,53 0,-53 0,27 0,26 0,-27 0,1 0,26 0,-53 26,26-26,27 0,-27 0,1 0,26 0,-27 0,1 0,26 0,0 0,-53 0,26 0,0 0,1 0,-27 0,26 0,1 0,-1 0,-26 0,27 0,-1 0,-26 0,27 0,-1 0,1 0,25 0,-52 0,27 0,-27 0,26 0,-26 0</inkml:trace>
        </inkml:traceGroup>
      </inkml:traceGroup>
    </inkml:traceGroup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AF366D-01BF-46F3-8435-9CC6E1086779}" type="datetimeFigureOut">
              <a:rPr lang="en-US" smtClean="0"/>
              <a:pPr/>
              <a:t>6/29/2015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1EF0B-A4CA-4DD5-A4D1-22396EE398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035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 No Typ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:\MAC-SERVER\Jobs\CNM_Childrens_National_Medical_Center\12495-08_Collateral_Templates\PPT\Links\CN_Pr_Solid_3C-RGB_NEW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9300" y="188640"/>
            <a:ext cx="2044700" cy="87471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1311275"/>
            <a:ext cx="9144000" cy="44545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498020" y="361908"/>
            <a:ext cx="8229600" cy="669925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rgbClr val="FFFFFF"/>
                </a:solidFill>
                <a:latin typeface="Corbel" pitchFamily="34" charset="0"/>
              </a:defRPr>
            </a:lvl1pPr>
          </a:lstStyle>
          <a:p>
            <a:r>
              <a:rPr lang="en-US" dirty="0" smtClean="0"/>
              <a:t>Headline or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0033947-BDB2-44BC-B95C-A87CE36832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146" name="Picture 2" descr="O:\MAC-SERVER\Jobs\CNM_Childrens_National_Medical_Center\12495-08_Collateral_Templates\PPT\Links\CN_Color_bar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71450"/>
          </a:xfrm>
          <a:prstGeom prst="rect">
            <a:avLst/>
          </a:prstGeom>
          <a:noFill/>
        </p:spPr>
      </p:pic>
      <p:pic>
        <p:nvPicPr>
          <p:cNvPr id="11" name="Picture 10" descr="ppt_CN-01.png"/>
          <p:cNvPicPr>
            <a:picLocks noChangeAspect="1"/>
          </p:cNvPicPr>
          <p:nvPr userDrawn="1"/>
        </p:nvPicPr>
        <p:blipFill>
          <a:blip r:embed="rId3"/>
          <a:srcRect l="13783" t="25789" r="9979" b="22144"/>
          <a:stretch>
            <a:fillRect/>
          </a:stretch>
        </p:blipFill>
        <p:spPr>
          <a:xfrm>
            <a:off x="7315200" y="5885696"/>
            <a:ext cx="1581283" cy="7772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 With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0" y="1982780"/>
            <a:ext cx="5792847" cy="898525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Corbel" pitchFamily="34" charset="0"/>
              </a:defRPr>
            </a:lvl1pPr>
          </a:lstStyle>
          <a:p>
            <a:r>
              <a:rPr lang="en-US" dirty="0" smtClean="0"/>
              <a:t>Title of Presentation or Thank You</a:t>
            </a:r>
            <a:endParaRPr lang="en-US" dirty="0"/>
          </a:p>
        </p:txBody>
      </p:sp>
      <p:pic>
        <p:nvPicPr>
          <p:cNvPr id="4" name="Picture 2" descr="O:\MAC-SERVER\Jobs\CNM_Childrens_National_Medical_Center\12495-08_Collateral_Templates\PPT\Links\CN_Pr_Solid_3C-RGB_NEW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9300" y="188640"/>
            <a:ext cx="2044700" cy="87471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No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0743" y="608440"/>
            <a:ext cx="6158819" cy="974725"/>
          </a:xfrm>
        </p:spPr>
        <p:txBody>
          <a:bodyPr anchor="t">
            <a:normAutofit/>
          </a:bodyPr>
          <a:lstStyle>
            <a:lvl1pPr algn="l">
              <a:defRPr sz="2400" baseline="0">
                <a:solidFill>
                  <a:srgbClr val="746661"/>
                </a:solidFill>
                <a:latin typeface="Corbel" pitchFamily="34" charset="0"/>
              </a:defRPr>
            </a:lvl1pPr>
          </a:lstStyle>
          <a:p>
            <a:r>
              <a:rPr lang="en-US" dirty="0" smtClean="0"/>
              <a:t>Title of Presentation or </a:t>
            </a:r>
            <a:br>
              <a:rPr lang="en-US" dirty="0" smtClean="0"/>
            </a:br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32" y="2187558"/>
            <a:ext cx="4246533" cy="438156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rgbClr val="746661"/>
                </a:solidFill>
                <a:latin typeface="Corbe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Date (00/00/0000)</a:t>
            </a:r>
            <a:endParaRPr lang="en-US" dirty="0"/>
          </a:p>
        </p:txBody>
      </p:sp>
      <p:pic>
        <p:nvPicPr>
          <p:cNvPr id="3074" name="Picture 2" descr="O:\MAC-SERVER\Jobs\CNM_Childrens_National_Medical_Center\12495-08_Collateral_Templates\PPT\Links\CN_Color_bar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171450"/>
          </a:xfrm>
          <a:prstGeom prst="rect">
            <a:avLst/>
          </a:prstGeom>
          <a:noFill/>
        </p:spPr>
      </p:pic>
      <p:pic>
        <p:nvPicPr>
          <p:cNvPr id="3076" name="Picture 4" descr="O:\MAC-SERVER\Jobs\CNM_Childrens_National_Medical_Center\12495-08_Collateral_Templates\PPT\Links\CN_Red_Title_Bkg.jp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2633662"/>
            <a:ext cx="9144000" cy="4224338"/>
          </a:xfrm>
          <a:prstGeom prst="rect">
            <a:avLst/>
          </a:prstGeom>
          <a:noFill/>
        </p:spPr>
      </p:pic>
      <p:pic>
        <p:nvPicPr>
          <p:cNvPr id="7" name="Picture 2" descr="O:\MAC-SERVER\Jobs\CNM_Childrens_National_Medical_Center\12495-08_Collateral_Templates\PPT\Links\CN_Pr_Solid_3C-RGB_NEW.jp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9300" y="188640"/>
            <a:ext cx="2044700" cy="87471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h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744" y="608440"/>
            <a:ext cx="6158819" cy="974725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rgbClr val="746661"/>
                </a:solidFill>
                <a:latin typeface="Corbe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32" y="2187558"/>
            <a:ext cx="4246533" cy="438156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rgbClr val="746661"/>
                </a:solidFill>
                <a:latin typeface="Corbe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Date (00/00/0000)</a:t>
            </a:r>
            <a:endParaRPr lang="en-US" dirty="0"/>
          </a:p>
        </p:txBody>
      </p:sp>
      <p:pic>
        <p:nvPicPr>
          <p:cNvPr id="3074" name="Picture 2" descr="O:\MAC-SERVER\Jobs\CNM_Childrens_National_Medical_Center\12495-08_Collateral_Templates\PPT\Links\CN_Color_bar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171450"/>
          </a:xfrm>
          <a:prstGeom prst="rect">
            <a:avLst/>
          </a:prstGeom>
          <a:noFill/>
        </p:spPr>
      </p:pic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2636838"/>
            <a:ext cx="9144000" cy="4221162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2" descr="O:\MAC-SERVER\Jobs\CNM_Childrens_National_Medical_Center\12495-08_Collateral_Templates\PPT\Links\CN_Pr_Solid_3C-RGB_NEW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9300" y="188640"/>
            <a:ext cx="2044700" cy="87471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O:\MAC-SERVER\Jobs\CNM_Childrens_National_Medical_Center\12495-08_Collateral_Templates\PPT\Links\CN_Red_DivBkg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71179"/>
            <a:ext cx="9144001" cy="53213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685800" y="940468"/>
            <a:ext cx="7772400" cy="1470025"/>
          </a:xfrm>
        </p:spPr>
        <p:txBody>
          <a:bodyPr anchor="t">
            <a:normAutofit/>
          </a:bodyPr>
          <a:lstStyle>
            <a:lvl1pPr algn="l">
              <a:defRPr sz="2800" i="0">
                <a:solidFill>
                  <a:schemeClr val="bg1"/>
                </a:solidFill>
                <a:latin typeface="Corbe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8908" y="6356350"/>
            <a:ext cx="2133600" cy="365125"/>
          </a:xfrm>
        </p:spPr>
        <p:txBody>
          <a:bodyPr/>
          <a:lstStyle>
            <a:lvl1pPr algn="l">
              <a:defRPr sz="1050">
                <a:latin typeface="Corbel" pitchFamily="34" charset="0"/>
              </a:defRPr>
            </a:lvl1pPr>
          </a:lstStyle>
          <a:p>
            <a:fld id="{90033947-BDB2-44BC-B95C-A87CE36832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 descr="O:\MAC-SERVER\Jobs\CNM_Childrens_National_Medical_Center\12495-08_Collateral_Templates\PPT\Links\CN_Pr_Solid_3C-RGB_NEW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9300" y="5841268"/>
            <a:ext cx="2044700" cy="87471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- Tau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82880"/>
            <a:ext cx="9144000" cy="5321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685800" y="940918"/>
            <a:ext cx="7772400" cy="1470025"/>
          </a:xfrm>
        </p:spPr>
        <p:txBody>
          <a:bodyPr anchor="t">
            <a:normAutofit/>
          </a:bodyPr>
          <a:lstStyle>
            <a:lvl1pPr algn="l">
              <a:defRPr sz="2800" i="0">
                <a:solidFill>
                  <a:schemeClr val="bg1"/>
                </a:solidFill>
                <a:latin typeface="Corbe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8908" y="6356350"/>
            <a:ext cx="2133600" cy="365125"/>
          </a:xfrm>
        </p:spPr>
        <p:txBody>
          <a:bodyPr/>
          <a:lstStyle>
            <a:lvl1pPr algn="l">
              <a:defRPr sz="1050">
                <a:latin typeface="Corbel" pitchFamily="34" charset="0"/>
              </a:defRPr>
            </a:lvl1pPr>
          </a:lstStyle>
          <a:p>
            <a:fld id="{90033947-BDB2-44BC-B95C-A87CE36832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 descr="O:\MAC-SERVER\Jobs\CNM_Childrens_National_Medical_Center\12495-08_Collateral_Templates\PPT\Links\CN_Pr_Solid_3C-RGB_NEW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9300" y="5841268"/>
            <a:ext cx="2044700" cy="87471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498020" y="361908"/>
            <a:ext cx="8229600" cy="669925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Corbel" pitchFamily="34" charset="0"/>
              </a:defRPr>
            </a:lvl1pPr>
          </a:lstStyle>
          <a:p>
            <a:r>
              <a:rPr lang="en-US" dirty="0" smtClean="0"/>
              <a:t>Headline or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0033947-BDB2-44BC-B95C-A87CE36832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146" name="Picture 2" descr="O:\MAC-SERVER\Jobs\CNM_Childrens_National_Medical_Center\12495-08_Collateral_Templates\PPT\Links\CN_Color_bar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71450"/>
          </a:xfrm>
          <a:prstGeom prst="rect">
            <a:avLst/>
          </a:prstGeom>
          <a:noFill/>
        </p:spPr>
      </p:pic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511174" y="1311275"/>
            <a:ext cx="8223307" cy="4454557"/>
          </a:xfrm>
        </p:spPr>
        <p:txBody>
          <a:bodyPr/>
          <a:lstStyle>
            <a:lvl1pPr marL="0" indent="0">
              <a:buNone/>
              <a:defRPr sz="1600" b="0" baseline="0">
                <a:solidFill>
                  <a:srgbClr val="FFFFFF"/>
                </a:solidFill>
                <a:latin typeface="Corbel" pitchFamily="34" charset="0"/>
              </a:defRPr>
            </a:lvl1pPr>
            <a:lvl2pPr>
              <a:buFont typeface="Arial" pitchFamily="34" charset="0"/>
              <a:buChar char="•"/>
              <a:defRPr sz="1600">
                <a:solidFill>
                  <a:srgbClr val="FFFFFF"/>
                </a:solidFill>
              </a:defRPr>
            </a:lvl2pPr>
            <a:lvl3pPr>
              <a:defRPr sz="16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600">
                <a:solidFill>
                  <a:srgbClr val="FFFFFF"/>
                </a:solidFill>
              </a:defRPr>
            </a:lvl6pPr>
            <a:lvl7pPr>
              <a:defRPr sz="1600">
                <a:solidFill>
                  <a:srgbClr val="FFFFFF"/>
                </a:solidFill>
              </a:defRPr>
            </a:lvl7pPr>
            <a:lvl8pPr>
              <a:defRPr sz="1600" b="0" i="0">
                <a:solidFill>
                  <a:srgbClr val="FFFFFF"/>
                </a:solidFill>
                <a:latin typeface="Corbel"/>
                <a:cs typeface="Corbel"/>
              </a:defRPr>
            </a:lvl8pPr>
            <a:lvl9pPr>
              <a:defRPr sz="1600" b="0" i="0">
                <a:solidFill>
                  <a:srgbClr val="FFFFFF"/>
                </a:solidFill>
                <a:latin typeface="Corbel"/>
                <a:cs typeface="Corbel"/>
              </a:defRPr>
            </a:lvl9pPr>
          </a:lstStyle>
          <a:p>
            <a:pPr lvl="0"/>
            <a:r>
              <a:rPr lang="en-US" dirty="0" smtClean="0"/>
              <a:t>Body Copy and Bullets: Corbel Regular (16pt.), Subheads: Corbel Bold (20pt.)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err="1" smtClean="0"/>
              <a:t>Nineth</a:t>
            </a:r>
            <a:r>
              <a:rPr lang="en-US" dirty="0" smtClean="0"/>
              <a:t> Level</a:t>
            </a:r>
          </a:p>
        </p:txBody>
      </p:sp>
      <p:pic>
        <p:nvPicPr>
          <p:cNvPr id="12" name="Picture 11" descr="ppt_CN-01.png"/>
          <p:cNvPicPr>
            <a:picLocks noChangeAspect="1"/>
          </p:cNvPicPr>
          <p:nvPr userDrawn="1"/>
        </p:nvPicPr>
        <p:blipFill>
          <a:blip r:embed="rId3"/>
          <a:srcRect l="13783" t="25789" r="9979" b="22144"/>
          <a:stretch>
            <a:fillRect/>
          </a:stretch>
        </p:blipFill>
        <p:spPr>
          <a:xfrm>
            <a:off x="7315200" y="5885696"/>
            <a:ext cx="1581283" cy="7772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498020" y="361908"/>
            <a:ext cx="8229600" cy="669925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rgbClr val="FFFFFF"/>
                </a:solidFill>
                <a:latin typeface="Corbel" pitchFamily="34" charset="0"/>
              </a:defRPr>
            </a:lvl1pPr>
          </a:lstStyle>
          <a:p>
            <a:r>
              <a:rPr lang="en-US" dirty="0" smtClean="0"/>
              <a:t>Headline or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0033947-BDB2-44BC-B95C-A87CE36832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146" name="Picture 2" descr="O:\MAC-SERVER\Jobs\CNM_Childrens_National_Medical_Center\12495-08_Collateral_Templates\PPT\Links\CN_Color_bar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71450"/>
          </a:xfrm>
          <a:prstGeom prst="rect">
            <a:avLst/>
          </a:prstGeom>
          <a:noFill/>
        </p:spPr>
      </p:pic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511174" y="1311275"/>
            <a:ext cx="3914773" cy="4454557"/>
          </a:xfrm>
        </p:spPr>
        <p:txBody>
          <a:bodyPr/>
          <a:lstStyle>
            <a:lvl1pPr marL="0" indent="0">
              <a:buNone/>
              <a:defRPr sz="1600" b="0" baseline="0">
                <a:solidFill>
                  <a:srgbClr val="FFFFFF"/>
                </a:solidFill>
                <a:latin typeface="Corbel" pitchFamily="34" charset="0"/>
              </a:defRPr>
            </a:lvl1pPr>
            <a:lvl2pPr>
              <a:buFont typeface="Arial" pitchFamily="34" charset="0"/>
              <a:buChar char="•"/>
              <a:defRPr sz="1600" b="0" i="0">
                <a:solidFill>
                  <a:srgbClr val="FFFFFF"/>
                </a:solidFill>
                <a:latin typeface="Corbel"/>
                <a:cs typeface="Corbel"/>
              </a:defRPr>
            </a:lvl2pPr>
            <a:lvl3pPr>
              <a:defRPr sz="1600" b="0" i="0">
                <a:solidFill>
                  <a:srgbClr val="FFFFFF"/>
                </a:solidFill>
                <a:latin typeface="Corbel"/>
                <a:cs typeface="Corbel"/>
              </a:defRPr>
            </a:lvl3pPr>
            <a:lvl4pPr>
              <a:defRPr sz="1600" b="0" i="0">
                <a:solidFill>
                  <a:srgbClr val="FFFFFF"/>
                </a:solidFill>
                <a:latin typeface="Corbel"/>
                <a:cs typeface="Corbel"/>
              </a:defRPr>
            </a:lvl4pPr>
            <a:lvl5pPr>
              <a:defRPr sz="1600" b="0" i="0">
                <a:solidFill>
                  <a:srgbClr val="FFFFFF"/>
                </a:solidFill>
                <a:latin typeface="Corbel"/>
                <a:cs typeface="Corbel"/>
              </a:defRPr>
            </a:lvl5pPr>
            <a:lvl6pPr>
              <a:defRPr sz="1600" b="0" i="0">
                <a:solidFill>
                  <a:srgbClr val="FFFFFF"/>
                </a:solidFill>
                <a:latin typeface="Corbel"/>
                <a:cs typeface="Corbel"/>
              </a:defRPr>
            </a:lvl6pPr>
            <a:lvl7pPr>
              <a:defRPr sz="1600" b="0" i="0">
                <a:solidFill>
                  <a:srgbClr val="FFFFFF"/>
                </a:solidFill>
                <a:latin typeface="Corbel"/>
                <a:cs typeface="Corbel"/>
              </a:defRPr>
            </a:lvl7pPr>
            <a:lvl8pPr>
              <a:defRPr sz="1600" b="0" i="0">
                <a:solidFill>
                  <a:srgbClr val="FFFFFF"/>
                </a:solidFill>
                <a:latin typeface="Corbel"/>
                <a:cs typeface="Corbel"/>
              </a:defRPr>
            </a:lvl8pPr>
            <a:lvl9pPr>
              <a:defRPr sz="1600" b="0" i="0">
                <a:solidFill>
                  <a:srgbClr val="FFFFFF"/>
                </a:solidFill>
                <a:latin typeface="Corbel"/>
                <a:cs typeface="Corbel"/>
              </a:defRPr>
            </a:lvl9pPr>
          </a:lstStyle>
          <a:p>
            <a:pPr lvl="0"/>
            <a:r>
              <a:rPr lang="en-US" dirty="0" smtClean="0"/>
              <a:t>Body Copy and Bullets: Corbel Regular (16pt.), Subheads: Corbel Bold (20pt.)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795895" y="1311246"/>
            <a:ext cx="3914773" cy="4454557"/>
          </a:xfrm>
        </p:spPr>
        <p:txBody>
          <a:bodyPr/>
          <a:lstStyle>
            <a:lvl1pPr marL="0" indent="0">
              <a:buNone/>
              <a:defRPr sz="1600" b="0" baseline="0">
                <a:solidFill>
                  <a:srgbClr val="FFFFFF"/>
                </a:solidFill>
                <a:latin typeface="Corbel" pitchFamily="34" charset="0"/>
              </a:defRPr>
            </a:lvl1pPr>
            <a:lvl2pPr>
              <a:buFont typeface="Arial" pitchFamily="34" charset="0"/>
              <a:buChar char="•"/>
              <a:defRPr sz="1600" b="0" i="0">
                <a:solidFill>
                  <a:srgbClr val="FFFFFF"/>
                </a:solidFill>
                <a:latin typeface="Corbel"/>
                <a:cs typeface="Corbel"/>
              </a:defRPr>
            </a:lvl2pPr>
            <a:lvl3pPr>
              <a:defRPr sz="1600" b="0" i="0">
                <a:solidFill>
                  <a:srgbClr val="FFFFFF"/>
                </a:solidFill>
                <a:latin typeface="Corbel"/>
                <a:cs typeface="Corbel"/>
              </a:defRPr>
            </a:lvl3pPr>
            <a:lvl4pPr>
              <a:defRPr sz="1600" b="0" i="0">
                <a:solidFill>
                  <a:srgbClr val="FFFFFF"/>
                </a:solidFill>
                <a:latin typeface="Corbel"/>
                <a:cs typeface="Corbel"/>
              </a:defRPr>
            </a:lvl4pPr>
            <a:lvl5pPr>
              <a:defRPr sz="1600" b="0" i="0">
                <a:solidFill>
                  <a:srgbClr val="FFFFFF"/>
                </a:solidFill>
                <a:latin typeface="Corbel"/>
                <a:cs typeface="Corbel"/>
              </a:defRPr>
            </a:lvl5pPr>
            <a:lvl6pPr>
              <a:defRPr sz="1600" b="0" i="0">
                <a:solidFill>
                  <a:srgbClr val="FFFFFF"/>
                </a:solidFill>
                <a:latin typeface="Corbel"/>
                <a:cs typeface="Corbel"/>
              </a:defRPr>
            </a:lvl6pPr>
            <a:lvl7pPr>
              <a:defRPr sz="1600" b="0" i="0">
                <a:solidFill>
                  <a:srgbClr val="FFFFFF"/>
                </a:solidFill>
                <a:latin typeface="Corbel"/>
                <a:cs typeface="Corbel"/>
              </a:defRPr>
            </a:lvl7pPr>
            <a:lvl8pPr>
              <a:defRPr sz="1600" b="0" i="0">
                <a:solidFill>
                  <a:srgbClr val="FFFFFF"/>
                </a:solidFill>
                <a:latin typeface="Corbel"/>
                <a:cs typeface="Corbel"/>
              </a:defRPr>
            </a:lvl8pPr>
            <a:lvl9pPr>
              <a:defRPr sz="1600" b="0" i="0">
                <a:solidFill>
                  <a:srgbClr val="FFFFFF"/>
                </a:solidFill>
                <a:latin typeface="Corbel"/>
                <a:cs typeface="Corbel"/>
              </a:defRPr>
            </a:lvl9pPr>
          </a:lstStyle>
          <a:p>
            <a:pPr lvl="0"/>
            <a:r>
              <a:rPr lang="en-US" dirty="0" smtClean="0"/>
              <a:t>Body Copy and Bullets: Corbel Regular (16pt.), Subheads: Corbel Bold (20pt.)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</p:txBody>
      </p:sp>
      <p:pic>
        <p:nvPicPr>
          <p:cNvPr id="12" name="Picture 11" descr="ppt_CN-01.png"/>
          <p:cNvPicPr>
            <a:picLocks noChangeAspect="1"/>
          </p:cNvPicPr>
          <p:nvPr userDrawn="1"/>
        </p:nvPicPr>
        <p:blipFill>
          <a:blip r:embed="rId3"/>
          <a:srcRect l="13783" t="25789" r="9979" b="22144"/>
          <a:stretch>
            <a:fillRect/>
          </a:stretch>
        </p:blipFill>
        <p:spPr>
          <a:xfrm>
            <a:off x="7315200" y="5885696"/>
            <a:ext cx="1581283" cy="7772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498020" y="361908"/>
            <a:ext cx="8229600" cy="669925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rgbClr val="FFFFFF"/>
                </a:solidFill>
                <a:latin typeface="Corbel" pitchFamily="34" charset="0"/>
              </a:defRPr>
            </a:lvl1pPr>
          </a:lstStyle>
          <a:p>
            <a:r>
              <a:rPr lang="en-US" dirty="0" smtClean="0"/>
              <a:t>Headline or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0033947-BDB2-44BC-B95C-A87CE36832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146" name="Picture 2" descr="O:\MAC-SERVER\Jobs\CNM_Childrens_National_Medical_Center\12495-08_Collateral_Templates\PPT\Links\CN_Color_bar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71450"/>
          </a:xfrm>
          <a:prstGeom prst="rect">
            <a:avLst/>
          </a:prstGeom>
          <a:noFill/>
        </p:spPr>
      </p:pic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511174" y="1311275"/>
            <a:ext cx="6148389" cy="4454557"/>
          </a:xfrm>
        </p:spPr>
        <p:txBody>
          <a:bodyPr>
            <a:normAutofit/>
          </a:bodyPr>
          <a:lstStyle>
            <a:lvl1pPr marL="0" indent="0">
              <a:buNone/>
              <a:defRPr sz="1600" b="0" i="0" baseline="0">
                <a:solidFill>
                  <a:srgbClr val="FFFFFF"/>
                </a:solidFill>
                <a:latin typeface="Corbel"/>
                <a:cs typeface="Corbel"/>
              </a:defRPr>
            </a:lvl1pPr>
            <a:lvl2pPr>
              <a:buFont typeface="Arial" pitchFamily="34" charset="0"/>
              <a:buChar char="•"/>
              <a:defRPr sz="1600" b="0" i="0">
                <a:solidFill>
                  <a:srgbClr val="FFFFFF"/>
                </a:solidFill>
                <a:latin typeface="Corbel"/>
                <a:cs typeface="Corbel"/>
              </a:defRPr>
            </a:lvl2pPr>
            <a:lvl3pPr>
              <a:defRPr sz="1600" b="0" i="0">
                <a:solidFill>
                  <a:srgbClr val="FFFFFF"/>
                </a:solidFill>
                <a:latin typeface="Corbel"/>
                <a:cs typeface="Corbel"/>
              </a:defRPr>
            </a:lvl3pPr>
            <a:lvl4pPr>
              <a:defRPr sz="1600" b="0" i="0">
                <a:solidFill>
                  <a:srgbClr val="FFFFFF"/>
                </a:solidFill>
                <a:latin typeface="Corbel"/>
                <a:cs typeface="Corbel"/>
              </a:defRPr>
            </a:lvl4pPr>
            <a:lvl5pPr>
              <a:defRPr sz="1600" b="0" i="0">
                <a:solidFill>
                  <a:srgbClr val="FFFFFF"/>
                </a:solidFill>
                <a:latin typeface="Corbel"/>
                <a:cs typeface="Corbel"/>
              </a:defRPr>
            </a:lvl5pPr>
            <a:lvl6pPr>
              <a:defRPr sz="1600" b="0" i="0">
                <a:solidFill>
                  <a:srgbClr val="FFFFFF"/>
                </a:solidFill>
                <a:latin typeface="Corbel"/>
                <a:cs typeface="Corbel"/>
              </a:defRPr>
            </a:lvl6pPr>
            <a:lvl7pPr>
              <a:defRPr sz="1600" b="0" i="0">
                <a:solidFill>
                  <a:srgbClr val="FFFFFF"/>
                </a:solidFill>
                <a:latin typeface="Corbel"/>
                <a:cs typeface="Corbel"/>
              </a:defRPr>
            </a:lvl7pPr>
            <a:lvl8pPr>
              <a:defRPr sz="1600" b="0" i="0">
                <a:solidFill>
                  <a:srgbClr val="FFFFFF"/>
                </a:solidFill>
                <a:latin typeface="Corbel"/>
                <a:cs typeface="Corbel"/>
              </a:defRPr>
            </a:lvl8pPr>
            <a:lvl9pPr>
              <a:defRPr sz="1600" b="0" i="0">
                <a:solidFill>
                  <a:srgbClr val="FFFFFF"/>
                </a:solidFill>
                <a:latin typeface="Corbel"/>
                <a:cs typeface="Corbel"/>
              </a:defRPr>
            </a:lvl9pPr>
          </a:lstStyle>
          <a:p>
            <a:pPr lvl="0"/>
            <a:r>
              <a:rPr lang="en-US" dirty="0" smtClean="0"/>
              <a:t>Body Copy and Bullets: Corbel Regular (16pt.), Subheads: Corbel Bold (20pt.)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err="1" smtClean="0"/>
              <a:t>Nineth</a:t>
            </a:r>
            <a:r>
              <a:rPr lang="en-US" dirty="0" smtClean="0"/>
              <a:t>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054885" y="1311275"/>
            <a:ext cx="2089116" cy="445455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 descr="ppt_CN-01.png"/>
          <p:cNvPicPr>
            <a:picLocks noChangeAspect="1"/>
          </p:cNvPicPr>
          <p:nvPr userDrawn="1"/>
        </p:nvPicPr>
        <p:blipFill>
          <a:blip r:embed="rId3"/>
          <a:srcRect l="13783" t="25789" r="9979" b="22144"/>
          <a:stretch>
            <a:fillRect/>
          </a:stretch>
        </p:blipFill>
        <p:spPr>
          <a:xfrm>
            <a:off x="7315200" y="5885696"/>
            <a:ext cx="1581283" cy="77724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435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Corbel" pitchFamily="34" charset="0"/>
              </a:defRPr>
            </a:lvl1pPr>
          </a:lstStyle>
          <a:p>
            <a:fld id="{90033947-BDB2-44BC-B95C-A87CE3683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6" r:id="rId2"/>
    <p:sldLayoutId id="2147483649" r:id="rId3"/>
    <p:sldLayoutId id="2147483659" r:id="rId4"/>
    <p:sldLayoutId id="2147483658" r:id="rId5"/>
    <p:sldLayoutId id="2147483660" r:id="rId6"/>
    <p:sldLayoutId id="2147483661" r:id="rId7"/>
    <p:sldLayoutId id="2147483662" r:id="rId8"/>
    <p:sldLayoutId id="2147483663" r:id="rId9"/>
    <p:sldLayoutId id="2147483664" r:id="rId10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019" y="361907"/>
            <a:ext cx="3459125" cy="569205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Cardiology Fellow’s Guide to ECGs</a:t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Bradley Clark, MD</a:t>
            </a:r>
            <a:br>
              <a:rPr lang="en-US" sz="3600" dirty="0" smtClean="0"/>
            </a:br>
            <a:r>
              <a:rPr lang="en-US" sz="3600" dirty="0" smtClean="0"/>
              <a:t>3</a:t>
            </a:r>
            <a:r>
              <a:rPr lang="en-US" sz="3600" baseline="30000" dirty="0" smtClean="0"/>
              <a:t>rd</a:t>
            </a:r>
            <a:r>
              <a:rPr lang="en-US" sz="3600" dirty="0" smtClean="0"/>
              <a:t> year Pediatric Cardiology Fellow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AutoShape 4" descr="Image result for keep it simple stup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://sd.keepcalm-o-matic.co.uk/i/keep-it-simple-stupid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082" y="657063"/>
            <a:ext cx="4353363" cy="508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76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Waveform Review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16582" y="1529256"/>
            <a:ext cx="4202716" cy="382828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 wave: atrial depolarization (SA node)</a:t>
            </a:r>
          </a:p>
          <a:p>
            <a:r>
              <a:rPr lang="en-US" sz="2400" dirty="0" smtClean="0"/>
              <a:t>PR segment: atrial conduction continuing through AV node</a:t>
            </a:r>
          </a:p>
          <a:p>
            <a:r>
              <a:rPr lang="en-US" sz="2400" dirty="0" smtClean="0"/>
              <a:t>QRS: ventricular depolarization (below AV node)</a:t>
            </a:r>
          </a:p>
          <a:p>
            <a:r>
              <a:rPr lang="en-US" sz="2400" dirty="0" smtClean="0"/>
              <a:t>T wave: ventricular repolarization</a:t>
            </a:r>
            <a:endParaRPr lang="en-US" sz="2400" dirty="0"/>
          </a:p>
        </p:txBody>
      </p:sp>
      <p:pic>
        <p:nvPicPr>
          <p:cNvPr id="12290" name="Picture 2" descr="https://classconnection.s3.amazonaws.com/959/flashcards/3832959/jpg/av_node-14283BF361A782B60C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301" y="1529256"/>
            <a:ext cx="4169921" cy="306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29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First things first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Before you start reading: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Name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Age (will affect your reading)</a:t>
            </a:r>
          </a:p>
          <a:p>
            <a:endParaRPr lang="en-US" sz="2400" dirty="0"/>
          </a:p>
          <a:p>
            <a:r>
              <a:rPr lang="en-US" sz="2400" dirty="0" smtClean="0"/>
              <a:t>Look at the standard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Normal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Half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Double</a:t>
            </a:r>
            <a:endParaRPr lang="en-US" sz="2400" dirty="0"/>
          </a:p>
        </p:txBody>
      </p:sp>
      <p:pic>
        <p:nvPicPr>
          <p:cNvPr id="7170" name="Picture 2" descr="http://learnpediatrics.sites.olt.ubc.ca/files/2010/07/Slide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404" y="3373820"/>
            <a:ext cx="1756132" cy="131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pedcard.rush.edu/mp/ECG/ECGweb/standard-hal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404" y="4691719"/>
            <a:ext cx="1756132" cy="131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9" t="43535" r="85460" b="44130"/>
          <a:stretch/>
        </p:blipFill>
        <p:spPr bwMode="auto">
          <a:xfrm>
            <a:off x="6127991" y="3373821"/>
            <a:ext cx="828908" cy="263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59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Next, use your resources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Harriet Lane!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The Pediatric Cardiology Handbook (</a:t>
            </a:r>
            <a:r>
              <a:rPr lang="en-US" sz="2400" dirty="0" err="1" smtClean="0"/>
              <a:t>Myung</a:t>
            </a:r>
            <a:r>
              <a:rPr lang="en-US" sz="2400" dirty="0" smtClean="0"/>
              <a:t> Park)</a:t>
            </a:r>
            <a:endParaRPr lang="en-US" sz="2400" dirty="0"/>
          </a:p>
        </p:txBody>
      </p:sp>
      <p:pic>
        <p:nvPicPr>
          <p:cNvPr id="1028" name="Picture 4" descr="http://ecx.images-amazon.com/images/I/416ASBiFkpL._SY344_BO1,204,203,2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299" y="2443819"/>
            <a:ext cx="1962150" cy="32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accp.com/images/bookstore/th_18hln_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376" y="2443819"/>
            <a:ext cx="1967791" cy="32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69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1" t="27770" r="45837" b="17241"/>
          <a:stretch/>
        </p:blipFill>
        <p:spPr bwMode="auto">
          <a:xfrm>
            <a:off x="85372" y="1001200"/>
            <a:ext cx="4477408" cy="41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7" t="27263" r="45760" b="17750"/>
          <a:stretch/>
        </p:blipFill>
        <p:spPr bwMode="auto">
          <a:xfrm>
            <a:off x="4562780" y="1001200"/>
            <a:ext cx="4509970" cy="41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380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Let’s Start!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Rate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Rhythm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Axis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4220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Rate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11174" y="1311275"/>
            <a:ext cx="4391902" cy="4454557"/>
          </a:xfrm>
        </p:spPr>
        <p:txBody>
          <a:bodyPr>
            <a:noAutofit/>
          </a:bodyPr>
          <a:lstStyle/>
          <a:p>
            <a:r>
              <a:rPr lang="en-US" sz="2400" dirty="0"/>
              <a:t>Count by large box (5 small):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300, 150, 100, 75, 60, 50</a:t>
            </a:r>
          </a:p>
          <a:p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Look at the ECG, likely accurate but arrhythmia can confuse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Heart rate = 60 / RR interval</a:t>
            </a:r>
          </a:p>
          <a:p>
            <a:endParaRPr lang="en-US" sz="2400" dirty="0"/>
          </a:p>
          <a:p>
            <a:r>
              <a:rPr lang="en-US" sz="2400" dirty="0" smtClean="0"/>
              <a:t>For age: normal, fast or slow?</a:t>
            </a:r>
          </a:p>
        </p:txBody>
      </p:sp>
      <p:pic>
        <p:nvPicPr>
          <p:cNvPr id="8194" name="Picture 2" descr="http://www.learntheheart.com/assets/1/7/Ra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009" y="1798637"/>
            <a:ext cx="3467100" cy="293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26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Rhythm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Regular or irregular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Sinus or not-sinus</a:t>
            </a:r>
          </a:p>
          <a:p>
            <a:endParaRPr lang="en-US" sz="2400" dirty="0"/>
          </a:p>
          <a:p>
            <a:r>
              <a:rPr lang="en-US" sz="2400" dirty="0" smtClean="0"/>
              <a:t>4 criteria for normal sinus rhythm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P wave before every QRS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QRS after every P wave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Normal P wave axis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All P waves have the same morphology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5738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QRS Axis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79643" y="1387365"/>
            <a:ext cx="3774967" cy="3339553"/>
          </a:xfrm>
        </p:spPr>
        <p:txBody>
          <a:bodyPr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Lead I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 smtClean="0"/>
              <a:t>avF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Normal cardiac conduction moves: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ym typeface="Wingdings" pitchFamily="2" charset="2"/>
              </a:rPr>
              <a:t>R  L (lead I)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ym typeface="Wingdings" pitchFamily="2" charset="2"/>
              </a:rPr>
              <a:t>Superior  inferior (</a:t>
            </a:r>
            <a:r>
              <a:rPr lang="en-US" sz="2400" dirty="0" err="1" smtClean="0">
                <a:sym typeface="Wingdings" pitchFamily="2" charset="2"/>
              </a:rPr>
              <a:t>avF</a:t>
            </a:r>
            <a:r>
              <a:rPr lang="en-US" sz="2400" dirty="0" smtClean="0">
                <a:sym typeface="Wingdings" pitchFamily="2" charset="2"/>
              </a:rPr>
              <a:t>)</a:t>
            </a:r>
            <a:endParaRPr lang="en-US" sz="2400" dirty="0"/>
          </a:p>
        </p:txBody>
      </p:sp>
      <p:pic>
        <p:nvPicPr>
          <p:cNvPr id="2050" name="Picture 2" descr="http://what-when-how.com/wp-content/uploads/2012/04/tmp142108_thumb222222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610" y="1371007"/>
            <a:ext cx="4463721" cy="343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67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QRS Axis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1" t="33190" r="46080" b="23492"/>
          <a:stretch/>
        </p:blipFill>
        <p:spPr bwMode="auto">
          <a:xfrm>
            <a:off x="3641833" y="1403131"/>
            <a:ext cx="5246152" cy="3862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6483" y="2370532"/>
            <a:ext cx="327922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Birth to 1 month:  +110°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1-3 months: +70°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3 </a:t>
            </a:r>
            <a:r>
              <a:rPr lang="en-US" sz="2400" dirty="0" err="1" smtClean="0">
                <a:solidFill>
                  <a:schemeClr val="bg1"/>
                </a:solidFill>
              </a:rPr>
              <a:t>mos</a:t>
            </a:r>
            <a:r>
              <a:rPr lang="en-US" sz="2400" dirty="0" smtClean="0">
                <a:solidFill>
                  <a:schemeClr val="bg1"/>
                </a:solidFill>
              </a:rPr>
              <a:t> – 3 </a:t>
            </a:r>
            <a:r>
              <a:rPr lang="en-US" sz="2400" dirty="0" err="1" smtClean="0">
                <a:solidFill>
                  <a:schemeClr val="bg1"/>
                </a:solidFill>
              </a:rPr>
              <a:t>yrs</a:t>
            </a:r>
            <a:r>
              <a:rPr lang="en-US" sz="2400" dirty="0" smtClean="0">
                <a:solidFill>
                  <a:schemeClr val="bg1"/>
                </a:solidFill>
              </a:rPr>
              <a:t>: +60°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&gt; 3 years: +60°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Adults: +50°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28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Determining Actual Axis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11174" y="1311275"/>
            <a:ext cx="8223307" cy="1714786"/>
          </a:xfrm>
        </p:spPr>
        <p:txBody>
          <a:bodyPr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First determine the correct quadrant (see previous slide)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Next, find the isoelectric lead (equal R and S waves)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Axis will be perpendicular to the isoelectric lead in the correct quadrant</a:t>
            </a:r>
            <a:endParaRPr lang="en-US" sz="2400" dirty="0"/>
          </a:p>
        </p:txBody>
      </p:sp>
      <p:pic>
        <p:nvPicPr>
          <p:cNvPr id="1026" name="Picture 2" descr="https://medschooljournal.files.wordpress.com/2010/11/radial-axi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83" y="3026061"/>
            <a:ext cx="4605610" cy="321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50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551" y="2663674"/>
            <a:ext cx="8229600" cy="1135816"/>
          </a:xfrm>
        </p:spPr>
        <p:txBody>
          <a:bodyPr>
            <a:noAutofit/>
          </a:bodyPr>
          <a:lstStyle/>
          <a:p>
            <a:r>
              <a:rPr lang="en-US" sz="2800" dirty="0" smtClean="0"/>
              <a:t>You did an ECG on a patient, so you page your “friendly” cardiology fellow for a preliminary read…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42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Simplify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4 choices: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Normal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Left axis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Right axis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Northwest axis</a:t>
            </a:r>
          </a:p>
          <a:p>
            <a:endParaRPr lang="en-US" sz="2400" dirty="0"/>
          </a:p>
          <a:p>
            <a:r>
              <a:rPr lang="en-US" sz="2400" dirty="0" smtClean="0"/>
              <a:t>Upright in lead I (leftward lead): Normal or LAD</a:t>
            </a:r>
          </a:p>
          <a:p>
            <a:r>
              <a:rPr lang="en-US" sz="2400" dirty="0" smtClean="0"/>
              <a:t>Down in lead I: RAD or northwest axis</a:t>
            </a: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1" t="33190" r="46080" b="23492"/>
          <a:stretch/>
        </p:blipFill>
        <p:spPr bwMode="auto">
          <a:xfrm>
            <a:off x="3294992" y="1434661"/>
            <a:ext cx="3040627" cy="223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57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P wave axis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95023" y="1325672"/>
            <a:ext cx="3351378" cy="4454557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Need to confuse a little</a:t>
            </a:r>
          </a:p>
          <a:p>
            <a:endParaRPr lang="en-US" sz="2400" dirty="0" smtClean="0"/>
          </a:p>
          <a:p>
            <a:r>
              <a:rPr lang="en-US" sz="2400" dirty="0" smtClean="0"/>
              <a:t>Look at lead II and </a:t>
            </a:r>
            <a:r>
              <a:rPr lang="en-US" sz="2400" dirty="0" err="1" smtClean="0"/>
              <a:t>avF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Lead II: +</a:t>
            </a:r>
          </a:p>
          <a:p>
            <a:r>
              <a:rPr lang="en-US" sz="2400" dirty="0" err="1" smtClean="0"/>
              <a:t>avF</a:t>
            </a:r>
            <a:r>
              <a:rPr lang="en-US" sz="2400" dirty="0" smtClean="0"/>
              <a:t>: +</a:t>
            </a:r>
          </a:p>
          <a:p>
            <a:endParaRPr lang="en-US" sz="2400" dirty="0"/>
          </a:p>
          <a:p>
            <a:r>
              <a:rPr lang="en-US" sz="2400" b="1" dirty="0" smtClean="0"/>
              <a:t>Low right atrial rhythm:</a:t>
            </a:r>
          </a:p>
          <a:p>
            <a:r>
              <a:rPr lang="en-US" sz="2400" dirty="0" smtClean="0"/>
              <a:t>+ lead II, - </a:t>
            </a:r>
            <a:r>
              <a:rPr lang="en-US" sz="2400" dirty="0" err="1" smtClean="0"/>
              <a:t>avF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b="1" dirty="0" smtClean="0"/>
              <a:t>Left atrial rhythm:</a:t>
            </a:r>
          </a:p>
          <a:p>
            <a:r>
              <a:rPr lang="en-US" sz="2400" dirty="0" smtClean="0"/>
              <a:t>- lead II, + </a:t>
            </a:r>
            <a:r>
              <a:rPr lang="en-US" sz="2400" dirty="0" err="1" smtClean="0"/>
              <a:t>avF</a:t>
            </a:r>
            <a:endParaRPr lang="en-US" sz="2400" dirty="0"/>
          </a:p>
        </p:txBody>
      </p:sp>
      <p:pic>
        <p:nvPicPr>
          <p:cNvPr id="13314" name="Picture 2" descr="http://www.medicine-on-line.com/html/ecg/e0001en_files/image0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24" y="924240"/>
            <a:ext cx="3894082" cy="276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classconnection.s3.amazonaws.com/959/flashcards/3832959/jpg/av_node-14283BF361A782B60C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60" y="3688641"/>
            <a:ext cx="3898846" cy="292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82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Clinical Utility of Axis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2400" b="1" u="sng" dirty="0" smtClean="0"/>
              <a:t>Left axis deviation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Tricuspid atresia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LVH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LBBB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b="1" u="sng" dirty="0" smtClean="0"/>
              <a:t>Northwest axis (down in I and </a:t>
            </a:r>
            <a:r>
              <a:rPr lang="en-US" sz="2400" b="1" u="sng" dirty="0" err="1" smtClean="0"/>
              <a:t>avF</a:t>
            </a:r>
            <a:r>
              <a:rPr lang="en-US" sz="2400" b="1" u="sng" dirty="0" smtClean="0"/>
              <a:t>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AV canal defect (and high percentage of Trisomy 21) until proven otherwise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515709" y="1308538"/>
            <a:ext cx="48715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</a:rPr>
              <a:t>Right axis deviation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Normal in newborn (starts to go towards normal axis in first month)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RVH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RBBB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44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Rate-Rhythm-Axis Summary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/>
              <a:t>Rate: Fast, slow or normal</a:t>
            </a:r>
          </a:p>
          <a:p>
            <a:r>
              <a:rPr lang="en-US" sz="2400" dirty="0" smtClean="0"/>
              <a:t>Rhythm: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Regular?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Sinus?</a:t>
            </a:r>
            <a:endParaRPr lang="en-US" sz="2400" dirty="0"/>
          </a:p>
          <a:p>
            <a:r>
              <a:rPr lang="en-US" sz="2400" dirty="0"/>
              <a:t>Axis: Normal, right, left or did you diagnose Trisomy </a:t>
            </a:r>
            <a:r>
              <a:rPr lang="en-US" sz="2400" dirty="0" smtClean="0"/>
              <a:t>21</a:t>
            </a:r>
          </a:p>
          <a:p>
            <a:r>
              <a:rPr lang="en-US" sz="2400" dirty="0" smtClean="0"/>
              <a:t>P wave axis: same idea, but tells you whether it is sinus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36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Normal sinus rhythm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0" t="30819" r="12394" b="7759"/>
          <a:stretch/>
        </p:blipFill>
        <p:spPr bwMode="auto">
          <a:xfrm>
            <a:off x="15766" y="1119350"/>
            <a:ext cx="9128234" cy="573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46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Sinus bradycardia (2 </a:t>
            </a:r>
            <a:r>
              <a:rPr lang="en-US" sz="3200" dirty="0" err="1" smtClean="0"/>
              <a:t>mo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0" t="30389" r="12152" b="8189"/>
          <a:stretch/>
        </p:blipFill>
        <p:spPr bwMode="auto">
          <a:xfrm>
            <a:off x="0" y="1056290"/>
            <a:ext cx="9144000" cy="5801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8459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Sinus tachycardia (20 </a:t>
            </a:r>
            <a:r>
              <a:rPr lang="en-US" sz="3200" dirty="0" err="1" smtClean="0"/>
              <a:t>yo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5" t="30604" r="12516" b="8405"/>
          <a:stretch/>
        </p:blipFill>
        <p:spPr bwMode="auto">
          <a:xfrm>
            <a:off x="1" y="1166647"/>
            <a:ext cx="9144000" cy="569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52912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Sinus arrhythmia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6" t="30496" r="12680" b="7866"/>
          <a:stretch/>
        </p:blipFill>
        <p:spPr bwMode="auto">
          <a:xfrm>
            <a:off x="1" y="1166647"/>
            <a:ext cx="9144000" cy="569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99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Respiratory variation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6" t="30496" r="12680" b="7866"/>
          <a:stretch/>
        </p:blipFill>
        <p:spPr bwMode="auto">
          <a:xfrm>
            <a:off x="1" y="1166647"/>
            <a:ext cx="9144000" cy="569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/>
              <p14:cNvContentPartPr/>
              <p14:nvPr/>
            </p14:nvContentPartPr>
            <p14:xfrm>
              <a:off x="171360" y="5974449"/>
              <a:ext cx="8649000" cy="62028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280" y="5955369"/>
                <a:ext cx="8687160" cy="658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697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Regular??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3" t="30604" r="12515" b="7975"/>
          <a:stretch/>
        </p:blipFill>
        <p:spPr bwMode="auto">
          <a:xfrm>
            <a:off x="1" y="1135116"/>
            <a:ext cx="9143999" cy="5722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79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AutoShape 2" descr="Image result for simpsons funn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https://s-media-cache-ak0.pinimg.com/736x/93/0f/24/930f241589db0c1db551259eeaad68e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165" y="993228"/>
            <a:ext cx="6300116" cy="483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04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Northwest Axis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t="31034" r="12516" b="7974"/>
          <a:stretch/>
        </p:blipFill>
        <p:spPr bwMode="auto">
          <a:xfrm>
            <a:off x="-1" y="1087820"/>
            <a:ext cx="9144001" cy="577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470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???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6338"/>
            <a:ext cx="9144000" cy="568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668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How about now?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0375"/>
            <a:ext cx="9144000" cy="57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458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ECG Stepwise interpretation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P waves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PR interval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QRS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QRS voltages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ST segment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T waves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QT interval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0991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P waves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Remember P wave axis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Look at rhythm strip to evaluate for different P wave morphologies</a:t>
            </a:r>
          </a:p>
          <a:p>
            <a:pPr marL="1085850" lvl="1" indent="-342900"/>
            <a:r>
              <a:rPr lang="en-US" sz="2400" dirty="0" smtClean="0"/>
              <a:t>Atrial tachycardia, wandering atrial pacemaker</a:t>
            </a:r>
          </a:p>
        </p:txBody>
      </p:sp>
    </p:spTree>
    <p:extLst>
      <p:ext uri="{BB962C8B-B14F-4D97-AF65-F5344CB8AC3E}">
        <p14:creationId xmlns:p14="http://schemas.microsoft.com/office/powerpoint/2010/main" val="214599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Atrial enlargement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 smtClean="0"/>
              <a:t>Look </a:t>
            </a:r>
            <a:r>
              <a:rPr lang="en-US" sz="2400" dirty="0"/>
              <a:t>at lead II</a:t>
            </a:r>
          </a:p>
          <a:p>
            <a:endParaRPr lang="en-US" sz="2400" dirty="0"/>
          </a:p>
          <a:p>
            <a:r>
              <a:rPr lang="en-US" sz="2400" b="1" dirty="0"/>
              <a:t>Left atrial enlargement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0.07 msec (children)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0.09 msec (adults)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&gt; 2.5 boxes</a:t>
            </a:r>
          </a:p>
          <a:p>
            <a:endParaRPr lang="en-US" sz="2400" dirty="0"/>
          </a:p>
          <a:p>
            <a:r>
              <a:rPr lang="en-US" sz="2400" b="1" dirty="0"/>
              <a:t>Right atrial enlargement</a:t>
            </a:r>
            <a:r>
              <a:rPr lang="en-US" sz="2400" dirty="0"/>
              <a:t>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&gt; 2.5 boxes tall</a:t>
            </a:r>
          </a:p>
          <a:p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6372" b="25000"/>
          <a:stretch/>
        </p:blipFill>
        <p:spPr bwMode="auto">
          <a:xfrm>
            <a:off x="4256706" y="2002221"/>
            <a:ext cx="3074276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2979" b="27586"/>
          <a:stretch/>
        </p:blipFill>
        <p:spPr bwMode="auto">
          <a:xfrm>
            <a:off x="4256706" y="4067504"/>
            <a:ext cx="3074276" cy="1639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5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PR interval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600" dirty="0" smtClean="0"/>
              <a:t>Check your normal values!</a:t>
            </a:r>
          </a:p>
          <a:p>
            <a:r>
              <a:rPr lang="en-US" sz="2600" dirty="0" smtClean="0"/>
              <a:t>Upper limit of normal ranges 0.12 – 0.20 (adults)</a:t>
            </a:r>
          </a:p>
          <a:p>
            <a:endParaRPr lang="en-US" sz="2600" dirty="0"/>
          </a:p>
          <a:p>
            <a:r>
              <a:rPr lang="en-US" sz="2600" b="1" dirty="0" smtClean="0"/>
              <a:t>Short PR:</a:t>
            </a:r>
          </a:p>
          <a:p>
            <a:r>
              <a:rPr lang="en-US" sz="2600" dirty="0" smtClean="0"/>
              <a:t>WPW/pre-excitation</a:t>
            </a:r>
          </a:p>
          <a:p>
            <a:r>
              <a:rPr lang="en-US" sz="2600" dirty="0" smtClean="0"/>
              <a:t>Enhanced automaticity</a:t>
            </a:r>
          </a:p>
          <a:p>
            <a:r>
              <a:rPr lang="en-US" sz="2600" dirty="0" smtClean="0"/>
              <a:t>Glycogen storage diseases (</a:t>
            </a:r>
            <a:r>
              <a:rPr lang="en-US" sz="2600" dirty="0" err="1" smtClean="0"/>
              <a:t>Pompe’s</a:t>
            </a:r>
            <a:r>
              <a:rPr lang="en-US" sz="2600" dirty="0" smtClean="0"/>
              <a:t>)</a:t>
            </a:r>
          </a:p>
          <a:p>
            <a:endParaRPr lang="en-US" sz="2600" dirty="0"/>
          </a:p>
          <a:p>
            <a:r>
              <a:rPr lang="en-US" sz="2600" b="1" dirty="0" smtClean="0"/>
              <a:t>Long PR (1</a:t>
            </a:r>
            <a:r>
              <a:rPr lang="en-US" sz="2600" b="1" baseline="30000" dirty="0" smtClean="0"/>
              <a:t>st</a:t>
            </a:r>
            <a:r>
              <a:rPr lang="en-US" sz="2600" b="1" dirty="0" smtClean="0"/>
              <a:t> degree AVB):</a:t>
            </a:r>
          </a:p>
          <a:p>
            <a:r>
              <a:rPr lang="en-US" sz="2600" dirty="0"/>
              <a:t>Normal </a:t>
            </a:r>
            <a:r>
              <a:rPr lang="en-US" sz="2600" dirty="0" smtClean="0"/>
              <a:t>hearts!</a:t>
            </a:r>
            <a:endParaRPr lang="en-US" sz="2600" dirty="0"/>
          </a:p>
          <a:p>
            <a:r>
              <a:rPr lang="en-US" sz="2600" dirty="0" smtClean="0"/>
              <a:t>Causes: myocarditis, rheumatic heart disease, ASD, endocardial cushion defects, Ebstein’s, digitalis toxicity, hyperkalemia</a:t>
            </a:r>
          </a:p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0" t="31034" r="71283" b="53018"/>
          <a:stretch/>
        </p:blipFill>
        <p:spPr bwMode="auto">
          <a:xfrm>
            <a:off x="6038193" y="2632840"/>
            <a:ext cx="1576552" cy="1166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484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Blocks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degree AVB: Long PR</a:t>
            </a:r>
          </a:p>
          <a:p>
            <a:endParaRPr lang="en-US" sz="2400" dirty="0"/>
          </a:p>
          <a:p>
            <a:r>
              <a:rPr lang="en-US" sz="2400" dirty="0" smtClean="0"/>
              <a:t>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degree AVB:</a:t>
            </a:r>
          </a:p>
          <a:p>
            <a:r>
              <a:rPr lang="en-US" sz="2400" dirty="0" err="1" smtClean="0"/>
              <a:t>Mobitz</a:t>
            </a:r>
            <a:r>
              <a:rPr lang="en-US" sz="2400" dirty="0" smtClean="0"/>
              <a:t> I (</a:t>
            </a:r>
            <a:r>
              <a:rPr lang="en-US" sz="2400" dirty="0" err="1" smtClean="0"/>
              <a:t>Wenckebach</a:t>
            </a:r>
            <a:r>
              <a:rPr lang="en-US" sz="2400" dirty="0" smtClean="0"/>
              <a:t>): gradual prolongation of PR interval with dropped beat</a:t>
            </a:r>
          </a:p>
          <a:p>
            <a:r>
              <a:rPr lang="en-US" sz="2400" dirty="0" err="1" smtClean="0"/>
              <a:t>Mobitz</a:t>
            </a:r>
            <a:r>
              <a:rPr lang="en-US" sz="2400" dirty="0" smtClean="0"/>
              <a:t> II: no change in PR interval with random dropped beats</a:t>
            </a:r>
          </a:p>
          <a:p>
            <a:endParaRPr lang="en-US" sz="2400" dirty="0"/>
          </a:p>
          <a:p>
            <a:r>
              <a:rPr lang="en-US" sz="2400" dirty="0" smtClean="0"/>
              <a:t>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degree AVB:</a:t>
            </a:r>
          </a:p>
          <a:p>
            <a:r>
              <a:rPr lang="en-US" sz="2400" dirty="0" smtClean="0"/>
              <a:t>No association between P waves and QRS</a:t>
            </a:r>
          </a:p>
          <a:p>
            <a:endParaRPr lang="en-US" sz="2400" dirty="0"/>
          </a:p>
        </p:txBody>
      </p:sp>
      <p:pic>
        <p:nvPicPr>
          <p:cNvPr id="2050" name="Picture 2" descr="https://opentoadventure.files.wordpress.com/2011/09/tetris-bloc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423" y="558192"/>
            <a:ext cx="1957005" cy="188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3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QRS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Duration: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Normal: &lt; 0.08 sec (2 small boxes)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Increased: bundle branch block, ventricular arrhythmias, ventricular pacemaker</a:t>
            </a:r>
          </a:p>
          <a:p>
            <a:endParaRPr lang="en-US" sz="2400" dirty="0" smtClean="0"/>
          </a:p>
          <a:p>
            <a:r>
              <a:rPr lang="en-US" sz="2400" dirty="0" smtClean="0"/>
              <a:t>Low voltages: &lt; 5 mm in limb leads, &lt; 10 mm in precordial leads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Pericardial effusion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Myocarditis (with ST changes)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Generalized edema/thick chest wall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Hypothyroidism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3057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RSR’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8229" y="3096004"/>
            <a:ext cx="8223307" cy="2677401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Seen in lead V1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AKA right ventricular conduction delay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AKA incomplete bundle branch block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NORMAL VARIANT</a:t>
            </a:r>
          </a:p>
          <a:p>
            <a:endParaRPr lang="en-US" sz="2400" dirty="0"/>
          </a:p>
          <a:p>
            <a:r>
              <a:rPr lang="en-US" sz="2400" dirty="0" smtClean="0"/>
              <a:t>Some literature argues that R’ &gt; R has higher risk of ASD, though not seen in paper by </a:t>
            </a:r>
            <a:r>
              <a:rPr lang="en-US" sz="2400" dirty="0" err="1" smtClean="0"/>
              <a:t>Ofer</a:t>
            </a:r>
            <a:r>
              <a:rPr lang="en-US" sz="2400" dirty="0" smtClean="0"/>
              <a:t> Schiller (former CNMC cardiology fellow)</a:t>
            </a: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2" t="35776" r="41983" b="52586"/>
          <a:stretch/>
        </p:blipFill>
        <p:spPr bwMode="auto">
          <a:xfrm>
            <a:off x="2837793" y="1103587"/>
            <a:ext cx="3484180" cy="142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218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What do you see?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Please, make the effort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We will not be upset or ridicule you if you make an attempt at an ECG read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It will actually make us more willing to help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Don’t just read the computer printout, it’s often wrong</a:t>
            </a:r>
          </a:p>
          <a:p>
            <a:endParaRPr lang="en-US" sz="2000" dirty="0"/>
          </a:p>
          <a:p>
            <a:r>
              <a:rPr lang="en-US" sz="2400" dirty="0" smtClean="0"/>
              <a:t>Muse access: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Username: </a:t>
            </a:r>
            <a:r>
              <a:rPr lang="en-US" sz="2400" dirty="0" err="1" smtClean="0"/>
              <a:t>resuser</a:t>
            </a:r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Password: </a:t>
            </a:r>
            <a:r>
              <a:rPr lang="en-US" sz="2400" dirty="0" err="1" smtClean="0"/>
              <a:t>cardio$ep</a:t>
            </a:r>
            <a:endParaRPr lang="en-US" sz="2400" dirty="0" smtClean="0"/>
          </a:p>
          <a:p>
            <a:endParaRPr lang="en-US" sz="2000" dirty="0"/>
          </a:p>
          <a:p>
            <a:r>
              <a:rPr lang="en-US" sz="2400" dirty="0" smtClean="0"/>
              <a:t>Otherwise, you may need a pair of these:</a:t>
            </a:r>
            <a:endParaRPr lang="en-US" sz="2400" dirty="0"/>
          </a:p>
        </p:txBody>
      </p:sp>
      <p:pic>
        <p:nvPicPr>
          <p:cNvPr id="9218" name="Picture 2" descr="http://ecx.images-amazon.com/images/I/31K4SMGJMJL._SX342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658" y="4292526"/>
            <a:ext cx="1941239" cy="162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43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Q waves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Depolarization of the ventricular septum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Can be seen in leads II, III, </a:t>
            </a:r>
            <a:r>
              <a:rPr lang="en-US" sz="2400" dirty="0" err="1" smtClean="0"/>
              <a:t>avF</a:t>
            </a:r>
            <a:r>
              <a:rPr lang="en-US" sz="2400" dirty="0" smtClean="0"/>
              <a:t>, V5, V6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Normal: &lt; 5 mm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Normal: &lt; 0.02 sec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Abnormal Q waves: infarction, fibrosis</a:t>
            </a:r>
          </a:p>
          <a:p>
            <a:endParaRPr lang="en-US" sz="2400" dirty="0"/>
          </a:p>
          <a:p>
            <a:r>
              <a:rPr lang="en-US" sz="2400" dirty="0" smtClean="0"/>
              <a:t>Deep Q wave in leads I and </a:t>
            </a:r>
            <a:r>
              <a:rPr lang="en-US" sz="2400" dirty="0" err="1" smtClean="0"/>
              <a:t>avL</a:t>
            </a:r>
            <a:r>
              <a:rPr lang="en-US" sz="2400" dirty="0" smtClean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9151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Left and Right Voltages, the Precordial Leads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1026" name="Picture 2" descr="http://www.publicsafety.net/image/precord_view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938"/>
            <a:ext cx="9144000" cy="573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39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Left ventricular hypertrophy (LVH)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More likely in the setting of left axis deviation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R wave in V6 and S wave in V1 greater than upper limits for age</a:t>
            </a:r>
          </a:p>
          <a:p>
            <a:endParaRPr lang="en-US" sz="2400" dirty="0" smtClean="0"/>
          </a:p>
          <a:p>
            <a:r>
              <a:rPr lang="en-US" sz="2400" b="1" dirty="0" smtClean="0"/>
              <a:t>R/S </a:t>
            </a:r>
            <a:r>
              <a:rPr lang="en-US" sz="2400" b="1" dirty="0"/>
              <a:t>ratio: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Greater than upper limits </a:t>
            </a:r>
            <a:r>
              <a:rPr lang="en-US" sz="2400" dirty="0" smtClean="0"/>
              <a:t>of normal for </a:t>
            </a:r>
            <a:r>
              <a:rPr lang="en-US" sz="2400" dirty="0"/>
              <a:t>age in </a:t>
            </a:r>
            <a:r>
              <a:rPr lang="en-US" sz="2400" dirty="0" smtClean="0"/>
              <a:t>V6</a:t>
            </a: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Less than </a:t>
            </a:r>
            <a:r>
              <a:rPr lang="en-US" sz="2400" dirty="0" smtClean="0"/>
              <a:t>lower limits of normal for age in V1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Deep Q waves (&gt; 5 mm) in V6</a:t>
            </a:r>
          </a:p>
          <a:p>
            <a:endParaRPr lang="en-US" sz="2400" dirty="0"/>
          </a:p>
          <a:p>
            <a:r>
              <a:rPr lang="en-US" sz="2400" dirty="0" smtClean="0"/>
              <a:t>LVH on ECG is most often a false positive</a:t>
            </a:r>
            <a:endParaRPr lang="en-US" sz="2400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00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Right ventricular hypertrophy (RVH)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More likely in setting of right axis deviation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R wave in V1 and S wave in V6 greater than upper limits for age</a:t>
            </a:r>
          </a:p>
          <a:p>
            <a:endParaRPr lang="en-US" sz="2400" dirty="0" smtClean="0"/>
          </a:p>
          <a:p>
            <a:r>
              <a:rPr lang="en-US" sz="2400" b="1" dirty="0" smtClean="0"/>
              <a:t>R/S ratio: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Greater than upper limits for age in V1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Less than 1 in V6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Upright T wave in V1 (&gt; 3 days of age)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Q wave in lead V1 </a:t>
            </a:r>
          </a:p>
        </p:txBody>
      </p:sp>
    </p:spTree>
    <p:extLst>
      <p:ext uri="{BB962C8B-B14F-4D97-AF65-F5344CB8AC3E}">
        <p14:creationId xmlns:p14="http://schemas.microsoft.com/office/powerpoint/2010/main" val="340326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Biventricular hypertrophy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Most specifically should concern for hypertrophic cardiomyopathy (HCM)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Fulfills criteria for both LVH and RVH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Combined mid-precordial lead (V2-V5) voltages &gt; 50 mm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098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Strain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In accordance with hypertrophy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Concern for increased “strain” on a given ventricle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ST segment or T wave changes</a:t>
            </a:r>
          </a:p>
          <a:p>
            <a:pPr marL="1028700" lvl="1"/>
            <a:r>
              <a:rPr lang="en-US" sz="2400" dirty="0" smtClean="0"/>
              <a:t>With LVH: changes in LV leads (I, </a:t>
            </a:r>
            <a:r>
              <a:rPr lang="en-US" sz="2400" dirty="0" err="1" smtClean="0"/>
              <a:t>avL</a:t>
            </a:r>
            <a:r>
              <a:rPr lang="en-US" sz="2400" dirty="0" smtClean="0"/>
              <a:t>, V5-V6)</a:t>
            </a:r>
          </a:p>
          <a:p>
            <a:pPr marL="1028700" lvl="1"/>
            <a:r>
              <a:rPr lang="en-US" sz="2400" dirty="0" smtClean="0"/>
              <a:t>With RVH: changes in RV leads (III, </a:t>
            </a:r>
            <a:r>
              <a:rPr lang="en-US" sz="2400" dirty="0" err="1" smtClean="0"/>
              <a:t>avR</a:t>
            </a:r>
            <a:r>
              <a:rPr lang="en-US" sz="2400" dirty="0" smtClean="0"/>
              <a:t>, V1-V2)</a:t>
            </a:r>
            <a:endParaRPr lang="en-US" sz="2400" dirty="0"/>
          </a:p>
        </p:txBody>
      </p:sp>
      <p:pic>
        <p:nvPicPr>
          <p:cNvPr id="3074" name="Picture 2" descr="http://www.physiohealth.com.au/wp-content/uploads/2013/04/article-new-ehow-images-a02-4t-3u-rehabilitate-hamstring-injury-800x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170" y="4254621"/>
            <a:ext cx="3754272" cy="190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25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Bundles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14341" name="Picture 5" descr="https://s-media-cache-ak0.pinimg.com/736x/ee/98/51/ee9851de1e11613e818c14487c70f9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87" y="1003907"/>
            <a:ext cx="5457825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9" t="30388" r="42687" b="53879"/>
          <a:stretch/>
        </p:blipFill>
        <p:spPr bwMode="auto">
          <a:xfrm>
            <a:off x="1599596" y="5070095"/>
            <a:ext cx="5849008" cy="1150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21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P through QRS Summary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P waves: P wave axis, morphologies, size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PR: short (is it WPW?) or long (clinical context)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QRS: RSR’ is a normal variant, look at your normal values, low voltage can be ominous, LBBB is a rarity in pediatrics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Q wave: can be normal, lead I and </a:t>
            </a:r>
            <a:r>
              <a:rPr lang="en-US" sz="2400" dirty="0" err="1" smtClean="0"/>
              <a:t>avL</a:t>
            </a:r>
            <a:r>
              <a:rPr lang="en-US" sz="2400" dirty="0" smtClean="0"/>
              <a:t> can signify ALCAPA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Voltages: remember where your precordial (V1-V6) leads are:</a:t>
            </a:r>
          </a:p>
          <a:p>
            <a:pPr marL="1085850" lvl="1" indent="-342900"/>
            <a:r>
              <a:rPr lang="en-US" sz="2400" dirty="0" smtClean="0"/>
              <a:t>V1 is anterior (RV): Large R wave = increased RV voltages</a:t>
            </a:r>
          </a:p>
          <a:p>
            <a:pPr marL="1085850" lvl="1" indent="-342900"/>
            <a:r>
              <a:rPr lang="en-US" sz="2400" dirty="0" smtClean="0"/>
              <a:t>V6 is posterior (LV): Large R wave = increased LV voltages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1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WPW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t="30604" r="12394" b="7759"/>
          <a:stretch/>
        </p:blipFill>
        <p:spPr bwMode="auto">
          <a:xfrm>
            <a:off x="1" y="1135116"/>
            <a:ext cx="9144000" cy="5722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948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err="1" smtClean="0"/>
              <a:t>Mobitz</a:t>
            </a:r>
            <a:r>
              <a:rPr lang="en-US" sz="3200" dirty="0" smtClean="0"/>
              <a:t> I (</a:t>
            </a:r>
            <a:r>
              <a:rPr lang="en-US" sz="3200" dirty="0" err="1" smtClean="0"/>
              <a:t>Wenckebach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2524"/>
            <a:ext cx="914400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290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To Start, INDICATIONS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Appropriate: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Chest pain, especially with exercise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Concern for congenital heart disease (before calling fellow)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Tachycardia of unknown etiology (after testing other theories)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Bradycardia of unknown etiology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Concern for arrhythmia on exam or telemetry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2806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Complete HB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76338"/>
            <a:ext cx="9144000" cy="568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174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ALCAPA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8" t="30604" r="12274" b="8405"/>
          <a:stretch/>
        </p:blipFill>
        <p:spPr bwMode="auto">
          <a:xfrm>
            <a:off x="0" y="1387364"/>
            <a:ext cx="9144000" cy="5470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065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ALCAPA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8" t="30604" r="12274" b="8405"/>
          <a:stretch/>
        </p:blipFill>
        <p:spPr bwMode="auto">
          <a:xfrm>
            <a:off x="0" y="1387364"/>
            <a:ext cx="9144000" cy="5470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Up Arrow 5"/>
          <p:cNvSpPr/>
          <p:nvPr/>
        </p:nvSpPr>
        <p:spPr>
          <a:xfrm rot="19288865">
            <a:off x="559340" y="2764451"/>
            <a:ext cx="215660" cy="362309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 rot="19288865">
            <a:off x="2274498" y="3893812"/>
            <a:ext cx="215660" cy="362309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5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LVH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9" t="31034" r="12515" b="7759"/>
          <a:stretch/>
        </p:blipFill>
        <p:spPr bwMode="auto">
          <a:xfrm>
            <a:off x="1" y="1229710"/>
            <a:ext cx="9144000" cy="5628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949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RVH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9" t="31034" r="12394" b="8406"/>
          <a:stretch/>
        </p:blipFill>
        <p:spPr bwMode="auto">
          <a:xfrm>
            <a:off x="0" y="1277006"/>
            <a:ext cx="9144000" cy="5580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528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HCM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36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ST segment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Normally isoelectric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Can have some elevation:</a:t>
            </a:r>
          </a:p>
          <a:p>
            <a:pPr marL="1085850" lvl="1" indent="-342900"/>
            <a:r>
              <a:rPr lang="en-US" sz="2400" dirty="0" smtClean="0"/>
              <a:t>Limb leads: 1 mm of elevation/depression</a:t>
            </a:r>
          </a:p>
          <a:p>
            <a:pPr marL="1085850" lvl="1" indent="-342900"/>
            <a:r>
              <a:rPr lang="en-US" sz="2400" dirty="0" smtClean="0"/>
              <a:t>Left precordial leads: 2 mm of elevation/depression</a:t>
            </a:r>
            <a:endParaRPr lang="en-US" sz="2400" dirty="0"/>
          </a:p>
          <a:p>
            <a:pPr lvl="1" indent="0">
              <a:buNone/>
            </a:pPr>
            <a:endParaRPr lang="en-US" sz="2400" dirty="0" smtClean="0"/>
          </a:p>
          <a:p>
            <a:pPr marL="342900" lvl="1" indent="-342900"/>
            <a:r>
              <a:rPr lang="en-US" sz="2400" dirty="0" smtClean="0"/>
              <a:t>ST elevation: pericarditis, myocarditis, hypertrophy with strain pattern</a:t>
            </a:r>
          </a:p>
          <a:p>
            <a:pPr marL="342900" lvl="1" indent="-342900"/>
            <a:r>
              <a:rPr lang="en-US" sz="2400" dirty="0" smtClean="0"/>
              <a:t>ST depression: myocarditis (usually opposite leads of those with elevation), subendocardial ischemia (more adults)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4928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The J-point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11175" y="1311275"/>
            <a:ext cx="4722978" cy="4454557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Convex vs. concave</a:t>
            </a:r>
            <a:endParaRPr lang="en-US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67" t="39871" r="28146" b="17887"/>
          <a:stretch/>
        </p:blipFill>
        <p:spPr bwMode="auto">
          <a:xfrm>
            <a:off x="6195848" y="2145533"/>
            <a:ext cx="1702675" cy="3090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http://photos1.blogger.com/blogger/2608/483/320/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65" y="2145533"/>
            <a:ext cx="4636676" cy="310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Up Arrow 6"/>
          <p:cNvSpPr/>
          <p:nvPr/>
        </p:nvSpPr>
        <p:spPr>
          <a:xfrm rot="19384072">
            <a:off x="6780363" y="3482203"/>
            <a:ext cx="266823" cy="320729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6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Brugada syndrome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Sodium channel (SCN5A) mutation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High incidence of sudden cardiac death (ventricular arrhythmia)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No structural heart disease</a:t>
            </a:r>
          </a:p>
          <a:p>
            <a:endParaRPr lang="en-US" sz="2400" dirty="0" smtClean="0"/>
          </a:p>
          <a:p>
            <a:r>
              <a:rPr lang="en-US" sz="2400" b="1" dirty="0" smtClean="0"/>
              <a:t>ECG findings: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ST segment elevation in V1-V3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Right bundle branch block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35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T waves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11174" y="1153620"/>
            <a:ext cx="8223307" cy="4454557"/>
          </a:xfrm>
        </p:spPr>
        <p:txBody>
          <a:bodyPr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Represent ventricular repolarization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Usually mirrors the QRS (upright or </a:t>
            </a:r>
            <a:r>
              <a:rPr lang="en-US" sz="2400" dirty="0" err="1" smtClean="0"/>
              <a:t>downgoing</a:t>
            </a:r>
            <a:r>
              <a:rPr lang="en-US" sz="2400" dirty="0" smtClean="0"/>
              <a:t>)</a:t>
            </a:r>
          </a:p>
          <a:p>
            <a:endParaRPr lang="en-US" sz="2400" dirty="0"/>
          </a:p>
          <a:p>
            <a:r>
              <a:rPr lang="en-US" sz="2400" dirty="0" smtClean="0"/>
              <a:t>Tall, peaked T waves: Hyperkalemia, LVH or volume overload</a:t>
            </a:r>
          </a:p>
          <a:p>
            <a:endParaRPr lang="en-US" sz="2400" dirty="0"/>
          </a:p>
          <a:p>
            <a:r>
              <a:rPr lang="en-US" sz="2400" dirty="0" smtClean="0"/>
              <a:t>Flat T waves: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Non-specific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Hypokalemia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Myocarditis, pericarditis, ischemia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Hypothyroidism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LVH/pressure overload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1200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/>
              <a:t>Less appropriate: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Tachycardia in association with beta agonist (Albuterol, Xopenex,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Tachycardia with clear etiology (fever, seizures, anemia, pain,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Reproducible chest pain</a:t>
            </a:r>
          </a:p>
          <a:p>
            <a:endParaRPr lang="en-US" sz="2400" dirty="0"/>
          </a:p>
          <a:p>
            <a:r>
              <a:rPr lang="en-US" sz="2400" dirty="0"/>
              <a:t>Even less appropriate: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My attending wanted it…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03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T wave progression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Precordial leads (V1-V6)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Usually negative in V1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Except for birth – 5 days of life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If + starting with DOL#6 = RVH, likely with strain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T waves should go from negative </a:t>
            </a:r>
            <a:r>
              <a:rPr lang="en-US" sz="2400" dirty="0" smtClean="0">
                <a:sym typeface="Wingdings" pitchFamily="2" charset="2"/>
              </a:rPr>
              <a:t> isoelectric  positive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ym typeface="Wingdings" pitchFamily="2" charset="2"/>
              </a:rPr>
              <a:t>Should be upright by V3-V4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ym typeface="Wingdings" pitchFamily="2" charset="2"/>
              </a:rPr>
              <a:t>Otherwise defined as abnormal T wave progression:</a:t>
            </a:r>
          </a:p>
          <a:p>
            <a:pPr marL="1085850" lvl="1" indent="-342900"/>
            <a:r>
              <a:rPr lang="en-US" sz="2400" dirty="0" smtClean="0"/>
              <a:t>Persistence of right sided forces</a:t>
            </a:r>
          </a:p>
          <a:p>
            <a:pPr marL="1085850" lvl="1" indent="-342900"/>
            <a:r>
              <a:rPr lang="en-US" sz="2400" dirty="0" smtClean="0"/>
              <a:t>Possible concern for ischemia (though very rare)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4868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What do you mean non-specific?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Non-specific ST and T wave changes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Electrolyte abnormalities (</a:t>
            </a:r>
            <a:r>
              <a:rPr lang="en-US" sz="2400" dirty="0" err="1" smtClean="0"/>
              <a:t>hypoK</a:t>
            </a:r>
            <a:r>
              <a:rPr lang="en-US" sz="2400" dirty="0" smtClean="0"/>
              <a:t>, hypoglycemia, hyperglycemia)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Post seizure activity (can also prolong QT interval)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Sick patient, meaning anything that will cause inflammatory state leading to repolarization abnormalities</a:t>
            </a:r>
          </a:p>
          <a:p>
            <a:pPr marL="1085850" lvl="1" indent="-342900"/>
            <a:r>
              <a:rPr lang="en-US" sz="2400" dirty="0" smtClean="0"/>
              <a:t>Sepsis</a:t>
            </a:r>
          </a:p>
          <a:p>
            <a:pPr marL="1085850" lvl="1" indent="-342900"/>
            <a:r>
              <a:rPr lang="en-US" sz="2400" dirty="0" smtClean="0"/>
              <a:t>Severe acidosis (metabolic, respiratory)</a:t>
            </a:r>
          </a:p>
        </p:txBody>
      </p:sp>
    </p:spTree>
    <p:extLst>
      <p:ext uri="{BB962C8B-B14F-4D97-AF65-F5344CB8AC3E}">
        <p14:creationId xmlns:p14="http://schemas.microsoft.com/office/powerpoint/2010/main" val="284402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The QTc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QT / √RR interval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Calculate QTc for every pediatric patient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QTc can be falsely prolonged in patients with conduction delay (wide QRS)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3043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More QTc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/>
              <a:t>Calcium is important, get an </a:t>
            </a:r>
            <a:r>
              <a:rPr lang="en-US" sz="2400" dirty="0" err="1"/>
              <a:t>Ical</a:t>
            </a:r>
            <a:r>
              <a:rPr lang="en-US" sz="2400" dirty="0"/>
              <a:t>!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/>
              <a:t>Hypocalcemia</a:t>
            </a:r>
            <a:r>
              <a:rPr lang="en-US" sz="2400" dirty="0"/>
              <a:t>: prolongs QT interval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/>
              <a:t>Hypercalcemia</a:t>
            </a:r>
            <a:r>
              <a:rPr lang="en-US" sz="2400" dirty="0"/>
              <a:t>: shortens QT interval</a:t>
            </a:r>
          </a:p>
          <a:p>
            <a:endParaRPr lang="en-US" sz="2400" dirty="0"/>
          </a:p>
          <a:p>
            <a:r>
              <a:rPr lang="en-US" sz="2400" dirty="0"/>
              <a:t>Seizures prolongs QT interval</a:t>
            </a:r>
          </a:p>
          <a:p>
            <a:endParaRPr lang="en-US" sz="2400" dirty="0"/>
          </a:p>
          <a:p>
            <a:r>
              <a:rPr lang="en-US" sz="2400" dirty="0"/>
              <a:t>Drugs!!!!</a:t>
            </a:r>
          </a:p>
          <a:p>
            <a:endParaRPr lang="en-US" sz="2400" dirty="0"/>
          </a:p>
          <a:p>
            <a:r>
              <a:rPr lang="en-US" sz="2400" dirty="0"/>
              <a:t>Short QT/Long QT syndrome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62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QT Drugs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Crediblemeds.org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Antibiotics</a:t>
            </a:r>
            <a:r>
              <a:rPr lang="en-US" sz="2400" dirty="0"/>
              <a:t>: </a:t>
            </a:r>
            <a:r>
              <a:rPr lang="en-US" sz="2400" dirty="0" err="1"/>
              <a:t>Azithro</a:t>
            </a:r>
            <a:r>
              <a:rPr lang="en-US" sz="2400" dirty="0"/>
              <a:t>, </a:t>
            </a:r>
            <a:r>
              <a:rPr lang="en-US" sz="2400" dirty="0" err="1" smtClean="0"/>
              <a:t>Floxacin</a:t>
            </a:r>
            <a:r>
              <a:rPr lang="en-US" sz="2400" dirty="0" smtClean="0"/>
              <a:t> (s), Clarithromycin, Erythromycin</a:t>
            </a: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Anti-</a:t>
            </a:r>
            <a:r>
              <a:rPr lang="en-US" sz="2400" dirty="0" err="1" smtClean="0"/>
              <a:t>arrhythmics</a:t>
            </a:r>
            <a:r>
              <a:rPr lang="en-US" sz="2400" dirty="0" smtClean="0"/>
              <a:t> </a:t>
            </a:r>
            <a:r>
              <a:rPr lang="en-US" sz="2400" dirty="0"/>
              <a:t>(no kidding): </a:t>
            </a:r>
            <a:r>
              <a:rPr lang="en-US" sz="2400" dirty="0" smtClean="0"/>
              <a:t>Amiodarone, flecainide, procainamide, sotalol</a:t>
            </a: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Anti-histamines</a:t>
            </a: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Anti-psychotics and anti-depressants</a:t>
            </a: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Anti-</a:t>
            </a:r>
            <a:r>
              <a:rPr lang="en-US" sz="2400" dirty="0" err="1" smtClean="0"/>
              <a:t>malarials</a:t>
            </a:r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Anesthetic agents: </a:t>
            </a:r>
            <a:r>
              <a:rPr lang="en-US" sz="2400" dirty="0" err="1" smtClean="0"/>
              <a:t>Propofol</a:t>
            </a:r>
            <a:r>
              <a:rPr lang="en-US" sz="2400" dirty="0" smtClean="0"/>
              <a:t>, </a:t>
            </a:r>
            <a:r>
              <a:rPr lang="en-US" sz="2400" dirty="0" err="1" smtClean="0"/>
              <a:t>sevoflurane</a:t>
            </a:r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Cocaine?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2393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ST through T Summary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ST segment: 1 mm of elevation/depression can be normal, J-point elevation (early repolarization) is normal in pediatrics, watch for pericarditis/myocarditis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T waves: non-specific, normal progression in precordial leads, potassium abnormalities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QTc: always calculate, calcium, short/long QT syndrome, drugs!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1075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Myocarditis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t="30819" r="12031" b="7974"/>
          <a:stretch/>
        </p:blipFill>
        <p:spPr bwMode="auto">
          <a:xfrm>
            <a:off x="0" y="1308538"/>
            <a:ext cx="9144000" cy="554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78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Brugada syndrome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67</a:t>
            </a:fld>
            <a:endParaRPr lang="en-US" dirty="0"/>
          </a:p>
        </p:txBody>
      </p:sp>
      <p:pic>
        <p:nvPicPr>
          <p:cNvPr id="5" name="Picture 4" descr="fig 1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98331"/>
            <a:ext cx="9144000" cy="57596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882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Brugada syndrome (less obvious)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5" name="Picture 7" descr="Picture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56290"/>
            <a:ext cx="9144000" cy="580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4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LQT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7" t="31466" r="11667" b="7759"/>
          <a:stretch/>
        </p:blipFill>
        <p:spPr bwMode="auto">
          <a:xfrm>
            <a:off x="0" y="1213945"/>
            <a:ext cx="9144000" cy="564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826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REMEMBER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ECG is not a great screening test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Best use is to diagnose arrhythmia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Many findings are non-specific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Myocardial ischemia/infarction are rare in pediatrics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Must be done with clinical context (clinical correlation required?)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Always need a good cardiac history to supplement ECG findings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7103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Non-specific ST/T wave changes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70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0" t="30819" r="12516" b="7974"/>
          <a:stretch/>
        </p:blipFill>
        <p:spPr bwMode="auto">
          <a:xfrm>
            <a:off x="1" y="1150882"/>
            <a:ext cx="9144000" cy="5707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332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More K+, less Albuterol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71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8" t="30604" r="12758" b="8405"/>
          <a:stretch/>
        </p:blipFill>
        <p:spPr bwMode="auto">
          <a:xfrm>
            <a:off x="0" y="1166647"/>
            <a:ext cx="9144000" cy="569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51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Wake up, Summary Slide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72</a:t>
            </a:fld>
            <a:endParaRPr lang="en-US" dirty="0"/>
          </a:p>
        </p:txBody>
      </p:sp>
      <p:pic>
        <p:nvPicPr>
          <p:cNvPr id="11266" name="Picture 2" descr="https://colddogsoup.files.wordpress.com/2012/11/20121130-1355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54" y="1133804"/>
            <a:ext cx="7379074" cy="506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95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Summary #1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Make the effort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Understand how ECG is useful and remember that clinical context is essential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Have a resource (Harriet Lane, Park, </a:t>
            </a:r>
            <a:r>
              <a:rPr lang="en-US" sz="2000" dirty="0" err="1" smtClean="0"/>
              <a:t>etc</a:t>
            </a:r>
            <a:r>
              <a:rPr lang="en-US" sz="2000" dirty="0" smtClean="0"/>
              <a:t>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Always interpret in the same manner, or you will miss something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Easiest to start with rate, rhythm, and axis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Aside from rate (fast or slow), sinus vs. not-sinus is first question to answer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Simplify axis, don’t overthink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Axis doesn’t make a diagnosis, but can put you on the right path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5802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Summary #2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Understand where your leads are:</a:t>
            </a:r>
          </a:p>
          <a:p>
            <a:pPr marL="1085850" lvl="1" indent="-342900"/>
            <a:r>
              <a:rPr lang="en-US" sz="2000" dirty="0" smtClean="0"/>
              <a:t>Limb leads: I is leftward</a:t>
            </a:r>
          </a:p>
          <a:p>
            <a:pPr marL="1085850" lvl="1" indent="-342900"/>
            <a:r>
              <a:rPr lang="en-US" sz="2000" dirty="0" smtClean="0"/>
              <a:t>Precordial leads: V1 (right, anterior) to V6 (left, posterior)</a:t>
            </a:r>
          </a:p>
          <a:p>
            <a:endParaRPr lang="en-US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P wave: P waves have axis too, lead II is your friend for atrial size</a:t>
            </a:r>
            <a:br>
              <a:rPr lang="en-US" sz="2000" dirty="0" smtClean="0"/>
            </a:br>
            <a:r>
              <a:rPr lang="en-US" sz="2000" dirty="0" smtClean="0"/>
              <a:t>PR: short PR concerning for WPW (with delta wave), long PR can be many things including isolated with a normal heart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Blocks: know ECGs for blocks, they will show up on in-service/boards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QRS: normal vs. prolonged (wide), RSR’ is a normal variant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Voltages: remember V1 and V6 and use location to guide you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6305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Summary #3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ST segment: convex is bad, early repolarization is normal, Brugada is rare and requires high index of suspicion, watch for pericarditis/myocarditis in the PROPER clinical situation</a:t>
            </a:r>
            <a:endParaRPr lang="en-US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T waves: usually mirrors QRS, potassium effect, normal progression in precordial leads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QTc: calculate, calcium, seizures, LQT/SQT, so many drugs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Remember, non-specific means non-specific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784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Remember, ECGs don’t bite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76</a:t>
            </a:fld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3840"/>
            <a:ext cx="9159764" cy="515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085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069" y="361908"/>
            <a:ext cx="8229600" cy="66992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But Cardiology fellows may…..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77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1" t="24161" r="26369" b="9128"/>
          <a:stretch/>
        </p:blipFill>
        <p:spPr bwMode="auto">
          <a:xfrm rot="5400000">
            <a:off x="2215781" y="1851718"/>
            <a:ext cx="4737539" cy="350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462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Key is Repetition and Practice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074" name="Picture 2" descr="http://news.nster.com/images/uploaded/00/01/57/15726_700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13" y="1428094"/>
            <a:ext cx="6657975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25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3947-BDB2-44BC-B95C-A87CE368326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146" name="Picture 2" descr="https://dipdeep.files.wordpress.com/2014/03/ecg-wave-for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793"/>
            <a:ext cx="6195848" cy="548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53503" y="2128345"/>
            <a:ext cx="23490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chemeClr val="bg1"/>
                </a:solidFill>
              </a:rPr>
              <a:t>Horizontal: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Small box = 0.04 sec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Large box = 0.2 sec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b="1" u="sng" dirty="0" smtClean="0">
                <a:solidFill>
                  <a:schemeClr val="bg1"/>
                </a:solidFill>
              </a:rPr>
              <a:t>Vertical: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Small box = 1.0 mV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65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1798</TotalTime>
  <Words>2077</Words>
  <Application>Microsoft Office PowerPoint</Application>
  <PresentationFormat>On-screen Show (4:3)</PresentationFormat>
  <Paragraphs>449</Paragraphs>
  <Slides>77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Office Theme</vt:lpstr>
      <vt:lpstr> Cardiology Fellow’s Guide to ECGs      Bradley Clark, MD 3rd year Pediatric Cardiology Fellow</vt:lpstr>
      <vt:lpstr>You did an ECG on a patient, so you page your “friendly” cardiology fellow for a preliminary read…</vt:lpstr>
      <vt:lpstr>PowerPoint Presentation</vt:lpstr>
      <vt:lpstr>What do you see?</vt:lpstr>
      <vt:lpstr>To Start, INDICATIONS</vt:lpstr>
      <vt:lpstr>PowerPoint Presentation</vt:lpstr>
      <vt:lpstr>REMEMBER</vt:lpstr>
      <vt:lpstr>Key is Repetition and Practice</vt:lpstr>
      <vt:lpstr>PowerPoint Presentation</vt:lpstr>
      <vt:lpstr>Waveform Review</vt:lpstr>
      <vt:lpstr>First things first</vt:lpstr>
      <vt:lpstr>Next, use your resources</vt:lpstr>
      <vt:lpstr>PowerPoint Presentation</vt:lpstr>
      <vt:lpstr>Let’s Start!</vt:lpstr>
      <vt:lpstr>Rate</vt:lpstr>
      <vt:lpstr>Rhythm</vt:lpstr>
      <vt:lpstr>QRS Axis</vt:lpstr>
      <vt:lpstr>QRS Axis</vt:lpstr>
      <vt:lpstr>Determining Actual Axis</vt:lpstr>
      <vt:lpstr>Simplify</vt:lpstr>
      <vt:lpstr>P wave axis</vt:lpstr>
      <vt:lpstr>Clinical Utility of Axis</vt:lpstr>
      <vt:lpstr>Rate-Rhythm-Axis Summary</vt:lpstr>
      <vt:lpstr>Normal sinus rhythm</vt:lpstr>
      <vt:lpstr>Sinus bradycardia (2 mo)</vt:lpstr>
      <vt:lpstr>Sinus tachycardia (20 yo)</vt:lpstr>
      <vt:lpstr>Sinus arrhythmia</vt:lpstr>
      <vt:lpstr>Respiratory variation</vt:lpstr>
      <vt:lpstr>Regular??</vt:lpstr>
      <vt:lpstr>Northwest Axis</vt:lpstr>
      <vt:lpstr>???</vt:lpstr>
      <vt:lpstr>How about now?</vt:lpstr>
      <vt:lpstr>ECG Stepwise interpretation</vt:lpstr>
      <vt:lpstr>P waves</vt:lpstr>
      <vt:lpstr>Atrial enlargement</vt:lpstr>
      <vt:lpstr>PR interval</vt:lpstr>
      <vt:lpstr>Blocks</vt:lpstr>
      <vt:lpstr>QRS</vt:lpstr>
      <vt:lpstr>RSR’</vt:lpstr>
      <vt:lpstr>Q waves</vt:lpstr>
      <vt:lpstr>Left and Right Voltages, the Precordial Leads</vt:lpstr>
      <vt:lpstr>Left ventricular hypertrophy (LVH)</vt:lpstr>
      <vt:lpstr>Right ventricular hypertrophy (RVH)</vt:lpstr>
      <vt:lpstr>Biventricular hypertrophy</vt:lpstr>
      <vt:lpstr>Strain</vt:lpstr>
      <vt:lpstr>Bundles</vt:lpstr>
      <vt:lpstr>P through QRS Summary</vt:lpstr>
      <vt:lpstr>WPW</vt:lpstr>
      <vt:lpstr>Mobitz I (Wenckebach)</vt:lpstr>
      <vt:lpstr>Complete HB</vt:lpstr>
      <vt:lpstr>ALCAPA</vt:lpstr>
      <vt:lpstr>ALCAPA</vt:lpstr>
      <vt:lpstr>LVH</vt:lpstr>
      <vt:lpstr>RVH</vt:lpstr>
      <vt:lpstr>HCM</vt:lpstr>
      <vt:lpstr>ST segment</vt:lpstr>
      <vt:lpstr>The J-point</vt:lpstr>
      <vt:lpstr>Brugada syndrome</vt:lpstr>
      <vt:lpstr>T waves</vt:lpstr>
      <vt:lpstr>T wave progression</vt:lpstr>
      <vt:lpstr>What do you mean non-specific?</vt:lpstr>
      <vt:lpstr>The QTc</vt:lpstr>
      <vt:lpstr>More QTc</vt:lpstr>
      <vt:lpstr>QT Drugs</vt:lpstr>
      <vt:lpstr>ST through T Summary</vt:lpstr>
      <vt:lpstr>Myocarditis</vt:lpstr>
      <vt:lpstr>Brugada syndrome</vt:lpstr>
      <vt:lpstr>Brugada syndrome (less obvious)</vt:lpstr>
      <vt:lpstr>LQT</vt:lpstr>
      <vt:lpstr>Non-specific ST/T wave changes</vt:lpstr>
      <vt:lpstr>More K+, less Albuterol</vt:lpstr>
      <vt:lpstr>Wake up, Summary Slide</vt:lpstr>
      <vt:lpstr>Summary #1</vt:lpstr>
      <vt:lpstr>Summary #2</vt:lpstr>
      <vt:lpstr>Summary #3</vt:lpstr>
      <vt:lpstr>Remember, ECGs don’t bite!</vt:lpstr>
      <vt:lpstr>But Cardiology fellows may…..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Justin Garvin</dc:creator>
  <cp:lastModifiedBy>Clark, Bradley</cp:lastModifiedBy>
  <cp:revision>178</cp:revision>
  <dcterms:created xsi:type="dcterms:W3CDTF">2013-11-19T19:57:03Z</dcterms:created>
  <dcterms:modified xsi:type="dcterms:W3CDTF">2015-06-29T11:55:53Z</dcterms:modified>
</cp:coreProperties>
</file>