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75" r:id="rId3"/>
    <p:sldId id="257" r:id="rId4"/>
    <p:sldId id="282" r:id="rId5"/>
    <p:sldId id="258" r:id="rId6"/>
    <p:sldId id="265" r:id="rId7"/>
    <p:sldId id="271" r:id="rId8"/>
    <p:sldId id="276" r:id="rId9"/>
    <p:sldId id="272" r:id="rId10"/>
    <p:sldId id="278" r:id="rId11"/>
    <p:sldId id="279" r:id="rId12"/>
    <p:sldId id="280" r:id="rId13"/>
    <p:sldId id="273" r:id="rId14"/>
    <p:sldId id="274" r:id="rId15"/>
    <p:sldId id="283" r:id="rId16"/>
    <p:sldId id="281" r:id="rId17"/>
    <p:sldId id="284" r:id="rId18"/>
    <p:sldId id="277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71"/>
  </p:normalViewPr>
  <p:slideViewPr>
    <p:cSldViewPr snapToGrid="0" snapToObjects="1">
      <p:cViewPr>
        <p:scale>
          <a:sx n="107" d="100"/>
          <a:sy n="107" d="100"/>
        </p:scale>
        <p:origin x="210" y="1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401136-94B1-CA44-964F-FE639DA85D6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D5CB30-89BD-9E46-A56C-61CE1A91F4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144" y="400085"/>
            <a:ext cx="7536189" cy="1497993"/>
          </a:xfrm>
        </p:spPr>
        <p:txBody>
          <a:bodyPr>
            <a:normAutofit/>
          </a:bodyPr>
          <a:lstStyle/>
          <a:p>
            <a:r>
              <a:rPr lang="en-US" dirty="0" smtClean="0"/>
              <a:t>Depression in children and </a:t>
            </a:r>
            <a:r>
              <a:rPr lang="en-US" dirty="0" smtClean="0"/>
              <a:t>adolescents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9100"/>
            <a:ext cx="63754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Lisa M. Cullins, MD</a:t>
            </a:r>
          </a:p>
          <a:p>
            <a:pPr algn="l"/>
            <a:r>
              <a:rPr lang="en-US" sz="2400" dirty="0" smtClean="0"/>
              <a:t>Director, Outpatient Psychiatry Clinic</a:t>
            </a:r>
          </a:p>
          <a:p>
            <a:pPr algn="l"/>
            <a:r>
              <a:rPr lang="en-US" sz="2400" dirty="0" smtClean="0"/>
              <a:t>Director, Child &amp; Adolescent Psychiatry Fellowship Program</a:t>
            </a:r>
          </a:p>
          <a:p>
            <a:pPr algn="l"/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69015"/>
            <a:ext cx="7738534" cy="143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6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to know &amp;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history</a:t>
            </a:r>
          </a:p>
          <a:p>
            <a:r>
              <a:rPr lang="en-US" dirty="0" smtClean="0"/>
              <a:t>Social history/Trauma history</a:t>
            </a:r>
          </a:p>
          <a:p>
            <a:r>
              <a:rPr lang="en-US" dirty="0" smtClean="0"/>
              <a:t>Educational history</a:t>
            </a:r>
          </a:p>
          <a:p>
            <a:r>
              <a:rPr lang="en-US" dirty="0" smtClean="0"/>
              <a:t>Developmental history</a:t>
            </a:r>
          </a:p>
          <a:p>
            <a:r>
              <a:rPr lang="en-US" dirty="0" smtClean="0"/>
              <a:t>Medical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2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Depression: Co-morbidities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Personality disorders</a:t>
            </a:r>
          </a:p>
          <a:p>
            <a:pPr eaLnBrk="1" hangingPunct="1">
              <a:defRPr/>
            </a:pPr>
            <a:r>
              <a:rPr lang="en-US" smtClean="0"/>
              <a:t>ADHD/ADD</a:t>
            </a:r>
          </a:p>
          <a:p>
            <a:pPr eaLnBrk="1" hangingPunct="1">
              <a:defRPr/>
            </a:pPr>
            <a:r>
              <a:rPr lang="en-US" smtClean="0"/>
              <a:t>Anxiety disorders</a:t>
            </a:r>
          </a:p>
          <a:p>
            <a:pPr eaLnBrk="1" hangingPunct="1">
              <a:defRPr/>
            </a:pPr>
            <a:r>
              <a:rPr lang="en-US" smtClean="0"/>
              <a:t>Substance abuse</a:t>
            </a:r>
          </a:p>
          <a:p>
            <a:pPr eaLnBrk="1" hangingPunct="1">
              <a:defRPr/>
            </a:pPr>
            <a:r>
              <a:rPr lang="en-US" smtClean="0"/>
              <a:t>Gender identity issues</a:t>
            </a:r>
          </a:p>
        </p:txBody>
      </p:sp>
    </p:spTree>
    <p:extLst>
      <p:ext uri="{BB962C8B-B14F-4D97-AF65-F5344CB8AC3E}">
        <p14:creationId xmlns:p14="http://schemas.microsoft.com/office/powerpoint/2010/main" val="1632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Depression - DDx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Medical illnesses (mono, Lyme, neuro conditions (head injury, seizures), diabetes, thyroid disease, ED, IBD</a:t>
            </a:r>
          </a:p>
          <a:p>
            <a:pPr eaLnBrk="1" hangingPunct="1">
              <a:defRPr/>
            </a:pPr>
            <a:r>
              <a:rPr lang="en-US" smtClean="0"/>
              <a:t>Medications (steroids, contraceptive hormones)</a:t>
            </a:r>
          </a:p>
          <a:p>
            <a:pPr eaLnBrk="1" hangingPunct="1">
              <a:defRPr/>
            </a:pPr>
            <a:r>
              <a:rPr lang="en-US" smtClean="0"/>
              <a:t>Substance abuse</a:t>
            </a:r>
          </a:p>
          <a:p>
            <a:pPr eaLnBrk="1" hangingPunct="1">
              <a:defRPr/>
            </a:pPr>
            <a:r>
              <a:rPr lang="en-US" smtClean="0"/>
              <a:t>Bipolar disorder, schizophrenia</a:t>
            </a:r>
          </a:p>
        </p:txBody>
      </p:sp>
    </p:spTree>
    <p:extLst>
      <p:ext uri="{BB962C8B-B14F-4D97-AF65-F5344CB8AC3E}">
        <p14:creationId xmlns:p14="http://schemas.microsoft.com/office/powerpoint/2010/main" val="18603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it be? How do we use this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182" y="1905000"/>
            <a:ext cx="7396819" cy="3378200"/>
          </a:xfrm>
        </p:spPr>
        <p:txBody>
          <a:bodyPr/>
          <a:lstStyle/>
          <a:p>
            <a:r>
              <a:rPr lang="en-US" dirty="0" smtClean="0"/>
              <a:t>Global areas of functioning: home, school and peers</a:t>
            </a:r>
          </a:p>
          <a:p>
            <a:r>
              <a:rPr lang="en-US" dirty="0" smtClean="0"/>
              <a:t>Overall decline in global level of functioning</a:t>
            </a:r>
          </a:p>
          <a:p>
            <a:r>
              <a:rPr lang="en-US" dirty="0" smtClean="0"/>
              <a:t>Consider and rule in/out anxiety disorders, PTSD, disruptive behavior disorders, substance abuse, learning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7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Monitor symptoms: watch, wait and see back in a month.</a:t>
            </a:r>
          </a:p>
          <a:p>
            <a:r>
              <a:rPr lang="en-US" dirty="0" smtClean="0"/>
              <a:t>If possible obtain collateral information (</a:t>
            </a:r>
            <a:r>
              <a:rPr lang="en-US" dirty="0" err="1" smtClean="0"/>
              <a:t>ie</a:t>
            </a:r>
            <a:r>
              <a:rPr lang="en-US" dirty="0" smtClean="0"/>
              <a:t>. School)</a:t>
            </a:r>
          </a:p>
          <a:p>
            <a:r>
              <a:rPr lang="en-US" dirty="0" smtClean="0"/>
              <a:t>Therapy referral – mild, moderate and severe</a:t>
            </a:r>
          </a:p>
          <a:p>
            <a:r>
              <a:rPr lang="en-US" dirty="0" smtClean="0"/>
              <a:t>Medications – SSRIs first line, follow closely at least monthly</a:t>
            </a:r>
          </a:p>
          <a:p>
            <a:r>
              <a:rPr lang="en-US" dirty="0" smtClean="0"/>
              <a:t>Tutor, mentor, extracurricular activities</a:t>
            </a:r>
          </a:p>
          <a:p>
            <a:r>
              <a:rPr lang="en-US" dirty="0" smtClean="0"/>
              <a:t>Family resources and support – parenting skills training, adult treatment, self-care, in home services, educational advocate</a:t>
            </a:r>
          </a:p>
          <a:p>
            <a:r>
              <a:rPr lang="en-US" b="1" dirty="0" smtClean="0"/>
              <a:t>Provide </a:t>
            </a:r>
            <a:r>
              <a:rPr lang="en-US" b="1" dirty="0" err="1" smtClean="0"/>
              <a:t>psychoeducation</a:t>
            </a:r>
            <a:r>
              <a:rPr lang="en-US" b="1" dirty="0" smtClean="0"/>
              <a:t>, identify strengths, allow them to have a voice in their care, meet them where they are.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9287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After starting Prozac and titrating to 20mg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qam</a:t>
            </a:r>
            <a:r>
              <a:rPr lang="en-US" sz="2400" dirty="0" smtClean="0"/>
              <a:t>, the 15 year old girl began to experience side effects, GI upset, increase restlessness and insomnia.  She had however demonstrated some improvement in her mood.</a:t>
            </a:r>
          </a:p>
        </p:txBody>
      </p:sp>
    </p:spTree>
    <p:extLst>
      <p:ext uri="{BB962C8B-B14F-4D97-AF65-F5344CB8AC3E}">
        <p14:creationId xmlns:p14="http://schemas.microsoft.com/office/powerpoint/2010/main" val="436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Depression – Treatment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Options for outpatient treatment: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- Individual Psychotherapy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- Group therapy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- Family therapy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- Pharmacotherapy (SSRI’s, TCA’s, other)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- Best combination: medication plus CBT?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32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Approximately what percent of adolescent suicide victims had a mood disorder at the time of their death?</a:t>
            </a:r>
          </a:p>
        </p:txBody>
      </p:sp>
    </p:spTree>
    <p:extLst>
      <p:ext uri="{BB962C8B-B14F-4D97-AF65-F5344CB8AC3E}">
        <p14:creationId xmlns:p14="http://schemas.microsoft.com/office/powerpoint/2010/main" val="21000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refer?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Moderate to severe depression (suicidal thoughts, passive/active, psychotic symptoms)</a:t>
            </a:r>
          </a:p>
          <a:p>
            <a:r>
              <a:rPr lang="en-US" dirty="0" smtClean="0"/>
              <a:t>Brief suicide assessment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tried therapy but symptoms stay the same or worsen, if you do not feel comfortable starting an SSRI refer.</a:t>
            </a:r>
          </a:p>
          <a:p>
            <a:r>
              <a:rPr lang="en-US" dirty="0" smtClean="0"/>
              <a:t>Failed first trial of SSRI, partial response to second SSRI</a:t>
            </a:r>
          </a:p>
          <a:p>
            <a:r>
              <a:rPr lang="en-US" dirty="0" smtClean="0"/>
              <a:t>Multiple co-morbid diagnoses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70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visit is an opportunity to assess for risk factors and possible symptoms of depression</a:t>
            </a:r>
          </a:p>
          <a:p>
            <a:r>
              <a:rPr lang="en-US" dirty="0" smtClean="0"/>
              <a:t>School, home and peers</a:t>
            </a:r>
          </a:p>
          <a:p>
            <a:r>
              <a:rPr lang="en-US" dirty="0" smtClean="0"/>
              <a:t>Meet them where they are</a:t>
            </a:r>
          </a:p>
          <a:p>
            <a:r>
              <a:rPr lang="en-US" dirty="0" smtClean="0"/>
              <a:t>Provide </a:t>
            </a:r>
            <a:r>
              <a:rPr lang="en-US" dirty="0" err="1" smtClean="0"/>
              <a:t>psychoeducation</a:t>
            </a:r>
            <a:endParaRPr lang="en-US" dirty="0" smtClean="0"/>
          </a:p>
          <a:p>
            <a:r>
              <a:rPr lang="en-US" dirty="0" smtClean="0"/>
              <a:t>Early identification and prevention which can change trajectories and/or save lives</a:t>
            </a:r>
          </a:p>
          <a:p>
            <a:r>
              <a:rPr lang="en-US" dirty="0" smtClean="0"/>
              <a:t>Collaboration collaboration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31324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9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Epidemiology of depression</a:t>
            </a:r>
          </a:p>
          <a:p>
            <a:r>
              <a:rPr lang="en-US" dirty="0" smtClean="0"/>
              <a:t>Risk factors</a:t>
            </a:r>
          </a:p>
          <a:p>
            <a:r>
              <a:rPr lang="en-US" dirty="0" smtClean="0"/>
              <a:t>Signs and symptoms</a:t>
            </a:r>
          </a:p>
          <a:p>
            <a:r>
              <a:rPr lang="en-US" dirty="0" smtClean="0"/>
              <a:t>Differential</a:t>
            </a:r>
          </a:p>
          <a:p>
            <a:r>
              <a:rPr lang="en-US" dirty="0" smtClean="0"/>
              <a:t>What to do? When to refer?</a:t>
            </a:r>
          </a:p>
        </p:txBody>
      </p:sp>
    </p:spTree>
    <p:extLst>
      <p:ext uri="{BB962C8B-B14F-4D97-AF65-F5344CB8AC3E}">
        <p14:creationId xmlns:p14="http://schemas.microsoft.com/office/powerpoint/2010/main" val="427859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2975"/>
            <a:ext cx="8153400" cy="9906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A 15 year old previously healthy girl presents with headaches. In the course of evaluation, she describes feeling </a:t>
            </a:r>
            <a:r>
              <a:rPr lang="en-US" sz="2400" dirty="0"/>
              <a:t>more down </a:t>
            </a:r>
            <a:r>
              <a:rPr lang="en-US" sz="2400" dirty="0" smtClean="0"/>
              <a:t>without cause for the last 6 months. Endorses </a:t>
            </a:r>
            <a:r>
              <a:rPr lang="en-US" sz="2400" dirty="0"/>
              <a:t>early morning awakening, no longer enjoying volleyball, feeling like she is a burden to her family, feeling too tired to do anything, difficulty focusing on homework, </a:t>
            </a:r>
            <a:r>
              <a:rPr lang="en-US" sz="2400" dirty="0" smtClean="0"/>
              <a:t>and poor </a:t>
            </a:r>
            <a:r>
              <a:rPr lang="en-US" sz="2400" dirty="0"/>
              <a:t>appetite with an unintentional 7 pound weight loss since last </a:t>
            </a:r>
            <a:r>
              <a:rPr lang="en-US" sz="2400" dirty="0" smtClean="0"/>
              <a:t>year. Denies substance abuse.  Had suicidal thoughts a few weeks ago, but none currently. </a:t>
            </a:r>
            <a:r>
              <a:rPr lang="en-US" sz="2400" dirty="0"/>
              <a:t>Mom has noticed she is sad, occasionally more “touchy,” and seems to spend a lot of time in her room.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361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and 5 children in US have mental disorder. Only 20%-25% of these children receive treatment</a:t>
            </a:r>
          </a:p>
          <a:p>
            <a:r>
              <a:rPr lang="en-US" dirty="0" smtClean="0"/>
              <a:t>Over 8 million children and adolescents are uninsured </a:t>
            </a:r>
          </a:p>
          <a:p>
            <a:r>
              <a:rPr lang="en-US" dirty="0" smtClean="0"/>
              <a:t>8.7 child psychiatrists for every 100,000 children</a:t>
            </a:r>
          </a:p>
          <a:p>
            <a:r>
              <a:rPr lang="en-US" dirty="0" smtClean="0"/>
              <a:t>Left untreated can lead to school dropout, substance abuse, juvenile justice, suicide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8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pidemiolgy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Prevalence of depression in </a:t>
            </a:r>
            <a:r>
              <a:rPr lang="en-US" dirty="0" err="1" smtClean="0"/>
              <a:t>prepubertal</a:t>
            </a:r>
            <a:r>
              <a:rPr lang="en-US" dirty="0" smtClean="0"/>
              <a:t> children is 1-2%, for adolescents it is 3-8%.</a:t>
            </a:r>
          </a:p>
          <a:p>
            <a:r>
              <a:rPr lang="en-US" dirty="0" smtClean="0"/>
              <a:t>Lifetime prevalence at end of adolescence is 20%</a:t>
            </a:r>
          </a:p>
          <a:p>
            <a:r>
              <a:rPr lang="en-US" dirty="0" smtClean="0"/>
              <a:t>More common in females than males in adolescence 3:1.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(Martin &amp; </a:t>
            </a:r>
            <a:r>
              <a:rPr lang="en-US" sz="1600" dirty="0" err="1" smtClean="0"/>
              <a:t>Volkmar</a:t>
            </a:r>
            <a:r>
              <a:rPr lang="en-US" sz="1600" dirty="0" smtClean="0"/>
              <a:t> 2007)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878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7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Family history of mood and anxiety disorders</a:t>
            </a:r>
          </a:p>
          <a:p>
            <a:r>
              <a:rPr lang="en-US" dirty="0" smtClean="0"/>
              <a:t>Parental depression – both genetic loading and modeling of cognitive distortions, parent child conflict</a:t>
            </a:r>
          </a:p>
          <a:p>
            <a:r>
              <a:rPr lang="en-US" dirty="0" smtClean="0"/>
              <a:t>Family discord – including parental criminality, substance abuse, lack of family cohesion, marital discord increase risk for depression in </a:t>
            </a:r>
            <a:r>
              <a:rPr lang="en-US" dirty="0" err="1" smtClean="0"/>
              <a:t>prepubertal</a:t>
            </a:r>
            <a:r>
              <a:rPr lang="en-US" dirty="0" smtClean="0"/>
              <a:t> children in particular. Association with deviant peers</a:t>
            </a:r>
          </a:p>
          <a:p>
            <a:r>
              <a:rPr lang="en-US" dirty="0" smtClean="0"/>
              <a:t>Neglect and child maltreatment  and may result in earlier age of onset of depression</a:t>
            </a:r>
          </a:p>
          <a:p>
            <a:r>
              <a:rPr lang="en-US" dirty="0" smtClean="0"/>
              <a:t>Bereavement – loss of a sibling or parental figure</a:t>
            </a:r>
          </a:p>
          <a:p>
            <a:r>
              <a:rPr lang="en-US" dirty="0" smtClean="0"/>
              <a:t>Experimentation with tobacco, drugs and alcohol, decreased adult supervision, disrupted sleep</a:t>
            </a:r>
          </a:p>
          <a:p>
            <a:endParaRPr lang="en-US" sz="1700" dirty="0" smtClean="0"/>
          </a:p>
          <a:p>
            <a:pPr marL="0" indent="0">
              <a:buNone/>
            </a:pPr>
            <a:r>
              <a:rPr lang="en-US" sz="1700" dirty="0" smtClean="0"/>
              <a:t>(</a:t>
            </a:r>
            <a:r>
              <a:rPr lang="en-US" sz="1700" dirty="0"/>
              <a:t>Martin &amp; </a:t>
            </a:r>
            <a:r>
              <a:rPr lang="en-US" sz="1700" dirty="0" err="1"/>
              <a:t>Volkmar</a:t>
            </a:r>
            <a:r>
              <a:rPr lang="en-US" sz="1700" dirty="0"/>
              <a:t> 2007)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4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Connection to family and to school</a:t>
            </a:r>
          </a:p>
          <a:p>
            <a:r>
              <a:rPr lang="en-US" dirty="0" smtClean="0"/>
              <a:t>Parental behavioral and academic expectations</a:t>
            </a:r>
          </a:p>
          <a:p>
            <a:r>
              <a:rPr lang="en-US" dirty="0" smtClean="0"/>
              <a:t>Non deviant peer group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Martin &amp; </a:t>
            </a:r>
            <a:r>
              <a:rPr lang="en-US" sz="1600" dirty="0" err="1"/>
              <a:t>Volkmar</a:t>
            </a:r>
            <a:r>
              <a:rPr lang="en-US" sz="1600" dirty="0"/>
              <a:t> 2007)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28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Depressed or irritable mood</a:t>
            </a:r>
          </a:p>
          <a:p>
            <a:r>
              <a:rPr lang="en-US" dirty="0" smtClean="0"/>
              <a:t>Poor concentration</a:t>
            </a:r>
          </a:p>
          <a:p>
            <a:r>
              <a:rPr lang="en-US" dirty="0" err="1" smtClean="0"/>
              <a:t>Anhedonia</a:t>
            </a:r>
            <a:endParaRPr lang="en-US" dirty="0" smtClean="0"/>
          </a:p>
          <a:p>
            <a:r>
              <a:rPr lang="en-US" dirty="0" smtClean="0"/>
              <a:t>Isolative and withdrawn</a:t>
            </a:r>
          </a:p>
          <a:p>
            <a:r>
              <a:rPr lang="en-US" dirty="0" smtClean="0"/>
              <a:t>Decrease energy</a:t>
            </a:r>
          </a:p>
          <a:p>
            <a:r>
              <a:rPr lang="en-US" dirty="0" smtClean="0"/>
              <a:t>Change in sleep</a:t>
            </a:r>
          </a:p>
          <a:p>
            <a:r>
              <a:rPr lang="en-US" dirty="0" err="1" smtClean="0"/>
              <a:t>Prepubertal</a:t>
            </a:r>
            <a:r>
              <a:rPr lang="en-US" dirty="0" smtClean="0"/>
              <a:t> children may present more with somatic symptoms</a:t>
            </a:r>
          </a:p>
        </p:txBody>
      </p:sp>
    </p:spTree>
    <p:extLst>
      <p:ext uri="{BB962C8B-B14F-4D97-AF65-F5344CB8AC3E}">
        <p14:creationId xmlns:p14="http://schemas.microsoft.com/office/powerpoint/2010/main" val="1381479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1169</TotalTime>
  <Words>815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Depression in children and adolescents</vt:lpstr>
      <vt:lpstr>Disclosures</vt:lpstr>
      <vt:lpstr>Overview</vt:lpstr>
      <vt:lpstr>case</vt:lpstr>
      <vt:lpstr>Why is this so important?</vt:lpstr>
      <vt:lpstr>Epidemiolgy</vt:lpstr>
      <vt:lpstr>Risk factors</vt:lpstr>
      <vt:lpstr>Protective factors</vt:lpstr>
      <vt:lpstr>Signs and symptoms</vt:lpstr>
      <vt:lpstr>What do we need to know &amp; why?</vt:lpstr>
      <vt:lpstr>Depression: Co-morbidities</vt:lpstr>
      <vt:lpstr>Depression - DDx</vt:lpstr>
      <vt:lpstr>What could it be? How do we use this information?</vt:lpstr>
      <vt:lpstr>What can you do?</vt:lpstr>
      <vt:lpstr>case</vt:lpstr>
      <vt:lpstr>Depression – Treatment</vt:lpstr>
      <vt:lpstr>case</vt:lpstr>
      <vt:lpstr>When to refer?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the Mental Health Care Needs of Children and Families: What Impact will the Affordable Care Act Make?</dc:title>
  <dc:creator>Lisa Cullins</dc:creator>
  <cp:lastModifiedBy>Cullins, Lisa</cp:lastModifiedBy>
  <cp:revision>67</cp:revision>
  <dcterms:created xsi:type="dcterms:W3CDTF">2013-09-19T00:41:44Z</dcterms:created>
  <dcterms:modified xsi:type="dcterms:W3CDTF">2016-02-09T14:16:56Z</dcterms:modified>
</cp:coreProperties>
</file>