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322" r:id="rId4"/>
    <p:sldId id="323" r:id="rId5"/>
    <p:sldId id="324" r:id="rId6"/>
    <p:sldId id="325" r:id="rId7"/>
    <p:sldId id="326" r:id="rId8"/>
    <p:sldId id="327" r:id="rId9"/>
    <p:sldId id="348" r:id="rId10"/>
    <p:sldId id="349" r:id="rId11"/>
    <p:sldId id="350" r:id="rId12"/>
    <p:sldId id="331" r:id="rId13"/>
    <p:sldId id="332" r:id="rId14"/>
    <p:sldId id="333" r:id="rId15"/>
    <p:sldId id="334" r:id="rId16"/>
    <p:sldId id="259" r:id="rId17"/>
    <p:sldId id="260" r:id="rId18"/>
    <p:sldId id="318" r:id="rId19"/>
    <p:sldId id="261" r:id="rId20"/>
    <p:sldId id="290" r:id="rId21"/>
    <p:sldId id="291" r:id="rId22"/>
    <p:sldId id="292" r:id="rId23"/>
    <p:sldId id="340" r:id="rId24"/>
    <p:sldId id="341" r:id="rId25"/>
    <p:sldId id="343" r:id="rId26"/>
    <p:sldId id="344" r:id="rId27"/>
    <p:sldId id="266" r:id="rId28"/>
    <p:sldId id="351" r:id="rId29"/>
    <p:sldId id="263" r:id="rId30"/>
    <p:sldId id="293" r:id="rId31"/>
    <p:sldId id="352" r:id="rId32"/>
    <p:sldId id="267" r:id="rId33"/>
    <p:sldId id="296" r:id="rId34"/>
    <p:sldId id="297" r:id="rId35"/>
    <p:sldId id="353" r:id="rId36"/>
    <p:sldId id="354" r:id="rId37"/>
    <p:sldId id="272" r:id="rId38"/>
    <p:sldId id="275" r:id="rId39"/>
    <p:sldId id="337" r:id="rId40"/>
    <p:sldId id="302" r:id="rId41"/>
    <p:sldId id="278" r:id="rId42"/>
    <p:sldId id="280" r:id="rId43"/>
    <p:sldId id="338"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20" autoAdjust="0"/>
  </p:normalViewPr>
  <p:slideViewPr>
    <p:cSldViewPr snapToGrid="0" snapToObjects="1">
      <p:cViewPr>
        <p:scale>
          <a:sx n="100" d="100"/>
          <a:sy n="100" d="100"/>
        </p:scale>
        <p:origin x="-100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1" Type="http://schemas.openxmlformats.org/officeDocument/2006/relationships/image" Target="../media/image5.wmf"/><Relationship Id="rId2"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130FF07-5634-3642-BE5A-99BC3C77B821}" type="datetimeFigureOut">
              <a:rPr lang="en-US" smtClean="0"/>
              <a:t>1/3/16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754ED01-E2A0-4C1E-8E21-014B990415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30FF07-5634-3642-BE5A-99BC3C77B821}"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7C8A3-E1FC-9141-ADD1-FB10FE81CD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130FF07-5634-3642-BE5A-99BC3C77B821}" type="datetimeFigureOut">
              <a:rPr lang="en-US" smtClean="0"/>
              <a:t>1/3/16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477C8A3-E1FC-9141-ADD1-FB10FE81CD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82BF133-435C-0E45-B161-7D71252C6BC9}" type="slidenum">
              <a:rPr lang="en-US"/>
              <a:pPr/>
              <a:t>‹#›</a:t>
            </a:fld>
            <a:endParaRPr lang="en-US"/>
          </a:p>
        </p:txBody>
      </p:sp>
    </p:spTree>
    <p:extLst>
      <p:ext uri="{BB962C8B-B14F-4D97-AF65-F5344CB8AC3E}">
        <p14:creationId xmlns:p14="http://schemas.microsoft.com/office/powerpoint/2010/main" val="235705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130FF07-5634-3642-BE5A-99BC3C77B821}"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477C8A3-E1FC-9141-ADD1-FB10FE81CDCB}"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130FF07-5634-3642-BE5A-99BC3C77B821}" type="datetimeFigureOut">
              <a:rPr lang="en-US" smtClean="0"/>
              <a:t>1/3/16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477C8A3-E1FC-9141-ADD1-FB10FE81CDC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130FF07-5634-3642-BE5A-99BC3C77B821}" type="datetimeFigureOut">
              <a:rPr lang="en-US" smtClean="0"/>
              <a:t>1/3/16</a:t>
            </a:fld>
            <a:endParaRPr lang="en-US"/>
          </a:p>
        </p:txBody>
      </p:sp>
      <p:sp>
        <p:nvSpPr>
          <p:cNvPr id="10" name="Slide Number Placeholder 9"/>
          <p:cNvSpPr>
            <a:spLocks noGrp="1"/>
          </p:cNvSpPr>
          <p:nvPr>
            <p:ph type="sldNum" sz="quarter" idx="16"/>
          </p:nvPr>
        </p:nvSpPr>
        <p:spPr/>
        <p:txBody>
          <a:bodyPr rtlCol="0"/>
          <a:lstStyle/>
          <a:p>
            <a:fld id="{B477C8A3-E1FC-9141-ADD1-FB10FE81CDCB}"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130FF07-5634-3642-BE5A-99BC3C77B821}" type="datetimeFigureOut">
              <a:rPr lang="en-US" smtClean="0"/>
              <a:t>1/3/16</a:t>
            </a:fld>
            <a:endParaRPr lang="en-US"/>
          </a:p>
        </p:txBody>
      </p:sp>
      <p:sp>
        <p:nvSpPr>
          <p:cNvPr id="12" name="Slide Number Placeholder 11"/>
          <p:cNvSpPr>
            <a:spLocks noGrp="1"/>
          </p:cNvSpPr>
          <p:nvPr>
            <p:ph type="sldNum" sz="quarter" idx="16"/>
          </p:nvPr>
        </p:nvSpPr>
        <p:spPr/>
        <p:txBody>
          <a:bodyPr rtlCol="0"/>
          <a:lstStyle/>
          <a:p>
            <a:fld id="{B477C8A3-E1FC-9141-ADD1-FB10FE81CDCB}"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30FF07-5634-3642-BE5A-99BC3C77B821}" type="datetimeFigureOut">
              <a:rPr lang="en-US" smtClean="0"/>
              <a:t>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477C8A3-E1FC-9141-ADD1-FB10FE81CD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0FF07-5634-3642-BE5A-99BC3C77B821}" type="datetimeFigureOut">
              <a:rPr lang="en-US" smtClean="0"/>
              <a:t>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477C8A3-E1FC-9141-ADD1-FB10FE81CD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30FF07-5634-3642-BE5A-99BC3C77B821}"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130FF07-5634-3642-BE5A-99BC3C77B821}" type="datetimeFigureOut">
              <a:rPr lang="en-US" smtClean="0"/>
              <a:t>1/3/16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477C8A3-E1FC-9141-ADD1-FB10FE81CDCB}"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130FF07-5634-3642-BE5A-99BC3C77B821}" type="datetimeFigureOut">
              <a:rPr lang="en-US" smtClean="0"/>
              <a:t>1/3/16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477C8A3-E1FC-9141-ADD1-FB10FE81CD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1" Type="http://schemas.openxmlformats.org/officeDocument/2006/relationships/oleObject" Target="../embeddings/Microsoft_Word_97_-_2004_Document5.doc"/><Relationship Id="rId12" Type="http://schemas.openxmlformats.org/officeDocument/2006/relationships/image" Target="../media/image9.wmf"/><Relationship Id="rId13" Type="http://schemas.openxmlformats.org/officeDocument/2006/relationships/oleObject" Target="../embeddings/Microsoft_Word_97_-_2004_Document6.doc"/><Relationship Id="rId14" Type="http://schemas.openxmlformats.org/officeDocument/2006/relationships/image" Target="../media/image10.wmf"/><Relationship Id="rId15" Type="http://schemas.openxmlformats.org/officeDocument/2006/relationships/image" Target="../media/image11.jpeg"/><Relationship Id="rId16" Type="http://schemas.openxmlformats.org/officeDocument/2006/relationships/image" Target="../media/image12.wmf"/><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Microsoft_Word_97_-_2004_Document1.doc"/><Relationship Id="rId4" Type="http://schemas.openxmlformats.org/officeDocument/2006/relationships/image" Target="../media/image5.wmf"/><Relationship Id="rId5" Type="http://schemas.openxmlformats.org/officeDocument/2006/relationships/oleObject" Target="../embeddings/Microsoft_Word_97_-_2004_Document2.doc"/><Relationship Id="rId6" Type="http://schemas.openxmlformats.org/officeDocument/2006/relationships/image" Target="../media/image6.wmf"/><Relationship Id="rId7" Type="http://schemas.openxmlformats.org/officeDocument/2006/relationships/oleObject" Target="../embeddings/Microsoft_Word_97_-_2004_Document3.doc"/><Relationship Id="rId8" Type="http://schemas.openxmlformats.org/officeDocument/2006/relationships/image" Target="../media/image7.wmf"/><Relationship Id="rId9" Type="http://schemas.openxmlformats.org/officeDocument/2006/relationships/oleObject" Target="../embeddings/Microsoft_Word_97_-_2004_Document4.doc"/><Relationship Id="rId10" Type="http://schemas.openxmlformats.org/officeDocument/2006/relationships/image" Target="../media/image8.wmf"/></Relationships>
</file>

<file path=ppt/slides/_rels/slide36.xml.rels><?xml version="1.0" encoding="UTF-8" standalone="yes"?>
<Relationships xmlns="http://schemas.openxmlformats.org/package/2006/relationships"><Relationship Id="rId11" Type="http://schemas.openxmlformats.org/officeDocument/2006/relationships/oleObject" Target="../embeddings/Microsoft_Word_97_-_2004_Document11.doc"/><Relationship Id="rId12" Type="http://schemas.openxmlformats.org/officeDocument/2006/relationships/image" Target="../media/image9.wmf"/><Relationship Id="rId13" Type="http://schemas.openxmlformats.org/officeDocument/2006/relationships/image" Target="../media/image13.wmf"/><Relationship Id="rId14" Type="http://schemas.openxmlformats.org/officeDocument/2006/relationships/image" Target="../media/image14.jpeg"/><Relationship Id="rId15" Type="http://schemas.openxmlformats.org/officeDocument/2006/relationships/image" Target="../media/image12.wmf"/><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oleObject" Target="../embeddings/Microsoft_Word_97_-_2004_Document7.doc"/><Relationship Id="rId4" Type="http://schemas.openxmlformats.org/officeDocument/2006/relationships/image" Target="../media/image5.wmf"/><Relationship Id="rId5" Type="http://schemas.openxmlformats.org/officeDocument/2006/relationships/oleObject" Target="../embeddings/Microsoft_Word_97_-_2004_Document8.doc"/><Relationship Id="rId6" Type="http://schemas.openxmlformats.org/officeDocument/2006/relationships/image" Target="../media/image6.wmf"/><Relationship Id="rId7" Type="http://schemas.openxmlformats.org/officeDocument/2006/relationships/oleObject" Target="../embeddings/Microsoft_Word_97_-_2004_Document9.doc"/><Relationship Id="rId8" Type="http://schemas.openxmlformats.org/officeDocument/2006/relationships/image" Target="../media/image7.wmf"/><Relationship Id="rId9" Type="http://schemas.openxmlformats.org/officeDocument/2006/relationships/oleObject" Target="../embeddings/Microsoft_Word_97_-_2004_Document10.doc"/><Relationship Id="rId10" Type="http://schemas.openxmlformats.org/officeDocument/2006/relationships/image" Target="../media/image8.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900" y="444501"/>
            <a:ext cx="7988300" cy="2711450"/>
          </a:xfrm>
        </p:spPr>
        <p:txBody>
          <a:bodyPr>
            <a:normAutofit/>
          </a:bodyPr>
          <a:lstStyle/>
          <a:p>
            <a:r>
              <a:rPr lang="en-US" dirty="0" smtClean="0"/>
              <a:t>ANXIety in Children</a:t>
            </a:r>
            <a:r>
              <a:rPr lang="en-US" dirty="0"/>
              <a:t> </a:t>
            </a:r>
            <a:r>
              <a:rPr lang="en-US" dirty="0" smtClean="0"/>
              <a:t>and adolescents: Assessment</a:t>
            </a:r>
            <a:r>
              <a:rPr lang="en-US" dirty="0"/>
              <a:t> </a:t>
            </a:r>
            <a:r>
              <a:rPr lang="en-US" dirty="0" smtClean="0"/>
              <a:t>and Treatment</a:t>
            </a:r>
            <a:endParaRPr lang="en-US" dirty="0"/>
          </a:p>
        </p:txBody>
      </p:sp>
      <p:sp>
        <p:nvSpPr>
          <p:cNvPr id="3" name="Subtitle 2"/>
          <p:cNvSpPr>
            <a:spLocks noGrp="1"/>
          </p:cNvSpPr>
          <p:nvPr>
            <p:ph type="subTitle" idx="1"/>
          </p:nvPr>
        </p:nvSpPr>
        <p:spPr>
          <a:xfrm>
            <a:off x="88900" y="3962400"/>
            <a:ext cx="7721600" cy="1973337"/>
          </a:xfrm>
        </p:spPr>
        <p:txBody>
          <a:bodyPr>
            <a:noAutofit/>
          </a:bodyPr>
          <a:lstStyle/>
          <a:p>
            <a:r>
              <a:rPr lang="en-US" sz="2000" dirty="0" smtClean="0"/>
              <a:t>Lisa M. Cullins, MD</a:t>
            </a:r>
          </a:p>
          <a:p>
            <a:r>
              <a:rPr lang="en-US" sz="2000" dirty="0" smtClean="0"/>
              <a:t>Director, Child &amp; Adolescent Psychiatry Fellowship Training</a:t>
            </a:r>
            <a:endParaRPr lang="en-US" sz="2000" dirty="0"/>
          </a:p>
          <a:p>
            <a:r>
              <a:rPr lang="en-US" sz="2000" dirty="0" smtClean="0"/>
              <a:t>Children’s National Health System</a:t>
            </a:r>
          </a:p>
        </p:txBody>
      </p:sp>
    </p:spTree>
    <p:extLst>
      <p:ext uri="{BB962C8B-B14F-4D97-AF65-F5344CB8AC3E}">
        <p14:creationId xmlns:p14="http://schemas.microsoft.com/office/powerpoint/2010/main" val="18863615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3200" dirty="0"/>
              <a:t>More prevalent in females than males. More specifically higher rates of anxiety in females emerges prior to puberty (for depression it emerges after puberty). Exception to this may be seen in generalized anxiety disorder (GAD) which appears to be more common in females after puberty.</a:t>
            </a:r>
          </a:p>
          <a:p>
            <a:r>
              <a:rPr lang="en-US" sz="3200" dirty="0"/>
              <a:t>Separation Anxiety Disorder (SAD) has early age of onset and dramatically decreases in prevalence in adolescence. In contrast, Social Phobia demonstrates increased prevalence in adolescence.</a:t>
            </a:r>
          </a:p>
          <a:p>
            <a:pPr marL="0" indent="0">
              <a:buNone/>
            </a:pPr>
            <a:endParaRPr lang="en-US" sz="1600" dirty="0" smtClean="0"/>
          </a:p>
          <a:p>
            <a:pPr marL="0" indent="0">
              <a:buNone/>
            </a:pPr>
            <a:r>
              <a:rPr lang="en-US" sz="1600" dirty="0" smtClean="0"/>
              <a:t>(</a:t>
            </a:r>
            <a:r>
              <a:rPr lang="en-US" sz="1600" dirty="0"/>
              <a:t>Martin &amp; </a:t>
            </a:r>
            <a:r>
              <a:rPr lang="en-US" sz="1600" dirty="0" err="1"/>
              <a:t>Volkmar</a:t>
            </a:r>
            <a:r>
              <a:rPr lang="en-US" sz="1600" dirty="0"/>
              <a:t> 2007</a:t>
            </a:r>
            <a:r>
              <a:rPr lang="en-US" sz="1600" dirty="0" smtClean="0"/>
              <a:t>)</a:t>
            </a:r>
            <a:endParaRPr lang="en-US" sz="1600" dirty="0"/>
          </a:p>
        </p:txBody>
      </p:sp>
    </p:spTree>
    <p:extLst>
      <p:ext uri="{BB962C8B-B14F-4D97-AF65-F5344CB8AC3E}">
        <p14:creationId xmlns:p14="http://schemas.microsoft.com/office/powerpoint/2010/main" val="25529361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a:t>
            </a:r>
            <a:r>
              <a:rPr lang="en-US" dirty="0" err="1" smtClean="0"/>
              <a:t>vs</a:t>
            </a:r>
            <a:r>
              <a:rPr lang="en-US" dirty="0" smtClean="0"/>
              <a:t> Anxiety Disorder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800" dirty="0" smtClean="0"/>
              <a:t>To meet criteria for an anxiety disorder there must be impairment in a child, adolescent or adult’s global level of functioning.</a:t>
            </a:r>
          </a:p>
          <a:p>
            <a:r>
              <a:rPr lang="en-US" sz="2800" dirty="0" smtClean="0"/>
              <a:t>Normal developmental trajectories of anxiety include separation and stranger anxiety in toddlers, fears of physical harm in early school age (</a:t>
            </a:r>
            <a:r>
              <a:rPr lang="en-US" sz="2800" dirty="0" err="1" smtClean="0"/>
              <a:t>ie</a:t>
            </a:r>
            <a:r>
              <a:rPr lang="en-US" sz="2800" dirty="0" smtClean="0"/>
              <a:t>. Monsters in dreams, fear of dark, thunderstorms), anxiety about competence, performance and social situations typically increases in adolescence and can persist in adults.</a:t>
            </a:r>
          </a:p>
          <a:p>
            <a:pPr marL="0" indent="0">
              <a:buNone/>
            </a:pPr>
            <a:endParaRPr lang="en-US" sz="1400" dirty="0" smtClean="0"/>
          </a:p>
          <a:p>
            <a:pPr marL="0" indent="0">
              <a:buNone/>
            </a:pPr>
            <a:endParaRPr lang="en-US" sz="1400" dirty="0"/>
          </a:p>
          <a:p>
            <a:pPr marL="0" indent="0">
              <a:buNone/>
            </a:pPr>
            <a:r>
              <a:rPr lang="en-US" sz="1400" dirty="0" smtClean="0"/>
              <a:t>(</a:t>
            </a:r>
            <a:r>
              <a:rPr lang="en-US" sz="1400" dirty="0"/>
              <a:t>Martin &amp; </a:t>
            </a:r>
            <a:r>
              <a:rPr lang="en-US" sz="1400" dirty="0" err="1"/>
              <a:t>Volkmar</a:t>
            </a:r>
            <a:r>
              <a:rPr lang="en-US" sz="1400" dirty="0"/>
              <a:t> 2007)</a:t>
            </a:r>
          </a:p>
          <a:p>
            <a:pPr marL="0" indent="0">
              <a:buNone/>
            </a:pPr>
            <a:endParaRPr lang="en-US" dirty="0" smtClean="0"/>
          </a:p>
          <a:p>
            <a:endParaRPr lang="en-US" dirty="0"/>
          </a:p>
        </p:txBody>
      </p:sp>
    </p:spTree>
    <p:extLst>
      <p:ext uri="{BB962C8B-B14F-4D97-AF65-F5344CB8AC3E}">
        <p14:creationId xmlns:p14="http://schemas.microsoft.com/office/powerpoint/2010/main" val="7495280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5 years later</a:t>
            </a:r>
          </a:p>
        </p:txBody>
      </p:sp>
      <p:sp>
        <p:nvSpPr>
          <p:cNvPr id="21507" name="Rectangle 3"/>
          <p:cNvSpPr>
            <a:spLocks noGrp="1" noChangeArrowheads="1"/>
          </p:cNvSpPr>
          <p:nvPr>
            <p:ph type="body" idx="1"/>
          </p:nvPr>
        </p:nvSpPr>
        <p:spPr>
          <a:xfrm>
            <a:off x="457200" y="1600200"/>
            <a:ext cx="8229600" cy="4800600"/>
          </a:xfrm>
        </p:spPr>
        <p:txBody>
          <a:bodyPr/>
          <a:lstStyle/>
          <a:p>
            <a:r>
              <a:rPr lang="en-US"/>
              <a:t>14 year old Timmy is brought in by mom for a well-child check</a:t>
            </a:r>
          </a:p>
          <a:p>
            <a:r>
              <a:rPr lang="en-US"/>
              <a:t>He</a:t>
            </a:r>
            <a:r>
              <a:rPr lang="ja-JP" altLang="en-US">
                <a:latin typeface="Arial"/>
              </a:rPr>
              <a:t>’</a:t>
            </a:r>
            <a:r>
              <a:rPr lang="en-US"/>
              <a:t>s now in 9</a:t>
            </a:r>
            <a:r>
              <a:rPr lang="en-US" baseline="30000"/>
              <a:t>th</a:t>
            </a:r>
            <a:r>
              <a:rPr lang="en-US"/>
              <a:t> grade, has a small group of tight friends</a:t>
            </a:r>
          </a:p>
          <a:p>
            <a:r>
              <a:rPr lang="en-US"/>
              <a:t>No health problems, but </a:t>
            </a:r>
            <a:r>
              <a:rPr lang="ja-JP" altLang="en-US">
                <a:latin typeface="Arial"/>
              </a:rPr>
              <a:t>“</a:t>
            </a:r>
            <a:r>
              <a:rPr lang="en-US"/>
              <a:t>worries</a:t>
            </a:r>
            <a:r>
              <a:rPr lang="ja-JP" altLang="en-US">
                <a:latin typeface="Arial"/>
              </a:rPr>
              <a:t>”</a:t>
            </a:r>
            <a:r>
              <a:rPr lang="en-US"/>
              <a:t> are still a major issue</a:t>
            </a:r>
          </a:p>
          <a:p>
            <a:r>
              <a:rPr lang="en-US"/>
              <a:t>When asked what he worries about – he and mom almost simultaneously say </a:t>
            </a:r>
            <a:r>
              <a:rPr lang="ja-JP" altLang="en-US">
                <a:latin typeface="Arial"/>
              </a:rPr>
              <a:t>“</a:t>
            </a:r>
            <a:r>
              <a:rPr lang="en-US"/>
              <a:t>everything!</a:t>
            </a:r>
            <a:r>
              <a:rPr lang="ja-JP" altLang="en-US">
                <a:latin typeface="Arial"/>
              </a:rPr>
              <a:t>”</a:t>
            </a:r>
            <a:endParaRPr lang="en-US"/>
          </a:p>
        </p:txBody>
      </p:sp>
    </p:spTree>
    <p:extLst>
      <p:ext uri="{BB962C8B-B14F-4D97-AF65-F5344CB8AC3E}">
        <p14:creationId xmlns:p14="http://schemas.microsoft.com/office/powerpoint/2010/main" val="252381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562100"/>
            <a:ext cx="8229600" cy="5668963"/>
          </a:xfrm>
        </p:spPr>
        <p:txBody>
          <a:bodyPr/>
          <a:lstStyle/>
          <a:p>
            <a:r>
              <a:rPr lang="en-US" dirty="0"/>
              <a:t>He</a:t>
            </a:r>
            <a:r>
              <a:rPr lang="ja-JP" altLang="en-US" dirty="0">
                <a:latin typeface="Arial"/>
              </a:rPr>
              <a:t>’</a:t>
            </a:r>
            <a:r>
              <a:rPr lang="en-US" dirty="0"/>
              <a:t>s lying awake at night for hours thinking about what he did at school that day, what will happen tomorrow, whether he</a:t>
            </a:r>
            <a:r>
              <a:rPr lang="ja-JP" altLang="en-US" dirty="0">
                <a:latin typeface="Arial"/>
              </a:rPr>
              <a:t>’</a:t>
            </a:r>
            <a:r>
              <a:rPr lang="en-US" dirty="0" err="1"/>
              <a:t>ll</a:t>
            </a:r>
            <a:r>
              <a:rPr lang="en-US" dirty="0"/>
              <a:t> fail his end-of-year exams, whether he</a:t>
            </a:r>
            <a:r>
              <a:rPr lang="ja-JP" altLang="en-US" dirty="0">
                <a:latin typeface="Arial"/>
              </a:rPr>
              <a:t>’</a:t>
            </a:r>
            <a:r>
              <a:rPr lang="en-US" dirty="0" err="1"/>
              <a:t>ll</a:t>
            </a:r>
            <a:r>
              <a:rPr lang="en-US" dirty="0"/>
              <a:t> ever get into college</a:t>
            </a:r>
          </a:p>
          <a:p>
            <a:r>
              <a:rPr lang="en-US" dirty="0"/>
              <a:t>Has panic attacks a couple times a week, always associated with test-taking or other situations where he</a:t>
            </a:r>
            <a:r>
              <a:rPr lang="ja-JP" altLang="en-US" dirty="0">
                <a:latin typeface="Arial"/>
              </a:rPr>
              <a:t>’</a:t>
            </a:r>
            <a:r>
              <a:rPr lang="en-US" dirty="0"/>
              <a:t>s nervous</a:t>
            </a:r>
          </a:p>
          <a:p>
            <a:r>
              <a:rPr lang="en-US" dirty="0"/>
              <a:t>On days he has tests, he often gets so worried he throws up and has to spend time in the nurse</a:t>
            </a:r>
            <a:r>
              <a:rPr lang="ja-JP" altLang="en-US" dirty="0">
                <a:latin typeface="Arial"/>
              </a:rPr>
              <a:t>’</a:t>
            </a:r>
            <a:r>
              <a:rPr lang="en-US" dirty="0"/>
              <a:t>s office</a:t>
            </a:r>
          </a:p>
        </p:txBody>
      </p:sp>
    </p:spTree>
    <p:extLst>
      <p:ext uri="{BB962C8B-B14F-4D97-AF65-F5344CB8AC3E}">
        <p14:creationId xmlns:p14="http://schemas.microsoft.com/office/powerpoint/2010/main" val="278221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587500"/>
            <a:ext cx="8229600" cy="5592763"/>
          </a:xfrm>
        </p:spPr>
        <p:txBody>
          <a:bodyPr/>
          <a:lstStyle/>
          <a:p>
            <a:r>
              <a:rPr lang="en-US" dirty="0"/>
              <a:t>He went back to see the psychologist who helped with the thunderstorm phobia, and they have been working on anxious cognitive distortions and weighing the evidence</a:t>
            </a:r>
          </a:p>
          <a:p>
            <a:r>
              <a:rPr lang="en-US" dirty="0"/>
              <a:t>He says he has been diligently working on his therapy homework (mom confirms) but still is rating his anxiety at 7/10 most days</a:t>
            </a:r>
          </a:p>
          <a:p>
            <a:r>
              <a:rPr lang="en-US" dirty="0"/>
              <a:t>His psychologist has suggested they consider a med consult</a:t>
            </a:r>
          </a:p>
        </p:txBody>
      </p:sp>
    </p:spTree>
    <p:extLst>
      <p:ext uri="{BB962C8B-B14F-4D97-AF65-F5344CB8AC3E}">
        <p14:creationId xmlns:p14="http://schemas.microsoft.com/office/powerpoint/2010/main" val="1577043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1562100"/>
            <a:ext cx="8229600" cy="5516563"/>
          </a:xfrm>
        </p:spPr>
        <p:txBody>
          <a:bodyPr/>
          <a:lstStyle/>
          <a:p>
            <a:r>
              <a:rPr lang="en-US" dirty="0"/>
              <a:t>What is the most likely diagnosis</a:t>
            </a:r>
            <a:r>
              <a:rPr lang="en-US" dirty="0" smtClean="0"/>
              <a:t>?</a:t>
            </a:r>
            <a:endParaRPr lang="en-US" dirty="0"/>
          </a:p>
          <a:p>
            <a:r>
              <a:rPr lang="en-US" dirty="0"/>
              <a:t>How would you intervene at this point?</a:t>
            </a:r>
          </a:p>
        </p:txBody>
      </p:sp>
    </p:spTree>
    <p:extLst>
      <p:ext uri="{BB962C8B-B14F-4D97-AF65-F5344CB8AC3E}">
        <p14:creationId xmlns:p14="http://schemas.microsoft.com/office/powerpoint/2010/main" val="314910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anxiety disorder (SAD)</a:t>
            </a:r>
            <a:endParaRPr lang="en-US" dirty="0"/>
          </a:p>
        </p:txBody>
      </p:sp>
      <p:sp>
        <p:nvSpPr>
          <p:cNvPr id="3" name="Content Placeholder 2"/>
          <p:cNvSpPr>
            <a:spLocks noGrp="1"/>
          </p:cNvSpPr>
          <p:nvPr>
            <p:ph sz="quarter" idx="1"/>
          </p:nvPr>
        </p:nvSpPr>
        <p:spPr>
          <a:xfrm>
            <a:off x="612648" y="1600200"/>
            <a:ext cx="8277352" cy="4826000"/>
          </a:xfrm>
        </p:spPr>
        <p:txBody>
          <a:bodyPr>
            <a:normAutofit lnSpcReduction="10000"/>
          </a:bodyPr>
          <a:lstStyle/>
          <a:p>
            <a:r>
              <a:rPr lang="en-US" sz="2200" dirty="0" smtClean="0"/>
              <a:t>Key features:</a:t>
            </a:r>
          </a:p>
          <a:p>
            <a:r>
              <a:rPr lang="en-US" sz="2200" dirty="0" smtClean="0"/>
              <a:t>Excessive worry about losing or being permanently separated from a major attachment figure that is developmentally inappropriate.</a:t>
            </a:r>
          </a:p>
          <a:p>
            <a:r>
              <a:rPr lang="en-US" sz="2200" dirty="0" smtClean="0"/>
              <a:t>May present as recurrent excessive distress and/or repeated somatic complaints when separation from home or major attachment figures occurs or is anticipated.</a:t>
            </a:r>
          </a:p>
          <a:p>
            <a:r>
              <a:rPr lang="en-US" sz="2200" dirty="0" smtClean="0"/>
              <a:t>May present as nightmares involving the theme of separation and a persistent refusal to go to sleep or be alone without attachment figure.</a:t>
            </a:r>
          </a:p>
          <a:p>
            <a:r>
              <a:rPr lang="en-US" sz="2200" dirty="0" smtClean="0"/>
              <a:t>Symptoms must be present for 4 weeks and occur between the ages of 6-17.</a:t>
            </a:r>
          </a:p>
          <a:p>
            <a:r>
              <a:rPr lang="en-US" sz="2200" dirty="0" smtClean="0"/>
              <a:t>May be a possible risk factor for panic disorder or agoraphobia in adulthood</a:t>
            </a:r>
          </a:p>
          <a:p>
            <a:pPr marL="0" indent="0">
              <a:buNone/>
            </a:pPr>
            <a:r>
              <a:rPr lang="en-US" sz="1500" dirty="0"/>
              <a:t>(Martin &amp; </a:t>
            </a:r>
            <a:r>
              <a:rPr lang="en-US" sz="1500" dirty="0" err="1"/>
              <a:t>Volkmar</a:t>
            </a:r>
            <a:r>
              <a:rPr lang="en-US" sz="1500" dirty="0"/>
              <a:t> 2007)</a:t>
            </a:r>
          </a:p>
          <a:p>
            <a:endParaRPr lang="en-US" sz="1500" dirty="0" smtClean="0"/>
          </a:p>
        </p:txBody>
      </p:sp>
    </p:spTree>
    <p:extLst>
      <p:ext uri="{BB962C8B-B14F-4D97-AF65-F5344CB8AC3E}">
        <p14:creationId xmlns:p14="http://schemas.microsoft.com/office/powerpoint/2010/main" val="21712261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phobia/Social anxiety disorder</a:t>
            </a:r>
            <a:endParaRPr lang="en-US" dirty="0"/>
          </a:p>
        </p:txBody>
      </p:sp>
      <p:sp>
        <p:nvSpPr>
          <p:cNvPr id="3" name="Content Placeholder 2"/>
          <p:cNvSpPr>
            <a:spLocks noGrp="1"/>
          </p:cNvSpPr>
          <p:nvPr>
            <p:ph sz="quarter" idx="1"/>
          </p:nvPr>
        </p:nvSpPr>
        <p:spPr>
          <a:xfrm>
            <a:off x="612648" y="1600200"/>
            <a:ext cx="8251952" cy="5016500"/>
          </a:xfrm>
        </p:spPr>
        <p:txBody>
          <a:bodyPr>
            <a:normAutofit fontScale="25000" lnSpcReduction="20000"/>
          </a:bodyPr>
          <a:lstStyle/>
          <a:p>
            <a:r>
              <a:rPr lang="en-US" sz="11200" dirty="0" smtClean="0"/>
              <a:t>Key features:</a:t>
            </a:r>
          </a:p>
          <a:p>
            <a:r>
              <a:rPr lang="en-US" sz="11200" dirty="0" smtClean="0"/>
              <a:t>Characterized as a persistent fear of one or more social situations in which a person is exposed to unfamiliar persons or by scrutiny by others (</a:t>
            </a:r>
            <a:r>
              <a:rPr lang="en-US" sz="11200" dirty="0" err="1" smtClean="0"/>
              <a:t>ie</a:t>
            </a:r>
            <a:r>
              <a:rPr lang="en-US" sz="11200" dirty="0" smtClean="0"/>
              <a:t>. Public speaking, performance, attending social gatherings).</a:t>
            </a:r>
          </a:p>
          <a:p>
            <a:r>
              <a:rPr lang="en-US" sz="11200" dirty="0" smtClean="0"/>
              <a:t>Children, adolescents and adults tend to focus on and be concerned about embarrassment, negative evaluation, and rejection. </a:t>
            </a:r>
          </a:p>
          <a:p>
            <a:r>
              <a:rPr lang="en-US" sz="11200" dirty="0" smtClean="0"/>
              <a:t>If untreated, could result in school refusal, termination of education and difficulty entering workforce. </a:t>
            </a:r>
          </a:p>
          <a:p>
            <a:pPr marL="0" indent="0">
              <a:buNone/>
            </a:pPr>
            <a:endParaRPr lang="en-US" sz="11200" dirty="0"/>
          </a:p>
          <a:p>
            <a:pPr marL="0" indent="0">
              <a:buNone/>
            </a:pPr>
            <a:endParaRPr lang="en-US" sz="5600" dirty="0" smtClean="0"/>
          </a:p>
          <a:p>
            <a:pPr marL="0" indent="0">
              <a:buNone/>
            </a:pPr>
            <a:endParaRPr lang="en-US" sz="5600" dirty="0" smtClean="0"/>
          </a:p>
          <a:p>
            <a:pPr marL="0" indent="0">
              <a:buNone/>
            </a:pPr>
            <a:r>
              <a:rPr lang="en-US" sz="5600" dirty="0" smtClean="0"/>
              <a:t>(</a:t>
            </a:r>
            <a:r>
              <a:rPr lang="en-US" sz="5600" dirty="0"/>
              <a:t>Martin &amp; </a:t>
            </a:r>
            <a:r>
              <a:rPr lang="en-US" sz="5600" dirty="0" err="1"/>
              <a:t>Volkmar</a:t>
            </a:r>
            <a:r>
              <a:rPr lang="en-US" sz="5600" dirty="0"/>
              <a:t> 2007)</a:t>
            </a:r>
          </a:p>
          <a:p>
            <a:pPr marL="0" indent="0">
              <a:buNone/>
            </a:pPr>
            <a:endParaRPr lang="en-US" sz="2800" dirty="0"/>
          </a:p>
          <a:p>
            <a:pPr marL="0" indent="0">
              <a:buNone/>
            </a:pPr>
            <a:endParaRPr lang="en-US" sz="8600" dirty="0" smtClean="0"/>
          </a:p>
          <a:p>
            <a:pPr marL="0" indent="0">
              <a:buNone/>
            </a:pPr>
            <a:r>
              <a:rPr lang="en-US" sz="1500" dirty="0" smtClean="0"/>
              <a:t>(</a:t>
            </a:r>
            <a:endParaRPr lang="en-US" sz="1500" dirty="0"/>
          </a:p>
        </p:txBody>
      </p:sp>
    </p:spTree>
    <p:extLst>
      <p:ext uri="{BB962C8B-B14F-4D97-AF65-F5344CB8AC3E}">
        <p14:creationId xmlns:p14="http://schemas.microsoft.com/office/powerpoint/2010/main" val="30440653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phobia/Social anxiety disorder</a:t>
            </a:r>
            <a:endParaRPr lang="en-US" dirty="0"/>
          </a:p>
        </p:txBody>
      </p:sp>
      <p:sp>
        <p:nvSpPr>
          <p:cNvPr id="3" name="Content Placeholder 2"/>
          <p:cNvSpPr>
            <a:spLocks noGrp="1"/>
          </p:cNvSpPr>
          <p:nvPr>
            <p:ph sz="quarter" idx="1"/>
          </p:nvPr>
        </p:nvSpPr>
        <p:spPr/>
        <p:txBody>
          <a:bodyPr>
            <a:normAutofit/>
          </a:bodyPr>
          <a:lstStyle/>
          <a:p>
            <a:r>
              <a:rPr lang="en-US" sz="3200" dirty="0"/>
              <a:t>There is a desire/interest to have friends but anxiety is so high that it significantly impairs the </a:t>
            </a:r>
            <a:r>
              <a:rPr lang="en-US" sz="3200" dirty="0" smtClean="0"/>
              <a:t>individual’s </a:t>
            </a:r>
            <a:r>
              <a:rPr lang="en-US" sz="3200" dirty="0"/>
              <a:t>ability to seek out and sustain these relationships.</a:t>
            </a:r>
          </a:p>
          <a:p>
            <a:r>
              <a:rPr lang="en-US" sz="3200" dirty="0"/>
              <a:t>Behavioral inhibition may be a temperamental predictor of social phobia in childhood or adulthood.</a:t>
            </a:r>
          </a:p>
          <a:p>
            <a:pPr marL="0" indent="0">
              <a:buNone/>
            </a:pPr>
            <a:endParaRPr lang="en-US" sz="1100" dirty="0"/>
          </a:p>
          <a:p>
            <a:pPr marL="0" indent="0">
              <a:buNone/>
            </a:pPr>
            <a:endParaRPr lang="en-US" sz="800" dirty="0"/>
          </a:p>
          <a:p>
            <a:pPr marL="0" indent="0">
              <a:buNone/>
            </a:pPr>
            <a:r>
              <a:rPr lang="en-US" sz="1400" dirty="0"/>
              <a:t>(Martin &amp; </a:t>
            </a:r>
            <a:r>
              <a:rPr lang="en-US" sz="1400" dirty="0" err="1"/>
              <a:t>Volkmar</a:t>
            </a:r>
            <a:r>
              <a:rPr lang="en-US" sz="1400" dirty="0"/>
              <a:t> 2007)</a:t>
            </a:r>
          </a:p>
          <a:p>
            <a:pPr marL="0" indent="0">
              <a:buNone/>
            </a:pPr>
            <a:endParaRPr lang="en-US" dirty="0"/>
          </a:p>
          <a:p>
            <a:endParaRPr lang="en-US" dirty="0"/>
          </a:p>
        </p:txBody>
      </p:sp>
    </p:spTree>
    <p:extLst>
      <p:ext uri="{BB962C8B-B14F-4D97-AF65-F5344CB8AC3E}">
        <p14:creationId xmlns:p14="http://schemas.microsoft.com/office/powerpoint/2010/main" val="12203096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Generalized anxiety disorder (GAD)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100" dirty="0" smtClean="0"/>
              <a:t>Key features:</a:t>
            </a:r>
          </a:p>
          <a:p>
            <a:r>
              <a:rPr lang="en-US" sz="3100" dirty="0" smtClean="0"/>
              <a:t>Characterized by excessive and uncontrollable worry about a number of events or activities. In children there also has to be the presence of one associated symptom such as restlessness or feeling keyed up or on edge, irritability, muscle tension, sleep disturbance, difficulty with concentration or mind going blank, easily fatigued.</a:t>
            </a:r>
          </a:p>
          <a:p>
            <a:r>
              <a:rPr lang="en-US" sz="3100" dirty="0" smtClean="0"/>
              <a:t>Symptoms present for 6 months.</a:t>
            </a:r>
          </a:p>
          <a:p>
            <a:r>
              <a:rPr lang="en-US" sz="3100" dirty="0" smtClean="0"/>
              <a:t>Research has shown that there may be a genetic link to depression suggesting that adolescent GAD may precede later depression</a:t>
            </a:r>
          </a:p>
          <a:p>
            <a:endParaRPr lang="en-US" sz="2000" dirty="0"/>
          </a:p>
          <a:p>
            <a:endParaRPr lang="en-US" sz="2000" dirty="0" smtClean="0"/>
          </a:p>
          <a:p>
            <a:pPr marL="0" indent="0">
              <a:buNone/>
            </a:pPr>
            <a:r>
              <a:rPr lang="en-US" sz="1400" dirty="0"/>
              <a:t>(Martin &amp; </a:t>
            </a:r>
            <a:r>
              <a:rPr lang="en-US" sz="1400" dirty="0" err="1"/>
              <a:t>Volkmar</a:t>
            </a:r>
            <a:r>
              <a:rPr lang="en-US" sz="1400" dirty="0"/>
              <a:t> 2007)</a:t>
            </a:r>
          </a:p>
          <a:p>
            <a:endParaRPr lang="en-US" sz="2000" dirty="0"/>
          </a:p>
        </p:txBody>
      </p:sp>
    </p:spTree>
    <p:extLst>
      <p:ext uri="{BB962C8B-B14F-4D97-AF65-F5344CB8AC3E}">
        <p14:creationId xmlns:p14="http://schemas.microsoft.com/office/powerpoint/2010/main" val="2468943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a:bodyPr>
          <a:lstStyle/>
          <a:p>
            <a:r>
              <a:rPr lang="en-US" dirty="0" smtClean="0"/>
              <a:t>Disorders that will be reviewed: Separation Anxiety Disorder, Social Phobia, Specific Phobia, Panic Disorder, Generalized Anxiety Disorder, OCD</a:t>
            </a:r>
          </a:p>
          <a:p>
            <a:r>
              <a:rPr lang="en-US" dirty="0" smtClean="0"/>
              <a:t>Epidemiology</a:t>
            </a:r>
          </a:p>
          <a:p>
            <a:r>
              <a:rPr lang="en-US" dirty="0" smtClean="0"/>
              <a:t>Assessment – signs &amp; symptoms</a:t>
            </a:r>
          </a:p>
          <a:p>
            <a:r>
              <a:rPr lang="en-US" dirty="0" smtClean="0"/>
              <a:t>Differential diagnoses, co-</a:t>
            </a:r>
            <a:r>
              <a:rPr lang="en-US" dirty="0" smtClean="0"/>
              <a:t>morbidities</a:t>
            </a:r>
            <a:endParaRPr lang="en-US" dirty="0" smtClean="0"/>
          </a:p>
          <a:p>
            <a:r>
              <a:rPr lang="en-US" dirty="0" smtClean="0"/>
              <a:t>Treatment – psychotherapies and psychotropic medications</a:t>
            </a:r>
          </a:p>
        </p:txBody>
      </p:sp>
    </p:spTree>
    <p:extLst>
      <p:ext uri="{BB962C8B-B14F-4D97-AF65-F5344CB8AC3E}">
        <p14:creationId xmlns:p14="http://schemas.microsoft.com/office/powerpoint/2010/main" val="28514731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phobia</a:t>
            </a:r>
            <a:endParaRPr lang="en-US" dirty="0"/>
          </a:p>
        </p:txBody>
      </p:sp>
      <p:sp>
        <p:nvSpPr>
          <p:cNvPr id="3" name="Content Placeholder 2"/>
          <p:cNvSpPr>
            <a:spLocks noGrp="1"/>
          </p:cNvSpPr>
          <p:nvPr>
            <p:ph sz="quarter" idx="1"/>
          </p:nvPr>
        </p:nvSpPr>
        <p:spPr>
          <a:xfrm>
            <a:off x="612648" y="1600200"/>
            <a:ext cx="8251952" cy="5092700"/>
          </a:xfrm>
        </p:spPr>
        <p:txBody>
          <a:bodyPr>
            <a:normAutofit lnSpcReduction="10000"/>
          </a:bodyPr>
          <a:lstStyle/>
          <a:p>
            <a:r>
              <a:rPr lang="en-US" sz="2400" dirty="0" smtClean="0"/>
              <a:t>Key features:</a:t>
            </a:r>
          </a:p>
          <a:p>
            <a:r>
              <a:rPr lang="en-US" sz="2400" dirty="0" smtClean="0"/>
              <a:t>Marked and persistent fear that is excessive or unreasonable cued by the presence or anticipation of a specific object or situation (e.g. flying, heights, animals, shots, seeing blood) for at least 6 months.	</a:t>
            </a:r>
          </a:p>
          <a:p>
            <a:r>
              <a:rPr lang="en-US" sz="2400" dirty="0" smtClean="0"/>
              <a:t>Exposure to the phobic stimulus will almost always provoke an immediate anxiety response which could be a panic attack. In children it is commonly tantrums, crying, freezing or clinging.</a:t>
            </a:r>
          </a:p>
          <a:p>
            <a:r>
              <a:rPr lang="en-US" sz="2400" dirty="0" smtClean="0"/>
              <a:t>Unlike adults, children often do not recognize that their fear is excessive or unreasonable.</a:t>
            </a:r>
          </a:p>
          <a:p>
            <a:r>
              <a:rPr lang="en-US" sz="2400" dirty="0" smtClean="0"/>
              <a:t>5 types: animal, natural-environment, blood-injection-injury, situational, other types.</a:t>
            </a:r>
          </a:p>
          <a:p>
            <a:pPr marL="0" indent="0">
              <a:buNone/>
            </a:pPr>
            <a:endParaRPr lang="en-US" sz="1400" dirty="0" smtClean="0"/>
          </a:p>
          <a:p>
            <a:pPr marL="0" indent="0">
              <a:buNone/>
            </a:pPr>
            <a:r>
              <a:rPr lang="en-US" sz="1400" dirty="0" smtClean="0"/>
              <a:t>(</a:t>
            </a:r>
            <a:r>
              <a:rPr lang="en-US" sz="1400" dirty="0"/>
              <a:t>Martin &amp; </a:t>
            </a:r>
            <a:r>
              <a:rPr lang="en-US" sz="1400" dirty="0" err="1"/>
              <a:t>Volkmar</a:t>
            </a:r>
            <a:r>
              <a:rPr lang="en-US" sz="1400" dirty="0"/>
              <a:t> 2007)</a:t>
            </a:r>
          </a:p>
          <a:p>
            <a:pPr marL="0" indent="0">
              <a:buNone/>
            </a:pPr>
            <a:endParaRPr lang="en-US" sz="2400" dirty="0"/>
          </a:p>
          <a:p>
            <a:endParaRPr lang="en-US" sz="2400" dirty="0" smtClean="0"/>
          </a:p>
          <a:p>
            <a:endParaRPr lang="en-US" dirty="0"/>
          </a:p>
        </p:txBody>
      </p:sp>
    </p:spTree>
    <p:extLst>
      <p:ext uri="{BB962C8B-B14F-4D97-AF65-F5344CB8AC3E}">
        <p14:creationId xmlns:p14="http://schemas.microsoft.com/office/powerpoint/2010/main" val="19277279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Panic disorder with or without agoraphobia</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dirty="0" smtClean="0"/>
              <a:t>Key features</a:t>
            </a:r>
          </a:p>
          <a:p>
            <a:r>
              <a:rPr lang="en-US" sz="2800" dirty="0" smtClean="0"/>
              <a:t>Characterized as recurrent unexpected panic attacks accompanied by persistent concern of having additional attacks, significant change in behavior as a result of the attacks, or worry about the implications of the attacks or its consequences (e.g. “going crazy”, heart attack, losing control)</a:t>
            </a:r>
          </a:p>
          <a:p>
            <a:r>
              <a:rPr lang="en-US" sz="2800" dirty="0" smtClean="0"/>
              <a:t>The panic attacks in panic disorder occur spontaneously without an environmental trigger</a:t>
            </a:r>
          </a:p>
          <a:p>
            <a:endParaRPr lang="en-US" sz="2800" dirty="0"/>
          </a:p>
          <a:p>
            <a:endParaRPr lang="en-US" sz="2400" dirty="0" smtClean="0"/>
          </a:p>
          <a:p>
            <a:pPr marL="0" indent="0">
              <a:buNone/>
            </a:pPr>
            <a:r>
              <a:rPr lang="en-US" sz="1400" dirty="0"/>
              <a:t>(Martin &amp; </a:t>
            </a:r>
            <a:r>
              <a:rPr lang="en-US" sz="1400" dirty="0" err="1"/>
              <a:t>Volkmar</a:t>
            </a:r>
            <a:r>
              <a:rPr lang="en-US" sz="1400" dirty="0"/>
              <a:t> 2007)</a:t>
            </a:r>
          </a:p>
          <a:p>
            <a:pPr marL="0" indent="0">
              <a:buNone/>
            </a:pPr>
            <a:endParaRPr lang="en-US" sz="4000" dirty="0"/>
          </a:p>
          <a:p>
            <a:endParaRPr lang="en-US" sz="2400" dirty="0" smtClean="0"/>
          </a:p>
        </p:txBody>
      </p:sp>
    </p:spTree>
    <p:extLst>
      <p:ext uri="{BB962C8B-B14F-4D97-AF65-F5344CB8AC3E}">
        <p14:creationId xmlns:p14="http://schemas.microsoft.com/office/powerpoint/2010/main" val="24556133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Panic disorder cont.</a:t>
            </a:r>
            <a:endParaRPr lang="en-US" dirty="0"/>
          </a:p>
        </p:txBody>
      </p:sp>
      <p:sp>
        <p:nvSpPr>
          <p:cNvPr id="3" name="Content Placeholder 2"/>
          <p:cNvSpPr>
            <a:spLocks noGrp="1"/>
          </p:cNvSpPr>
          <p:nvPr>
            <p:ph sz="quarter" idx="1"/>
          </p:nvPr>
        </p:nvSpPr>
        <p:spPr>
          <a:xfrm>
            <a:off x="612648" y="1600200"/>
            <a:ext cx="8153400" cy="5080000"/>
          </a:xfrm>
        </p:spPr>
        <p:txBody>
          <a:bodyPr>
            <a:normAutofit lnSpcReduction="10000"/>
          </a:bodyPr>
          <a:lstStyle/>
          <a:p>
            <a:r>
              <a:rPr lang="en-US" sz="2400" dirty="0"/>
              <a:t>A panic attack is a discrete period of intense fear or discomfort that is associated with at least 4 or more somatic or cognitive symptoms. Symptoms common in adolescents </a:t>
            </a:r>
            <a:r>
              <a:rPr lang="en-US" sz="2400" dirty="0" smtClean="0"/>
              <a:t>and adults are </a:t>
            </a:r>
            <a:r>
              <a:rPr lang="en-US" sz="2400" dirty="0"/>
              <a:t>trembling, dizziness/faintness, pounding heart, nausea, shortness of breath and sweating. Cognitive symptoms: fear of going crazy or dying are less common.</a:t>
            </a:r>
          </a:p>
          <a:p>
            <a:r>
              <a:rPr lang="en-US" sz="2400" dirty="0" smtClean="0"/>
              <a:t>Panic disorder with agoraphobia is present if the individual avoids places or situations in which escape may be difficult or embarrassing (i.e. large groups of people, auditoriums)</a:t>
            </a:r>
          </a:p>
          <a:p>
            <a:r>
              <a:rPr lang="en-US" sz="2400" dirty="0" smtClean="0"/>
              <a:t>The biggest challenge in panic disorder in adolescents and adults is making the right diagnosis and teasing out the symptoms.</a:t>
            </a:r>
          </a:p>
          <a:p>
            <a:pPr marL="0" indent="0">
              <a:buNone/>
            </a:pPr>
            <a:endParaRPr lang="en-US" sz="1400" dirty="0" smtClean="0"/>
          </a:p>
          <a:p>
            <a:pPr marL="0" indent="0">
              <a:buNone/>
            </a:pPr>
            <a:r>
              <a:rPr lang="en-US" sz="1400" dirty="0" smtClean="0"/>
              <a:t>(</a:t>
            </a:r>
            <a:r>
              <a:rPr lang="en-US" sz="1400" dirty="0"/>
              <a:t>Martin &amp; </a:t>
            </a:r>
            <a:r>
              <a:rPr lang="en-US" sz="1400" dirty="0" err="1"/>
              <a:t>Volkmar</a:t>
            </a:r>
            <a:r>
              <a:rPr lang="en-US" sz="1400" dirty="0"/>
              <a:t> 2007)</a:t>
            </a:r>
          </a:p>
          <a:p>
            <a:pPr marL="0" indent="0">
              <a:buNone/>
            </a:pPr>
            <a:endParaRPr lang="en-US" sz="1400" dirty="0"/>
          </a:p>
          <a:p>
            <a:endParaRPr lang="en-US" sz="2400" dirty="0"/>
          </a:p>
        </p:txBody>
      </p:sp>
    </p:spTree>
    <p:extLst>
      <p:ext uri="{BB962C8B-B14F-4D97-AF65-F5344CB8AC3E}">
        <p14:creationId xmlns:p14="http://schemas.microsoft.com/office/powerpoint/2010/main" val="19126253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Obsessive compulsive disorder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Prevalence 0.6%-1% in children and adolescents</a:t>
            </a:r>
          </a:p>
          <a:p>
            <a:r>
              <a:rPr lang="en-US" dirty="0" smtClean="0"/>
              <a:t>2.2 million American adults have OCD</a:t>
            </a:r>
          </a:p>
          <a:p>
            <a:r>
              <a:rPr lang="en-US" dirty="0" smtClean="0"/>
              <a:t>Equal gender distribution, but earlier onset in males.</a:t>
            </a:r>
          </a:p>
          <a:p>
            <a:r>
              <a:rPr lang="en-US" dirty="0" smtClean="0"/>
              <a:t>In general symptoms exist on average 7-8 years before reaching clinical attention.</a:t>
            </a:r>
          </a:p>
          <a:p>
            <a:endParaRPr lang="en-US" dirty="0"/>
          </a:p>
          <a:p>
            <a:endParaRPr lang="en-US" dirty="0" smtClean="0"/>
          </a:p>
          <a:p>
            <a:endParaRPr lang="en-US" dirty="0"/>
          </a:p>
          <a:p>
            <a:pPr marL="0" indent="0">
              <a:buNone/>
            </a:pPr>
            <a:endParaRPr lang="en-US" sz="1400" dirty="0" smtClean="0"/>
          </a:p>
          <a:p>
            <a:pPr marL="0" indent="0">
              <a:buNone/>
            </a:pPr>
            <a:r>
              <a:rPr lang="en-US" sz="1400" dirty="0" smtClean="0"/>
              <a:t>(</a:t>
            </a:r>
            <a:r>
              <a:rPr lang="en-US" sz="1400" dirty="0"/>
              <a:t>Martin &amp; </a:t>
            </a:r>
            <a:r>
              <a:rPr lang="en-US" sz="1400" dirty="0" err="1"/>
              <a:t>Volkmar</a:t>
            </a:r>
            <a:r>
              <a:rPr lang="en-US" sz="1400" dirty="0"/>
              <a:t> 2007)</a:t>
            </a:r>
          </a:p>
          <a:p>
            <a:endParaRPr lang="en-US" dirty="0" smtClean="0"/>
          </a:p>
          <a:p>
            <a:endParaRPr lang="en-US" dirty="0"/>
          </a:p>
        </p:txBody>
      </p:sp>
    </p:spTree>
    <p:extLst>
      <p:ext uri="{BB962C8B-B14F-4D97-AF65-F5344CB8AC3E}">
        <p14:creationId xmlns:p14="http://schemas.microsoft.com/office/powerpoint/2010/main" val="15088581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OCD</a:t>
            </a:r>
            <a:endParaRPr lang="en-US" dirty="0"/>
          </a:p>
        </p:txBody>
      </p:sp>
      <p:sp>
        <p:nvSpPr>
          <p:cNvPr id="3" name="Content Placeholder 2"/>
          <p:cNvSpPr>
            <a:spLocks noGrp="1"/>
          </p:cNvSpPr>
          <p:nvPr>
            <p:ph sz="quarter" idx="1"/>
          </p:nvPr>
        </p:nvSpPr>
        <p:spPr>
          <a:xfrm>
            <a:off x="612648" y="1600200"/>
            <a:ext cx="8153400" cy="5041900"/>
          </a:xfrm>
        </p:spPr>
        <p:txBody>
          <a:bodyPr>
            <a:normAutofit lnSpcReduction="10000"/>
          </a:bodyPr>
          <a:lstStyle/>
          <a:p>
            <a:r>
              <a:rPr lang="en-US" sz="2400" dirty="0" smtClean="0"/>
              <a:t>Key features:</a:t>
            </a:r>
          </a:p>
          <a:p>
            <a:r>
              <a:rPr lang="en-US" sz="2400" dirty="0" smtClean="0"/>
              <a:t>Either obsessions or compulsions:</a:t>
            </a:r>
          </a:p>
          <a:p>
            <a:r>
              <a:rPr lang="en-US" sz="2400" dirty="0" smtClean="0"/>
              <a:t>Obsessions: unwanted, intrusive thoughts, images impulses that are recognized as senseless or unnecessary</a:t>
            </a:r>
          </a:p>
          <a:p>
            <a:r>
              <a:rPr lang="en-US" sz="2400" dirty="0" smtClean="0"/>
              <a:t>Compulsions: actions that are responses to a perceived internal obligation to follow certain rules/rituals. May arise as direct consequence of obsessions or indirectly to ward off thoughts, impulses, fears</a:t>
            </a:r>
          </a:p>
          <a:p>
            <a:r>
              <a:rPr lang="en-US" sz="2400" dirty="0" smtClean="0"/>
              <a:t>Cause functional impairment</a:t>
            </a:r>
          </a:p>
          <a:p>
            <a:r>
              <a:rPr lang="en-US" sz="2400" dirty="0" smtClean="0"/>
              <a:t>Insight that obsessions or compulsions are excessive or unreasonable not required criterion in children.</a:t>
            </a:r>
          </a:p>
          <a:p>
            <a:pPr marL="0" indent="0">
              <a:buNone/>
            </a:pPr>
            <a:endParaRPr lang="en-US" sz="1400" dirty="0" smtClean="0"/>
          </a:p>
          <a:p>
            <a:pPr marL="0" indent="0">
              <a:buNone/>
            </a:pPr>
            <a:r>
              <a:rPr lang="en-US" sz="1400" dirty="0"/>
              <a:t>(</a:t>
            </a:r>
            <a:r>
              <a:rPr lang="en-US" sz="1400" dirty="0" smtClean="0"/>
              <a:t>Martin </a:t>
            </a:r>
            <a:r>
              <a:rPr lang="en-US" sz="1400" dirty="0"/>
              <a:t>&amp; </a:t>
            </a:r>
            <a:r>
              <a:rPr lang="en-US" sz="1400" dirty="0" err="1"/>
              <a:t>Volkmar</a:t>
            </a:r>
            <a:r>
              <a:rPr lang="en-US" sz="1400" dirty="0"/>
              <a:t> 2007)</a:t>
            </a:r>
          </a:p>
          <a:p>
            <a:endParaRPr lang="en-US" dirty="0" smtClean="0"/>
          </a:p>
          <a:p>
            <a:endParaRPr lang="en-US" dirty="0"/>
          </a:p>
          <a:p>
            <a:endParaRPr lang="en-US" dirty="0"/>
          </a:p>
        </p:txBody>
      </p:sp>
    </p:spTree>
    <p:extLst>
      <p:ext uri="{BB962C8B-B14F-4D97-AF65-F5344CB8AC3E}">
        <p14:creationId xmlns:p14="http://schemas.microsoft.com/office/powerpoint/2010/main" val="42717417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sz="quarter" idx="1"/>
          </p:nvPr>
        </p:nvSpPr>
        <p:spPr>
          <a:xfrm>
            <a:off x="612648" y="1600200"/>
            <a:ext cx="8153400" cy="4699000"/>
          </a:xfrm>
        </p:spPr>
        <p:txBody>
          <a:bodyPr>
            <a:normAutofit fontScale="92500"/>
          </a:bodyPr>
          <a:lstStyle/>
          <a:p>
            <a:r>
              <a:rPr lang="en-US" sz="2600" dirty="0" smtClean="0"/>
              <a:t>Typically both obsessions and compulsions present</a:t>
            </a:r>
          </a:p>
          <a:p>
            <a:r>
              <a:rPr lang="en-US" sz="2600" dirty="0" smtClean="0"/>
              <a:t>Adolescent obsessions tend to focus on contamination, fears of ill fate befalling on loved ones, exactness or symmetry, religion. Bodily functions, sexual or aggressive preoccupation, fear of harm to oneself less common.</a:t>
            </a:r>
          </a:p>
          <a:p>
            <a:r>
              <a:rPr lang="en-US" sz="2600" dirty="0" smtClean="0"/>
              <a:t>Adolescent compulsions tend to be cleaning rituals, repeating actions, checking rituals. Full range of symptoms in adults.</a:t>
            </a:r>
          </a:p>
          <a:p>
            <a:r>
              <a:rPr lang="en-US" sz="2600" dirty="0" smtClean="0"/>
              <a:t>Academic achievement and extracurricular functioning are often preserved, peer relationships usually affected.</a:t>
            </a:r>
          </a:p>
          <a:p>
            <a:r>
              <a:rPr lang="en-US" sz="2600" dirty="0" smtClean="0"/>
              <a:t>Presenting symptoms constellation may change over time</a:t>
            </a:r>
          </a:p>
          <a:p>
            <a:pPr marL="0" indent="0">
              <a:buNone/>
            </a:pPr>
            <a:endParaRPr lang="en-US" sz="1400" dirty="0" smtClean="0"/>
          </a:p>
          <a:p>
            <a:pPr marL="0" indent="0">
              <a:buNone/>
            </a:pPr>
            <a:r>
              <a:rPr lang="en-US" sz="1400" dirty="0" smtClean="0"/>
              <a:t>(JAACAP 2012)</a:t>
            </a:r>
          </a:p>
          <a:p>
            <a:endParaRPr lang="en-US" dirty="0"/>
          </a:p>
        </p:txBody>
      </p:sp>
    </p:spTree>
    <p:extLst>
      <p:ext uri="{BB962C8B-B14F-4D97-AF65-F5344CB8AC3E}">
        <p14:creationId xmlns:p14="http://schemas.microsoft.com/office/powerpoint/2010/main" val="15059554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sz="quarter" idx="1"/>
          </p:nvPr>
        </p:nvSpPr>
        <p:spPr>
          <a:xfrm>
            <a:off x="612648" y="1600200"/>
            <a:ext cx="8264652" cy="4724400"/>
          </a:xfrm>
        </p:spPr>
        <p:txBody>
          <a:bodyPr>
            <a:normAutofit/>
          </a:bodyPr>
          <a:lstStyle/>
          <a:p>
            <a:r>
              <a:rPr lang="en-US" sz="2400" dirty="0" smtClean="0"/>
              <a:t>Researchers are considering 4 or more subtypes to OCD </a:t>
            </a:r>
            <a:endParaRPr lang="en-US" sz="2400" dirty="0" smtClean="0"/>
          </a:p>
          <a:p>
            <a:r>
              <a:rPr lang="en-US" sz="2400" dirty="0" smtClean="0"/>
              <a:t>1</a:t>
            </a:r>
            <a:r>
              <a:rPr lang="en-US" sz="2400" dirty="0" smtClean="0"/>
              <a:t>. Aggressive, sexual, religious and somatic obsessions with checking compulsions</a:t>
            </a:r>
          </a:p>
          <a:p>
            <a:r>
              <a:rPr lang="en-US" sz="2400" dirty="0" smtClean="0"/>
              <a:t>2. Symmetry obsessions with counting, arranging, ordering and repeating compulsions</a:t>
            </a:r>
          </a:p>
          <a:p>
            <a:r>
              <a:rPr lang="en-US" sz="2400" dirty="0" smtClean="0"/>
              <a:t>3. Contamination obsessions with cleaning and washing compulsions</a:t>
            </a:r>
          </a:p>
          <a:p>
            <a:r>
              <a:rPr lang="en-US" sz="2400" dirty="0" smtClean="0"/>
              <a:t>4. Hoarding obsessions with hoarding and collection compulsions</a:t>
            </a:r>
          </a:p>
          <a:p>
            <a:pPr marL="0" indent="0">
              <a:buNone/>
            </a:pPr>
            <a:endParaRPr lang="en-US" sz="1400" dirty="0" smtClean="0"/>
          </a:p>
          <a:p>
            <a:pPr marL="0" indent="0">
              <a:buNone/>
            </a:pPr>
            <a:r>
              <a:rPr lang="en-US" sz="1400" dirty="0" smtClean="0"/>
              <a:t>(</a:t>
            </a:r>
            <a:r>
              <a:rPr lang="en-US" sz="1400" dirty="0"/>
              <a:t>JAACAP 2012)</a:t>
            </a:r>
          </a:p>
          <a:p>
            <a:endParaRPr lang="en-US" sz="2400" dirty="0" smtClean="0"/>
          </a:p>
          <a:p>
            <a:endParaRPr lang="en-US" dirty="0"/>
          </a:p>
        </p:txBody>
      </p:sp>
    </p:spTree>
    <p:extLst>
      <p:ext uri="{BB962C8B-B14F-4D97-AF65-F5344CB8AC3E}">
        <p14:creationId xmlns:p14="http://schemas.microsoft.com/office/powerpoint/2010/main" val="128661028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Comorbidity</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2800" dirty="0" smtClean="0"/>
              <a:t>Anxiety disorders in children, adolescents and adults are usually comorbid with each other and with other psychopathologies.</a:t>
            </a:r>
          </a:p>
          <a:p>
            <a:r>
              <a:rPr lang="en-US" sz="2800" dirty="0" smtClean="0"/>
              <a:t>39% in children, 14% in adolescents, in clinic populations 50%</a:t>
            </a:r>
          </a:p>
          <a:p>
            <a:r>
              <a:rPr lang="en-US" sz="2800" dirty="0" smtClean="0"/>
              <a:t>Depression is 8.2 times more likely in children with anxiety disorders</a:t>
            </a:r>
          </a:p>
          <a:p>
            <a:r>
              <a:rPr lang="en-US" sz="2800" dirty="0" smtClean="0"/>
              <a:t>30% ADHD</a:t>
            </a:r>
          </a:p>
          <a:p>
            <a:r>
              <a:rPr lang="en-US" sz="2800" dirty="0" smtClean="0"/>
              <a:t>Children with SAD are more likely to have a specific phobia than children with GAD or Social Phobia. </a:t>
            </a:r>
          </a:p>
          <a:p>
            <a:r>
              <a:rPr lang="en-US" sz="2800" dirty="0" smtClean="0"/>
              <a:t>Children with GAD and Social Phobia more likely to have mood disorder than children with SAD. </a:t>
            </a:r>
          </a:p>
          <a:p>
            <a:r>
              <a:rPr lang="en-US" sz="2800" dirty="0" smtClean="0"/>
              <a:t>Females more likely to have more than one anxiety disorder. </a:t>
            </a:r>
          </a:p>
          <a:p>
            <a:r>
              <a:rPr lang="en-US" sz="2800" dirty="0" smtClean="0"/>
              <a:t>In adults, anxiety disorders are highly comorbid with substance abuse and depression.</a:t>
            </a:r>
          </a:p>
          <a:p>
            <a:endParaRPr lang="en-US" sz="2800" dirty="0"/>
          </a:p>
          <a:p>
            <a:pPr marL="0" indent="0">
              <a:buNone/>
            </a:pPr>
            <a:r>
              <a:rPr lang="en-US" sz="1600" dirty="0" smtClean="0"/>
              <a:t>(Martin &amp; </a:t>
            </a:r>
            <a:r>
              <a:rPr lang="en-US" sz="1600" dirty="0" err="1" smtClean="0"/>
              <a:t>Volkmar</a:t>
            </a:r>
            <a:r>
              <a:rPr lang="en-US" sz="1600" dirty="0" smtClean="0"/>
              <a:t> 2007)</a:t>
            </a:r>
            <a:endParaRPr lang="en-US" sz="1600" dirty="0"/>
          </a:p>
        </p:txBody>
      </p:sp>
    </p:spTree>
    <p:extLst>
      <p:ext uri="{BB962C8B-B14F-4D97-AF65-F5344CB8AC3E}">
        <p14:creationId xmlns:p14="http://schemas.microsoft.com/office/powerpoint/2010/main" val="202774939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omorbidity</a:t>
            </a:r>
            <a:endParaRPr lang="en-US" dirty="0"/>
          </a:p>
        </p:txBody>
      </p:sp>
      <p:sp>
        <p:nvSpPr>
          <p:cNvPr id="3" name="Content Placeholder 2"/>
          <p:cNvSpPr>
            <a:spLocks noGrp="1"/>
          </p:cNvSpPr>
          <p:nvPr>
            <p:ph sz="quarter" idx="1"/>
          </p:nvPr>
        </p:nvSpPr>
        <p:spPr/>
        <p:txBody>
          <a:bodyPr>
            <a:normAutofit/>
          </a:bodyPr>
          <a:lstStyle/>
          <a:p>
            <a:r>
              <a:rPr lang="en-US" sz="2400" dirty="0" smtClean="0"/>
              <a:t>OCD is highly comorbid with other psychopathologies.</a:t>
            </a:r>
          </a:p>
          <a:p>
            <a:r>
              <a:rPr lang="en-US" sz="2400" dirty="0" smtClean="0"/>
              <a:t>Rates of comorbid psychopathologies has been as high as 50%. Clinic referred samples as high as 74% and had lower treatment response and remission rates.</a:t>
            </a:r>
          </a:p>
          <a:p>
            <a:r>
              <a:rPr lang="en-US" sz="2400" dirty="0" smtClean="0"/>
              <a:t>Younger age of onset predicts increased risk for comorbid ADHD, SAD, specific phobia, agoraphobia.</a:t>
            </a:r>
          </a:p>
          <a:p>
            <a:r>
              <a:rPr lang="en-US" sz="2400" dirty="0" smtClean="0"/>
              <a:t>Mood and psychotic disorders are associated with older age of onset</a:t>
            </a:r>
          </a:p>
          <a:p>
            <a:r>
              <a:rPr lang="en-US" sz="2400" dirty="0" smtClean="0"/>
              <a:t>Higher risk of </a:t>
            </a:r>
            <a:r>
              <a:rPr lang="en-US" sz="2400" dirty="0"/>
              <a:t>T</a:t>
            </a:r>
            <a:r>
              <a:rPr lang="en-US" sz="2400" dirty="0" smtClean="0"/>
              <a:t>ourette’s disorder with younger age of onset and male gender</a:t>
            </a:r>
          </a:p>
          <a:p>
            <a:pPr marL="0" indent="0">
              <a:buNone/>
            </a:pPr>
            <a:r>
              <a:rPr lang="en-US" sz="1400" dirty="0"/>
              <a:t>(JAACAP 2012)</a:t>
            </a:r>
          </a:p>
          <a:p>
            <a:endParaRPr lang="en-US" sz="2400" dirty="0"/>
          </a:p>
        </p:txBody>
      </p:sp>
    </p:spTree>
    <p:extLst>
      <p:ext uri="{BB962C8B-B14F-4D97-AF65-F5344CB8AC3E}">
        <p14:creationId xmlns:p14="http://schemas.microsoft.com/office/powerpoint/2010/main" val="14187985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sz="quarter" idx="1"/>
          </p:nvPr>
        </p:nvSpPr>
        <p:spPr>
          <a:xfrm>
            <a:off x="457200" y="1600200"/>
            <a:ext cx="8356600" cy="5105400"/>
          </a:xfrm>
        </p:spPr>
        <p:txBody>
          <a:bodyPr>
            <a:normAutofit/>
          </a:bodyPr>
          <a:lstStyle/>
          <a:p>
            <a:r>
              <a:rPr lang="en-US" sz="2400" dirty="0"/>
              <a:t>4</a:t>
            </a:r>
            <a:r>
              <a:rPr lang="en-US" sz="2400" dirty="0" smtClean="0"/>
              <a:t> components: genetic and environmental influences; neural circuitry of emotion processing; core psychological processes; broad behavioral tendencies – temperament. </a:t>
            </a:r>
          </a:p>
          <a:p>
            <a:r>
              <a:rPr lang="en-US" sz="2400" dirty="0" smtClean="0"/>
              <a:t>Genetic:</a:t>
            </a:r>
          </a:p>
          <a:p>
            <a:r>
              <a:rPr lang="en-US" sz="2400" dirty="0" smtClean="0"/>
              <a:t>Family and twin studies have shown strong association between anxiety in parents and their offspring. Twin studies have demonstrated a statistically significant genetic component to various forms of anxiety.</a:t>
            </a:r>
          </a:p>
          <a:p>
            <a:r>
              <a:rPr lang="en-US" sz="2400" dirty="0" smtClean="0"/>
              <a:t>Genetic studies have looked at polymorphism on the serotonin transporter genes (5HTT) to be associated with increase risk of  OCD and GAD.</a:t>
            </a:r>
          </a:p>
          <a:p>
            <a:pPr marL="0" indent="0">
              <a:buNone/>
            </a:pPr>
            <a:endParaRPr lang="en-US" sz="1400" dirty="0" smtClean="0"/>
          </a:p>
          <a:p>
            <a:pPr marL="0" indent="0">
              <a:buNone/>
            </a:pPr>
            <a:r>
              <a:rPr lang="en-US" sz="1400" dirty="0" smtClean="0"/>
              <a:t>(</a:t>
            </a:r>
            <a:r>
              <a:rPr lang="en-US" sz="1400" dirty="0"/>
              <a:t>Martin &amp; </a:t>
            </a:r>
            <a:r>
              <a:rPr lang="en-US" sz="1400" dirty="0" err="1"/>
              <a:t>Volkmar</a:t>
            </a:r>
            <a:r>
              <a:rPr lang="en-US" sz="1400" dirty="0"/>
              <a:t> 2007)</a:t>
            </a:r>
          </a:p>
          <a:p>
            <a:endParaRPr lang="en-US" sz="4400" dirty="0"/>
          </a:p>
          <a:p>
            <a:pPr marL="0" indent="0">
              <a:buNone/>
            </a:pPr>
            <a:endParaRPr lang="en-US" sz="3300" dirty="0" smtClean="0"/>
          </a:p>
          <a:p>
            <a:pPr marL="0" indent="0">
              <a:buNone/>
            </a:pPr>
            <a:endParaRPr lang="en-US" sz="2400" dirty="0" smtClean="0"/>
          </a:p>
          <a:p>
            <a:pPr marL="0" indent="0">
              <a:buNone/>
            </a:pPr>
            <a:endParaRPr lang="en-US" sz="1600" dirty="0"/>
          </a:p>
          <a:p>
            <a:pPr marL="0" indent="0">
              <a:buNone/>
            </a:pPr>
            <a:endParaRPr lang="en-US" sz="1600" dirty="0" smtClean="0"/>
          </a:p>
        </p:txBody>
      </p:sp>
    </p:spTree>
    <p:extLst>
      <p:ext uri="{BB962C8B-B14F-4D97-AF65-F5344CB8AC3E}">
        <p14:creationId xmlns:p14="http://schemas.microsoft.com/office/powerpoint/2010/main" val="7249249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Timmy</a:t>
            </a:r>
          </a:p>
        </p:txBody>
      </p:sp>
      <p:sp>
        <p:nvSpPr>
          <p:cNvPr id="16387" name="Rectangle 3"/>
          <p:cNvSpPr>
            <a:spLocks noGrp="1" noChangeArrowheads="1"/>
          </p:cNvSpPr>
          <p:nvPr>
            <p:ph type="body" idx="1"/>
          </p:nvPr>
        </p:nvSpPr>
        <p:spPr>
          <a:xfrm>
            <a:off x="457200" y="1600200"/>
            <a:ext cx="8229600" cy="5029200"/>
          </a:xfrm>
        </p:spPr>
        <p:txBody>
          <a:bodyPr/>
          <a:lstStyle/>
          <a:p>
            <a:pPr>
              <a:lnSpc>
                <a:spcPct val="90000"/>
              </a:lnSpc>
            </a:pPr>
            <a:r>
              <a:rPr lang="en-US"/>
              <a:t>5M brought in by mom because of sleep problems</a:t>
            </a:r>
          </a:p>
          <a:p>
            <a:pPr>
              <a:lnSpc>
                <a:spcPct val="90000"/>
              </a:lnSpc>
            </a:pPr>
            <a:r>
              <a:rPr lang="en-US"/>
              <a:t>Started after a slumber party with his aunt and uncle 2 weeks ago, now he won</a:t>
            </a:r>
            <a:r>
              <a:rPr lang="ja-JP" altLang="en-US">
                <a:latin typeface="Arial"/>
              </a:rPr>
              <a:t>’</a:t>
            </a:r>
            <a:r>
              <a:rPr lang="en-US"/>
              <a:t>t sleep alone in his room</a:t>
            </a:r>
          </a:p>
          <a:p>
            <a:pPr>
              <a:lnSpc>
                <a:spcPct val="90000"/>
              </a:lnSpc>
            </a:pPr>
            <a:r>
              <a:rPr lang="en-US"/>
              <a:t>Needs mom or dad to rub his back until he falls asleep, and crawls into bed with parents if he awakens overnight</a:t>
            </a:r>
          </a:p>
          <a:p>
            <a:pPr>
              <a:lnSpc>
                <a:spcPct val="90000"/>
              </a:lnSpc>
            </a:pPr>
            <a:r>
              <a:rPr lang="en-US"/>
              <a:t>Says he is afraid of aliens under his bed and in his closet</a:t>
            </a:r>
          </a:p>
        </p:txBody>
      </p:sp>
    </p:spTree>
    <p:extLst>
      <p:ext uri="{BB962C8B-B14F-4D97-AF65-F5344CB8AC3E}">
        <p14:creationId xmlns:p14="http://schemas.microsoft.com/office/powerpoint/2010/main" val="1857029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a:t>
            </a:r>
            <a:r>
              <a:rPr lang="en-US" dirty="0" err="1" smtClean="0"/>
              <a:t>cont</a:t>
            </a:r>
            <a:endParaRPr lang="en-US" dirty="0"/>
          </a:p>
        </p:txBody>
      </p:sp>
      <p:sp>
        <p:nvSpPr>
          <p:cNvPr id="3" name="Content Placeholder 2"/>
          <p:cNvSpPr>
            <a:spLocks noGrp="1"/>
          </p:cNvSpPr>
          <p:nvPr>
            <p:ph sz="quarter" idx="1"/>
          </p:nvPr>
        </p:nvSpPr>
        <p:spPr>
          <a:xfrm>
            <a:off x="612648" y="1600200"/>
            <a:ext cx="8153400" cy="4914900"/>
          </a:xfrm>
        </p:spPr>
        <p:txBody>
          <a:bodyPr>
            <a:normAutofit/>
          </a:bodyPr>
          <a:lstStyle/>
          <a:p>
            <a:r>
              <a:rPr lang="en-US" sz="2400" dirty="0" smtClean="0"/>
              <a:t>Environmental:</a:t>
            </a:r>
          </a:p>
          <a:p>
            <a:r>
              <a:rPr lang="en-US" sz="2400" dirty="0" smtClean="0"/>
              <a:t>Parents with anxiety disorders may implement child rearing practices that may affect risk for anxiety such as encouraging maladaptive responses to ambiguous situations, </a:t>
            </a:r>
            <a:r>
              <a:rPr lang="en-US" sz="2400" dirty="0" err="1" smtClean="0"/>
              <a:t>overcontrolling</a:t>
            </a:r>
            <a:r>
              <a:rPr lang="en-US" sz="2400" dirty="0" smtClean="0"/>
              <a:t> and intrusive behaviors, model anxious behavior themselves.</a:t>
            </a:r>
          </a:p>
          <a:p>
            <a:r>
              <a:rPr lang="en-US" sz="2400" dirty="0"/>
              <a:t>These genetic and environmental influences more likely shape more basic psychological processes such as fear conditioning </a:t>
            </a:r>
            <a:r>
              <a:rPr lang="en-US" sz="2400" dirty="0" smtClean="0"/>
              <a:t>(a </a:t>
            </a:r>
            <a:r>
              <a:rPr lang="en-US" sz="2400" dirty="0"/>
              <a:t>basic process by which fear toward a previously neutral stimulus </a:t>
            </a:r>
            <a:r>
              <a:rPr lang="en-US" sz="2400" dirty="0" smtClean="0"/>
              <a:t>develops) which </a:t>
            </a:r>
            <a:r>
              <a:rPr lang="en-US" sz="2400" dirty="0"/>
              <a:t>ultimately influences risk for </a:t>
            </a:r>
            <a:r>
              <a:rPr lang="en-US" sz="2400" dirty="0" smtClean="0"/>
              <a:t>anxiety rather than directly predispose to anxiety disorder. </a:t>
            </a:r>
          </a:p>
          <a:p>
            <a:endParaRPr lang="en-US" sz="2400" dirty="0"/>
          </a:p>
          <a:p>
            <a:pPr marL="0" indent="0">
              <a:buNone/>
            </a:pPr>
            <a:r>
              <a:rPr lang="en-US" sz="1400" dirty="0"/>
              <a:t>(Martin &amp; </a:t>
            </a:r>
            <a:r>
              <a:rPr lang="en-US" sz="1400" dirty="0" err="1"/>
              <a:t>Volkmar</a:t>
            </a:r>
            <a:r>
              <a:rPr lang="en-US" sz="1400" dirty="0"/>
              <a:t> 2007)</a:t>
            </a:r>
          </a:p>
          <a:p>
            <a:endParaRPr lang="en-US" sz="3200" dirty="0"/>
          </a:p>
          <a:p>
            <a:endParaRPr lang="en-US" sz="2400" dirty="0" smtClean="0"/>
          </a:p>
          <a:p>
            <a:endParaRPr lang="en-US" sz="2400" dirty="0"/>
          </a:p>
        </p:txBody>
      </p:sp>
    </p:spTree>
    <p:extLst>
      <p:ext uri="{BB962C8B-B14F-4D97-AF65-F5344CB8AC3E}">
        <p14:creationId xmlns:p14="http://schemas.microsoft.com/office/powerpoint/2010/main" val="428201126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t>
            </a:r>
            <a:r>
              <a:rPr lang="en-US" dirty="0" smtClean="0"/>
              <a:t>factors of OCD</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dirty="0" smtClean="0"/>
              <a:t>Genetics:</a:t>
            </a:r>
          </a:p>
          <a:p>
            <a:r>
              <a:rPr lang="en-US" dirty="0" smtClean="0"/>
              <a:t>Twin studies and family studies have all demonstrated that OCD is familial.</a:t>
            </a:r>
          </a:p>
          <a:p>
            <a:r>
              <a:rPr lang="en-US" dirty="0"/>
              <a:t>Non-genetic:</a:t>
            </a:r>
          </a:p>
          <a:p>
            <a:r>
              <a:rPr lang="en-US" dirty="0"/>
              <a:t>Most cases of OCD arise without a known positive family history.</a:t>
            </a:r>
          </a:p>
          <a:p>
            <a:r>
              <a:rPr lang="en-US" dirty="0"/>
              <a:t>Pediatric Autoimmune Neuropsychiatric Disorders Associated with Streptococcal Infections (PANDAS)</a:t>
            </a:r>
          </a:p>
          <a:p>
            <a:r>
              <a:rPr lang="en-US" dirty="0"/>
              <a:t>Rare, abrupt onset of tics, OCD, and hyperactivity throat culture if positive treat for 20 days</a:t>
            </a:r>
          </a:p>
          <a:p>
            <a:pPr marL="0" indent="0">
              <a:buNone/>
            </a:pPr>
            <a:r>
              <a:rPr lang="en-US" sz="1500" dirty="0" smtClean="0"/>
              <a:t>(</a:t>
            </a:r>
            <a:r>
              <a:rPr lang="en-US" sz="1500" dirty="0"/>
              <a:t>JAACAP 2012)</a:t>
            </a:r>
          </a:p>
          <a:p>
            <a:endParaRPr lang="en-US" dirty="0"/>
          </a:p>
        </p:txBody>
      </p:sp>
    </p:spTree>
    <p:extLst>
      <p:ext uri="{BB962C8B-B14F-4D97-AF65-F5344CB8AC3E}">
        <p14:creationId xmlns:p14="http://schemas.microsoft.com/office/powerpoint/2010/main" val="221944272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Comprehensive evaluation – gold standard, integrating multiple informants (parents, teachers), </a:t>
            </a:r>
          </a:p>
          <a:p>
            <a:r>
              <a:rPr lang="en-US" sz="2400" dirty="0" smtClean="0"/>
              <a:t>Comprehensive differential:  ruling out other medical illnesses (hyperthyroidism, caffeine, migraines, seizures, cardiac arrhythmias), ruling in or out other psychopathologies</a:t>
            </a:r>
          </a:p>
          <a:p>
            <a:r>
              <a:rPr lang="en-US" sz="2400" dirty="0" smtClean="0"/>
              <a:t>Family history, developmental history, medical history</a:t>
            </a:r>
          </a:p>
          <a:p>
            <a:r>
              <a:rPr lang="en-US" sz="2400" dirty="0" smtClean="0"/>
              <a:t>Rating scales : Anxiety Disorders Interview Schedule (ADIS; Silverman and Albano, 1996), </a:t>
            </a:r>
            <a:r>
              <a:rPr lang="en-US" sz="2400" dirty="0" smtClean="0"/>
              <a:t>CBCL, Children’s </a:t>
            </a:r>
            <a:r>
              <a:rPr lang="en-US" sz="2400" dirty="0"/>
              <a:t>Yale-Brown Obsessive Compulsive Scale (CY-BOCS), Multidimensional Anxiety Scale for Children, CBCL</a:t>
            </a:r>
          </a:p>
          <a:p>
            <a:r>
              <a:rPr lang="en-US" sz="2400" dirty="0" smtClean="0"/>
              <a:t>Overall </a:t>
            </a:r>
            <a:r>
              <a:rPr lang="en-US" sz="2400" dirty="0"/>
              <a:t>decline in global level of functioning (home, school, peers)</a:t>
            </a:r>
          </a:p>
          <a:p>
            <a:endParaRPr lang="en-US" sz="2400" dirty="0"/>
          </a:p>
        </p:txBody>
      </p:sp>
    </p:spTree>
    <p:extLst>
      <p:ext uri="{BB962C8B-B14F-4D97-AF65-F5344CB8AC3E}">
        <p14:creationId xmlns:p14="http://schemas.microsoft.com/office/powerpoint/2010/main" val="234177537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reatment</a:t>
            </a:r>
            <a:endParaRPr lang="en-US" dirty="0"/>
          </a:p>
        </p:txBody>
      </p:sp>
      <p:sp>
        <p:nvSpPr>
          <p:cNvPr id="3" name="Content Placeholder 2"/>
          <p:cNvSpPr>
            <a:spLocks noGrp="1"/>
          </p:cNvSpPr>
          <p:nvPr>
            <p:ph sz="quarter" idx="1"/>
          </p:nvPr>
        </p:nvSpPr>
        <p:spPr/>
        <p:txBody>
          <a:bodyPr/>
          <a:lstStyle/>
          <a:p>
            <a:r>
              <a:rPr lang="en-US" dirty="0" smtClean="0"/>
              <a:t>Multimodal treatment approach: </a:t>
            </a:r>
          </a:p>
          <a:p>
            <a:r>
              <a:rPr lang="en-US" dirty="0" err="1" smtClean="0"/>
              <a:t>Psychoeducation</a:t>
            </a:r>
            <a:r>
              <a:rPr lang="en-US" dirty="0" smtClean="0"/>
              <a:t> of parents and child</a:t>
            </a:r>
          </a:p>
          <a:p>
            <a:r>
              <a:rPr lang="en-US" dirty="0"/>
              <a:t>C</a:t>
            </a:r>
            <a:r>
              <a:rPr lang="en-US" dirty="0" smtClean="0"/>
              <a:t>onsultation with school personnel and primary care physicians </a:t>
            </a:r>
          </a:p>
          <a:p>
            <a:r>
              <a:rPr lang="en-US" dirty="0" smtClean="0"/>
              <a:t>Cognitive behavioral therapy </a:t>
            </a:r>
          </a:p>
          <a:p>
            <a:r>
              <a:rPr lang="en-US" dirty="0"/>
              <a:t>P</a:t>
            </a:r>
            <a:r>
              <a:rPr lang="en-US" dirty="0" smtClean="0"/>
              <a:t>sychodynamic psychotherapy</a:t>
            </a:r>
          </a:p>
          <a:p>
            <a:r>
              <a:rPr lang="en-US" dirty="0"/>
              <a:t>F</a:t>
            </a:r>
            <a:r>
              <a:rPr lang="en-US" dirty="0" smtClean="0"/>
              <a:t>amily therapy </a:t>
            </a:r>
          </a:p>
          <a:p>
            <a:r>
              <a:rPr lang="en-US" dirty="0"/>
              <a:t>P</a:t>
            </a:r>
            <a:r>
              <a:rPr lang="en-US" dirty="0" smtClean="0"/>
              <a:t>harmacotherapy.</a:t>
            </a:r>
          </a:p>
          <a:p>
            <a:endParaRPr lang="en-US" dirty="0"/>
          </a:p>
        </p:txBody>
      </p:sp>
    </p:spTree>
    <p:extLst>
      <p:ext uri="{BB962C8B-B14F-4D97-AF65-F5344CB8AC3E}">
        <p14:creationId xmlns:p14="http://schemas.microsoft.com/office/powerpoint/2010/main" val="69277232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behavioral therapy (CBT)</a:t>
            </a:r>
            <a:endParaRPr lang="en-US" dirty="0"/>
          </a:p>
        </p:txBody>
      </p:sp>
      <p:sp>
        <p:nvSpPr>
          <p:cNvPr id="3" name="Content Placeholder 2"/>
          <p:cNvSpPr>
            <a:spLocks noGrp="1"/>
          </p:cNvSpPr>
          <p:nvPr>
            <p:ph sz="quarter" idx="1"/>
          </p:nvPr>
        </p:nvSpPr>
        <p:spPr/>
        <p:txBody>
          <a:bodyPr>
            <a:normAutofit/>
          </a:bodyPr>
          <a:lstStyle/>
          <a:p>
            <a:r>
              <a:rPr lang="en-US" sz="2800" dirty="0" smtClean="0"/>
              <a:t>First line treatment (depending on symptom severity): most empirical efficacy data. Kendall et al, 1994 showed maintenance of treatment gains at 7 </a:t>
            </a:r>
            <a:r>
              <a:rPr lang="en-US" sz="2800" dirty="0" err="1" smtClean="0"/>
              <a:t>yr</a:t>
            </a:r>
            <a:r>
              <a:rPr lang="en-US" sz="2800" dirty="0" smtClean="0"/>
              <a:t> follow up.</a:t>
            </a:r>
          </a:p>
          <a:p>
            <a:r>
              <a:rPr lang="en-US" sz="2800" dirty="0" smtClean="0"/>
              <a:t>Thoughts, drive our feelings, which drive our actions</a:t>
            </a:r>
          </a:p>
          <a:p>
            <a:endParaRPr lang="en-US" sz="2800" dirty="0" smtClean="0"/>
          </a:p>
          <a:p>
            <a:endParaRPr lang="en-US" dirty="0" smtClean="0"/>
          </a:p>
          <a:p>
            <a:endParaRPr lang="en-US" dirty="0"/>
          </a:p>
          <a:p>
            <a:pPr marL="0" indent="0">
              <a:buNone/>
            </a:pPr>
            <a:endParaRPr lang="en-US" sz="1400" dirty="0" smtClean="0"/>
          </a:p>
          <a:p>
            <a:pPr marL="0" indent="0">
              <a:buNone/>
            </a:pPr>
            <a:r>
              <a:rPr lang="en-US" sz="1400" dirty="0" smtClean="0"/>
              <a:t>(</a:t>
            </a:r>
            <a:r>
              <a:rPr lang="en-US" sz="1400" dirty="0"/>
              <a:t>Martin &amp; </a:t>
            </a:r>
            <a:r>
              <a:rPr lang="en-US" sz="1400" dirty="0" err="1"/>
              <a:t>Volkmar</a:t>
            </a:r>
            <a:r>
              <a:rPr lang="en-US" sz="1400" dirty="0"/>
              <a:t> 2007)</a:t>
            </a:r>
          </a:p>
          <a:p>
            <a:endParaRPr lang="en-US" dirty="0"/>
          </a:p>
        </p:txBody>
      </p:sp>
    </p:spTree>
    <p:extLst>
      <p:ext uri="{BB962C8B-B14F-4D97-AF65-F5344CB8AC3E}">
        <p14:creationId xmlns:p14="http://schemas.microsoft.com/office/powerpoint/2010/main" val="147655783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1" name="AutoShape 3"/>
          <p:cNvSpPr>
            <a:spLocks noChangeArrowheads="1"/>
          </p:cNvSpPr>
          <p:nvPr/>
        </p:nvSpPr>
        <p:spPr bwMode="auto">
          <a:xfrm rot="183448">
            <a:off x="2438400" y="2667000"/>
            <a:ext cx="947738" cy="914400"/>
          </a:xfrm>
          <a:custGeom>
            <a:avLst/>
            <a:gdLst>
              <a:gd name="T0" fmla="*/ 1822265219 w 21600"/>
              <a:gd name="T1" fmla="*/ 0 h 21600"/>
              <a:gd name="T2" fmla="*/ 1822265219 w 21600"/>
              <a:gd name="T3" fmla="*/ 922379669 h 21600"/>
              <a:gd name="T4" fmla="*/ 389969686 w 21600"/>
              <a:gd name="T5" fmla="*/ 1638705130 h 21600"/>
              <a:gd name="T6" fmla="*/ 2147483647 w 21600"/>
              <a:gd name="T7" fmla="*/ 461188819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solidFill>
              <a:srgbClr val="000000"/>
            </a:solidFill>
            <a:miter lim="800000"/>
            <a:headEnd/>
            <a:tailEnd/>
          </a:ln>
        </p:spPr>
        <p:txBody>
          <a:bodyPr/>
          <a:lstStyle/>
          <a:p>
            <a:pPr eaLnBrk="0" hangingPunct="0">
              <a:lnSpc>
                <a:spcPct val="50000"/>
              </a:lnSpc>
              <a:spcBef>
                <a:spcPct val="50000"/>
              </a:spcBef>
            </a:pPr>
            <a:endParaRPr lang="en-US" sz="3200"/>
          </a:p>
        </p:txBody>
      </p:sp>
      <p:sp>
        <p:nvSpPr>
          <p:cNvPr id="12292" name="AutoShape 5"/>
          <p:cNvSpPr>
            <a:spLocks noChangeArrowheads="1"/>
          </p:cNvSpPr>
          <p:nvPr/>
        </p:nvSpPr>
        <p:spPr bwMode="auto">
          <a:xfrm>
            <a:off x="406400" y="1981200"/>
            <a:ext cx="1639888" cy="1417638"/>
          </a:xfrm>
          <a:prstGeom prst="cloudCallout">
            <a:avLst>
              <a:gd name="adj1" fmla="val 49139"/>
              <a:gd name="adj2" fmla="val 69375"/>
            </a:avLst>
          </a:prstGeom>
          <a:solidFill>
            <a:srgbClr val="FFFFFF"/>
          </a:solidFill>
          <a:ln w="9525">
            <a:solidFill>
              <a:srgbClr val="000000"/>
            </a:solidFill>
            <a:round/>
            <a:headEnd/>
            <a:tailEnd/>
          </a:ln>
        </p:spPr>
        <p:txBody>
          <a:bodyPr/>
          <a:lstStyle/>
          <a:p>
            <a:pPr eaLnBrk="0" hangingPunct="0"/>
            <a:r>
              <a:rPr lang="en-US" sz="1600" b="1">
                <a:solidFill>
                  <a:srgbClr val="000000"/>
                </a:solidFill>
                <a:latin typeface="Times New Roman" charset="0"/>
              </a:rPr>
              <a:t>What about next  time?</a:t>
            </a:r>
            <a:r>
              <a:rPr lang="en-US" sz="1600" b="1">
                <a:latin typeface="Times New Roman" charset="0"/>
              </a:rPr>
              <a:t>?</a:t>
            </a:r>
            <a:endParaRPr lang="en-US" sz="900">
              <a:latin typeface="Times New Roman" charset="0"/>
            </a:endParaRPr>
          </a:p>
        </p:txBody>
      </p:sp>
      <p:sp>
        <p:nvSpPr>
          <p:cNvPr id="12294" name="AutoShape 7"/>
          <p:cNvSpPr>
            <a:spLocks noChangeArrowheads="1"/>
          </p:cNvSpPr>
          <p:nvPr/>
        </p:nvSpPr>
        <p:spPr bwMode="auto">
          <a:xfrm rot="-5140171">
            <a:off x="2315369" y="4866481"/>
            <a:ext cx="685800" cy="1252538"/>
          </a:xfrm>
          <a:custGeom>
            <a:avLst/>
            <a:gdLst>
              <a:gd name="T0" fmla="*/ 0 w 21600"/>
              <a:gd name="T1" fmla="*/ 0 h 21600"/>
              <a:gd name="T2" fmla="*/ 0 w 21600"/>
              <a:gd name="T3" fmla="*/ 1 h 21600"/>
              <a:gd name="T4" fmla="*/ 0 w 21600"/>
              <a:gd name="T5" fmla="*/ 2 h 21600"/>
              <a:gd name="T6" fmla="*/ 0 w 21600"/>
              <a:gd name="T7" fmla="*/ 0 h 21600"/>
              <a:gd name="T8" fmla="*/ 17694720 60000 65536"/>
              <a:gd name="T9" fmla="*/ 5898240 60000 65536"/>
              <a:gd name="T10" fmla="*/ 5898240 60000 65536"/>
              <a:gd name="T11" fmla="*/ 0 60000 65536"/>
              <a:gd name="T12" fmla="*/ 12450 w 21600"/>
              <a:gd name="T13" fmla="*/ 2919 h 21600"/>
              <a:gd name="T14" fmla="*/ 18250 w 21600"/>
              <a:gd name="T15" fmla="*/ 924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2"/>
          </a:solidFill>
          <a:ln w="9525">
            <a:solidFill>
              <a:srgbClr val="000000"/>
            </a:solidFill>
            <a:miter lim="800000"/>
            <a:headEnd/>
            <a:tailEnd/>
          </a:ln>
        </p:spPr>
        <p:txBody>
          <a:bodyPr vert="eaVert"/>
          <a:lstStyle/>
          <a:p>
            <a:pPr eaLnBrk="0" hangingPunct="0">
              <a:lnSpc>
                <a:spcPct val="50000"/>
              </a:lnSpc>
              <a:spcBef>
                <a:spcPct val="50000"/>
              </a:spcBef>
            </a:pPr>
            <a:endParaRPr lang="en-US" sz="3200"/>
          </a:p>
        </p:txBody>
      </p:sp>
      <p:grpSp>
        <p:nvGrpSpPr>
          <p:cNvPr id="744456" name="Group 8"/>
          <p:cNvGrpSpPr>
            <a:grpSpLocks/>
          </p:cNvGrpSpPr>
          <p:nvPr/>
        </p:nvGrpSpPr>
        <p:grpSpPr bwMode="auto">
          <a:xfrm>
            <a:off x="3048000" y="5029200"/>
            <a:ext cx="3522663" cy="1600200"/>
            <a:chOff x="2160" y="3168"/>
            <a:chExt cx="2496" cy="1008"/>
          </a:xfrm>
        </p:grpSpPr>
        <p:grpSp>
          <p:nvGrpSpPr>
            <p:cNvPr id="12296" name="Group 9"/>
            <p:cNvGrpSpPr>
              <a:grpSpLocks/>
            </p:cNvGrpSpPr>
            <p:nvPr/>
          </p:nvGrpSpPr>
          <p:grpSpPr bwMode="auto">
            <a:xfrm>
              <a:off x="2496" y="3168"/>
              <a:ext cx="2160" cy="906"/>
              <a:chOff x="2544" y="3264"/>
              <a:chExt cx="2160" cy="906"/>
            </a:xfrm>
          </p:grpSpPr>
          <p:graphicFrame>
            <p:nvGraphicFramePr>
              <p:cNvPr id="12297" name="Object 9"/>
              <p:cNvGraphicFramePr>
                <a:graphicFrameLocks noChangeAspect="1"/>
              </p:cNvGraphicFramePr>
              <p:nvPr/>
            </p:nvGraphicFramePr>
            <p:xfrm>
              <a:off x="2544" y="3312"/>
              <a:ext cx="714" cy="720"/>
            </p:xfrm>
            <a:graphic>
              <a:graphicData uri="http://schemas.openxmlformats.org/presentationml/2006/ole">
                <mc:AlternateContent xmlns:mc="http://schemas.openxmlformats.org/markup-compatibility/2006">
                  <mc:Choice xmlns:v="urn:schemas-microsoft-com:vml" Requires="v">
                    <p:oleObj spid="_x0000_s1031" name="Document" r:id="rId3" imgW="1134000" imgH="1143720" progId="Word.Document.8">
                      <p:embed/>
                    </p:oleObj>
                  </mc:Choice>
                  <mc:Fallback>
                    <p:oleObj name="Document" r:id="rId3" imgW="1134000" imgH="11437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 y="3312"/>
                            <a:ext cx="714"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2298" name="Object 10"/>
              <p:cNvGraphicFramePr>
                <a:graphicFrameLocks noChangeAspect="1"/>
              </p:cNvGraphicFramePr>
              <p:nvPr/>
            </p:nvGraphicFramePr>
            <p:xfrm>
              <a:off x="3408" y="3264"/>
              <a:ext cx="642" cy="720"/>
            </p:xfrm>
            <a:graphic>
              <a:graphicData uri="http://schemas.openxmlformats.org/presentationml/2006/ole">
                <mc:AlternateContent xmlns:mc="http://schemas.openxmlformats.org/markup-compatibility/2006">
                  <mc:Choice xmlns:v="urn:schemas-microsoft-com:vml" Requires="v">
                    <p:oleObj spid="_x0000_s1032" name="Document" r:id="rId5" imgW="1019880" imgH="1143000" progId="Word.Document.8">
                      <p:embed/>
                    </p:oleObj>
                  </mc:Choice>
                  <mc:Fallback>
                    <p:oleObj name="Document" r:id="rId5" imgW="1019880" imgH="114300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8" y="3264"/>
                            <a:ext cx="642"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2299" name="Object 11"/>
              <p:cNvGraphicFramePr>
                <a:graphicFrameLocks noChangeAspect="1"/>
              </p:cNvGraphicFramePr>
              <p:nvPr/>
            </p:nvGraphicFramePr>
            <p:xfrm>
              <a:off x="3456" y="4032"/>
              <a:ext cx="819" cy="138"/>
            </p:xfrm>
            <a:graphic>
              <a:graphicData uri="http://schemas.openxmlformats.org/presentationml/2006/ole">
                <mc:AlternateContent xmlns:mc="http://schemas.openxmlformats.org/markup-compatibility/2006">
                  <mc:Choice xmlns:v="urn:schemas-microsoft-com:vml" Requires="v">
                    <p:oleObj spid="_x0000_s1033" name="Document" r:id="rId7" imgW="1319400" imgH="233640" progId="Word.Document.8">
                      <p:embed/>
                    </p:oleObj>
                  </mc:Choice>
                  <mc:Fallback>
                    <p:oleObj name="Document" r:id="rId7" imgW="1319400" imgH="233640" progId="Word.Documen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6" y="4032"/>
                            <a:ext cx="81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300" name="AutoShape 13"/>
              <p:cNvSpPr>
                <a:spLocks noChangeArrowheads="1"/>
              </p:cNvSpPr>
              <p:nvPr/>
            </p:nvSpPr>
            <p:spPr bwMode="auto">
              <a:xfrm rot="10547229">
                <a:off x="4272" y="3648"/>
                <a:ext cx="432" cy="36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50 w 21600"/>
                  <a:gd name="T13" fmla="*/ 2940 h 21600"/>
                  <a:gd name="T14" fmla="*/ 18250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solidFill>
                  <a:srgbClr val="000000"/>
                </a:solidFill>
                <a:miter lim="800000"/>
                <a:headEnd/>
                <a:tailEnd/>
              </a:ln>
            </p:spPr>
            <p:txBody>
              <a:bodyPr/>
              <a:lstStyle/>
              <a:p>
                <a:pPr eaLnBrk="0" hangingPunct="0">
                  <a:lnSpc>
                    <a:spcPct val="50000"/>
                  </a:lnSpc>
                  <a:spcBef>
                    <a:spcPct val="50000"/>
                  </a:spcBef>
                </a:pPr>
                <a:endParaRPr lang="en-US" sz="3200"/>
              </a:p>
            </p:txBody>
          </p:sp>
        </p:grpSp>
        <p:graphicFrame>
          <p:nvGraphicFramePr>
            <p:cNvPr id="12301" name="Object 13"/>
            <p:cNvGraphicFramePr>
              <a:graphicFrameLocks noChangeAspect="1"/>
            </p:cNvGraphicFramePr>
            <p:nvPr/>
          </p:nvGraphicFramePr>
          <p:xfrm>
            <a:off x="2160" y="3888"/>
            <a:ext cx="1152" cy="288"/>
          </p:xfrm>
          <a:graphic>
            <a:graphicData uri="http://schemas.openxmlformats.org/presentationml/2006/ole">
              <mc:AlternateContent xmlns:mc="http://schemas.openxmlformats.org/markup-compatibility/2006">
                <mc:Choice xmlns:v="urn:schemas-microsoft-com:vml" Requires="v">
                  <p:oleObj spid="_x0000_s1034" name="Document" r:id="rId9" imgW="1818000" imgH="456480" progId="Word.Document.8">
                    <p:embed/>
                  </p:oleObj>
                </mc:Choice>
                <mc:Fallback>
                  <p:oleObj name="Document" r:id="rId9" imgW="1818000" imgH="456480" progId="Word.Documen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60" y="3888"/>
                          <a:ext cx="11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744463" name="Group 15"/>
          <p:cNvGrpSpPr>
            <a:grpSpLocks/>
          </p:cNvGrpSpPr>
          <p:nvPr/>
        </p:nvGrpSpPr>
        <p:grpSpPr bwMode="auto">
          <a:xfrm>
            <a:off x="3429000" y="2209800"/>
            <a:ext cx="2149475" cy="1655763"/>
            <a:chOff x="2400" y="1392"/>
            <a:chExt cx="1524" cy="1043"/>
          </a:xfrm>
        </p:grpSpPr>
        <p:sp>
          <p:nvSpPr>
            <p:cNvPr id="12303" name="AutoShape 16"/>
            <p:cNvSpPr>
              <a:spLocks noChangeArrowheads="1"/>
            </p:cNvSpPr>
            <p:nvPr/>
          </p:nvSpPr>
          <p:spPr bwMode="auto">
            <a:xfrm>
              <a:off x="2880" y="1392"/>
              <a:ext cx="288" cy="240"/>
            </a:xfrm>
            <a:prstGeom prst="downArrow">
              <a:avLst>
                <a:gd name="adj1" fmla="val 50000"/>
                <a:gd name="adj2" fmla="val 25000"/>
              </a:avLst>
            </a:prstGeom>
            <a:solidFill>
              <a:schemeClr val="accent2"/>
            </a:solidFill>
            <a:ln w="9525">
              <a:solidFill>
                <a:srgbClr val="000000"/>
              </a:solidFill>
              <a:miter lim="800000"/>
              <a:headEnd/>
              <a:tailEnd/>
            </a:ln>
          </p:spPr>
          <p:txBody>
            <a:bodyPr/>
            <a:lstStyle/>
            <a:p>
              <a:pPr eaLnBrk="0" hangingPunct="0">
                <a:lnSpc>
                  <a:spcPct val="50000"/>
                </a:lnSpc>
                <a:spcBef>
                  <a:spcPct val="50000"/>
                </a:spcBef>
              </a:pPr>
              <a:endParaRPr lang="en-US" sz="3200"/>
            </a:p>
          </p:txBody>
        </p:sp>
        <p:grpSp>
          <p:nvGrpSpPr>
            <p:cNvPr id="12304" name="Group 17"/>
            <p:cNvGrpSpPr>
              <a:grpSpLocks/>
            </p:cNvGrpSpPr>
            <p:nvPr/>
          </p:nvGrpSpPr>
          <p:grpSpPr bwMode="auto">
            <a:xfrm>
              <a:off x="2400" y="1680"/>
              <a:ext cx="1524" cy="755"/>
              <a:chOff x="4080" y="576"/>
              <a:chExt cx="1524" cy="792"/>
            </a:xfrm>
          </p:grpSpPr>
          <p:sp>
            <p:nvSpPr>
              <p:cNvPr id="12305" name="AutoShape 18"/>
              <p:cNvSpPr>
                <a:spLocks noChangeArrowheads="1"/>
              </p:cNvSpPr>
              <p:nvPr/>
            </p:nvSpPr>
            <p:spPr bwMode="auto">
              <a:xfrm>
                <a:off x="4080" y="576"/>
                <a:ext cx="1392" cy="792"/>
              </a:xfrm>
              <a:prstGeom prst="cloudCallout">
                <a:avLst>
                  <a:gd name="adj1" fmla="val -56968"/>
                  <a:gd name="adj2" fmla="val 34343"/>
                </a:avLst>
              </a:prstGeom>
              <a:solidFill>
                <a:srgbClr val="FFFFFF"/>
              </a:solidFill>
              <a:ln w="9525">
                <a:solidFill>
                  <a:srgbClr val="000000"/>
                </a:solidFill>
                <a:round/>
                <a:headEnd/>
                <a:tailEnd/>
              </a:ln>
            </p:spPr>
            <p:txBody>
              <a:bodyPr/>
              <a:lstStyle/>
              <a:p>
                <a:pPr eaLnBrk="0" hangingPunct="0"/>
                <a:endParaRPr lang="en-US" sz="1000" b="1">
                  <a:latin typeface="Times New Roman" charset="0"/>
                </a:endParaRPr>
              </a:p>
            </p:txBody>
          </p:sp>
          <p:sp>
            <p:nvSpPr>
              <p:cNvPr id="12306" name="Text Box 19"/>
              <p:cNvSpPr txBox="1">
                <a:spLocks noChangeArrowheads="1"/>
              </p:cNvSpPr>
              <p:nvPr/>
            </p:nvSpPr>
            <p:spPr bwMode="auto">
              <a:xfrm>
                <a:off x="4272" y="816"/>
                <a:ext cx="1332"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spcBef>
                    <a:spcPct val="50000"/>
                  </a:spcBef>
                </a:pPr>
                <a:r>
                  <a:rPr lang="en-US" sz="1200" b="1">
                    <a:solidFill>
                      <a:srgbClr val="000000"/>
                    </a:solidFill>
                  </a:rPr>
                  <a:t>This is dangerous,   the dog is going to  bite me</a:t>
                </a:r>
              </a:p>
            </p:txBody>
          </p:sp>
        </p:grpSp>
      </p:grpSp>
      <p:grpSp>
        <p:nvGrpSpPr>
          <p:cNvPr id="744468" name="Group 20"/>
          <p:cNvGrpSpPr>
            <a:grpSpLocks/>
          </p:cNvGrpSpPr>
          <p:nvPr/>
        </p:nvGrpSpPr>
        <p:grpSpPr bwMode="auto">
          <a:xfrm>
            <a:off x="5554663" y="2362200"/>
            <a:ext cx="1803400" cy="1100138"/>
            <a:chOff x="3936" y="1488"/>
            <a:chExt cx="1278" cy="693"/>
          </a:xfrm>
        </p:grpSpPr>
        <p:graphicFrame>
          <p:nvGraphicFramePr>
            <p:cNvPr id="12308" name="Object 20"/>
            <p:cNvGraphicFramePr>
              <a:graphicFrameLocks noChangeAspect="1"/>
            </p:cNvGraphicFramePr>
            <p:nvPr/>
          </p:nvGraphicFramePr>
          <p:xfrm>
            <a:off x="4512" y="1488"/>
            <a:ext cx="702" cy="693"/>
          </p:xfrm>
          <a:graphic>
            <a:graphicData uri="http://schemas.openxmlformats.org/presentationml/2006/ole">
              <mc:AlternateContent xmlns:mc="http://schemas.openxmlformats.org/markup-compatibility/2006">
                <mc:Choice xmlns:v="urn:schemas-microsoft-com:vml" Requires="v">
                  <p:oleObj spid="_x0000_s1035" name="Document" r:id="rId11" imgW="1114920" imgH="1099800" progId="Word.Document.8">
                    <p:embed/>
                  </p:oleObj>
                </mc:Choice>
                <mc:Fallback>
                  <p:oleObj name="Document" r:id="rId11" imgW="1114920" imgH="1099800" progId="Word.Document.8">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12" y="1488"/>
                          <a:ext cx="702"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309" name="AutoShape 22"/>
            <p:cNvSpPr>
              <a:spLocks noChangeArrowheads="1"/>
            </p:cNvSpPr>
            <p:nvPr/>
          </p:nvSpPr>
          <p:spPr bwMode="auto">
            <a:xfrm>
              <a:off x="3936" y="1824"/>
              <a:ext cx="615" cy="306"/>
            </a:xfrm>
            <a:prstGeom prst="rightArrow">
              <a:avLst>
                <a:gd name="adj1" fmla="val 50000"/>
                <a:gd name="adj2" fmla="val 50245"/>
              </a:avLst>
            </a:prstGeom>
            <a:solidFill>
              <a:schemeClr val="accent2"/>
            </a:solidFill>
            <a:ln w="12700" cap="sq">
              <a:solidFill>
                <a:srgbClr val="000000"/>
              </a:solidFill>
              <a:miter lim="800000"/>
              <a:headEnd/>
              <a:tailEnd/>
            </a:ln>
          </p:spPr>
          <p:txBody>
            <a:bodyPr wrap="none" anchor="ctr">
              <a:spAutoFit/>
            </a:bodyPr>
            <a:lstStyle/>
            <a:p>
              <a:pPr eaLnBrk="0" hangingPunct="0">
                <a:lnSpc>
                  <a:spcPct val="50000"/>
                </a:lnSpc>
                <a:spcBef>
                  <a:spcPct val="50000"/>
                </a:spcBef>
              </a:pPr>
              <a:endParaRPr lang="en-US" sz="3200"/>
            </a:p>
          </p:txBody>
        </p:sp>
      </p:grpSp>
      <p:grpSp>
        <p:nvGrpSpPr>
          <p:cNvPr id="744471" name="Group 23"/>
          <p:cNvGrpSpPr>
            <a:grpSpLocks/>
          </p:cNvGrpSpPr>
          <p:nvPr/>
        </p:nvGrpSpPr>
        <p:grpSpPr bwMode="auto">
          <a:xfrm>
            <a:off x="6027738" y="3352800"/>
            <a:ext cx="3116262" cy="2466975"/>
            <a:chOff x="4272" y="2112"/>
            <a:chExt cx="2208" cy="1554"/>
          </a:xfrm>
        </p:grpSpPr>
        <p:graphicFrame>
          <p:nvGraphicFramePr>
            <p:cNvPr id="12311" name="Object 23"/>
            <p:cNvGraphicFramePr>
              <a:graphicFrameLocks noChangeAspect="1"/>
            </p:cNvGraphicFramePr>
            <p:nvPr/>
          </p:nvGraphicFramePr>
          <p:xfrm>
            <a:off x="4272" y="2832"/>
            <a:ext cx="684" cy="834"/>
          </p:xfrm>
          <a:graphic>
            <a:graphicData uri="http://schemas.openxmlformats.org/presentationml/2006/ole">
              <mc:AlternateContent xmlns:mc="http://schemas.openxmlformats.org/markup-compatibility/2006">
                <mc:Choice xmlns:v="urn:schemas-microsoft-com:vml" Requires="v">
                  <p:oleObj spid="_x0000_s1036" name="Document" r:id="rId13" imgW="1086480" imgH="1323360" progId="Word.Document.8">
                    <p:embed/>
                  </p:oleObj>
                </mc:Choice>
                <mc:Fallback>
                  <p:oleObj name="Document" r:id="rId13" imgW="1086480" imgH="1323360" progId="Word.Document.8">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72" y="2832"/>
                          <a:ext cx="684" cy="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312" name="AutoShape 25"/>
            <p:cNvSpPr>
              <a:spLocks noChangeArrowheads="1"/>
            </p:cNvSpPr>
            <p:nvPr/>
          </p:nvSpPr>
          <p:spPr bwMode="auto">
            <a:xfrm>
              <a:off x="4944" y="2112"/>
              <a:ext cx="1536" cy="816"/>
            </a:xfrm>
            <a:prstGeom prst="cloudCallout">
              <a:avLst>
                <a:gd name="adj1" fmla="val -44856"/>
                <a:gd name="adj2" fmla="val 81250"/>
              </a:avLst>
            </a:prstGeom>
            <a:solidFill>
              <a:srgbClr val="FFFFFF"/>
            </a:solidFill>
            <a:ln w="9525">
              <a:solidFill>
                <a:srgbClr val="000000"/>
              </a:solidFill>
              <a:round/>
              <a:headEnd/>
              <a:tailEnd/>
            </a:ln>
          </p:spPr>
          <p:txBody>
            <a:bodyPr/>
            <a:lstStyle/>
            <a:p>
              <a:pPr algn="ctr" eaLnBrk="0" hangingPunct="0"/>
              <a:r>
                <a:rPr lang="en-US" sz="2400" b="1">
                  <a:solidFill>
                    <a:srgbClr val="000000"/>
                  </a:solidFill>
                  <a:latin typeface="Times New Roman" charset="0"/>
                </a:rPr>
                <a:t>Get out of here!</a:t>
              </a:r>
            </a:p>
          </p:txBody>
        </p:sp>
        <p:sp>
          <p:nvSpPr>
            <p:cNvPr id="12313" name="AutoShape 26"/>
            <p:cNvSpPr>
              <a:spLocks noChangeArrowheads="1"/>
            </p:cNvSpPr>
            <p:nvPr/>
          </p:nvSpPr>
          <p:spPr bwMode="auto">
            <a:xfrm>
              <a:off x="4512" y="2304"/>
              <a:ext cx="306" cy="336"/>
            </a:xfrm>
            <a:prstGeom prst="downArrow">
              <a:avLst>
                <a:gd name="adj1" fmla="val 50000"/>
                <a:gd name="adj2" fmla="val 27451"/>
              </a:avLst>
            </a:prstGeom>
            <a:solidFill>
              <a:schemeClr val="accent2"/>
            </a:solidFill>
            <a:ln w="12700" cap="sq">
              <a:solidFill>
                <a:srgbClr val="000000"/>
              </a:solidFill>
              <a:miter lim="800000"/>
              <a:headEnd/>
              <a:tailEnd/>
            </a:ln>
          </p:spPr>
          <p:txBody>
            <a:bodyPr anchor="ctr">
              <a:spAutoFit/>
            </a:bodyPr>
            <a:lstStyle/>
            <a:p>
              <a:pPr eaLnBrk="0" hangingPunct="0">
                <a:lnSpc>
                  <a:spcPct val="50000"/>
                </a:lnSpc>
                <a:spcBef>
                  <a:spcPct val="50000"/>
                </a:spcBef>
              </a:pPr>
              <a:endParaRPr lang="en-US" sz="3200"/>
            </a:p>
          </p:txBody>
        </p:sp>
      </p:grpSp>
      <p:sp>
        <p:nvSpPr>
          <p:cNvPr id="744475" name="Text Box 27"/>
          <p:cNvSpPr txBox="1">
            <a:spLocks noChangeArrowheads="1"/>
          </p:cNvSpPr>
          <p:nvPr/>
        </p:nvSpPr>
        <p:spPr bwMode="auto">
          <a:xfrm>
            <a:off x="5791200" y="685800"/>
            <a:ext cx="20097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r>
              <a:rPr lang="en-US" sz="5400" b="1">
                <a:solidFill>
                  <a:srgbClr val="CC0000"/>
                </a:solidFill>
                <a:latin typeface="Tahoma" charset="0"/>
              </a:rPr>
              <a:t>1 </a:t>
            </a:r>
            <a:r>
              <a:rPr lang="en-US" sz="2400" b="1">
                <a:solidFill>
                  <a:srgbClr val="CC0000"/>
                </a:solidFill>
                <a:latin typeface="Tahoma" charset="0"/>
              </a:rPr>
              <a:t>Thoughts</a:t>
            </a:r>
          </a:p>
        </p:txBody>
      </p:sp>
      <p:sp>
        <p:nvSpPr>
          <p:cNvPr id="744476" name="Text Box 28"/>
          <p:cNvSpPr txBox="1">
            <a:spLocks noChangeArrowheads="1"/>
          </p:cNvSpPr>
          <p:nvPr/>
        </p:nvSpPr>
        <p:spPr bwMode="auto">
          <a:xfrm>
            <a:off x="6705600" y="4648200"/>
            <a:ext cx="21320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r>
              <a:rPr lang="en-US" sz="5400" b="1">
                <a:solidFill>
                  <a:srgbClr val="CC0000"/>
                </a:solidFill>
                <a:latin typeface="Tahoma" charset="0"/>
              </a:rPr>
              <a:t>2 </a:t>
            </a:r>
            <a:r>
              <a:rPr lang="en-US" sz="2400" b="1">
                <a:solidFill>
                  <a:srgbClr val="CC0000"/>
                </a:solidFill>
                <a:latin typeface="Tahoma" charset="0"/>
              </a:rPr>
              <a:t>Avoidance</a:t>
            </a:r>
          </a:p>
        </p:txBody>
      </p:sp>
      <p:sp>
        <p:nvSpPr>
          <p:cNvPr id="744477" name="Text Box 29"/>
          <p:cNvSpPr txBox="1">
            <a:spLocks noChangeArrowheads="1"/>
          </p:cNvSpPr>
          <p:nvPr/>
        </p:nvSpPr>
        <p:spPr bwMode="auto">
          <a:xfrm>
            <a:off x="457200" y="5410200"/>
            <a:ext cx="26606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r>
              <a:rPr lang="en-US" sz="5400" b="1">
                <a:solidFill>
                  <a:srgbClr val="CC0000"/>
                </a:solidFill>
                <a:latin typeface="Tahoma" charset="0"/>
              </a:rPr>
              <a:t>3 </a:t>
            </a:r>
            <a:r>
              <a:rPr lang="en-US" sz="2400" b="1">
                <a:solidFill>
                  <a:srgbClr val="CC0000"/>
                </a:solidFill>
                <a:latin typeface="Tahoma" charset="0"/>
              </a:rPr>
              <a:t>reinforcement</a:t>
            </a:r>
          </a:p>
        </p:txBody>
      </p:sp>
      <p:pic>
        <p:nvPicPr>
          <p:cNvPr id="744479" name="Picture 31" descr="godi2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87738" y="228600"/>
            <a:ext cx="15081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0" descr="MC90032003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05000" y="3733800"/>
            <a:ext cx="1150938"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108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44479"/>
                                        </p:tgtEl>
                                        <p:attrNameLst>
                                          <p:attrName>style.visibility</p:attrName>
                                        </p:attrNameLst>
                                      </p:cBhvr>
                                      <p:to>
                                        <p:strVal val="visible"/>
                                      </p:to>
                                    </p:set>
                                    <p:anim calcmode="lin" valueType="num">
                                      <p:cBhvr additive="base">
                                        <p:cTn id="7" dur="500" fill="hold"/>
                                        <p:tgtEl>
                                          <p:spTgt spid="744479"/>
                                        </p:tgtEl>
                                        <p:attrNameLst>
                                          <p:attrName>ppt_x</p:attrName>
                                        </p:attrNameLst>
                                      </p:cBhvr>
                                      <p:tavLst>
                                        <p:tav tm="0">
                                          <p:val>
                                            <p:strVal val="#ppt_x"/>
                                          </p:val>
                                        </p:tav>
                                        <p:tav tm="100000">
                                          <p:val>
                                            <p:strVal val="#ppt_x"/>
                                          </p:val>
                                        </p:tav>
                                      </p:tavLst>
                                    </p:anim>
                                    <p:anim calcmode="lin" valueType="num">
                                      <p:cBhvr additive="base">
                                        <p:cTn id="8" dur="500" fill="hold"/>
                                        <p:tgtEl>
                                          <p:spTgt spid="74447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744463"/>
                                        </p:tgtEl>
                                        <p:attrNameLst>
                                          <p:attrName>style.visibility</p:attrName>
                                        </p:attrNameLst>
                                      </p:cBhvr>
                                      <p:to>
                                        <p:strVal val="visible"/>
                                      </p:to>
                                    </p:set>
                                    <p:anim calcmode="lin" valueType="num">
                                      <p:cBhvr additive="base">
                                        <p:cTn id="13" dur="500" fill="hold"/>
                                        <p:tgtEl>
                                          <p:spTgt spid="744463"/>
                                        </p:tgtEl>
                                        <p:attrNameLst>
                                          <p:attrName>ppt_x</p:attrName>
                                        </p:attrNameLst>
                                      </p:cBhvr>
                                      <p:tavLst>
                                        <p:tav tm="0">
                                          <p:val>
                                            <p:strVal val="#ppt_x"/>
                                          </p:val>
                                        </p:tav>
                                        <p:tav tm="100000">
                                          <p:val>
                                            <p:strVal val="#ppt_x"/>
                                          </p:val>
                                        </p:tav>
                                      </p:tavLst>
                                    </p:anim>
                                    <p:anim calcmode="lin" valueType="num">
                                      <p:cBhvr additive="base">
                                        <p:cTn id="14" dur="500" fill="hold"/>
                                        <p:tgtEl>
                                          <p:spTgt spid="744463"/>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44468"/>
                                        </p:tgtEl>
                                        <p:attrNameLst>
                                          <p:attrName>style.visibility</p:attrName>
                                        </p:attrNameLst>
                                      </p:cBhvr>
                                      <p:to>
                                        <p:strVal val="visible"/>
                                      </p:to>
                                    </p:set>
                                    <p:anim calcmode="lin" valueType="num">
                                      <p:cBhvr additive="base">
                                        <p:cTn id="19" dur="500" fill="hold"/>
                                        <p:tgtEl>
                                          <p:spTgt spid="744468"/>
                                        </p:tgtEl>
                                        <p:attrNameLst>
                                          <p:attrName>ppt_x</p:attrName>
                                        </p:attrNameLst>
                                      </p:cBhvr>
                                      <p:tavLst>
                                        <p:tav tm="0">
                                          <p:val>
                                            <p:strVal val="1+#ppt_w/2"/>
                                          </p:val>
                                        </p:tav>
                                        <p:tav tm="100000">
                                          <p:val>
                                            <p:strVal val="#ppt_x"/>
                                          </p:val>
                                        </p:tav>
                                      </p:tavLst>
                                    </p:anim>
                                    <p:anim calcmode="lin" valueType="num">
                                      <p:cBhvr additive="base">
                                        <p:cTn id="20" dur="500" fill="hold"/>
                                        <p:tgtEl>
                                          <p:spTgt spid="7444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744471"/>
                                        </p:tgtEl>
                                        <p:attrNameLst>
                                          <p:attrName>style.visibility</p:attrName>
                                        </p:attrNameLst>
                                      </p:cBhvr>
                                      <p:to>
                                        <p:strVal val="visible"/>
                                      </p:to>
                                    </p:set>
                                    <p:anim calcmode="lin" valueType="num">
                                      <p:cBhvr additive="base">
                                        <p:cTn id="25" dur="500" fill="hold"/>
                                        <p:tgtEl>
                                          <p:spTgt spid="744471"/>
                                        </p:tgtEl>
                                        <p:attrNameLst>
                                          <p:attrName>ppt_x</p:attrName>
                                        </p:attrNameLst>
                                      </p:cBhvr>
                                      <p:tavLst>
                                        <p:tav tm="0">
                                          <p:val>
                                            <p:strVal val="1+#ppt_w/2"/>
                                          </p:val>
                                        </p:tav>
                                        <p:tav tm="100000">
                                          <p:val>
                                            <p:strVal val="#ppt_x"/>
                                          </p:val>
                                        </p:tav>
                                      </p:tavLst>
                                    </p:anim>
                                    <p:anim calcmode="lin" valueType="num">
                                      <p:cBhvr additive="base">
                                        <p:cTn id="26" dur="500" fill="hold"/>
                                        <p:tgtEl>
                                          <p:spTgt spid="74447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44456"/>
                                        </p:tgtEl>
                                        <p:attrNameLst>
                                          <p:attrName>style.visibility</p:attrName>
                                        </p:attrNameLst>
                                      </p:cBhvr>
                                      <p:to>
                                        <p:strVal val="visible"/>
                                      </p:to>
                                    </p:set>
                                    <p:anim calcmode="lin" valueType="num">
                                      <p:cBhvr additive="base">
                                        <p:cTn id="31" dur="500" fill="hold"/>
                                        <p:tgtEl>
                                          <p:spTgt spid="744456"/>
                                        </p:tgtEl>
                                        <p:attrNameLst>
                                          <p:attrName>ppt_x</p:attrName>
                                        </p:attrNameLst>
                                      </p:cBhvr>
                                      <p:tavLst>
                                        <p:tav tm="0">
                                          <p:val>
                                            <p:strVal val="#ppt_x"/>
                                          </p:val>
                                        </p:tav>
                                        <p:tav tm="100000">
                                          <p:val>
                                            <p:strVal val="#ppt_x"/>
                                          </p:val>
                                        </p:tav>
                                      </p:tavLst>
                                    </p:anim>
                                    <p:anim calcmode="lin" valueType="num">
                                      <p:cBhvr additive="base">
                                        <p:cTn id="32" dur="500" fill="hold"/>
                                        <p:tgtEl>
                                          <p:spTgt spid="74445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744451"/>
                                        </p:tgtEl>
                                        <p:attrNameLst>
                                          <p:attrName>style.visibility</p:attrName>
                                        </p:attrNameLst>
                                      </p:cBhvr>
                                      <p:to>
                                        <p:strVal val="visible"/>
                                      </p:to>
                                    </p:set>
                                    <p:anim calcmode="lin" valueType="num">
                                      <p:cBhvr>
                                        <p:cTn id="37" dur="500" fill="hold"/>
                                        <p:tgtEl>
                                          <p:spTgt spid="744451"/>
                                        </p:tgtEl>
                                        <p:attrNameLst>
                                          <p:attrName>ppt_x</p:attrName>
                                        </p:attrNameLst>
                                      </p:cBhvr>
                                      <p:tavLst>
                                        <p:tav tm="0">
                                          <p:val>
                                            <p:strVal val="#ppt_x-#ppt_w/2"/>
                                          </p:val>
                                        </p:tav>
                                        <p:tav tm="100000">
                                          <p:val>
                                            <p:strVal val="#ppt_x"/>
                                          </p:val>
                                        </p:tav>
                                      </p:tavLst>
                                    </p:anim>
                                    <p:anim calcmode="lin" valueType="num">
                                      <p:cBhvr>
                                        <p:cTn id="38" dur="500" fill="hold"/>
                                        <p:tgtEl>
                                          <p:spTgt spid="744451"/>
                                        </p:tgtEl>
                                        <p:attrNameLst>
                                          <p:attrName>ppt_y</p:attrName>
                                        </p:attrNameLst>
                                      </p:cBhvr>
                                      <p:tavLst>
                                        <p:tav tm="0">
                                          <p:val>
                                            <p:strVal val="#ppt_y"/>
                                          </p:val>
                                        </p:tav>
                                        <p:tav tm="100000">
                                          <p:val>
                                            <p:strVal val="#ppt_y"/>
                                          </p:val>
                                        </p:tav>
                                      </p:tavLst>
                                    </p:anim>
                                    <p:anim calcmode="lin" valueType="num">
                                      <p:cBhvr>
                                        <p:cTn id="39" dur="500" fill="hold"/>
                                        <p:tgtEl>
                                          <p:spTgt spid="744451"/>
                                        </p:tgtEl>
                                        <p:attrNameLst>
                                          <p:attrName>ppt_w</p:attrName>
                                        </p:attrNameLst>
                                      </p:cBhvr>
                                      <p:tavLst>
                                        <p:tav tm="0">
                                          <p:val>
                                            <p:fltVal val="0"/>
                                          </p:val>
                                        </p:tav>
                                        <p:tav tm="100000">
                                          <p:val>
                                            <p:strVal val="#ppt_w"/>
                                          </p:val>
                                        </p:tav>
                                      </p:tavLst>
                                    </p:anim>
                                    <p:anim calcmode="lin" valueType="num">
                                      <p:cBhvr>
                                        <p:cTn id="40" dur="500" fill="hold"/>
                                        <p:tgtEl>
                                          <p:spTgt spid="744451"/>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44475"/>
                                        </p:tgtEl>
                                        <p:attrNameLst>
                                          <p:attrName>style.visibility</p:attrName>
                                        </p:attrNameLst>
                                      </p:cBhvr>
                                      <p:to>
                                        <p:strVal val="visible"/>
                                      </p:to>
                                    </p:set>
                                  </p:childTnLst>
                                </p:cTn>
                              </p:par>
                              <p:par>
                                <p:cTn id="45" presetID="8" presetClass="emph" presetSubtype="0" fill="hold" grpId="1" nodeType="withEffect">
                                  <p:stCondLst>
                                    <p:cond delay="0"/>
                                  </p:stCondLst>
                                  <p:childTnLst>
                                    <p:animRot by="21600000">
                                      <p:cBhvr>
                                        <p:cTn id="46" dur="2000" fill="hold"/>
                                        <p:tgtEl>
                                          <p:spTgt spid="744475"/>
                                        </p:tgtEl>
                                        <p:attrNameLst>
                                          <p:attrName>r</p:attrName>
                                        </p:attrNameLst>
                                      </p:cBhvr>
                                    </p:animRo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744476"/>
                                        </p:tgtEl>
                                        <p:attrNameLst>
                                          <p:attrName>style.visibility</p:attrName>
                                        </p:attrNameLst>
                                      </p:cBhvr>
                                      <p:to>
                                        <p:strVal val="visible"/>
                                      </p:to>
                                    </p:set>
                                  </p:childTnLst>
                                </p:cTn>
                              </p:par>
                              <p:par>
                                <p:cTn id="51" presetID="8" presetClass="emph" presetSubtype="0" fill="hold" grpId="0" nodeType="withEffect">
                                  <p:stCondLst>
                                    <p:cond delay="0"/>
                                  </p:stCondLst>
                                  <p:childTnLst>
                                    <p:animRot by="21600000">
                                      <p:cBhvr>
                                        <p:cTn id="52" dur="2000" fill="hold"/>
                                        <p:tgtEl>
                                          <p:spTgt spid="744476"/>
                                        </p:tgtEl>
                                        <p:attrNameLst>
                                          <p:attrName>r</p:attrName>
                                        </p:attrNameLst>
                                      </p:cBhvr>
                                    </p:animRo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44477"/>
                                        </p:tgtEl>
                                        <p:attrNameLst>
                                          <p:attrName>style.visibility</p:attrName>
                                        </p:attrNameLst>
                                      </p:cBhvr>
                                      <p:to>
                                        <p:strVal val="visible"/>
                                      </p:to>
                                    </p:set>
                                  </p:childTnLst>
                                </p:cTn>
                              </p:par>
                              <p:par>
                                <p:cTn id="57" presetID="8" presetClass="emph" presetSubtype="0" fill="hold" grpId="1" nodeType="withEffect">
                                  <p:stCondLst>
                                    <p:cond delay="0"/>
                                  </p:stCondLst>
                                  <p:childTnLst>
                                    <p:animRot by="21600000">
                                      <p:cBhvr>
                                        <p:cTn id="58" dur="2000" fill="hold"/>
                                        <p:tgtEl>
                                          <p:spTgt spid="7444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1" grpId="0" animBg="1"/>
      <p:bldP spid="744475" grpId="0"/>
      <p:bldP spid="744475" grpId="1"/>
      <p:bldP spid="744476" grpId="0"/>
      <p:bldP spid="744476" grpId="1"/>
      <p:bldP spid="744477" grpId="0"/>
      <p:bldP spid="744477"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1" name="AutoShape 3"/>
          <p:cNvSpPr>
            <a:spLocks noChangeArrowheads="1"/>
          </p:cNvSpPr>
          <p:nvPr/>
        </p:nvSpPr>
        <p:spPr bwMode="auto">
          <a:xfrm rot="183448">
            <a:off x="2438400" y="2667000"/>
            <a:ext cx="947738" cy="914400"/>
          </a:xfrm>
          <a:custGeom>
            <a:avLst/>
            <a:gdLst>
              <a:gd name="T0" fmla="*/ 1822265219 w 21600"/>
              <a:gd name="T1" fmla="*/ 0 h 21600"/>
              <a:gd name="T2" fmla="*/ 1822265219 w 21600"/>
              <a:gd name="T3" fmla="*/ 922379669 h 21600"/>
              <a:gd name="T4" fmla="*/ 389969686 w 21600"/>
              <a:gd name="T5" fmla="*/ 1638705130 h 21600"/>
              <a:gd name="T6" fmla="*/ 2147483647 w 21600"/>
              <a:gd name="T7" fmla="*/ 461188819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solidFill>
              <a:srgbClr val="000000"/>
            </a:solidFill>
            <a:miter lim="800000"/>
            <a:headEnd/>
            <a:tailEnd/>
          </a:ln>
        </p:spPr>
        <p:txBody>
          <a:bodyPr/>
          <a:lstStyle/>
          <a:p>
            <a:pPr eaLnBrk="0" hangingPunct="0">
              <a:lnSpc>
                <a:spcPct val="50000"/>
              </a:lnSpc>
              <a:spcBef>
                <a:spcPct val="50000"/>
              </a:spcBef>
            </a:pPr>
            <a:endParaRPr lang="en-US" sz="3200"/>
          </a:p>
        </p:txBody>
      </p:sp>
      <p:sp>
        <p:nvSpPr>
          <p:cNvPr id="14340" name="AutoShape 5"/>
          <p:cNvSpPr>
            <a:spLocks noChangeArrowheads="1"/>
          </p:cNvSpPr>
          <p:nvPr/>
        </p:nvSpPr>
        <p:spPr bwMode="auto">
          <a:xfrm>
            <a:off x="406400" y="1981200"/>
            <a:ext cx="1639888" cy="1417638"/>
          </a:xfrm>
          <a:prstGeom prst="cloudCallout">
            <a:avLst>
              <a:gd name="adj1" fmla="val 49139"/>
              <a:gd name="adj2" fmla="val 69375"/>
            </a:avLst>
          </a:prstGeom>
          <a:solidFill>
            <a:srgbClr val="FFFFFF"/>
          </a:solidFill>
          <a:ln w="9525">
            <a:solidFill>
              <a:srgbClr val="000000"/>
            </a:solidFill>
            <a:round/>
            <a:headEnd/>
            <a:tailEnd/>
          </a:ln>
        </p:spPr>
        <p:txBody>
          <a:bodyPr/>
          <a:lstStyle/>
          <a:p>
            <a:pPr eaLnBrk="0" hangingPunct="0"/>
            <a:r>
              <a:rPr lang="en-US" sz="1600" b="1">
                <a:solidFill>
                  <a:srgbClr val="000000"/>
                </a:solidFill>
                <a:latin typeface="Times New Roman" charset="0"/>
              </a:rPr>
              <a:t>What about next  time?</a:t>
            </a:r>
            <a:r>
              <a:rPr lang="en-US" sz="1600" b="1">
                <a:latin typeface="Times New Roman" charset="0"/>
              </a:rPr>
              <a:t>?</a:t>
            </a:r>
            <a:endParaRPr lang="en-US" sz="900">
              <a:latin typeface="Times New Roman" charset="0"/>
            </a:endParaRPr>
          </a:p>
        </p:txBody>
      </p:sp>
      <p:sp>
        <p:nvSpPr>
          <p:cNvPr id="14342" name="AutoShape 7"/>
          <p:cNvSpPr>
            <a:spLocks noChangeArrowheads="1"/>
          </p:cNvSpPr>
          <p:nvPr/>
        </p:nvSpPr>
        <p:spPr bwMode="auto">
          <a:xfrm rot="-5140171">
            <a:off x="2315369" y="4866481"/>
            <a:ext cx="685800" cy="1252538"/>
          </a:xfrm>
          <a:custGeom>
            <a:avLst/>
            <a:gdLst>
              <a:gd name="T0" fmla="*/ 0 w 21600"/>
              <a:gd name="T1" fmla="*/ 0 h 21600"/>
              <a:gd name="T2" fmla="*/ 0 w 21600"/>
              <a:gd name="T3" fmla="*/ 1 h 21600"/>
              <a:gd name="T4" fmla="*/ 0 w 21600"/>
              <a:gd name="T5" fmla="*/ 2 h 21600"/>
              <a:gd name="T6" fmla="*/ 0 w 21600"/>
              <a:gd name="T7" fmla="*/ 0 h 21600"/>
              <a:gd name="T8" fmla="*/ 17694720 60000 65536"/>
              <a:gd name="T9" fmla="*/ 5898240 60000 65536"/>
              <a:gd name="T10" fmla="*/ 5898240 60000 65536"/>
              <a:gd name="T11" fmla="*/ 0 60000 65536"/>
              <a:gd name="T12" fmla="*/ 12450 w 21600"/>
              <a:gd name="T13" fmla="*/ 2919 h 21600"/>
              <a:gd name="T14" fmla="*/ 18250 w 21600"/>
              <a:gd name="T15" fmla="*/ 924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2"/>
          </a:solidFill>
          <a:ln w="9525">
            <a:solidFill>
              <a:srgbClr val="000000"/>
            </a:solidFill>
            <a:miter lim="800000"/>
            <a:headEnd/>
            <a:tailEnd/>
          </a:ln>
        </p:spPr>
        <p:txBody>
          <a:bodyPr vert="eaVert"/>
          <a:lstStyle/>
          <a:p>
            <a:pPr eaLnBrk="0" hangingPunct="0">
              <a:lnSpc>
                <a:spcPct val="50000"/>
              </a:lnSpc>
              <a:spcBef>
                <a:spcPct val="50000"/>
              </a:spcBef>
            </a:pPr>
            <a:endParaRPr lang="en-US" sz="3200"/>
          </a:p>
        </p:txBody>
      </p:sp>
      <p:grpSp>
        <p:nvGrpSpPr>
          <p:cNvPr id="744456" name="Group 8"/>
          <p:cNvGrpSpPr>
            <a:grpSpLocks/>
          </p:cNvGrpSpPr>
          <p:nvPr/>
        </p:nvGrpSpPr>
        <p:grpSpPr bwMode="auto">
          <a:xfrm>
            <a:off x="3048000" y="5029200"/>
            <a:ext cx="3522663" cy="1600200"/>
            <a:chOff x="2160" y="3168"/>
            <a:chExt cx="2496" cy="1008"/>
          </a:xfrm>
        </p:grpSpPr>
        <p:grpSp>
          <p:nvGrpSpPr>
            <p:cNvPr id="14344" name="Group 9"/>
            <p:cNvGrpSpPr>
              <a:grpSpLocks/>
            </p:cNvGrpSpPr>
            <p:nvPr/>
          </p:nvGrpSpPr>
          <p:grpSpPr bwMode="auto">
            <a:xfrm>
              <a:off x="2496" y="3168"/>
              <a:ext cx="2160" cy="906"/>
              <a:chOff x="2544" y="3264"/>
              <a:chExt cx="2160" cy="906"/>
            </a:xfrm>
          </p:grpSpPr>
          <p:graphicFrame>
            <p:nvGraphicFramePr>
              <p:cNvPr id="14345" name="Object 9"/>
              <p:cNvGraphicFramePr>
                <a:graphicFrameLocks noChangeAspect="1"/>
              </p:cNvGraphicFramePr>
              <p:nvPr/>
            </p:nvGraphicFramePr>
            <p:xfrm>
              <a:off x="2544" y="3312"/>
              <a:ext cx="714" cy="720"/>
            </p:xfrm>
            <a:graphic>
              <a:graphicData uri="http://schemas.openxmlformats.org/presentationml/2006/ole">
                <mc:AlternateContent xmlns:mc="http://schemas.openxmlformats.org/markup-compatibility/2006">
                  <mc:Choice xmlns:v="urn:schemas-microsoft-com:vml" Requires="v">
                    <p:oleObj spid="_x0000_s11270" name="Document" r:id="rId3" imgW="1134000" imgH="1143720" progId="Word.Document.8">
                      <p:embed/>
                    </p:oleObj>
                  </mc:Choice>
                  <mc:Fallback>
                    <p:oleObj name="Document" r:id="rId3" imgW="1134000" imgH="11437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 y="3312"/>
                            <a:ext cx="714"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4346" name="Object 10"/>
              <p:cNvGraphicFramePr>
                <a:graphicFrameLocks noChangeAspect="1"/>
              </p:cNvGraphicFramePr>
              <p:nvPr/>
            </p:nvGraphicFramePr>
            <p:xfrm>
              <a:off x="3408" y="3264"/>
              <a:ext cx="642" cy="720"/>
            </p:xfrm>
            <a:graphic>
              <a:graphicData uri="http://schemas.openxmlformats.org/presentationml/2006/ole">
                <mc:AlternateContent xmlns:mc="http://schemas.openxmlformats.org/markup-compatibility/2006">
                  <mc:Choice xmlns:v="urn:schemas-microsoft-com:vml" Requires="v">
                    <p:oleObj spid="_x0000_s11271" name="Document" r:id="rId5" imgW="1019880" imgH="1143000" progId="Word.Document.8">
                      <p:embed/>
                    </p:oleObj>
                  </mc:Choice>
                  <mc:Fallback>
                    <p:oleObj name="Document" r:id="rId5" imgW="1019880" imgH="114300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8" y="3264"/>
                            <a:ext cx="642"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4347" name="Object 11"/>
              <p:cNvGraphicFramePr>
                <a:graphicFrameLocks noChangeAspect="1"/>
              </p:cNvGraphicFramePr>
              <p:nvPr/>
            </p:nvGraphicFramePr>
            <p:xfrm>
              <a:off x="3456" y="4032"/>
              <a:ext cx="819" cy="138"/>
            </p:xfrm>
            <a:graphic>
              <a:graphicData uri="http://schemas.openxmlformats.org/presentationml/2006/ole">
                <mc:AlternateContent xmlns:mc="http://schemas.openxmlformats.org/markup-compatibility/2006">
                  <mc:Choice xmlns:v="urn:schemas-microsoft-com:vml" Requires="v">
                    <p:oleObj spid="_x0000_s11272" name="Document" r:id="rId7" imgW="1319400" imgH="233640" progId="Word.Document.8">
                      <p:embed/>
                    </p:oleObj>
                  </mc:Choice>
                  <mc:Fallback>
                    <p:oleObj name="Document" r:id="rId7" imgW="1319400" imgH="233640" progId="Word.Documen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6" y="4032"/>
                            <a:ext cx="81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48" name="AutoShape 13"/>
              <p:cNvSpPr>
                <a:spLocks noChangeArrowheads="1"/>
              </p:cNvSpPr>
              <p:nvPr/>
            </p:nvSpPr>
            <p:spPr bwMode="auto">
              <a:xfrm rot="10547229">
                <a:off x="4272" y="3648"/>
                <a:ext cx="432" cy="36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50 w 21600"/>
                  <a:gd name="T13" fmla="*/ 2940 h 21600"/>
                  <a:gd name="T14" fmla="*/ 18250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solidFill>
                  <a:srgbClr val="000000"/>
                </a:solidFill>
                <a:miter lim="800000"/>
                <a:headEnd/>
                <a:tailEnd/>
              </a:ln>
            </p:spPr>
            <p:txBody>
              <a:bodyPr/>
              <a:lstStyle/>
              <a:p>
                <a:pPr eaLnBrk="0" hangingPunct="0">
                  <a:lnSpc>
                    <a:spcPct val="50000"/>
                  </a:lnSpc>
                  <a:spcBef>
                    <a:spcPct val="50000"/>
                  </a:spcBef>
                </a:pPr>
                <a:endParaRPr lang="en-US" sz="3200"/>
              </a:p>
            </p:txBody>
          </p:sp>
        </p:grpSp>
        <p:graphicFrame>
          <p:nvGraphicFramePr>
            <p:cNvPr id="14349" name="Object 13"/>
            <p:cNvGraphicFramePr>
              <a:graphicFrameLocks noChangeAspect="1"/>
            </p:cNvGraphicFramePr>
            <p:nvPr/>
          </p:nvGraphicFramePr>
          <p:xfrm>
            <a:off x="2160" y="3888"/>
            <a:ext cx="1152" cy="288"/>
          </p:xfrm>
          <a:graphic>
            <a:graphicData uri="http://schemas.openxmlformats.org/presentationml/2006/ole">
              <mc:AlternateContent xmlns:mc="http://schemas.openxmlformats.org/markup-compatibility/2006">
                <mc:Choice xmlns:v="urn:schemas-microsoft-com:vml" Requires="v">
                  <p:oleObj spid="_x0000_s11273" name="Document" r:id="rId9" imgW="1818000" imgH="456480" progId="Word.Document.8">
                    <p:embed/>
                  </p:oleObj>
                </mc:Choice>
                <mc:Fallback>
                  <p:oleObj name="Document" r:id="rId9" imgW="1818000" imgH="456480" progId="Word.Documen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60" y="3888"/>
                          <a:ext cx="11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14351" name="AutoShape 16"/>
          <p:cNvSpPr>
            <a:spLocks noChangeArrowheads="1"/>
          </p:cNvSpPr>
          <p:nvPr/>
        </p:nvSpPr>
        <p:spPr bwMode="auto">
          <a:xfrm>
            <a:off x="4105275" y="2209800"/>
            <a:ext cx="406400" cy="381000"/>
          </a:xfrm>
          <a:prstGeom prst="downArrow">
            <a:avLst>
              <a:gd name="adj1" fmla="val 50000"/>
              <a:gd name="adj2" fmla="val 25000"/>
            </a:avLst>
          </a:prstGeom>
          <a:solidFill>
            <a:schemeClr val="accent2"/>
          </a:solidFill>
          <a:ln w="9525">
            <a:solidFill>
              <a:srgbClr val="000000"/>
            </a:solidFill>
            <a:miter lim="800000"/>
            <a:headEnd/>
            <a:tailEnd/>
          </a:ln>
        </p:spPr>
        <p:txBody>
          <a:bodyPr/>
          <a:lstStyle/>
          <a:p>
            <a:pPr eaLnBrk="0" hangingPunct="0">
              <a:lnSpc>
                <a:spcPct val="50000"/>
              </a:lnSpc>
              <a:spcBef>
                <a:spcPct val="50000"/>
              </a:spcBef>
            </a:pPr>
            <a:endParaRPr lang="en-US" sz="3200"/>
          </a:p>
        </p:txBody>
      </p:sp>
      <p:sp>
        <p:nvSpPr>
          <p:cNvPr id="14353" name="AutoShape 18"/>
          <p:cNvSpPr>
            <a:spLocks noChangeArrowheads="1"/>
          </p:cNvSpPr>
          <p:nvPr/>
        </p:nvSpPr>
        <p:spPr bwMode="auto">
          <a:xfrm>
            <a:off x="3352800" y="2667000"/>
            <a:ext cx="1963738" cy="1198563"/>
          </a:xfrm>
          <a:prstGeom prst="cloudCallout">
            <a:avLst>
              <a:gd name="adj1" fmla="val -56968"/>
              <a:gd name="adj2" fmla="val 34343"/>
            </a:avLst>
          </a:prstGeom>
          <a:solidFill>
            <a:srgbClr val="FFFFFF"/>
          </a:solidFill>
          <a:ln w="9525">
            <a:solidFill>
              <a:srgbClr val="000000"/>
            </a:solidFill>
            <a:round/>
            <a:headEnd/>
            <a:tailEnd/>
          </a:ln>
        </p:spPr>
        <p:txBody>
          <a:bodyPr/>
          <a:lstStyle/>
          <a:p>
            <a:pPr eaLnBrk="0" hangingPunct="0"/>
            <a:endParaRPr lang="en-US" sz="1000" b="1">
              <a:latin typeface="Times New Roman" charset="0"/>
            </a:endParaRPr>
          </a:p>
        </p:txBody>
      </p:sp>
      <p:sp>
        <p:nvSpPr>
          <p:cNvPr id="14354" name="Text Box 19"/>
          <p:cNvSpPr txBox="1">
            <a:spLocks noChangeArrowheads="1"/>
          </p:cNvSpPr>
          <p:nvPr/>
        </p:nvSpPr>
        <p:spPr bwMode="auto">
          <a:xfrm>
            <a:off x="3505200" y="2819400"/>
            <a:ext cx="1878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spcBef>
                <a:spcPct val="50000"/>
              </a:spcBef>
            </a:pPr>
            <a:r>
              <a:rPr lang="en-US" sz="1200" b="1">
                <a:solidFill>
                  <a:srgbClr val="000000"/>
                </a:solidFill>
              </a:rPr>
              <a:t>There might be tornadoes!  I might get struck by lightning!  I</a:t>
            </a:r>
            <a:r>
              <a:rPr lang="ja-JP" altLang="en-US" sz="1200" b="1">
                <a:solidFill>
                  <a:srgbClr val="000000"/>
                </a:solidFill>
              </a:rPr>
              <a:t>’</a:t>
            </a:r>
            <a:r>
              <a:rPr lang="en-US" sz="1200" b="1">
                <a:solidFill>
                  <a:srgbClr val="000000"/>
                </a:solidFill>
              </a:rPr>
              <a:t>m going to die!</a:t>
            </a:r>
          </a:p>
        </p:txBody>
      </p:sp>
      <p:grpSp>
        <p:nvGrpSpPr>
          <p:cNvPr id="744468" name="Group 20"/>
          <p:cNvGrpSpPr>
            <a:grpSpLocks/>
          </p:cNvGrpSpPr>
          <p:nvPr/>
        </p:nvGrpSpPr>
        <p:grpSpPr bwMode="auto">
          <a:xfrm>
            <a:off x="5554663" y="2362200"/>
            <a:ext cx="1803400" cy="1100138"/>
            <a:chOff x="3936" y="1488"/>
            <a:chExt cx="1278" cy="693"/>
          </a:xfrm>
        </p:grpSpPr>
        <p:graphicFrame>
          <p:nvGraphicFramePr>
            <p:cNvPr id="14356" name="Object 20"/>
            <p:cNvGraphicFramePr>
              <a:graphicFrameLocks noChangeAspect="1"/>
            </p:cNvGraphicFramePr>
            <p:nvPr/>
          </p:nvGraphicFramePr>
          <p:xfrm>
            <a:off x="4512" y="1488"/>
            <a:ext cx="702" cy="693"/>
          </p:xfrm>
          <a:graphic>
            <a:graphicData uri="http://schemas.openxmlformats.org/presentationml/2006/ole">
              <mc:AlternateContent xmlns:mc="http://schemas.openxmlformats.org/markup-compatibility/2006">
                <mc:Choice xmlns:v="urn:schemas-microsoft-com:vml" Requires="v">
                  <p:oleObj spid="_x0000_s11274" name="Document" r:id="rId11" imgW="1114920" imgH="1099800" progId="Word.Document.8">
                    <p:embed/>
                  </p:oleObj>
                </mc:Choice>
                <mc:Fallback>
                  <p:oleObj name="Document" r:id="rId11" imgW="1114920" imgH="1099800" progId="Word.Document.8">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12" y="1488"/>
                          <a:ext cx="702"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57" name="AutoShape 22"/>
            <p:cNvSpPr>
              <a:spLocks noChangeArrowheads="1"/>
            </p:cNvSpPr>
            <p:nvPr/>
          </p:nvSpPr>
          <p:spPr bwMode="auto">
            <a:xfrm>
              <a:off x="3936" y="1824"/>
              <a:ext cx="615" cy="306"/>
            </a:xfrm>
            <a:prstGeom prst="rightArrow">
              <a:avLst>
                <a:gd name="adj1" fmla="val 50000"/>
                <a:gd name="adj2" fmla="val 50245"/>
              </a:avLst>
            </a:prstGeom>
            <a:solidFill>
              <a:schemeClr val="accent2"/>
            </a:solidFill>
            <a:ln w="12700" cap="sq">
              <a:solidFill>
                <a:srgbClr val="000000"/>
              </a:solidFill>
              <a:miter lim="800000"/>
              <a:headEnd/>
              <a:tailEnd/>
            </a:ln>
          </p:spPr>
          <p:txBody>
            <a:bodyPr wrap="none" anchor="ctr">
              <a:spAutoFit/>
            </a:bodyPr>
            <a:lstStyle/>
            <a:p>
              <a:pPr eaLnBrk="0" hangingPunct="0">
                <a:lnSpc>
                  <a:spcPct val="50000"/>
                </a:lnSpc>
                <a:spcBef>
                  <a:spcPct val="50000"/>
                </a:spcBef>
              </a:pPr>
              <a:endParaRPr lang="en-US" sz="3200"/>
            </a:p>
          </p:txBody>
        </p:sp>
      </p:grpSp>
      <p:sp>
        <p:nvSpPr>
          <p:cNvPr id="14360" name="AutoShape 25"/>
          <p:cNvSpPr>
            <a:spLocks noChangeArrowheads="1"/>
          </p:cNvSpPr>
          <p:nvPr/>
        </p:nvSpPr>
        <p:spPr bwMode="auto">
          <a:xfrm>
            <a:off x="7010400" y="3352800"/>
            <a:ext cx="2133600" cy="1295400"/>
          </a:xfrm>
          <a:prstGeom prst="cloudCallout">
            <a:avLst>
              <a:gd name="adj1" fmla="val -46431"/>
              <a:gd name="adj2" fmla="val 81250"/>
            </a:avLst>
          </a:prstGeom>
          <a:solidFill>
            <a:srgbClr val="FFFFFF"/>
          </a:solidFill>
          <a:ln w="9525">
            <a:solidFill>
              <a:srgbClr val="000000"/>
            </a:solidFill>
            <a:round/>
            <a:headEnd/>
            <a:tailEnd/>
          </a:ln>
        </p:spPr>
        <p:txBody>
          <a:bodyPr/>
          <a:lstStyle/>
          <a:p>
            <a:pPr algn="ctr" eaLnBrk="0" hangingPunct="0"/>
            <a:r>
              <a:rPr lang="en-US" sz="1600" b="1">
                <a:solidFill>
                  <a:srgbClr val="000000"/>
                </a:solidFill>
                <a:latin typeface="Times New Roman" charset="0"/>
              </a:rPr>
              <a:t>Stay inside!</a:t>
            </a:r>
          </a:p>
          <a:p>
            <a:pPr algn="ctr" eaLnBrk="0" hangingPunct="0"/>
            <a:r>
              <a:rPr lang="en-US" sz="1600" b="1">
                <a:solidFill>
                  <a:srgbClr val="000000"/>
                </a:solidFill>
                <a:latin typeface="Times New Roman" charset="0"/>
              </a:rPr>
              <a:t>Stay away from windows!</a:t>
            </a:r>
          </a:p>
          <a:p>
            <a:pPr algn="ctr" eaLnBrk="0" hangingPunct="0"/>
            <a:endParaRPr lang="en-US" sz="1600" b="1">
              <a:solidFill>
                <a:srgbClr val="000000"/>
              </a:solidFill>
              <a:latin typeface="Times New Roman" charset="0"/>
            </a:endParaRPr>
          </a:p>
        </p:txBody>
      </p:sp>
      <p:sp>
        <p:nvSpPr>
          <p:cNvPr id="14361" name="AutoShape 26"/>
          <p:cNvSpPr>
            <a:spLocks noChangeArrowheads="1"/>
          </p:cNvSpPr>
          <p:nvPr/>
        </p:nvSpPr>
        <p:spPr bwMode="auto">
          <a:xfrm>
            <a:off x="6365875" y="3722688"/>
            <a:ext cx="431800" cy="384175"/>
          </a:xfrm>
          <a:prstGeom prst="downArrow">
            <a:avLst>
              <a:gd name="adj1" fmla="val 50000"/>
              <a:gd name="adj2" fmla="val 25000"/>
            </a:avLst>
          </a:prstGeom>
          <a:solidFill>
            <a:schemeClr val="accent2"/>
          </a:solidFill>
          <a:ln w="12700" cap="sq">
            <a:solidFill>
              <a:srgbClr val="000000"/>
            </a:solidFill>
            <a:miter lim="800000"/>
            <a:headEnd/>
            <a:tailEnd/>
          </a:ln>
        </p:spPr>
        <p:txBody>
          <a:bodyPr anchor="ctr">
            <a:spAutoFit/>
          </a:bodyPr>
          <a:lstStyle/>
          <a:p>
            <a:pPr eaLnBrk="0" hangingPunct="0">
              <a:lnSpc>
                <a:spcPct val="50000"/>
              </a:lnSpc>
              <a:spcBef>
                <a:spcPct val="50000"/>
              </a:spcBef>
            </a:pPr>
            <a:endParaRPr lang="en-US" sz="3200"/>
          </a:p>
        </p:txBody>
      </p:sp>
      <p:sp>
        <p:nvSpPr>
          <p:cNvPr id="744475" name="Text Box 27"/>
          <p:cNvSpPr txBox="1">
            <a:spLocks noChangeArrowheads="1"/>
          </p:cNvSpPr>
          <p:nvPr/>
        </p:nvSpPr>
        <p:spPr bwMode="auto">
          <a:xfrm>
            <a:off x="5562600" y="1600200"/>
            <a:ext cx="2260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r>
              <a:rPr lang="en-US" sz="5400" b="1">
                <a:solidFill>
                  <a:srgbClr val="CC0000"/>
                </a:solidFill>
                <a:latin typeface="Tahoma" charset="0"/>
              </a:rPr>
              <a:t>1 </a:t>
            </a:r>
            <a:r>
              <a:rPr lang="en-US" sz="2400" b="1">
                <a:solidFill>
                  <a:srgbClr val="CC0000"/>
                </a:solidFill>
                <a:latin typeface="Tahoma" charset="0"/>
              </a:rPr>
              <a:t>Thoughts</a:t>
            </a:r>
          </a:p>
        </p:txBody>
      </p:sp>
      <p:sp>
        <p:nvSpPr>
          <p:cNvPr id="744476" name="Text Box 28"/>
          <p:cNvSpPr txBox="1">
            <a:spLocks noChangeArrowheads="1"/>
          </p:cNvSpPr>
          <p:nvPr/>
        </p:nvSpPr>
        <p:spPr bwMode="auto">
          <a:xfrm>
            <a:off x="6705600" y="5638800"/>
            <a:ext cx="23987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r>
              <a:rPr lang="en-US" sz="5400" b="1">
                <a:solidFill>
                  <a:srgbClr val="CC0000"/>
                </a:solidFill>
                <a:latin typeface="Tahoma" charset="0"/>
              </a:rPr>
              <a:t>2 </a:t>
            </a:r>
            <a:r>
              <a:rPr lang="en-US" sz="2400" b="1">
                <a:solidFill>
                  <a:srgbClr val="CC0000"/>
                </a:solidFill>
                <a:latin typeface="Tahoma" charset="0"/>
              </a:rPr>
              <a:t>Avoidance</a:t>
            </a:r>
          </a:p>
        </p:txBody>
      </p:sp>
      <p:sp>
        <p:nvSpPr>
          <p:cNvPr id="744477" name="Text Box 29"/>
          <p:cNvSpPr txBox="1">
            <a:spLocks noChangeArrowheads="1"/>
          </p:cNvSpPr>
          <p:nvPr/>
        </p:nvSpPr>
        <p:spPr bwMode="auto">
          <a:xfrm>
            <a:off x="457200" y="5410200"/>
            <a:ext cx="26606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r>
              <a:rPr lang="en-US" sz="5400" b="1">
                <a:solidFill>
                  <a:srgbClr val="CC0000"/>
                </a:solidFill>
                <a:latin typeface="Tahoma" charset="0"/>
              </a:rPr>
              <a:t>3 </a:t>
            </a:r>
            <a:r>
              <a:rPr lang="en-US" sz="2400" b="1">
                <a:solidFill>
                  <a:srgbClr val="CC0000"/>
                </a:solidFill>
                <a:latin typeface="Tahoma" charset="0"/>
              </a:rPr>
              <a:t>reinforcement</a:t>
            </a:r>
          </a:p>
        </p:txBody>
      </p:sp>
      <p:pic>
        <p:nvPicPr>
          <p:cNvPr id="14366" name="Picture 30" descr="MC90044593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29000" y="304800"/>
            <a:ext cx="2198688"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4367" name="Picture 31" descr="MP900262788[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4343400"/>
            <a:ext cx="1828800" cy="1212850"/>
          </a:xfrm>
          <a:prstGeom prst="rect">
            <a:avLst/>
          </a:prstGeom>
          <a:noFill/>
          <a:extLst>
            <a:ext uri="{909E8E84-426E-40dd-AFC4-6F175D3DCCD1}">
              <a14:hiddenFill xmlns:a14="http://schemas.microsoft.com/office/drawing/2010/main">
                <a:solidFill>
                  <a:srgbClr val="FFFFFF"/>
                </a:solidFill>
              </a14:hiddenFill>
            </a:ext>
          </a:extLst>
        </p:spPr>
      </p:pic>
      <p:pic>
        <p:nvPicPr>
          <p:cNvPr id="14368" name="Picture 32" descr="MC90032003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28800" y="3810000"/>
            <a:ext cx="1150938"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851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44468"/>
                                        </p:tgtEl>
                                        <p:attrNameLst>
                                          <p:attrName>style.visibility</p:attrName>
                                        </p:attrNameLst>
                                      </p:cBhvr>
                                      <p:to>
                                        <p:strVal val="visible"/>
                                      </p:to>
                                    </p:set>
                                    <p:anim calcmode="lin" valueType="num">
                                      <p:cBhvr additive="base">
                                        <p:cTn id="7" dur="500" fill="hold"/>
                                        <p:tgtEl>
                                          <p:spTgt spid="744468"/>
                                        </p:tgtEl>
                                        <p:attrNameLst>
                                          <p:attrName>ppt_x</p:attrName>
                                        </p:attrNameLst>
                                      </p:cBhvr>
                                      <p:tavLst>
                                        <p:tav tm="0">
                                          <p:val>
                                            <p:strVal val="1+#ppt_w/2"/>
                                          </p:val>
                                        </p:tav>
                                        <p:tav tm="100000">
                                          <p:val>
                                            <p:strVal val="#ppt_x"/>
                                          </p:val>
                                        </p:tav>
                                      </p:tavLst>
                                    </p:anim>
                                    <p:anim calcmode="lin" valueType="num">
                                      <p:cBhvr additive="base">
                                        <p:cTn id="8" dur="500" fill="hold"/>
                                        <p:tgtEl>
                                          <p:spTgt spid="7444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44456"/>
                                        </p:tgtEl>
                                        <p:attrNameLst>
                                          <p:attrName>style.visibility</p:attrName>
                                        </p:attrNameLst>
                                      </p:cBhvr>
                                      <p:to>
                                        <p:strVal val="visible"/>
                                      </p:to>
                                    </p:set>
                                    <p:anim calcmode="lin" valueType="num">
                                      <p:cBhvr additive="base">
                                        <p:cTn id="13" dur="500" fill="hold"/>
                                        <p:tgtEl>
                                          <p:spTgt spid="744456"/>
                                        </p:tgtEl>
                                        <p:attrNameLst>
                                          <p:attrName>ppt_x</p:attrName>
                                        </p:attrNameLst>
                                      </p:cBhvr>
                                      <p:tavLst>
                                        <p:tav tm="0">
                                          <p:val>
                                            <p:strVal val="#ppt_x"/>
                                          </p:val>
                                        </p:tav>
                                        <p:tav tm="100000">
                                          <p:val>
                                            <p:strVal val="#ppt_x"/>
                                          </p:val>
                                        </p:tav>
                                      </p:tavLst>
                                    </p:anim>
                                    <p:anim calcmode="lin" valueType="num">
                                      <p:cBhvr additive="base">
                                        <p:cTn id="14" dur="500" fill="hold"/>
                                        <p:tgtEl>
                                          <p:spTgt spid="74445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744451"/>
                                        </p:tgtEl>
                                        <p:attrNameLst>
                                          <p:attrName>style.visibility</p:attrName>
                                        </p:attrNameLst>
                                      </p:cBhvr>
                                      <p:to>
                                        <p:strVal val="visible"/>
                                      </p:to>
                                    </p:set>
                                    <p:anim calcmode="lin" valueType="num">
                                      <p:cBhvr>
                                        <p:cTn id="19" dur="500" fill="hold"/>
                                        <p:tgtEl>
                                          <p:spTgt spid="744451"/>
                                        </p:tgtEl>
                                        <p:attrNameLst>
                                          <p:attrName>ppt_x</p:attrName>
                                        </p:attrNameLst>
                                      </p:cBhvr>
                                      <p:tavLst>
                                        <p:tav tm="0">
                                          <p:val>
                                            <p:strVal val="#ppt_x-#ppt_w/2"/>
                                          </p:val>
                                        </p:tav>
                                        <p:tav tm="100000">
                                          <p:val>
                                            <p:strVal val="#ppt_x"/>
                                          </p:val>
                                        </p:tav>
                                      </p:tavLst>
                                    </p:anim>
                                    <p:anim calcmode="lin" valueType="num">
                                      <p:cBhvr>
                                        <p:cTn id="20" dur="500" fill="hold"/>
                                        <p:tgtEl>
                                          <p:spTgt spid="744451"/>
                                        </p:tgtEl>
                                        <p:attrNameLst>
                                          <p:attrName>ppt_y</p:attrName>
                                        </p:attrNameLst>
                                      </p:cBhvr>
                                      <p:tavLst>
                                        <p:tav tm="0">
                                          <p:val>
                                            <p:strVal val="#ppt_y"/>
                                          </p:val>
                                        </p:tav>
                                        <p:tav tm="100000">
                                          <p:val>
                                            <p:strVal val="#ppt_y"/>
                                          </p:val>
                                        </p:tav>
                                      </p:tavLst>
                                    </p:anim>
                                    <p:anim calcmode="lin" valueType="num">
                                      <p:cBhvr>
                                        <p:cTn id="21" dur="500" fill="hold"/>
                                        <p:tgtEl>
                                          <p:spTgt spid="744451"/>
                                        </p:tgtEl>
                                        <p:attrNameLst>
                                          <p:attrName>ppt_w</p:attrName>
                                        </p:attrNameLst>
                                      </p:cBhvr>
                                      <p:tavLst>
                                        <p:tav tm="0">
                                          <p:val>
                                            <p:fltVal val="0"/>
                                          </p:val>
                                        </p:tav>
                                        <p:tav tm="100000">
                                          <p:val>
                                            <p:strVal val="#ppt_w"/>
                                          </p:val>
                                        </p:tav>
                                      </p:tavLst>
                                    </p:anim>
                                    <p:anim calcmode="lin" valueType="num">
                                      <p:cBhvr>
                                        <p:cTn id="22" dur="500" fill="hold"/>
                                        <p:tgtEl>
                                          <p:spTgt spid="744451"/>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44475"/>
                                        </p:tgtEl>
                                        <p:attrNameLst>
                                          <p:attrName>style.visibility</p:attrName>
                                        </p:attrNameLst>
                                      </p:cBhvr>
                                      <p:to>
                                        <p:strVal val="visible"/>
                                      </p:to>
                                    </p:set>
                                  </p:childTnLst>
                                </p:cTn>
                              </p:par>
                              <p:par>
                                <p:cTn id="27" presetID="8" presetClass="emph" presetSubtype="0" fill="hold" grpId="1" nodeType="withEffect">
                                  <p:stCondLst>
                                    <p:cond delay="0"/>
                                  </p:stCondLst>
                                  <p:childTnLst>
                                    <p:animRot by="21600000">
                                      <p:cBhvr>
                                        <p:cTn id="28" dur="2000" fill="hold"/>
                                        <p:tgtEl>
                                          <p:spTgt spid="744475"/>
                                        </p:tgtEl>
                                        <p:attrNameLst>
                                          <p:attrName>r</p:attrName>
                                        </p:attrNameLst>
                                      </p:cBhvr>
                                    </p:animRo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744476"/>
                                        </p:tgtEl>
                                        <p:attrNameLst>
                                          <p:attrName>style.visibility</p:attrName>
                                        </p:attrNameLst>
                                      </p:cBhvr>
                                      <p:to>
                                        <p:strVal val="visible"/>
                                      </p:to>
                                    </p:set>
                                  </p:childTnLst>
                                </p:cTn>
                              </p:par>
                              <p:par>
                                <p:cTn id="33" presetID="8" presetClass="emph" presetSubtype="0" fill="hold" grpId="0" nodeType="withEffect">
                                  <p:stCondLst>
                                    <p:cond delay="0"/>
                                  </p:stCondLst>
                                  <p:childTnLst>
                                    <p:animRot by="21600000">
                                      <p:cBhvr>
                                        <p:cTn id="34" dur="2000" fill="hold"/>
                                        <p:tgtEl>
                                          <p:spTgt spid="744476"/>
                                        </p:tgtEl>
                                        <p:attrNameLst>
                                          <p:attrName>r</p:attrName>
                                        </p:attrNameLst>
                                      </p:cBhvr>
                                    </p:animRo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4477"/>
                                        </p:tgtEl>
                                        <p:attrNameLst>
                                          <p:attrName>style.visibility</p:attrName>
                                        </p:attrNameLst>
                                      </p:cBhvr>
                                      <p:to>
                                        <p:strVal val="visible"/>
                                      </p:to>
                                    </p:set>
                                  </p:childTnLst>
                                </p:cTn>
                              </p:par>
                              <p:par>
                                <p:cTn id="39" presetID="8" presetClass="emph" presetSubtype="0" fill="hold" grpId="1" nodeType="withEffect">
                                  <p:stCondLst>
                                    <p:cond delay="0"/>
                                  </p:stCondLst>
                                  <p:childTnLst>
                                    <p:animRot by="21600000">
                                      <p:cBhvr>
                                        <p:cTn id="40" dur="2000" fill="hold"/>
                                        <p:tgtEl>
                                          <p:spTgt spid="7444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1" grpId="0" animBg="1"/>
      <p:bldP spid="744475" grpId="0"/>
      <p:bldP spid="744475" grpId="1"/>
      <p:bldP spid="744476" grpId="0"/>
      <p:bldP spid="744476" grpId="1"/>
      <p:bldP spid="744477" grpId="0"/>
      <p:bldP spid="744477"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Pharmacotherapy</a:t>
            </a:r>
            <a:endParaRPr lang="en-US" dirty="0"/>
          </a:p>
        </p:txBody>
      </p:sp>
      <p:sp>
        <p:nvSpPr>
          <p:cNvPr id="3" name="Content Placeholder 2"/>
          <p:cNvSpPr>
            <a:spLocks noGrp="1"/>
          </p:cNvSpPr>
          <p:nvPr>
            <p:ph sz="quarter" idx="1"/>
          </p:nvPr>
        </p:nvSpPr>
        <p:spPr>
          <a:xfrm>
            <a:off x="457200" y="1600200"/>
            <a:ext cx="8445500" cy="4914900"/>
          </a:xfrm>
        </p:spPr>
        <p:txBody>
          <a:bodyPr>
            <a:normAutofit fontScale="92500" lnSpcReduction="20000"/>
          </a:bodyPr>
          <a:lstStyle/>
          <a:p>
            <a:r>
              <a:rPr lang="en-US" sz="2600" dirty="0" smtClean="0"/>
              <a:t>Selective Serotonin Reuptake Inhibitors have emerged as the first line pharmacological treatment for childhood anxiety disorders  and adults: GAD,  SAD, social phobia in particular. </a:t>
            </a:r>
          </a:p>
          <a:p>
            <a:r>
              <a:rPr lang="en-US" sz="2600" dirty="0" smtClean="0"/>
              <a:t>Tricyclic antidepressants have shown conflicting results. Only Clomipramine has shown efficacy in pediatric OCD. </a:t>
            </a:r>
          </a:p>
          <a:p>
            <a:r>
              <a:rPr lang="en-US" sz="2600" dirty="0" smtClean="0"/>
              <a:t>Benzodiazepines have not shown efficacy in controlled trials for childhood anxiety disorders.  Clinically they are used as short term adjunct with SSRI’s for rapid reduction in anxiety </a:t>
            </a:r>
            <a:r>
              <a:rPr lang="en-US" sz="2600" dirty="0" err="1" smtClean="0"/>
              <a:t>sx’s</a:t>
            </a:r>
            <a:r>
              <a:rPr lang="en-US" sz="2600" dirty="0" smtClean="0"/>
              <a:t>.</a:t>
            </a:r>
          </a:p>
          <a:p>
            <a:r>
              <a:rPr lang="en-US" sz="2600" dirty="0" smtClean="0"/>
              <a:t>Benzodiazepines are used and effective for adults.</a:t>
            </a:r>
          </a:p>
          <a:p>
            <a:r>
              <a:rPr lang="en-US" sz="2600" dirty="0" smtClean="0"/>
              <a:t>Venlafaxine (Effexor)- serotonin and norepinephrine may be effective for GAD </a:t>
            </a:r>
            <a:r>
              <a:rPr lang="en-US" sz="2600" dirty="0"/>
              <a:t>(</a:t>
            </a:r>
            <a:r>
              <a:rPr lang="en-US" sz="2600" dirty="0" err="1"/>
              <a:t>Rynn</a:t>
            </a:r>
            <a:r>
              <a:rPr lang="en-US" sz="2600" dirty="0"/>
              <a:t> et al </a:t>
            </a:r>
            <a:r>
              <a:rPr lang="en-US" sz="2600" dirty="0" smtClean="0"/>
              <a:t>2002) and social phobia (</a:t>
            </a:r>
            <a:r>
              <a:rPr lang="en-US" sz="2600" dirty="0" err="1" smtClean="0"/>
              <a:t>Tourian</a:t>
            </a:r>
            <a:r>
              <a:rPr lang="en-US" sz="2600" dirty="0" smtClean="0"/>
              <a:t> et al 2004) in children.  It is also effective in adults.</a:t>
            </a:r>
          </a:p>
          <a:p>
            <a:pPr marL="0" indent="0">
              <a:buNone/>
            </a:pPr>
            <a:endParaRPr lang="en-US" sz="1700" dirty="0"/>
          </a:p>
          <a:p>
            <a:pPr marL="0" indent="0">
              <a:buNone/>
            </a:pPr>
            <a:endParaRPr lang="en-US" sz="1700" dirty="0" smtClean="0"/>
          </a:p>
          <a:p>
            <a:pPr marL="0" indent="0">
              <a:buNone/>
            </a:pPr>
            <a:r>
              <a:rPr lang="en-US" sz="1700" dirty="0" smtClean="0"/>
              <a:t>(Martin &amp; </a:t>
            </a:r>
            <a:r>
              <a:rPr lang="en-US" sz="1700" dirty="0" err="1" smtClean="0"/>
              <a:t>Volkmar</a:t>
            </a:r>
            <a:r>
              <a:rPr lang="en-US" sz="1700" dirty="0" smtClean="0"/>
              <a:t> 2007)</a:t>
            </a:r>
            <a:endParaRPr lang="en-US" sz="1700" dirty="0"/>
          </a:p>
        </p:txBody>
      </p:sp>
    </p:spTree>
    <p:extLst>
      <p:ext uri="{BB962C8B-B14F-4D97-AF65-F5344CB8AC3E}">
        <p14:creationId xmlns:p14="http://schemas.microsoft.com/office/powerpoint/2010/main" val="299261111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and easy: SSRIs</a:t>
            </a:r>
            <a:endParaRPr lang="en-US" dirty="0"/>
          </a:p>
        </p:txBody>
      </p:sp>
      <p:sp>
        <p:nvSpPr>
          <p:cNvPr id="3" name="Content Placeholder 2"/>
          <p:cNvSpPr>
            <a:spLocks noGrp="1"/>
          </p:cNvSpPr>
          <p:nvPr>
            <p:ph sz="quarter" idx="1"/>
          </p:nvPr>
        </p:nvSpPr>
        <p:spPr>
          <a:xfrm>
            <a:off x="612648" y="1600200"/>
            <a:ext cx="8290052" cy="5029200"/>
          </a:xfrm>
        </p:spPr>
        <p:txBody>
          <a:bodyPr>
            <a:noAutofit/>
          </a:bodyPr>
          <a:lstStyle/>
          <a:p>
            <a:r>
              <a:rPr lang="en-US" sz="2400" dirty="0" smtClean="0"/>
              <a:t>Fluoxetine (Prozac): FDA approved for depression and OCD in children; dose range 5-60mg, little kids start at 5mg, big kids start at 10mg</a:t>
            </a:r>
          </a:p>
          <a:p>
            <a:r>
              <a:rPr lang="en-US" sz="2400" dirty="0" smtClean="0"/>
              <a:t>Sertraline (Zoloft) : FDA approved for OCD; dose range 12.5 -200mg, start at 12.5mg</a:t>
            </a:r>
          </a:p>
          <a:p>
            <a:r>
              <a:rPr lang="en-US" sz="2400" dirty="0" smtClean="0"/>
              <a:t>Fluvoxamine (</a:t>
            </a:r>
            <a:r>
              <a:rPr lang="en-US" sz="2400" dirty="0" err="1" smtClean="0"/>
              <a:t>Luvox</a:t>
            </a:r>
            <a:r>
              <a:rPr lang="en-US" sz="2400" dirty="0" smtClean="0"/>
              <a:t>): FDA approved for OCD; dose range 25 -300mg, start at 25/50mg</a:t>
            </a:r>
          </a:p>
          <a:p>
            <a:r>
              <a:rPr lang="en-US" sz="2400" dirty="0" smtClean="0"/>
              <a:t>Citalopram (</a:t>
            </a:r>
            <a:r>
              <a:rPr lang="en-US" sz="2400" dirty="0" err="1" smtClean="0"/>
              <a:t>Celexa</a:t>
            </a:r>
            <a:r>
              <a:rPr lang="en-US" sz="2400" dirty="0" smtClean="0"/>
              <a:t>): not FDA approved in children; dose range 10-40mg, start at 10mg</a:t>
            </a:r>
          </a:p>
          <a:p>
            <a:r>
              <a:rPr lang="en-US" sz="2400" dirty="0" err="1" smtClean="0"/>
              <a:t>Escitalopram</a:t>
            </a:r>
            <a:r>
              <a:rPr lang="en-US" sz="2400" dirty="0" smtClean="0"/>
              <a:t> (Lexapro): FDA approved for depression; dose range 5-20mg, start at 5mg</a:t>
            </a:r>
          </a:p>
          <a:p>
            <a:r>
              <a:rPr lang="en-US" sz="2400" dirty="0" smtClean="0"/>
              <a:t>Paroxetine (Paxil): not FDA approved</a:t>
            </a:r>
          </a:p>
        </p:txBody>
      </p:sp>
    </p:spTree>
    <p:extLst>
      <p:ext uri="{BB962C8B-B14F-4D97-AF65-F5344CB8AC3E}">
        <p14:creationId xmlns:p14="http://schemas.microsoft.com/office/powerpoint/2010/main" val="235241759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a:t>
            </a:r>
            <a:endParaRPr lang="en-US" dirty="0"/>
          </a:p>
        </p:txBody>
      </p:sp>
      <p:sp>
        <p:nvSpPr>
          <p:cNvPr id="3" name="Content Placeholder 2"/>
          <p:cNvSpPr>
            <a:spLocks noGrp="1"/>
          </p:cNvSpPr>
          <p:nvPr>
            <p:ph sz="quarter" idx="1"/>
          </p:nvPr>
        </p:nvSpPr>
        <p:spPr/>
        <p:txBody>
          <a:bodyPr/>
          <a:lstStyle/>
          <a:p>
            <a:r>
              <a:rPr lang="en-US" sz="3200" dirty="0"/>
              <a:t>Pros: effective in treating childhood anxiety disorders (RUPP 2001), (</a:t>
            </a:r>
            <a:r>
              <a:rPr lang="en-US" sz="3200" dirty="0" err="1"/>
              <a:t>Rynn</a:t>
            </a:r>
            <a:r>
              <a:rPr lang="en-US" sz="3200" dirty="0"/>
              <a:t> 2002), (</a:t>
            </a:r>
            <a:r>
              <a:rPr lang="en-US" sz="3200" dirty="0" err="1"/>
              <a:t>Birmaher</a:t>
            </a:r>
            <a:r>
              <a:rPr lang="en-US" sz="3200" dirty="0"/>
              <a:t> 2003). Cons: nausea, vomiting, diarrhea, headaches, increase restlessness, insomnia, decrease libido, erectile dysfunction, increase suicidal thinking [(NIMH 2007) benefits outweigh the risks]</a:t>
            </a:r>
          </a:p>
          <a:p>
            <a:endParaRPr lang="en-US" dirty="0"/>
          </a:p>
        </p:txBody>
      </p:sp>
    </p:spTree>
    <p:extLst>
      <p:ext uri="{BB962C8B-B14F-4D97-AF65-F5344CB8AC3E}">
        <p14:creationId xmlns:p14="http://schemas.microsoft.com/office/powerpoint/2010/main" val="27571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1612900"/>
            <a:ext cx="8229600" cy="5943600"/>
          </a:xfrm>
        </p:spPr>
        <p:txBody>
          <a:bodyPr/>
          <a:lstStyle/>
          <a:p>
            <a:pPr>
              <a:lnSpc>
                <a:spcPct val="80000"/>
              </a:lnSpc>
            </a:pPr>
            <a:r>
              <a:rPr lang="en-US" sz="2800" dirty="0" smtClean="0"/>
              <a:t>However</a:t>
            </a:r>
            <a:r>
              <a:rPr lang="en-US" sz="2800" dirty="0"/>
              <a:t>, his uncle is a big fan of the Alien trilogy…</a:t>
            </a:r>
          </a:p>
          <a:p>
            <a:pPr>
              <a:lnSpc>
                <a:spcPct val="80000"/>
              </a:lnSpc>
            </a:pPr>
            <a:r>
              <a:rPr lang="en-US" sz="2800" dirty="0"/>
              <a:t>Otherwise no major worries, he is attending school and socializing well, no behavior problems at home</a:t>
            </a:r>
          </a:p>
          <a:p>
            <a:pPr>
              <a:lnSpc>
                <a:spcPct val="80000"/>
              </a:lnSpc>
            </a:pPr>
            <a:r>
              <a:rPr lang="en-US" sz="2800" dirty="0"/>
              <a:t>PMH:  Has always been healthy, though somewhat colicky as an infant and had difficulty separating from mom for daycare and kindergarten</a:t>
            </a:r>
          </a:p>
          <a:p>
            <a:pPr>
              <a:lnSpc>
                <a:spcPct val="80000"/>
              </a:lnSpc>
            </a:pPr>
            <a:r>
              <a:rPr lang="en-US" sz="2800" dirty="0"/>
              <a:t>FH:  Mom currently on Zoloft for anxiety, dad has panic attacks occasionally</a:t>
            </a:r>
          </a:p>
        </p:txBody>
      </p:sp>
    </p:spTree>
    <p:extLst>
      <p:ext uri="{BB962C8B-B14F-4D97-AF65-F5344CB8AC3E}">
        <p14:creationId xmlns:p14="http://schemas.microsoft.com/office/powerpoint/2010/main" val="1176283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should you do?</a:t>
            </a:r>
            <a:endParaRPr lang="en-US" dirty="0"/>
          </a:p>
        </p:txBody>
      </p:sp>
      <p:sp>
        <p:nvSpPr>
          <p:cNvPr id="3" name="Content Placeholder 2"/>
          <p:cNvSpPr>
            <a:spLocks noGrp="1"/>
          </p:cNvSpPr>
          <p:nvPr>
            <p:ph sz="quarter" idx="1"/>
          </p:nvPr>
        </p:nvSpPr>
        <p:spPr/>
        <p:txBody>
          <a:bodyPr/>
          <a:lstStyle/>
          <a:p>
            <a:r>
              <a:rPr lang="en-US" dirty="0" smtClean="0"/>
              <a:t>Depending on symptom severity: CBT first line treatment, then CBT plus medications (Child/Adolescent Anxiety Multimodal Study – CAMS, 6 </a:t>
            </a:r>
            <a:r>
              <a:rPr lang="en-US" dirty="0" err="1" smtClean="0"/>
              <a:t>yr</a:t>
            </a:r>
            <a:r>
              <a:rPr lang="en-US" dirty="0" smtClean="0"/>
              <a:t>, 6 site, n-488 2010), add family component arm, optimize medications.</a:t>
            </a:r>
          </a:p>
          <a:p>
            <a:r>
              <a:rPr lang="en-US" dirty="0" smtClean="0"/>
              <a:t>If no CBT, </a:t>
            </a:r>
            <a:r>
              <a:rPr lang="en-US" dirty="0" err="1" smtClean="0"/>
              <a:t>psychoeducation</a:t>
            </a:r>
            <a:r>
              <a:rPr lang="en-US" dirty="0" smtClean="0"/>
              <a:t> parents, child, school, parent management training, educational support, social skills training – especially effective for Social Phobia.</a:t>
            </a:r>
            <a:endParaRPr lang="en-US" dirty="0"/>
          </a:p>
        </p:txBody>
      </p:sp>
    </p:spTree>
    <p:extLst>
      <p:ext uri="{BB962C8B-B14F-4D97-AF65-F5344CB8AC3E}">
        <p14:creationId xmlns:p14="http://schemas.microsoft.com/office/powerpoint/2010/main" val="83808891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DSM-V: What to expect?</a:t>
            </a:r>
            <a:endParaRPr lang="en-US" dirty="0"/>
          </a:p>
        </p:txBody>
      </p:sp>
      <p:sp>
        <p:nvSpPr>
          <p:cNvPr id="3" name="Content Placeholder 2"/>
          <p:cNvSpPr>
            <a:spLocks noGrp="1"/>
          </p:cNvSpPr>
          <p:nvPr>
            <p:ph sz="quarter" idx="1"/>
          </p:nvPr>
        </p:nvSpPr>
        <p:spPr/>
        <p:txBody>
          <a:bodyPr>
            <a:normAutofit/>
          </a:bodyPr>
          <a:lstStyle/>
          <a:p>
            <a:r>
              <a:rPr lang="en-US" sz="2800" dirty="0" smtClean="0"/>
              <a:t>Repetitive Behavior Disorders: </a:t>
            </a:r>
          </a:p>
          <a:p>
            <a:r>
              <a:rPr lang="en-US" sz="2800" dirty="0" smtClean="0"/>
              <a:t>Obsessive Compulsive </a:t>
            </a:r>
            <a:r>
              <a:rPr lang="en-US" sz="2800" dirty="0"/>
              <a:t>D</a:t>
            </a:r>
            <a:r>
              <a:rPr lang="en-US" sz="2800" dirty="0" smtClean="0"/>
              <a:t>isorder, Trichotillomania, Hoarding Disorder, Body </a:t>
            </a:r>
            <a:r>
              <a:rPr lang="en-US" sz="2800" dirty="0" err="1" smtClean="0"/>
              <a:t>Dysmorhpic</a:t>
            </a:r>
            <a:r>
              <a:rPr lang="en-US" sz="2800" dirty="0" smtClean="0"/>
              <a:t> Disorder and Excoriation Disorder, </a:t>
            </a:r>
            <a:r>
              <a:rPr lang="en-US" sz="2800" dirty="0"/>
              <a:t>Tic </a:t>
            </a:r>
            <a:r>
              <a:rPr lang="en-US" sz="2800" dirty="0" smtClean="0"/>
              <a:t>Disorders, Stereotypic Movement Disorder, </a:t>
            </a:r>
            <a:r>
              <a:rPr lang="en-US" sz="2800" dirty="0" err="1" smtClean="0"/>
              <a:t>Paraphillic</a:t>
            </a:r>
            <a:r>
              <a:rPr lang="en-US" sz="2800" dirty="0" smtClean="0"/>
              <a:t> Disorders, Repetitive Conduct problems</a:t>
            </a:r>
            <a:endParaRPr lang="en-US" sz="2800" dirty="0"/>
          </a:p>
          <a:p>
            <a:endParaRPr lang="en-US" sz="2800" i="1" dirty="0" smtClean="0"/>
          </a:p>
          <a:p>
            <a:endParaRPr lang="en-US" sz="2000" i="1" dirty="0"/>
          </a:p>
          <a:p>
            <a:endParaRPr lang="en-US" sz="2000" i="1" dirty="0"/>
          </a:p>
          <a:p>
            <a:pPr marL="0" indent="0">
              <a:buNone/>
            </a:pPr>
            <a:r>
              <a:rPr lang="en-US" sz="1600" dirty="0" smtClean="0"/>
              <a:t>(2013 AACAP Psychopharmacology Update, Walkup)</a:t>
            </a:r>
            <a:endParaRPr lang="en-US" sz="1600" dirty="0"/>
          </a:p>
        </p:txBody>
      </p:sp>
    </p:spTree>
    <p:extLst>
      <p:ext uri="{BB962C8B-B14F-4D97-AF65-F5344CB8AC3E}">
        <p14:creationId xmlns:p14="http://schemas.microsoft.com/office/powerpoint/2010/main" val="264356667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short. . .</a:t>
            </a:r>
            <a:endParaRPr lang="en-US" dirty="0"/>
          </a:p>
        </p:txBody>
      </p:sp>
      <p:sp>
        <p:nvSpPr>
          <p:cNvPr id="3" name="Content Placeholder 2"/>
          <p:cNvSpPr>
            <a:spLocks noGrp="1"/>
          </p:cNvSpPr>
          <p:nvPr>
            <p:ph sz="quarter" idx="1"/>
          </p:nvPr>
        </p:nvSpPr>
        <p:spPr>
          <a:xfrm>
            <a:off x="612648" y="1600200"/>
            <a:ext cx="8277352" cy="5156200"/>
          </a:xfrm>
        </p:spPr>
        <p:txBody>
          <a:bodyPr>
            <a:normAutofit fontScale="92500" lnSpcReduction="10000"/>
          </a:bodyPr>
          <a:lstStyle/>
          <a:p>
            <a:r>
              <a:rPr lang="en-US" sz="2400" dirty="0" smtClean="0"/>
              <a:t>Anxiety in children, adolescents and adults is common. There is a normal developmental trajectory. But it is also the most common psychiatric illness in children and adolescents.</a:t>
            </a:r>
          </a:p>
          <a:p>
            <a:r>
              <a:rPr lang="en-US" sz="2400" dirty="0" smtClean="0"/>
              <a:t>Establishing a therapeutic rapport and careful assessment including multiple informants is paramount.</a:t>
            </a:r>
          </a:p>
          <a:p>
            <a:r>
              <a:rPr lang="en-US" sz="2400" dirty="0" smtClean="0"/>
              <a:t>Wonderful research has been done that has provided us with critical information regarding characteristics of anxiety disorder in youth, brain structure and chemistry and efficacy in treatment but much more work is needed.</a:t>
            </a:r>
          </a:p>
          <a:p>
            <a:r>
              <a:rPr lang="en-US" sz="2400" dirty="0" smtClean="0"/>
              <a:t>The most important element in our work with children and adolescents with anxiety disorders and their families is ongoing support, education and collaboration with other natural supports.</a:t>
            </a:r>
          </a:p>
          <a:p>
            <a:r>
              <a:rPr lang="en-US" sz="2400" dirty="0" smtClean="0"/>
              <a:t>Children and adolescents with anxiety disorders can do well if there is early detection and appropriate implementation of evidence based treatment modalities.</a:t>
            </a:r>
          </a:p>
          <a:p>
            <a:endParaRPr lang="en-US" dirty="0"/>
          </a:p>
        </p:txBody>
      </p:sp>
    </p:spTree>
    <p:extLst>
      <p:ext uri="{BB962C8B-B14F-4D97-AF65-F5344CB8AC3E}">
        <p14:creationId xmlns:p14="http://schemas.microsoft.com/office/powerpoint/2010/main" val="74453574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 . . . . </a:t>
            </a:r>
            <a:r>
              <a:rPr lang="en-US" smtClean="0"/>
              <a:t>.</a:t>
            </a:r>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0801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sz="half" idx="1"/>
          </p:nvPr>
        </p:nvSpPr>
        <p:spPr/>
        <p:txBody>
          <a:bodyPr/>
          <a:lstStyle/>
          <a:p>
            <a:r>
              <a:rPr lang="en-US" sz="2800"/>
              <a:t>Is this a disorder or is this typical worry?</a:t>
            </a:r>
          </a:p>
          <a:p>
            <a:endParaRPr lang="en-US" sz="2800"/>
          </a:p>
          <a:p>
            <a:r>
              <a:rPr lang="en-US" sz="2800"/>
              <a:t>How would you intervene?</a:t>
            </a:r>
          </a:p>
          <a:p>
            <a:endParaRPr lang="en-US" sz="2800"/>
          </a:p>
          <a:p>
            <a:endParaRPr lang="en-US" sz="2800"/>
          </a:p>
        </p:txBody>
      </p:sp>
      <p:pic>
        <p:nvPicPr>
          <p:cNvPr id="27651" name="Picture 3" descr="ANd9GcTRK1B-cmm3CPxFdM-OGWCUlS1ZTS0j0-qOdlONpT5F5YZa6NsU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685800"/>
            <a:ext cx="35052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27652" name="Picture 4" descr="ANd9GcSuA-7lmEoVFQVWihGVdJ2i-FM8aZ8FAtyZzjr0lAPZOmf9BCbRz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505200"/>
            <a:ext cx="3429000" cy="2614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34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1143000"/>
          </a:xfrm>
        </p:spPr>
        <p:txBody>
          <a:bodyPr/>
          <a:lstStyle/>
          <a:p>
            <a:r>
              <a:rPr lang="en-US"/>
              <a:t>Three years later….</a:t>
            </a:r>
          </a:p>
        </p:txBody>
      </p:sp>
      <p:sp>
        <p:nvSpPr>
          <p:cNvPr id="6147" name="Rectangle 3"/>
          <p:cNvSpPr>
            <a:spLocks noGrp="1" noChangeArrowheads="1"/>
          </p:cNvSpPr>
          <p:nvPr>
            <p:ph type="body" idx="1"/>
          </p:nvPr>
        </p:nvSpPr>
        <p:spPr>
          <a:xfrm>
            <a:off x="457200" y="1447800"/>
            <a:ext cx="8229600" cy="5181600"/>
          </a:xfrm>
        </p:spPr>
        <p:txBody>
          <a:bodyPr/>
          <a:lstStyle/>
          <a:p>
            <a:pPr>
              <a:lnSpc>
                <a:spcPct val="90000"/>
              </a:lnSpc>
            </a:pPr>
            <a:r>
              <a:rPr lang="en-US" sz="2600"/>
              <a:t>Now Timmy</a:t>
            </a:r>
            <a:r>
              <a:rPr lang="ja-JP" altLang="en-US" sz="2600">
                <a:latin typeface="Arial"/>
              </a:rPr>
              <a:t>’</a:t>
            </a:r>
            <a:r>
              <a:rPr lang="en-US" sz="2600"/>
              <a:t>s 9, brought in by mom because </a:t>
            </a:r>
            <a:r>
              <a:rPr lang="ja-JP" altLang="en-US" sz="2600">
                <a:latin typeface="Arial"/>
              </a:rPr>
              <a:t>“</a:t>
            </a:r>
            <a:r>
              <a:rPr lang="en-US" sz="2600"/>
              <a:t>he</a:t>
            </a:r>
            <a:r>
              <a:rPr lang="ja-JP" altLang="en-US" sz="2600">
                <a:latin typeface="Arial"/>
              </a:rPr>
              <a:t>’</a:t>
            </a:r>
            <a:r>
              <a:rPr lang="en-US" sz="2600"/>
              <a:t>s worried sick about thunderstorms</a:t>
            </a:r>
            <a:r>
              <a:rPr lang="ja-JP" altLang="en-US" sz="2600">
                <a:latin typeface="Arial"/>
              </a:rPr>
              <a:t>”</a:t>
            </a:r>
            <a:endParaRPr lang="en-US" sz="2600"/>
          </a:p>
          <a:p>
            <a:pPr>
              <a:lnSpc>
                <a:spcPct val="90000"/>
              </a:lnSpc>
            </a:pPr>
            <a:r>
              <a:rPr lang="en-US" sz="2600"/>
              <a:t>During storms he cowers away from the windows, shaking uncontrollably. Cries when he sees lightning</a:t>
            </a:r>
          </a:p>
          <a:p>
            <a:pPr>
              <a:lnSpc>
                <a:spcPct val="90000"/>
              </a:lnSpc>
            </a:pPr>
            <a:r>
              <a:rPr lang="en-US" sz="2600"/>
              <a:t>At night before he goes to bed he has to repeatedly check weatherchannel.com to make sure the radar doesn</a:t>
            </a:r>
            <a:r>
              <a:rPr lang="ja-JP" altLang="en-US" sz="2600">
                <a:latin typeface="Arial"/>
              </a:rPr>
              <a:t>’</a:t>
            </a:r>
            <a:r>
              <a:rPr lang="en-US" sz="2600"/>
              <a:t>t show anything coming.  Sleeping poorly.</a:t>
            </a:r>
          </a:p>
          <a:p>
            <a:pPr>
              <a:lnSpc>
                <a:spcPct val="90000"/>
              </a:lnSpc>
            </a:pPr>
            <a:r>
              <a:rPr lang="en-US" sz="2600"/>
              <a:t>Three days ago a storm rolled in near the end of the school day.  Had a panic attack in class, refused to leave school and get on the school bus, mom needed to drive to school to pick him up and he would not leave school until he didn</a:t>
            </a:r>
            <a:r>
              <a:rPr lang="ja-JP" altLang="en-US" sz="2600">
                <a:latin typeface="Arial"/>
              </a:rPr>
              <a:t>’</a:t>
            </a:r>
            <a:r>
              <a:rPr lang="en-US" sz="2600"/>
              <a:t>t hear thunder anymore.  He pushed and then hit mom when she tried to make him leave</a:t>
            </a:r>
          </a:p>
        </p:txBody>
      </p:sp>
    </p:spTree>
    <p:extLst>
      <p:ext uri="{BB962C8B-B14F-4D97-AF65-F5344CB8AC3E}">
        <p14:creationId xmlns:p14="http://schemas.microsoft.com/office/powerpoint/2010/main" val="262518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1689100"/>
            <a:ext cx="8229600" cy="5943600"/>
          </a:xfrm>
        </p:spPr>
        <p:txBody>
          <a:bodyPr/>
          <a:lstStyle/>
          <a:p>
            <a:pPr>
              <a:lnSpc>
                <a:spcPct val="90000"/>
              </a:lnSpc>
            </a:pPr>
            <a:r>
              <a:rPr lang="en-US" sz="2800" dirty="0"/>
              <a:t>Mom took him to the ED that night, where he was given a prescription for 7 tablets of Xanax 0.5 mg to take </a:t>
            </a:r>
            <a:r>
              <a:rPr lang="ja-JP" altLang="en-US" sz="2800" dirty="0">
                <a:latin typeface="Arial"/>
              </a:rPr>
              <a:t>“</a:t>
            </a:r>
            <a:r>
              <a:rPr lang="en-US" sz="2800" dirty="0"/>
              <a:t>when he</a:t>
            </a:r>
            <a:r>
              <a:rPr lang="ja-JP" altLang="en-US" sz="2800" dirty="0">
                <a:latin typeface="Arial"/>
              </a:rPr>
              <a:t>’</a:t>
            </a:r>
            <a:r>
              <a:rPr lang="en-US" sz="2800" dirty="0"/>
              <a:t>s anxious</a:t>
            </a:r>
            <a:r>
              <a:rPr lang="ja-JP" altLang="en-US" sz="2800" dirty="0">
                <a:latin typeface="Arial"/>
              </a:rPr>
              <a:t>”</a:t>
            </a:r>
            <a:r>
              <a:rPr lang="en-US" sz="2800" dirty="0"/>
              <a:t> and told to </a:t>
            </a:r>
            <a:r>
              <a:rPr lang="en-US" sz="2800" dirty="0" err="1"/>
              <a:t>followup</a:t>
            </a:r>
            <a:r>
              <a:rPr lang="en-US" sz="2800" dirty="0"/>
              <a:t> with you.</a:t>
            </a:r>
          </a:p>
          <a:p>
            <a:pPr>
              <a:lnSpc>
                <a:spcPct val="90000"/>
              </a:lnSpc>
            </a:pPr>
            <a:r>
              <a:rPr lang="en-US" sz="2800" dirty="0"/>
              <a:t>He says he is worried that he will get struck by lightning and killed or tornadoes will come unexpectedly, </a:t>
            </a:r>
            <a:r>
              <a:rPr lang="ja-JP" altLang="en-US" sz="2800" dirty="0">
                <a:latin typeface="Arial"/>
              </a:rPr>
              <a:t>“</a:t>
            </a:r>
            <a:r>
              <a:rPr lang="en-US" sz="2800" dirty="0"/>
              <a:t>like what happened in the news</a:t>
            </a:r>
            <a:r>
              <a:rPr lang="ja-JP" altLang="en-US" sz="2800" dirty="0">
                <a:latin typeface="Arial"/>
              </a:rPr>
              <a:t>”</a:t>
            </a:r>
            <a:endParaRPr lang="en-US" sz="2800" dirty="0"/>
          </a:p>
          <a:p>
            <a:pPr>
              <a:lnSpc>
                <a:spcPct val="90000"/>
              </a:lnSpc>
            </a:pPr>
            <a:r>
              <a:rPr lang="en-US" sz="2800" dirty="0"/>
              <a:t>Has always been startled and sometimes a little tearful when it thunders, but this spring has been much worse since a science class about weather in February</a:t>
            </a:r>
          </a:p>
          <a:p>
            <a:pPr>
              <a:lnSpc>
                <a:spcPct val="90000"/>
              </a:lnSpc>
            </a:pPr>
            <a:r>
              <a:rPr lang="en-US" sz="2800" dirty="0"/>
              <a:t>He and mom report some fleeting worries about getting sick or doing badly on his tests, but nothing of this magnitude</a:t>
            </a:r>
          </a:p>
        </p:txBody>
      </p:sp>
    </p:spTree>
    <p:extLst>
      <p:ext uri="{BB962C8B-B14F-4D97-AF65-F5344CB8AC3E}">
        <p14:creationId xmlns:p14="http://schemas.microsoft.com/office/powerpoint/2010/main" val="343455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sz="half" idx="1"/>
          </p:nvPr>
        </p:nvSpPr>
        <p:spPr>
          <a:xfrm>
            <a:off x="457200" y="1600200"/>
            <a:ext cx="7924800" cy="4525963"/>
          </a:xfrm>
        </p:spPr>
        <p:txBody>
          <a:bodyPr/>
          <a:lstStyle/>
          <a:p>
            <a:r>
              <a:rPr lang="en-US" sz="2800"/>
              <a:t>Is this a disorder or is this typical worry?</a:t>
            </a:r>
          </a:p>
          <a:p>
            <a:endParaRPr lang="en-US" sz="2800"/>
          </a:p>
          <a:p>
            <a:r>
              <a:rPr lang="en-US" sz="2800"/>
              <a:t>How would you intervene?</a:t>
            </a:r>
          </a:p>
          <a:p>
            <a:endParaRPr lang="en-US" sz="2800"/>
          </a:p>
          <a:p>
            <a:endParaRPr lang="en-US" sz="2800"/>
          </a:p>
        </p:txBody>
      </p:sp>
    </p:spTree>
    <p:extLst>
      <p:ext uri="{BB962C8B-B14F-4D97-AF65-F5344CB8AC3E}">
        <p14:creationId xmlns:p14="http://schemas.microsoft.com/office/powerpoint/2010/main" val="12120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800" dirty="0" smtClean="0"/>
              <a:t>Anxiety disorders are among the most common illnesses affecting children and adolescents with prevalence in the 4%-20% range.</a:t>
            </a:r>
          </a:p>
          <a:p>
            <a:r>
              <a:rPr lang="en-US" sz="2800" dirty="0" smtClean="0"/>
              <a:t>18% in adults 18 and over</a:t>
            </a:r>
          </a:p>
          <a:p>
            <a:r>
              <a:rPr lang="en-US" sz="2800" dirty="0" smtClean="0"/>
              <a:t>The presence of pediatric anxiety disorder is a strong predictor of anxiety disorders in adulthood and also impose higher risk for other forms of psychopathology concurrently as well as later in life. </a:t>
            </a:r>
          </a:p>
          <a:p>
            <a:pPr marL="0" indent="0">
              <a:buNone/>
            </a:pPr>
            <a:endParaRPr lang="en-US" sz="2400" dirty="0"/>
          </a:p>
          <a:p>
            <a:pPr marL="0" indent="0">
              <a:buNone/>
            </a:pPr>
            <a:endParaRPr lang="en-US" sz="1800" dirty="0" smtClean="0"/>
          </a:p>
          <a:p>
            <a:pPr marL="0" indent="0">
              <a:buNone/>
            </a:pPr>
            <a:endParaRPr lang="en-US" sz="1800" dirty="0"/>
          </a:p>
          <a:p>
            <a:pPr marL="0" indent="0">
              <a:buNone/>
            </a:pPr>
            <a:r>
              <a:rPr lang="en-US" sz="1800" dirty="0" smtClean="0"/>
              <a:t>(Martin &amp; </a:t>
            </a:r>
            <a:r>
              <a:rPr lang="en-US" sz="1800" dirty="0" err="1" smtClean="0"/>
              <a:t>Volkmar</a:t>
            </a:r>
            <a:r>
              <a:rPr lang="en-US" sz="1800" dirty="0" smtClean="0"/>
              <a:t> 2007)</a:t>
            </a:r>
          </a:p>
          <a:p>
            <a:endParaRPr lang="en-US" dirty="0"/>
          </a:p>
        </p:txBody>
      </p:sp>
    </p:spTree>
    <p:extLst>
      <p:ext uri="{BB962C8B-B14F-4D97-AF65-F5344CB8AC3E}">
        <p14:creationId xmlns:p14="http://schemas.microsoft.com/office/powerpoint/2010/main" val="3321577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3708</TotalTime>
  <Words>3120</Words>
  <Application>Microsoft Macintosh PowerPoint</Application>
  <PresentationFormat>On-screen Show (4:3)</PresentationFormat>
  <Paragraphs>271</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Median</vt:lpstr>
      <vt:lpstr>Document</vt:lpstr>
      <vt:lpstr>ANXIety in Children and adolescents: Assessment and Treatment</vt:lpstr>
      <vt:lpstr>Outline</vt:lpstr>
      <vt:lpstr>Timmy</vt:lpstr>
      <vt:lpstr>PowerPoint Presentation</vt:lpstr>
      <vt:lpstr>PowerPoint Presentation</vt:lpstr>
      <vt:lpstr>Three years later….</vt:lpstr>
      <vt:lpstr>PowerPoint Presentation</vt:lpstr>
      <vt:lpstr>PowerPoint Presentation</vt:lpstr>
      <vt:lpstr>An Overview</vt:lpstr>
      <vt:lpstr>An Overview</vt:lpstr>
      <vt:lpstr>Anxiety vs Anxiety Disorder</vt:lpstr>
      <vt:lpstr>5 years later</vt:lpstr>
      <vt:lpstr>PowerPoint Presentation</vt:lpstr>
      <vt:lpstr>PowerPoint Presentation</vt:lpstr>
      <vt:lpstr>PowerPoint Presentation</vt:lpstr>
      <vt:lpstr>Separation anxiety disorder (SAD)</vt:lpstr>
      <vt:lpstr>Social phobia/Social anxiety disorder</vt:lpstr>
      <vt:lpstr>Social phobia/Social anxiety disorder</vt:lpstr>
      <vt:lpstr>Generalized anxiety disorder (GAD)</vt:lpstr>
      <vt:lpstr>Specific phobia</vt:lpstr>
      <vt:lpstr>Panic disorder with or without agoraphobia</vt:lpstr>
      <vt:lpstr>Panic disorder cont.</vt:lpstr>
      <vt:lpstr>Obsessive compulsive disorder</vt:lpstr>
      <vt:lpstr>OCD</vt:lpstr>
      <vt:lpstr>Clinical manifestations</vt:lpstr>
      <vt:lpstr>Clinical manifestations</vt:lpstr>
      <vt:lpstr>Comorbidity</vt:lpstr>
      <vt:lpstr>Comorbidity</vt:lpstr>
      <vt:lpstr>Risk factors</vt:lpstr>
      <vt:lpstr>Risk factors cont</vt:lpstr>
      <vt:lpstr>Risk factors of OCD</vt:lpstr>
      <vt:lpstr>Assessment</vt:lpstr>
      <vt:lpstr>Treatment</vt:lpstr>
      <vt:lpstr>Cognitive behavioral therapy (CBT)</vt:lpstr>
      <vt:lpstr>PowerPoint Presentation</vt:lpstr>
      <vt:lpstr>PowerPoint Presentation</vt:lpstr>
      <vt:lpstr>Pharmacotherapy</vt:lpstr>
      <vt:lpstr>Quick and easy: SSRIs</vt:lpstr>
      <vt:lpstr>Side effects</vt:lpstr>
      <vt:lpstr>What should you do?</vt:lpstr>
      <vt:lpstr>DSM-V: What to expect?</vt:lpstr>
      <vt:lpstr>In short. . .</vt:lpstr>
      <vt:lpstr>Cases. . . . .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Bipolar Child: Assessment, Research Update and Treatment</dc:title>
  <dc:creator>Lisa Cullins</dc:creator>
  <cp:lastModifiedBy>Lisa Cullins</cp:lastModifiedBy>
  <cp:revision>174</cp:revision>
  <dcterms:created xsi:type="dcterms:W3CDTF">2012-03-22T12:48:57Z</dcterms:created>
  <dcterms:modified xsi:type="dcterms:W3CDTF">2016-01-04T02:39:50Z</dcterms:modified>
</cp:coreProperties>
</file>