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64" r:id="rId4"/>
    <p:sldId id="298" r:id="rId5"/>
    <p:sldId id="258" r:id="rId6"/>
    <p:sldId id="261" r:id="rId7"/>
    <p:sldId id="282" r:id="rId8"/>
    <p:sldId id="289" r:id="rId9"/>
    <p:sldId id="288" r:id="rId10"/>
    <p:sldId id="291" r:id="rId11"/>
    <p:sldId id="292" r:id="rId12"/>
    <p:sldId id="293" r:id="rId13"/>
    <p:sldId id="290" r:id="rId14"/>
    <p:sldId id="297" r:id="rId15"/>
    <p:sldId id="294" r:id="rId16"/>
    <p:sldId id="295" r:id="rId17"/>
    <p:sldId id="284" r:id="rId18"/>
    <p:sldId id="296" r:id="rId19"/>
    <p:sldId id="287" r:id="rId20"/>
    <p:sldId id="299"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77534" autoAdjust="0"/>
  </p:normalViewPr>
  <p:slideViewPr>
    <p:cSldViewPr>
      <p:cViewPr varScale="1">
        <p:scale>
          <a:sx n="56" d="100"/>
          <a:sy n="56" d="100"/>
        </p:scale>
        <p:origin x="-12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28768-6B10-4457-A666-C71E3EEC09A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en-US"/>
        </a:p>
      </dgm:t>
    </dgm:pt>
    <dgm:pt modelId="{7AAA2719-376A-4C14-B96C-744AF885BEE9}">
      <dgm:prSet phldrT="[Text]" custT="1"/>
      <dgm:spPr>
        <a:solidFill>
          <a:schemeClr val="accent2">
            <a:lumMod val="75000"/>
          </a:schemeClr>
        </a:solidFill>
      </dgm:spPr>
      <dgm:t>
        <a:bodyPr/>
        <a:lstStyle/>
        <a:p>
          <a:r>
            <a:rPr lang="en-US" sz="1800" b="1" dirty="0" smtClean="0">
              <a:solidFill>
                <a:schemeClr val="accent1">
                  <a:lumMod val="60000"/>
                  <a:lumOff val="40000"/>
                </a:schemeClr>
              </a:solidFill>
            </a:rPr>
            <a:t>Curative treatment </a:t>
          </a:r>
          <a:r>
            <a:rPr lang="en-US" sz="1800" b="1" dirty="0" smtClean="0">
              <a:solidFill>
                <a:schemeClr val="bg1"/>
              </a:solidFill>
            </a:rPr>
            <a:t>is possible but may fail</a:t>
          </a:r>
          <a:endParaRPr lang="en-US" sz="1800" dirty="0">
            <a:solidFill>
              <a:schemeClr val="bg1"/>
            </a:solidFill>
          </a:endParaRPr>
        </a:p>
      </dgm:t>
    </dgm:pt>
    <dgm:pt modelId="{3113A7FC-3B1C-438F-A671-78D044180C1C}" type="parTrans" cxnId="{81C8866D-DA70-4C4B-B445-1CB2DD2E1377}">
      <dgm:prSet/>
      <dgm:spPr/>
      <dgm:t>
        <a:bodyPr/>
        <a:lstStyle/>
        <a:p>
          <a:endParaRPr lang="en-US"/>
        </a:p>
      </dgm:t>
    </dgm:pt>
    <dgm:pt modelId="{C56B1709-40CB-4B04-8E35-FC7CD72F1E01}" type="sibTrans" cxnId="{81C8866D-DA70-4C4B-B445-1CB2DD2E1377}">
      <dgm:prSet/>
      <dgm:spPr/>
      <dgm:t>
        <a:bodyPr/>
        <a:lstStyle/>
        <a:p>
          <a:endParaRPr lang="en-US"/>
        </a:p>
      </dgm:t>
    </dgm:pt>
    <dgm:pt modelId="{EC60DB12-3ACA-4C84-931A-ECDCE9B52F8E}">
      <dgm:prSet phldrT="[Text]" custT="1"/>
      <dgm:spPr>
        <a:solidFill>
          <a:schemeClr val="accent2">
            <a:lumMod val="75000"/>
          </a:schemeClr>
        </a:solidFill>
      </dgm:spPr>
      <dgm:t>
        <a:bodyPr/>
        <a:lstStyle/>
        <a:p>
          <a:r>
            <a:rPr lang="en-US" sz="1600" b="1" dirty="0" smtClean="0">
              <a:solidFill>
                <a:schemeClr val="accent1">
                  <a:lumMod val="60000"/>
                  <a:lumOff val="40000"/>
                </a:schemeClr>
              </a:solidFill>
            </a:rPr>
            <a:t>Early death is inevitable</a:t>
          </a:r>
          <a:r>
            <a:rPr lang="en-US" sz="1600" b="1" dirty="0" smtClean="0">
              <a:solidFill>
                <a:schemeClr val="tx1"/>
              </a:solidFill>
            </a:rPr>
            <a:t>,  </a:t>
          </a:r>
          <a:r>
            <a:rPr lang="en-US" sz="1600" b="1" dirty="0" smtClean="0">
              <a:solidFill>
                <a:schemeClr val="bg1"/>
              </a:solidFill>
            </a:rPr>
            <a:t>but with long periods of treatment aimed at prolonging life and maintaining quality of life</a:t>
          </a:r>
          <a:endParaRPr lang="en-US" sz="1600" dirty="0">
            <a:solidFill>
              <a:schemeClr val="bg1"/>
            </a:solidFill>
          </a:endParaRPr>
        </a:p>
      </dgm:t>
    </dgm:pt>
    <dgm:pt modelId="{76F7570F-8976-46FB-A638-0ED1FB47DCF8}" type="parTrans" cxnId="{E363720D-F4D5-4D92-8012-C5E375DC111D}">
      <dgm:prSet/>
      <dgm:spPr/>
      <dgm:t>
        <a:bodyPr/>
        <a:lstStyle/>
        <a:p>
          <a:endParaRPr lang="en-US"/>
        </a:p>
      </dgm:t>
    </dgm:pt>
    <dgm:pt modelId="{9D43EF7B-7BA8-4CEA-808B-A8B4E6BF141B}" type="sibTrans" cxnId="{E363720D-F4D5-4D92-8012-C5E375DC111D}">
      <dgm:prSet/>
      <dgm:spPr/>
      <dgm:t>
        <a:bodyPr/>
        <a:lstStyle/>
        <a:p>
          <a:endParaRPr lang="en-US"/>
        </a:p>
      </dgm:t>
    </dgm:pt>
    <dgm:pt modelId="{DC298AFF-A881-47D2-84AD-9334F1E25E2A}">
      <dgm:prSet phldrT="[Text]" custT="1"/>
      <dgm:spPr>
        <a:solidFill>
          <a:schemeClr val="accent2">
            <a:lumMod val="75000"/>
          </a:schemeClr>
        </a:solidFill>
      </dgm:spPr>
      <dgm:t>
        <a:bodyPr/>
        <a:lstStyle/>
        <a:p>
          <a:r>
            <a:rPr lang="en-US" sz="1800" b="1" dirty="0" smtClean="0">
              <a:solidFill>
                <a:schemeClr val="accent1">
                  <a:lumMod val="60000"/>
                  <a:lumOff val="40000"/>
                </a:schemeClr>
              </a:solidFill>
            </a:rPr>
            <a:t>Treatment is exclusively palliative </a:t>
          </a:r>
          <a:r>
            <a:rPr lang="en-US" sz="1800" b="1" dirty="0" smtClean="0">
              <a:solidFill>
                <a:schemeClr val="bg1"/>
              </a:solidFill>
            </a:rPr>
            <a:t>after diagnosis</a:t>
          </a:r>
          <a:endParaRPr lang="en-US" sz="1800" dirty="0">
            <a:solidFill>
              <a:schemeClr val="bg1"/>
            </a:solidFill>
          </a:endParaRPr>
        </a:p>
      </dgm:t>
    </dgm:pt>
    <dgm:pt modelId="{F8F75179-6A72-4E01-A523-80A8B4129272}" type="parTrans" cxnId="{CEFB2B2B-9CCE-475A-96DE-4C08C8BEEAF2}">
      <dgm:prSet/>
      <dgm:spPr/>
      <dgm:t>
        <a:bodyPr/>
        <a:lstStyle/>
        <a:p>
          <a:endParaRPr lang="en-US"/>
        </a:p>
      </dgm:t>
    </dgm:pt>
    <dgm:pt modelId="{F8C07700-082B-45AE-B1D8-91E0B8423950}" type="sibTrans" cxnId="{CEFB2B2B-9CCE-475A-96DE-4C08C8BEEAF2}">
      <dgm:prSet/>
      <dgm:spPr/>
      <dgm:t>
        <a:bodyPr/>
        <a:lstStyle/>
        <a:p>
          <a:endParaRPr lang="en-US"/>
        </a:p>
      </dgm:t>
    </dgm:pt>
    <dgm:pt modelId="{06E20BC7-9485-41C6-B2B2-B0A7AF34171E}">
      <dgm:prSet phldrT="[Text]" custT="1"/>
      <dgm:spPr>
        <a:solidFill>
          <a:schemeClr val="accent2">
            <a:lumMod val="75000"/>
          </a:schemeClr>
        </a:solidFill>
      </dgm:spPr>
      <dgm:t>
        <a:bodyPr/>
        <a:lstStyle/>
        <a:p>
          <a:r>
            <a:rPr lang="en-US" sz="1600" b="1" dirty="0" smtClean="0">
              <a:solidFill>
                <a:schemeClr val="bg1"/>
              </a:solidFill>
            </a:rPr>
            <a:t>Severe, </a:t>
          </a:r>
          <a:r>
            <a:rPr lang="en-US" sz="1600" b="1" dirty="0" err="1" smtClean="0">
              <a:solidFill>
                <a:schemeClr val="accent1">
                  <a:lumMod val="60000"/>
                  <a:lumOff val="40000"/>
                </a:schemeClr>
              </a:solidFill>
            </a:rPr>
            <a:t>nonprogressive</a:t>
          </a:r>
          <a:r>
            <a:rPr lang="en-US" sz="1600" b="1" dirty="0" smtClean="0">
              <a:solidFill>
                <a:schemeClr val="accent1">
                  <a:lumMod val="60000"/>
                  <a:lumOff val="40000"/>
                </a:schemeClr>
              </a:solidFill>
            </a:rPr>
            <a:t> but irreversible disability</a:t>
          </a:r>
          <a:r>
            <a:rPr lang="en-US" sz="1600" b="1" dirty="0" smtClean="0">
              <a:solidFill>
                <a:schemeClr val="bg1"/>
              </a:solidFill>
            </a:rPr>
            <a:t>,</a:t>
          </a:r>
          <a:r>
            <a:rPr lang="en-US" sz="1600" b="1" dirty="0" smtClean="0">
              <a:solidFill>
                <a:schemeClr val="tx1"/>
              </a:solidFill>
            </a:rPr>
            <a:t> </a:t>
          </a:r>
          <a:r>
            <a:rPr lang="en-US" sz="1600" b="1" dirty="0" smtClean="0">
              <a:solidFill>
                <a:schemeClr val="bg1"/>
              </a:solidFill>
            </a:rPr>
            <a:t>with frequent complications and premature death</a:t>
          </a:r>
          <a:endParaRPr lang="en-US" sz="1600" dirty="0">
            <a:solidFill>
              <a:schemeClr val="bg1"/>
            </a:solidFill>
          </a:endParaRPr>
        </a:p>
      </dgm:t>
    </dgm:pt>
    <dgm:pt modelId="{75E5B03C-C22C-4D1A-B86E-E529A106D289}" type="parTrans" cxnId="{18432D91-CE20-4A52-879F-139E4EBF39A8}">
      <dgm:prSet/>
      <dgm:spPr/>
      <dgm:t>
        <a:bodyPr/>
        <a:lstStyle/>
        <a:p>
          <a:endParaRPr lang="en-US"/>
        </a:p>
      </dgm:t>
    </dgm:pt>
    <dgm:pt modelId="{2AFAC560-4CB6-43CA-B9C6-6AE8660B6F10}" type="sibTrans" cxnId="{18432D91-CE20-4A52-879F-139E4EBF39A8}">
      <dgm:prSet/>
      <dgm:spPr/>
      <dgm:t>
        <a:bodyPr/>
        <a:lstStyle/>
        <a:p>
          <a:endParaRPr lang="en-US"/>
        </a:p>
      </dgm:t>
    </dgm:pt>
    <dgm:pt modelId="{1C05F512-4F0A-46C2-B709-755BE0467CAE}" type="pres">
      <dgm:prSet presAssocID="{52B28768-6B10-4457-A666-C71E3EEC09A3}" presName="Name0" presStyleCnt="0">
        <dgm:presLayoutVars>
          <dgm:dir/>
          <dgm:animLvl val="lvl"/>
          <dgm:resizeHandles val="exact"/>
        </dgm:presLayoutVars>
      </dgm:prSet>
      <dgm:spPr/>
      <dgm:t>
        <a:bodyPr/>
        <a:lstStyle/>
        <a:p>
          <a:endParaRPr lang="en-US"/>
        </a:p>
      </dgm:t>
    </dgm:pt>
    <dgm:pt modelId="{FFF9D15C-9B75-4CC5-9265-F452125E4033}" type="pres">
      <dgm:prSet presAssocID="{7AAA2719-376A-4C14-B96C-744AF885BEE9}" presName="linNode" presStyleCnt="0"/>
      <dgm:spPr/>
      <dgm:t>
        <a:bodyPr/>
        <a:lstStyle/>
        <a:p>
          <a:endParaRPr lang="en-US"/>
        </a:p>
      </dgm:t>
    </dgm:pt>
    <dgm:pt modelId="{9223E31E-C919-4262-A5A0-2163E08635B5}" type="pres">
      <dgm:prSet presAssocID="{7AAA2719-376A-4C14-B96C-744AF885BEE9}" presName="parentText" presStyleLbl="node1" presStyleIdx="0" presStyleCnt="4" custScaleX="278321" custScaleY="102725">
        <dgm:presLayoutVars>
          <dgm:chMax val="1"/>
          <dgm:bulletEnabled val="1"/>
        </dgm:presLayoutVars>
      </dgm:prSet>
      <dgm:spPr/>
      <dgm:t>
        <a:bodyPr/>
        <a:lstStyle/>
        <a:p>
          <a:endParaRPr lang="en-US"/>
        </a:p>
      </dgm:t>
    </dgm:pt>
    <dgm:pt modelId="{F6D2CCC9-1A41-44CA-A544-0DDB5F82DA68}" type="pres">
      <dgm:prSet presAssocID="{C56B1709-40CB-4B04-8E35-FC7CD72F1E01}" presName="sp" presStyleCnt="0"/>
      <dgm:spPr/>
      <dgm:t>
        <a:bodyPr/>
        <a:lstStyle/>
        <a:p>
          <a:endParaRPr lang="en-US"/>
        </a:p>
      </dgm:t>
    </dgm:pt>
    <dgm:pt modelId="{AE843404-7EDE-4102-8150-574859636A0E}" type="pres">
      <dgm:prSet presAssocID="{EC60DB12-3ACA-4C84-931A-ECDCE9B52F8E}" presName="linNode" presStyleCnt="0"/>
      <dgm:spPr/>
      <dgm:t>
        <a:bodyPr/>
        <a:lstStyle/>
        <a:p>
          <a:endParaRPr lang="en-US"/>
        </a:p>
      </dgm:t>
    </dgm:pt>
    <dgm:pt modelId="{F1FED427-5DD5-47BB-B1C7-ABD1CBEE8E8B}" type="pres">
      <dgm:prSet presAssocID="{EC60DB12-3ACA-4C84-931A-ECDCE9B52F8E}" presName="parentText" presStyleLbl="node1" presStyleIdx="1" presStyleCnt="4" custScaleX="279415">
        <dgm:presLayoutVars>
          <dgm:chMax val="1"/>
          <dgm:bulletEnabled val="1"/>
        </dgm:presLayoutVars>
      </dgm:prSet>
      <dgm:spPr/>
      <dgm:t>
        <a:bodyPr/>
        <a:lstStyle/>
        <a:p>
          <a:endParaRPr lang="en-US"/>
        </a:p>
      </dgm:t>
    </dgm:pt>
    <dgm:pt modelId="{91743CCF-559C-441D-ACB4-6F0849FCA1FA}" type="pres">
      <dgm:prSet presAssocID="{9D43EF7B-7BA8-4CEA-808B-A8B4E6BF141B}" presName="sp" presStyleCnt="0"/>
      <dgm:spPr/>
      <dgm:t>
        <a:bodyPr/>
        <a:lstStyle/>
        <a:p>
          <a:endParaRPr lang="en-US"/>
        </a:p>
      </dgm:t>
    </dgm:pt>
    <dgm:pt modelId="{DFF9293B-B6B9-42E2-AD83-B496057B55BC}" type="pres">
      <dgm:prSet presAssocID="{DC298AFF-A881-47D2-84AD-9334F1E25E2A}" presName="linNode" presStyleCnt="0"/>
      <dgm:spPr/>
      <dgm:t>
        <a:bodyPr/>
        <a:lstStyle/>
        <a:p>
          <a:endParaRPr lang="en-US"/>
        </a:p>
      </dgm:t>
    </dgm:pt>
    <dgm:pt modelId="{B65D8AD6-B552-4C27-8D43-B758B27AFCB4}" type="pres">
      <dgm:prSet presAssocID="{DC298AFF-A881-47D2-84AD-9334F1E25E2A}" presName="parentText" presStyleLbl="node1" presStyleIdx="2" presStyleCnt="4" custScaleX="351716">
        <dgm:presLayoutVars>
          <dgm:chMax val="1"/>
          <dgm:bulletEnabled val="1"/>
        </dgm:presLayoutVars>
      </dgm:prSet>
      <dgm:spPr/>
      <dgm:t>
        <a:bodyPr/>
        <a:lstStyle/>
        <a:p>
          <a:endParaRPr lang="en-US"/>
        </a:p>
      </dgm:t>
    </dgm:pt>
    <dgm:pt modelId="{D6AF5ACF-BC71-46F9-A115-3889D43D7861}" type="pres">
      <dgm:prSet presAssocID="{F8C07700-082B-45AE-B1D8-91E0B8423950}" presName="sp" presStyleCnt="0"/>
      <dgm:spPr/>
      <dgm:t>
        <a:bodyPr/>
        <a:lstStyle/>
        <a:p>
          <a:endParaRPr lang="en-US"/>
        </a:p>
      </dgm:t>
    </dgm:pt>
    <dgm:pt modelId="{74252730-D84A-41E2-BCA9-6F25E74C7F43}" type="pres">
      <dgm:prSet presAssocID="{06E20BC7-9485-41C6-B2B2-B0A7AF34171E}" presName="linNode" presStyleCnt="0"/>
      <dgm:spPr/>
      <dgm:t>
        <a:bodyPr/>
        <a:lstStyle/>
        <a:p>
          <a:endParaRPr lang="en-US"/>
        </a:p>
      </dgm:t>
    </dgm:pt>
    <dgm:pt modelId="{CA8859F0-0D8D-49B8-82D7-666BB23F5ADD}" type="pres">
      <dgm:prSet presAssocID="{06E20BC7-9485-41C6-B2B2-B0A7AF34171E}" presName="parentText" presStyleLbl="node1" presStyleIdx="3" presStyleCnt="4" custScaleX="281630">
        <dgm:presLayoutVars>
          <dgm:chMax val="1"/>
          <dgm:bulletEnabled val="1"/>
        </dgm:presLayoutVars>
      </dgm:prSet>
      <dgm:spPr/>
      <dgm:t>
        <a:bodyPr/>
        <a:lstStyle/>
        <a:p>
          <a:endParaRPr lang="en-US"/>
        </a:p>
      </dgm:t>
    </dgm:pt>
  </dgm:ptLst>
  <dgm:cxnLst>
    <dgm:cxn modelId="{CEFB2B2B-9CCE-475A-96DE-4C08C8BEEAF2}" srcId="{52B28768-6B10-4457-A666-C71E3EEC09A3}" destId="{DC298AFF-A881-47D2-84AD-9334F1E25E2A}" srcOrd="2" destOrd="0" parTransId="{F8F75179-6A72-4E01-A523-80A8B4129272}" sibTransId="{F8C07700-082B-45AE-B1D8-91E0B8423950}"/>
    <dgm:cxn modelId="{18432D91-CE20-4A52-879F-139E4EBF39A8}" srcId="{52B28768-6B10-4457-A666-C71E3EEC09A3}" destId="{06E20BC7-9485-41C6-B2B2-B0A7AF34171E}" srcOrd="3" destOrd="0" parTransId="{75E5B03C-C22C-4D1A-B86E-E529A106D289}" sibTransId="{2AFAC560-4CB6-43CA-B9C6-6AE8660B6F10}"/>
    <dgm:cxn modelId="{9B30DCCB-90E1-4E73-863B-705221C9A38E}" type="presOf" srcId="{DC298AFF-A881-47D2-84AD-9334F1E25E2A}" destId="{B65D8AD6-B552-4C27-8D43-B758B27AFCB4}" srcOrd="0" destOrd="0" presId="urn:microsoft.com/office/officeart/2005/8/layout/vList5"/>
    <dgm:cxn modelId="{2BC16C1B-0C17-40EA-9C68-9737D33DFD98}" type="presOf" srcId="{EC60DB12-3ACA-4C84-931A-ECDCE9B52F8E}" destId="{F1FED427-5DD5-47BB-B1C7-ABD1CBEE8E8B}" srcOrd="0" destOrd="0" presId="urn:microsoft.com/office/officeart/2005/8/layout/vList5"/>
    <dgm:cxn modelId="{92C388D4-BBE5-4A09-AFF9-0425D3AF5CF4}" type="presOf" srcId="{52B28768-6B10-4457-A666-C71E3EEC09A3}" destId="{1C05F512-4F0A-46C2-B709-755BE0467CAE}" srcOrd="0" destOrd="0" presId="urn:microsoft.com/office/officeart/2005/8/layout/vList5"/>
    <dgm:cxn modelId="{640E56D3-4AE6-4722-BAED-B83C3660520C}" type="presOf" srcId="{06E20BC7-9485-41C6-B2B2-B0A7AF34171E}" destId="{CA8859F0-0D8D-49B8-82D7-666BB23F5ADD}" srcOrd="0" destOrd="0" presId="urn:microsoft.com/office/officeart/2005/8/layout/vList5"/>
    <dgm:cxn modelId="{7BEF78A8-580E-4A1B-A056-8CEFE1CD1F98}" type="presOf" srcId="{7AAA2719-376A-4C14-B96C-744AF885BEE9}" destId="{9223E31E-C919-4262-A5A0-2163E08635B5}" srcOrd="0" destOrd="0" presId="urn:microsoft.com/office/officeart/2005/8/layout/vList5"/>
    <dgm:cxn modelId="{81C8866D-DA70-4C4B-B445-1CB2DD2E1377}" srcId="{52B28768-6B10-4457-A666-C71E3EEC09A3}" destId="{7AAA2719-376A-4C14-B96C-744AF885BEE9}" srcOrd="0" destOrd="0" parTransId="{3113A7FC-3B1C-438F-A671-78D044180C1C}" sibTransId="{C56B1709-40CB-4B04-8E35-FC7CD72F1E01}"/>
    <dgm:cxn modelId="{E363720D-F4D5-4D92-8012-C5E375DC111D}" srcId="{52B28768-6B10-4457-A666-C71E3EEC09A3}" destId="{EC60DB12-3ACA-4C84-931A-ECDCE9B52F8E}" srcOrd="1" destOrd="0" parTransId="{76F7570F-8976-46FB-A638-0ED1FB47DCF8}" sibTransId="{9D43EF7B-7BA8-4CEA-808B-A8B4E6BF141B}"/>
    <dgm:cxn modelId="{55F5CCC6-9BBC-42CF-900E-2810BF2CB7D7}" type="presParOf" srcId="{1C05F512-4F0A-46C2-B709-755BE0467CAE}" destId="{FFF9D15C-9B75-4CC5-9265-F452125E4033}" srcOrd="0" destOrd="0" presId="urn:microsoft.com/office/officeart/2005/8/layout/vList5"/>
    <dgm:cxn modelId="{D2DD21E3-5A27-4515-818C-C54BB37FF32F}" type="presParOf" srcId="{FFF9D15C-9B75-4CC5-9265-F452125E4033}" destId="{9223E31E-C919-4262-A5A0-2163E08635B5}" srcOrd="0" destOrd="0" presId="urn:microsoft.com/office/officeart/2005/8/layout/vList5"/>
    <dgm:cxn modelId="{BCB87A50-6B37-4456-8B18-98E1BDEABBEF}" type="presParOf" srcId="{1C05F512-4F0A-46C2-B709-755BE0467CAE}" destId="{F6D2CCC9-1A41-44CA-A544-0DDB5F82DA68}" srcOrd="1" destOrd="0" presId="urn:microsoft.com/office/officeart/2005/8/layout/vList5"/>
    <dgm:cxn modelId="{8714636B-EA3C-459A-90B8-D6E995F08FAE}" type="presParOf" srcId="{1C05F512-4F0A-46C2-B709-755BE0467CAE}" destId="{AE843404-7EDE-4102-8150-574859636A0E}" srcOrd="2" destOrd="0" presId="urn:microsoft.com/office/officeart/2005/8/layout/vList5"/>
    <dgm:cxn modelId="{519CF9AD-B66B-4C21-8204-F45FB2E36857}" type="presParOf" srcId="{AE843404-7EDE-4102-8150-574859636A0E}" destId="{F1FED427-5DD5-47BB-B1C7-ABD1CBEE8E8B}" srcOrd="0" destOrd="0" presId="urn:microsoft.com/office/officeart/2005/8/layout/vList5"/>
    <dgm:cxn modelId="{D99032F0-BC17-4FBC-9B9A-A53B822E79C2}" type="presParOf" srcId="{1C05F512-4F0A-46C2-B709-755BE0467CAE}" destId="{91743CCF-559C-441D-ACB4-6F0849FCA1FA}" srcOrd="3" destOrd="0" presId="urn:microsoft.com/office/officeart/2005/8/layout/vList5"/>
    <dgm:cxn modelId="{15B76697-FAAB-4508-AD44-ACE1D9A06F2C}" type="presParOf" srcId="{1C05F512-4F0A-46C2-B709-755BE0467CAE}" destId="{DFF9293B-B6B9-42E2-AD83-B496057B55BC}" srcOrd="4" destOrd="0" presId="urn:microsoft.com/office/officeart/2005/8/layout/vList5"/>
    <dgm:cxn modelId="{CDFD37D6-3861-4B64-B86D-3896742E558E}" type="presParOf" srcId="{DFF9293B-B6B9-42E2-AD83-B496057B55BC}" destId="{B65D8AD6-B552-4C27-8D43-B758B27AFCB4}" srcOrd="0" destOrd="0" presId="urn:microsoft.com/office/officeart/2005/8/layout/vList5"/>
    <dgm:cxn modelId="{E7F95D08-F525-427E-8CB4-79FCDF54C970}" type="presParOf" srcId="{1C05F512-4F0A-46C2-B709-755BE0467CAE}" destId="{D6AF5ACF-BC71-46F9-A115-3889D43D7861}" srcOrd="5" destOrd="0" presId="urn:microsoft.com/office/officeart/2005/8/layout/vList5"/>
    <dgm:cxn modelId="{29488BA2-72D8-4DA9-AC2C-BCCD043594A4}" type="presParOf" srcId="{1C05F512-4F0A-46C2-B709-755BE0467CAE}" destId="{74252730-D84A-41E2-BCA9-6F25E74C7F43}" srcOrd="6" destOrd="0" presId="urn:microsoft.com/office/officeart/2005/8/layout/vList5"/>
    <dgm:cxn modelId="{E86920CD-2CDA-4B3C-866D-2B604139A571}" type="presParOf" srcId="{74252730-D84A-41E2-BCA9-6F25E74C7F43}" destId="{CA8859F0-0D8D-49B8-82D7-666BB23F5ADD}"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2F4869-454C-41B6-A5AB-CBE81B4BAA1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DDEACDB-3590-4D5E-8571-CF5D591E13AA}">
      <dgm:prSet phldrT="[Text]" custT="1"/>
      <dgm:spPr/>
      <dgm:t>
        <a:bodyPr/>
        <a:lstStyle/>
        <a:p>
          <a:pPr algn="ctr"/>
          <a:r>
            <a:rPr lang="en-US" sz="2000" b="1" smtClean="0"/>
            <a:t>Advanced symptom management</a:t>
          </a:r>
          <a:endParaRPr lang="en-US" sz="2000" b="1" dirty="0">
            <a:effectLst/>
          </a:endParaRPr>
        </a:p>
      </dgm:t>
    </dgm:pt>
    <dgm:pt modelId="{19A24D95-E20A-4756-A0D9-28B0A7F9263E}" type="parTrans" cxnId="{6E8D6B8B-50D7-4E91-BE51-CB51B4A9F398}">
      <dgm:prSet/>
      <dgm:spPr/>
      <dgm:t>
        <a:bodyPr/>
        <a:lstStyle/>
        <a:p>
          <a:endParaRPr lang="en-US"/>
        </a:p>
      </dgm:t>
    </dgm:pt>
    <dgm:pt modelId="{CCAD46AE-CEEA-4456-9679-7263ED830AEA}" type="sibTrans" cxnId="{6E8D6B8B-50D7-4E91-BE51-CB51B4A9F398}">
      <dgm:prSet/>
      <dgm:spPr/>
      <dgm:t>
        <a:bodyPr/>
        <a:lstStyle/>
        <a:p>
          <a:endParaRPr lang="en-US"/>
        </a:p>
      </dgm:t>
    </dgm:pt>
    <dgm:pt modelId="{482D98A1-A0B8-4B4B-AD82-2113D49ADEFE}">
      <dgm:prSet phldrT="[Text]" custT="1"/>
      <dgm:spPr/>
      <dgm:t>
        <a:bodyPr/>
        <a:lstStyle/>
        <a:p>
          <a:pPr algn="ctr"/>
          <a:r>
            <a:rPr lang="en-US" sz="2000" b="1" dirty="0" smtClean="0"/>
            <a:t>Conflict resolution</a:t>
          </a:r>
          <a:endParaRPr lang="en-US" sz="2000" b="1" dirty="0"/>
        </a:p>
      </dgm:t>
    </dgm:pt>
    <dgm:pt modelId="{880AFDAA-C75E-4D9F-83B2-B8FD72D1F65F}" type="parTrans" cxnId="{7A001349-3D64-415F-B65F-192B9480D0B0}">
      <dgm:prSet/>
      <dgm:spPr/>
      <dgm:t>
        <a:bodyPr/>
        <a:lstStyle/>
        <a:p>
          <a:endParaRPr lang="en-US"/>
        </a:p>
      </dgm:t>
    </dgm:pt>
    <dgm:pt modelId="{4D42A032-8C59-41C6-9B1B-37FB28F8AABE}" type="sibTrans" cxnId="{7A001349-3D64-415F-B65F-192B9480D0B0}">
      <dgm:prSet/>
      <dgm:spPr/>
      <dgm:t>
        <a:bodyPr/>
        <a:lstStyle/>
        <a:p>
          <a:endParaRPr lang="en-US"/>
        </a:p>
      </dgm:t>
    </dgm:pt>
    <dgm:pt modelId="{2942BE22-444C-4A72-A62E-5B22270DFB9C}">
      <dgm:prSet phldrT="[Text]" custT="1"/>
      <dgm:spPr/>
      <dgm:t>
        <a:bodyPr/>
        <a:lstStyle/>
        <a:p>
          <a:pPr algn="ctr"/>
          <a:r>
            <a:rPr lang="en-US" sz="2000" b="1" dirty="0" smtClean="0"/>
            <a:t>Ethical challenges</a:t>
          </a:r>
          <a:endParaRPr lang="en-US" sz="2000" b="1" dirty="0"/>
        </a:p>
      </dgm:t>
    </dgm:pt>
    <dgm:pt modelId="{BE5E19DC-DC89-453C-A2D3-6C83272D3341}" type="parTrans" cxnId="{752D9339-C255-4A06-B41A-842981125AA3}">
      <dgm:prSet/>
      <dgm:spPr/>
      <dgm:t>
        <a:bodyPr/>
        <a:lstStyle/>
        <a:p>
          <a:endParaRPr lang="en-US"/>
        </a:p>
      </dgm:t>
    </dgm:pt>
    <dgm:pt modelId="{0685BD81-7579-4C53-A749-FB8BA9DEEED4}" type="sibTrans" cxnId="{752D9339-C255-4A06-B41A-842981125AA3}">
      <dgm:prSet/>
      <dgm:spPr/>
      <dgm:t>
        <a:bodyPr/>
        <a:lstStyle/>
        <a:p>
          <a:endParaRPr lang="en-US"/>
        </a:p>
      </dgm:t>
    </dgm:pt>
    <dgm:pt modelId="{BCFF7C4E-FA6C-4E0A-A644-EADE45D634D6}">
      <dgm:prSet phldrT="[Text]" custT="1"/>
      <dgm:spPr/>
      <dgm:t>
        <a:bodyPr/>
        <a:lstStyle/>
        <a:p>
          <a:pPr algn="ctr"/>
          <a:r>
            <a:rPr lang="en-US" sz="2000" b="1" dirty="0" smtClean="0"/>
            <a:t>Discharge planning</a:t>
          </a:r>
          <a:endParaRPr lang="en-US" sz="2000" b="1" dirty="0"/>
        </a:p>
      </dgm:t>
    </dgm:pt>
    <dgm:pt modelId="{2354C33F-C0C6-4F3A-8C69-43C69F18C5D3}" type="parTrans" cxnId="{28A7F4E5-4957-44ED-8A86-119901A1351A}">
      <dgm:prSet/>
      <dgm:spPr/>
      <dgm:t>
        <a:bodyPr/>
        <a:lstStyle/>
        <a:p>
          <a:endParaRPr lang="en-US"/>
        </a:p>
      </dgm:t>
    </dgm:pt>
    <dgm:pt modelId="{3B7A763B-4580-4A64-A66E-0A7A7A7F6DF7}" type="sibTrans" cxnId="{28A7F4E5-4957-44ED-8A86-119901A1351A}">
      <dgm:prSet/>
      <dgm:spPr/>
      <dgm:t>
        <a:bodyPr/>
        <a:lstStyle/>
        <a:p>
          <a:endParaRPr lang="en-US"/>
        </a:p>
      </dgm:t>
    </dgm:pt>
    <dgm:pt modelId="{E07A840D-50E9-463E-AE91-A926052DB526}">
      <dgm:prSet phldrT="[Text]" custT="1"/>
      <dgm:spPr/>
      <dgm:t>
        <a:bodyPr/>
        <a:lstStyle/>
        <a:p>
          <a:pPr algn="ctr"/>
          <a:r>
            <a:rPr lang="en-US" sz="2000" b="1" dirty="0" smtClean="0"/>
            <a:t>Care Coordination</a:t>
          </a:r>
          <a:endParaRPr lang="en-US" sz="2000" b="1" dirty="0"/>
        </a:p>
      </dgm:t>
    </dgm:pt>
    <dgm:pt modelId="{1AE73713-4D13-4128-963E-5E7CBEC8D7EB}" type="parTrans" cxnId="{CD8D9987-DE5C-4725-96CC-1A85E7A980B8}">
      <dgm:prSet/>
      <dgm:spPr/>
      <dgm:t>
        <a:bodyPr/>
        <a:lstStyle/>
        <a:p>
          <a:endParaRPr lang="en-US"/>
        </a:p>
      </dgm:t>
    </dgm:pt>
    <dgm:pt modelId="{3401809C-2925-4D8D-85D4-072EBD053763}" type="sibTrans" cxnId="{CD8D9987-DE5C-4725-96CC-1A85E7A980B8}">
      <dgm:prSet/>
      <dgm:spPr/>
      <dgm:t>
        <a:bodyPr/>
        <a:lstStyle/>
        <a:p>
          <a:endParaRPr lang="en-US"/>
        </a:p>
      </dgm:t>
    </dgm:pt>
    <dgm:pt modelId="{C0318CC2-7C4F-4EBC-AE80-4C41FB8AD561}" type="pres">
      <dgm:prSet presAssocID="{EC2F4869-454C-41B6-A5AB-CBE81B4BAA1B}" presName="linear" presStyleCnt="0">
        <dgm:presLayoutVars>
          <dgm:animLvl val="lvl"/>
          <dgm:resizeHandles val="exact"/>
        </dgm:presLayoutVars>
      </dgm:prSet>
      <dgm:spPr/>
      <dgm:t>
        <a:bodyPr/>
        <a:lstStyle/>
        <a:p>
          <a:endParaRPr lang="en-US"/>
        </a:p>
      </dgm:t>
    </dgm:pt>
    <dgm:pt modelId="{7A89F0EA-016A-4FFB-82AF-E677A197015D}" type="pres">
      <dgm:prSet presAssocID="{0DDEACDB-3590-4D5E-8571-CF5D591E13AA}" presName="parentText" presStyleLbl="node1" presStyleIdx="0" presStyleCnt="5">
        <dgm:presLayoutVars>
          <dgm:chMax val="0"/>
          <dgm:bulletEnabled val="1"/>
        </dgm:presLayoutVars>
      </dgm:prSet>
      <dgm:spPr/>
      <dgm:t>
        <a:bodyPr/>
        <a:lstStyle/>
        <a:p>
          <a:endParaRPr lang="en-US"/>
        </a:p>
      </dgm:t>
    </dgm:pt>
    <dgm:pt modelId="{766277B6-2F3A-4084-B963-966ABAC36FC5}" type="pres">
      <dgm:prSet presAssocID="{CCAD46AE-CEEA-4456-9679-7263ED830AEA}" presName="spacer" presStyleCnt="0"/>
      <dgm:spPr/>
      <dgm:t>
        <a:bodyPr/>
        <a:lstStyle/>
        <a:p>
          <a:endParaRPr lang="en-US"/>
        </a:p>
      </dgm:t>
    </dgm:pt>
    <dgm:pt modelId="{539900DD-1B5F-400C-BA19-004118CC5770}" type="pres">
      <dgm:prSet presAssocID="{482D98A1-A0B8-4B4B-AD82-2113D49ADEFE}" presName="parentText" presStyleLbl="node1" presStyleIdx="1" presStyleCnt="5">
        <dgm:presLayoutVars>
          <dgm:chMax val="0"/>
          <dgm:bulletEnabled val="1"/>
        </dgm:presLayoutVars>
      </dgm:prSet>
      <dgm:spPr/>
      <dgm:t>
        <a:bodyPr/>
        <a:lstStyle/>
        <a:p>
          <a:endParaRPr lang="en-US"/>
        </a:p>
      </dgm:t>
    </dgm:pt>
    <dgm:pt modelId="{6E7EC9B1-0E35-432F-B596-D24C650F82B9}" type="pres">
      <dgm:prSet presAssocID="{4D42A032-8C59-41C6-9B1B-37FB28F8AABE}" presName="spacer" presStyleCnt="0"/>
      <dgm:spPr/>
      <dgm:t>
        <a:bodyPr/>
        <a:lstStyle/>
        <a:p>
          <a:endParaRPr lang="en-US"/>
        </a:p>
      </dgm:t>
    </dgm:pt>
    <dgm:pt modelId="{4A199BCF-ABD8-4688-BCF1-CD41FE1B22AB}" type="pres">
      <dgm:prSet presAssocID="{2942BE22-444C-4A72-A62E-5B22270DFB9C}" presName="parentText" presStyleLbl="node1" presStyleIdx="2" presStyleCnt="5">
        <dgm:presLayoutVars>
          <dgm:chMax val="0"/>
          <dgm:bulletEnabled val="1"/>
        </dgm:presLayoutVars>
      </dgm:prSet>
      <dgm:spPr/>
      <dgm:t>
        <a:bodyPr/>
        <a:lstStyle/>
        <a:p>
          <a:endParaRPr lang="en-US"/>
        </a:p>
      </dgm:t>
    </dgm:pt>
    <dgm:pt modelId="{546AECC6-22E5-4057-9052-223707A98B49}" type="pres">
      <dgm:prSet presAssocID="{0685BD81-7579-4C53-A749-FB8BA9DEEED4}" presName="spacer" presStyleCnt="0"/>
      <dgm:spPr/>
      <dgm:t>
        <a:bodyPr/>
        <a:lstStyle/>
        <a:p>
          <a:endParaRPr lang="en-US"/>
        </a:p>
      </dgm:t>
    </dgm:pt>
    <dgm:pt modelId="{2D1C64B4-EA6E-49E9-B669-925A81060C72}" type="pres">
      <dgm:prSet presAssocID="{BCFF7C4E-FA6C-4E0A-A644-EADE45D634D6}" presName="parentText" presStyleLbl="node1" presStyleIdx="3" presStyleCnt="5" custLinFactNeighborX="2778">
        <dgm:presLayoutVars>
          <dgm:chMax val="0"/>
          <dgm:bulletEnabled val="1"/>
        </dgm:presLayoutVars>
      </dgm:prSet>
      <dgm:spPr/>
      <dgm:t>
        <a:bodyPr/>
        <a:lstStyle/>
        <a:p>
          <a:endParaRPr lang="en-US"/>
        </a:p>
      </dgm:t>
    </dgm:pt>
    <dgm:pt modelId="{9589510A-BC44-4793-BE2B-66B383B5E009}" type="pres">
      <dgm:prSet presAssocID="{3B7A763B-4580-4A64-A66E-0A7A7A7F6DF7}" presName="spacer" presStyleCnt="0"/>
      <dgm:spPr/>
      <dgm:t>
        <a:bodyPr/>
        <a:lstStyle/>
        <a:p>
          <a:endParaRPr lang="en-US"/>
        </a:p>
      </dgm:t>
    </dgm:pt>
    <dgm:pt modelId="{A601F4B7-8B9C-43B3-9DA1-E7E20A5664BD}" type="pres">
      <dgm:prSet presAssocID="{E07A840D-50E9-463E-AE91-A926052DB526}" presName="parentText" presStyleLbl="node1" presStyleIdx="4" presStyleCnt="5">
        <dgm:presLayoutVars>
          <dgm:chMax val="0"/>
          <dgm:bulletEnabled val="1"/>
        </dgm:presLayoutVars>
      </dgm:prSet>
      <dgm:spPr/>
      <dgm:t>
        <a:bodyPr/>
        <a:lstStyle/>
        <a:p>
          <a:endParaRPr lang="en-US"/>
        </a:p>
      </dgm:t>
    </dgm:pt>
  </dgm:ptLst>
  <dgm:cxnLst>
    <dgm:cxn modelId="{CD8D9987-DE5C-4725-96CC-1A85E7A980B8}" srcId="{EC2F4869-454C-41B6-A5AB-CBE81B4BAA1B}" destId="{E07A840D-50E9-463E-AE91-A926052DB526}" srcOrd="4" destOrd="0" parTransId="{1AE73713-4D13-4128-963E-5E7CBEC8D7EB}" sibTransId="{3401809C-2925-4D8D-85D4-072EBD053763}"/>
    <dgm:cxn modelId="{28A7F4E5-4957-44ED-8A86-119901A1351A}" srcId="{EC2F4869-454C-41B6-A5AB-CBE81B4BAA1B}" destId="{BCFF7C4E-FA6C-4E0A-A644-EADE45D634D6}" srcOrd="3" destOrd="0" parTransId="{2354C33F-C0C6-4F3A-8C69-43C69F18C5D3}" sibTransId="{3B7A763B-4580-4A64-A66E-0A7A7A7F6DF7}"/>
    <dgm:cxn modelId="{7A001349-3D64-415F-B65F-192B9480D0B0}" srcId="{EC2F4869-454C-41B6-A5AB-CBE81B4BAA1B}" destId="{482D98A1-A0B8-4B4B-AD82-2113D49ADEFE}" srcOrd="1" destOrd="0" parTransId="{880AFDAA-C75E-4D9F-83B2-B8FD72D1F65F}" sibTransId="{4D42A032-8C59-41C6-9B1B-37FB28F8AABE}"/>
    <dgm:cxn modelId="{862045E4-D01D-4F92-A1C0-50CA2AEEFD82}" type="presOf" srcId="{0DDEACDB-3590-4D5E-8571-CF5D591E13AA}" destId="{7A89F0EA-016A-4FFB-82AF-E677A197015D}" srcOrd="0" destOrd="0" presId="urn:microsoft.com/office/officeart/2005/8/layout/vList2"/>
    <dgm:cxn modelId="{6F44F0E0-5CB2-4A76-B656-962D174BCAD3}" type="presOf" srcId="{482D98A1-A0B8-4B4B-AD82-2113D49ADEFE}" destId="{539900DD-1B5F-400C-BA19-004118CC5770}" srcOrd="0" destOrd="0" presId="urn:microsoft.com/office/officeart/2005/8/layout/vList2"/>
    <dgm:cxn modelId="{31E58F35-6C28-4629-8702-56BBA987E5EE}" type="presOf" srcId="{2942BE22-444C-4A72-A62E-5B22270DFB9C}" destId="{4A199BCF-ABD8-4688-BCF1-CD41FE1B22AB}" srcOrd="0" destOrd="0" presId="urn:microsoft.com/office/officeart/2005/8/layout/vList2"/>
    <dgm:cxn modelId="{BD2301A1-26E3-433F-B07A-193D6EFB44D6}" type="presOf" srcId="{E07A840D-50E9-463E-AE91-A926052DB526}" destId="{A601F4B7-8B9C-43B3-9DA1-E7E20A5664BD}" srcOrd="0" destOrd="0" presId="urn:microsoft.com/office/officeart/2005/8/layout/vList2"/>
    <dgm:cxn modelId="{15352211-E3D8-4A0E-BC51-26E4F905C95B}" type="presOf" srcId="{BCFF7C4E-FA6C-4E0A-A644-EADE45D634D6}" destId="{2D1C64B4-EA6E-49E9-B669-925A81060C72}" srcOrd="0" destOrd="0" presId="urn:microsoft.com/office/officeart/2005/8/layout/vList2"/>
    <dgm:cxn modelId="{4FE94C69-B9F6-40F0-96AE-5349B467DD7A}" type="presOf" srcId="{EC2F4869-454C-41B6-A5AB-CBE81B4BAA1B}" destId="{C0318CC2-7C4F-4EBC-AE80-4C41FB8AD561}" srcOrd="0" destOrd="0" presId="urn:microsoft.com/office/officeart/2005/8/layout/vList2"/>
    <dgm:cxn modelId="{752D9339-C255-4A06-B41A-842981125AA3}" srcId="{EC2F4869-454C-41B6-A5AB-CBE81B4BAA1B}" destId="{2942BE22-444C-4A72-A62E-5B22270DFB9C}" srcOrd="2" destOrd="0" parTransId="{BE5E19DC-DC89-453C-A2D3-6C83272D3341}" sibTransId="{0685BD81-7579-4C53-A749-FB8BA9DEEED4}"/>
    <dgm:cxn modelId="{6E8D6B8B-50D7-4E91-BE51-CB51B4A9F398}" srcId="{EC2F4869-454C-41B6-A5AB-CBE81B4BAA1B}" destId="{0DDEACDB-3590-4D5E-8571-CF5D591E13AA}" srcOrd="0" destOrd="0" parTransId="{19A24D95-E20A-4756-A0D9-28B0A7F9263E}" sibTransId="{CCAD46AE-CEEA-4456-9679-7263ED830AEA}"/>
    <dgm:cxn modelId="{B5A5433A-3274-491E-AB66-F55A2709A9FF}" type="presParOf" srcId="{C0318CC2-7C4F-4EBC-AE80-4C41FB8AD561}" destId="{7A89F0EA-016A-4FFB-82AF-E677A197015D}" srcOrd="0" destOrd="0" presId="urn:microsoft.com/office/officeart/2005/8/layout/vList2"/>
    <dgm:cxn modelId="{7C0240F6-3005-413F-A329-0938C0856FE5}" type="presParOf" srcId="{C0318CC2-7C4F-4EBC-AE80-4C41FB8AD561}" destId="{766277B6-2F3A-4084-B963-966ABAC36FC5}" srcOrd="1" destOrd="0" presId="urn:microsoft.com/office/officeart/2005/8/layout/vList2"/>
    <dgm:cxn modelId="{8CF578BC-DAE7-4FCA-837D-060740D06621}" type="presParOf" srcId="{C0318CC2-7C4F-4EBC-AE80-4C41FB8AD561}" destId="{539900DD-1B5F-400C-BA19-004118CC5770}" srcOrd="2" destOrd="0" presId="urn:microsoft.com/office/officeart/2005/8/layout/vList2"/>
    <dgm:cxn modelId="{1C5535F8-A9A4-428D-9F1F-82DE8738CFAF}" type="presParOf" srcId="{C0318CC2-7C4F-4EBC-AE80-4C41FB8AD561}" destId="{6E7EC9B1-0E35-432F-B596-D24C650F82B9}" srcOrd="3" destOrd="0" presId="urn:microsoft.com/office/officeart/2005/8/layout/vList2"/>
    <dgm:cxn modelId="{B0652249-8D37-4BD7-8DD9-1879D01E69E4}" type="presParOf" srcId="{C0318CC2-7C4F-4EBC-AE80-4C41FB8AD561}" destId="{4A199BCF-ABD8-4688-BCF1-CD41FE1B22AB}" srcOrd="4" destOrd="0" presId="urn:microsoft.com/office/officeart/2005/8/layout/vList2"/>
    <dgm:cxn modelId="{5CBECB42-504C-4ECF-9AE4-3CB2AE04FD39}" type="presParOf" srcId="{C0318CC2-7C4F-4EBC-AE80-4C41FB8AD561}" destId="{546AECC6-22E5-4057-9052-223707A98B49}" srcOrd="5" destOrd="0" presId="urn:microsoft.com/office/officeart/2005/8/layout/vList2"/>
    <dgm:cxn modelId="{FBB9995C-5605-4317-B783-8D784F3CD119}" type="presParOf" srcId="{C0318CC2-7C4F-4EBC-AE80-4C41FB8AD561}" destId="{2D1C64B4-EA6E-49E9-B669-925A81060C72}" srcOrd="6" destOrd="0" presId="urn:microsoft.com/office/officeart/2005/8/layout/vList2"/>
    <dgm:cxn modelId="{3156BC1E-3910-4195-A733-9BCC17CCB24B}" type="presParOf" srcId="{C0318CC2-7C4F-4EBC-AE80-4C41FB8AD561}" destId="{9589510A-BC44-4793-BE2B-66B383B5E009}" srcOrd="7" destOrd="0" presId="urn:microsoft.com/office/officeart/2005/8/layout/vList2"/>
    <dgm:cxn modelId="{D45243A9-09D3-4052-B260-16264577D1A0}" type="presParOf" srcId="{C0318CC2-7C4F-4EBC-AE80-4C41FB8AD561}" destId="{A601F4B7-8B9C-43B3-9DA1-E7E20A5664B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2F4869-454C-41B6-A5AB-CBE81B4BAA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DDEACDB-3590-4D5E-8571-CF5D591E13AA}">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effectLst/>
            </a:rPr>
            <a:t>Basic symptom management</a:t>
          </a:r>
          <a:endParaRPr lang="en-US" sz="2000" b="1" dirty="0">
            <a:effectLst/>
          </a:endParaRPr>
        </a:p>
      </dgm:t>
    </dgm:pt>
    <dgm:pt modelId="{19A24D95-E20A-4756-A0D9-28B0A7F9263E}" type="parTrans" cxnId="{6E8D6B8B-50D7-4E91-BE51-CB51B4A9F398}">
      <dgm:prSet/>
      <dgm:spPr/>
      <dgm:t>
        <a:bodyPr/>
        <a:lstStyle/>
        <a:p>
          <a:endParaRPr lang="en-US"/>
        </a:p>
      </dgm:t>
    </dgm:pt>
    <dgm:pt modelId="{CCAD46AE-CEEA-4456-9679-7263ED830AEA}" type="sibTrans" cxnId="{6E8D6B8B-50D7-4E91-BE51-CB51B4A9F398}">
      <dgm:prSet/>
      <dgm:spPr/>
      <dgm:t>
        <a:bodyPr/>
        <a:lstStyle/>
        <a:p>
          <a:endParaRPr lang="en-US"/>
        </a:p>
      </dgm:t>
    </dgm:pt>
    <dgm:pt modelId="{482D98A1-A0B8-4B4B-AD82-2113D49ADEFE}">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Psychosocial support</a:t>
          </a:r>
          <a:endParaRPr lang="en-US" sz="2000" b="1" dirty="0"/>
        </a:p>
      </dgm:t>
    </dgm:pt>
    <dgm:pt modelId="{880AFDAA-C75E-4D9F-83B2-B8FD72D1F65F}" type="parTrans" cxnId="{7A001349-3D64-415F-B65F-192B9480D0B0}">
      <dgm:prSet/>
      <dgm:spPr/>
      <dgm:t>
        <a:bodyPr/>
        <a:lstStyle/>
        <a:p>
          <a:endParaRPr lang="en-US"/>
        </a:p>
      </dgm:t>
    </dgm:pt>
    <dgm:pt modelId="{4D42A032-8C59-41C6-9B1B-37FB28F8AABE}" type="sibTrans" cxnId="{7A001349-3D64-415F-B65F-192B9480D0B0}">
      <dgm:prSet/>
      <dgm:spPr/>
      <dgm:t>
        <a:bodyPr/>
        <a:lstStyle/>
        <a:p>
          <a:endParaRPr lang="en-US"/>
        </a:p>
      </dgm:t>
    </dgm:pt>
    <dgm:pt modelId="{2942BE22-444C-4A72-A62E-5B22270DFB9C}">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Discussing wishes and goals</a:t>
          </a:r>
          <a:endParaRPr lang="en-US" sz="2000" b="1" dirty="0"/>
        </a:p>
      </dgm:t>
    </dgm:pt>
    <dgm:pt modelId="{BE5E19DC-DC89-453C-A2D3-6C83272D3341}" type="parTrans" cxnId="{752D9339-C255-4A06-B41A-842981125AA3}">
      <dgm:prSet/>
      <dgm:spPr/>
      <dgm:t>
        <a:bodyPr/>
        <a:lstStyle/>
        <a:p>
          <a:endParaRPr lang="en-US"/>
        </a:p>
      </dgm:t>
    </dgm:pt>
    <dgm:pt modelId="{0685BD81-7579-4C53-A749-FB8BA9DEEED4}" type="sibTrans" cxnId="{752D9339-C255-4A06-B41A-842981125AA3}">
      <dgm:prSet/>
      <dgm:spPr/>
      <dgm:t>
        <a:bodyPr/>
        <a:lstStyle/>
        <a:p>
          <a:endParaRPr lang="en-US"/>
        </a:p>
      </dgm:t>
    </dgm:pt>
    <dgm:pt modelId="{BCFF7C4E-FA6C-4E0A-A644-EADE45D634D6}">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Decision-making</a:t>
          </a:r>
          <a:endParaRPr lang="en-US" sz="2000" b="1" dirty="0"/>
        </a:p>
      </dgm:t>
    </dgm:pt>
    <dgm:pt modelId="{2354C33F-C0C6-4F3A-8C69-43C69F18C5D3}" type="parTrans" cxnId="{28A7F4E5-4957-44ED-8A86-119901A1351A}">
      <dgm:prSet/>
      <dgm:spPr/>
      <dgm:t>
        <a:bodyPr/>
        <a:lstStyle/>
        <a:p>
          <a:endParaRPr lang="en-US"/>
        </a:p>
      </dgm:t>
    </dgm:pt>
    <dgm:pt modelId="{3B7A763B-4580-4A64-A66E-0A7A7A7F6DF7}" type="sibTrans" cxnId="{28A7F4E5-4957-44ED-8A86-119901A1351A}">
      <dgm:prSet/>
      <dgm:spPr/>
      <dgm:t>
        <a:bodyPr/>
        <a:lstStyle/>
        <a:p>
          <a:endParaRPr lang="en-US"/>
        </a:p>
      </dgm:t>
    </dgm:pt>
    <dgm:pt modelId="{A6312CD3-15BE-4949-9488-5046BA93EB9C}">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Bereavement support</a:t>
          </a:r>
          <a:endParaRPr lang="en-US" sz="2000" b="1" dirty="0"/>
        </a:p>
      </dgm:t>
    </dgm:pt>
    <dgm:pt modelId="{28A627E8-EF2D-49F3-B46E-E5712B0730B4}" type="parTrans" cxnId="{98472A31-FCD8-444E-A9A4-FC94A9218C90}">
      <dgm:prSet/>
      <dgm:spPr/>
      <dgm:t>
        <a:bodyPr/>
        <a:lstStyle/>
        <a:p>
          <a:endParaRPr lang="en-US"/>
        </a:p>
      </dgm:t>
    </dgm:pt>
    <dgm:pt modelId="{200CF32E-DB30-4A3F-8F4D-699AC7DF39F6}" type="sibTrans" cxnId="{98472A31-FCD8-444E-A9A4-FC94A9218C90}">
      <dgm:prSet/>
      <dgm:spPr/>
      <dgm:t>
        <a:bodyPr/>
        <a:lstStyle/>
        <a:p>
          <a:endParaRPr lang="en-US"/>
        </a:p>
      </dgm:t>
    </dgm:pt>
    <dgm:pt modelId="{C0318CC2-7C4F-4EBC-AE80-4C41FB8AD561}" type="pres">
      <dgm:prSet presAssocID="{EC2F4869-454C-41B6-A5AB-CBE81B4BAA1B}" presName="linear" presStyleCnt="0">
        <dgm:presLayoutVars>
          <dgm:animLvl val="lvl"/>
          <dgm:resizeHandles val="exact"/>
        </dgm:presLayoutVars>
      </dgm:prSet>
      <dgm:spPr/>
      <dgm:t>
        <a:bodyPr/>
        <a:lstStyle/>
        <a:p>
          <a:endParaRPr lang="en-US"/>
        </a:p>
      </dgm:t>
    </dgm:pt>
    <dgm:pt modelId="{7A89F0EA-016A-4FFB-82AF-E677A197015D}" type="pres">
      <dgm:prSet presAssocID="{0DDEACDB-3590-4D5E-8571-CF5D591E13AA}" presName="parentText" presStyleLbl="node1" presStyleIdx="0" presStyleCnt="5" custLinFactY="-19709" custLinFactNeighborX="1187" custLinFactNeighborY="-100000">
        <dgm:presLayoutVars>
          <dgm:chMax val="0"/>
          <dgm:bulletEnabled val="1"/>
        </dgm:presLayoutVars>
      </dgm:prSet>
      <dgm:spPr/>
      <dgm:t>
        <a:bodyPr/>
        <a:lstStyle/>
        <a:p>
          <a:endParaRPr lang="en-US"/>
        </a:p>
      </dgm:t>
    </dgm:pt>
    <dgm:pt modelId="{766277B6-2F3A-4084-B963-966ABAC36FC5}" type="pres">
      <dgm:prSet presAssocID="{CCAD46AE-CEEA-4456-9679-7263ED830AEA}" presName="spacer" presStyleCnt="0"/>
      <dgm:spPr/>
    </dgm:pt>
    <dgm:pt modelId="{539900DD-1B5F-400C-BA19-004118CC5770}" type="pres">
      <dgm:prSet presAssocID="{482D98A1-A0B8-4B4B-AD82-2113D49ADEFE}" presName="parentText" presStyleLbl="node1" presStyleIdx="1" presStyleCnt="5" custLinFactNeighborX="-1720" custLinFactNeighborY="2635">
        <dgm:presLayoutVars>
          <dgm:chMax val="0"/>
          <dgm:bulletEnabled val="1"/>
        </dgm:presLayoutVars>
      </dgm:prSet>
      <dgm:spPr/>
      <dgm:t>
        <a:bodyPr/>
        <a:lstStyle/>
        <a:p>
          <a:endParaRPr lang="en-US"/>
        </a:p>
      </dgm:t>
    </dgm:pt>
    <dgm:pt modelId="{6E7EC9B1-0E35-432F-B596-D24C650F82B9}" type="pres">
      <dgm:prSet presAssocID="{4D42A032-8C59-41C6-9B1B-37FB28F8AABE}" presName="spacer" presStyleCnt="0"/>
      <dgm:spPr/>
    </dgm:pt>
    <dgm:pt modelId="{4A199BCF-ABD8-4688-BCF1-CD41FE1B22AB}" type="pres">
      <dgm:prSet presAssocID="{2942BE22-444C-4A72-A62E-5B22270DFB9C}" presName="parentText" presStyleLbl="node1" presStyleIdx="2" presStyleCnt="5">
        <dgm:presLayoutVars>
          <dgm:chMax val="0"/>
          <dgm:bulletEnabled val="1"/>
        </dgm:presLayoutVars>
      </dgm:prSet>
      <dgm:spPr/>
      <dgm:t>
        <a:bodyPr/>
        <a:lstStyle/>
        <a:p>
          <a:endParaRPr lang="en-US"/>
        </a:p>
      </dgm:t>
    </dgm:pt>
    <dgm:pt modelId="{546AECC6-22E5-4057-9052-223707A98B49}" type="pres">
      <dgm:prSet presAssocID="{0685BD81-7579-4C53-A749-FB8BA9DEEED4}" presName="spacer" presStyleCnt="0"/>
      <dgm:spPr/>
    </dgm:pt>
    <dgm:pt modelId="{2D1C64B4-EA6E-49E9-B669-925A81060C72}" type="pres">
      <dgm:prSet presAssocID="{BCFF7C4E-FA6C-4E0A-A644-EADE45D634D6}" presName="parentText" presStyleLbl="node1" presStyleIdx="3" presStyleCnt="5" custLinFactNeighborY="16097">
        <dgm:presLayoutVars>
          <dgm:chMax val="0"/>
          <dgm:bulletEnabled val="1"/>
        </dgm:presLayoutVars>
      </dgm:prSet>
      <dgm:spPr/>
      <dgm:t>
        <a:bodyPr/>
        <a:lstStyle/>
        <a:p>
          <a:endParaRPr lang="en-US"/>
        </a:p>
      </dgm:t>
    </dgm:pt>
    <dgm:pt modelId="{B17F026A-CCB6-4448-9CDB-0BAB3D186556}" type="pres">
      <dgm:prSet presAssocID="{3B7A763B-4580-4A64-A66E-0A7A7A7F6DF7}" presName="spacer" presStyleCnt="0"/>
      <dgm:spPr/>
    </dgm:pt>
    <dgm:pt modelId="{0472F249-9570-4713-B8F5-B02368BF7162}" type="pres">
      <dgm:prSet presAssocID="{A6312CD3-15BE-4949-9488-5046BA93EB9C}" presName="parentText" presStyleLbl="node1" presStyleIdx="4" presStyleCnt="5" custLinFactY="31399" custLinFactNeighborX="1187" custLinFactNeighborY="100000">
        <dgm:presLayoutVars>
          <dgm:chMax val="0"/>
          <dgm:bulletEnabled val="1"/>
        </dgm:presLayoutVars>
      </dgm:prSet>
      <dgm:spPr/>
      <dgm:t>
        <a:bodyPr/>
        <a:lstStyle/>
        <a:p>
          <a:endParaRPr lang="en-US"/>
        </a:p>
      </dgm:t>
    </dgm:pt>
  </dgm:ptLst>
  <dgm:cxnLst>
    <dgm:cxn modelId="{3C6C611C-D983-4FFE-AAEE-3B6FDA572F2D}" type="presOf" srcId="{EC2F4869-454C-41B6-A5AB-CBE81B4BAA1B}" destId="{C0318CC2-7C4F-4EBC-AE80-4C41FB8AD561}" srcOrd="0" destOrd="0" presId="urn:microsoft.com/office/officeart/2005/8/layout/vList2"/>
    <dgm:cxn modelId="{28A7F4E5-4957-44ED-8A86-119901A1351A}" srcId="{EC2F4869-454C-41B6-A5AB-CBE81B4BAA1B}" destId="{BCFF7C4E-FA6C-4E0A-A644-EADE45D634D6}" srcOrd="3" destOrd="0" parTransId="{2354C33F-C0C6-4F3A-8C69-43C69F18C5D3}" sibTransId="{3B7A763B-4580-4A64-A66E-0A7A7A7F6DF7}"/>
    <dgm:cxn modelId="{7A001349-3D64-415F-B65F-192B9480D0B0}" srcId="{EC2F4869-454C-41B6-A5AB-CBE81B4BAA1B}" destId="{482D98A1-A0B8-4B4B-AD82-2113D49ADEFE}" srcOrd="1" destOrd="0" parTransId="{880AFDAA-C75E-4D9F-83B2-B8FD72D1F65F}" sibTransId="{4D42A032-8C59-41C6-9B1B-37FB28F8AABE}"/>
    <dgm:cxn modelId="{4BA6F256-168D-4450-A80B-8876C33EC7A1}" type="presOf" srcId="{482D98A1-A0B8-4B4B-AD82-2113D49ADEFE}" destId="{539900DD-1B5F-400C-BA19-004118CC5770}" srcOrd="0" destOrd="0" presId="urn:microsoft.com/office/officeart/2005/8/layout/vList2"/>
    <dgm:cxn modelId="{3533C13B-C7FD-4398-AD81-3792EB49ACF4}" type="presOf" srcId="{0DDEACDB-3590-4D5E-8571-CF5D591E13AA}" destId="{7A89F0EA-016A-4FFB-82AF-E677A197015D}" srcOrd="0" destOrd="0" presId="urn:microsoft.com/office/officeart/2005/8/layout/vList2"/>
    <dgm:cxn modelId="{32036DEB-08A2-403D-8CB5-903DA72C30CB}" type="presOf" srcId="{2942BE22-444C-4A72-A62E-5B22270DFB9C}" destId="{4A199BCF-ABD8-4688-BCF1-CD41FE1B22AB}" srcOrd="0" destOrd="0" presId="urn:microsoft.com/office/officeart/2005/8/layout/vList2"/>
    <dgm:cxn modelId="{98472A31-FCD8-444E-A9A4-FC94A9218C90}" srcId="{EC2F4869-454C-41B6-A5AB-CBE81B4BAA1B}" destId="{A6312CD3-15BE-4949-9488-5046BA93EB9C}" srcOrd="4" destOrd="0" parTransId="{28A627E8-EF2D-49F3-B46E-E5712B0730B4}" sibTransId="{200CF32E-DB30-4A3F-8F4D-699AC7DF39F6}"/>
    <dgm:cxn modelId="{9E19C2F5-EC77-4F01-A56D-F792608096A0}" type="presOf" srcId="{A6312CD3-15BE-4949-9488-5046BA93EB9C}" destId="{0472F249-9570-4713-B8F5-B02368BF7162}" srcOrd="0" destOrd="0" presId="urn:microsoft.com/office/officeart/2005/8/layout/vList2"/>
    <dgm:cxn modelId="{752D9339-C255-4A06-B41A-842981125AA3}" srcId="{EC2F4869-454C-41B6-A5AB-CBE81B4BAA1B}" destId="{2942BE22-444C-4A72-A62E-5B22270DFB9C}" srcOrd="2" destOrd="0" parTransId="{BE5E19DC-DC89-453C-A2D3-6C83272D3341}" sibTransId="{0685BD81-7579-4C53-A749-FB8BA9DEEED4}"/>
    <dgm:cxn modelId="{6E8D6B8B-50D7-4E91-BE51-CB51B4A9F398}" srcId="{EC2F4869-454C-41B6-A5AB-CBE81B4BAA1B}" destId="{0DDEACDB-3590-4D5E-8571-CF5D591E13AA}" srcOrd="0" destOrd="0" parTransId="{19A24D95-E20A-4756-A0D9-28B0A7F9263E}" sibTransId="{CCAD46AE-CEEA-4456-9679-7263ED830AEA}"/>
    <dgm:cxn modelId="{DF93266C-7673-4B21-B6CA-60CA80F5495F}" type="presOf" srcId="{BCFF7C4E-FA6C-4E0A-A644-EADE45D634D6}" destId="{2D1C64B4-EA6E-49E9-B669-925A81060C72}" srcOrd="0" destOrd="0" presId="urn:microsoft.com/office/officeart/2005/8/layout/vList2"/>
    <dgm:cxn modelId="{AC64571D-FA87-4AB1-A242-9277F0E92A21}" type="presParOf" srcId="{C0318CC2-7C4F-4EBC-AE80-4C41FB8AD561}" destId="{7A89F0EA-016A-4FFB-82AF-E677A197015D}" srcOrd="0" destOrd="0" presId="urn:microsoft.com/office/officeart/2005/8/layout/vList2"/>
    <dgm:cxn modelId="{FEA0D8BE-8E48-469D-B1C5-321F51CF8751}" type="presParOf" srcId="{C0318CC2-7C4F-4EBC-AE80-4C41FB8AD561}" destId="{766277B6-2F3A-4084-B963-966ABAC36FC5}" srcOrd="1" destOrd="0" presId="urn:microsoft.com/office/officeart/2005/8/layout/vList2"/>
    <dgm:cxn modelId="{C4BFD46B-6C98-4127-A3D8-94913FEE08D6}" type="presParOf" srcId="{C0318CC2-7C4F-4EBC-AE80-4C41FB8AD561}" destId="{539900DD-1B5F-400C-BA19-004118CC5770}" srcOrd="2" destOrd="0" presId="urn:microsoft.com/office/officeart/2005/8/layout/vList2"/>
    <dgm:cxn modelId="{B0128E39-87EC-44A3-B3A5-D480C1AB95C7}" type="presParOf" srcId="{C0318CC2-7C4F-4EBC-AE80-4C41FB8AD561}" destId="{6E7EC9B1-0E35-432F-B596-D24C650F82B9}" srcOrd="3" destOrd="0" presId="urn:microsoft.com/office/officeart/2005/8/layout/vList2"/>
    <dgm:cxn modelId="{9DF76426-C558-48B4-8AAD-681E55901767}" type="presParOf" srcId="{C0318CC2-7C4F-4EBC-AE80-4C41FB8AD561}" destId="{4A199BCF-ABD8-4688-BCF1-CD41FE1B22AB}" srcOrd="4" destOrd="0" presId="urn:microsoft.com/office/officeart/2005/8/layout/vList2"/>
    <dgm:cxn modelId="{955AD207-A82C-4582-A6F5-91EE18AF9604}" type="presParOf" srcId="{C0318CC2-7C4F-4EBC-AE80-4C41FB8AD561}" destId="{546AECC6-22E5-4057-9052-223707A98B49}" srcOrd="5" destOrd="0" presId="urn:microsoft.com/office/officeart/2005/8/layout/vList2"/>
    <dgm:cxn modelId="{AD433D54-79CA-417B-ADC4-FAB1F1FAA569}" type="presParOf" srcId="{C0318CC2-7C4F-4EBC-AE80-4C41FB8AD561}" destId="{2D1C64B4-EA6E-49E9-B669-925A81060C72}" srcOrd="6" destOrd="0" presId="urn:microsoft.com/office/officeart/2005/8/layout/vList2"/>
    <dgm:cxn modelId="{84D038FE-D92C-4625-9B38-805F9B7A2769}" type="presParOf" srcId="{C0318CC2-7C4F-4EBC-AE80-4C41FB8AD561}" destId="{B17F026A-CCB6-4448-9CDB-0BAB3D186556}" srcOrd="7" destOrd="0" presId="urn:microsoft.com/office/officeart/2005/8/layout/vList2"/>
    <dgm:cxn modelId="{A9FB79E0-D5C6-48CD-A5AF-3EB2B3C3A710}" type="presParOf" srcId="{C0318CC2-7C4F-4EBC-AE80-4C41FB8AD561}" destId="{0472F249-9570-4713-B8F5-B02368BF7162}"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2F4869-454C-41B6-A5AB-CBE81B4BAA1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DDEACDB-3590-4D5E-8571-CF5D591E13AA}">
      <dgm:prSet phldrT="[Text]" custT="1"/>
      <dgm:spPr/>
      <dgm:t>
        <a:bodyPr/>
        <a:lstStyle/>
        <a:p>
          <a:pPr algn="ctr"/>
          <a:r>
            <a:rPr lang="en-US" sz="2000" b="1" smtClean="0"/>
            <a:t>Advanced symptom management</a:t>
          </a:r>
          <a:endParaRPr lang="en-US" sz="2000" b="1" dirty="0">
            <a:effectLst/>
          </a:endParaRPr>
        </a:p>
      </dgm:t>
    </dgm:pt>
    <dgm:pt modelId="{19A24D95-E20A-4756-A0D9-28B0A7F9263E}" type="parTrans" cxnId="{6E8D6B8B-50D7-4E91-BE51-CB51B4A9F398}">
      <dgm:prSet/>
      <dgm:spPr/>
      <dgm:t>
        <a:bodyPr/>
        <a:lstStyle/>
        <a:p>
          <a:endParaRPr lang="en-US"/>
        </a:p>
      </dgm:t>
    </dgm:pt>
    <dgm:pt modelId="{CCAD46AE-CEEA-4456-9679-7263ED830AEA}" type="sibTrans" cxnId="{6E8D6B8B-50D7-4E91-BE51-CB51B4A9F398}">
      <dgm:prSet/>
      <dgm:spPr/>
      <dgm:t>
        <a:bodyPr/>
        <a:lstStyle/>
        <a:p>
          <a:endParaRPr lang="en-US"/>
        </a:p>
      </dgm:t>
    </dgm:pt>
    <dgm:pt modelId="{482D98A1-A0B8-4B4B-AD82-2113D49ADEFE}">
      <dgm:prSet phldrT="[Text]" custT="1"/>
      <dgm:spPr/>
      <dgm:t>
        <a:bodyPr/>
        <a:lstStyle/>
        <a:p>
          <a:pPr algn="ctr"/>
          <a:r>
            <a:rPr lang="en-US" sz="2000" b="1" dirty="0" smtClean="0"/>
            <a:t>Conflict resolution</a:t>
          </a:r>
          <a:endParaRPr lang="en-US" sz="2000" b="1" dirty="0"/>
        </a:p>
      </dgm:t>
    </dgm:pt>
    <dgm:pt modelId="{880AFDAA-C75E-4D9F-83B2-B8FD72D1F65F}" type="parTrans" cxnId="{7A001349-3D64-415F-B65F-192B9480D0B0}">
      <dgm:prSet/>
      <dgm:spPr/>
      <dgm:t>
        <a:bodyPr/>
        <a:lstStyle/>
        <a:p>
          <a:endParaRPr lang="en-US"/>
        </a:p>
      </dgm:t>
    </dgm:pt>
    <dgm:pt modelId="{4D42A032-8C59-41C6-9B1B-37FB28F8AABE}" type="sibTrans" cxnId="{7A001349-3D64-415F-B65F-192B9480D0B0}">
      <dgm:prSet/>
      <dgm:spPr/>
      <dgm:t>
        <a:bodyPr/>
        <a:lstStyle/>
        <a:p>
          <a:endParaRPr lang="en-US"/>
        </a:p>
      </dgm:t>
    </dgm:pt>
    <dgm:pt modelId="{2942BE22-444C-4A72-A62E-5B22270DFB9C}">
      <dgm:prSet phldrT="[Text]" custT="1"/>
      <dgm:spPr/>
      <dgm:t>
        <a:bodyPr/>
        <a:lstStyle/>
        <a:p>
          <a:pPr algn="ctr"/>
          <a:r>
            <a:rPr lang="en-US" sz="2000" b="1" dirty="0" smtClean="0"/>
            <a:t>Ethical challenges</a:t>
          </a:r>
          <a:endParaRPr lang="en-US" sz="2000" b="1" dirty="0"/>
        </a:p>
      </dgm:t>
    </dgm:pt>
    <dgm:pt modelId="{BE5E19DC-DC89-453C-A2D3-6C83272D3341}" type="parTrans" cxnId="{752D9339-C255-4A06-B41A-842981125AA3}">
      <dgm:prSet/>
      <dgm:spPr/>
      <dgm:t>
        <a:bodyPr/>
        <a:lstStyle/>
        <a:p>
          <a:endParaRPr lang="en-US"/>
        </a:p>
      </dgm:t>
    </dgm:pt>
    <dgm:pt modelId="{0685BD81-7579-4C53-A749-FB8BA9DEEED4}" type="sibTrans" cxnId="{752D9339-C255-4A06-B41A-842981125AA3}">
      <dgm:prSet/>
      <dgm:spPr/>
      <dgm:t>
        <a:bodyPr/>
        <a:lstStyle/>
        <a:p>
          <a:endParaRPr lang="en-US"/>
        </a:p>
      </dgm:t>
    </dgm:pt>
    <dgm:pt modelId="{BCFF7C4E-FA6C-4E0A-A644-EADE45D634D6}">
      <dgm:prSet phldrT="[Text]" custT="1"/>
      <dgm:spPr/>
      <dgm:t>
        <a:bodyPr/>
        <a:lstStyle/>
        <a:p>
          <a:pPr algn="ctr"/>
          <a:r>
            <a:rPr lang="en-US" sz="2000" b="1" dirty="0" smtClean="0"/>
            <a:t>Discharge planning</a:t>
          </a:r>
          <a:endParaRPr lang="en-US" sz="2000" b="1" dirty="0"/>
        </a:p>
      </dgm:t>
    </dgm:pt>
    <dgm:pt modelId="{2354C33F-C0C6-4F3A-8C69-43C69F18C5D3}" type="parTrans" cxnId="{28A7F4E5-4957-44ED-8A86-119901A1351A}">
      <dgm:prSet/>
      <dgm:spPr/>
      <dgm:t>
        <a:bodyPr/>
        <a:lstStyle/>
        <a:p>
          <a:endParaRPr lang="en-US"/>
        </a:p>
      </dgm:t>
    </dgm:pt>
    <dgm:pt modelId="{3B7A763B-4580-4A64-A66E-0A7A7A7F6DF7}" type="sibTrans" cxnId="{28A7F4E5-4957-44ED-8A86-119901A1351A}">
      <dgm:prSet/>
      <dgm:spPr/>
      <dgm:t>
        <a:bodyPr/>
        <a:lstStyle/>
        <a:p>
          <a:endParaRPr lang="en-US"/>
        </a:p>
      </dgm:t>
    </dgm:pt>
    <dgm:pt modelId="{E07A840D-50E9-463E-AE91-A926052DB526}">
      <dgm:prSet phldrT="[Text]" custT="1"/>
      <dgm:spPr/>
      <dgm:t>
        <a:bodyPr/>
        <a:lstStyle/>
        <a:p>
          <a:pPr algn="ctr"/>
          <a:r>
            <a:rPr lang="en-US" sz="2000" b="1" dirty="0" smtClean="0"/>
            <a:t>Care Coordination</a:t>
          </a:r>
          <a:endParaRPr lang="en-US" sz="2000" b="1" dirty="0"/>
        </a:p>
      </dgm:t>
    </dgm:pt>
    <dgm:pt modelId="{1AE73713-4D13-4128-963E-5E7CBEC8D7EB}" type="parTrans" cxnId="{CD8D9987-DE5C-4725-96CC-1A85E7A980B8}">
      <dgm:prSet/>
      <dgm:spPr/>
      <dgm:t>
        <a:bodyPr/>
        <a:lstStyle/>
        <a:p>
          <a:endParaRPr lang="en-US"/>
        </a:p>
      </dgm:t>
    </dgm:pt>
    <dgm:pt modelId="{3401809C-2925-4D8D-85D4-072EBD053763}" type="sibTrans" cxnId="{CD8D9987-DE5C-4725-96CC-1A85E7A980B8}">
      <dgm:prSet/>
      <dgm:spPr/>
      <dgm:t>
        <a:bodyPr/>
        <a:lstStyle/>
        <a:p>
          <a:endParaRPr lang="en-US"/>
        </a:p>
      </dgm:t>
    </dgm:pt>
    <dgm:pt modelId="{C0318CC2-7C4F-4EBC-AE80-4C41FB8AD561}" type="pres">
      <dgm:prSet presAssocID="{EC2F4869-454C-41B6-A5AB-CBE81B4BAA1B}" presName="linear" presStyleCnt="0">
        <dgm:presLayoutVars>
          <dgm:animLvl val="lvl"/>
          <dgm:resizeHandles val="exact"/>
        </dgm:presLayoutVars>
      </dgm:prSet>
      <dgm:spPr/>
      <dgm:t>
        <a:bodyPr/>
        <a:lstStyle/>
        <a:p>
          <a:endParaRPr lang="en-US"/>
        </a:p>
      </dgm:t>
    </dgm:pt>
    <dgm:pt modelId="{7A89F0EA-016A-4FFB-82AF-E677A197015D}" type="pres">
      <dgm:prSet presAssocID="{0DDEACDB-3590-4D5E-8571-CF5D591E13AA}" presName="parentText" presStyleLbl="node1" presStyleIdx="0" presStyleCnt="5">
        <dgm:presLayoutVars>
          <dgm:chMax val="0"/>
          <dgm:bulletEnabled val="1"/>
        </dgm:presLayoutVars>
      </dgm:prSet>
      <dgm:spPr/>
      <dgm:t>
        <a:bodyPr/>
        <a:lstStyle/>
        <a:p>
          <a:endParaRPr lang="en-US"/>
        </a:p>
      </dgm:t>
    </dgm:pt>
    <dgm:pt modelId="{766277B6-2F3A-4084-B963-966ABAC36FC5}" type="pres">
      <dgm:prSet presAssocID="{CCAD46AE-CEEA-4456-9679-7263ED830AEA}" presName="spacer" presStyleCnt="0"/>
      <dgm:spPr/>
      <dgm:t>
        <a:bodyPr/>
        <a:lstStyle/>
        <a:p>
          <a:endParaRPr lang="en-US"/>
        </a:p>
      </dgm:t>
    </dgm:pt>
    <dgm:pt modelId="{539900DD-1B5F-400C-BA19-004118CC5770}" type="pres">
      <dgm:prSet presAssocID="{482D98A1-A0B8-4B4B-AD82-2113D49ADEFE}" presName="parentText" presStyleLbl="node1" presStyleIdx="1" presStyleCnt="5">
        <dgm:presLayoutVars>
          <dgm:chMax val="0"/>
          <dgm:bulletEnabled val="1"/>
        </dgm:presLayoutVars>
      </dgm:prSet>
      <dgm:spPr/>
      <dgm:t>
        <a:bodyPr/>
        <a:lstStyle/>
        <a:p>
          <a:endParaRPr lang="en-US"/>
        </a:p>
      </dgm:t>
    </dgm:pt>
    <dgm:pt modelId="{6E7EC9B1-0E35-432F-B596-D24C650F82B9}" type="pres">
      <dgm:prSet presAssocID="{4D42A032-8C59-41C6-9B1B-37FB28F8AABE}" presName="spacer" presStyleCnt="0"/>
      <dgm:spPr/>
      <dgm:t>
        <a:bodyPr/>
        <a:lstStyle/>
        <a:p>
          <a:endParaRPr lang="en-US"/>
        </a:p>
      </dgm:t>
    </dgm:pt>
    <dgm:pt modelId="{4A199BCF-ABD8-4688-BCF1-CD41FE1B22AB}" type="pres">
      <dgm:prSet presAssocID="{2942BE22-444C-4A72-A62E-5B22270DFB9C}" presName="parentText" presStyleLbl="node1" presStyleIdx="2" presStyleCnt="5">
        <dgm:presLayoutVars>
          <dgm:chMax val="0"/>
          <dgm:bulletEnabled val="1"/>
        </dgm:presLayoutVars>
      </dgm:prSet>
      <dgm:spPr/>
      <dgm:t>
        <a:bodyPr/>
        <a:lstStyle/>
        <a:p>
          <a:endParaRPr lang="en-US"/>
        </a:p>
      </dgm:t>
    </dgm:pt>
    <dgm:pt modelId="{546AECC6-22E5-4057-9052-223707A98B49}" type="pres">
      <dgm:prSet presAssocID="{0685BD81-7579-4C53-A749-FB8BA9DEEED4}" presName="spacer" presStyleCnt="0"/>
      <dgm:spPr/>
      <dgm:t>
        <a:bodyPr/>
        <a:lstStyle/>
        <a:p>
          <a:endParaRPr lang="en-US"/>
        </a:p>
      </dgm:t>
    </dgm:pt>
    <dgm:pt modelId="{2D1C64B4-EA6E-49E9-B669-925A81060C72}" type="pres">
      <dgm:prSet presAssocID="{BCFF7C4E-FA6C-4E0A-A644-EADE45D634D6}" presName="parentText" presStyleLbl="node1" presStyleIdx="3" presStyleCnt="5" custLinFactNeighborX="2778">
        <dgm:presLayoutVars>
          <dgm:chMax val="0"/>
          <dgm:bulletEnabled val="1"/>
        </dgm:presLayoutVars>
      </dgm:prSet>
      <dgm:spPr/>
      <dgm:t>
        <a:bodyPr/>
        <a:lstStyle/>
        <a:p>
          <a:endParaRPr lang="en-US"/>
        </a:p>
      </dgm:t>
    </dgm:pt>
    <dgm:pt modelId="{9589510A-BC44-4793-BE2B-66B383B5E009}" type="pres">
      <dgm:prSet presAssocID="{3B7A763B-4580-4A64-A66E-0A7A7A7F6DF7}" presName="spacer" presStyleCnt="0"/>
      <dgm:spPr/>
      <dgm:t>
        <a:bodyPr/>
        <a:lstStyle/>
        <a:p>
          <a:endParaRPr lang="en-US"/>
        </a:p>
      </dgm:t>
    </dgm:pt>
    <dgm:pt modelId="{A601F4B7-8B9C-43B3-9DA1-E7E20A5664BD}" type="pres">
      <dgm:prSet presAssocID="{E07A840D-50E9-463E-AE91-A926052DB526}" presName="parentText" presStyleLbl="node1" presStyleIdx="4" presStyleCnt="5">
        <dgm:presLayoutVars>
          <dgm:chMax val="0"/>
          <dgm:bulletEnabled val="1"/>
        </dgm:presLayoutVars>
      </dgm:prSet>
      <dgm:spPr/>
      <dgm:t>
        <a:bodyPr/>
        <a:lstStyle/>
        <a:p>
          <a:endParaRPr lang="en-US"/>
        </a:p>
      </dgm:t>
    </dgm:pt>
  </dgm:ptLst>
  <dgm:cxnLst>
    <dgm:cxn modelId="{17D0C846-2454-4BE3-9755-74A478FB0A9E}" type="presOf" srcId="{2942BE22-444C-4A72-A62E-5B22270DFB9C}" destId="{4A199BCF-ABD8-4688-BCF1-CD41FE1B22AB}" srcOrd="0" destOrd="0" presId="urn:microsoft.com/office/officeart/2005/8/layout/vList2"/>
    <dgm:cxn modelId="{752D9339-C255-4A06-B41A-842981125AA3}" srcId="{EC2F4869-454C-41B6-A5AB-CBE81B4BAA1B}" destId="{2942BE22-444C-4A72-A62E-5B22270DFB9C}" srcOrd="2" destOrd="0" parTransId="{BE5E19DC-DC89-453C-A2D3-6C83272D3341}" sibTransId="{0685BD81-7579-4C53-A749-FB8BA9DEEED4}"/>
    <dgm:cxn modelId="{177FE91B-C014-47F2-9A88-D38AFFC7AC7F}" type="presOf" srcId="{EC2F4869-454C-41B6-A5AB-CBE81B4BAA1B}" destId="{C0318CC2-7C4F-4EBC-AE80-4C41FB8AD561}" srcOrd="0" destOrd="0" presId="urn:microsoft.com/office/officeart/2005/8/layout/vList2"/>
    <dgm:cxn modelId="{CD8D9987-DE5C-4725-96CC-1A85E7A980B8}" srcId="{EC2F4869-454C-41B6-A5AB-CBE81B4BAA1B}" destId="{E07A840D-50E9-463E-AE91-A926052DB526}" srcOrd="4" destOrd="0" parTransId="{1AE73713-4D13-4128-963E-5E7CBEC8D7EB}" sibTransId="{3401809C-2925-4D8D-85D4-072EBD053763}"/>
    <dgm:cxn modelId="{5B6BD9FA-4404-48C0-B1AC-60006E80BF9F}" type="presOf" srcId="{E07A840D-50E9-463E-AE91-A926052DB526}" destId="{A601F4B7-8B9C-43B3-9DA1-E7E20A5664BD}" srcOrd="0" destOrd="0" presId="urn:microsoft.com/office/officeart/2005/8/layout/vList2"/>
    <dgm:cxn modelId="{28A7F4E5-4957-44ED-8A86-119901A1351A}" srcId="{EC2F4869-454C-41B6-A5AB-CBE81B4BAA1B}" destId="{BCFF7C4E-FA6C-4E0A-A644-EADE45D634D6}" srcOrd="3" destOrd="0" parTransId="{2354C33F-C0C6-4F3A-8C69-43C69F18C5D3}" sibTransId="{3B7A763B-4580-4A64-A66E-0A7A7A7F6DF7}"/>
    <dgm:cxn modelId="{7A001349-3D64-415F-B65F-192B9480D0B0}" srcId="{EC2F4869-454C-41B6-A5AB-CBE81B4BAA1B}" destId="{482D98A1-A0B8-4B4B-AD82-2113D49ADEFE}" srcOrd="1" destOrd="0" parTransId="{880AFDAA-C75E-4D9F-83B2-B8FD72D1F65F}" sibTransId="{4D42A032-8C59-41C6-9B1B-37FB28F8AABE}"/>
    <dgm:cxn modelId="{ED0E12D0-0752-4D5F-A498-DBA35933AC18}" type="presOf" srcId="{0DDEACDB-3590-4D5E-8571-CF5D591E13AA}" destId="{7A89F0EA-016A-4FFB-82AF-E677A197015D}" srcOrd="0" destOrd="0" presId="urn:microsoft.com/office/officeart/2005/8/layout/vList2"/>
    <dgm:cxn modelId="{6E8D6B8B-50D7-4E91-BE51-CB51B4A9F398}" srcId="{EC2F4869-454C-41B6-A5AB-CBE81B4BAA1B}" destId="{0DDEACDB-3590-4D5E-8571-CF5D591E13AA}" srcOrd="0" destOrd="0" parTransId="{19A24D95-E20A-4756-A0D9-28B0A7F9263E}" sibTransId="{CCAD46AE-CEEA-4456-9679-7263ED830AEA}"/>
    <dgm:cxn modelId="{C8683B45-3C34-44AB-8348-E1F2C96E2DC6}" type="presOf" srcId="{BCFF7C4E-FA6C-4E0A-A644-EADE45D634D6}" destId="{2D1C64B4-EA6E-49E9-B669-925A81060C72}" srcOrd="0" destOrd="0" presId="urn:microsoft.com/office/officeart/2005/8/layout/vList2"/>
    <dgm:cxn modelId="{CF40CD0A-57C3-4864-A02B-56F54B81383A}" type="presOf" srcId="{482D98A1-A0B8-4B4B-AD82-2113D49ADEFE}" destId="{539900DD-1B5F-400C-BA19-004118CC5770}" srcOrd="0" destOrd="0" presId="urn:microsoft.com/office/officeart/2005/8/layout/vList2"/>
    <dgm:cxn modelId="{29AEF6E3-6962-460E-9921-29FBAB36D58F}" type="presParOf" srcId="{C0318CC2-7C4F-4EBC-AE80-4C41FB8AD561}" destId="{7A89F0EA-016A-4FFB-82AF-E677A197015D}" srcOrd="0" destOrd="0" presId="urn:microsoft.com/office/officeart/2005/8/layout/vList2"/>
    <dgm:cxn modelId="{3720363E-9B10-4074-B6D5-0D76846F0CA8}" type="presParOf" srcId="{C0318CC2-7C4F-4EBC-AE80-4C41FB8AD561}" destId="{766277B6-2F3A-4084-B963-966ABAC36FC5}" srcOrd="1" destOrd="0" presId="urn:microsoft.com/office/officeart/2005/8/layout/vList2"/>
    <dgm:cxn modelId="{43BC23B9-C3EF-48E8-9C24-DEA2CDCA8266}" type="presParOf" srcId="{C0318CC2-7C4F-4EBC-AE80-4C41FB8AD561}" destId="{539900DD-1B5F-400C-BA19-004118CC5770}" srcOrd="2" destOrd="0" presId="urn:microsoft.com/office/officeart/2005/8/layout/vList2"/>
    <dgm:cxn modelId="{44DFED39-CE8B-415F-810F-BD9392B9727D}" type="presParOf" srcId="{C0318CC2-7C4F-4EBC-AE80-4C41FB8AD561}" destId="{6E7EC9B1-0E35-432F-B596-D24C650F82B9}" srcOrd="3" destOrd="0" presId="urn:microsoft.com/office/officeart/2005/8/layout/vList2"/>
    <dgm:cxn modelId="{1FE58239-110F-4AD7-98CB-C071E4D69AC2}" type="presParOf" srcId="{C0318CC2-7C4F-4EBC-AE80-4C41FB8AD561}" destId="{4A199BCF-ABD8-4688-BCF1-CD41FE1B22AB}" srcOrd="4" destOrd="0" presId="urn:microsoft.com/office/officeart/2005/8/layout/vList2"/>
    <dgm:cxn modelId="{E42E71F2-2B78-48BB-95BB-A318BA9F8C42}" type="presParOf" srcId="{C0318CC2-7C4F-4EBC-AE80-4C41FB8AD561}" destId="{546AECC6-22E5-4057-9052-223707A98B49}" srcOrd="5" destOrd="0" presId="urn:microsoft.com/office/officeart/2005/8/layout/vList2"/>
    <dgm:cxn modelId="{211F82EF-0FC6-4648-8BDC-93F1CA33A8CC}" type="presParOf" srcId="{C0318CC2-7C4F-4EBC-AE80-4C41FB8AD561}" destId="{2D1C64B4-EA6E-49E9-B669-925A81060C72}" srcOrd="6" destOrd="0" presId="urn:microsoft.com/office/officeart/2005/8/layout/vList2"/>
    <dgm:cxn modelId="{44AAFD50-DC4A-4878-8BDB-C49DF2D5643E}" type="presParOf" srcId="{C0318CC2-7C4F-4EBC-AE80-4C41FB8AD561}" destId="{9589510A-BC44-4793-BE2B-66B383B5E009}" srcOrd="7" destOrd="0" presId="urn:microsoft.com/office/officeart/2005/8/layout/vList2"/>
    <dgm:cxn modelId="{85170F68-D8DD-4DB8-91E7-1884FC9DE5A7}" type="presParOf" srcId="{C0318CC2-7C4F-4EBC-AE80-4C41FB8AD561}" destId="{A601F4B7-8B9C-43B3-9DA1-E7E20A5664B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2F4869-454C-41B6-A5AB-CBE81B4BAA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DDEACDB-3590-4D5E-8571-CF5D591E13AA}">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effectLst/>
            </a:rPr>
            <a:t>Basic symptom management</a:t>
          </a:r>
          <a:endParaRPr lang="en-US" sz="2000" b="1" dirty="0">
            <a:effectLst/>
          </a:endParaRPr>
        </a:p>
      </dgm:t>
    </dgm:pt>
    <dgm:pt modelId="{19A24D95-E20A-4756-A0D9-28B0A7F9263E}" type="parTrans" cxnId="{6E8D6B8B-50D7-4E91-BE51-CB51B4A9F398}">
      <dgm:prSet/>
      <dgm:spPr/>
      <dgm:t>
        <a:bodyPr/>
        <a:lstStyle/>
        <a:p>
          <a:endParaRPr lang="en-US"/>
        </a:p>
      </dgm:t>
    </dgm:pt>
    <dgm:pt modelId="{CCAD46AE-CEEA-4456-9679-7263ED830AEA}" type="sibTrans" cxnId="{6E8D6B8B-50D7-4E91-BE51-CB51B4A9F398}">
      <dgm:prSet/>
      <dgm:spPr/>
      <dgm:t>
        <a:bodyPr/>
        <a:lstStyle/>
        <a:p>
          <a:endParaRPr lang="en-US"/>
        </a:p>
      </dgm:t>
    </dgm:pt>
    <dgm:pt modelId="{482D98A1-A0B8-4B4B-AD82-2113D49ADEFE}">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Psychosocial support</a:t>
          </a:r>
          <a:endParaRPr lang="en-US" sz="2000" b="1" dirty="0"/>
        </a:p>
      </dgm:t>
    </dgm:pt>
    <dgm:pt modelId="{880AFDAA-C75E-4D9F-83B2-B8FD72D1F65F}" type="parTrans" cxnId="{7A001349-3D64-415F-B65F-192B9480D0B0}">
      <dgm:prSet/>
      <dgm:spPr/>
      <dgm:t>
        <a:bodyPr/>
        <a:lstStyle/>
        <a:p>
          <a:endParaRPr lang="en-US"/>
        </a:p>
      </dgm:t>
    </dgm:pt>
    <dgm:pt modelId="{4D42A032-8C59-41C6-9B1B-37FB28F8AABE}" type="sibTrans" cxnId="{7A001349-3D64-415F-B65F-192B9480D0B0}">
      <dgm:prSet/>
      <dgm:spPr/>
      <dgm:t>
        <a:bodyPr/>
        <a:lstStyle/>
        <a:p>
          <a:endParaRPr lang="en-US"/>
        </a:p>
      </dgm:t>
    </dgm:pt>
    <dgm:pt modelId="{2942BE22-444C-4A72-A62E-5B22270DFB9C}">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Discussing wishes and goals</a:t>
          </a:r>
          <a:endParaRPr lang="en-US" sz="2000" b="1" dirty="0"/>
        </a:p>
      </dgm:t>
    </dgm:pt>
    <dgm:pt modelId="{BE5E19DC-DC89-453C-A2D3-6C83272D3341}" type="parTrans" cxnId="{752D9339-C255-4A06-B41A-842981125AA3}">
      <dgm:prSet/>
      <dgm:spPr/>
      <dgm:t>
        <a:bodyPr/>
        <a:lstStyle/>
        <a:p>
          <a:endParaRPr lang="en-US"/>
        </a:p>
      </dgm:t>
    </dgm:pt>
    <dgm:pt modelId="{0685BD81-7579-4C53-A749-FB8BA9DEEED4}" type="sibTrans" cxnId="{752D9339-C255-4A06-B41A-842981125AA3}">
      <dgm:prSet/>
      <dgm:spPr/>
      <dgm:t>
        <a:bodyPr/>
        <a:lstStyle/>
        <a:p>
          <a:endParaRPr lang="en-US"/>
        </a:p>
      </dgm:t>
    </dgm:pt>
    <dgm:pt modelId="{BCFF7C4E-FA6C-4E0A-A644-EADE45D634D6}">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Decision-making</a:t>
          </a:r>
          <a:endParaRPr lang="en-US" sz="2000" b="1" dirty="0"/>
        </a:p>
      </dgm:t>
    </dgm:pt>
    <dgm:pt modelId="{2354C33F-C0C6-4F3A-8C69-43C69F18C5D3}" type="parTrans" cxnId="{28A7F4E5-4957-44ED-8A86-119901A1351A}">
      <dgm:prSet/>
      <dgm:spPr/>
      <dgm:t>
        <a:bodyPr/>
        <a:lstStyle/>
        <a:p>
          <a:endParaRPr lang="en-US"/>
        </a:p>
      </dgm:t>
    </dgm:pt>
    <dgm:pt modelId="{3B7A763B-4580-4A64-A66E-0A7A7A7F6DF7}" type="sibTrans" cxnId="{28A7F4E5-4957-44ED-8A86-119901A1351A}">
      <dgm:prSet/>
      <dgm:spPr/>
      <dgm:t>
        <a:bodyPr/>
        <a:lstStyle/>
        <a:p>
          <a:endParaRPr lang="en-US"/>
        </a:p>
      </dgm:t>
    </dgm:pt>
    <dgm:pt modelId="{A6312CD3-15BE-4949-9488-5046BA93EB9C}">
      <dgm:prSet phldrT="[Text]" custT="1">
        <dgm:style>
          <a:lnRef idx="1">
            <a:schemeClr val="accent2"/>
          </a:lnRef>
          <a:fillRef idx="3">
            <a:schemeClr val="accent2"/>
          </a:fillRef>
          <a:effectRef idx="2">
            <a:schemeClr val="accent2"/>
          </a:effectRef>
          <a:fontRef idx="minor">
            <a:schemeClr val="lt1"/>
          </a:fontRef>
        </dgm:style>
      </dgm:prSet>
      <dgm:spPr/>
      <dgm:t>
        <a:bodyPr/>
        <a:lstStyle/>
        <a:p>
          <a:pPr algn="ctr"/>
          <a:r>
            <a:rPr lang="en-US" sz="2000" b="1" dirty="0" smtClean="0"/>
            <a:t>Bereavement support</a:t>
          </a:r>
          <a:endParaRPr lang="en-US" sz="2000" b="1" dirty="0"/>
        </a:p>
      </dgm:t>
    </dgm:pt>
    <dgm:pt modelId="{28A627E8-EF2D-49F3-B46E-E5712B0730B4}" type="parTrans" cxnId="{98472A31-FCD8-444E-A9A4-FC94A9218C90}">
      <dgm:prSet/>
      <dgm:spPr/>
      <dgm:t>
        <a:bodyPr/>
        <a:lstStyle/>
        <a:p>
          <a:endParaRPr lang="en-US"/>
        </a:p>
      </dgm:t>
    </dgm:pt>
    <dgm:pt modelId="{200CF32E-DB30-4A3F-8F4D-699AC7DF39F6}" type="sibTrans" cxnId="{98472A31-FCD8-444E-A9A4-FC94A9218C90}">
      <dgm:prSet/>
      <dgm:spPr/>
      <dgm:t>
        <a:bodyPr/>
        <a:lstStyle/>
        <a:p>
          <a:endParaRPr lang="en-US"/>
        </a:p>
      </dgm:t>
    </dgm:pt>
    <dgm:pt modelId="{C0318CC2-7C4F-4EBC-AE80-4C41FB8AD561}" type="pres">
      <dgm:prSet presAssocID="{EC2F4869-454C-41B6-A5AB-CBE81B4BAA1B}" presName="linear" presStyleCnt="0">
        <dgm:presLayoutVars>
          <dgm:animLvl val="lvl"/>
          <dgm:resizeHandles val="exact"/>
        </dgm:presLayoutVars>
      </dgm:prSet>
      <dgm:spPr/>
      <dgm:t>
        <a:bodyPr/>
        <a:lstStyle/>
        <a:p>
          <a:endParaRPr lang="en-US"/>
        </a:p>
      </dgm:t>
    </dgm:pt>
    <dgm:pt modelId="{7A89F0EA-016A-4FFB-82AF-E677A197015D}" type="pres">
      <dgm:prSet presAssocID="{0DDEACDB-3590-4D5E-8571-CF5D591E13AA}" presName="parentText" presStyleLbl="node1" presStyleIdx="0" presStyleCnt="5" custLinFactY="-19709" custLinFactNeighborX="1187" custLinFactNeighborY="-100000">
        <dgm:presLayoutVars>
          <dgm:chMax val="0"/>
          <dgm:bulletEnabled val="1"/>
        </dgm:presLayoutVars>
      </dgm:prSet>
      <dgm:spPr/>
      <dgm:t>
        <a:bodyPr/>
        <a:lstStyle/>
        <a:p>
          <a:endParaRPr lang="en-US"/>
        </a:p>
      </dgm:t>
    </dgm:pt>
    <dgm:pt modelId="{766277B6-2F3A-4084-B963-966ABAC36FC5}" type="pres">
      <dgm:prSet presAssocID="{CCAD46AE-CEEA-4456-9679-7263ED830AEA}" presName="spacer" presStyleCnt="0"/>
      <dgm:spPr/>
    </dgm:pt>
    <dgm:pt modelId="{539900DD-1B5F-400C-BA19-004118CC5770}" type="pres">
      <dgm:prSet presAssocID="{482D98A1-A0B8-4B4B-AD82-2113D49ADEFE}" presName="parentText" presStyleLbl="node1" presStyleIdx="1" presStyleCnt="5" custLinFactNeighborX="1187" custLinFactNeighborY="20370">
        <dgm:presLayoutVars>
          <dgm:chMax val="0"/>
          <dgm:bulletEnabled val="1"/>
        </dgm:presLayoutVars>
      </dgm:prSet>
      <dgm:spPr/>
      <dgm:t>
        <a:bodyPr/>
        <a:lstStyle/>
        <a:p>
          <a:endParaRPr lang="en-US"/>
        </a:p>
      </dgm:t>
    </dgm:pt>
    <dgm:pt modelId="{6E7EC9B1-0E35-432F-B596-D24C650F82B9}" type="pres">
      <dgm:prSet presAssocID="{4D42A032-8C59-41C6-9B1B-37FB28F8AABE}" presName="spacer" presStyleCnt="0"/>
      <dgm:spPr/>
    </dgm:pt>
    <dgm:pt modelId="{4A199BCF-ABD8-4688-BCF1-CD41FE1B22AB}" type="pres">
      <dgm:prSet presAssocID="{2942BE22-444C-4A72-A62E-5B22270DFB9C}" presName="parentText" presStyleLbl="node1" presStyleIdx="2" presStyleCnt="5">
        <dgm:presLayoutVars>
          <dgm:chMax val="0"/>
          <dgm:bulletEnabled val="1"/>
        </dgm:presLayoutVars>
      </dgm:prSet>
      <dgm:spPr/>
      <dgm:t>
        <a:bodyPr/>
        <a:lstStyle/>
        <a:p>
          <a:endParaRPr lang="en-US"/>
        </a:p>
      </dgm:t>
    </dgm:pt>
    <dgm:pt modelId="{546AECC6-22E5-4057-9052-223707A98B49}" type="pres">
      <dgm:prSet presAssocID="{0685BD81-7579-4C53-A749-FB8BA9DEEED4}" presName="spacer" presStyleCnt="0"/>
      <dgm:spPr/>
    </dgm:pt>
    <dgm:pt modelId="{2D1C64B4-EA6E-49E9-B669-925A81060C72}" type="pres">
      <dgm:prSet presAssocID="{BCFF7C4E-FA6C-4E0A-A644-EADE45D634D6}" presName="parentText" presStyleLbl="node1" presStyleIdx="3" presStyleCnt="5" custLinFactY="616" custLinFactNeighborX="-431" custLinFactNeighborY="100000">
        <dgm:presLayoutVars>
          <dgm:chMax val="0"/>
          <dgm:bulletEnabled val="1"/>
        </dgm:presLayoutVars>
      </dgm:prSet>
      <dgm:spPr/>
      <dgm:t>
        <a:bodyPr/>
        <a:lstStyle/>
        <a:p>
          <a:endParaRPr lang="en-US"/>
        </a:p>
      </dgm:t>
    </dgm:pt>
    <dgm:pt modelId="{B17F026A-CCB6-4448-9CDB-0BAB3D186556}" type="pres">
      <dgm:prSet presAssocID="{3B7A763B-4580-4A64-A66E-0A7A7A7F6DF7}" presName="spacer" presStyleCnt="0"/>
      <dgm:spPr/>
    </dgm:pt>
    <dgm:pt modelId="{0472F249-9570-4713-B8F5-B02368BF7162}" type="pres">
      <dgm:prSet presAssocID="{A6312CD3-15BE-4949-9488-5046BA93EB9C}" presName="parentText" presStyleLbl="node1" presStyleIdx="4" presStyleCnt="5" custLinFactY="31399" custLinFactNeighborX="1187" custLinFactNeighborY="100000">
        <dgm:presLayoutVars>
          <dgm:chMax val="0"/>
          <dgm:bulletEnabled val="1"/>
        </dgm:presLayoutVars>
      </dgm:prSet>
      <dgm:spPr/>
      <dgm:t>
        <a:bodyPr/>
        <a:lstStyle/>
        <a:p>
          <a:endParaRPr lang="en-US"/>
        </a:p>
      </dgm:t>
    </dgm:pt>
  </dgm:ptLst>
  <dgm:cxnLst>
    <dgm:cxn modelId="{28A7F4E5-4957-44ED-8A86-119901A1351A}" srcId="{EC2F4869-454C-41B6-A5AB-CBE81B4BAA1B}" destId="{BCFF7C4E-FA6C-4E0A-A644-EADE45D634D6}" srcOrd="3" destOrd="0" parTransId="{2354C33F-C0C6-4F3A-8C69-43C69F18C5D3}" sibTransId="{3B7A763B-4580-4A64-A66E-0A7A7A7F6DF7}"/>
    <dgm:cxn modelId="{7A001349-3D64-415F-B65F-192B9480D0B0}" srcId="{EC2F4869-454C-41B6-A5AB-CBE81B4BAA1B}" destId="{482D98A1-A0B8-4B4B-AD82-2113D49ADEFE}" srcOrd="1" destOrd="0" parTransId="{880AFDAA-C75E-4D9F-83B2-B8FD72D1F65F}" sibTransId="{4D42A032-8C59-41C6-9B1B-37FB28F8AABE}"/>
    <dgm:cxn modelId="{EC340F5D-B0C5-45D2-BE4A-427B951D2CD1}" type="presOf" srcId="{2942BE22-444C-4A72-A62E-5B22270DFB9C}" destId="{4A199BCF-ABD8-4688-BCF1-CD41FE1B22AB}" srcOrd="0" destOrd="0" presId="urn:microsoft.com/office/officeart/2005/8/layout/vList2"/>
    <dgm:cxn modelId="{C60DDC8D-6B69-4F96-AE09-7A92F01C9992}" type="presOf" srcId="{EC2F4869-454C-41B6-A5AB-CBE81B4BAA1B}" destId="{C0318CC2-7C4F-4EBC-AE80-4C41FB8AD561}" srcOrd="0" destOrd="0" presId="urn:microsoft.com/office/officeart/2005/8/layout/vList2"/>
    <dgm:cxn modelId="{98472A31-FCD8-444E-A9A4-FC94A9218C90}" srcId="{EC2F4869-454C-41B6-A5AB-CBE81B4BAA1B}" destId="{A6312CD3-15BE-4949-9488-5046BA93EB9C}" srcOrd="4" destOrd="0" parTransId="{28A627E8-EF2D-49F3-B46E-E5712B0730B4}" sibTransId="{200CF32E-DB30-4A3F-8F4D-699AC7DF39F6}"/>
    <dgm:cxn modelId="{958A9ECE-C498-4DB2-B826-70546BDD0BE3}" type="presOf" srcId="{482D98A1-A0B8-4B4B-AD82-2113D49ADEFE}" destId="{539900DD-1B5F-400C-BA19-004118CC5770}" srcOrd="0" destOrd="0" presId="urn:microsoft.com/office/officeart/2005/8/layout/vList2"/>
    <dgm:cxn modelId="{EE6072E7-DBCB-4451-901C-44F95A53D4FC}" type="presOf" srcId="{0DDEACDB-3590-4D5E-8571-CF5D591E13AA}" destId="{7A89F0EA-016A-4FFB-82AF-E677A197015D}" srcOrd="0" destOrd="0" presId="urn:microsoft.com/office/officeart/2005/8/layout/vList2"/>
    <dgm:cxn modelId="{9A2E69D9-1026-4383-B565-82C0CEC37700}" type="presOf" srcId="{A6312CD3-15BE-4949-9488-5046BA93EB9C}" destId="{0472F249-9570-4713-B8F5-B02368BF7162}" srcOrd="0" destOrd="0" presId="urn:microsoft.com/office/officeart/2005/8/layout/vList2"/>
    <dgm:cxn modelId="{5F56F426-1914-4EB6-80B6-80B56BFD0A65}" type="presOf" srcId="{BCFF7C4E-FA6C-4E0A-A644-EADE45D634D6}" destId="{2D1C64B4-EA6E-49E9-B669-925A81060C72}" srcOrd="0" destOrd="0" presId="urn:microsoft.com/office/officeart/2005/8/layout/vList2"/>
    <dgm:cxn modelId="{752D9339-C255-4A06-B41A-842981125AA3}" srcId="{EC2F4869-454C-41B6-A5AB-CBE81B4BAA1B}" destId="{2942BE22-444C-4A72-A62E-5B22270DFB9C}" srcOrd="2" destOrd="0" parTransId="{BE5E19DC-DC89-453C-A2D3-6C83272D3341}" sibTransId="{0685BD81-7579-4C53-A749-FB8BA9DEEED4}"/>
    <dgm:cxn modelId="{6E8D6B8B-50D7-4E91-BE51-CB51B4A9F398}" srcId="{EC2F4869-454C-41B6-A5AB-CBE81B4BAA1B}" destId="{0DDEACDB-3590-4D5E-8571-CF5D591E13AA}" srcOrd="0" destOrd="0" parTransId="{19A24D95-E20A-4756-A0D9-28B0A7F9263E}" sibTransId="{CCAD46AE-CEEA-4456-9679-7263ED830AEA}"/>
    <dgm:cxn modelId="{C026D651-19AF-4A35-B312-B9412ACE4023}" type="presParOf" srcId="{C0318CC2-7C4F-4EBC-AE80-4C41FB8AD561}" destId="{7A89F0EA-016A-4FFB-82AF-E677A197015D}" srcOrd="0" destOrd="0" presId="urn:microsoft.com/office/officeart/2005/8/layout/vList2"/>
    <dgm:cxn modelId="{3BFAA765-3C62-4C69-BF74-00E97B281032}" type="presParOf" srcId="{C0318CC2-7C4F-4EBC-AE80-4C41FB8AD561}" destId="{766277B6-2F3A-4084-B963-966ABAC36FC5}" srcOrd="1" destOrd="0" presId="urn:microsoft.com/office/officeart/2005/8/layout/vList2"/>
    <dgm:cxn modelId="{5A7FB14A-360D-417A-96A6-9F769BA8CAF6}" type="presParOf" srcId="{C0318CC2-7C4F-4EBC-AE80-4C41FB8AD561}" destId="{539900DD-1B5F-400C-BA19-004118CC5770}" srcOrd="2" destOrd="0" presId="urn:microsoft.com/office/officeart/2005/8/layout/vList2"/>
    <dgm:cxn modelId="{F1D018DD-1824-4D34-85A4-BDB762EDB892}" type="presParOf" srcId="{C0318CC2-7C4F-4EBC-AE80-4C41FB8AD561}" destId="{6E7EC9B1-0E35-432F-B596-D24C650F82B9}" srcOrd="3" destOrd="0" presId="urn:microsoft.com/office/officeart/2005/8/layout/vList2"/>
    <dgm:cxn modelId="{EF5771BE-64D5-41AF-92A8-760878BB4111}" type="presParOf" srcId="{C0318CC2-7C4F-4EBC-AE80-4C41FB8AD561}" destId="{4A199BCF-ABD8-4688-BCF1-CD41FE1B22AB}" srcOrd="4" destOrd="0" presId="urn:microsoft.com/office/officeart/2005/8/layout/vList2"/>
    <dgm:cxn modelId="{30EC04C6-73FB-480A-A371-983AB8271C38}" type="presParOf" srcId="{C0318CC2-7C4F-4EBC-AE80-4C41FB8AD561}" destId="{546AECC6-22E5-4057-9052-223707A98B49}" srcOrd="5" destOrd="0" presId="urn:microsoft.com/office/officeart/2005/8/layout/vList2"/>
    <dgm:cxn modelId="{4A317B3D-F49B-4502-9B7A-9F359C9E8ED7}" type="presParOf" srcId="{C0318CC2-7C4F-4EBC-AE80-4C41FB8AD561}" destId="{2D1C64B4-EA6E-49E9-B669-925A81060C72}" srcOrd="6" destOrd="0" presId="urn:microsoft.com/office/officeart/2005/8/layout/vList2"/>
    <dgm:cxn modelId="{3C4394F3-9CD4-4F68-9C4A-38622D805FE5}" type="presParOf" srcId="{C0318CC2-7C4F-4EBC-AE80-4C41FB8AD561}" destId="{B17F026A-CCB6-4448-9CDB-0BAB3D186556}" srcOrd="7" destOrd="0" presId="urn:microsoft.com/office/officeart/2005/8/layout/vList2"/>
    <dgm:cxn modelId="{D4C56B94-8F07-40FA-A9E4-707BC32142D2}" type="presParOf" srcId="{C0318CC2-7C4F-4EBC-AE80-4C41FB8AD561}" destId="{0472F249-9570-4713-B8F5-B02368BF7162}" srcOrd="8"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A804E5-14DC-490A-BF85-A919B53C7CA9}" type="doc">
      <dgm:prSet loTypeId="urn:microsoft.com/office/officeart/2005/8/layout/radial1" loCatId="relationship" qsTypeId="urn:microsoft.com/office/officeart/2005/8/quickstyle/simple3" qsCatId="simple" csTypeId="urn:microsoft.com/office/officeart/2005/8/colors/colorful3" csCatId="colorful" phldr="1"/>
      <dgm:spPr/>
      <dgm:t>
        <a:bodyPr/>
        <a:lstStyle/>
        <a:p>
          <a:endParaRPr lang="en-US"/>
        </a:p>
      </dgm:t>
    </dgm:pt>
    <dgm:pt modelId="{5D5D1DCC-4BC0-49FC-9D32-1E985ECD42EE}">
      <dgm:prSet phldrT="[Text]"/>
      <dgm:spPr/>
      <dgm:t>
        <a:bodyPr/>
        <a:lstStyle/>
        <a:p>
          <a:r>
            <a:rPr lang="en-US" dirty="0" smtClean="0"/>
            <a:t>Team</a:t>
          </a:r>
          <a:endParaRPr lang="en-US" dirty="0"/>
        </a:p>
      </dgm:t>
    </dgm:pt>
    <dgm:pt modelId="{6C3BA42C-C254-40FB-AF6C-4BA7398B5453}" type="parTrans" cxnId="{922BDFCC-263C-4228-B365-C9F6E1C3AC20}">
      <dgm:prSet/>
      <dgm:spPr/>
      <dgm:t>
        <a:bodyPr/>
        <a:lstStyle/>
        <a:p>
          <a:endParaRPr lang="en-US"/>
        </a:p>
      </dgm:t>
    </dgm:pt>
    <dgm:pt modelId="{85208365-7E21-4AC5-9171-0D26F3709867}" type="sibTrans" cxnId="{922BDFCC-263C-4228-B365-C9F6E1C3AC20}">
      <dgm:prSet/>
      <dgm:spPr/>
      <dgm:t>
        <a:bodyPr/>
        <a:lstStyle/>
        <a:p>
          <a:endParaRPr lang="en-US"/>
        </a:p>
      </dgm:t>
    </dgm:pt>
    <dgm:pt modelId="{14081978-08B0-472E-9D8D-1ECEA69D732C}">
      <dgm:prSet phldrT="[Text]" custT="1"/>
      <dgm:spPr/>
      <dgm:t>
        <a:bodyPr/>
        <a:lstStyle/>
        <a:p>
          <a:r>
            <a:rPr lang="en-US" sz="1400" dirty="0" smtClean="0"/>
            <a:t>Physician/ NP</a:t>
          </a:r>
          <a:endParaRPr lang="en-US" sz="1400" dirty="0"/>
        </a:p>
      </dgm:t>
    </dgm:pt>
    <dgm:pt modelId="{516F94A1-AF8F-42ED-9BB0-67E7799385E7}" type="parTrans" cxnId="{F2C4299B-DCE2-4394-B3B9-489FD646A456}">
      <dgm:prSet/>
      <dgm:spPr/>
      <dgm:t>
        <a:bodyPr/>
        <a:lstStyle/>
        <a:p>
          <a:endParaRPr lang="en-US"/>
        </a:p>
      </dgm:t>
    </dgm:pt>
    <dgm:pt modelId="{92E03E5A-54ED-42A8-BDB9-A80C6E8BF289}" type="sibTrans" cxnId="{F2C4299B-DCE2-4394-B3B9-489FD646A456}">
      <dgm:prSet/>
      <dgm:spPr/>
      <dgm:t>
        <a:bodyPr/>
        <a:lstStyle/>
        <a:p>
          <a:endParaRPr lang="en-US"/>
        </a:p>
      </dgm:t>
    </dgm:pt>
    <dgm:pt modelId="{B2084B0E-33EC-45DA-9A26-FDC0463922A6}">
      <dgm:prSet phldrT="[Text]" custT="1"/>
      <dgm:spPr/>
      <dgm:t>
        <a:bodyPr/>
        <a:lstStyle/>
        <a:p>
          <a:r>
            <a:rPr lang="en-US" sz="1400" dirty="0" smtClean="0"/>
            <a:t>Social Worker</a:t>
          </a:r>
          <a:endParaRPr lang="en-US" sz="1400" dirty="0"/>
        </a:p>
      </dgm:t>
    </dgm:pt>
    <dgm:pt modelId="{D2FCA3B2-DE93-4AD2-93F7-7D3ED13340AB}" type="parTrans" cxnId="{AE960A0E-F114-45B8-B5D3-41939E3FDFCF}">
      <dgm:prSet/>
      <dgm:spPr/>
      <dgm:t>
        <a:bodyPr/>
        <a:lstStyle/>
        <a:p>
          <a:endParaRPr lang="en-US"/>
        </a:p>
      </dgm:t>
    </dgm:pt>
    <dgm:pt modelId="{628C8E18-E638-4F1F-9BFD-13CBFA3F6227}" type="sibTrans" cxnId="{AE960A0E-F114-45B8-B5D3-41939E3FDFCF}">
      <dgm:prSet/>
      <dgm:spPr/>
      <dgm:t>
        <a:bodyPr/>
        <a:lstStyle/>
        <a:p>
          <a:endParaRPr lang="en-US"/>
        </a:p>
      </dgm:t>
    </dgm:pt>
    <dgm:pt modelId="{13ED59AD-76CA-4324-8E5E-996C521D7F0A}">
      <dgm:prSet phldrT="[Text]" custT="1"/>
      <dgm:spPr/>
      <dgm:t>
        <a:bodyPr/>
        <a:lstStyle/>
        <a:p>
          <a:r>
            <a:rPr lang="en-US" sz="1400" dirty="0" smtClean="0"/>
            <a:t>Child Life</a:t>
          </a:r>
          <a:endParaRPr lang="en-US" sz="1400" dirty="0"/>
        </a:p>
      </dgm:t>
    </dgm:pt>
    <dgm:pt modelId="{CB63C517-7A58-4CA4-9E59-ACBCF6B691B2}" type="parTrans" cxnId="{DBB74783-71FA-4CCE-A2E3-D513356535B2}">
      <dgm:prSet/>
      <dgm:spPr/>
      <dgm:t>
        <a:bodyPr/>
        <a:lstStyle/>
        <a:p>
          <a:endParaRPr lang="en-US"/>
        </a:p>
      </dgm:t>
    </dgm:pt>
    <dgm:pt modelId="{C9A37E73-87A1-42A8-8AD7-43631A071AE2}" type="sibTrans" cxnId="{DBB74783-71FA-4CCE-A2E3-D513356535B2}">
      <dgm:prSet/>
      <dgm:spPr/>
      <dgm:t>
        <a:bodyPr/>
        <a:lstStyle/>
        <a:p>
          <a:endParaRPr lang="en-US"/>
        </a:p>
      </dgm:t>
    </dgm:pt>
    <dgm:pt modelId="{717A3EFC-D3CF-41F6-BEBB-76134A58FF10}">
      <dgm:prSet phldrT="[Text]" custT="1"/>
      <dgm:spPr/>
      <dgm:t>
        <a:bodyPr/>
        <a:lstStyle/>
        <a:p>
          <a:r>
            <a:rPr lang="en-US" sz="1400" dirty="0" smtClean="0"/>
            <a:t>Psychology</a:t>
          </a:r>
          <a:endParaRPr lang="en-US" sz="1400" dirty="0"/>
        </a:p>
      </dgm:t>
    </dgm:pt>
    <dgm:pt modelId="{FDAB4C4E-D127-4B1E-B3FB-D32D7A35D12C}" type="parTrans" cxnId="{7839DE62-4A90-4BEF-B04D-6C5CC7FF7822}">
      <dgm:prSet/>
      <dgm:spPr/>
      <dgm:t>
        <a:bodyPr/>
        <a:lstStyle/>
        <a:p>
          <a:endParaRPr lang="en-US"/>
        </a:p>
      </dgm:t>
    </dgm:pt>
    <dgm:pt modelId="{CF42E85E-F27E-43BE-BB25-7546E5181823}" type="sibTrans" cxnId="{7839DE62-4A90-4BEF-B04D-6C5CC7FF7822}">
      <dgm:prSet/>
      <dgm:spPr/>
      <dgm:t>
        <a:bodyPr/>
        <a:lstStyle/>
        <a:p>
          <a:endParaRPr lang="en-US"/>
        </a:p>
      </dgm:t>
    </dgm:pt>
    <dgm:pt modelId="{BF77D0B1-F4C8-40F8-AB2A-D0659F9FE967}">
      <dgm:prSet phldrT="[Text]" custT="1"/>
      <dgm:spPr/>
      <dgm:t>
        <a:bodyPr/>
        <a:lstStyle/>
        <a:p>
          <a:r>
            <a:rPr lang="en-US" sz="1400" dirty="0" smtClean="0"/>
            <a:t>Chaplain</a:t>
          </a:r>
          <a:endParaRPr lang="en-US" sz="1400" dirty="0"/>
        </a:p>
      </dgm:t>
    </dgm:pt>
    <dgm:pt modelId="{1DC2D244-7B23-48C3-9CFB-64E7167106FD}" type="parTrans" cxnId="{C3796496-8E89-47C4-A96E-32194EA0F885}">
      <dgm:prSet/>
      <dgm:spPr/>
      <dgm:t>
        <a:bodyPr/>
        <a:lstStyle/>
        <a:p>
          <a:endParaRPr lang="en-US"/>
        </a:p>
      </dgm:t>
    </dgm:pt>
    <dgm:pt modelId="{33AC9D33-15F9-4A47-A5EE-9DE1708708AD}" type="sibTrans" cxnId="{C3796496-8E89-47C4-A96E-32194EA0F885}">
      <dgm:prSet/>
      <dgm:spPr/>
      <dgm:t>
        <a:bodyPr/>
        <a:lstStyle/>
        <a:p>
          <a:endParaRPr lang="en-US"/>
        </a:p>
      </dgm:t>
    </dgm:pt>
    <dgm:pt modelId="{54032350-CB56-44E2-8F01-9F10818CD19A}">
      <dgm:prSet phldrT="[Text]" custT="1"/>
      <dgm:spPr/>
      <dgm:t>
        <a:bodyPr/>
        <a:lstStyle/>
        <a:p>
          <a:r>
            <a:rPr lang="en-US" sz="1400" dirty="0" smtClean="0"/>
            <a:t>Case Manager</a:t>
          </a:r>
          <a:endParaRPr lang="en-US" sz="1400" dirty="0"/>
        </a:p>
      </dgm:t>
    </dgm:pt>
    <dgm:pt modelId="{E4F38BAD-98C5-4320-AF54-902366357435}" type="parTrans" cxnId="{4E30BA1A-E9D2-4BF8-BB22-EEAFB8FB399F}">
      <dgm:prSet/>
      <dgm:spPr/>
      <dgm:t>
        <a:bodyPr/>
        <a:lstStyle/>
        <a:p>
          <a:endParaRPr lang="en-US"/>
        </a:p>
      </dgm:t>
    </dgm:pt>
    <dgm:pt modelId="{F2179F22-D252-4E82-9904-D3263702B1F1}" type="sibTrans" cxnId="{4E30BA1A-E9D2-4BF8-BB22-EEAFB8FB399F}">
      <dgm:prSet/>
      <dgm:spPr/>
      <dgm:t>
        <a:bodyPr/>
        <a:lstStyle/>
        <a:p>
          <a:endParaRPr lang="en-US"/>
        </a:p>
      </dgm:t>
    </dgm:pt>
    <dgm:pt modelId="{C3294A2B-9065-4D99-9FEC-4A81E0B7A6D7}">
      <dgm:prSet phldrT="[Text]" custT="1"/>
      <dgm:spPr/>
      <dgm:t>
        <a:bodyPr/>
        <a:lstStyle/>
        <a:p>
          <a:r>
            <a:rPr lang="en-US" sz="1400" dirty="0" smtClean="0"/>
            <a:t>Integrative Therapists</a:t>
          </a:r>
          <a:endParaRPr lang="en-US" sz="1400" dirty="0"/>
        </a:p>
      </dgm:t>
    </dgm:pt>
    <dgm:pt modelId="{9C2F132C-B35C-46DF-B648-AD6B822CEFEB}" type="parTrans" cxnId="{A77738C4-22CD-4DDE-A2B0-94505971D732}">
      <dgm:prSet/>
      <dgm:spPr/>
      <dgm:t>
        <a:bodyPr/>
        <a:lstStyle/>
        <a:p>
          <a:endParaRPr lang="en-US"/>
        </a:p>
      </dgm:t>
    </dgm:pt>
    <dgm:pt modelId="{21A3841D-420A-4CEB-B9A5-320057136875}" type="sibTrans" cxnId="{A77738C4-22CD-4DDE-A2B0-94505971D732}">
      <dgm:prSet/>
      <dgm:spPr/>
      <dgm:t>
        <a:bodyPr/>
        <a:lstStyle/>
        <a:p>
          <a:endParaRPr lang="en-US"/>
        </a:p>
      </dgm:t>
    </dgm:pt>
    <dgm:pt modelId="{D28C1901-70EA-4444-8B36-DD5A86CC0D99}">
      <dgm:prSet phldrT="[Text]" custT="1"/>
      <dgm:spPr/>
      <dgm:t>
        <a:bodyPr/>
        <a:lstStyle/>
        <a:p>
          <a:r>
            <a:rPr lang="en-US" sz="1400" dirty="0" smtClean="0"/>
            <a:t>Volunteer Services</a:t>
          </a:r>
          <a:endParaRPr lang="en-US" sz="1400" dirty="0"/>
        </a:p>
      </dgm:t>
    </dgm:pt>
    <dgm:pt modelId="{8DE6C5C2-3066-4204-9820-91D94ACC3357}" type="parTrans" cxnId="{78D002E5-2A58-45E8-B9E4-0F61E260969B}">
      <dgm:prSet/>
      <dgm:spPr/>
      <dgm:t>
        <a:bodyPr/>
        <a:lstStyle/>
        <a:p>
          <a:endParaRPr lang="en-US"/>
        </a:p>
      </dgm:t>
    </dgm:pt>
    <dgm:pt modelId="{E59740F9-64CB-4758-A180-FD56A841F9E7}" type="sibTrans" cxnId="{78D002E5-2A58-45E8-B9E4-0F61E260969B}">
      <dgm:prSet/>
      <dgm:spPr/>
      <dgm:t>
        <a:bodyPr/>
        <a:lstStyle/>
        <a:p>
          <a:endParaRPr lang="en-US"/>
        </a:p>
      </dgm:t>
    </dgm:pt>
    <dgm:pt modelId="{48CAE4FE-5B0B-48FE-83A3-D1B20918086A}" type="pres">
      <dgm:prSet presAssocID="{1DA804E5-14DC-490A-BF85-A919B53C7CA9}" presName="cycle" presStyleCnt="0">
        <dgm:presLayoutVars>
          <dgm:chMax val="1"/>
          <dgm:dir/>
          <dgm:animLvl val="ctr"/>
          <dgm:resizeHandles val="exact"/>
        </dgm:presLayoutVars>
      </dgm:prSet>
      <dgm:spPr/>
      <dgm:t>
        <a:bodyPr/>
        <a:lstStyle/>
        <a:p>
          <a:endParaRPr lang="en-US"/>
        </a:p>
      </dgm:t>
    </dgm:pt>
    <dgm:pt modelId="{3F5BE82B-A1B7-4D3A-BDEC-734372F4A6F5}" type="pres">
      <dgm:prSet presAssocID="{5D5D1DCC-4BC0-49FC-9D32-1E985ECD42EE}" presName="centerShape" presStyleLbl="node0" presStyleIdx="0" presStyleCnt="1" custScaleX="118166" custScaleY="111946"/>
      <dgm:spPr/>
      <dgm:t>
        <a:bodyPr/>
        <a:lstStyle/>
        <a:p>
          <a:endParaRPr lang="en-US"/>
        </a:p>
      </dgm:t>
    </dgm:pt>
    <dgm:pt modelId="{005662D6-FB37-42DB-9E89-CA55C0966A07}" type="pres">
      <dgm:prSet presAssocID="{516F94A1-AF8F-42ED-9BB0-67E7799385E7}" presName="Name9" presStyleLbl="parChTrans1D2" presStyleIdx="0" presStyleCnt="8"/>
      <dgm:spPr/>
      <dgm:t>
        <a:bodyPr/>
        <a:lstStyle/>
        <a:p>
          <a:endParaRPr lang="en-US"/>
        </a:p>
      </dgm:t>
    </dgm:pt>
    <dgm:pt modelId="{497C56F8-BE34-45D2-BA0A-1EF66113B18A}" type="pres">
      <dgm:prSet presAssocID="{516F94A1-AF8F-42ED-9BB0-67E7799385E7}" presName="connTx" presStyleLbl="parChTrans1D2" presStyleIdx="0" presStyleCnt="8"/>
      <dgm:spPr/>
      <dgm:t>
        <a:bodyPr/>
        <a:lstStyle/>
        <a:p>
          <a:endParaRPr lang="en-US"/>
        </a:p>
      </dgm:t>
    </dgm:pt>
    <dgm:pt modelId="{79524DA6-DF19-45A3-BEA5-17BDFE88BBE3}" type="pres">
      <dgm:prSet presAssocID="{14081978-08B0-472E-9D8D-1ECEA69D732C}" presName="node" presStyleLbl="node1" presStyleIdx="0" presStyleCnt="8" custScaleX="114812" custScaleY="110305">
        <dgm:presLayoutVars>
          <dgm:bulletEnabled val="1"/>
        </dgm:presLayoutVars>
      </dgm:prSet>
      <dgm:spPr/>
      <dgm:t>
        <a:bodyPr/>
        <a:lstStyle/>
        <a:p>
          <a:endParaRPr lang="en-US"/>
        </a:p>
      </dgm:t>
    </dgm:pt>
    <dgm:pt modelId="{A752B048-F3BD-4730-804E-F6B7C353E4DF}" type="pres">
      <dgm:prSet presAssocID="{D2FCA3B2-DE93-4AD2-93F7-7D3ED13340AB}" presName="Name9" presStyleLbl="parChTrans1D2" presStyleIdx="1" presStyleCnt="8"/>
      <dgm:spPr/>
      <dgm:t>
        <a:bodyPr/>
        <a:lstStyle/>
        <a:p>
          <a:endParaRPr lang="en-US"/>
        </a:p>
      </dgm:t>
    </dgm:pt>
    <dgm:pt modelId="{B32854A5-4F03-4813-AC23-20A37825BBBA}" type="pres">
      <dgm:prSet presAssocID="{D2FCA3B2-DE93-4AD2-93F7-7D3ED13340AB}" presName="connTx" presStyleLbl="parChTrans1D2" presStyleIdx="1" presStyleCnt="8"/>
      <dgm:spPr/>
      <dgm:t>
        <a:bodyPr/>
        <a:lstStyle/>
        <a:p>
          <a:endParaRPr lang="en-US"/>
        </a:p>
      </dgm:t>
    </dgm:pt>
    <dgm:pt modelId="{20428F1B-2D25-454B-A8FE-BFC5E9D599FB}" type="pres">
      <dgm:prSet presAssocID="{B2084B0E-33EC-45DA-9A26-FDC0463922A6}" presName="node" presStyleLbl="node1" presStyleIdx="1" presStyleCnt="8" custScaleX="114812" custScaleY="110305">
        <dgm:presLayoutVars>
          <dgm:bulletEnabled val="1"/>
        </dgm:presLayoutVars>
      </dgm:prSet>
      <dgm:spPr/>
      <dgm:t>
        <a:bodyPr/>
        <a:lstStyle/>
        <a:p>
          <a:endParaRPr lang="en-US"/>
        </a:p>
      </dgm:t>
    </dgm:pt>
    <dgm:pt modelId="{96A9646C-A4AB-40D0-8C15-D301DA6016B3}" type="pres">
      <dgm:prSet presAssocID="{CB63C517-7A58-4CA4-9E59-ACBCF6B691B2}" presName="Name9" presStyleLbl="parChTrans1D2" presStyleIdx="2" presStyleCnt="8"/>
      <dgm:spPr/>
      <dgm:t>
        <a:bodyPr/>
        <a:lstStyle/>
        <a:p>
          <a:endParaRPr lang="en-US"/>
        </a:p>
      </dgm:t>
    </dgm:pt>
    <dgm:pt modelId="{F1DEAD4B-31DB-45E3-BA92-275A87F28C62}" type="pres">
      <dgm:prSet presAssocID="{CB63C517-7A58-4CA4-9E59-ACBCF6B691B2}" presName="connTx" presStyleLbl="parChTrans1D2" presStyleIdx="2" presStyleCnt="8"/>
      <dgm:spPr/>
      <dgm:t>
        <a:bodyPr/>
        <a:lstStyle/>
        <a:p>
          <a:endParaRPr lang="en-US"/>
        </a:p>
      </dgm:t>
    </dgm:pt>
    <dgm:pt modelId="{80E77507-0853-4587-8928-02BB9260C487}" type="pres">
      <dgm:prSet presAssocID="{13ED59AD-76CA-4324-8E5E-996C521D7F0A}" presName="node" presStyleLbl="node1" presStyleIdx="2" presStyleCnt="8" custScaleX="114812" custScaleY="110305">
        <dgm:presLayoutVars>
          <dgm:bulletEnabled val="1"/>
        </dgm:presLayoutVars>
      </dgm:prSet>
      <dgm:spPr/>
      <dgm:t>
        <a:bodyPr/>
        <a:lstStyle/>
        <a:p>
          <a:endParaRPr lang="en-US"/>
        </a:p>
      </dgm:t>
    </dgm:pt>
    <dgm:pt modelId="{F76D3FF2-1587-4A1E-AFCE-864F7B5C7B34}" type="pres">
      <dgm:prSet presAssocID="{FDAB4C4E-D127-4B1E-B3FB-D32D7A35D12C}" presName="Name9" presStyleLbl="parChTrans1D2" presStyleIdx="3" presStyleCnt="8"/>
      <dgm:spPr/>
      <dgm:t>
        <a:bodyPr/>
        <a:lstStyle/>
        <a:p>
          <a:endParaRPr lang="en-US"/>
        </a:p>
      </dgm:t>
    </dgm:pt>
    <dgm:pt modelId="{932AEB8C-A2D1-4B21-8574-5D6E15124304}" type="pres">
      <dgm:prSet presAssocID="{FDAB4C4E-D127-4B1E-B3FB-D32D7A35D12C}" presName="connTx" presStyleLbl="parChTrans1D2" presStyleIdx="3" presStyleCnt="8"/>
      <dgm:spPr/>
      <dgm:t>
        <a:bodyPr/>
        <a:lstStyle/>
        <a:p>
          <a:endParaRPr lang="en-US"/>
        </a:p>
      </dgm:t>
    </dgm:pt>
    <dgm:pt modelId="{E6530E65-2D61-422D-A493-225316118C86}" type="pres">
      <dgm:prSet presAssocID="{717A3EFC-D3CF-41F6-BEBB-76134A58FF10}" presName="node" presStyleLbl="node1" presStyleIdx="3" presStyleCnt="8" custScaleX="125059" custScaleY="111475">
        <dgm:presLayoutVars>
          <dgm:bulletEnabled val="1"/>
        </dgm:presLayoutVars>
      </dgm:prSet>
      <dgm:spPr/>
      <dgm:t>
        <a:bodyPr/>
        <a:lstStyle/>
        <a:p>
          <a:endParaRPr lang="en-US"/>
        </a:p>
      </dgm:t>
    </dgm:pt>
    <dgm:pt modelId="{52CD695D-14C3-4CB1-9F45-8FE212CAE163}" type="pres">
      <dgm:prSet presAssocID="{1DC2D244-7B23-48C3-9CFB-64E7167106FD}" presName="Name9" presStyleLbl="parChTrans1D2" presStyleIdx="4" presStyleCnt="8"/>
      <dgm:spPr/>
      <dgm:t>
        <a:bodyPr/>
        <a:lstStyle/>
        <a:p>
          <a:endParaRPr lang="en-US"/>
        </a:p>
      </dgm:t>
    </dgm:pt>
    <dgm:pt modelId="{31B36D23-C751-453C-B468-5076C9840EEB}" type="pres">
      <dgm:prSet presAssocID="{1DC2D244-7B23-48C3-9CFB-64E7167106FD}" presName="connTx" presStyleLbl="parChTrans1D2" presStyleIdx="4" presStyleCnt="8"/>
      <dgm:spPr/>
      <dgm:t>
        <a:bodyPr/>
        <a:lstStyle/>
        <a:p>
          <a:endParaRPr lang="en-US"/>
        </a:p>
      </dgm:t>
    </dgm:pt>
    <dgm:pt modelId="{C7488BD0-CC41-40CE-9E31-3D903B973CF6}" type="pres">
      <dgm:prSet presAssocID="{BF77D0B1-F4C8-40F8-AB2A-D0659F9FE967}" presName="node" presStyleLbl="node1" presStyleIdx="4" presStyleCnt="8" custScaleX="114812" custScaleY="110305">
        <dgm:presLayoutVars>
          <dgm:bulletEnabled val="1"/>
        </dgm:presLayoutVars>
      </dgm:prSet>
      <dgm:spPr/>
      <dgm:t>
        <a:bodyPr/>
        <a:lstStyle/>
        <a:p>
          <a:endParaRPr lang="en-US"/>
        </a:p>
      </dgm:t>
    </dgm:pt>
    <dgm:pt modelId="{A77A15C6-D5D8-4113-9D1A-95B8533B7FE0}" type="pres">
      <dgm:prSet presAssocID="{E4F38BAD-98C5-4320-AF54-902366357435}" presName="Name9" presStyleLbl="parChTrans1D2" presStyleIdx="5" presStyleCnt="8"/>
      <dgm:spPr/>
      <dgm:t>
        <a:bodyPr/>
        <a:lstStyle/>
        <a:p>
          <a:endParaRPr lang="en-US"/>
        </a:p>
      </dgm:t>
    </dgm:pt>
    <dgm:pt modelId="{1007BEDC-1C8C-4666-BB46-133976102381}" type="pres">
      <dgm:prSet presAssocID="{E4F38BAD-98C5-4320-AF54-902366357435}" presName="connTx" presStyleLbl="parChTrans1D2" presStyleIdx="5" presStyleCnt="8"/>
      <dgm:spPr/>
      <dgm:t>
        <a:bodyPr/>
        <a:lstStyle/>
        <a:p>
          <a:endParaRPr lang="en-US"/>
        </a:p>
      </dgm:t>
    </dgm:pt>
    <dgm:pt modelId="{FDA5D96F-3D24-49DE-96B7-BA169D1EE38F}" type="pres">
      <dgm:prSet presAssocID="{54032350-CB56-44E2-8F01-9F10818CD19A}" presName="node" presStyleLbl="node1" presStyleIdx="5" presStyleCnt="8" custScaleX="114812" custScaleY="110305" custRadScaleRad="99853" custRadScaleInc="-3294">
        <dgm:presLayoutVars>
          <dgm:bulletEnabled val="1"/>
        </dgm:presLayoutVars>
      </dgm:prSet>
      <dgm:spPr/>
      <dgm:t>
        <a:bodyPr/>
        <a:lstStyle/>
        <a:p>
          <a:endParaRPr lang="en-US"/>
        </a:p>
      </dgm:t>
    </dgm:pt>
    <dgm:pt modelId="{1D8BD6C0-4418-4B59-9735-6DB72DF80286}" type="pres">
      <dgm:prSet presAssocID="{9C2F132C-B35C-46DF-B648-AD6B822CEFEB}" presName="Name9" presStyleLbl="parChTrans1D2" presStyleIdx="6" presStyleCnt="8"/>
      <dgm:spPr/>
      <dgm:t>
        <a:bodyPr/>
        <a:lstStyle/>
        <a:p>
          <a:endParaRPr lang="en-US"/>
        </a:p>
      </dgm:t>
    </dgm:pt>
    <dgm:pt modelId="{8B9966BF-8083-4D10-A746-BC6756C15A09}" type="pres">
      <dgm:prSet presAssocID="{9C2F132C-B35C-46DF-B648-AD6B822CEFEB}" presName="connTx" presStyleLbl="parChTrans1D2" presStyleIdx="6" presStyleCnt="8"/>
      <dgm:spPr/>
      <dgm:t>
        <a:bodyPr/>
        <a:lstStyle/>
        <a:p>
          <a:endParaRPr lang="en-US"/>
        </a:p>
      </dgm:t>
    </dgm:pt>
    <dgm:pt modelId="{57C8B9EA-41CB-4986-95A6-17221D05DE70}" type="pres">
      <dgm:prSet presAssocID="{C3294A2B-9065-4D99-9FEC-4A81E0B7A6D7}" presName="node" presStyleLbl="node1" presStyleIdx="6" presStyleCnt="8" custScaleX="133570" custScaleY="108918">
        <dgm:presLayoutVars>
          <dgm:bulletEnabled val="1"/>
        </dgm:presLayoutVars>
      </dgm:prSet>
      <dgm:spPr/>
      <dgm:t>
        <a:bodyPr/>
        <a:lstStyle/>
        <a:p>
          <a:endParaRPr lang="en-US"/>
        </a:p>
      </dgm:t>
    </dgm:pt>
    <dgm:pt modelId="{4A856FA8-7BC9-4765-B741-2A55B60C93E4}" type="pres">
      <dgm:prSet presAssocID="{8DE6C5C2-3066-4204-9820-91D94ACC3357}" presName="Name9" presStyleLbl="parChTrans1D2" presStyleIdx="7" presStyleCnt="8"/>
      <dgm:spPr/>
      <dgm:t>
        <a:bodyPr/>
        <a:lstStyle/>
        <a:p>
          <a:endParaRPr lang="en-US"/>
        </a:p>
      </dgm:t>
    </dgm:pt>
    <dgm:pt modelId="{2563C69F-EE19-46B3-9C19-1262DAD2C7DE}" type="pres">
      <dgm:prSet presAssocID="{8DE6C5C2-3066-4204-9820-91D94ACC3357}" presName="connTx" presStyleLbl="parChTrans1D2" presStyleIdx="7" presStyleCnt="8"/>
      <dgm:spPr/>
      <dgm:t>
        <a:bodyPr/>
        <a:lstStyle/>
        <a:p>
          <a:endParaRPr lang="en-US"/>
        </a:p>
      </dgm:t>
    </dgm:pt>
    <dgm:pt modelId="{4B679496-352F-49DA-854C-10FDB211A6C8}" type="pres">
      <dgm:prSet presAssocID="{D28C1901-70EA-4444-8B36-DD5A86CC0D99}" presName="node" presStyleLbl="node1" presStyleIdx="7" presStyleCnt="8" custScaleX="128508" custScaleY="126783">
        <dgm:presLayoutVars>
          <dgm:bulletEnabled val="1"/>
        </dgm:presLayoutVars>
      </dgm:prSet>
      <dgm:spPr/>
      <dgm:t>
        <a:bodyPr/>
        <a:lstStyle/>
        <a:p>
          <a:endParaRPr lang="en-US"/>
        </a:p>
      </dgm:t>
    </dgm:pt>
  </dgm:ptLst>
  <dgm:cxnLst>
    <dgm:cxn modelId="{922BDFCC-263C-4228-B365-C9F6E1C3AC20}" srcId="{1DA804E5-14DC-490A-BF85-A919B53C7CA9}" destId="{5D5D1DCC-4BC0-49FC-9D32-1E985ECD42EE}" srcOrd="0" destOrd="0" parTransId="{6C3BA42C-C254-40FB-AF6C-4BA7398B5453}" sibTransId="{85208365-7E21-4AC5-9171-0D26F3709867}"/>
    <dgm:cxn modelId="{B6FE6901-43A0-4DF2-8001-E3A95B4D04DA}" type="presOf" srcId="{CB63C517-7A58-4CA4-9E59-ACBCF6B691B2}" destId="{96A9646C-A4AB-40D0-8C15-D301DA6016B3}" srcOrd="0" destOrd="0" presId="urn:microsoft.com/office/officeart/2005/8/layout/radial1"/>
    <dgm:cxn modelId="{262E991D-F3D0-49B3-A4BC-B85220929BC4}" type="presOf" srcId="{D28C1901-70EA-4444-8B36-DD5A86CC0D99}" destId="{4B679496-352F-49DA-854C-10FDB211A6C8}" srcOrd="0" destOrd="0" presId="urn:microsoft.com/office/officeart/2005/8/layout/radial1"/>
    <dgm:cxn modelId="{C65EC006-68A6-456B-B978-8AEEB574B5DE}" type="presOf" srcId="{516F94A1-AF8F-42ED-9BB0-67E7799385E7}" destId="{497C56F8-BE34-45D2-BA0A-1EF66113B18A}" srcOrd="1" destOrd="0" presId="urn:microsoft.com/office/officeart/2005/8/layout/radial1"/>
    <dgm:cxn modelId="{C3796496-8E89-47C4-A96E-32194EA0F885}" srcId="{5D5D1DCC-4BC0-49FC-9D32-1E985ECD42EE}" destId="{BF77D0B1-F4C8-40F8-AB2A-D0659F9FE967}" srcOrd="4" destOrd="0" parTransId="{1DC2D244-7B23-48C3-9CFB-64E7167106FD}" sibTransId="{33AC9D33-15F9-4A47-A5EE-9DE1708708AD}"/>
    <dgm:cxn modelId="{A77738C4-22CD-4DDE-A2B0-94505971D732}" srcId="{5D5D1DCC-4BC0-49FC-9D32-1E985ECD42EE}" destId="{C3294A2B-9065-4D99-9FEC-4A81E0B7A6D7}" srcOrd="6" destOrd="0" parTransId="{9C2F132C-B35C-46DF-B648-AD6B822CEFEB}" sibTransId="{21A3841D-420A-4CEB-B9A5-320057136875}"/>
    <dgm:cxn modelId="{0A8FF760-844F-4700-8452-5F9816882250}" type="presOf" srcId="{D2FCA3B2-DE93-4AD2-93F7-7D3ED13340AB}" destId="{B32854A5-4F03-4813-AC23-20A37825BBBA}" srcOrd="1" destOrd="0" presId="urn:microsoft.com/office/officeart/2005/8/layout/radial1"/>
    <dgm:cxn modelId="{270E28B2-A052-4B24-ACE7-0856EB7ECC6C}" type="presOf" srcId="{BF77D0B1-F4C8-40F8-AB2A-D0659F9FE967}" destId="{C7488BD0-CC41-40CE-9E31-3D903B973CF6}" srcOrd="0" destOrd="0" presId="urn:microsoft.com/office/officeart/2005/8/layout/radial1"/>
    <dgm:cxn modelId="{33DDEFF4-5B88-4B8C-99B5-BE76958BB5F2}" type="presOf" srcId="{54032350-CB56-44E2-8F01-9F10818CD19A}" destId="{FDA5D96F-3D24-49DE-96B7-BA169D1EE38F}" srcOrd="0" destOrd="0" presId="urn:microsoft.com/office/officeart/2005/8/layout/radial1"/>
    <dgm:cxn modelId="{78D002E5-2A58-45E8-B9E4-0F61E260969B}" srcId="{5D5D1DCC-4BC0-49FC-9D32-1E985ECD42EE}" destId="{D28C1901-70EA-4444-8B36-DD5A86CC0D99}" srcOrd="7" destOrd="0" parTransId="{8DE6C5C2-3066-4204-9820-91D94ACC3357}" sibTransId="{E59740F9-64CB-4758-A180-FD56A841F9E7}"/>
    <dgm:cxn modelId="{8DE23A63-EB77-4E83-8B2F-3A996841C3F3}" type="presOf" srcId="{8DE6C5C2-3066-4204-9820-91D94ACC3357}" destId="{4A856FA8-7BC9-4765-B741-2A55B60C93E4}" srcOrd="0" destOrd="0" presId="urn:microsoft.com/office/officeart/2005/8/layout/radial1"/>
    <dgm:cxn modelId="{7839DE62-4A90-4BEF-B04D-6C5CC7FF7822}" srcId="{5D5D1DCC-4BC0-49FC-9D32-1E985ECD42EE}" destId="{717A3EFC-D3CF-41F6-BEBB-76134A58FF10}" srcOrd="3" destOrd="0" parTransId="{FDAB4C4E-D127-4B1E-B3FB-D32D7A35D12C}" sibTransId="{CF42E85E-F27E-43BE-BB25-7546E5181823}"/>
    <dgm:cxn modelId="{B774AD97-1E92-44AB-8B8A-3B86CDE9872B}" type="presOf" srcId="{13ED59AD-76CA-4324-8E5E-996C521D7F0A}" destId="{80E77507-0853-4587-8928-02BB9260C487}" srcOrd="0" destOrd="0" presId="urn:microsoft.com/office/officeart/2005/8/layout/radial1"/>
    <dgm:cxn modelId="{C23E2EA7-143B-485F-8E6B-E0F3EB5FFC11}" type="presOf" srcId="{8DE6C5C2-3066-4204-9820-91D94ACC3357}" destId="{2563C69F-EE19-46B3-9C19-1262DAD2C7DE}" srcOrd="1" destOrd="0" presId="urn:microsoft.com/office/officeart/2005/8/layout/radial1"/>
    <dgm:cxn modelId="{9C294401-5234-4915-9CC8-AFB6D8B13CC3}" type="presOf" srcId="{1DC2D244-7B23-48C3-9CFB-64E7167106FD}" destId="{31B36D23-C751-453C-B468-5076C9840EEB}" srcOrd="1" destOrd="0" presId="urn:microsoft.com/office/officeart/2005/8/layout/radial1"/>
    <dgm:cxn modelId="{BB4CFD11-9CEF-47F5-A784-7FD0D65CECD1}" type="presOf" srcId="{CB63C517-7A58-4CA4-9E59-ACBCF6B691B2}" destId="{F1DEAD4B-31DB-45E3-BA92-275A87F28C62}" srcOrd="1" destOrd="0" presId="urn:microsoft.com/office/officeart/2005/8/layout/radial1"/>
    <dgm:cxn modelId="{DBB74783-71FA-4CCE-A2E3-D513356535B2}" srcId="{5D5D1DCC-4BC0-49FC-9D32-1E985ECD42EE}" destId="{13ED59AD-76CA-4324-8E5E-996C521D7F0A}" srcOrd="2" destOrd="0" parTransId="{CB63C517-7A58-4CA4-9E59-ACBCF6B691B2}" sibTransId="{C9A37E73-87A1-42A8-8AD7-43631A071AE2}"/>
    <dgm:cxn modelId="{2930A04B-9EA2-415A-AE59-B07650E6A233}" type="presOf" srcId="{E4F38BAD-98C5-4320-AF54-902366357435}" destId="{1007BEDC-1C8C-4666-BB46-133976102381}" srcOrd="1" destOrd="0" presId="urn:microsoft.com/office/officeart/2005/8/layout/radial1"/>
    <dgm:cxn modelId="{430323AD-BF41-4166-A0E1-32F0910CE5B5}" type="presOf" srcId="{C3294A2B-9065-4D99-9FEC-4A81E0B7A6D7}" destId="{57C8B9EA-41CB-4986-95A6-17221D05DE70}" srcOrd="0" destOrd="0" presId="urn:microsoft.com/office/officeart/2005/8/layout/radial1"/>
    <dgm:cxn modelId="{FC12C1DA-701B-4E6E-B22A-58CB000FC4D3}" type="presOf" srcId="{E4F38BAD-98C5-4320-AF54-902366357435}" destId="{A77A15C6-D5D8-4113-9D1A-95B8533B7FE0}" srcOrd="0" destOrd="0" presId="urn:microsoft.com/office/officeart/2005/8/layout/radial1"/>
    <dgm:cxn modelId="{3A5BB60C-0DCB-4BD3-960B-B5D979527A5F}" type="presOf" srcId="{1DA804E5-14DC-490A-BF85-A919B53C7CA9}" destId="{48CAE4FE-5B0B-48FE-83A3-D1B20918086A}" srcOrd="0" destOrd="0" presId="urn:microsoft.com/office/officeart/2005/8/layout/radial1"/>
    <dgm:cxn modelId="{347FA1EA-7AEF-46D7-8F51-D894D1DE24FF}" type="presOf" srcId="{1DC2D244-7B23-48C3-9CFB-64E7167106FD}" destId="{52CD695D-14C3-4CB1-9F45-8FE212CAE163}" srcOrd="0" destOrd="0" presId="urn:microsoft.com/office/officeart/2005/8/layout/radial1"/>
    <dgm:cxn modelId="{AE960A0E-F114-45B8-B5D3-41939E3FDFCF}" srcId="{5D5D1DCC-4BC0-49FC-9D32-1E985ECD42EE}" destId="{B2084B0E-33EC-45DA-9A26-FDC0463922A6}" srcOrd="1" destOrd="0" parTransId="{D2FCA3B2-DE93-4AD2-93F7-7D3ED13340AB}" sibTransId="{628C8E18-E638-4F1F-9BFD-13CBFA3F6227}"/>
    <dgm:cxn modelId="{73910B00-579D-4F16-B1A4-B5ABB75B4DAF}" type="presOf" srcId="{717A3EFC-D3CF-41F6-BEBB-76134A58FF10}" destId="{E6530E65-2D61-422D-A493-225316118C86}" srcOrd="0" destOrd="0" presId="urn:microsoft.com/office/officeart/2005/8/layout/radial1"/>
    <dgm:cxn modelId="{F0A0E1BE-3EB9-492D-86E8-BCF7B81468DF}" type="presOf" srcId="{516F94A1-AF8F-42ED-9BB0-67E7799385E7}" destId="{005662D6-FB37-42DB-9E89-CA55C0966A07}" srcOrd="0" destOrd="0" presId="urn:microsoft.com/office/officeart/2005/8/layout/radial1"/>
    <dgm:cxn modelId="{4E30BA1A-E9D2-4BF8-BB22-EEAFB8FB399F}" srcId="{5D5D1DCC-4BC0-49FC-9D32-1E985ECD42EE}" destId="{54032350-CB56-44E2-8F01-9F10818CD19A}" srcOrd="5" destOrd="0" parTransId="{E4F38BAD-98C5-4320-AF54-902366357435}" sibTransId="{F2179F22-D252-4E82-9904-D3263702B1F1}"/>
    <dgm:cxn modelId="{C3017764-24F9-492B-98E8-192330EA45A8}" type="presOf" srcId="{9C2F132C-B35C-46DF-B648-AD6B822CEFEB}" destId="{1D8BD6C0-4418-4B59-9735-6DB72DF80286}" srcOrd="0" destOrd="0" presId="urn:microsoft.com/office/officeart/2005/8/layout/radial1"/>
    <dgm:cxn modelId="{7651E1C5-EA85-4E7A-AB1B-0E8933B12834}" type="presOf" srcId="{D2FCA3B2-DE93-4AD2-93F7-7D3ED13340AB}" destId="{A752B048-F3BD-4730-804E-F6B7C353E4DF}" srcOrd="0" destOrd="0" presId="urn:microsoft.com/office/officeart/2005/8/layout/radial1"/>
    <dgm:cxn modelId="{6EF7FBB6-A123-4F08-8ACF-7C4E218A863E}" type="presOf" srcId="{5D5D1DCC-4BC0-49FC-9D32-1E985ECD42EE}" destId="{3F5BE82B-A1B7-4D3A-BDEC-734372F4A6F5}" srcOrd="0" destOrd="0" presId="urn:microsoft.com/office/officeart/2005/8/layout/radial1"/>
    <dgm:cxn modelId="{AD8E75C0-D12D-4870-B1AA-158C8E7F0858}" type="presOf" srcId="{B2084B0E-33EC-45DA-9A26-FDC0463922A6}" destId="{20428F1B-2D25-454B-A8FE-BFC5E9D599FB}" srcOrd="0" destOrd="0" presId="urn:microsoft.com/office/officeart/2005/8/layout/radial1"/>
    <dgm:cxn modelId="{CFFA0364-95B8-4BE1-8F3C-04D2DF1BB6C5}" type="presOf" srcId="{FDAB4C4E-D127-4B1E-B3FB-D32D7A35D12C}" destId="{932AEB8C-A2D1-4B21-8574-5D6E15124304}" srcOrd="1" destOrd="0" presId="urn:microsoft.com/office/officeart/2005/8/layout/radial1"/>
    <dgm:cxn modelId="{C86D93CE-7D98-4C11-986F-9320A6E6BDC7}" type="presOf" srcId="{FDAB4C4E-D127-4B1E-B3FB-D32D7A35D12C}" destId="{F76D3FF2-1587-4A1E-AFCE-864F7B5C7B34}" srcOrd="0" destOrd="0" presId="urn:microsoft.com/office/officeart/2005/8/layout/radial1"/>
    <dgm:cxn modelId="{74E1E929-B9A8-48EB-A679-AF54D7B5925A}" type="presOf" srcId="{9C2F132C-B35C-46DF-B648-AD6B822CEFEB}" destId="{8B9966BF-8083-4D10-A746-BC6756C15A09}" srcOrd="1" destOrd="0" presId="urn:microsoft.com/office/officeart/2005/8/layout/radial1"/>
    <dgm:cxn modelId="{B0C79F6B-2785-42BF-925D-7BB203A05200}" type="presOf" srcId="{14081978-08B0-472E-9D8D-1ECEA69D732C}" destId="{79524DA6-DF19-45A3-BEA5-17BDFE88BBE3}" srcOrd="0" destOrd="0" presId="urn:microsoft.com/office/officeart/2005/8/layout/radial1"/>
    <dgm:cxn modelId="{F2C4299B-DCE2-4394-B3B9-489FD646A456}" srcId="{5D5D1DCC-4BC0-49FC-9D32-1E985ECD42EE}" destId="{14081978-08B0-472E-9D8D-1ECEA69D732C}" srcOrd="0" destOrd="0" parTransId="{516F94A1-AF8F-42ED-9BB0-67E7799385E7}" sibTransId="{92E03E5A-54ED-42A8-BDB9-A80C6E8BF289}"/>
    <dgm:cxn modelId="{19DA3ADC-3B5B-4E4E-BFF5-ABA2DD6A0F69}" type="presParOf" srcId="{48CAE4FE-5B0B-48FE-83A3-D1B20918086A}" destId="{3F5BE82B-A1B7-4D3A-BDEC-734372F4A6F5}" srcOrd="0" destOrd="0" presId="urn:microsoft.com/office/officeart/2005/8/layout/radial1"/>
    <dgm:cxn modelId="{1E49C171-2989-47F3-B941-797C0BDF0FF7}" type="presParOf" srcId="{48CAE4FE-5B0B-48FE-83A3-D1B20918086A}" destId="{005662D6-FB37-42DB-9E89-CA55C0966A07}" srcOrd="1" destOrd="0" presId="urn:microsoft.com/office/officeart/2005/8/layout/radial1"/>
    <dgm:cxn modelId="{DB487647-A66D-4F1E-92D0-C805C997D716}" type="presParOf" srcId="{005662D6-FB37-42DB-9E89-CA55C0966A07}" destId="{497C56F8-BE34-45D2-BA0A-1EF66113B18A}" srcOrd="0" destOrd="0" presId="urn:microsoft.com/office/officeart/2005/8/layout/radial1"/>
    <dgm:cxn modelId="{01D19775-F822-474F-BBC9-4FC18B1BC110}" type="presParOf" srcId="{48CAE4FE-5B0B-48FE-83A3-D1B20918086A}" destId="{79524DA6-DF19-45A3-BEA5-17BDFE88BBE3}" srcOrd="2" destOrd="0" presId="urn:microsoft.com/office/officeart/2005/8/layout/radial1"/>
    <dgm:cxn modelId="{A67B2983-4CA1-4D88-9C5B-ED5DEB9FF9ED}" type="presParOf" srcId="{48CAE4FE-5B0B-48FE-83A3-D1B20918086A}" destId="{A752B048-F3BD-4730-804E-F6B7C353E4DF}" srcOrd="3" destOrd="0" presId="urn:microsoft.com/office/officeart/2005/8/layout/radial1"/>
    <dgm:cxn modelId="{A5492860-F68A-452E-A222-5052A1E5A727}" type="presParOf" srcId="{A752B048-F3BD-4730-804E-F6B7C353E4DF}" destId="{B32854A5-4F03-4813-AC23-20A37825BBBA}" srcOrd="0" destOrd="0" presId="urn:microsoft.com/office/officeart/2005/8/layout/radial1"/>
    <dgm:cxn modelId="{06FA79FD-4F59-4FAD-ACAF-AFB329F00CD4}" type="presParOf" srcId="{48CAE4FE-5B0B-48FE-83A3-D1B20918086A}" destId="{20428F1B-2D25-454B-A8FE-BFC5E9D599FB}" srcOrd="4" destOrd="0" presId="urn:microsoft.com/office/officeart/2005/8/layout/radial1"/>
    <dgm:cxn modelId="{58771C01-89E4-4999-A423-403412B8EA43}" type="presParOf" srcId="{48CAE4FE-5B0B-48FE-83A3-D1B20918086A}" destId="{96A9646C-A4AB-40D0-8C15-D301DA6016B3}" srcOrd="5" destOrd="0" presId="urn:microsoft.com/office/officeart/2005/8/layout/radial1"/>
    <dgm:cxn modelId="{6ED0B6C3-FF64-4FD3-9EAC-C29F93D3A56A}" type="presParOf" srcId="{96A9646C-A4AB-40D0-8C15-D301DA6016B3}" destId="{F1DEAD4B-31DB-45E3-BA92-275A87F28C62}" srcOrd="0" destOrd="0" presId="urn:microsoft.com/office/officeart/2005/8/layout/radial1"/>
    <dgm:cxn modelId="{10183937-1C7C-4084-8EE2-B7461B92D060}" type="presParOf" srcId="{48CAE4FE-5B0B-48FE-83A3-D1B20918086A}" destId="{80E77507-0853-4587-8928-02BB9260C487}" srcOrd="6" destOrd="0" presId="urn:microsoft.com/office/officeart/2005/8/layout/radial1"/>
    <dgm:cxn modelId="{27D45E0E-DBC2-4A28-A762-383489E6514F}" type="presParOf" srcId="{48CAE4FE-5B0B-48FE-83A3-D1B20918086A}" destId="{F76D3FF2-1587-4A1E-AFCE-864F7B5C7B34}" srcOrd="7" destOrd="0" presId="urn:microsoft.com/office/officeart/2005/8/layout/radial1"/>
    <dgm:cxn modelId="{E3497B5E-7223-451C-A63D-757FFA3C8B2A}" type="presParOf" srcId="{F76D3FF2-1587-4A1E-AFCE-864F7B5C7B34}" destId="{932AEB8C-A2D1-4B21-8574-5D6E15124304}" srcOrd="0" destOrd="0" presId="urn:microsoft.com/office/officeart/2005/8/layout/radial1"/>
    <dgm:cxn modelId="{3A6A391A-49CA-4E6B-8A6E-9CC1AD63A325}" type="presParOf" srcId="{48CAE4FE-5B0B-48FE-83A3-D1B20918086A}" destId="{E6530E65-2D61-422D-A493-225316118C86}" srcOrd="8" destOrd="0" presId="urn:microsoft.com/office/officeart/2005/8/layout/radial1"/>
    <dgm:cxn modelId="{71B96D71-CDC5-41BB-92BE-54169226047E}" type="presParOf" srcId="{48CAE4FE-5B0B-48FE-83A3-D1B20918086A}" destId="{52CD695D-14C3-4CB1-9F45-8FE212CAE163}" srcOrd="9" destOrd="0" presId="urn:microsoft.com/office/officeart/2005/8/layout/radial1"/>
    <dgm:cxn modelId="{E248624D-20A7-4FAF-8749-5AEA2D574708}" type="presParOf" srcId="{52CD695D-14C3-4CB1-9F45-8FE212CAE163}" destId="{31B36D23-C751-453C-B468-5076C9840EEB}" srcOrd="0" destOrd="0" presId="urn:microsoft.com/office/officeart/2005/8/layout/radial1"/>
    <dgm:cxn modelId="{0BC31F87-18D2-48C9-A865-D83AD5C1CDAC}" type="presParOf" srcId="{48CAE4FE-5B0B-48FE-83A3-D1B20918086A}" destId="{C7488BD0-CC41-40CE-9E31-3D903B973CF6}" srcOrd="10" destOrd="0" presId="urn:microsoft.com/office/officeart/2005/8/layout/radial1"/>
    <dgm:cxn modelId="{D7A46260-A759-4AA9-94A9-81EBC40C914E}" type="presParOf" srcId="{48CAE4FE-5B0B-48FE-83A3-D1B20918086A}" destId="{A77A15C6-D5D8-4113-9D1A-95B8533B7FE0}" srcOrd="11" destOrd="0" presId="urn:microsoft.com/office/officeart/2005/8/layout/radial1"/>
    <dgm:cxn modelId="{615E1EF7-C6F4-4C05-8697-60E9120B9D64}" type="presParOf" srcId="{A77A15C6-D5D8-4113-9D1A-95B8533B7FE0}" destId="{1007BEDC-1C8C-4666-BB46-133976102381}" srcOrd="0" destOrd="0" presId="urn:microsoft.com/office/officeart/2005/8/layout/radial1"/>
    <dgm:cxn modelId="{1EBBEB60-3FFB-4E09-B617-F3A719A8B8E2}" type="presParOf" srcId="{48CAE4FE-5B0B-48FE-83A3-D1B20918086A}" destId="{FDA5D96F-3D24-49DE-96B7-BA169D1EE38F}" srcOrd="12" destOrd="0" presId="urn:microsoft.com/office/officeart/2005/8/layout/radial1"/>
    <dgm:cxn modelId="{B30524CB-E879-4125-A9D1-84BE38F144A0}" type="presParOf" srcId="{48CAE4FE-5B0B-48FE-83A3-D1B20918086A}" destId="{1D8BD6C0-4418-4B59-9735-6DB72DF80286}" srcOrd="13" destOrd="0" presId="urn:microsoft.com/office/officeart/2005/8/layout/radial1"/>
    <dgm:cxn modelId="{0A2E6068-3879-40E4-B87B-A6C2FC29E235}" type="presParOf" srcId="{1D8BD6C0-4418-4B59-9735-6DB72DF80286}" destId="{8B9966BF-8083-4D10-A746-BC6756C15A09}" srcOrd="0" destOrd="0" presId="urn:microsoft.com/office/officeart/2005/8/layout/radial1"/>
    <dgm:cxn modelId="{3EBE10E8-342B-4EA3-8183-EFB649EEA3E9}" type="presParOf" srcId="{48CAE4FE-5B0B-48FE-83A3-D1B20918086A}" destId="{57C8B9EA-41CB-4986-95A6-17221D05DE70}" srcOrd="14" destOrd="0" presId="urn:microsoft.com/office/officeart/2005/8/layout/radial1"/>
    <dgm:cxn modelId="{643A8D29-9158-41FD-AAA3-755361F80DF7}" type="presParOf" srcId="{48CAE4FE-5B0B-48FE-83A3-D1B20918086A}" destId="{4A856FA8-7BC9-4765-B741-2A55B60C93E4}" srcOrd="15" destOrd="0" presId="urn:microsoft.com/office/officeart/2005/8/layout/radial1"/>
    <dgm:cxn modelId="{7127324B-9EB0-4916-9287-107DC9842D1C}" type="presParOf" srcId="{4A856FA8-7BC9-4765-B741-2A55B60C93E4}" destId="{2563C69F-EE19-46B3-9C19-1262DAD2C7DE}" srcOrd="0" destOrd="0" presId="urn:microsoft.com/office/officeart/2005/8/layout/radial1"/>
    <dgm:cxn modelId="{B3D12ABB-B110-488A-94E2-B38E1C1DB42D}" type="presParOf" srcId="{48CAE4FE-5B0B-48FE-83A3-D1B20918086A}" destId="{4B679496-352F-49DA-854C-10FDB211A6C8}"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3E31E-C919-4262-A5A0-2163E08635B5}">
      <dsp:nvSpPr>
        <dsp:cNvPr id="0" name=""/>
        <dsp:cNvSpPr/>
      </dsp:nvSpPr>
      <dsp:spPr>
        <a:xfrm>
          <a:off x="2" y="1329"/>
          <a:ext cx="3962394" cy="1166592"/>
        </a:xfrm>
        <a:prstGeom prst="roundRect">
          <a:avLst/>
        </a:prstGeom>
        <a:solidFill>
          <a:schemeClr val="accent2">
            <a:lumMod val="7500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lumMod val="60000"/>
                  <a:lumOff val="40000"/>
                </a:schemeClr>
              </a:solidFill>
            </a:rPr>
            <a:t>Curative treatment </a:t>
          </a:r>
          <a:r>
            <a:rPr lang="en-US" sz="1800" b="1" kern="1200" dirty="0" smtClean="0">
              <a:solidFill>
                <a:schemeClr val="bg1"/>
              </a:solidFill>
            </a:rPr>
            <a:t>is possible but may fail</a:t>
          </a:r>
          <a:endParaRPr lang="en-US" sz="1800" kern="1200" dirty="0">
            <a:solidFill>
              <a:schemeClr val="bg1"/>
            </a:solidFill>
          </a:endParaRPr>
        </a:p>
      </dsp:txBody>
      <dsp:txXfrm>
        <a:off x="56950" y="58277"/>
        <a:ext cx="3848498" cy="1052696"/>
      </dsp:txXfrm>
    </dsp:sp>
    <dsp:sp modelId="{F1FED427-5DD5-47BB-B1C7-ABD1CBEE8E8B}">
      <dsp:nvSpPr>
        <dsp:cNvPr id="0" name=""/>
        <dsp:cNvSpPr/>
      </dsp:nvSpPr>
      <dsp:spPr>
        <a:xfrm>
          <a:off x="2" y="1224704"/>
          <a:ext cx="3958508" cy="1135646"/>
        </a:xfrm>
        <a:prstGeom prst="roundRect">
          <a:avLst/>
        </a:prstGeom>
        <a:solidFill>
          <a:schemeClr val="accent2">
            <a:lumMod val="7500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accent1">
                  <a:lumMod val="60000"/>
                  <a:lumOff val="40000"/>
                </a:schemeClr>
              </a:solidFill>
            </a:rPr>
            <a:t>Early death is inevitable</a:t>
          </a:r>
          <a:r>
            <a:rPr lang="en-US" sz="1600" b="1" kern="1200" dirty="0" smtClean="0">
              <a:solidFill>
                <a:schemeClr val="tx1"/>
              </a:solidFill>
            </a:rPr>
            <a:t>,  </a:t>
          </a:r>
          <a:r>
            <a:rPr lang="en-US" sz="1600" b="1" kern="1200" dirty="0" smtClean="0">
              <a:solidFill>
                <a:schemeClr val="bg1"/>
              </a:solidFill>
            </a:rPr>
            <a:t>but with long periods of treatment aimed at prolonging life and maintaining quality of life</a:t>
          </a:r>
          <a:endParaRPr lang="en-US" sz="1600" kern="1200" dirty="0">
            <a:solidFill>
              <a:schemeClr val="bg1"/>
            </a:solidFill>
          </a:endParaRPr>
        </a:p>
      </dsp:txBody>
      <dsp:txXfrm>
        <a:off x="55440" y="1280142"/>
        <a:ext cx="3847632" cy="1024770"/>
      </dsp:txXfrm>
    </dsp:sp>
    <dsp:sp modelId="{B65D8AD6-B552-4C27-8D43-B758B27AFCB4}">
      <dsp:nvSpPr>
        <dsp:cNvPr id="0" name=""/>
        <dsp:cNvSpPr/>
      </dsp:nvSpPr>
      <dsp:spPr>
        <a:xfrm>
          <a:off x="2" y="2417132"/>
          <a:ext cx="3958807" cy="1135646"/>
        </a:xfrm>
        <a:prstGeom prst="roundRect">
          <a:avLst/>
        </a:prstGeom>
        <a:solidFill>
          <a:schemeClr val="accent2">
            <a:lumMod val="7500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accent1">
                  <a:lumMod val="60000"/>
                  <a:lumOff val="40000"/>
                </a:schemeClr>
              </a:solidFill>
            </a:rPr>
            <a:t>Treatment is exclusively palliative </a:t>
          </a:r>
          <a:r>
            <a:rPr lang="en-US" sz="1800" b="1" kern="1200" dirty="0" smtClean="0">
              <a:solidFill>
                <a:schemeClr val="bg1"/>
              </a:solidFill>
            </a:rPr>
            <a:t>after diagnosis</a:t>
          </a:r>
          <a:endParaRPr lang="en-US" sz="1800" kern="1200" dirty="0">
            <a:solidFill>
              <a:schemeClr val="bg1"/>
            </a:solidFill>
          </a:endParaRPr>
        </a:p>
      </dsp:txBody>
      <dsp:txXfrm>
        <a:off x="55440" y="2472570"/>
        <a:ext cx="3847931" cy="1024770"/>
      </dsp:txXfrm>
    </dsp:sp>
    <dsp:sp modelId="{CA8859F0-0D8D-49B8-82D7-666BB23F5ADD}">
      <dsp:nvSpPr>
        <dsp:cNvPr id="0" name=""/>
        <dsp:cNvSpPr/>
      </dsp:nvSpPr>
      <dsp:spPr>
        <a:xfrm>
          <a:off x="2" y="3609561"/>
          <a:ext cx="3958502" cy="1135646"/>
        </a:xfrm>
        <a:prstGeom prst="roundRect">
          <a:avLst/>
        </a:prstGeom>
        <a:solidFill>
          <a:schemeClr val="accent2">
            <a:lumMod val="75000"/>
          </a:schemeClr>
        </a:solidFill>
        <a:ln w="48000" cap="flat" cmpd="thickThin"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bg1"/>
              </a:solidFill>
            </a:rPr>
            <a:t>Severe, </a:t>
          </a:r>
          <a:r>
            <a:rPr lang="en-US" sz="1600" b="1" kern="1200" dirty="0" err="1" smtClean="0">
              <a:solidFill>
                <a:schemeClr val="accent1">
                  <a:lumMod val="60000"/>
                  <a:lumOff val="40000"/>
                </a:schemeClr>
              </a:solidFill>
            </a:rPr>
            <a:t>nonprogressive</a:t>
          </a:r>
          <a:r>
            <a:rPr lang="en-US" sz="1600" b="1" kern="1200" dirty="0" smtClean="0">
              <a:solidFill>
                <a:schemeClr val="accent1">
                  <a:lumMod val="60000"/>
                  <a:lumOff val="40000"/>
                </a:schemeClr>
              </a:solidFill>
            </a:rPr>
            <a:t> but irreversible disability</a:t>
          </a:r>
          <a:r>
            <a:rPr lang="en-US" sz="1600" b="1" kern="1200" dirty="0" smtClean="0">
              <a:solidFill>
                <a:schemeClr val="bg1"/>
              </a:solidFill>
            </a:rPr>
            <a:t>,</a:t>
          </a:r>
          <a:r>
            <a:rPr lang="en-US" sz="1600" b="1" kern="1200" dirty="0" smtClean="0">
              <a:solidFill>
                <a:schemeClr val="tx1"/>
              </a:solidFill>
            </a:rPr>
            <a:t> </a:t>
          </a:r>
          <a:r>
            <a:rPr lang="en-US" sz="1600" b="1" kern="1200" dirty="0" smtClean="0">
              <a:solidFill>
                <a:schemeClr val="bg1"/>
              </a:solidFill>
            </a:rPr>
            <a:t>with frequent complications and premature death</a:t>
          </a:r>
          <a:endParaRPr lang="en-US" sz="1600" kern="1200" dirty="0">
            <a:solidFill>
              <a:schemeClr val="bg1"/>
            </a:solidFill>
          </a:endParaRPr>
        </a:p>
      </dsp:txBody>
      <dsp:txXfrm>
        <a:off x="55440" y="3664999"/>
        <a:ext cx="3847626" cy="1024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9F0EA-016A-4FFB-82AF-E677A197015D}">
      <dsp:nvSpPr>
        <dsp:cNvPr id="0" name=""/>
        <dsp:cNvSpPr/>
      </dsp:nvSpPr>
      <dsp:spPr>
        <a:xfrm>
          <a:off x="0" y="34724"/>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smtClean="0"/>
            <a:t>Advanced symptom management</a:t>
          </a:r>
          <a:endParaRPr lang="en-US" sz="2000" b="1" kern="1200" dirty="0">
            <a:effectLst/>
          </a:endParaRPr>
        </a:p>
      </dsp:txBody>
      <dsp:txXfrm>
        <a:off x="38552" y="73276"/>
        <a:ext cx="2666096" cy="712646"/>
      </dsp:txXfrm>
    </dsp:sp>
    <dsp:sp modelId="{539900DD-1B5F-400C-BA19-004118CC5770}">
      <dsp:nvSpPr>
        <dsp:cNvPr id="0" name=""/>
        <dsp:cNvSpPr/>
      </dsp:nvSpPr>
      <dsp:spPr>
        <a:xfrm>
          <a:off x="0" y="867674"/>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Conflict resolution</a:t>
          </a:r>
          <a:endParaRPr lang="en-US" sz="2000" b="1" kern="1200" dirty="0"/>
        </a:p>
      </dsp:txBody>
      <dsp:txXfrm>
        <a:off x="38552" y="906226"/>
        <a:ext cx="2666096" cy="712646"/>
      </dsp:txXfrm>
    </dsp:sp>
    <dsp:sp modelId="{4A199BCF-ABD8-4688-BCF1-CD41FE1B22AB}">
      <dsp:nvSpPr>
        <dsp:cNvPr id="0" name=""/>
        <dsp:cNvSpPr/>
      </dsp:nvSpPr>
      <dsp:spPr>
        <a:xfrm>
          <a:off x="0" y="170062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Ethical challenges</a:t>
          </a:r>
          <a:endParaRPr lang="en-US" sz="2000" b="1" kern="1200" dirty="0"/>
        </a:p>
      </dsp:txBody>
      <dsp:txXfrm>
        <a:off x="38552" y="1739177"/>
        <a:ext cx="2666096" cy="712646"/>
      </dsp:txXfrm>
    </dsp:sp>
    <dsp:sp modelId="{2D1C64B4-EA6E-49E9-B669-925A81060C72}">
      <dsp:nvSpPr>
        <dsp:cNvPr id="0" name=""/>
        <dsp:cNvSpPr/>
      </dsp:nvSpPr>
      <dsp:spPr>
        <a:xfrm>
          <a:off x="0" y="253357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Discharge planning</a:t>
          </a:r>
          <a:endParaRPr lang="en-US" sz="2000" b="1" kern="1200" dirty="0"/>
        </a:p>
      </dsp:txBody>
      <dsp:txXfrm>
        <a:off x="38552" y="2572127"/>
        <a:ext cx="2666096" cy="712646"/>
      </dsp:txXfrm>
    </dsp:sp>
    <dsp:sp modelId="{A601F4B7-8B9C-43B3-9DA1-E7E20A5664BD}">
      <dsp:nvSpPr>
        <dsp:cNvPr id="0" name=""/>
        <dsp:cNvSpPr/>
      </dsp:nvSpPr>
      <dsp:spPr>
        <a:xfrm>
          <a:off x="0" y="336652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Care Coordination</a:t>
          </a:r>
          <a:endParaRPr lang="en-US" sz="2000" b="1" kern="1200" dirty="0"/>
        </a:p>
      </dsp:txBody>
      <dsp:txXfrm>
        <a:off x="38552" y="3405077"/>
        <a:ext cx="2666096" cy="712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9F0EA-016A-4FFB-82AF-E677A197015D}">
      <dsp:nvSpPr>
        <dsp:cNvPr id="0" name=""/>
        <dsp:cNvSpPr/>
      </dsp:nvSpPr>
      <dsp:spPr>
        <a:xfrm>
          <a:off x="0" y="0"/>
          <a:ext cx="2621916" cy="793845"/>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Basic symptom management</a:t>
          </a:r>
          <a:endParaRPr lang="en-US" sz="2000" b="1" kern="1200" dirty="0">
            <a:effectLst/>
          </a:endParaRPr>
        </a:p>
      </dsp:txBody>
      <dsp:txXfrm>
        <a:off x="38752" y="38752"/>
        <a:ext cx="2544412" cy="716341"/>
      </dsp:txXfrm>
    </dsp:sp>
    <dsp:sp modelId="{539900DD-1B5F-400C-BA19-004118CC5770}">
      <dsp:nvSpPr>
        <dsp:cNvPr id="0" name=""/>
        <dsp:cNvSpPr/>
      </dsp:nvSpPr>
      <dsp:spPr>
        <a:xfrm>
          <a:off x="0" y="878337"/>
          <a:ext cx="2621916" cy="793845"/>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Psychosocial support</a:t>
          </a:r>
          <a:endParaRPr lang="en-US" sz="2000" b="1" kern="1200" dirty="0"/>
        </a:p>
      </dsp:txBody>
      <dsp:txXfrm>
        <a:off x="38752" y="917089"/>
        <a:ext cx="2544412" cy="716341"/>
      </dsp:txXfrm>
    </dsp:sp>
    <dsp:sp modelId="{4A199BCF-ABD8-4688-BCF1-CD41FE1B22AB}">
      <dsp:nvSpPr>
        <dsp:cNvPr id="0" name=""/>
        <dsp:cNvSpPr/>
      </dsp:nvSpPr>
      <dsp:spPr>
        <a:xfrm>
          <a:off x="0" y="1736677"/>
          <a:ext cx="2621916" cy="793845"/>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Discussing wishes and goals</a:t>
          </a:r>
          <a:endParaRPr lang="en-US" sz="2000" b="1" kern="1200" dirty="0"/>
        </a:p>
      </dsp:txBody>
      <dsp:txXfrm>
        <a:off x="38752" y="1775429"/>
        <a:ext cx="2544412" cy="716341"/>
      </dsp:txXfrm>
    </dsp:sp>
    <dsp:sp modelId="{2D1C64B4-EA6E-49E9-B669-925A81060C72}">
      <dsp:nvSpPr>
        <dsp:cNvPr id="0" name=""/>
        <dsp:cNvSpPr/>
      </dsp:nvSpPr>
      <dsp:spPr>
        <a:xfrm>
          <a:off x="0" y="2607424"/>
          <a:ext cx="2621916" cy="793845"/>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Decision-making</a:t>
          </a:r>
          <a:endParaRPr lang="en-US" sz="2000" b="1" kern="1200" dirty="0"/>
        </a:p>
      </dsp:txBody>
      <dsp:txXfrm>
        <a:off x="38752" y="2646176"/>
        <a:ext cx="2544412" cy="716341"/>
      </dsp:txXfrm>
    </dsp:sp>
    <dsp:sp modelId="{0472F249-9570-4713-B8F5-B02368BF7162}">
      <dsp:nvSpPr>
        <dsp:cNvPr id="0" name=""/>
        <dsp:cNvSpPr/>
      </dsp:nvSpPr>
      <dsp:spPr>
        <a:xfrm>
          <a:off x="0" y="3473354"/>
          <a:ext cx="2621916" cy="793845"/>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Bereavement support</a:t>
          </a:r>
          <a:endParaRPr lang="en-US" sz="2000" b="1" kern="1200" dirty="0"/>
        </a:p>
      </dsp:txBody>
      <dsp:txXfrm>
        <a:off x="38752" y="3512106"/>
        <a:ext cx="2544412" cy="7163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9F0EA-016A-4FFB-82AF-E677A197015D}">
      <dsp:nvSpPr>
        <dsp:cNvPr id="0" name=""/>
        <dsp:cNvSpPr/>
      </dsp:nvSpPr>
      <dsp:spPr>
        <a:xfrm>
          <a:off x="0" y="34724"/>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smtClean="0"/>
            <a:t>Advanced symptom management</a:t>
          </a:r>
          <a:endParaRPr lang="en-US" sz="2000" b="1" kern="1200" dirty="0">
            <a:effectLst/>
          </a:endParaRPr>
        </a:p>
      </dsp:txBody>
      <dsp:txXfrm>
        <a:off x="38552" y="73276"/>
        <a:ext cx="2666096" cy="712646"/>
      </dsp:txXfrm>
    </dsp:sp>
    <dsp:sp modelId="{539900DD-1B5F-400C-BA19-004118CC5770}">
      <dsp:nvSpPr>
        <dsp:cNvPr id="0" name=""/>
        <dsp:cNvSpPr/>
      </dsp:nvSpPr>
      <dsp:spPr>
        <a:xfrm>
          <a:off x="0" y="867674"/>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Conflict resolution</a:t>
          </a:r>
          <a:endParaRPr lang="en-US" sz="2000" b="1" kern="1200" dirty="0"/>
        </a:p>
      </dsp:txBody>
      <dsp:txXfrm>
        <a:off x="38552" y="906226"/>
        <a:ext cx="2666096" cy="712646"/>
      </dsp:txXfrm>
    </dsp:sp>
    <dsp:sp modelId="{4A199BCF-ABD8-4688-BCF1-CD41FE1B22AB}">
      <dsp:nvSpPr>
        <dsp:cNvPr id="0" name=""/>
        <dsp:cNvSpPr/>
      </dsp:nvSpPr>
      <dsp:spPr>
        <a:xfrm>
          <a:off x="0" y="170062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Ethical challenges</a:t>
          </a:r>
          <a:endParaRPr lang="en-US" sz="2000" b="1" kern="1200" dirty="0"/>
        </a:p>
      </dsp:txBody>
      <dsp:txXfrm>
        <a:off x="38552" y="1739177"/>
        <a:ext cx="2666096" cy="712646"/>
      </dsp:txXfrm>
    </dsp:sp>
    <dsp:sp modelId="{2D1C64B4-EA6E-49E9-B669-925A81060C72}">
      <dsp:nvSpPr>
        <dsp:cNvPr id="0" name=""/>
        <dsp:cNvSpPr/>
      </dsp:nvSpPr>
      <dsp:spPr>
        <a:xfrm>
          <a:off x="0" y="253357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Discharge planning</a:t>
          </a:r>
          <a:endParaRPr lang="en-US" sz="2000" b="1" kern="1200" dirty="0"/>
        </a:p>
      </dsp:txBody>
      <dsp:txXfrm>
        <a:off x="38552" y="2572127"/>
        <a:ext cx="2666096" cy="712646"/>
      </dsp:txXfrm>
    </dsp:sp>
    <dsp:sp modelId="{A601F4B7-8B9C-43B3-9DA1-E7E20A5664BD}">
      <dsp:nvSpPr>
        <dsp:cNvPr id="0" name=""/>
        <dsp:cNvSpPr/>
      </dsp:nvSpPr>
      <dsp:spPr>
        <a:xfrm>
          <a:off x="0" y="3366525"/>
          <a:ext cx="2743200" cy="78975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Care Coordination</a:t>
          </a:r>
          <a:endParaRPr lang="en-US" sz="2000" b="1" kern="1200" dirty="0"/>
        </a:p>
      </dsp:txBody>
      <dsp:txXfrm>
        <a:off x="38552" y="3405077"/>
        <a:ext cx="2666096" cy="7126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9F0EA-016A-4FFB-82AF-E677A197015D}">
      <dsp:nvSpPr>
        <dsp:cNvPr id="0" name=""/>
        <dsp:cNvSpPr/>
      </dsp:nvSpPr>
      <dsp:spPr>
        <a:xfrm>
          <a:off x="0" y="0"/>
          <a:ext cx="2621916" cy="78083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rPr>
            <a:t>Basic symptom management</a:t>
          </a:r>
          <a:endParaRPr lang="en-US" sz="2000" b="1" kern="1200" dirty="0">
            <a:effectLst/>
          </a:endParaRPr>
        </a:p>
      </dsp:txBody>
      <dsp:txXfrm>
        <a:off x="38117" y="38117"/>
        <a:ext cx="2545682" cy="704603"/>
      </dsp:txXfrm>
    </dsp:sp>
    <dsp:sp modelId="{539900DD-1B5F-400C-BA19-004118CC5770}">
      <dsp:nvSpPr>
        <dsp:cNvPr id="0" name=""/>
        <dsp:cNvSpPr/>
      </dsp:nvSpPr>
      <dsp:spPr>
        <a:xfrm>
          <a:off x="0" y="798687"/>
          <a:ext cx="2621916" cy="78083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Psychosocial support</a:t>
          </a:r>
          <a:endParaRPr lang="en-US" sz="2000" b="1" kern="1200" dirty="0"/>
        </a:p>
      </dsp:txBody>
      <dsp:txXfrm>
        <a:off x="38117" y="836804"/>
        <a:ext cx="2545682" cy="704603"/>
      </dsp:txXfrm>
    </dsp:sp>
    <dsp:sp modelId="{4A199BCF-ABD8-4688-BCF1-CD41FE1B22AB}">
      <dsp:nvSpPr>
        <dsp:cNvPr id="0" name=""/>
        <dsp:cNvSpPr/>
      </dsp:nvSpPr>
      <dsp:spPr>
        <a:xfrm>
          <a:off x="0" y="1590779"/>
          <a:ext cx="2621916" cy="78083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Discussing wishes and goals</a:t>
          </a:r>
          <a:endParaRPr lang="en-US" sz="2000" b="1" kern="1200" dirty="0"/>
        </a:p>
      </dsp:txBody>
      <dsp:txXfrm>
        <a:off x="38117" y="1628896"/>
        <a:ext cx="2545682" cy="704603"/>
      </dsp:txXfrm>
    </dsp:sp>
    <dsp:sp modelId="{2D1C64B4-EA6E-49E9-B669-925A81060C72}">
      <dsp:nvSpPr>
        <dsp:cNvPr id="0" name=""/>
        <dsp:cNvSpPr/>
      </dsp:nvSpPr>
      <dsp:spPr>
        <a:xfrm>
          <a:off x="0" y="2404693"/>
          <a:ext cx="2621916" cy="78083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Decision-making</a:t>
          </a:r>
          <a:endParaRPr lang="en-US" sz="2000" b="1" kern="1200" dirty="0"/>
        </a:p>
      </dsp:txBody>
      <dsp:txXfrm>
        <a:off x="38117" y="2442810"/>
        <a:ext cx="2545682" cy="704603"/>
      </dsp:txXfrm>
    </dsp:sp>
    <dsp:sp modelId="{0472F249-9570-4713-B8F5-B02368BF7162}">
      <dsp:nvSpPr>
        <dsp:cNvPr id="0" name=""/>
        <dsp:cNvSpPr/>
      </dsp:nvSpPr>
      <dsp:spPr>
        <a:xfrm>
          <a:off x="0" y="3181559"/>
          <a:ext cx="2621916" cy="780837"/>
        </a:xfrm>
        <a:prstGeom prst="roundRect">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w="6350" cap="rnd" cmpd="sng" algn="ctr">
          <a:solidFill>
            <a:schemeClr val="accent2">
              <a:shade val="95000"/>
              <a:satMod val="105000"/>
            </a:schemeClr>
          </a:solidFill>
          <a:prstDash val="solid"/>
        </a:ln>
        <a:effectLst>
          <a:outerShdw blurRad="39000" dist="25400" dir="5400000" rotWithShape="0">
            <a:srgbClr val="000000">
              <a:alpha val="38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Bereavement support</a:t>
          </a:r>
          <a:endParaRPr lang="en-US" sz="2000" b="1" kern="1200" dirty="0"/>
        </a:p>
      </dsp:txBody>
      <dsp:txXfrm>
        <a:off x="38117" y="3219676"/>
        <a:ext cx="2545682" cy="7046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BE82B-A1B7-4D3A-BDEC-734372F4A6F5}">
      <dsp:nvSpPr>
        <dsp:cNvPr id="0" name=""/>
        <dsp:cNvSpPr/>
      </dsp:nvSpPr>
      <dsp:spPr>
        <a:xfrm>
          <a:off x="3164587" y="1851552"/>
          <a:ext cx="1319342" cy="1249895"/>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smtClean="0"/>
            <a:t>Team</a:t>
          </a:r>
          <a:endParaRPr lang="en-US" sz="2900" kern="1200" dirty="0"/>
        </a:p>
      </dsp:txBody>
      <dsp:txXfrm>
        <a:off x="3357800" y="2034595"/>
        <a:ext cx="932916" cy="883809"/>
      </dsp:txXfrm>
    </dsp:sp>
    <dsp:sp modelId="{005662D6-FB37-42DB-9E89-CA55C0966A07}">
      <dsp:nvSpPr>
        <dsp:cNvPr id="0" name=""/>
        <dsp:cNvSpPr/>
      </dsp:nvSpPr>
      <dsp:spPr>
        <a:xfrm rot="16200000">
          <a:off x="3495149" y="1509121"/>
          <a:ext cx="658219" cy="26640"/>
        </a:xfrm>
        <a:custGeom>
          <a:avLst/>
          <a:gdLst/>
          <a:ahLst/>
          <a:cxnLst/>
          <a:rect l="0" t="0" r="0" b="0"/>
          <a:pathLst>
            <a:path>
              <a:moveTo>
                <a:pt x="0" y="13320"/>
              </a:moveTo>
              <a:lnTo>
                <a:pt x="658219"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07803" y="1505986"/>
        <a:ext cx="32910" cy="32910"/>
      </dsp:txXfrm>
    </dsp:sp>
    <dsp:sp modelId="{79524DA6-DF19-45A3-BEA5-17BDFE88BBE3}">
      <dsp:nvSpPr>
        <dsp:cNvPr id="0" name=""/>
        <dsp:cNvSpPr/>
      </dsp:nvSpPr>
      <dsp:spPr>
        <a:xfrm>
          <a:off x="3183311" y="-38241"/>
          <a:ext cx="1281895" cy="1231573"/>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Physician/ NP</a:t>
          </a:r>
          <a:endParaRPr lang="en-US" sz="1400" kern="1200" dirty="0"/>
        </a:p>
      </dsp:txBody>
      <dsp:txXfrm>
        <a:off x="3371040" y="142119"/>
        <a:ext cx="906437" cy="870853"/>
      </dsp:txXfrm>
    </dsp:sp>
    <dsp:sp modelId="{A752B048-F3BD-4730-804E-F6B7C353E4DF}">
      <dsp:nvSpPr>
        <dsp:cNvPr id="0" name=""/>
        <dsp:cNvSpPr/>
      </dsp:nvSpPr>
      <dsp:spPr>
        <a:xfrm rot="18900000">
          <a:off x="4185775" y="1786983"/>
          <a:ext cx="629358" cy="26640"/>
        </a:xfrm>
        <a:custGeom>
          <a:avLst/>
          <a:gdLst/>
          <a:ahLst/>
          <a:cxnLst/>
          <a:rect l="0" t="0" r="0" b="0"/>
          <a:pathLst>
            <a:path>
              <a:moveTo>
                <a:pt x="0" y="13320"/>
              </a:moveTo>
              <a:lnTo>
                <a:pt x="629358"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84720" y="1784570"/>
        <a:ext cx="31467" cy="31467"/>
      </dsp:txXfrm>
    </dsp:sp>
    <dsp:sp modelId="{20428F1B-2D25-454B-A8FE-BFC5E9D599FB}">
      <dsp:nvSpPr>
        <dsp:cNvPr id="0" name=""/>
        <dsp:cNvSpPr/>
      </dsp:nvSpPr>
      <dsp:spPr>
        <a:xfrm>
          <a:off x="4526074" y="517949"/>
          <a:ext cx="1281895" cy="1231573"/>
        </a:xfrm>
        <a:prstGeom prst="ellipse">
          <a:avLst/>
        </a:prstGeom>
        <a:gradFill rotWithShape="0">
          <a:gsLst>
            <a:gs pos="0">
              <a:schemeClr val="accent3">
                <a:hueOff val="-1971943"/>
                <a:satOff val="-5198"/>
                <a:lumOff val="-1345"/>
                <a:alphaOff val="0"/>
                <a:tint val="50000"/>
                <a:satMod val="300000"/>
              </a:schemeClr>
            </a:gs>
            <a:gs pos="35000">
              <a:schemeClr val="accent3">
                <a:hueOff val="-1971943"/>
                <a:satOff val="-5198"/>
                <a:lumOff val="-1345"/>
                <a:alphaOff val="0"/>
                <a:tint val="37000"/>
                <a:satMod val="300000"/>
              </a:schemeClr>
            </a:gs>
            <a:gs pos="100000">
              <a:schemeClr val="accent3">
                <a:hueOff val="-1971943"/>
                <a:satOff val="-5198"/>
                <a:lumOff val="-1345"/>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Social Worker</a:t>
          </a:r>
          <a:endParaRPr lang="en-US" sz="1400" kern="1200" dirty="0"/>
        </a:p>
      </dsp:txBody>
      <dsp:txXfrm>
        <a:off x="4713803" y="698309"/>
        <a:ext cx="906437" cy="870853"/>
      </dsp:txXfrm>
    </dsp:sp>
    <dsp:sp modelId="{96A9646C-A4AB-40D0-8C15-D301DA6016B3}">
      <dsp:nvSpPr>
        <dsp:cNvPr id="0" name=""/>
        <dsp:cNvSpPr/>
      </dsp:nvSpPr>
      <dsp:spPr>
        <a:xfrm>
          <a:off x="4483930" y="2463179"/>
          <a:ext cx="598335" cy="26640"/>
        </a:xfrm>
        <a:custGeom>
          <a:avLst/>
          <a:gdLst/>
          <a:ahLst/>
          <a:cxnLst/>
          <a:rect l="0" t="0" r="0" b="0"/>
          <a:pathLst>
            <a:path>
              <a:moveTo>
                <a:pt x="0" y="13320"/>
              </a:moveTo>
              <a:lnTo>
                <a:pt x="598335"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68139" y="2461541"/>
        <a:ext cx="29916" cy="29916"/>
      </dsp:txXfrm>
    </dsp:sp>
    <dsp:sp modelId="{80E77507-0853-4587-8928-02BB9260C487}">
      <dsp:nvSpPr>
        <dsp:cNvPr id="0" name=""/>
        <dsp:cNvSpPr/>
      </dsp:nvSpPr>
      <dsp:spPr>
        <a:xfrm>
          <a:off x="5082265" y="1860713"/>
          <a:ext cx="1281895" cy="1231573"/>
        </a:xfrm>
        <a:prstGeom prst="ellipse">
          <a:avLst/>
        </a:prstGeom>
        <a:gradFill rotWithShape="0">
          <a:gsLst>
            <a:gs pos="0">
              <a:schemeClr val="accent3">
                <a:hueOff val="-3943885"/>
                <a:satOff val="-10396"/>
                <a:lumOff val="-2689"/>
                <a:alphaOff val="0"/>
                <a:tint val="50000"/>
                <a:satMod val="300000"/>
              </a:schemeClr>
            </a:gs>
            <a:gs pos="35000">
              <a:schemeClr val="accent3">
                <a:hueOff val="-3943885"/>
                <a:satOff val="-10396"/>
                <a:lumOff val="-2689"/>
                <a:alphaOff val="0"/>
                <a:tint val="37000"/>
                <a:satMod val="300000"/>
              </a:schemeClr>
            </a:gs>
            <a:gs pos="100000">
              <a:schemeClr val="accent3">
                <a:hueOff val="-3943885"/>
                <a:satOff val="-10396"/>
                <a:lumOff val="-2689"/>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Child Life</a:t>
          </a:r>
          <a:endParaRPr lang="en-US" sz="1400" kern="1200" dirty="0"/>
        </a:p>
      </dsp:txBody>
      <dsp:txXfrm>
        <a:off x="5269994" y="2041073"/>
        <a:ext cx="906437" cy="870853"/>
      </dsp:txXfrm>
    </dsp:sp>
    <dsp:sp modelId="{F76D3FF2-1587-4A1E-AFCE-864F7B5C7B34}">
      <dsp:nvSpPr>
        <dsp:cNvPr id="0" name=""/>
        <dsp:cNvSpPr/>
      </dsp:nvSpPr>
      <dsp:spPr>
        <a:xfrm rot="2700000">
          <a:off x="4190020" y="3129127"/>
          <a:ext cx="600372" cy="26640"/>
        </a:xfrm>
        <a:custGeom>
          <a:avLst/>
          <a:gdLst/>
          <a:ahLst/>
          <a:cxnLst/>
          <a:rect l="0" t="0" r="0" b="0"/>
          <a:pathLst>
            <a:path>
              <a:moveTo>
                <a:pt x="0" y="13320"/>
              </a:moveTo>
              <a:lnTo>
                <a:pt x="600372"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75197" y="3127438"/>
        <a:ext cx="30018" cy="30018"/>
      </dsp:txXfrm>
    </dsp:sp>
    <dsp:sp modelId="{E6530E65-2D61-422D-A493-225316118C86}">
      <dsp:nvSpPr>
        <dsp:cNvPr id="0" name=""/>
        <dsp:cNvSpPr/>
      </dsp:nvSpPr>
      <dsp:spPr>
        <a:xfrm>
          <a:off x="4468870" y="3196944"/>
          <a:ext cx="1396304" cy="1244636"/>
        </a:xfrm>
        <a:prstGeom prst="ellipse">
          <a:avLst/>
        </a:prstGeom>
        <a:gradFill rotWithShape="0">
          <a:gsLst>
            <a:gs pos="0">
              <a:schemeClr val="accent3">
                <a:hueOff val="-5915828"/>
                <a:satOff val="-15594"/>
                <a:lumOff val="-4034"/>
                <a:alphaOff val="0"/>
                <a:tint val="50000"/>
                <a:satMod val="300000"/>
              </a:schemeClr>
            </a:gs>
            <a:gs pos="35000">
              <a:schemeClr val="accent3">
                <a:hueOff val="-5915828"/>
                <a:satOff val="-15594"/>
                <a:lumOff val="-4034"/>
                <a:alphaOff val="0"/>
                <a:tint val="37000"/>
                <a:satMod val="300000"/>
              </a:schemeClr>
            </a:gs>
            <a:gs pos="100000">
              <a:schemeClr val="accent3">
                <a:hueOff val="-5915828"/>
                <a:satOff val="-15594"/>
                <a:lumOff val="-4034"/>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Psychology</a:t>
          </a:r>
          <a:endParaRPr lang="en-US" sz="1400" kern="1200" dirty="0"/>
        </a:p>
      </dsp:txBody>
      <dsp:txXfrm>
        <a:off x="4673354" y="3379217"/>
        <a:ext cx="987336" cy="880090"/>
      </dsp:txXfrm>
    </dsp:sp>
    <dsp:sp modelId="{52CD695D-14C3-4CB1-9F45-8FE212CAE163}">
      <dsp:nvSpPr>
        <dsp:cNvPr id="0" name=""/>
        <dsp:cNvSpPr/>
      </dsp:nvSpPr>
      <dsp:spPr>
        <a:xfrm rot="5400000">
          <a:off x="3495149" y="3417237"/>
          <a:ext cx="658219" cy="26640"/>
        </a:xfrm>
        <a:custGeom>
          <a:avLst/>
          <a:gdLst/>
          <a:ahLst/>
          <a:cxnLst/>
          <a:rect l="0" t="0" r="0" b="0"/>
          <a:pathLst>
            <a:path>
              <a:moveTo>
                <a:pt x="0" y="13320"/>
              </a:moveTo>
              <a:lnTo>
                <a:pt x="658219"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07803" y="3414102"/>
        <a:ext cx="32910" cy="32910"/>
      </dsp:txXfrm>
    </dsp:sp>
    <dsp:sp modelId="{C7488BD0-CC41-40CE-9E31-3D903B973CF6}">
      <dsp:nvSpPr>
        <dsp:cNvPr id="0" name=""/>
        <dsp:cNvSpPr/>
      </dsp:nvSpPr>
      <dsp:spPr>
        <a:xfrm>
          <a:off x="3183311" y="3759667"/>
          <a:ext cx="1281895" cy="1231573"/>
        </a:xfrm>
        <a:prstGeom prst="ellipse">
          <a:avLst/>
        </a:prstGeom>
        <a:gradFill rotWithShape="0">
          <a:gsLst>
            <a:gs pos="0">
              <a:schemeClr val="accent3">
                <a:hueOff val="-7887771"/>
                <a:satOff val="-20791"/>
                <a:lumOff val="-5378"/>
                <a:alphaOff val="0"/>
                <a:tint val="50000"/>
                <a:satMod val="300000"/>
              </a:schemeClr>
            </a:gs>
            <a:gs pos="35000">
              <a:schemeClr val="accent3">
                <a:hueOff val="-7887771"/>
                <a:satOff val="-20791"/>
                <a:lumOff val="-5378"/>
                <a:alphaOff val="0"/>
                <a:tint val="37000"/>
                <a:satMod val="300000"/>
              </a:schemeClr>
            </a:gs>
            <a:gs pos="100000">
              <a:schemeClr val="accent3">
                <a:hueOff val="-7887771"/>
                <a:satOff val="-20791"/>
                <a:lumOff val="-5378"/>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Chaplain</a:t>
          </a:r>
          <a:endParaRPr lang="en-US" sz="1400" kern="1200" dirty="0"/>
        </a:p>
      </dsp:txBody>
      <dsp:txXfrm>
        <a:off x="3371040" y="3940027"/>
        <a:ext cx="906437" cy="870853"/>
      </dsp:txXfrm>
    </dsp:sp>
    <dsp:sp modelId="{A77A15C6-D5D8-4113-9D1A-95B8533B7FE0}">
      <dsp:nvSpPr>
        <dsp:cNvPr id="0" name=""/>
        <dsp:cNvSpPr/>
      </dsp:nvSpPr>
      <dsp:spPr>
        <a:xfrm rot="8055531">
          <a:off x="2844213" y="3147021"/>
          <a:ext cx="627339" cy="26640"/>
        </a:xfrm>
        <a:custGeom>
          <a:avLst/>
          <a:gdLst/>
          <a:ahLst/>
          <a:cxnLst/>
          <a:rect l="0" t="0" r="0" b="0"/>
          <a:pathLst>
            <a:path>
              <a:moveTo>
                <a:pt x="0" y="13320"/>
              </a:moveTo>
              <a:lnTo>
                <a:pt x="627339"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42199" y="3144658"/>
        <a:ext cx="31366" cy="31366"/>
      </dsp:txXfrm>
    </dsp:sp>
    <dsp:sp modelId="{FDA5D96F-3D24-49DE-96B7-BA169D1EE38F}">
      <dsp:nvSpPr>
        <dsp:cNvPr id="0" name=""/>
        <dsp:cNvSpPr/>
      </dsp:nvSpPr>
      <dsp:spPr>
        <a:xfrm>
          <a:off x="1859977" y="3218733"/>
          <a:ext cx="1281895" cy="1231573"/>
        </a:xfrm>
        <a:prstGeom prst="ellipse">
          <a:avLst/>
        </a:prstGeom>
        <a:gradFill rotWithShape="0">
          <a:gsLst>
            <a:gs pos="0">
              <a:schemeClr val="accent3">
                <a:hueOff val="-9859713"/>
                <a:satOff val="-25989"/>
                <a:lumOff val="-6723"/>
                <a:alphaOff val="0"/>
                <a:tint val="50000"/>
                <a:satMod val="300000"/>
              </a:schemeClr>
            </a:gs>
            <a:gs pos="35000">
              <a:schemeClr val="accent3">
                <a:hueOff val="-9859713"/>
                <a:satOff val="-25989"/>
                <a:lumOff val="-6723"/>
                <a:alphaOff val="0"/>
                <a:tint val="37000"/>
                <a:satMod val="300000"/>
              </a:schemeClr>
            </a:gs>
            <a:gs pos="100000">
              <a:schemeClr val="accent3">
                <a:hueOff val="-9859713"/>
                <a:satOff val="-25989"/>
                <a:lumOff val="-6723"/>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Case Manager</a:t>
          </a:r>
          <a:endParaRPr lang="en-US" sz="1400" kern="1200" dirty="0"/>
        </a:p>
      </dsp:txBody>
      <dsp:txXfrm>
        <a:off x="2047706" y="3399093"/>
        <a:ext cx="906437" cy="870853"/>
      </dsp:txXfrm>
    </dsp:sp>
    <dsp:sp modelId="{1D8BD6C0-4418-4B59-9735-6DB72DF80286}">
      <dsp:nvSpPr>
        <dsp:cNvPr id="0" name=""/>
        <dsp:cNvSpPr/>
      </dsp:nvSpPr>
      <dsp:spPr>
        <a:xfrm rot="10800000">
          <a:off x="2670970" y="2463179"/>
          <a:ext cx="493617" cy="26640"/>
        </a:xfrm>
        <a:custGeom>
          <a:avLst/>
          <a:gdLst/>
          <a:ahLst/>
          <a:cxnLst/>
          <a:rect l="0" t="0" r="0" b="0"/>
          <a:pathLst>
            <a:path>
              <a:moveTo>
                <a:pt x="0" y="13320"/>
              </a:moveTo>
              <a:lnTo>
                <a:pt x="493617"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05438" y="2464159"/>
        <a:ext cx="24680" cy="24680"/>
      </dsp:txXfrm>
    </dsp:sp>
    <dsp:sp modelId="{57C8B9EA-41CB-4986-95A6-17221D05DE70}">
      <dsp:nvSpPr>
        <dsp:cNvPr id="0" name=""/>
        <dsp:cNvSpPr/>
      </dsp:nvSpPr>
      <dsp:spPr>
        <a:xfrm>
          <a:off x="1179639" y="1868456"/>
          <a:ext cx="1491331" cy="1216087"/>
        </a:xfrm>
        <a:prstGeom prst="ellipse">
          <a:avLst/>
        </a:prstGeom>
        <a:gradFill rotWithShape="0">
          <a:gsLst>
            <a:gs pos="0">
              <a:schemeClr val="accent3">
                <a:hueOff val="-11831656"/>
                <a:satOff val="-31187"/>
                <a:lumOff val="-8067"/>
                <a:alphaOff val="0"/>
                <a:tint val="50000"/>
                <a:satMod val="300000"/>
              </a:schemeClr>
            </a:gs>
            <a:gs pos="35000">
              <a:schemeClr val="accent3">
                <a:hueOff val="-11831656"/>
                <a:satOff val="-31187"/>
                <a:lumOff val="-8067"/>
                <a:alphaOff val="0"/>
                <a:tint val="37000"/>
                <a:satMod val="300000"/>
              </a:schemeClr>
            </a:gs>
            <a:gs pos="100000">
              <a:schemeClr val="accent3">
                <a:hueOff val="-11831656"/>
                <a:satOff val="-31187"/>
                <a:lumOff val="-8067"/>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Integrative Therapists</a:t>
          </a:r>
          <a:endParaRPr lang="en-US" sz="1400" kern="1200" dirty="0"/>
        </a:p>
      </dsp:txBody>
      <dsp:txXfrm>
        <a:off x="1398039" y="2046548"/>
        <a:ext cx="1054531" cy="859903"/>
      </dsp:txXfrm>
    </dsp:sp>
    <dsp:sp modelId="{4A856FA8-7BC9-4765-B741-2A55B60C93E4}">
      <dsp:nvSpPr>
        <dsp:cNvPr id="0" name=""/>
        <dsp:cNvSpPr/>
      </dsp:nvSpPr>
      <dsp:spPr>
        <a:xfrm rot="13500000">
          <a:off x="2905554" y="1816877"/>
          <a:ext cx="544805" cy="26640"/>
        </a:xfrm>
        <a:custGeom>
          <a:avLst/>
          <a:gdLst/>
          <a:ahLst/>
          <a:cxnLst/>
          <a:rect l="0" t="0" r="0" b="0"/>
          <a:pathLst>
            <a:path>
              <a:moveTo>
                <a:pt x="0" y="13320"/>
              </a:moveTo>
              <a:lnTo>
                <a:pt x="544805" y="13320"/>
              </a:lnTo>
            </a:path>
          </a:pathLst>
        </a:custGeom>
        <a:noFill/>
        <a:ln w="48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64337" y="1816578"/>
        <a:ext cx="27240" cy="27240"/>
      </dsp:txXfrm>
    </dsp:sp>
    <dsp:sp modelId="{4B679496-352F-49DA-854C-10FDB211A6C8}">
      <dsp:nvSpPr>
        <dsp:cNvPr id="0" name=""/>
        <dsp:cNvSpPr/>
      </dsp:nvSpPr>
      <dsp:spPr>
        <a:xfrm>
          <a:off x="1764089" y="425959"/>
          <a:ext cx="1434813" cy="1415553"/>
        </a:xfrm>
        <a:prstGeom prst="ellipse">
          <a:avLst/>
        </a:prstGeom>
        <a:gradFill rotWithShape="0">
          <a:gsLst>
            <a:gs pos="0">
              <a:schemeClr val="accent3">
                <a:hueOff val="-13803598"/>
                <a:satOff val="-36385"/>
                <a:lumOff val="-9412"/>
                <a:alphaOff val="0"/>
                <a:tint val="50000"/>
                <a:satMod val="300000"/>
              </a:schemeClr>
            </a:gs>
            <a:gs pos="35000">
              <a:schemeClr val="accent3">
                <a:hueOff val="-13803598"/>
                <a:satOff val="-36385"/>
                <a:lumOff val="-9412"/>
                <a:alphaOff val="0"/>
                <a:tint val="37000"/>
                <a:satMod val="300000"/>
              </a:schemeClr>
            </a:gs>
            <a:gs pos="100000">
              <a:schemeClr val="accent3">
                <a:hueOff val="-13803598"/>
                <a:satOff val="-36385"/>
                <a:lumOff val="-9412"/>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Volunteer Services</a:t>
          </a:r>
          <a:endParaRPr lang="en-US" sz="1400" kern="1200" dirty="0"/>
        </a:p>
      </dsp:txBody>
      <dsp:txXfrm>
        <a:off x="1974212" y="633262"/>
        <a:ext cx="1014567" cy="100094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D7824-859E-49DF-957D-E793516EB083}" type="datetimeFigureOut">
              <a:rPr lang="en-US" smtClean="0"/>
              <a:t>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F9A1B-6D18-4361-9EDA-3204BF14938B}" type="slidenum">
              <a:rPr lang="en-US" smtClean="0"/>
              <a:t>‹#›</a:t>
            </a:fld>
            <a:endParaRPr lang="en-US"/>
          </a:p>
        </p:txBody>
      </p:sp>
    </p:spTree>
    <p:extLst>
      <p:ext uri="{BB962C8B-B14F-4D97-AF65-F5344CB8AC3E}">
        <p14:creationId xmlns:p14="http://schemas.microsoft.com/office/powerpoint/2010/main" val="352606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a:t>
            </a:r>
            <a:r>
              <a:rPr lang="en-US" baseline="0" dirty="0" smtClean="0"/>
              <a:t> audience using turning point – opportunity to introduce palliative care identified.</a:t>
            </a:r>
          </a:p>
          <a:p>
            <a:endParaRPr lang="en-US" dirty="0" smtClean="0"/>
          </a:p>
          <a:p>
            <a:r>
              <a:rPr lang="en-US" dirty="0" smtClean="0"/>
              <a:t>Which</a:t>
            </a:r>
            <a:r>
              <a:rPr lang="en-US" baseline="0" dirty="0" smtClean="0"/>
              <a:t> of these do you think the primary provider (inpatient, outpatient or specialist) SHOULD feel comfortable doing?</a:t>
            </a:r>
          </a:p>
          <a:p>
            <a:r>
              <a:rPr lang="en-US" baseline="0" dirty="0" smtClean="0"/>
              <a:t>Answer, as many choices as possible</a:t>
            </a:r>
          </a:p>
          <a:p>
            <a:endParaRPr lang="en-US" baseline="0" dirty="0" smtClean="0"/>
          </a:p>
          <a:p>
            <a:r>
              <a:rPr lang="en-US" baseline="0" dirty="0" smtClean="0"/>
              <a:t>Which would YOU feel comfortable doing?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Answer, as many choices as possible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or at end of presentation – which do you think you would feel comfortable doing if you had more training?  If you could talk through with someone from PANDA first?)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03F9A1B-6D18-4361-9EDA-3204BF14938B}" type="slidenum">
              <a:rPr lang="en-US" smtClean="0"/>
              <a:t>3</a:t>
            </a:fld>
            <a:endParaRPr lang="en-US"/>
          </a:p>
        </p:txBody>
      </p:sp>
    </p:spTree>
    <p:extLst>
      <p:ext uri="{BB962C8B-B14F-4D97-AF65-F5344CB8AC3E}">
        <p14:creationId xmlns:p14="http://schemas.microsoft.com/office/powerpoint/2010/main" val="1205429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just end of life care</a:t>
            </a:r>
          </a:p>
          <a:p>
            <a:r>
              <a:rPr lang="en-US" dirty="0" smtClean="0"/>
              <a:t>Not just hospice</a:t>
            </a:r>
            <a:r>
              <a:rPr lang="en-US" baseline="0" dirty="0" smtClean="0"/>
              <a:t> care</a:t>
            </a:r>
          </a:p>
          <a:p>
            <a:r>
              <a:rPr lang="en-US" baseline="0" dirty="0" smtClean="0"/>
              <a:t>Should be integrated into the continuum of care and not be an abrupt transition</a:t>
            </a:r>
            <a:endParaRPr lang="en-US" dirty="0"/>
          </a:p>
        </p:txBody>
      </p:sp>
      <p:sp>
        <p:nvSpPr>
          <p:cNvPr id="4" name="Slide Number Placeholder 3"/>
          <p:cNvSpPr>
            <a:spLocks noGrp="1"/>
          </p:cNvSpPr>
          <p:nvPr>
            <p:ph type="sldNum" sz="quarter" idx="10"/>
          </p:nvPr>
        </p:nvSpPr>
        <p:spPr/>
        <p:txBody>
          <a:bodyPr/>
          <a:lstStyle/>
          <a:p>
            <a:fld id="{503F9A1B-6D18-4361-9EDA-3204BF14938B}" type="slidenum">
              <a:rPr lang="en-US" smtClean="0"/>
              <a:t>4</a:t>
            </a:fld>
            <a:endParaRPr lang="en-US"/>
          </a:p>
        </p:txBody>
      </p:sp>
    </p:spTree>
    <p:extLst>
      <p:ext uri="{BB962C8B-B14F-4D97-AF65-F5344CB8AC3E}">
        <p14:creationId xmlns:p14="http://schemas.microsoft.com/office/powerpoint/2010/main" val="409842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a:t>
            </a:r>
            <a:r>
              <a:rPr lang="en-US" baseline="0" dirty="0" smtClean="0"/>
              <a:t> considered eligible/appropriate for palliative care</a:t>
            </a:r>
          </a:p>
          <a:p>
            <a:endParaRPr lang="en-US" baseline="0" dirty="0" smtClean="0"/>
          </a:p>
          <a:p>
            <a:r>
              <a:rPr lang="en-US" baseline="0" dirty="0" smtClean="0"/>
              <a:t>Category “treatment is exclusively palliative” is very debatable – we take care of patients with these genetic disorders who have very variable survival and frequent are provided curative therapies for a long time</a:t>
            </a:r>
          </a:p>
          <a:p>
            <a:endParaRPr lang="en-US" baseline="0" dirty="0" smtClean="0"/>
          </a:p>
          <a:p>
            <a:r>
              <a:rPr lang="en-US" baseline="0" dirty="0" smtClean="0"/>
              <a:t>Last category comprises the majority of patients we see that would need palliative care services</a:t>
            </a:r>
            <a:endParaRPr lang="en-US" dirty="0"/>
          </a:p>
        </p:txBody>
      </p:sp>
      <p:sp>
        <p:nvSpPr>
          <p:cNvPr id="4" name="Slide Number Placeholder 3"/>
          <p:cNvSpPr>
            <a:spLocks noGrp="1"/>
          </p:cNvSpPr>
          <p:nvPr>
            <p:ph type="sldNum" sz="quarter" idx="10"/>
          </p:nvPr>
        </p:nvSpPr>
        <p:spPr/>
        <p:txBody>
          <a:bodyPr/>
          <a:lstStyle/>
          <a:p>
            <a:fld id="{503F9A1B-6D18-4361-9EDA-3204BF14938B}" type="slidenum">
              <a:rPr lang="en-US" smtClean="0"/>
              <a:t>5</a:t>
            </a:fld>
            <a:endParaRPr lang="en-US"/>
          </a:p>
        </p:txBody>
      </p:sp>
    </p:spTree>
    <p:extLst>
      <p:ext uri="{BB962C8B-B14F-4D97-AF65-F5344CB8AC3E}">
        <p14:creationId xmlns:p14="http://schemas.microsoft.com/office/powerpoint/2010/main" val="263460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ask audience –</a:t>
            </a:r>
            <a:r>
              <a:rPr lang="en-US" baseline="0" dirty="0" smtClean="0"/>
              <a:t> what concerns/barriers to introducing palliative care?  </a:t>
            </a:r>
          </a:p>
          <a:p>
            <a:r>
              <a:rPr lang="en-US" baseline="0" dirty="0" smtClean="0"/>
              <a:t>Are concerns same/different when discussing yourself, vs. getting the PANDA team involved?</a:t>
            </a:r>
          </a:p>
          <a:p>
            <a:r>
              <a:rPr lang="en-US" baseline="0" dirty="0" smtClean="0"/>
              <a:t>Return to cases – illustrate appropriate language at different intervals/opportunities and what services/support PANDA could provide</a:t>
            </a:r>
            <a:endParaRPr lang="en-US" dirty="0"/>
          </a:p>
        </p:txBody>
      </p:sp>
      <p:sp>
        <p:nvSpPr>
          <p:cNvPr id="4" name="Slide Number Placeholder 3"/>
          <p:cNvSpPr>
            <a:spLocks noGrp="1"/>
          </p:cNvSpPr>
          <p:nvPr>
            <p:ph type="sldNum" sz="quarter" idx="10"/>
          </p:nvPr>
        </p:nvSpPr>
        <p:spPr/>
        <p:txBody>
          <a:bodyPr/>
          <a:lstStyle/>
          <a:p>
            <a:fld id="{503F9A1B-6D18-4361-9EDA-3204BF14938B}" type="slidenum">
              <a:rPr lang="en-US" smtClean="0"/>
              <a:t>17</a:t>
            </a:fld>
            <a:endParaRPr lang="en-US"/>
          </a:p>
        </p:txBody>
      </p:sp>
    </p:spTree>
    <p:extLst>
      <p:ext uri="{BB962C8B-B14F-4D97-AF65-F5344CB8AC3E}">
        <p14:creationId xmlns:p14="http://schemas.microsoft.com/office/powerpoint/2010/main" val="115523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Tree>
    <p:extLst>
      <p:ext uri="{BB962C8B-B14F-4D97-AF65-F5344CB8AC3E}">
        <p14:creationId xmlns:p14="http://schemas.microsoft.com/office/powerpoint/2010/main" val="153989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486476-FDE0-4406-A272-8B2D1E7F2E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6E875-F961-4FFC-8E10-CDF3C2E130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486476-FDE0-4406-A272-8B2D1E7F2E38}"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486476-FDE0-4406-A272-8B2D1E7F2E38}"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486476-FDE0-4406-A272-8B2D1E7F2E38}"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86476-FDE0-4406-A272-8B2D1E7F2E38}"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46E875-F961-4FFC-8E10-CDF3C2E130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486476-FDE0-4406-A272-8B2D1E7F2E38}"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46E875-F961-4FFC-8E10-CDF3C2E13008}"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B486476-FDE0-4406-A272-8B2D1E7F2E38}" type="datetimeFigureOut">
              <a:rPr lang="en-US" smtClean="0"/>
              <a:t>11/1/2015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846E875-F961-4FFC-8E10-CDF3C2E130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B486476-FDE0-4406-A272-8B2D1E7F2E38}" type="datetimeFigureOut">
              <a:rPr lang="en-US" smtClean="0"/>
              <a:t>11/1/2015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846E875-F961-4FFC-8E10-CDF3C2E130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Integrating Palliative Care into </a:t>
            </a:r>
            <a:r>
              <a:rPr lang="en-US" dirty="0"/>
              <a:t>Y</a:t>
            </a:r>
            <a:r>
              <a:rPr lang="en-US" dirty="0" smtClean="0"/>
              <a:t>our Practice</a:t>
            </a:r>
            <a:endParaRPr lang="en-US" dirty="0"/>
          </a:p>
        </p:txBody>
      </p:sp>
      <p:sp>
        <p:nvSpPr>
          <p:cNvPr id="3" name="Subtitle 2"/>
          <p:cNvSpPr>
            <a:spLocks noGrp="1"/>
          </p:cNvSpPr>
          <p:nvPr>
            <p:ph type="subTitle" idx="1"/>
          </p:nvPr>
        </p:nvSpPr>
        <p:spPr/>
        <p:txBody>
          <a:bodyPr/>
          <a:lstStyle/>
          <a:p>
            <a:r>
              <a:rPr lang="en-US" dirty="0" smtClean="0"/>
              <a:t>Melanie Anspacher</a:t>
            </a:r>
          </a:p>
          <a:p>
            <a:r>
              <a:rPr lang="en-US" dirty="0" smtClean="0"/>
              <a:t>Noon Conference, Pediatric Residency Program</a:t>
            </a:r>
          </a:p>
          <a:p>
            <a:r>
              <a:rPr lang="en-US" dirty="0" smtClean="0"/>
              <a:t>11/2/15</a:t>
            </a:r>
          </a:p>
        </p:txBody>
      </p:sp>
    </p:spTree>
    <p:custDataLst>
      <p:tags r:id="rId1"/>
    </p:custDataLst>
    <p:extLst>
      <p:ext uri="{BB962C8B-B14F-4D97-AF65-F5344CB8AC3E}">
        <p14:creationId xmlns:p14="http://schemas.microsoft.com/office/powerpoint/2010/main" val="1596726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Palliative Care</a:t>
            </a:r>
            <a:endParaRPr lang="en-US" dirty="0"/>
          </a:p>
        </p:txBody>
      </p:sp>
      <p:sp>
        <p:nvSpPr>
          <p:cNvPr id="3" name="Content Placeholder 2"/>
          <p:cNvSpPr>
            <a:spLocks noGrp="1"/>
          </p:cNvSpPr>
          <p:nvPr>
            <p:ph idx="1"/>
          </p:nvPr>
        </p:nvSpPr>
        <p:spPr/>
        <p:txBody>
          <a:bodyPr/>
          <a:lstStyle/>
          <a:p>
            <a:pPr marL="118872" indent="0">
              <a:buNone/>
            </a:pPr>
            <a:r>
              <a:rPr lang="en-US" dirty="0" smtClean="0"/>
              <a:t>Ask</a:t>
            </a:r>
          </a:p>
          <a:p>
            <a:r>
              <a:rPr lang="en-US" dirty="0"/>
              <a:t>Where </a:t>
            </a:r>
            <a:r>
              <a:rPr lang="en-US" dirty="0" smtClean="0"/>
              <a:t>do you get support to cope with your child’s illness?</a:t>
            </a:r>
          </a:p>
          <a:p>
            <a:r>
              <a:rPr lang="en-US" dirty="0" smtClean="0"/>
              <a:t>Among your child’s health care providers – who is the biggest support for you?  Who do you trust the most?</a:t>
            </a:r>
          </a:p>
          <a:p>
            <a:r>
              <a:rPr lang="en-US" dirty="0" smtClean="0"/>
              <a:t>What are your biggest challenges?</a:t>
            </a:r>
          </a:p>
          <a:p>
            <a:r>
              <a:rPr lang="en-US" dirty="0" smtClean="0"/>
              <a:t>What do you and your family need help with?</a:t>
            </a:r>
            <a:endParaRPr lang="en-US" dirty="0"/>
          </a:p>
          <a:p>
            <a:pPr marL="118872" indent="0">
              <a:buNone/>
            </a:pPr>
            <a:endParaRPr lang="en-US" dirty="0"/>
          </a:p>
        </p:txBody>
      </p:sp>
    </p:spTree>
    <p:extLst>
      <p:ext uri="{BB962C8B-B14F-4D97-AF65-F5344CB8AC3E}">
        <p14:creationId xmlns:p14="http://schemas.microsoft.com/office/powerpoint/2010/main" val="91119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Palliative Care</a:t>
            </a:r>
          </a:p>
        </p:txBody>
      </p:sp>
      <p:sp>
        <p:nvSpPr>
          <p:cNvPr id="3" name="Content Placeholder 2"/>
          <p:cNvSpPr>
            <a:spLocks noGrp="1"/>
          </p:cNvSpPr>
          <p:nvPr>
            <p:ph idx="1"/>
          </p:nvPr>
        </p:nvSpPr>
        <p:spPr/>
        <p:txBody>
          <a:bodyPr/>
          <a:lstStyle/>
          <a:p>
            <a:pPr marL="118872" indent="0">
              <a:buNone/>
            </a:pPr>
            <a:r>
              <a:rPr lang="en-US" dirty="0" smtClean="0"/>
              <a:t>Take a Spiritual History</a:t>
            </a:r>
          </a:p>
          <a:p>
            <a:r>
              <a:rPr lang="en-US" b="1" dirty="0" smtClean="0"/>
              <a:t>F</a:t>
            </a:r>
            <a:r>
              <a:rPr lang="en-US" dirty="0" smtClean="0"/>
              <a:t>-  Faith, Religion, Spirituality</a:t>
            </a:r>
          </a:p>
          <a:p>
            <a:r>
              <a:rPr lang="en-US" b="1" dirty="0" smtClean="0"/>
              <a:t>I </a:t>
            </a:r>
            <a:r>
              <a:rPr lang="en-US" dirty="0" smtClean="0"/>
              <a:t>–  Importance / Influence</a:t>
            </a:r>
          </a:p>
          <a:p>
            <a:r>
              <a:rPr lang="en-US" b="1" dirty="0" smtClean="0"/>
              <a:t>C</a:t>
            </a:r>
            <a:r>
              <a:rPr lang="en-US" dirty="0" smtClean="0"/>
              <a:t> – Community</a:t>
            </a:r>
          </a:p>
          <a:p>
            <a:r>
              <a:rPr lang="en-US" b="1" dirty="0" smtClean="0"/>
              <a:t>A</a:t>
            </a:r>
            <a:r>
              <a:rPr lang="en-US" dirty="0" smtClean="0"/>
              <a:t> - Actions</a:t>
            </a:r>
          </a:p>
        </p:txBody>
      </p:sp>
    </p:spTree>
    <p:extLst>
      <p:ext uri="{BB962C8B-B14F-4D97-AF65-F5344CB8AC3E}">
        <p14:creationId xmlns:p14="http://schemas.microsoft.com/office/powerpoint/2010/main" val="3501017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Palliative Care</a:t>
            </a:r>
          </a:p>
        </p:txBody>
      </p:sp>
      <p:sp>
        <p:nvSpPr>
          <p:cNvPr id="3" name="Content Placeholder 2"/>
          <p:cNvSpPr>
            <a:spLocks noGrp="1"/>
          </p:cNvSpPr>
          <p:nvPr>
            <p:ph idx="1"/>
          </p:nvPr>
        </p:nvSpPr>
        <p:spPr/>
        <p:txBody>
          <a:bodyPr/>
          <a:lstStyle/>
          <a:p>
            <a:pPr marL="118872" indent="0">
              <a:buNone/>
            </a:pPr>
            <a:r>
              <a:rPr lang="en-US" dirty="0" smtClean="0"/>
              <a:t>Ask</a:t>
            </a:r>
          </a:p>
          <a:p>
            <a:r>
              <a:rPr lang="en-US" dirty="0" smtClean="0"/>
              <a:t>Do you think your child is in pain?</a:t>
            </a:r>
          </a:p>
          <a:p>
            <a:r>
              <a:rPr lang="en-US" dirty="0" smtClean="0"/>
              <a:t>How do you usually know if he/she is in pain?</a:t>
            </a:r>
          </a:p>
          <a:p>
            <a:r>
              <a:rPr lang="en-US" dirty="0" smtClean="0"/>
              <a:t>What usually helps?</a:t>
            </a:r>
          </a:p>
          <a:p>
            <a:r>
              <a:rPr lang="en-US" dirty="0" smtClean="0"/>
              <a:t>What does your child like when not in the hospital?  What makes him happy?</a:t>
            </a:r>
            <a:endParaRPr lang="en-US" dirty="0"/>
          </a:p>
        </p:txBody>
      </p:sp>
    </p:spTree>
    <p:extLst>
      <p:ext uri="{BB962C8B-B14F-4D97-AF65-F5344CB8AC3E}">
        <p14:creationId xmlns:p14="http://schemas.microsoft.com/office/powerpoint/2010/main" val="67538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Palliative Care</a:t>
            </a:r>
          </a:p>
        </p:txBody>
      </p:sp>
      <p:sp>
        <p:nvSpPr>
          <p:cNvPr id="3" name="Content Placeholder 2"/>
          <p:cNvSpPr>
            <a:spLocks noGrp="1"/>
          </p:cNvSpPr>
          <p:nvPr>
            <p:ph idx="1"/>
          </p:nvPr>
        </p:nvSpPr>
        <p:spPr/>
        <p:txBody>
          <a:bodyPr>
            <a:normAutofit/>
          </a:bodyPr>
          <a:lstStyle/>
          <a:p>
            <a:pPr marL="118872" indent="0">
              <a:buNone/>
            </a:pPr>
            <a:r>
              <a:rPr lang="en-US" dirty="0" smtClean="0"/>
              <a:t>Act</a:t>
            </a:r>
          </a:p>
          <a:p>
            <a:r>
              <a:rPr lang="en-US" dirty="0" smtClean="0"/>
              <a:t>Recognize and manage symptoms</a:t>
            </a:r>
          </a:p>
          <a:p>
            <a:r>
              <a:rPr lang="en-US" dirty="0" smtClean="0"/>
              <a:t>Assess and treat pain</a:t>
            </a:r>
          </a:p>
          <a:p>
            <a:r>
              <a:rPr lang="en-US" dirty="0" smtClean="0"/>
              <a:t>How can I help make your child more comfortable?  How can I help you?</a:t>
            </a:r>
          </a:p>
          <a:p>
            <a:r>
              <a:rPr lang="en-US" dirty="0" smtClean="0"/>
              <a:t>Work as a team – mobilize resources</a:t>
            </a:r>
          </a:p>
          <a:p>
            <a:r>
              <a:rPr lang="en-US" dirty="0" smtClean="0"/>
              <a:t>Acknowledge parent as expert</a:t>
            </a:r>
          </a:p>
          <a:p>
            <a:r>
              <a:rPr lang="en-US" dirty="0" smtClean="0"/>
              <a:t>Advocate for the child</a:t>
            </a:r>
          </a:p>
          <a:p>
            <a:pPr marL="118872" indent="0">
              <a:buNone/>
            </a:pPr>
            <a:endParaRPr lang="en-US" dirty="0"/>
          </a:p>
        </p:txBody>
      </p:sp>
    </p:spTree>
    <p:extLst>
      <p:ext uri="{BB962C8B-B14F-4D97-AF65-F5344CB8AC3E}">
        <p14:creationId xmlns:p14="http://schemas.microsoft.com/office/powerpoint/2010/main" val="345992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Palliative Care</a:t>
            </a:r>
          </a:p>
        </p:txBody>
      </p:sp>
      <p:sp>
        <p:nvSpPr>
          <p:cNvPr id="3" name="Content Placeholder 2"/>
          <p:cNvSpPr>
            <a:spLocks noGrp="1"/>
          </p:cNvSpPr>
          <p:nvPr>
            <p:ph idx="1"/>
          </p:nvPr>
        </p:nvSpPr>
        <p:spPr/>
        <p:txBody>
          <a:bodyPr>
            <a:normAutofit lnSpcReduction="10000"/>
          </a:bodyPr>
          <a:lstStyle/>
          <a:p>
            <a:pPr marL="118872" indent="0">
              <a:buNone/>
            </a:pPr>
            <a:r>
              <a:rPr lang="en-US" dirty="0" smtClean="0"/>
              <a:t>Act</a:t>
            </a:r>
          </a:p>
          <a:p>
            <a:r>
              <a:rPr lang="en-US" dirty="0" smtClean="0"/>
              <a:t>Don’t just do something – sit there!</a:t>
            </a:r>
          </a:p>
          <a:p>
            <a:r>
              <a:rPr lang="en-US" dirty="0" smtClean="0"/>
              <a:t>Show compassion</a:t>
            </a:r>
          </a:p>
          <a:p>
            <a:r>
              <a:rPr lang="en-US" dirty="0"/>
              <a:t>Use the child and family member’s names</a:t>
            </a:r>
          </a:p>
          <a:p>
            <a:r>
              <a:rPr lang="en-US" dirty="0" smtClean="0"/>
              <a:t>Acknowledge </a:t>
            </a:r>
            <a:r>
              <a:rPr lang="en-US" dirty="0"/>
              <a:t>and respond to </a:t>
            </a:r>
            <a:r>
              <a:rPr lang="en-US" dirty="0" smtClean="0"/>
              <a:t>emotion</a:t>
            </a:r>
          </a:p>
          <a:p>
            <a:r>
              <a:rPr lang="en-US" dirty="0" smtClean="0"/>
              <a:t>Validate and affirm family’s goals and wishes</a:t>
            </a:r>
          </a:p>
          <a:p>
            <a:r>
              <a:rPr lang="en-US" dirty="0" smtClean="0"/>
              <a:t>Recognize hope takes many forms</a:t>
            </a:r>
          </a:p>
          <a:p>
            <a:r>
              <a:rPr lang="en-US" dirty="0"/>
              <a:t>Communicate honestly and with accurate </a:t>
            </a:r>
            <a:r>
              <a:rPr lang="en-US" dirty="0" smtClean="0"/>
              <a:t>information</a:t>
            </a:r>
          </a:p>
          <a:p>
            <a:r>
              <a:rPr lang="en-US" dirty="0" smtClean="0"/>
              <a:t>There </a:t>
            </a:r>
            <a:r>
              <a:rPr lang="en-US" dirty="0"/>
              <a:t>is ALWAYS something you can do</a:t>
            </a:r>
          </a:p>
          <a:p>
            <a:pPr marL="118872" indent="0">
              <a:buNone/>
            </a:pPr>
            <a:endParaRPr lang="en-US" dirty="0"/>
          </a:p>
        </p:txBody>
      </p:sp>
    </p:spTree>
    <p:extLst>
      <p:ext uri="{BB962C8B-B14F-4D97-AF65-F5344CB8AC3E}">
        <p14:creationId xmlns:p14="http://schemas.microsoft.com/office/powerpoint/2010/main" val="382793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380618" y="2133600"/>
            <a:ext cx="4934582" cy="3962399"/>
            <a:chOff x="2672734" y="1524003"/>
            <a:chExt cx="1537003" cy="1371593"/>
          </a:xfrm>
          <a:scene3d>
            <a:camera prst="orthographicFront"/>
            <a:lightRig rig="flat" dir="t"/>
          </a:scene3d>
        </p:grpSpPr>
        <p:sp>
          <p:nvSpPr>
            <p:cNvPr id="6" name="Oval 5"/>
            <p:cNvSpPr/>
            <p:nvPr/>
          </p:nvSpPr>
          <p:spPr>
            <a:xfrm>
              <a:off x="2672734" y="1524003"/>
              <a:ext cx="1447802" cy="1371593"/>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Oval 4"/>
            <p:cNvSpPr/>
            <p:nvPr/>
          </p:nvSpPr>
          <p:spPr>
            <a:xfrm>
              <a:off x="3185987" y="1722534"/>
              <a:ext cx="1023750" cy="96986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Team</a:t>
              </a:r>
              <a:endParaRPr lang="en-US" sz="3400" kern="1200" dirty="0"/>
            </a:p>
          </p:txBody>
        </p:sp>
      </p:grpSp>
      <p:sp>
        <p:nvSpPr>
          <p:cNvPr id="2" name="Title 1"/>
          <p:cNvSpPr>
            <a:spLocks noGrp="1"/>
          </p:cNvSpPr>
          <p:nvPr>
            <p:ph type="title"/>
          </p:nvPr>
        </p:nvSpPr>
        <p:spPr/>
        <p:txBody>
          <a:bodyPr>
            <a:normAutofit fontScale="90000"/>
          </a:bodyPr>
          <a:lstStyle/>
          <a:p>
            <a:r>
              <a:rPr lang="en-US" b="1" dirty="0" smtClean="0"/>
              <a:t>Who can </a:t>
            </a:r>
            <a:r>
              <a:rPr lang="en-US" dirty="0" smtClean="0"/>
              <a:t>provide palliative care services?</a:t>
            </a:r>
            <a:endParaRPr lang="en-US" b="1" dirty="0"/>
          </a:p>
        </p:txBody>
      </p:sp>
      <p:sp>
        <p:nvSpPr>
          <p:cNvPr id="4" name="Content Placeholder 1"/>
          <p:cNvSpPr txBox="1">
            <a:spLocks/>
          </p:cNvSpPr>
          <p:nvPr/>
        </p:nvSpPr>
        <p:spPr>
          <a:xfrm>
            <a:off x="1828800" y="843276"/>
            <a:ext cx="7010400"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mtClean="0"/>
          </a:p>
          <a:p>
            <a:pPr marL="0" indent="0">
              <a:buFont typeface="Arial" pitchFamily="34" charset="0"/>
              <a:buNone/>
            </a:pPr>
            <a:endParaRPr lang="en-US" dirty="0"/>
          </a:p>
        </p:txBody>
      </p:sp>
      <p:sp>
        <p:nvSpPr>
          <p:cNvPr id="9" name="Oval 8"/>
          <p:cNvSpPr/>
          <p:nvPr/>
        </p:nvSpPr>
        <p:spPr>
          <a:xfrm>
            <a:off x="2374974" y="2895600"/>
            <a:ext cx="2654225" cy="2284835"/>
          </a:xfrm>
          <a:prstGeom prst="ellipse">
            <a:avLst/>
          </a:prstGeom>
          <a:scene3d>
            <a:camera prst="orthographicFront"/>
            <a:lightRig rig="flat" dir="t"/>
          </a:scene3d>
        </p:spPr>
        <p:style>
          <a:lnRef idx="1">
            <a:schemeClr val="accent2"/>
          </a:lnRef>
          <a:fillRef idx="2">
            <a:schemeClr val="accent2"/>
          </a:fillRef>
          <a:effectRef idx="1">
            <a:schemeClr val="accent2"/>
          </a:effectRef>
          <a:fontRef idx="minor">
            <a:schemeClr val="dk1"/>
          </a:fontRef>
        </p:style>
        <p:txBody>
          <a:bodyPr anchor="ctr"/>
          <a:lstStyle/>
          <a:p>
            <a:pPr algn="ctr"/>
            <a:r>
              <a:rPr lang="en-US" sz="2400" dirty="0" smtClean="0"/>
              <a:t>Primary Provider</a:t>
            </a:r>
            <a:endParaRPr lang="en-US" sz="2400" dirty="0"/>
          </a:p>
        </p:txBody>
      </p:sp>
      <p:graphicFrame>
        <p:nvGraphicFramePr>
          <p:cNvPr id="11" name="Content Placeholder 2"/>
          <p:cNvGraphicFramePr>
            <a:graphicFrameLocks/>
          </p:cNvGraphicFramePr>
          <p:nvPr>
            <p:extLst>
              <p:ext uri="{D42A27DB-BD31-4B8C-83A1-F6EECF244321}">
                <p14:modId xmlns:p14="http://schemas.microsoft.com/office/powerpoint/2010/main" val="2833491663"/>
              </p:ext>
            </p:extLst>
          </p:nvPr>
        </p:nvGraphicFramePr>
        <p:xfrm>
          <a:off x="6248400" y="1981200"/>
          <a:ext cx="2743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914400" y="6324600"/>
            <a:ext cx="8229600" cy="369332"/>
          </a:xfrm>
          <a:prstGeom prst="rect">
            <a:avLst/>
          </a:prstGeom>
          <a:noFill/>
        </p:spPr>
        <p:txBody>
          <a:bodyPr wrap="square" rtlCol="0">
            <a:spAutoFit/>
          </a:bodyPr>
          <a:lstStyle/>
          <a:p>
            <a:pPr algn="r"/>
            <a:r>
              <a:rPr lang="en-US" sz="1600" dirty="0" smtClean="0">
                <a:solidFill>
                  <a:schemeClr val="bg1">
                    <a:lumMod val="75000"/>
                  </a:schemeClr>
                </a:solidFill>
              </a:rPr>
              <a:t>Quill, Abernathy 2013</a:t>
            </a:r>
            <a:r>
              <a:rPr lang="en-US" dirty="0" smtClean="0">
                <a:solidFill>
                  <a:schemeClr val="bg1">
                    <a:lumMod val="75000"/>
                  </a:schemeClr>
                </a:solidFill>
              </a:rPr>
              <a:t>.</a:t>
            </a:r>
            <a:endParaRPr lang="en-US" dirty="0">
              <a:solidFill>
                <a:schemeClr val="bg1">
                  <a:lumMod val="75000"/>
                </a:schemeClr>
              </a:solidFill>
            </a:endParaRPr>
          </a:p>
        </p:txBody>
      </p:sp>
      <p:graphicFrame>
        <p:nvGraphicFramePr>
          <p:cNvPr id="13" name="Content Placeholder 2"/>
          <p:cNvGraphicFramePr>
            <a:graphicFrameLocks/>
          </p:cNvGraphicFramePr>
          <p:nvPr>
            <p:extLst>
              <p:ext uri="{D42A27DB-BD31-4B8C-83A1-F6EECF244321}">
                <p14:modId xmlns:p14="http://schemas.microsoft.com/office/powerpoint/2010/main" val="2455926356"/>
              </p:ext>
            </p:extLst>
          </p:nvPr>
        </p:nvGraphicFramePr>
        <p:xfrm>
          <a:off x="349884" y="2133602"/>
          <a:ext cx="2621916" cy="396239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
    </p:custDataLst>
    <p:extLst>
      <p:ext uri="{BB962C8B-B14F-4D97-AF65-F5344CB8AC3E}">
        <p14:creationId xmlns:p14="http://schemas.microsoft.com/office/powerpoint/2010/main" val="4014572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t>Knowledge</a:t>
            </a:r>
          </a:p>
          <a:p>
            <a:r>
              <a:rPr lang="en-US" dirty="0" smtClean="0"/>
              <a:t>Experience</a:t>
            </a:r>
          </a:p>
          <a:p>
            <a:r>
              <a:rPr lang="en-US" dirty="0" smtClean="0"/>
              <a:t>Time</a:t>
            </a:r>
          </a:p>
          <a:p>
            <a:r>
              <a:rPr lang="en-US" dirty="0" smtClean="0"/>
              <a:t>Continuity</a:t>
            </a:r>
          </a:p>
        </p:txBody>
      </p:sp>
    </p:spTree>
    <p:extLst>
      <p:ext uri="{BB962C8B-B14F-4D97-AF65-F5344CB8AC3E}">
        <p14:creationId xmlns:p14="http://schemas.microsoft.com/office/powerpoint/2010/main" val="2058621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a:t>
            </a:r>
            <a:r>
              <a:rPr lang="en-US" dirty="0" smtClean="0"/>
              <a:t> do we introduce palliative care to patients and families?</a:t>
            </a:r>
            <a:endParaRPr lang="en-US" b="1" dirty="0"/>
          </a:p>
        </p:txBody>
      </p:sp>
      <p:sp>
        <p:nvSpPr>
          <p:cNvPr id="3" name="Content Placeholder 2"/>
          <p:cNvSpPr>
            <a:spLocks noGrp="1"/>
          </p:cNvSpPr>
          <p:nvPr>
            <p:ph idx="1"/>
          </p:nvPr>
        </p:nvSpPr>
        <p:spPr/>
        <p:txBody>
          <a:bodyPr/>
          <a:lstStyle/>
          <a:p>
            <a:pPr marL="118872" indent="0">
              <a:buNone/>
            </a:pPr>
            <a:r>
              <a:rPr lang="en-US" dirty="0" smtClean="0"/>
              <a:t>How do you do it?</a:t>
            </a:r>
          </a:p>
          <a:p>
            <a:r>
              <a:rPr lang="en-US" dirty="0"/>
              <a:t>Palliate = ease the burden</a:t>
            </a:r>
          </a:p>
          <a:p>
            <a:r>
              <a:rPr lang="en-US" dirty="0"/>
              <a:t>Provide an additional layer of support</a:t>
            </a:r>
          </a:p>
          <a:p>
            <a:r>
              <a:rPr lang="en-US" dirty="0"/>
              <a:t>Promote comfort and quality of life</a:t>
            </a:r>
          </a:p>
          <a:p>
            <a:r>
              <a:rPr lang="en-US" dirty="0"/>
              <a:t>Make each day “the best that it can be”</a:t>
            </a:r>
          </a:p>
          <a:p>
            <a:r>
              <a:rPr lang="en-US" dirty="0"/>
              <a:t>No change in relationship with primary providers</a:t>
            </a:r>
          </a:p>
          <a:p>
            <a:r>
              <a:rPr lang="en-US" dirty="0"/>
              <a:t>Families don’t have to give up treatment</a:t>
            </a:r>
          </a:p>
        </p:txBody>
      </p:sp>
    </p:spTree>
    <p:extLst>
      <p:ext uri="{BB962C8B-B14F-4D97-AF65-F5344CB8AC3E}">
        <p14:creationId xmlns:p14="http://schemas.microsoft.com/office/powerpoint/2010/main" val="82924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 Palliative Care Team</a:t>
            </a:r>
            <a:endParaRPr lang="en-US" dirty="0"/>
          </a:p>
        </p:txBody>
      </p:sp>
      <p:graphicFrame>
        <p:nvGraphicFramePr>
          <p:cNvPr id="4" name="Diagram 3"/>
          <p:cNvGraphicFramePr/>
          <p:nvPr>
            <p:extLst>
              <p:ext uri="{D42A27DB-BD31-4B8C-83A1-F6EECF244321}">
                <p14:modId xmlns:p14="http://schemas.microsoft.com/office/powerpoint/2010/main" val="3072215968"/>
              </p:ext>
            </p:extLst>
          </p:nvPr>
        </p:nvGraphicFramePr>
        <p:xfrm>
          <a:off x="838200" y="1676400"/>
          <a:ext cx="7543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5622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you do?</a:t>
            </a:r>
            <a:endParaRPr lang="en-US" dirty="0"/>
          </a:p>
        </p:txBody>
      </p:sp>
      <p:sp>
        <p:nvSpPr>
          <p:cNvPr id="3" name="Content Placeholder 2"/>
          <p:cNvSpPr>
            <a:spLocks noGrp="1"/>
          </p:cNvSpPr>
          <p:nvPr>
            <p:ph idx="1"/>
          </p:nvPr>
        </p:nvSpPr>
        <p:spPr/>
        <p:txBody>
          <a:bodyPr/>
          <a:lstStyle/>
          <a:p>
            <a:r>
              <a:rPr lang="en-US" dirty="0" smtClean="0"/>
              <a:t>Advocate for patients and families</a:t>
            </a:r>
          </a:p>
          <a:p>
            <a:r>
              <a:rPr lang="en-US" dirty="0"/>
              <a:t>Family meetings</a:t>
            </a:r>
          </a:p>
          <a:p>
            <a:r>
              <a:rPr lang="en-US" dirty="0" smtClean="0"/>
              <a:t>Reflect </a:t>
            </a:r>
          </a:p>
          <a:p>
            <a:r>
              <a:rPr lang="en-US" dirty="0" smtClean="0"/>
              <a:t>Self-care</a:t>
            </a:r>
          </a:p>
          <a:p>
            <a:r>
              <a:rPr lang="en-US" dirty="0" smtClean="0"/>
              <a:t>Participate in grieving process</a:t>
            </a:r>
            <a:endParaRPr lang="en-US" dirty="0"/>
          </a:p>
          <a:p>
            <a:r>
              <a:rPr lang="en-US" dirty="0" smtClean="0"/>
              <a:t>Talk about palliative care</a:t>
            </a:r>
          </a:p>
          <a:p>
            <a:r>
              <a:rPr lang="en-US" dirty="0" smtClean="0"/>
              <a:t>Spend time with our team</a:t>
            </a:r>
          </a:p>
        </p:txBody>
      </p:sp>
    </p:spTree>
    <p:extLst>
      <p:ext uri="{BB962C8B-B14F-4D97-AF65-F5344CB8AC3E}">
        <p14:creationId xmlns:p14="http://schemas.microsoft.com/office/powerpoint/2010/main" val="133429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Understand difference between “primary” and “subspecialty” palliative care</a:t>
            </a:r>
          </a:p>
          <a:p>
            <a:r>
              <a:rPr lang="en-US" dirty="0" smtClean="0"/>
              <a:t>Know how to identify patients needing palliative care </a:t>
            </a:r>
          </a:p>
          <a:p>
            <a:r>
              <a:rPr lang="en-US" dirty="0" smtClean="0"/>
              <a:t>Describe things you can do as a resident to be a palliative care provider</a:t>
            </a:r>
          </a:p>
          <a:p>
            <a:r>
              <a:rPr lang="en-US" dirty="0" smtClean="0"/>
              <a:t>Know how and when to refer to the palliative care team</a:t>
            </a:r>
            <a:endParaRPr lang="en-US" dirty="0"/>
          </a:p>
          <a:p>
            <a:endParaRPr lang="en-US" dirty="0"/>
          </a:p>
        </p:txBody>
      </p:sp>
    </p:spTree>
    <p:custDataLst>
      <p:tags r:id="rId1"/>
    </p:custDataLst>
    <p:extLst>
      <p:ext uri="{BB962C8B-B14F-4D97-AF65-F5344CB8AC3E}">
        <p14:creationId xmlns:p14="http://schemas.microsoft.com/office/powerpoint/2010/main" val="2803123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PANDA Palliative Care Team</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926" t="21523" r="19260" b="5391"/>
          <a:stretch/>
        </p:blipFill>
        <p:spPr>
          <a:xfrm>
            <a:off x="1473199" y="2286000"/>
            <a:ext cx="5926667" cy="3759201"/>
          </a:xfrm>
          <a:prstGeom prst="rect">
            <a:avLst/>
          </a:prstGeom>
        </p:spPr>
      </p:pic>
    </p:spTree>
    <p:extLst>
      <p:ext uri="{BB962C8B-B14F-4D97-AF65-F5344CB8AC3E}">
        <p14:creationId xmlns:p14="http://schemas.microsoft.com/office/powerpoint/2010/main" val="964384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endParaRPr lang="en-US" dirty="0"/>
          </a:p>
        </p:txBody>
      </p:sp>
      <p:sp>
        <p:nvSpPr>
          <p:cNvPr id="3" name="Content Placeholder 2"/>
          <p:cNvSpPr>
            <a:spLocks noGrp="1"/>
          </p:cNvSpPr>
          <p:nvPr>
            <p:ph idx="1"/>
          </p:nvPr>
        </p:nvSpPr>
        <p:spPr/>
        <p:txBody>
          <a:bodyPr>
            <a:normAutofit/>
          </a:bodyPr>
          <a:lstStyle/>
          <a:p>
            <a:pPr marL="118872" indent="0">
              <a:buNone/>
            </a:pPr>
            <a:r>
              <a:rPr lang="en-US" sz="2400" dirty="0" smtClean="0"/>
              <a:t>You admit a 12 year old boy with spastic CP and global developmental delay, for aspiration pneumonia.  In review of the chart you see that he has had several admissions over the last year, </a:t>
            </a:r>
            <a:r>
              <a:rPr lang="en-US" sz="2400" dirty="0" smtClean="0"/>
              <a:t>one </a:t>
            </a:r>
            <a:r>
              <a:rPr lang="en-US" sz="2400" dirty="0" smtClean="0"/>
              <a:t>to the PICU when positive pressure was </a:t>
            </a:r>
            <a:r>
              <a:rPr lang="en-US" sz="2400" dirty="0" smtClean="0"/>
              <a:t>needed.</a:t>
            </a:r>
          </a:p>
          <a:p>
            <a:pPr marL="118872" indent="0">
              <a:buNone/>
            </a:pPr>
            <a:r>
              <a:rPr lang="en-US" sz="2400" dirty="0" smtClean="0"/>
              <a:t>  </a:t>
            </a:r>
          </a:p>
          <a:p>
            <a:pPr marL="118872" indent="0">
              <a:buNone/>
            </a:pPr>
            <a:r>
              <a:rPr lang="en-US" sz="2400" dirty="0" smtClean="0"/>
              <a:t>It </a:t>
            </a:r>
            <a:r>
              <a:rPr lang="en-US" sz="2400" dirty="0" smtClean="0"/>
              <a:t>appears his overall health status is declining as he has worsening scoliosis, painful hip dislocations, has had sacral pressure ulcers and a recent fracture due to severe osteopenia.  Scoliosis repair has been recommended but the parents do not agree on whether it should be done. His mother worries that after his last surgery, he had a lot of pain and also h e does not like to be in the hospital.</a:t>
            </a:r>
          </a:p>
          <a:p>
            <a:pPr marL="118872" indent="0">
              <a:buNone/>
            </a:pPr>
            <a:endParaRPr lang="en-US" sz="1800" dirty="0"/>
          </a:p>
          <a:p>
            <a:pPr marL="118872" indent="0">
              <a:buNone/>
            </a:pPr>
            <a:endParaRPr lang="en-US" sz="1800" dirty="0" smtClean="0"/>
          </a:p>
          <a:p>
            <a:pPr marL="118872" indent="0">
              <a:buNone/>
            </a:pPr>
            <a:endParaRPr lang="en-US" sz="1800" dirty="0"/>
          </a:p>
          <a:p>
            <a:pPr>
              <a:buFontTx/>
              <a:buChar char="-"/>
            </a:pPr>
            <a:endParaRPr lang="en-US" sz="1800" dirty="0"/>
          </a:p>
        </p:txBody>
      </p:sp>
    </p:spTree>
    <p:custDataLst>
      <p:tags r:id="rId1"/>
    </p:custDataLst>
    <p:extLst>
      <p:ext uri="{BB962C8B-B14F-4D97-AF65-F5344CB8AC3E}">
        <p14:creationId xmlns:p14="http://schemas.microsoft.com/office/powerpoint/2010/main" val="1382125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palliative care?</a:t>
            </a:r>
            <a:endParaRPr lang="en-US" dirty="0"/>
          </a:p>
        </p:txBody>
      </p:sp>
      <p:sp>
        <p:nvSpPr>
          <p:cNvPr id="3" name="Content Placeholder 2"/>
          <p:cNvSpPr>
            <a:spLocks noGrp="1"/>
          </p:cNvSpPr>
          <p:nvPr>
            <p:ph idx="1"/>
          </p:nvPr>
        </p:nvSpPr>
        <p:spPr/>
        <p:txBody>
          <a:bodyPr/>
          <a:lstStyle/>
          <a:p>
            <a:pPr marL="0" lvl="1" indent="0">
              <a:buNone/>
            </a:pPr>
            <a:r>
              <a:rPr lang="en-US" sz="3200" dirty="0"/>
              <a:t>The prevention and relief of suffering in children with life-limiting illnesses and their families across the continuum of care.</a:t>
            </a:r>
          </a:p>
          <a:p>
            <a:pPr marL="0" lvl="1" indent="0">
              <a:buNone/>
            </a:pPr>
            <a:endParaRPr lang="en-US" sz="3200" dirty="0"/>
          </a:p>
          <a:p>
            <a:pPr marL="0" lvl="1" indent="0">
              <a:buNone/>
            </a:pPr>
            <a:r>
              <a:rPr lang="en-US" sz="3200" i="1" dirty="0"/>
              <a:t>suffering </a:t>
            </a:r>
          </a:p>
          <a:p>
            <a:pPr marL="0" lvl="1" indent="0">
              <a:buNone/>
            </a:pPr>
            <a:r>
              <a:rPr lang="en-US" sz="3200" i="1" dirty="0"/>
              <a:t>=physical, emotional, psychological, spiritual</a:t>
            </a:r>
          </a:p>
          <a:p>
            <a:pPr marL="0" lvl="1" indent="0">
              <a:buNone/>
            </a:pPr>
            <a:r>
              <a:rPr lang="en-US" sz="3200" i="1" dirty="0"/>
              <a:t>=child + family</a:t>
            </a:r>
          </a:p>
          <a:p>
            <a:pPr marL="118872" indent="0">
              <a:buNone/>
            </a:pPr>
            <a:endParaRPr lang="en-US" dirty="0"/>
          </a:p>
        </p:txBody>
      </p:sp>
    </p:spTree>
    <p:extLst>
      <p:ext uri="{BB962C8B-B14F-4D97-AF65-F5344CB8AC3E}">
        <p14:creationId xmlns:p14="http://schemas.microsoft.com/office/powerpoint/2010/main" val="19193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a:t>
            </a:r>
            <a:r>
              <a:rPr lang="en-US" dirty="0" smtClean="0"/>
              <a:t>is palliative care for?</a:t>
            </a:r>
            <a:endParaRPr lang="en-US" b="1" dirty="0"/>
          </a:p>
        </p:txBody>
      </p:sp>
      <p:sp>
        <p:nvSpPr>
          <p:cNvPr id="9" name="TextBox 8"/>
          <p:cNvSpPr txBox="1"/>
          <p:nvPr/>
        </p:nvSpPr>
        <p:spPr>
          <a:xfrm>
            <a:off x="5562600" y="5329384"/>
            <a:ext cx="2667000" cy="954107"/>
          </a:xfrm>
          <a:prstGeom prst="rect">
            <a:avLst/>
          </a:prstGeom>
          <a:noFill/>
        </p:spPr>
        <p:txBody>
          <a:bodyPr wrap="square" rtlCol="0">
            <a:spAutoFit/>
          </a:bodyPr>
          <a:lstStyle/>
          <a:p>
            <a:r>
              <a:rPr lang="en-US" sz="1400" dirty="0" smtClean="0"/>
              <a:t>Severe cerebral palsy</a:t>
            </a:r>
          </a:p>
          <a:p>
            <a:r>
              <a:rPr lang="en-US" sz="1400" dirty="0" smtClean="0"/>
              <a:t>Neurological </a:t>
            </a:r>
            <a:r>
              <a:rPr lang="en-US" sz="1400" dirty="0" err="1" smtClean="0"/>
              <a:t>sequelae</a:t>
            </a:r>
            <a:r>
              <a:rPr lang="en-US" sz="1400" dirty="0" smtClean="0"/>
              <a:t> of disease</a:t>
            </a:r>
          </a:p>
          <a:p>
            <a:r>
              <a:rPr lang="en-US" sz="1400" dirty="0" smtClean="0"/>
              <a:t>Hypoxic brain injury</a:t>
            </a:r>
          </a:p>
          <a:p>
            <a:r>
              <a:rPr lang="en-US" sz="1400" dirty="0" smtClean="0"/>
              <a:t>Extreme prematurity*</a:t>
            </a:r>
          </a:p>
        </p:txBody>
      </p:sp>
      <p:graphicFrame>
        <p:nvGraphicFramePr>
          <p:cNvPr id="10" name="Diagram 9"/>
          <p:cNvGraphicFramePr/>
          <p:nvPr>
            <p:extLst>
              <p:ext uri="{D42A27DB-BD31-4B8C-83A1-F6EECF244321}">
                <p14:modId xmlns:p14="http://schemas.microsoft.com/office/powerpoint/2010/main" val="2405093419"/>
              </p:ext>
            </p:extLst>
          </p:nvPr>
        </p:nvGraphicFramePr>
        <p:xfrm>
          <a:off x="1600200" y="1730463"/>
          <a:ext cx="3962400" cy="47465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5574144" y="1806664"/>
            <a:ext cx="2655455" cy="954107"/>
          </a:xfrm>
          <a:prstGeom prst="rect">
            <a:avLst/>
          </a:prstGeom>
          <a:noFill/>
        </p:spPr>
        <p:txBody>
          <a:bodyPr wrap="square" rtlCol="0">
            <a:spAutoFit/>
          </a:bodyPr>
          <a:lstStyle/>
          <a:p>
            <a:r>
              <a:rPr lang="en-US" sz="1400" dirty="0" smtClean="0"/>
              <a:t>Cancer </a:t>
            </a:r>
          </a:p>
          <a:p>
            <a:r>
              <a:rPr lang="en-US" sz="1400" dirty="0" smtClean="0"/>
              <a:t>Complex congenital heart disease</a:t>
            </a:r>
          </a:p>
          <a:p>
            <a:r>
              <a:rPr lang="en-US" sz="1400" dirty="0" smtClean="0"/>
              <a:t>Unexpected trauma/illness</a:t>
            </a:r>
          </a:p>
          <a:p>
            <a:r>
              <a:rPr lang="en-US" sz="1400" dirty="0" smtClean="0"/>
              <a:t>Extreme prematurity*</a:t>
            </a:r>
          </a:p>
        </p:txBody>
      </p:sp>
      <p:sp>
        <p:nvSpPr>
          <p:cNvPr id="12" name="TextBox 11"/>
          <p:cNvSpPr txBox="1"/>
          <p:nvPr/>
        </p:nvSpPr>
        <p:spPr>
          <a:xfrm>
            <a:off x="5562599" y="3147536"/>
            <a:ext cx="2971801" cy="738664"/>
          </a:xfrm>
          <a:prstGeom prst="rect">
            <a:avLst/>
          </a:prstGeom>
          <a:noFill/>
        </p:spPr>
        <p:txBody>
          <a:bodyPr wrap="square" rtlCol="0">
            <a:spAutoFit/>
          </a:bodyPr>
          <a:lstStyle/>
          <a:p>
            <a:r>
              <a:rPr lang="en-US" sz="1400" dirty="0" smtClean="0"/>
              <a:t>Cystic Fibrosis</a:t>
            </a:r>
          </a:p>
          <a:p>
            <a:r>
              <a:rPr lang="en-US" sz="1400" dirty="0" smtClean="0"/>
              <a:t>Dependence on parenteral nutrition</a:t>
            </a:r>
          </a:p>
          <a:p>
            <a:r>
              <a:rPr lang="en-US" sz="1400" dirty="0" smtClean="0"/>
              <a:t>Muscular Dystrophy</a:t>
            </a:r>
          </a:p>
        </p:txBody>
      </p:sp>
      <p:sp>
        <p:nvSpPr>
          <p:cNvPr id="13" name="TextBox 12"/>
          <p:cNvSpPr txBox="1"/>
          <p:nvPr/>
        </p:nvSpPr>
        <p:spPr>
          <a:xfrm>
            <a:off x="5574144" y="4419600"/>
            <a:ext cx="2731655" cy="523220"/>
          </a:xfrm>
          <a:prstGeom prst="rect">
            <a:avLst/>
          </a:prstGeom>
          <a:noFill/>
        </p:spPr>
        <p:txBody>
          <a:bodyPr wrap="square" rtlCol="0">
            <a:spAutoFit/>
          </a:bodyPr>
          <a:lstStyle/>
          <a:p>
            <a:r>
              <a:rPr lang="en-US" sz="1400" dirty="0" err="1" smtClean="0"/>
              <a:t>Trisomy</a:t>
            </a:r>
            <a:r>
              <a:rPr lang="en-US" sz="1400" dirty="0" smtClean="0"/>
              <a:t> 13 or 18</a:t>
            </a:r>
          </a:p>
          <a:p>
            <a:r>
              <a:rPr lang="en-US" sz="1400" dirty="0" smtClean="0"/>
              <a:t>Severe </a:t>
            </a:r>
            <a:r>
              <a:rPr lang="en-US" sz="1400" dirty="0" err="1" smtClean="0"/>
              <a:t>osteogenesis</a:t>
            </a:r>
            <a:r>
              <a:rPr lang="en-US" sz="1400" dirty="0" smtClean="0"/>
              <a:t> </a:t>
            </a:r>
            <a:r>
              <a:rPr lang="en-US" sz="1400" dirty="0" err="1" smtClean="0"/>
              <a:t>imperfecta</a:t>
            </a:r>
            <a:endParaRPr lang="en-US" sz="1400" dirty="0" smtClean="0"/>
          </a:p>
        </p:txBody>
      </p:sp>
      <p:sp>
        <p:nvSpPr>
          <p:cNvPr id="14" name="TextBox 13"/>
          <p:cNvSpPr txBox="1"/>
          <p:nvPr/>
        </p:nvSpPr>
        <p:spPr>
          <a:xfrm>
            <a:off x="381000" y="3575209"/>
            <a:ext cx="685800" cy="221599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13800" b="1" dirty="0" smtClean="0">
                <a:ln w="11430"/>
                <a:solidFill>
                  <a:srgbClr val="FF0000"/>
                </a:solidFill>
                <a:effectLst>
                  <a:outerShdw blurRad="50800" dist="39000" dir="5460000" algn="tl">
                    <a:srgbClr val="000000">
                      <a:alpha val="38000"/>
                    </a:srgbClr>
                  </a:outerShdw>
                </a:effectLst>
              </a:rPr>
              <a:t>?</a:t>
            </a:r>
            <a:endParaRPr lang="en-US" sz="13800" b="1" dirty="0">
              <a:ln w="11430"/>
              <a:solidFill>
                <a:srgbClr val="FF0000"/>
              </a:soli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83653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9223E31E-C919-4262-A5A0-2163E08635B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F1FED427-5DD5-47BB-B1C7-ABD1CBEE8E8B}"/>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B65D8AD6-B552-4C27-8D43-B758B27AFCB4}"/>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graphicEl>
                                              <a:dgm id="{CA8859F0-0D8D-49B8-82D7-666BB23F5AD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0" grpId="0" uiExpand="1">
        <p:bldSub>
          <a:bldDgm bld="one"/>
        </p:bldSub>
      </p:bldGraphic>
      <p:bldP spid="11" grpId="0" uiExpand="1"/>
      <p:bldP spid="12" grpId="0" uiExpand="1"/>
      <p:bldP spid="13" grpId="0" uiExpand="1"/>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380618" y="2133600"/>
            <a:ext cx="4934582" cy="3962399"/>
            <a:chOff x="2672734" y="1524003"/>
            <a:chExt cx="1537003" cy="1371593"/>
          </a:xfrm>
          <a:scene3d>
            <a:camera prst="orthographicFront"/>
            <a:lightRig rig="flat" dir="t"/>
          </a:scene3d>
        </p:grpSpPr>
        <p:sp>
          <p:nvSpPr>
            <p:cNvPr id="6" name="Oval 5"/>
            <p:cNvSpPr/>
            <p:nvPr/>
          </p:nvSpPr>
          <p:spPr>
            <a:xfrm>
              <a:off x="2672734" y="1524003"/>
              <a:ext cx="1447802" cy="1371593"/>
            </a:xfrm>
            <a:prstGeom prst="ellipse">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Oval 4"/>
            <p:cNvSpPr/>
            <p:nvPr/>
          </p:nvSpPr>
          <p:spPr>
            <a:xfrm>
              <a:off x="3185987" y="1722534"/>
              <a:ext cx="1023750" cy="96986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Team</a:t>
              </a:r>
              <a:endParaRPr lang="en-US" sz="3400" kern="1200" dirty="0"/>
            </a:p>
          </p:txBody>
        </p:sp>
      </p:grpSp>
      <p:sp>
        <p:nvSpPr>
          <p:cNvPr id="2" name="Title 1"/>
          <p:cNvSpPr>
            <a:spLocks noGrp="1"/>
          </p:cNvSpPr>
          <p:nvPr>
            <p:ph type="title"/>
          </p:nvPr>
        </p:nvSpPr>
        <p:spPr/>
        <p:txBody>
          <a:bodyPr>
            <a:normAutofit fontScale="90000"/>
          </a:bodyPr>
          <a:lstStyle/>
          <a:p>
            <a:r>
              <a:rPr lang="en-US" b="1" dirty="0" smtClean="0"/>
              <a:t>Who can </a:t>
            </a:r>
            <a:r>
              <a:rPr lang="en-US" dirty="0" smtClean="0"/>
              <a:t>provide palliative care services?</a:t>
            </a:r>
            <a:endParaRPr lang="en-US" b="1" dirty="0"/>
          </a:p>
        </p:txBody>
      </p:sp>
      <p:sp>
        <p:nvSpPr>
          <p:cNvPr id="4" name="Content Placeholder 1"/>
          <p:cNvSpPr txBox="1">
            <a:spLocks/>
          </p:cNvSpPr>
          <p:nvPr/>
        </p:nvSpPr>
        <p:spPr>
          <a:xfrm>
            <a:off x="1828800" y="843276"/>
            <a:ext cx="7010400"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mtClean="0"/>
          </a:p>
          <a:p>
            <a:pPr marL="0" indent="0">
              <a:buFont typeface="Arial" pitchFamily="34" charset="0"/>
              <a:buNone/>
            </a:pPr>
            <a:endParaRPr lang="en-US" dirty="0"/>
          </a:p>
        </p:txBody>
      </p:sp>
      <p:sp>
        <p:nvSpPr>
          <p:cNvPr id="9" name="Oval 8"/>
          <p:cNvSpPr/>
          <p:nvPr/>
        </p:nvSpPr>
        <p:spPr>
          <a:xfrm>
            <a:off x="2374974" y="2895600"/>
            <a:ext cx="2654225" cy="2284835"/>
          </a:xfrm>
          <a:prstGeom prst="ellipse">
            <a:avLst/>
          </a:prstGeom>
          <a:scene3d>
            <a:camera prst="orthographicFront"/>
            <a:lightRig rig="flat" dir="t"/>
          </a:scene3d>
        </p:spPr>
        <p:style>
          <a:lnRef idx="1">
            <a:schemeClr val="accent2"/>
          </a:lnRef>
          <a:fillRef idx="2">
            <a:schemeClr val="accent2"/>
          </a:fillRef>
          <a:effectRef idx="1">
            <a:schemeClr val="accent2"/>
          </a:effectRef>
          <a:fontRef idx="minor">
            <a:schemeClr val="dk1"/>
          </a:fontRef>
        </p:style>
        <p:txBody>
          <a:bodyPr anchor="ctr"/>
          <a:lstStyle/>
          <a:p>
            <a:pPr algn="ctr"/>
            <a:r>
              <a:rPr lang="en-US" sz="2400" dirty="0" smtClean="0"/>
              <a:t>Primary Provider</a:t>
            </a:r>
            <a:endParaRPr lang="en-US" sz="2400" dirty="0"/>
          </a:p>
        </p:txBody>
      </p:sp>
      <p:graphicFrame>
        <p:nvGraphicFramePr>
          <p:cNvPr id="11" name="Content Placeholder 2"/>
          <p:cNvGraphicFramePr>
            <a:graphicFrameLocks/>
          </p:cNvGraphicFramePr>
          <p:nvPr>
            <p:extLst>
              <p:ext uri="{D42A27DB-BD31-4B8C-83A1-F6EECF244321}">
                <p14:modId xmlns:p14="http://schemas.microsoft.com/office/powerpoint/2010/main" val="3665118714"/>
              </p:ext>
            </p:extLst>
          </p:nvPr>
        </p:nvGraphicFramePr>
        <p:xfrm>
          <a:off x="6248400" y="1905000"/>
          <a:ext cx="2743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914400" y="6324600"/>
            <a:ext cx="8229600" cy="369332"/>
          </a:xfrm>
          <a:prstGeom prst="rect">
            <a:avLst/>
          </a:prstGeom>
          <a:noFill/>
        </p:spPr>
        <p:txBody>
          <a:bodyPr wrap="square" rtlCol="0">
            <a:spAutoFit/>
          </a:bodyPr>
          <a:lstStyle/>
          <a:p>
            <a:pPr algn="r"/>
            <a:r>
              <a:rPr lang="en-US" sz="1600" dirty="0" smtClean="0">
                <a:solidFill>
                  <a:schemeClr val="bg1">
                    <a:lumMod val="75000"/>
                  </a:schemeClr>
                </a:solidFill>
              </a:rPr>
              <a:t>Quill, Abernathy 2013</a:t>
            </a:r>
            <a:r>
              <a:rPr lang="en-US" dirty="0" smtClean="0">
                <a:solidFill>
                  <a:schemeClr val="bg1">
                    <a:lumMod val="75000"/>
                  </a:schemeClr>
                </a:solidFill>
              </a:rPr>
              <a:t>.</a:t>
            </a:r>
            <a:endParaRPr lang="en-US" dirty="0">
              <a:solidFill>
                <a:schemeClr val="bg1">
                  <a:lumMod val="75000"/>
                </a:schemeClr>
              </a:solidFill>
            </a:endParaRPr>
          </a:p>
        </p:txBody>
      </p:sp>
      <p:graphicFrame>
        <p:nvGraphicFramePr>
          <p:cNvPr id="13" name="Content Placeholder 2"/>
          <p:cNvGraphicFramePr>
            <a:graphicFrameLocks/>
          </p:cNvGraphicFramePr>
          <p:nvPr>
            <p:extLst>
              <p:ext uri="{D42A27DB-BD31-4B8C-83A1-F6EECF244321}">
                <p14:modId xmlns:p14="http://schemas.microsoft.com/office/powerpoint/2010/main" val="825304602"/>
              </p:ext>
            </p:extLst>
          </p:nvPr>
        </p:nvGraphicFramePr>
        <p:xfrm>
          <a:off x="349884" y="1828800"/>
          <a:ext cx="2621916" cy="426719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
    </p:custDataLst>
    <p:extLst>
      <p:ext uri="{BB962C8B-B14F-4D97-AF65-F5344CB8AC3E}">
        <p14:creationId xmlns:p14="http://schemas.microsoft.com/office/powerpoint/2010/main" val="334068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graphicEl>
                                              <a:dgm id="{7A89F0EA-016A-4FFB-82AF-E677A197015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graphicEl>
                                              <a:dgm id="{539900DD-1B5F-400C-BA19-004118CC577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graphicEl>
                                              <a:dgm id="{4A199BCF-ABD8-4688-BCF1-CD41FE1B22A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graphicEl>
                                              <a:dgm id="{2D1C64B4-EA6E-49E9-B669-925A81060C7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graphicEl>
                                              <a:dgm id="{0472F249-9570-4713-B8F5-B02368BF716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graphicEl>
                                              <a:dgm id="{7A89F0EA-016A-4FFB-82AF-E677A197015D}"/>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graphicEl>
                                              <a:dgm id="{539900DD-1B5F-400C-BA19-004118CC5770}"/>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graphicEl>
                                              <a:dgm id="{4A199BCF-ABD8-4688-BCF1-CD41FE1B22AB}"/>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graphicEl>
                                              <a:dgm id="{2D1C64B4-EA6E-49E9-B669-925A81060C72}"/>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graphicEl>
                                              <a:dgm id="{A601F4B7-8B9C-43B3-9DA1-E7E20A5664B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11" grpId="0">
        <p:bldSub>
          <a:bldDgm bld="one"/>
        </p:bldSub>
      </p:bldGraphic>
      <p:bldGraphic spid="13"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Integrating Palliative Care </a:t>
            </a:r>
            <a:endParaRPr lang="en-US" dirty="0"/>
          </a:p>
        </p:txBody>
      </p:sp>
      <p:sp>
        <p:nvSpPr>
          <p:cNvPr id="3" name="Content Placeholder 2"/>
          <p:cNvSpPr>
            <a:spLocks noGrp="1"/>
          </p:cNvSpPr>
          <p:nvPr>
            <p:ph idx="1"/>
          </p:nvPr>
        </p:nvSpPr>
        <p:spPr/>
        <p:txBody>
          <a:bodyPr>
            <a:normAutofit/>
          </a:bodyPr>
          <a:lstStyle/>
          <a:p>
            <a:pPr marL="118872" indent="0">
              <a:buNone/>
            </a:pPr>
            <a:r>
              <a:rPr lang="en-US" dirty="0" smtClean="0"/>
              <a:t>Attend: Look &amp; </a:t>
            </a:r>
            <a:r>
              <a:rPr lang="en-US" dirty="0"/>
              <a:t>L</a:t>
            </a:r>
            <a:r>
              <a:rPr lang="en-US" dirty="0" smtClean="0"/>
              <a:t>isten</a:t>
            </a:r>
          </a:p>
          <a:p>
            <a:r>
              <a:rPr lang="en-US" dirty="0" smtClean="0"/>
              <a:t>See </a:t>
            </a:r>
            <a:r>
              <a:rPr lang="en-US" dirty="0" smtClean="0"/>
              <a:t>the big picture</a:t>
            </a:r>
          </a:p>
          <a:p>
            <a:r>
              <a:rPr lang="en-US" dirty="0" smtClean="0"/>
              <a:t>See the whole family</a:t>
            </a:r>
          </a:p>
          <a:p>
            <a:r>
              <a:rPr lang="en-US" dirty="0" smtClean="0"/>
              <a:t>Identify triggers or opportunities</a:t>
            </a:r>
          </a:p>
          <a:p>
            <a:pPr lvl="1"/>
            <a:r>
              <a:rPr lang="en-US" dirty="0" smtClean="0"/>
              <a:t>“I’m worried that he is suffering”</a:t>
            </a:r>
          </a:p>
          <a:p>
            <a:pPr lvl="1"/>
            <a:r>
              <a:rPr lang="en-US" dirty="0" smtClean="0"/>
              <a:t>“I don’t think he can take another surgery”</a:t>
            </a:r>
          </a:p>
          <a:p>
            <a:pPr lvl="1"/>
            <a:r>
              <a:rPr lang="en-US" dirty="0" smtClean="0"/>
              <a:t>“She hates being in the hospital.  I wish we could be at home more”</a:t>
            </a:r>
          </a:p>
          <a:p>
            <a:pPr lvl="1"/>
            <a:r>
              <a:rPr lang="en-US" dirty="0" smtClean="0"/>
              <a:t>“We are exhausted”</a:t>
            </a:r>
          </a:p>
        </p:txBody>
      </p:sp>
    </p:spTree>
    <p:extLst>
      <p:ext uri="{BB962C8B-B14F-4D97-AF65-F5344CB8AC3E}">
        <p14:creationId xmlns:p14="http://schemas.microsoft.com/office/powerpoint/2010/main" val="424144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 or Opportunities</a:t>
            </a:r>
            <a:endParaRPr lang="en-US" dirty="0"/>
          </a:p>
        </p:txBody>
      </p:sp>
      <p:sp>
        <p:nvSpPr>
          <p:cNvPr id="3" name="Content Placeholder 2"/>
          <p:cNvSpPr>
            <a:spLocks noGrp="1"/>
          </p:cNvSpPr>
          <p:nvPr>
            <p:ph idx="1"/>
          </p:nvPr>
        </p:nvSpPr>
        <p:spPr/>
        <p:txBody>
          <a:bodyPr/>
          <a:lstStyle/>
          <a:p>
            <a:endParaRPr lang="en-US" dirty="0"/>
          </a:p>
        </p:txBody>
      </p:sp>
      <p:sp>
        <p:nvSpPr>
          <p:cNvPr id="6" name="TextBox 5"/>
          <p:cNvSpPr txBox="1"/>
          <p:nvPr/>
        </p:nvSpPr>
        <p:spPr>
          <a:xfrm>
            <a:off x="1219200" y="1850778"/>
            <a:ext cx="914400" cy="646331"/>
          </a:xfrm>
          <a:prstGeom prst="rect">
            <a:avLst/>
          </a:prstGeom>
          <a:noFill/>
        </p:spPr>
        <p:txBody>
          <a:bodyPr vert="horz" wrap="square" rtlCol="0">
            <a:spAutoFit/>
          </a:bodyPr>
          <a:lstStyle/>
          <a:p>
            <a:r>
              <a:rPr lang="en-US" dirty="0" smtClean="0"/>
              <a:t>Health Status</a:t>
            </a:r>
            <a:endParaRPr lang="en-US" dirty="0"/>
          </a:p>
        </p:txBody>
      </p:sp>
      <p:sp>
        <p:nvSpPr>
          <p:cNvPr id="7" name="TextBox 6"/>
          <p:cNvSpPr txBox="1"/>
          <p:nvPr/>
        </p:nvSpPr>
        <p:spPr>
          <a:xfrm>
            <a:off x="3396066" y="5879068"/>
            <a:ext cx="2438400" cy="369332"/>
          </a:xfrm>
          <a:prstGeom prst="rect">
            <a:avLst/>
          </a:prstGeom>
          <a:noFill/>
        </p:spPr>
        <p:txBody>
          <a:bodyPr wrap="square" rtlCol="0">
            <a:spAutoFit/>
          </a:bodyPr>
          <a:lstStyle/>
          <a:p>
            <a:r>
              <a:rPr lang="en-US" dirty="0" smtClean="0"/>
              <a:t>Time (months to years)</a:t>
            </a:r>
            <a:endParaRPr lang="en-US" dirty="0"/>
          </a:p>
        </p:txBody>
      </p:sp>
      <p:sp>
        <p:nvSpPr>
          <p:cNvPr id="8" name="Left-Up Arrow 7"/>
          <p:cNvSpPr/>
          <p:nvPr/>
        </p:nvSpPr>
        <p:spPr>
          <a:xfrm flipH="1">
            <a:off x="1529166" y="2536578"/>
            <a:ext cx="6172200" cy="3434211"/>
          </a:xfrm>
          <a:prstGeom prst="leftUpArrow">
            <a:avLst>
              <a:gd name="adj1" fmla="val 2037"/>
              <a:gd name="adj2" fmla="val 3861"/>
              <a:gd name="adj3" fmla="val 5645"/>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200900" y="4591485"/>
            <a:ext cx="1333500" cy="584775"/>
          </a:xfrm>
          <a:prstGeom prst="rect">
            <a:avLst/>
          </a:prstGeom>
          <a:noFill/>
        </p:spPr>
        <p:txBody>
          <a:bodyPr wrap="square" rtlCol="0">
            <a:spAutoFit/>
          </a:bodyPr>
          <a:lstStyle/>
          <a:p>
            <a:pPr algn="ctr"/>
            <a:r>
              <a:rPr lang="en-US" sz="1600" dirty="0" smtClean="0"/>
              <a:t>Premature Death</a:t>
            </a:r>
            <a:endParaRPr lang="en-US" sz="1600" dirty="0"/>
          </a:p>
        </p:txBody>
      </p:sp>
      <p:sp>
        <p:nvSpPr>
          <p:cNvPr id="10" name="Freeform 9"/>
          <p:cNvSpPr/>
          <p:nvPr/>
        </p:nvSpPr>
        <p:spPr>
          <a:xfrm>
            <a:off x="1669297" y="3374778"/>
            <a:ext cx="5853621" cy="2462875"/>
          </a:xfrm>
          <a:custGeom>
            <a:avLst/>
            <a:gdLst>
              <a:gd name="connsiteX0" fmla="*/ 0 w 5853621"/>
              <a:gd name="connsiteY0" fmla="*/ 9771 h 1284443"/>
              <a:gd name="connsiteX1" fmla="*/ 1332854 w 5853621"/>
              <a:gd name="connsiteY1" fmla="*/ 87263 h 1284443"/>
              <a:gd name="connsiteX2" fmla="*/ 1782305 w 5853621"/>
              <a:gd name="connsiteY2" fmla="*/ 645202 h 1284443"/>
              <a:gd name="connsiteX3" fmla="*/ 2030277 w 5853621"/>
              <a:gd name="connsiteY3" fmla="*/ 273243 h 1284443"/>
              <a:gd name="connsiteX4" fmla="*/ 3254644 w 5853621"/>
              <a:gd name="connsiteY4" fmla="*/ 459222 h 1284443"/>
              <a:gd name="connsiteX5" fmla="*/ 3564610 w 5853621"/>
              <a:gd name="connsiteY5" fmla="*/ 955168 h 1284443"/>
              <a:gd name="connsiteX6" fmla="*/ 3750589 w 5853621"/>
              <a:gd name="connsiteY6" fmla="*/ 552212 h 1284443"/>
              <a:gd name="connsiteX7" fmla="*/ 4107050 w 5853621"/>
              <a:gd name="connsiteY7" fmla="*/ 1017161 h 1284443"/>
              <a:gd name="connsiteX8" fmla="*/ 4355023 w 5853621"/>
              <a:gd name="connsiteY8" fmla="*/ 660700 h 1284443"/>
              <a:gd name="connsiteX9" fmla="*/ 4680488 w 5853621"/>
              <a:gd name="connsiteY9" fmla="*/ 1141148 h 1284443"/>
              <a:gd name="connsiteX10" fmla="*/ 4866467 w 5853621"/>
              <a:gd name="connsiteY10" fmla="*/ 815683 h 1284443"/>
              <a:gd name="connsiteX11" fmla="*/ 5114440 w 5853621"/>
              <a:gd name="connsiteY11" fmla="*/ 1187643 h 1284443"/>
              <a:gd name="connsiteX12" fmla="*/ 5377911 w 5853621"/>
              <a:gd name="connsiteY12" fmla="*/ 1017161 h 1284443"/>
              <a:gd name="connsiteX13" fmla="*/ 5811864 w 5853621"/>
              <a:gd name="connsiteY13" fmla="*/ 1265134 h 1284443"/>
              <a:gd name="connsiteX14" fmla="*/ 5811864 w 5853621"/>
              <a:gd name="connsiteY14" fmla="*/ 1249636 h 1284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53621" h="1284443">
                <a:moveTo>
                  <a:pt x="0" y="9771"/>
                </a:moveTo>
                <a:cubicBezTo>
                  <a:pt x="517901" y="-4436"/>
                  <a:pt x="1035803" y="-18642"/>
                  <a:pt x="1332854" y="87263"/>
                </a:cubicBezTo>
                <a:cubicBezTo>
                  <a:pt x="1629905" y="193168"/>
                  <a:pt x="1666068" y="614205"/>
                  <a:pt x="1782305" y="645202"/>
                </a:cubicBezTo>
                <a:cubicBezTo>
                  <a:pt x="1898542" y="676199"/>
                  <a:pt x="1784887" y="304240"/>
                  <a:pt x="2030277" y="273243"/>
                </a:cubicBezTo>
                <a:cubicBezTo>
                  <a:pt x="2275667" y="242246"/>
                  <a:pt x="2998922" y="345568"/>
                  <a:pt x="3254644" y="459222"/>
                </a:cubicBezTo>
                <a:cubicBezTo>
                  <a:pt x="3510366" y="572876"/>
                  <a:pt x="3481953" y="939670"/>
                  <a:pt x="3564610" y="955168"/>
                </a:cubicBezTo>
                <a:cubicBezTo>
                  <a:pt x="3647268" y="970666"/>
                  <a:pt x="3660182" y="541880"/>
                  <a:pt x="3750589" y="552212"/>
                </a:cubicBezTo>
                <a:cubicBezTo>
                  <a:pt x="3840996" y="562544"/>
                  <a:pt x="4006311" y="999080"/>
                  <a:pt x="4107050" y="1017161"/>
                </a:cubicBezTo>
                <a:cubicBezTo>
                  <a:pt x="4207789" y="1035242"/>
                  <a:pt x="4259450" y="640036"/>
                  <a:pt x="4355023" y="660700"/>
                </a:cubicBezTo>
                <a:cubicBezTo>
                  <a:pt x="4450596" y="681365"/>
                  <a:pt x="4595247" y="1115318"/>
                  <a:pt x="4680488" y="1141148"/>
                </a:cubicBezTo>
                <a:cubicBezTo>
                  <a:pt x="4765729" y="1166978"/>
                  <a:pt x="4794142" y="807934"/>
                  <a:pt x="4866467" y="815683"/>
                </a:cubicBezTo>
                <a:cubicBezTo>
                  <a:pt x="4938792" y="823432"/>
                  <a:pt x="5029199" y="1154063"/>
                  <a:pt x="5114440" y="1187643"/>
                </a:cubicBezTo>
                <a:cubicBezTo>
                  <a:pt x="5199681" y="1221223"/>
                  <a:pt x="5261674" y="1004246"/>
                  <a:pt x="5377911" y="1017161"/>
                </a:cubicBezTo>
                <a:cubicBezTo>
                  <a:pt x="5494148" y="1030076"/>
                  <a:pt x="5739539" y="1226388"/>
                  <a:pt x="5811864" y="1265134"/>
                </a:cubicBezTo>
                <a:cubicBezTo>
                  <a:pt x="5884190" y="1303880"/>
                  <a:pt x="5848027" y="1276758"/>
                  <a:pt x="5811864" y="1249636"/>
                </a:cubicBezTo>
              </a:path>
            </a:pathLst>
          </a:cu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6444066" y="4365378"/>
            <a:ext cx="1371599" cy="369332"/>
          </a:xfrm>
          <a:prstGeom prst="rect">
            <a:avLst/>
          </a:prstGeom>
          <a:noFill/>
        </p:spPr>
        <p:txBody>
          <a:bodyPr wrap="square" rtlCol="0">
            <a:spAutoFit/>
          </a:bodyPr>
          <a:lstStyle/>
          <a:p>
            <a:pPr algn="ctr"/>
            <a:r>
              <a:rPr lang="en-US" dirty="0" smtClean="0">
                <a:solidFill>
                  <a:srgbClr val="FF0000"/>
                </a:solidFill>
              </a:rPr>
              <a:t>End of Life</a:t>
            </a:r>
            <a:endParaRPr lang="en-US" dirty="0">
              <a:solidFill>
                <a:srgbClr val="FF0000"/>
              </a:solidFill>
            </a:endParaRPr>
          </a:p>
        </p:txBody>
      </p:sp>
      <p:sp>
        <p:nvSpPr>
          <p:cNvPr id="12" name="TextBox 11"/>
          <p:cNvSpPr txBox="1"/>
          <p:nvPr/>
        </p:nvSpPr>
        <p:spPr>
          <a:xfrm>
            <a:off x="5377266" y="3831978"/>
            <a:ext cx="992395" cy="369332"/>
          </a:xfrm>
          <a:prstGeom prst="rect">
            <a:avLst/>
          </a:prstGeom>
          <a:noFill/>
        </p:spPr>
        <p:txBody>
          <a:bodyPr wrap="square" rtlCol="0">
            <a:spAutoFit/>
          </a:bodyPr>
          <a:lstStyle/>
          <a:p>
            <a:pPr algn="ctr"/>
            <a:r>
              <a:rPr lang="en-US" dirty="0" smtClean="0">
                <a:solidFill>
                  <a:srgbClr val="FF0000"/>
                </a:solidFill>
              </a:rPr>
              <a:t>Crises</a:t>
            </a:r>
            <a:endParaRPr lang="en-US" dirty="0">
              <a:solidFill>
                <a:srgbClr val="FF0000"/>
              </a:solidFill>
            </a:endParaRPr>
          </a:p>
        </p:txBody>
      </p:sp>
      <p:sp>
        <p:nvSpPr>
          <p:cNvPr id="13" name="TextBox 12"/>
          <p:cNvSpPr txBox="1"/>
          <p:nvPr/>
        </p:nvSpPr>
        <p:spPr>
          <a:xfrm>
            <a:off x="1872066" y="2307978"/>
            <a:ext cx="1948575" cy="923330"/>
          </a:xfrm>
          <a:prstGeom prst="rect">
            <a:avLst/>
          </a:prstGeom>
          <a:noFill/>
        </p:spPr>
        <p:txBody>
          <a:bodyPr wrap="square" rtlCol="0">
            <a:spAutoFit/>
          </a:bodyPr>
          <a:lstStyle/>
          <a:p>
            <a:pPr algn="ctr"/>
            <a:r>
              <a:rPr lang="en-US" dirty="0" smtClean="0">
                <a:solidFill>
                  <a:srgbClr val="FF0000"/>
                </a:solidFill>
              </a:rPr>
              <a:t>Diagnosis</a:t>
            </a:r>
          </a:p>
          <a:p>
            <a:pPr algn="ctr"/>
            <a:r>
              <a:rPr lang="en-US" dirty="0" smtClean="0">
                <a:solidFill>
                  <a:srgbClr val="FF0000"/>
                </a:solidFill>
              </a:rPr>
              <a:t>Delivery of Prognosis</a:t>
            </a:r>
            <a:endParaRPr lang="en-US" dirty="0">
              <a:solidFill>
                <a:srgbClr val="FF0000"/>
              </a:solidFill>
            </a:endParaRPr>
          </a:p>
        </p:txBody>
      </p:sp>
      <p:sp>
        <p:nvSpPr>
          <p:cNvPr id="14" name="TextBox 13"/>
          <p:cNvSpPr txBox="1"/>
          <p:nvPr/>
        </p:nvSpPr>
        <p:spPr>
          <a:xfrm>
            <a:off x="4005666" y="3069978"/>
            <a:ext cx="1352001" cy="646331"/>
          </a:xfrm>
          <a:prstGeom prst="rect">
            <a:avLst/>
          </a:prstGeom>
          <a:noFill/>
        </p:spPr>
        <p:txBody>
          <a:bodyPr wrap="square" rtlCol="0">
            <a:spAutoFit/>
          </a:bodyPr>
          <a:lstStyle/>
          <a:p>
            <a:pPr algn="ctr"/>
            <a:r>
              <a:rPr lang="en-US" dirty="0" smtClean="0">
                <a:solidFill>
                  <a:srgbClr val="FF0000"/>
                </a:solidFill>
              </a:rPr>
              <a:t>Period of Adjustment</a:t>
            </a:r>
            <a:endParaRPr lang="en-US" dirty="0">
              <a:solidFill>
                <a:srgbClr val="FF0000"/>
              </a:solidFill>
            </a:endParaRPr>
          </a:p>
        </p:txBody>
      </p:sp>
      <p:sp>
        <p:nvSpPr>
          <p:cNvPr id="15" name="TextBox 14"/>
          <p:cNvSpPr txBox="1"/>
          <p:nvPr/>
        </p:nvSpPr>
        <p:spPr>
          <a:xfrm>
            <a:off x="152400" y="6394513"/>
            <a:ext cx="8229600" cy="338554"/>
          </a:xfrm>
          <a:prstGeom prst="rect">
            <a:avLst/>
          </a:prstGeom>
          <a:noFill/>
        </p:spPr>
        <p:txBody>
          <a:bodyPr wrap="square" rtlCol="0">
            <a:spAutoFit/>
          </a:bodyPr>
          <a:lstStyle/>
          <a:p>
            <a:pPr algn="r"/>
            <a:r>
              <a:rPr lang="en-US" sz="1600" dirty="0" smtClean="0">
                <a:solidFill>
                  <a:schemeClr val="bg1">
                    <a:lumMod val="75000"/>
                  </a:schemeClr>
                </a:solidFill>
              </a:rPr>
              <a:t>Adapted from </a:t>
            </a:r>
            <a:r>
              <a:rPr lang="en-US" sz="1600" dirty="0" err="1" smtClean="0">
                <a:solidFill>
                  <a:schemeClr val="bg1">
                    <a:lumMod val="75000"/>
                  </a:schemeClr>
                </a:solidFill>
              </a:rPr>
              <a:t>Klick</a:t>
            </a:r>
            <a:r>
              <a:rPr lang="en-US" sz="1600" dirty="0" smtClean="0">
                <a:solidFill>
                  <a:schemeClr val="bg1">
                    <a:lumMod val="75000"/>
                  </a:schemeClr>
                </a:solidFill>
              </a:rPr>
              <a:t> &amp; </a:t>
            </a:r>
            <a:r>
              <a:rPr lang="en-US" sz="1600" dirty="0" err="1" smtClean="0">
                <a:solidFill>
                  <a:schemeClr val="bg1">
                    <a:lumMod val="75000"/>
                  </a:schemeClr>
                </a:solidFill>
              </a:rPr>
              <a:t>Hauer</a:t>
            </a:r>
            <a:r>
              <a:rPr lang="en-US" sz="1600" dirty="0" smtClean="0">
                <a:solidFill>
                  <a:schemeClr val="bg1">
                    <a:lumMod val="75000"/>
                  </a:schemeClr>
                </a:solidFill>
              </a:rPr>
              <a:t>, 2010</a:t>
            </a:r>
            <a:endParaRPr lang="en-US" dirty="0">
              <a:solidFill>
                <a:schemeClr val="bg1">
                  <a:lumMod val="75000"/>
                </a:schemeClr>
              </a:solidFill>
            </a:endParaRPr>
          </a:p>
        </p:txBody>
      </p:sp>
    </p:spTree>
    <p:extLst>
      <p:ext uri="{BB962C8B-B14F-4D97-AF65-F5344CB8AC3E}">
        <p14:creationId xmlns:p14="http://schemas.microsoft.com/office/powerpoint/2010/main" val="97733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Palliative Care</a:t>
            </a:r>
            <a:endParaRPr lang="en-US" dirty="0"/>
          </a:p>
        </p:txBody>
      </p:sp>
      <p:sp>
        <p:nvSpPr>
          <p:cNvPr id="3" name="Content Placeholder 2"/>
          <p:cNvSpPr>
            <a:spLocks noGrp="1"/>
          </p:cNvSpPr>
          <p:nvPr>
            <p:ph idx="1"/>
          </p:nvPr>
        </p:nvSpPr>
        <p:spPr>
          <a:xfrm>
            <a:off x="457200" y="1775191"/>
            <a:ext cx="8229600" cy="4778009"/>
          </a:xfrm>
        </p:spPr>
        <p:txBody>
          <a:bodyPr>
            <a:normAutofit lnSpcReduction="10000"/>
          </a:bodyPr>
          <a:lstStyle/>
          <a:p>
            <a:pPr marL="118872" indent="0">
              <a:buNone/>
            </a:pPr>
            <a:r>
              <a:rPr lang="en-US" dirty="0" smtClean="0"/>
              <a:t>Ask</a:t>
            </a:r>
          </a:p>
          <a:p>
            <a:r>
              <a:rPr lang="en-US" dirty="0" smtClean="0"/>
              <a:t>Quality of life – what is important?</a:t>
            </a:r>
          </a:p>
          <a:p>
            <a:r>
              <a:rPr lang="en-US" dirty="0" smtClean="0"/>
              <a:t>What is a good day for the child and how often are “good days”?  Has this changed recently or over time?</a:t>
            </a:r>
          </a:p>
          <a:p>
            <a:r>
              <a:rPr lang="en-US" dirty="0" smtClean="0"/>
              <a:t>Tell me what you understand about your child’s disease and prognosis</a:t>
            </a:r>
          </a:p>
          <a:p>
            <a:r>
              <a:rPr lang="en-US" dirty="0" smtClean="0"/>
              <a:t>What are you hoping for?</a:t>
            </a:r>
          </a:p>
          <a:p>
            <a:r>
              <a:rPr lang="en-US" dirty="0" smtClean="0"/>
              <a:t>If that can’t happen, what are you hoping for?</a:t>
            </a:r>
            <a:endParaRPr lang="en-US" dirty="0"/>
          </a:p>
          <a:p>
            <a:r>
              <a:rPr lang="en-US" dirty="0" smtClean="0"/>
              <a:t>What are you most worried about?</a:t>
            </a:r>
          </a:p>
        </p:txBody>
      </p:sp>
    </p:spTree>
    <p:extLst>
      <p:ext uri="{BB962C8B-B14F-4D97-AF65-F5344CB8AC3E}">
        <p14:creationId xmlns:p14="http://schemas.microsoft.com/office/powerpoint/2010/main" val="176912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fada3fdf-fa6d-4c9f-991a-32f390657259"/>
  <p:tag name="TPFULLVERSION" val="4.5.1.2243"/>
  <p:tag name="ADVANCEDSETTINGSVIEW" val="True"/>
  <p:tag name="REVIEWONLY" val="True"/>
  <p:tag name="LUIDIAENABLED" val="False"/>
  <p:tag name="EXPANDSHOWBAR" val="Tru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670</TotalTime>
  <Words>1104</Words>
  <Application>Microsoft Office PowerPoint</Application>
  <PresentationFormat>On-screen Show (4:3)</PresentationFormat>
  <Paragraphs>187</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Integrating Palliative Care into Your Practice</vt:lpstr>
      <vt:lpstr>Learning Objectives</vt:lpstr>
      <vt:lpstr>Case </vt:lpstr>
      <vt:lpstr>What is palliative care?</vt:lpstr>
      <vt:lpstr>Who is palliative care for?</vt:lpstr>
      <vt:lpstr>Who can provide palliative care services?</vt:lpstr>
      <vt:lpstr>Integrating Palliative Care </vt:lpstr>
      <vt:lpstr>Triggers or Opportunities</vt:lpstr>
      <vt:lpstr>Integrating Palliative Care</vt:lpstr>
      <vt:lpstr>Integrating Palliative Care</vt:lpstr>
      <vt:lpstr>Integrating Palliative Care</vt:lpstr>
      <vt:lpstr>Integrating Palliative Care</vt:lpstr>
      <vt:lpstr>Integrating Palliative Care</vt:lpstr>
      <vt:lpstr>Integrating Palliative Care</vt:lpstr>
      <vt:lpstr>Who can provide palliative care services?</vt:lpstr>
      <vt:lpstr>Barriers</vt:lpstr>
      <vt:lpstr>How do we introduce palliative care to patients and families?</vt:lpstr>
      <vt:lpstr>PANDA Palliative Care Team</vt:lpstr>
      <vt:lpstr>What else can you do?</vt:lpstr>
      <vt:lpstr>PANDA Palliative Care Team</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for Hospitalist Patients</dc:title>
  <dc:creator>Anspacher, Melanie</dc:creator>
  <cp:lastModifiedBy>Anspacher, Melanie</cp:lastModifiedBy>
  <cp:revision>60</cp:revision>
  <dcterms:created xsi:type="dcterms:W3CDTF">2014-04-02T17:19:39Z</dcterms:created>
  <dcterms:modified xsi:type="dcterms:W3CDTF">2015-11-02T01:36:40Z</dcterms:modified>
</cp:coreProperties>
</file>