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74" r:id="rId5"/>
    <p:sldId id="280" r:id="rId6"/>
    <p:sldId id="260" r:id="rId7"/>
    <p:sldId id="266" r:id="rId8"/>
    <p:sldId id="268" r:id="rId9"/>
    <p:sldId id="261" r:id="rId10"/>
    <p:sldId id="265" r:id="rId11"/>
    <p:sldId id="269" r:id="rId12"/>
    <p:sldId id="262" r:id="rId13"/>
    <p:sldId id="275" r:id="rId14"/>
    <p:sldId id="270" r:id="rId15"/>
    <p:sldId id="263" r:id="rId16"/>
    <p:sldId id="272" r:id="rId17"/>
    <p:sldId id="271" r:id="rId18"/>
    <p:sldId id="276" r:id="rId19"/>
    <p:sldId id="277" r:id="rId20"/>
    <p:sldId id="279" r:id="rId21"/>
    <p:sldId id="278" r:id="rId22"/>
    <p:sldId id="281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2393-069C-3942-A2FC-C70177900633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C1CFB-B465-E046-8E07-28809FFD6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5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12CFDD-2912-3246-BB23-D09AF207BB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A9C6-C457-7A40-8BB8-484092C6F13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53EA1-39F3-4A48-8767-B20AA89F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55189" y="721463"/>
            <a:ext cx="84036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Immunodeficient hosts: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Sorting bad from not-so-bad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81000" y="4682254"/>
            <a:ext cx="816251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/>
                <a:cs typeface="Arial"/>
              </a:rPr>
              <a:t>Michael Keller, MD</a:t>
            </a:r>
            <a:endParaRPr lang="en-US" sz="800" b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Division of Allergy &amp; Immunology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Program for Cell Enhancement &amp; Technologies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for Immunotherapy (CETI)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Children’s 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Research 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Institute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b="1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Picture 2" descr="Footer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/>
          <a:stretch/>
        </p:blipFill>
        <p:spPr bwMode="auto">
          <a:xfrm>
            <a:off x="6749143" y="5358967"/>
            <a:ext cx="2394858" cy="14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887" y="2182535"/>
            <a:ext cx="4243393" cy="28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9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2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VS: T 38.3, HR 100, RR 20, BP 120/70, SpO2 100%/RA, </a:t>
            </a:r>
            <a:r>
              <a:rPr lang="en-US" sz="2800" dirty="0" err="1" smtClean="0">
                <a:latin typeface="Arial"/>
                <a:cs typeface="Arial"/>
              </a:rPr>
              <a:t>Wt</a:t>
            </a:r>
            <a:r>
              <a:rPr lang="en-US" sz="2800" dirty="0" smtClean="0">
                <a:latin typeface="Arial"/>
                <a:cs typeface="Arial"/>
              </a:rPr>
              <a:t> 18kg, Length 110cm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Exam: ill appearing, laying in bed, no rhinorrhea or cough, lungs CTAB, Central line in place without erythema or drainage at site, abdomen: ND, mild TTP in LLQ, extremities: non edematous, CR ~2 </a:t>
            </a:r>
            <a:r>
              <a:rPr lang="en-US" sz="2800" dirty="0" err="1" smtClean="0">
                <a:latin typeface="Arial"/>
                <a:cs typeface="Arial"/>
              </a:rPr>
              <a:t>secs</a:t>
            </a: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188" y="4200982"/>
            <a:ext cx="8678773" cy="1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Labs: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CBC: WBC 1.2, </a:t>
            </a:r>
            <a:r>
              <a:rPr lang="en-US" dirty="0" err="1" smtClean="0">
                <a:latin typeface="Arial"/>
                <a:cs typeface="Arial"/>
              </a:rPr>
              <a:t>Hb</a:t>
            </a:r>
            <a:r>
              <a:rPr lang="en-US" dirty="0" smtClean="0">
                <a:latin typeface="Arial"/>
                <a:cs typeface="Arial"/>
              </a:rPr>
              <a:t> 7.5, </a:t>
            </a:r>
            <a:r>
              <a:rPr lang="en-US" dirty="0" err="1" smtClean="0">
                <a:latin typeface="Arial"/>
                <a:cs typeface="Arial"/>
              </a:rPr>
              <a:t>Plt</a:t>
            </a:r>
            <a:r>
              <a:rPr lang="en-US" dirty="0" smtClean="0">
                <a:latin typeface="Arial"/>
                <a:cs typeface="Arial"/>
              </a:rPr>
              <a:t> 50, ANC 350, ALC 50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CRP 1.5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Blood cultures, RRV panel pending.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2800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396779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2 Assessment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589" y="1063860"/>
            <a:ext cx="8534400" cy="2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98243"/>
              </p:ext>
            </p:extLst>
          </p:nvPr>
        </p:nvGraphicFramePr>
        <p:xfrm>
          <a:off x="707131" y="1063861"/>
          <a:ext cx="7648562" cy="5054586"/>
        </p:xfrm>
        <a:graphic>
          <a:graphicData uri="http://schemas.openxmlformats.org/drawingml/2006/table">
            <a:tbl>
              <a:tblPr/>
              <a:tblGrid>
                <a:gridCol w="3304756"/>
                <a:gridCol w="4343806"/>
              </a:tblGrid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Degree of Risk: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Potential </a:t>
                      </a:r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infections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8594" y="1092143"/>
            <a:ext cx="2310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</a:rPr>
              <a:t>High</a:t>
            </a:r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8594" y="2786261"/>
            <a:ext cx="43870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CLABSI (bacterial/fungal)</a:t>
            </a:r>
          </a:p>
          <a:p>
            <a:r>
              <a:rPr lang="en-US" sz="2000" b="1" dirty="0" smtClean="0">
                <a:latin typeface="Arial"/>
                <a:cs typeface="Arial"/>
              </a:rPr>
              <a:t>GI infection (GNR)</a:t>
            </a:r>
          </a:p>
          <a:p>
            <a:r>
              <a:rPr lang="en-US" sz="2000" b="1" dirty="0" smtClean="0">
                <a:latin typeface="Arial"/>
                <a:cs typeface="Arial"/>
              </a:rPr>
              <a:t>CMV/EBV reactivation</a:t>
            </a:r>
          </a:p>
          <a:p>
            <a:r>
              <a:rPr lang="en-US" sz="2000" b="1" dirty="0" smtClean="0">
                <a:latin typeface="Arial"/>
                <a:cs typeface="Arial"/>
              </a:rPr>
              <a:t>Respiratory viruses</a:t>
            </a:r>
          </a:p>
          <a:p>
            <a:r>
              <a:rPr lang="en-US" sz="2000" b="1" dirty="0" smtClean="0">
                <a:latin typeface="Arial"/>
                <a:cs typeface="Arial"/>
              </a:rPr>
              <a:t>Other opportunists</a:t>
            </a:r>
          </a:p>
          <a:p>
            <a:endParaRPr lang="en-US" sz="2400" b="1" dirty="0" smtClean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8594" y="4553922"/>
            <a:ext cx="4387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Broad IV antibiotic coverage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Viral, fungal testing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Admit 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4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3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48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8 year old boy with X-linked </a:t>
            </a:r>
            <a:r>
              <a:rPr lang="en-US" sz="2800" dirty="0" err="1" smtClean="0">
                <a:latin typeface="Arial"/>
                <a:cs typeface="Arial"/>
              </a:rPr>
              <a:t>agammaglobulinemia</a:t>
            </a:r>
            <a:r>
              <a:rPr lang="en-US" sz="2800" dirty="0" smtClean="0">
                <a:latin typeface="Arial"/>
                <a:cs typeface="Arial"/>
              </a:rPr>
              <a:t> presents with cough and purulent rhinorrhea x 2 days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PMH: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XLA diagnosed at 4 years old,</a:t>
            </a:r>
            <a:r>
              <a:rPr lang="en-US" sz="2400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maintained on weekly subcutaneous immunoglobulin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Recurrent </a:t>
            </a:r>
            <a:r>
              <a:rPr lang="en-US" sz="2400" dirty="0" err="1" smtClean="0">
                <a:latin typeface="Arial"/>
                <a:ea typeface="ＭＳ Ｐゴシック" charset="-128"/>
                <a:cs typeface="Arial"/>
              </a:rPr>
              <a:t>sinopulmonary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 infections</a:t>
            </a:r>
          </a:p>
          <a:p>
            <a:pPr lvl="2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Previous PE tubes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Moderate persistent Asthma, seasonal allergies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Medications: </a:t>
            </a:r>
            <a:r>
              <a:rPr lang="en-US" sz="2400" dirty="0" err="1" smtClean="0">
                <a:latin typeface="Arial"/>
                <a:ea typeface="ＭＳ Ｐゴシック" charset="-128"/>
                <a:cs typeface="Arial"/>
              </a:rPr>
              <a:t>Flovent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, </a:t>
            </a:r>
            <a:r>
              <a:rPr lang="en-US" sz="2400" dirty="0" err="1" smtClean="0">
                <a:latin typeface="Arial"/>
                <a:ea typeface="ＭＳ Ｐゴシック" charset="-128"/>
                <a:cs typeface="Arial"/>
              </a:rPr>
              <a:t>claritin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, </a:t>
            </a:r>
            <a:r>
              <a:rPr lang="en-US" sz="2400" dirty="0" err="1" smtClean="0">
                <a:latin typeface="Arial"/>
                <a:ea typeface="ＭＳ Ｐゴシック" charset="-128"/>
                <a:cs typeface="Arial"/>
              </a:rPr>
              <a:t>flonase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, albuterol PRN.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NKDA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85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2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VS: T 37.6, HR 70, RR 24, BP 110/60, SpO2 93%/RA, </a:t>
            </a:r>
            <a:r>
              <a:rPr lang="en-US" sz="2800" dirty="0" err="1" smtClean="0">
                <a:latin typeface="Arial"/>
                <a:cs typeface="Arial"/>
              </a:rPr>
              <a:t>Wt</a:t>
            </a:r>
            <a:r>
              <a:rPr lang="en-US" sz="2800" dirty="0" smtClean="0">
                <a:latin typeface="Arial"/>
                <a:cs typeface="Arial"/>
              </a:rPr>
              <a:t> 25kg, Length 150cm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Exam: Interactive child, mildly </a:t>
            </a:r>
            <a:r>
              <a:rPr lang="en-US" sz="2800" dirty="0" err="1" smtClean="0">
                <a:latin typeface="Arial"/>
                <a:cs typeface="Arial"/>
              </a:rPr>
              <a:t>tachypnic</a:t>
            </a:r>
            <a:r>
              <a:rPr lang="en-US" sz="2800" dirty="0" smtClean="0">
                <a:latin typeface="Arial"/>
                <a:cs typeface="Arial"/>
              </a:rPr>
              <a:t> and </a:t>
            </a:r>
            <a:r>
              <a:rPr lang="en-US" sz="2800" dirty="0" err="1" smtClean="0">
                <a:latin typeface="Arial"/>
                <a:cs typeface="Arial"/>
              </a:rPr>
              <a:t>tripoding</a:t>
            </a:r>
            <a:r>
              <a:rPr lang="en-US" sz="2800" dirty="0" smtClean="0">
                <a:latin typeface="Arial"/>
                <a:cs typeface="Arial"/>
              </a:rPr>
              <a:t>, biphasic wheezes bilaterally, absent tonsils, CV / </a:t>
            </a:r>
            <a:r>
              <a:rPr lang="en-US" sz="2800" dirty="0" err="1" smtClean="0">
                <a:latin typeface="Arial"/>
                <a:cs typeface="Arial"/>
              </a:rPr>
              <a:t>Abd</a:t>
            </a:r>
            <a:r>
              <a:rPr lang="en-US" sz="2800" dirty="0" smtClean="0">
                <a:latin typeface="Arial"/>
                <a:cs typeface="Arial"/>
              </a:rPr>
              <a:t> exam unremarkable, extremities WWP, CR ~1 sec.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188" y="3883516"/>
            <a:ext cx="8678773" cy="1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Labs: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CBC: WBC 9, </a:t>
            </a:r>
            <a:r>
              <a:rPr lang="en-US" dirty="0" err="1" smtClean="0">
                <a:latin typeface="Arial"/>
                <a:cs typeface="Arial"/>
              </a:rPr>
              <a:t>Hb</a:t>
            </a:r>
            <a:r>
              <a:rPr lang="en-US" dirty="0" smtClean="0">
                <a:latin typeface="Arial"/>
                <a:cs typeface="Arial"/>
              </a:rPr>
              <a:t> 12, </a:t>
            </a:r>
            <a:r>
              <a:rPr lang="en-US" dirty="0" err="1" smtClean="0">
                <a:latin typeface="Arial"/>
                <a:cs typeface="Arial"/>
              </a:rPr>
              <a:t>Plt</a:t>
            </a:r>
            <a:r>
              <a:rPr lang="en-US" dirty="0" smtClean="0">
                <a:latin typeface="Arial"/>
                <a:cs typeface="Arial"/>
              </a:rPr>
              <a:t> 340, ANC 6300, ALC 1800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CRP 1.2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err="1" smtClean="0">
                <a:latin typeface="Arial"/>
                <a:cs typeface="Arial"/>
              </a:rPr>
              <a:t>IgG</a:t>
            </a:r>
            <a:r>
              <a:rPr lang="en-US" dirty="0" smtClean="0">
                <a:latin typeface="Arial"/>
                <a:cs typeface="Arial"/>
              </a:rPr>
              <a:t> 700 mg/dl, IgA &lt;10, </a:t>
            </a:r>
            <a:r>
              <a:rPr lang="en-US" dirty="0" err="1" smtClean="0">
                <a:latin typeface="Arial"/>
                <a:cs typeface="Arial"/>
              </a:rPr>
              <a:t>IgM</a:t>
            </a:r>
            <a:r>
              <a:rPr lang="en-US" dirty="0" smtClean="0">
                <a:latin typeface="Arial"/>
                <a:cs typeface="Arial"/>
              </a:rPr>
              <a:t> 30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2800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361877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3 Assessment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589" y="1063860"/>
            <a:ext cx="8534400" cy="2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78181"/>
              </p:ext>
            </p:extLst>
          </p:nvPr>
        </p:nvGraphicFramePr>
        <p:xfrm>
          <a:off x="707131" y="1063861"/>
          <a:ext cx="7648562" cy="5152115"/>
        </p:xfrm>
        <a:graphic>
          <a:graphicData uri="http://schemas.openxmlformats.org/drawingml/2006/table">
            <a:tbl>
              <a:tblPr/>
              <a:tblGrid>
                <a:gridCol w="3304756"/>
                <a:gridCol w="4343806"/>
              </a:tblGrid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Degree of Risk: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39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Potential </a:t>
                      </a:r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infections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3656" y="1092143"/>
            <a:ext cx="21049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Moderate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5673" y="2786261"/>
            <a:ext cx="41800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Bacterial (</a:t>
            </a:r>
            <a:r>
              <a:rPr lang="en-US" sz="2000" b="1" dirty="0" err="1" smtClean="0">
                <a:latin typeface="Arial"/>
                <a:cs typeface="Arial"/>
              </a:rPr>
              <a:t>sinopulmonary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</a:p>
          <a:p>
            <a:r>
              <a:rPr lang="en-US" sz="2000" b="1" dirty="0" smtClean="0">
                <a:latin typeface="Arial"/>
                <a:cs typeface="Arial"/>
              </a:rPr>
              <a:t>Respiratory /GI viruses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Arial"/>
                <a:cs typeface="Arial"/>
              </a:rPr>
              <a:t>*</a:t>
            </a:r>
            <a:r>
              <a:rPr lang="en-US" sz="2000" b="1" dirty="0" err="1" smtClean="0">
                <a:solidFill>
                  <a:srgbClr val="800000"/>
                </a:solidFill>
                <a:latin typeface="Arial"/>
                <a:cs typeface="Arial"/>
              </a:rPr>
              <a:t>Enterovirus</a:t>
            </a:r>
            <a:r>
              <a:rPr lang="en-US" sz="2000" b="1" dirty="0" smtClean="0">
                <a:solidFill>
                  <a:srgbClr val="800000"/>
                </a:solidFill>
                <a:latin typeface="Arial"/>
                <a:cs typeface="Arial"/>
              </a:rPr>
              <a:t> can be life-threatening in antibody deficient patients</a:t>
            </a:r>
          </a:p>
          <a:p>
            <a:endParaRPr lang="en-US" sz="2400" b="1" dirty="0" smtClean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672" y="4553922"/>
            <a:ext cx="405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Imaging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Antibiotics if abnormal imaging or high suspicion of sinusitis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Discharge with close follow-up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54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4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36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4 year old with </a:t>
            </a:r>
            <a:r>
              <a:rPr lang="en-US" sz="2800" dirty="0" err="1" smtClean="0">
                <a:latin typeface="Arial"/>
                <a:cs typeface="Arial"/>
              </a:rPr>
              <a:t>heterotaxy</a:t>
            </a:r>
            <a:r>
              <a:rPr lang="en-US" sz="2800" dirty="0" smtClean="0">
                <a:latin typeface="Arial"/>
                <a:cs typeface="Arial"/>
              </a:rPr>
              <a:t> syndrome presenting with fever to 39</a:t>
            </a:r>
            <a:r>
              <a:rPr lang="en-US" sz="2800" baseline="30000" dirty="0" smtClean="0">
                <a:latin typeface="Arial"/>
                <a:cs typeface="Arial"/>
              </a:rPr>
              <a:t>o</a:t>
            </a:r>
            <a:r>
              <a:rPr lang="en-US" sz="2800" dirty="0" smtClean="0">
                <a:latin typeface="Arial"/>
                <a:cs typeface="Arial"/>
              </a:rPr>
              <a:t>C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PMH: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err="1" smtClean="0">
                <a:latin typeface="Arial"/>
                <a:ea typeface="ＭＳ Ｐゴシック" charset="-128"/>
                <a:cs typeface="Arial"/>
              </a:rPr>
              <a:t>Malrotation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s/p </a:t>
            </a:r>
            <a:r>
              <a:rPr lang="en-US" dirty="0" err="1" smtClean="0">
                <a:latin typeface="Arial"/>
                <a:ea typeface="ＭＳ Ｐゴシック" charset="-128"/>
                <a:cs typeface="Arial"/>
              </a:rPr>
              <a:t>Ladds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at 4 months of age.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No known cardiac disease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Medications: Pen VK 250mg BID. 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No allergies</a:t>
            </a:r>
          </a:p>
        </p:txBody>
      </p:sp>
    </p:spTree>
    <p:extLst>
      <p:ext uri="{BB962C8B-B14F-4D97-AF65-F5344CB8AC3E}">
        <p14:creationId xmlns:p14="http://schemas.microsoft.com/office/powerpoint/2010/main" val="85617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1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VS: T 39, HR 100, RR 18, BP 110/66, SpO2 100%/RA, </a:t>
            </a:r>
            <a:r>
              <a:rPr lang="en-US" sz="2800" dirty="0" err="1" smtClean="0">
                <a:latin typeface="Arial"/>
                <a:cs typeface="Arial"/>
              </a:rPr>
              <a:t>Wt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18kg, Height 95cm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Exam: timid but non-toxic, no rhinorrhea or cough, ears clear, lungs CTAB, abdominal exam unremarkable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5189" y="3269343"/>
            <a:ext cx="5980129" cy="30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Labs: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CBC: WBC 9, </a:t>
            </a:r>
            <a:r>
              <a:rPr lang="en-US" sz="2400" dirty="0" err="1" smtClean="0">
                <a:latin typeface="Arial"/>
                <a:cs typeface="Arial"/>
              </a:rPr>
              <a:t>Hb</a:t>
            </a:r>
            <a:r>
              <a:rPr lang="en-US" sz="2400" dirty="0" smtClean="0">
                <a:latin typeface="Arial"/>
                <a:cs typeface="Arial"/>
              </a:rPr>
              <a:t> 12, </a:t>
            </a:r>
            <a:r>
              <a:rPr lang="en-US" sz="2400" dirty="0" err="1" smtClean="0">
                <a:latin typeface="Arial"/>
                <a:cs typeface="Arial"/>
              </a:rPr>
              <a:t>Plt</a:t>
            </a:r>
            <a:r>
              <a:rPr lang="en-US" sz="2400" dirty="0" smtClean="0">
                <a:latin typeface="Arial"/>
                <a:cs typeface="Arial"/>
              </a:rPr>
              <a:t> 280,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ANC 5400, ALC 4000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CRP 2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err="1" smtClean="0">
                <a:latin typeface="Arial"/>
                <a:cs typeface="Arial"/>
              </a:rPr>
              <a:t>Cath</a:t>
            </a:r>
            <a:r>
              <a:rPr lang="en-US" sz="2400" dirty="0" smtClean="0">
                <a:latin typeface="Arial"/>
                <a:cs typeface="Arial"/>
              </a:rPr>
              <a:t> UA (CC) normal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Blood / urine culture pending.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148" y="3073653"/>
            <a:ext cx="2652441" cy="35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4 Assessment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589" y="1063860"/>
            <a:ext cx="8534400" cy="2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53333"/>
              </p:ext>
            </p:extLst>
          </p:nvPr>
        </p:nvGraphicFramePr>
        <p:xfrm>
          <a:off x="533957" y="1092143"/>
          <a:ext cx="7821737" cy="5401492"/>
        </p:xfrm>
        <a:graphic>
          <a:graphicData uri="http://schemas.openxmlformats.org/drawingml/2006/table">
            <a:tbl>
              <a:tblPr/>
              <a:tblGrid>
                <a:gridCol w="3477931"/>
                <a:gridCol w="4343806"/>
              </a:tblGrid>
              <a:tr h="121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Degree of Risk: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1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Potential </a:t>
                      </a:r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infections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3655" y="1092143"/>
            <a:ext cx="33017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Moderate</a:t>
            </a:r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</a:rPr>
              <a:t>-High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3655" y="2318962"/>
            <a:ext cx="4180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Encapsulated bacteria</a:t>
            </a: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b="1" dirty="0" smtClean="0">
                <a:latin typeface="Arial"/>
                <a:cs typeface="Arial"/>
              </a:rPr>
              <a:t>Pneumococcus</a:t>
            </a: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b="1" dirty="0" smtClean="0">
                <a:latin typeface="Arial"/>
                <a:cs typeface="Arial"/>
              </a:rPr>
              <a:t>H. </a:t>
            </a:r>
            <a:r>
              <a:rPr lang="en-US" sz="2400" b="1" dirty="0" err="1" smtClean="0">
                <a:latin typeface="Arial"/>
                <a:cs typeface="Arial"/>
              </a:rPr>
              <a:t>influenzae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b="1" dirty="0" err="1" smtClean="0">
                <a:latin typeface="Arial"/>
                <a:cs typeface="Arial"/>
              </a:rPr>
              <a:t>Meningococcus</a:t>
            </a:r>
            <a:endParaRPr lang="en-US" sz="2400" b="1" dirty="0" smtClean="0">
              <a:latin typeface="Arial"/>
              <a:cs typeface="Arial"/>
            </a:endParaRPr>
          </a:p>
          <a:p>
            <a:endParaRPr lang="en-US" sz="2400" b="1" dirty="0" smtClean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672" y="4553922"/>
            <a:ext cx="4050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Rochephin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IV/IM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Discharge if well appearing and no psychosocial concerns;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dose in pediatrician’s office tomorrow.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Discuss vaccinations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88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5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36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11 year old with JIA who presents with persistent cough x 1 month.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Failed outpatient Augmentin course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PMH: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Diagnosed with </a:t>
            </a:r>
            <a:r>
              <a:rPr lang="en-US" dirty="0" err="1" smtClean="0">
                <a:latin typeface="Arial"/>
                <a:ea typeface="ＭＳ Ｐゴシック" charset="-128"/>
                <a:cs typeface="Arial"/>
              </a:rPr>
              <a:t>polyarticular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JIA at 7 years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No previous infections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Medications: Enbrel, Methotrexate, </a:t>
            </a:r>
            <a:r>
              <a:rPr lang="en-US" dirty="0" err="1" smtClean="0">
                <a:latin typeface="Arial"/>
                <a:ea typeface="ＭＳ Ｐゴシック" charset="-128"/>
                <a:cs typeface="Arial"/>
              </a:rPr>
              <a:t>Nabumetone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. 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No allergies</a:t>
            </a:r>
          </a:p>
        </p:txBody>
      </p:sp>
    </p:spTree>
    <p:extLst>
      <p:ext uri="{BB962C8B-B14F-4D97-AF65-F5344CB8AC3E}">
        <p14:creationId xmlns:p14="http://schemas.microsoft.com/office/powerpoint/2010/main" val="38875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5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1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VS: T 37, HR 90, RR 18, BP 120/80, SpO2 98%/RA, </a:t>
            </a:r>
            <a:r>
              <a:rPr lang="en-US" sz="2800" dirty="0" err="1" smtClean="0">
                <a:latin typeface="Arial"/>
                <a:cs typeface="Arial"/>
              </a:rPr>
              <a:t>Wt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35kg, Height 150cm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Exam: Thin, nontoxic appearing, no rhinorrhea or cough, ears clear, lungs clear with no asymmetry, abdominal exam unremarkable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5189" y="3269343"/>
            <a:ext cx="8681149" cy="30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Labs: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CBC: WBC 6, </a:t>
            </a:r>
            <a:r>
              <a:rPr lang="en-US" sz="2400" dirty="0" err="1" smtClean="0">
                <a:latin typeface="Arial"/>
                <a:cs typeface="Arial"/>
              </a:rPr>
              <a:t>Hb</a:t>
            </a:r>
            <a:r>
              <a:rPr lang="en-US" sz="2400" dirty="0" smtClean="0">
                <a:latin typeface="Arial"/>
                <a:cs typeface="Arial"/>
              </a:rPr>
              <a:t> 12, </a:t>
            </a:r>
            <a:r>
              <a:rPr lang="en-US" sz="2400" dirty="0" err="1" smtClean="0">
                <a:latin typeface="Arial"/>
                <a:cs typeface="Arial"/>
              </a:rPr>
              <a:t>Plt</a:t>
            </a:r>
            <a:r>
              <a:rPr lang="en-US" sz="2400" dirty="0" smtClean="0">
                <a:latin typeface="Arial"/>
                <a:cs typeface="Arial"/>
              </a:rPr>
              <a:t> 280, ANC 4100, ALC 1200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CRP 3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21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55189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Background</a:t>
            </a:r>
          </a:p>
        </p:txBody>
      </p:sp>
      <p:pic>
        <p:nvPicPr>
          <p:cNvPr id="4" name="Picture 2" descr="Footer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/>
          <a:stretch/>
        </p:blipFill>
        <p:spPr bwMode="auto">
          <a:xfrm>
            <a:off x="7675637" y="5938895"/>
            <a:ext cx="1468363" cy="9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36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Immunodeficiency is fairly common in tertiary pediatrics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Oncology / BMT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Primary Immunodeficiency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Iatrogenic immunodeficiency</a:t>
            </a:r>
          </a:p>
          <a:p>
            <a:pPr lvl="2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ea typeface="ＭＳ Ｐゴシック" charset="-128"/>
                <a:cs typeface="Arial"/>
              </a:rPr>
              <a:t>Autoimmunity, solid organ transplantation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HIV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4417" y="4729070"/>
            <a:ext cx="8534400" cy="10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Risks &amp; Management are quite unique depending on specifics and extent of host </a:t>
            </a:r>
            <a:r>
              <a:rPr lang="en-US" sz="2800" dirty="0" err="1" smtClean="0">
                <a:latin typeface="Arial"/>
                <a:cs typeface="Arial"/>
              </a:rPr>
              <a:t>immunodefiency</a:t>
            </a: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55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531"/>
          <a:stretch/>
        </p:blipFill>
        <p:spPr>
          <a:xfrm>
            <a:off x="1225164" y="277386"/>
            <a:ext cx="6511926" cy="64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4 Assessment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589" y="1063860"/>
            <a:ext cx="8534400" cy="2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93456"/>
              </p:ext>
            </p:extLst>
          </p:nvPr>
        </p:nvGraphicFramePr>
        <p:xfrm>
          <a:off x="533957" y="1092143"/>
          <a:ext cx="7821737" cy="5401492"/>
        </p:xfrm>
        <a:graphic>
          <a:graphicData uri="http://schemas.openxmlformats.org/drawingml/2006/table">
            <a:tbl>
              <a:tblPr/>
              <a:tblGrid>
                <a:gridCol w="3477931"/>
                <a:gridCol w="4343806"/>
              </a:tblGrid>
              <a:tr h="121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Degree of Risk: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1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Potential </a:t>
                      </a:r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infections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3655" y="1092143"/>
            <a:ext cx="33017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Moderate</a:t>
            </a:r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</a:rPr>
              <a:t>-High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3655" y="2318962"/>
            <a:ext cx="418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Dimorphic Fungi</a:t>
            </a:r>
          </a:p>
          <a:p>
            <a:r>
              <a:rPr lang="en-US" sz="2800" b="1" dirty="0" smtClean="0">
                <a:latin typeface="Arial"/>
                <a:cs typeface="Arial"/>
              </a:rPr>
              <a:t>Mycobacteria</a:t>
            </a:r>
          </a:p>
          <a:p>
            <a:r>
              <a:rPr lang="en-US" sz="2000" b="1" dirty="0" smtClean="0">
                <a:latin typeface="Arial"/>
                <a:cs typeface="Arial"/>
              </a:rPr>
              <a:t>Invasive bacterial infections</a:t>
            </a:r>
          </a:p>
          <a:p>
            <a:r>
              <a:rPr lang="en-US" sz="2000" b="1" dirty="0" smtClean="0">
                <a:latin typeface="Arial"/>
                <a:cs typeface="Arial"/>
              </a:rPr>
              <a:t>Viral URIs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672" y="4553922"/>
            <a:ext cx="4050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Imaging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Respiratory cultures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Fungal antigen testing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Consider admitting for workup/possible BAL</a:t>
            </a:r>
          </a:p>
          <a:p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77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Take home points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344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3600" dirty="0" smtClean="0">
                <a:latin typeface="Arial"/>
                <a:cs typeface="Arial"/>
              </a:rPr>
              <a:t>There is a large spectrum of immunodeficiency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3600" dirty="0" smtClean="0">
                <a:latin typeface="Arial"/>
                <a:cs typeface="Arial"/>
              </a:rPr>
              <a:t>Specifics usually determine host susceptibility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3600" dirty="0" smtClean="0">
                <a:latin typeface="Arial"/>
                <a:cs typeface="Arial"/>
              </a:rPr>
              <a:t>When in doubt, call the specialists </a:t>
            </a:r>
            <a:r>
              <a:rPr lang="en-US" sz="3600" dirty="0" smtClean="0">
                <a:latin typeface="Arial"/>
                <a:cs typeface="Arial"/>
                <a:sym typeface="Wingdings"/>
              </a:rPr>
              <a:t></a:t>
            </a:r>
            <a:endParaRPr lang="en-US" sz="36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24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48" b="503"/>
          <a:stretch/>
        </p:blipFill>
        <p:spPr>
          <a:xfrm>
            <a:off x="1458689" y="1250606"/>
            <a:ext cx="6662616" cy="4669600"/>
          </a:xfrm>
        </p:spPr>
      </p:pic>
      <p:sp>
        <p:nvSpPr>
          <p:cNvPr id="2" name="TextBox 1"/>
          <p:cNvSpPr txBox="1"/>
          <p:nvPr/>
        </p:nvSpPr>
        <p:spPr>
          <a:xfrm>
            <a:off x="3011005" y="167988"/>
            <a:ext cx="3262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/>
                <a:cs typeface="Arial"/>
              </a:rPr>
              <a:t>Immunity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6368" y="6042385"/>
            <a:ext cx="67349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Because your lunch wasn’t sterile </a:t>
            </a:r>
            <a:r>
              <a:rPr lang="en-US" sz="3200" dirty="0" smtClean="0">
                <a:latin typeface="Arial"/>
                <a:cs typeface="Arial"/>
                <a:sym typeface="Wingdings"/>
              </a:rPr>
              <a:t>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64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362200" y="1231298"/>
            <a:ext cx="378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Arial Black" charset="0"/>
                <a:cs typeface="Arial Black" charset="0"/>
              </a:rPr>
              <a:t>Immune System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15975" y="1966311"/>
            <a:ext cx="125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 Black" charset="0"/>
                <a:cs typeface="Arial Black" charset="0"/>
              </a:rPr>
              <a:t>Innate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921375" y="1966311"/>
            <a:ext cx="1666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 Black" charset="0"/>
                <a:cs typeface="Arial Black" charset="0"/>
              </a:rPr>
              <a:t>Adaptive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302375" y="3947511"/>
            <a:ext cx="101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Arial Black" charset="0"/>
                <a:cs typeface="Arial Black" charset="0"/>
              </a:rPr>
              <a:t>T-cells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7902575" y="3947511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Arial Black" charset="0"/>
                <a:cs typeface="Arial Black" charset="0"/>
              </a:rPr>
              <a:t>B-cells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625975" y="3947511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Arial Black" charset="0"/>
                <a:cs typeface="Arial Black" charset="0"/>
              </a:rPr>
              <a:t>NK cells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-22225" y="3258536"/>
            <a:ext cx="1325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Neutrophils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-22225" y="4249136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Eosinophils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1577975" y="3261711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Monocytes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1425575" y="4249136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Arial Black" charset="0"/>
                <a:cs typeface="Arial Black" charset="0"/>
              </a:rPr>
              <a:t>Mucosal defense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2797175" y="3653823"/>
            <a:ext cx="14287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Complement</a:t>
            </a:r>
          </a:p>
        </p:txBody>
      </p:sp>
      <p:pic>
        <p:nvPicPr>
          <p:cNvPr id="1947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0" t="14201" b="37631"/>
          <a:stretch>
            <a:fillRect/>
          </a:stretch>
        </p:blipFill>
        <p:spPr bwMode="auto">
          <a:xfrm>
            <a:off x="333375" y="2575911"/>
            <a:ext cx="711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452" r="19081" b="13174"/>
          <a:stretch>
            <a:fillRect/>
          </a:stretch>
        </p:blipFill>
        <p:spPr bwMode="auto">
          <a:xfrm>
            <a:off x="1898650" y="2579086"/>
            <a:ext cx="669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4966" r="23276" b="26530"/>
          <a:stretch>
            <a:fillRect/>
          </a:stretch>
        </p:blipFill>
        <p:spPr bwMode="auto">
          <a:xfrm>
            <a:off x="347663" y="3599848"/>
            <a:ext cx="620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22350" r="41379" b="28098"/>
          <a:stretch>
            <a:fillRect/>
          </a:stretch>
        </p:blipFill>
        <p:spPr bwMode="auto">
          <a:xfrm>
            <a:off x="1882775" y="3566511"/>
            <a:ext cx="714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5" t="45959" r="12979" b="3535"/>
          <a:stretch>
            <a:fillRect/>
          </a:stretch>
        </p:blipFill>
        <p:spPr bwMode="auto">
          <a:xfrm>
            <a:off x="2949575" y="2956911"/>
            <a:ext cx="1058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9" t="61974" r="726" b="31226"/>
          <a:stretch>
            <a:fillRect/>
          </a:stretch>
        </p:blipFill>
        <p:spPr bwMode="auto">
          <a:xfrm>
            <a:off x="4473575" y="2880711"/>
            <a:ext cx="1373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3" t="61974" r="12115" b="31226"/>
          <a:stretch>
            <a:fillRect/>
          </a:stretch>
        </p:blipFill>
        <p:spPr bwMode="auto">
          <a:xfrm>
            <a:off x="6226175" y="2880711"/>
            <a:ext cx="10668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8" t="61974" r="21693" b="31226"/>
          <a:stretch>
            <a:fillRect/>
          </a:stretch>
        </p:blipFill>
        <p:spPr bwMode="auto">
          <a:xfrm>
            <a:off x="7750175" y="2880711"/>
            <a:ext cx="12192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Elbow Connector 25"/>
          <p:cNvCxnSpPr>
            <a:stCxn id="19460" idx="2"/>
            <a:endCxn id="19473" idx="1"/>
          </p:cNvCxnSpPr>
          <p:nvPr/>
        </p:nvCxnSpPr>
        <p:spPr>
          <a:xfrm rot="16200000" flipH="1">
            <a:off x="931068" y="2941830"/>
            <a:ext cx="1465263" cy="4381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460" idx="2"/>
            <a:endCxn id="19472" idx="3"/>
          </p:cNvCxnSpPr>
          <p:nvPr/>
        </p:nvCxnSpPr>
        <p:spPr>
          <a:xfrm rot="5400000">
            <a:off x="475456" y="2921192"/>
            <a:ext cx="1462088" cy="4762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9460" idx="2"/>
            <a:endCxn id="19470" idx="3"/>
          </p:cNvCxnSpPr>
          <p:nvPr/>
        </p:nvCxnSpPr>
        <p:spPr>
          <a:xfrm rot="5400000">
            <a:off x="1005681" y="2467167"/>
            <a:ext cx="477838" cy="4000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9460" idx="2"/>
            <a:endCxn id="19471" idx="1"/>
          </p:cNvCxnSpPr>
          <p:nvPr/>
        </p:nvCxnSpPr>
        <p:spPr>
          <a:xfrm rot="16200000" flipH="1">
            <a:off x="1436688" y="2436210"/>
            <a:ext cx="469900" cy="45402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9461" idx="2"/>
            <a:endCxn id="19475" idx="0"/>
          </p:cNvCxnSpPr>
          <p:nvPr/>
        </p:nvCxnSpPr>
        <p:spPr>
          <a:xfrm rot="5400000">
            <a:off x="5730875" y="1856773"/>
            <a:ext cx="452438" cy="159543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9461" idx="2"/>
            <a:endCxn id="19477" idx="0"/>
          </p:cNvCxnSpPr>
          <p:nvPr/>
        </p:nvCxnSpPr>
        <p:spPr>
          <a:xfrm rot="16200000" flipH="1">
            <a:off x="7331075" y="1852011"/>
            <a:ext cx="452438" cy="160496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9476" idx="0"/>
          </p:cNvCxnSpPr>
          <p:nvPr/>
        </p:nvCxnSpPr>
        <p:spPr>
          <a:xfrm>
            <a:off x="6759575" y="2423511"/>
            <a:ext cx="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9460" idx="3"/>
            <a:endCxn id="19474" idx="0"/>
          </p:cNvCxnSpPr>
          <p:nvPr/>
        </p:nvCxnSpPr>
        <p:spPr>
          <a:xfrm>
            <a:off x="2073275" y="2196498"/>
            <a:ext cx="1404938" cy="760413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3482975" y="2194911"/>
            <a:ext cx="1600200" cy="685800"/>
          </a:xfrm>
          <a:prstGeom prst="bentConnector3">
            <a:avLst>
              <a:gd name="adj1" fmla="val 99736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endCxn id="19460" idx="0"/>
          </p:cNvCxnSpPr>
          <p:nvPr/>
        </p:nvCxnSpPr>
        <p:spPr>
          <a:xfrm rot="10800000" flipV="1">
            <a:off x="1444625" y="1536098"/>
            <a:ext cx="917575" cy="430213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endCxn id="19461" idx="0"/>
          </p:cNvCxnSpPr>
          <p:nvPr/>
        </p:nvCxnSpPr>
        <p:spPr>
          <a:xfrm>
            <a:off x="6149975" y="1536098"/>
            <a:ext cx="604838" cy="430213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Immune System Components</a:t>
            </a:r>
          </a:p>
        </p:txBody>
      </p:sp>
    </p:spTree>
    <p:extLst>
      <p:ext uri="{BB962C8B-B14F-4D97-AF65-F5344CB8AC3E}">
        <p14:creationId xmlns:p14="http://schemas.microsoft.com/office/powerpoint/2010/main" val="426532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362200" y="1231298"/>
            <a:ext cx="378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Arial Black" charset="0"/>
                <a:cs typeface="Arial Black" charset="0"/>
              </a:rPr>
              <a:t>Immune System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15975" y="1966311"/>
            <a:ext cx="125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 Black" charset="0"/>
                <a:cs typeface="Arial Black" charset="0"/>
              </a:rPr>
              <a:t>Innate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921375" y="1966311"/>
            <a:ext cx="1666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 Black" charset="0"/>
                <a:cs typeface="Arial Black" charset="0"/>
              </a:rPr>
              <a:t>Adaptive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302375" y="3947511"/>
            <a:ext cx="101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Arial Black" charset="0"/>
                <a:cs typeface="Arial Black" charset="0"/>
              </a:rPr>
              <a:t>T-cells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7902575" y="3947511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Arial Black" charset="0"/>
                <a:cs typeface="Arial Black" charset="0"/>
              </a:rPr>
              <a:t>B-cells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625975" y="3947511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Arial Black" charset="0"/>
                <a:cs typeface="Arial Black" charset="0"/>
              </a:rPr>
              <a:t>NK cells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-22225" y="3258536"/>
            <a:ext cx="1325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Neutrophils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-22225" y="4249136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Eosinophils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1577975" y="3261711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Monocytes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1425575" y="4249136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Arial Black" charset="0"/>
                <a:cs typeface="Arial Black" charset="0"/>
              </a:rPr>
              <a:t>Mucosal defense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2797175" y="3653823"/>
            <a:ext cx="14287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Arial Black" charset="0"/>
                <a:cs typeface="Arial Black" charset="0"/>
              </a:rPr>
              <a:t>Complement</a:t>
            </a:r>
          </a:p>
        </p:txBody>
      </p:sp>
      <p:pic>
        <p:nvPicPr>
          <p:cNvPr id="1947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0" t="14201" b="37631"/>
          <a:stretch>
            <a:fillRect/>
          </a:stretch>
        </p:blipFill>
        <p:spPr bwMode="auto">
          <a:xfrm>
            <a:off x="333375" y="2575911"/>
            <a:ext cx="711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452" r="19081" b="13174"/>
          <a:stretch>
            <a:fillRect/>
          </a:stretch>
        </p:blipFill>
        <p:spPr bwMode="auto">
          <a:xfrm>
            <a:off x="1898650" y="2579086"/>
            <a:ext cx="669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4966" r="23276" b="26530"/>
          <a:stretch>
            <a:fillRect/>
          </a:stretch>
        </p:blipFill>
        <p:spPr bwMode="auto">
          <a:xfrm>
            <a:off x="347663" y="3599848"/>
            <a:ext cx="620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22350" r="41379" b="28098"/>
          <a:stretch>
            <a:fillRect/>
          </a:stretch>
        </p:blipFill>
        <p:spPr bwMode="auto">
          <a:xfrm>
            <a:off x="1882775" y="3566511"/>
            <a:ext cx="714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5" t="45959" r="12979" b="3535"/>
          <a:stretch>
            <a:fillRect/>
          </a:stretch>
        </p:blipFill>
        <p:spPr bwMode="auto">
          <a:xfrm>
            <a:off x="2949575" y="2956911"/>
            <a:ext cx="10588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9" t="61974" r="726" b="31226"/>
          <a:stretch>
            <a:fillRect/>
          </a:stretch>
        </p:blipFill>
        <p:spPr bwMode="auto">
          <a:xfrm>
            <a:off x="4473575" y="2880711"/>
            <a:ext cx="1373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3" t="61974" r="12115" b="31226"/>
          <a:stretch>
            <a:fillRect/>
          </a:stretch>
        </p:blipFill>
        <p:spPr bwMode="auto">
          <a:xfrm>
            <a:off x="6226175" y="2880711"/>
            <a:ext cx="10668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8" t="61974" r="21693" b="31226"/>
          <a:stretch>
            <a:fillRect/>
          </a:stretch>
        </p:blipFill>
        <p:spPr bwMode="auto">
          <a:xfrm>
            <a:off x="7750175" y="2880711"/>
            <a:ext cx="12192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Elbow Connector 25"/>
          <p:cNvCxnSpPr>
            <a:stCxn id="19460" idx="2"/>
            <a:endCxn id="19473" idx="1"/>
          </p:cNvCxnSpPr>
          <p:nvPr/>
        </p:nvCxnSpPr>
        <p:spPr>
          <a:xfrm rot="16200000" flipH="1">
            <a:off x="931068" y="2941830"/>
            <a:ext cx="1465263" cy="4381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460" idx="2"/>
            <a:endCxn id="19472" idx="3"/>
          </p:cNvCxnSpPr>
          <p:nvPr/>
        </p:nvCxnSpPr>
        <p:spPr>
          <a:xfrm rot="5400000">
            <a:off x="475456" y="2921192"/>
            <a:ext cx="1462088" cy="4762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9460" idx="2"/>
            <a:endCxn id="19470" idx="3"/>
          </p:cNvCxnSpPr>
          <p:nvPr/>
        </p:nvCxnSpPr>
        <p:spPr>
          <a:xfrm rot="5400000">
            <a:off x="1005681" y="2467167"/>
            <a:ext cx="477838" cy="4000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9460" idx="2"/>
            <a:endCxn id="19471" idx="1"/>
          </p:cNvCxnSpPr>
          <p:nvPr/>
        </p:nvCxnSpPr>
        <p:spPr>
          <a:xfrm rot="16200000" flipH="1">
            <a:off x="1436688" y="2436210"/>
            <a:ext cx="469900" cy="45402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9461" idx="2"/>
            <a:endCxn id="19475" idx="0"/>
          </p:cNvCxnSpPr>
          <p:nvPr/>
        </p:nvCxnSpPr>
        <p:spPr>
          <a:xfrm rot="5400000">
            <a:off x="5730875" y="1856773"/>
            <a:ext cx="452438" cy="159543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9461" idx="2"/>
            <a:endCxn id="19477" idx="0"/>
          </p:cNvCxnSpPr>
          <p:nvPr/>
        </p:nvCxnSpPr>
        <p:spPr>
          <a:xfrm rot="16200000" flipH="1">
            <a:off x="7331075" y="1852011"/>
            <a:ext cx="452438" cy="1604962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9476" idx="0"/>
          </p:cNvCxnSpPr>
          <p:nvPr/>
        </p:nvCxnSpPr>
        <p:spPr>
          <a:xfrm>
            <a:off x="6759575" y="2423511"/>
            <a:ext cx="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9460" idx="3"/>
            <a:endCxn id="19474" idx="0"/>
          </p:cNvCxnSpPr>
          <p:nvPr/>
        </p:nvCxnSpPr>
        <p:spPr>
          <a:xfrm>
            <a:off x="2073275" y="2196498"/>
            <a:ext cx="1404938" cy="760413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3482975" y="2194911"/>
            <a:ext cx="1600200" cy="685800"/>
          </a:xfrm>
          <a:prstGeom prst="bentConnector3">
            <a:avLst>
              <a:gd name="adj1" fmla="val 99736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endCxn id="19460" idx="0"/>
          </p:cNvCxnSpPr>
          <p:nvPr/>
        </p:nvCxnSpPr>
        <p:spPr>
          <a:xfrm rot="10800000" flipV="1">
            <a:off x="1444625" y="1536098"/>
            <a:ext cx="917575" cy="430213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endCxn id="19461" idx="0"/>
          </p:cNvCxnSpPr>
          <p:nvPr/>
        </p:nvCxnSpPr>
        <p:spPr>
          <a:xfrm>
            <a:off x="6149975" y="1536098"/>
            <a:ext cx="604838" cy="430213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Immune System Components</a:t>
            </a:r>
          </a:p>
        </p:txBody>
      </p:sp>
      <p:sp>
        <p:nvSpPr>
          <p:cNvPr id="5" name="Curved Right Arrow 4"/>
          <p:cNvSpPr/>
          <p:nvPr/>
        </p:nvSpPr>
        <p:spPr>
          <a:xfrm rot="16753273">
            <a:off x="4054474" y="1985117"/>
            <a:ext cx="1143000" cy="510985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Right Arrow 36"/>
          <p:cNvSpPr/>
          <p:nvPr/>
        </p:nvSpPr>
        <p:spPr>
          <a:xfrm rot="16411569">
            <a:off x="5654675" y="2136184"/>
            <a:ext cx="1143000" cy="528366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Right Arrow 37"/>
          <p:cNvSpPr/>
          <p:nvPr/>
        </p:nvSpPr>
        <p:spPr>
          <a:xfrm rot="16564434">
            <a:off x="4710612" y="1335836"/>
            <a:ext cx="1143000" cy="636176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15976987" flipV="1">
            <a:off x="3757254" y="2618490"/>
            <a:ext cx="1075572" cy="48189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Right Arrow 39"/>
          <p:cNvSpPr/>
          <p:nvPr/>
        </p:nvSpPr>
        <p:spPr>
          <a:xfrm rot="6242081" flipH="1">
            <a:off x="2894939" y="2627697"/>
            <a:ext cx="974677" cy="341991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 rot="16024954" flipV="1">
            <a:off x="3213080" y="3443035"/>
            <a:ext cx="1075572" cy="301165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 rot="15976987" flipV="1">
            <a:off x="3909654" y="2770890"/>
            <a:ext cx="1075572" cy="48189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Right Arrow 43"/>
          <p:cNvSpPr/>
          <p:nvPr/>
        </p:nvSpPr>
        <p:spPr>
          <a:xfrm rot="16763334" flipV="1">
            <a:off x="2824773" y="1577231"/>
            <a:ext cx="1371601" cy="5974642"/>
          </a:xfrm>
          <a:prstGeom prst="curvedRightArrow">
            <a:avLst>
              <a:gd name="adj1" fmla="val 14079"/>
              <a:gd name="adj2" fmla="val 3591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-359400" y="5663335"/>
            <a:ext cx="99707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i="1" dirty="0" smtClean="0">
                <a:solidFill>
                  <a:srgbClr val="C00000"/>
                </a:solidFill>
                <a:latin typeface="Arial"/>
                <a:cs typeface="Arial"/>
              </a:rPr>
              <a:t>Cross-talk is extremely complex </a:t>
            </a:r>
          </a:p>
        </p:txBody>
      </p:sp>
    </p:spTree>
    <p:extLst>
      <p:ext uri="{BB962C8B-B14F-4D97-AF65-F5344CB8AC3E}">
        <p14:creationId xmlns:p14="http://schemas.microsoft.com/office/powerpoint/2010/main" val="269391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Host susceptibility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13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Absence or suppression of specific parts of the immune system can result in wide or narrow pathogen susceptibility</a:t>
            </a: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355189" y="2657180"/>
            <a:ext cx="1292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Arial Black" charset="0"/>
                <a:cs typeface="Arial Black" charset="0"/>
              </a:rPr>
              <a:t>T-cells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2100520" y="2671779"/>
            <a:ext cx="1330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Arial Black" charset="0"/>
                <a:cs typeface="Arial Black" charset="0"/>
              </a:rPr>
              <a:t>B-cells</a:t>
            </a: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3678767" y="2654196"/>
            <a:ext cx="2138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Arial Black" charset="0"/>
                <a:cs typeface="Arial Black" charset="0"/>
              </a:rPr>
              <a:t>Neutrophils</a:t>
            </a: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5977980" y="2656681"/>
            <a:ext cx="103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 Black" charset="0"/>
                <a:cs typeface="Arial Black" charset="0"/>
              </a:rPr>
              <a:t>TLRs</a:t>
            </a:r>
            <a:endParaRPr lang="en-US" b="1" dirty="0">
              <a:latin typeface="Arial Black" charset="0"/>
              <a:cs typeface="Arial Black" charset="0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2378973" y="5228169"/>
            <a:ext cx="1620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800000"/>
                </a:solidFill>
                <a:latin typeface="Arial Black" charset="0"/>
                <a:cs typeface="Arial Black" charset="0"/>
              </a:rPr>
              <a:t>Bacteria</a:t>
            </a:r>
            <a:endParaRPr lang="en-US" b="1" dirty="0">
              <a:solidFill>
                <a:srgbClr val="8000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256339" y="5221645"/>
            <a:ext cx="1464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800000"/>
                </a:solidFill>
                <a:latin typeface="Arial Black" charset="0"/>
                <a:cs typeface="Arial Black" charset="0"/>
              </a:rPr>
              <a:t>Viruses</a:t>
            </a:r>
            <a:endParaRPr lang="en-US" b="1" dirty="0">
              <a:solidFill>
                <a:srgbClr val="8000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568145" y="5215121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800000"/>
                </a:solidFill>
                <a:latin typeface="Arial Black" charset="0"/>
                <a:cs typeface="Arial Black" charset="0"/>
              </a:rPr>
              <a:t>Fungi</a:t>
            </a:r>
            <a:endParaRPr lang="en-US" b="1" dirty="0">
              <a:solidFill>
                <a:srgbClr val="800000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6419839" y="5215121"/>
            <a:ext cx="1685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800000"/>
                </a:solidFill>
                <a:latin typeface="Arial Black" charset="0"/>
                <a:cs typeface="Arial Black" charset="0"/>
              </a:rPr>
              <a:t>Protozoa</a:t>
            </a:r>
            <a:endParaRPr lang="en-US" b="1" dirty="0">
              <a:solidFill>
                <a:srgbClr val="800000"/>
              </a:solidFill>
              <a:latin typeface="Arial Black" charset="0"/>
              <a:cs typeface="Arial Black" charset="0"/>
            </a:endParaRPr>
          </a:p>
        </p:txBody>
      </p:sp>
      <p:cxnSp>
        <p:nvCxnSpPr>
          <p:cNvPr id="6" name="Straight Arrow Connector 5"/>
          <p:cNvCxnSpPr>
            <a:endCxn id="43" idx="0"/>
          </p:cNvCxnSpPr>
          <p:nvPr/>
        </p:nvCxnSpPr>
        <p:spPr>
          <a:xfrm flipH="1">
            <a:off x="988796" y="3257344"/>
            <a:ext cx="18486" cy="1964301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2" idx="0"/>
          </p:cNvCxnSpPr>
          <p:nvPr/>
        </p:nvCxnSpPr>
        <p:spPr>
          <a:xfrm>
            <a:off x="1007282" y="3257344"/>
            <a:ext cx="2182170" cy="1970825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0"/>
          </p:cNvCxnSpPr>
          <p:nvPr/>
        </p:nvCxnSpPr>
        <p:spPr>
          <a:xfrm>
            <a:off x="988796" y="3257344"/>
            <a:ext cx="4133497" cy="1957777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6" idx="0"/>
          </p:cNvCxnSpPr>
          <p:nvPr/>
        </p:nvCxnSpPr>
        <p:spPr>
          <a:xfrm>
            <a:off x="1007282" y="3257344"/>
            <a:ext cx="6255096" cy="1957777"/>
          </a:xfrm>
          <a:prstGeom prst="straightConnector1">
            <a:avLst/>
          </a:prstGeom>
          <a:ln w="635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907005" y="3257344"/>
            <a:ext cx="268822" cy="198387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988796" y="3244296"/>
            <a:ext cx="1931834" cy="1977349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907005" y="3283440"/>
            <a:ext cx="4341748" cy="1957777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8" idx="2"/>
            <a:endCxn id="44" idx="0"/>
          </p:cNvCxnSpPr>
          <p:nvPr/>
        </p:nvCxnSpPr>
        <p:spPr>
          <a:xfrm>
            <a:off x="4748080" y="3115861"/>
            <a:ext cx="374213" cy="209926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8" idx="2"/>
            <a:endCxn id="42" idx="0"/>
          </p:cNvCxnSpPr>
          <p:nvPr/>
        </p:nvCxnSpPr>
        <p:spPr>
          <a:xfrm flipH="1">
            <a:off x="3189452" y="3115861"/>
            <a:ext cx="1558628" cy="211230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9" idx="2"/>
            <a:endCxn id="42" idx="0"/>
          </p:cNvCxnSpPr>
          <p:nvPr/>
        </p:nvCxnSpPr>
        <p:spPr>
          <a:xfrm flipH="1">
            <a:off x="3189452" y="3118346"/>
            <a:ext cx="3308337" cy="2109823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9" idx="2"/>
            <a:endCxn id="43" idx="0"/>
          </p:cNvCxnSpPr>
          <p:nvPr/>
        </p:nvCxnSpPr>
        <p:spPr>
          <a:xfrm flipH="1">
            <a:off x="988796" y="3118346"/>
            <a:ext cx="5508993" cy="2103299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4"/>
          <p:cNvSpPr txBox="1">
            <a:spLocks noChangeArrowheads="1"/>
          </p:cNvSpPr>
          <p:nvPr/>
        </p:nvSpPr>
        <p:spPr bwMode="auto">
          <a:xfrm>
            <a:off x="7161232" y="2739766"/>
            <a:ext cx="1775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 Black" charset="0"/>
                <a:cs typeface="Arial Black" charset="0"/>
              </a:rPr>
              <a:t>Complement</a:t>
            </a:r>
            <a:endParaRPr lang="en-US" sz="1800" b="1" dirty="0">
              <a:latin typeface="Arial Black" charset="0"/>
              <a:cs typeface="Arial Black" charset="0"/>
            </a:endParaRPr>
          </a:p>
        </p:txBody>
      </p:sp>
      <p:cxnSp>
        <p:nvCxnSpPr>
          <p:cNvPr id="93" name="Straight Arrow Connector 92"/>
          <p:cNvCxnSpPr>
            <a:stCxn id="90" idx="2"/>
            <a:endCxn id="42" idx="0"/>
          </p:cNvCxnSpPr>
          <p:nvPr/>
        </p:nvCxnSpPr>
        <p:spPr>
          <a:xfrm flipH="1">
            <a:off x="3189452" y="3109098"/>
            <a:ext cx="4859290" cy="2119071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1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55188" y="1084959"/>
            <a:ext cx="8564363" cy="36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18 month old girl is referred to the ER due to fever to 39</a:t>
            </a:r>
            <a:r>
              <a:rPr lang="en-US" sz="2800" baseline="30000" dirty="0" smtClean="0">
                <a:latin typeface="Arial"/>
                <a:cs typeface="Arial"/>
              </a:rPr>
              <a:t>o</a:t>
            </a:r>
            <a:r>
              <a:rPr lang="en-US" sz="2800" dirty="0" smtClean="0">
                <a:latin typeface="Arial"/>
                <a:cs typeface="Arial"/>
              </a:rPr>
              <a:t>C and history of neutropenia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PMH: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previously dx with 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autoimmune 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neutropenia at 1 year of age.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Otherwise thriving, no history of infections beyond two episodes 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of AOM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No medications, no allergies, no notable FH.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16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1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1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VS: T 38.5, HR 120, RR 16, BP 100/70, SpO2 100%/RA, </a:t>
            </a:r>
            <a:r>
              <a:rPr lang="en-US" sz="2800" dirty="0" err="1" smtClean="0">
                <a:latin typeface="Arial"/>
                <a:cs typeface="Arial"/>
              </a:rPr>
              <a:t>Wt</a:t>
            </a:r>
            <a:r>
              <a:rPr lang="en-US" sz="2800" dirty="0" smtClean="0">
                <a:latin typeface="Arial"/>
                <a:cs typeface="Arial"/>
              </a:rPr>
              <a:t> 12kg, Length 85cm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Exam: playful, moderate rhinorrhea, intermittent cough, no focal findings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589" y="3168333"/>
            <a:ext cx="8534400" cy="1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Labs: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CBC: WBC 6, </a:t>
            </a:r>
            <a:r>
              <a:rPr lang="en-US" sz="2400" dirty="0" err="1" smtClean="0">
                <a:latin typeface="Arial"/>
                <a:cs typeface="Arial"/>
              </a:rPr>
              <a:t>Hb</a:t>
            </a:r>
            <a:r>
              <a:rPr lang="en-US" sz="2400" dirty="0" smtClean="0">
                <a:latin typeface="Arial"/>
                <a:cs typeface="Arial"/>
              </a:rPr>
              <a:t> 13, </a:t>
            </a:r>
            <a:r>
              <a:rPr lang="en-US" sz="2400" dirty="0" err="1" smtClean="0">
                <a:latin typeface="Arial"/>
                <a:cs typeface="Arial"/>
              </a:rPr>
              <a:t>Plt</a:t>
            </a:r>
            <a:r>
              <a:rPr lang="en-US" sz="2400" dirty="0" smtClean="0">
                <a:latin typeface="Arial"/>
                <a:cs typeface="Arial"/>
              </a:rPr>
              <a:t> 450, ANC 490, ALC 5200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CRP 1.3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err="1" smtClean="0">
                <a:latin typeface="Arial"/>
                <a:cs typeface="Arial"/>
              </a:rPr>
              <a:t>Cath</a:t>
            </a:r>
            <a:r>
              <a:rPr lang="en-US" sz="2400" dirty="0" smtClean="0">
                <a:latin typeface="Arial"/>
                <a:cs typeface="Arial"/>
              </a:rPr>
              <a:t> UA entirely normal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Blood / urine culture pending.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14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1 Assessment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589" y="1063860"/>
            <a:ext cx="8534400" cy="2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57272"/>
              </p:ext>
            </p:extLst>
          </p:nvPr>
        </p:nvGraphicFramePr>
        <p:xfrm>
          <a:off x="707131" y="1063861"/>
          <a:ext cx="7648562" cy="5054586"/>
        </p:xfrm>
        <a:graphic>
          <a:graphicData uri="http://schemas.openxmlformats.org/drawingml/2006/table">
            <a:tbl>
              <a:tblPr/>
              <a:tblGrid>
                <a:gridCol w="4084183"/>
                <a:gridCol w="3564379"/>
              </a:tblGrid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Degree of Risk: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Potential infections: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3212" y="1092143"/>
            <a:ext cx="23378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Arial"/>
                <a:cs typeface="Arial"/>
              </a:rPr>
              <a:t>Low</a:t>
            </a:r>
            <a:endParaRPr lang="en-US" sz="32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3212" y="2786261"/>
            <a:ext cx="33624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Respiratory Viruses</a:t>
            </a:r>
          </a:p>
          <a:p>
            <a:r>
              <a:rPr lang="en-US" sz="2400" b="1" dirty="0" smtClean="0">
                <a:latin typeface="Arial"/>
                <a:cs typeface="Arial"/>
              </a:rPr>
              <a:t>UTI </a:t>
            </a:r>
          </a:p>
          <a:p>
            <a:r>
              <a:rPr lang="en-US" sz="2400" b="1" dirty="0" smtClean="0">
                <a:latin typeface="Arial"/>
                <a:cs typeface="Arial"/>
              </a:rPr>
              <a:t>Lower risk of IBI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779" y="4578594"/>
            <a:ext cx="3506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Rocephin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IM/IV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Discharge home; return to pediatrician tomorrow if fever persists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12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29294" y="228600"/>
            <a:ext cx="8403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Case 2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189" y="1084959"/>
            <a:ext cx="8534400" cy="48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6 year old boy with high-risk ALL s/p matched sib BMT, day +30, presenting with fever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PMH: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Diagnosed with ALL 1 year ago, previously well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No remission with initial chemo, now on high-risk protocol.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Medications: Tacrolimus, </a:t>
            </a:r>
            <a:r>
              <a:rPr lang="en-US" sz="2400" dirty="0" err="1" smtClean="0">
                <a:latin typeface="Arial"/>
                <a:ea typeface="ＭＳ Ｐゴシック" charset="-128"/>
                <a:cs typeface="Arial"/>
              </a:rPr>
              <a:t>Atovaquone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, Acyclovir, </a:t>
            </a:r>
            <a:r>
              <a:rPr lang="en-US" sz="2400" dirty="0" err="1" smtClean="0">
                <a:latin typeface="Arial"/>
                <a:ea typeface="ＭＳ Ｐゴシック" charset="-128"/>
                <a:cs typeface="Arial"/>
              </a:rPr>
              <a:t>Posaconazole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, GCSF.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No allergies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7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1073</Words>
  <Application>Microsoft Macintosh PowerPoint</Application>
  <PresentationFormat>On-screen Show (4:3)</PresentationFormat>
  <Paragraphs>228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Keller</dc:creator>
  <cp:lastModifiedBy>Mike Keller</cp:lastModifiedBy>
  <cp:revision>19</cp:revision>
  <dcterms:created xsi:type="dcterms:W3CDTF">2015-07-20T20:59:11Z</dcterms:created>
  <dcterms:modified xsi:type="dcterms:W3CDTF">2015-07-28T15:57:18Z</dcterms:modified>
</cp:coreProperties>
</file>