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4.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5.jpeg" ContentType="image/jpeg"/>
  <Override PartName="/ppt/media/image6.jpeg" ContentType="image/jpeg"/>
  <Override PartName="/ppt/notesSlides/notesSlide5.xml" ContentType="application/vnd.openxmlformats-officedocument.presentationml.notesSlide+xml"/>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sldImg"/>
          </p:nvPr>
        </p:nvSpPr>
        <p:spPr>
          <a:prstGeom prst="rect">
            <a:avLst/>
          </a:prstGeom>
        </p:spPr>
        <p:txBody>
          <a:bodyPr/>
          <a:lstStyle/>
          <a:p>
            <a:pPr/>
          </a:p>
        </p:txBody>
      </p:sp>
      <p:sp>
        <p:nvSpPr>
          <p:cNvPr id="139" name="Shape 139"/>
          <p:cNvSpPr/>
          <p:nvPr>
            <p:ph type="body" sz="quarter" idx="1"/>
          </p:nvPr>
        </p:nvSpPr>
        <p:spPr>
          <a:prstGeom prst="rect">
            <a:avLst/>
          </a:prstGeom>
        </p:spPr>
        <p:txBody>
          <a:bodyPr/>
          <a:lstStyle/>
          <a:p>
            <a:pPr/>
            <a:r>
              <a:t>Allergic Rhinitis is an IgE-mediated hypersensitivity reaction</a:t>
            </a:r>
          </a:p>
          <a:p>
            <a:pPr/>
          </a:p>
          <a:p>
            <a:pPr/>
            <a:r>
              <a:t>Th0 (precursor-type CD4 or T-helper cell) =&gt; can differentiate into Th1 or Th2</a:t>
            </a:r>
          </a:p>
          <a:p>
            <a:pPr/>
            <a:r>
              <a:t>Th1 T-cells are more commonly involved with fighting viral, bacterial, protozoans.</a:t>
            </a:r>
          </a:p>
          <a:p>
            <a:pPr/>
            <a:r>
              <a:t>Th2 T-cells are more commonly involved with fighting parasites and are associated with increased IgE production</a:t>
            </a:r>
          </a:p>
          <a:p>
            <a:pPr/>
            <a:r>
              <a:t>Hygiene Hypothesis stipulates that increased microbial exposure in early life can induce immune tolerance. Old Friends Theory = gut/skin micro biome, viruses/helminths that set up chronic infections/carrier state with immunomodulation — commensal organisms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a:p>
        </p:txBody>
      </p:sp>
      <p:sp>
        <p:nvSpPr>
          <p:cNvPr id="162" name="Shape 162"/>
          <p:cNvSpPr/>
          <p:nvPr>
            <p:ph type="body" sz="quarter" idx="1"/>
          </p:nvPr>
        </p:nvSpPr>
        <p:spPr>
          <a:prstGeom prst="rect">
            <a:avLst/>
          </a:prstGeom>
        </p:spPr>
        <p:txBody>
          <a:bodyPr/>
          <a:lstStyle/>
          <a:p>
            <a:pPr/>
            <a:r>
              <a:t>Can be seasonal or perennial</a:t>
            </a:r>
          </a:p>
          <a:p>
            <a:pPr/>
            <a:r>
              <a:t>Mild, moderate, or severe</a:t>
            </a:r>
          </a:p>
          <a:p>
            <a:pPr/>
            <a:r>
              <a:t>Intermittent or persistent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a:p>
        </p:txBody>
      </p:sp>
      <p:sp>
        <p:nvSpPr>
          <p:cNvPr id="170" name="Shape 170"/>
          <p:cNvSpPr/>
          <p:nvPr>
            <p:ph type="body" sz="quarter" idx="1"/>
          </p:nvPr>
        </p:nvSpPr>
        <p:spPr>
          <a:prstGeom prst="rect">
            <a:avLst/>
          </a:prstGeom>
        </p:spPr>
        <p:txBody>
          <a:bodyPr/>
          <a:lstStyle/>
          <a:p>
            <a:pPr/>
            <a:r>
              <a:t>Diagnostic Tools</a:t>
            </a:r>
          </a:p>
          <a:p>
            <a:pPr/>
            <a:r>
              <a:t>1) Nasal smear for eosinophils =&gt; blow into a wax paper sheet, check for eosinophils (&gt; 4% suggestive of AR)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sldImg"/>
          </p:nvPr>
        </p:nvSpPr>
        <p:spPr>
          <a:prstGeom prst="rect">
            <a:avLst/>
          </a:prstGeom>
        </p:spPr>
        <p:txBody>
          <a:bodyPr/>
          <a:lstStyle/>
          <a:p>
            <a:pPr/>
          </a:p>
        </p:txBody>
      </p:sp>
      <p:sp>
        <p:nvSpPr>
          <p:cNvPr id="186" name="Shape 186"/>
          <p:cNvSpPr/>
          <p:nvPr>
            <p:ph type="body" sz="quarter" idx="1"/>
          </p:nvPr>
        </p:nvSpPr>
        <p:spPr>
          <a:prstGeom prst="rect">
            <a:avLst/>
          </a:prstGeom>
        </p:spPr>
        <p:txBody>
          <a:bodyPr/>
          <a:lstStyle/>
          <a:p>
            <a:pPr/>
            <a:r>
              <a:t>Oral Antihistamines (2nd generation) for patients with primarily sneezing/itchy nose</a:t>
            </a:r>
          </a:p>
          <a:p>
            <a:pPr/>
            <a:r>
              <a:t>Intranasal Antihistamines = 2nd line treatment</a:t>
            </a:r>
          </a:p>
          <a:p>
            <a:pPr/>
            <a:r>
              <a:t>LRTAs should not be offered as first line therapy— consider for patients with AR and asthma</a:t>
            </a:r>
          </a:p>
          <a:p>
            <a:pPr/>
            <a:r>
              <a:t>INS — use for patients for whom AR affects quality of life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marL="527755" indent="-527755">
              <a:buSzPct val="100000"/>
              <a:buAutoNum type="arabicParenR" startAt="1"/>
            </a:pPr>
            <a:r>
              <a:t>2010 study — Cincinnati Children’s found factors associated with development of Allergic Rhinitis by age 3 years =&gt; spring/summer birth, allergy to skin prick testing (SPT) for milk, egg, broth, any tree pollen. No association with traffic exhaust, tobacco smoke exposure, cat or dog exposure, pollen counts. Protective effect of prolonged breastfeeding (&gt; 4 months) for African American children.</a:t>
            </a:r>
          </a:p>
          <a:p>
            <a:pPr marL="527755" indent="-527755">
              <a:buSzPct val="100000"/>
              <a:buAutoNum type="arabicParenR" startAt="1"/>
            </a:pPr>
            <a:r>
              <a:t>2013 - Denmark, Birth Cohort study — AR associate with OME. Specifically used Otoscope and tympanometry to make the diagnosis (more accurate than previous studies). Also found that cause of OME was not necessarily eustachian tube blockage, but inflammation of respiratory epithelium, including in middle ear.</a:t>
            </a:r>
          </a:p>
          <a:p>
            <a:pPr marL="527755" indent="-527755">
              <a:buSzPct val="100000"/>
              <a:buAutoNum type="arabicParenR" startAt="1"/>
            </a:pPr>
            <a:r>
              <a:t>2014 - Sweden, Birth Cohort (to 8 years), questionnaires at 6 months, 12 months, 4.5 years, 8 years. Found— antibiotic exposure in the 1st week of life associated with increased Odds Ratio for AR (1.75 =&gt; 95% CI = 1.03 - 2.97). Also parental AR, food allergy in 1st year, eczema in 1st year, male gender associated with AR. Living on farm as preschooler = decreased risk of AR. Findings support the hygiene hypothesis. (Theorized that antibiotic exposure in 1st week of life may be associated with changes in gut flora.)</a:t>
            </a:r>
          </a:p>
          <a:p>
            <a:pPr marL="527755" indent="-527755">
              <a:buSzPct val="100000"/>
              <a:buAutoNum type="arabicParenR" startAt="1"/>
            </a:pPr>
            <a:r>
              <a:t>2015 - Sweden - cross-sectional questionnaire at 7-8 years old— found that hand dishwashing associated with decreased risk of allergic disease. OR = 0.57 (0.37 - 0.85). Decreased risk also found with consumption of fermented food or buying food directly from a farm (dose-response relationship).</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2616200"/>
            <a:ext cx="10464800" cy="2540000"/>
          </a:xfrm>
          <a:prstGeom prst="rect">
            <a:avLst/>
          </a:prstGeom>
        </p:spPr>
        <p:txBody>
          <a:bodyPr anchor="b"/>
          <a:lstStyle/>
          <a:p>
            <a:pPr/>
            <a:r>
              <a:t>Title Text</a:t>
            </a:r>
          </a:p>
        </p:txBody>
      </p:sp>
      <p:sp>
        <p:nvSpPr>
          <p:cNvPr id="12" name="Shape 12"/>
          <p:cNvSpPr/>
          <p:nvPr>
            <p:ph type="body" sz="quarter" idx="1"/>
          </p:nvPr>
        </p:nvSpPr>
        <p:spPr>
          <a:xfrm>
            <a:off x="1270000" y="5207000"/>
            <a:ext cx="10464800" cy="1663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5715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94" name="Shape 94"/>
          <p:cNvSpPr/>
          <p:nvPr>
            <p:ph type="body" sz="quarter" idx="14"/>
          </p:nvPr>
        </p:nvSpPr>
        <p:spPr>
          <a:xfrm>
            <a:off x="1270000" y="4518049"/>
            <a:ext cx="10464800" cy="717502"/>
          </a:xfrm>
          <a:prstGeom prst="rect">
            <a:avLst/>
          </a:prstGeom>
        </p:spPr>
        <p:txBody>
          <a:bodyPr>
            <a:spAutoFit/>
          </a:bodyPr>
          <a:lstStyle>
            <a:lvl1pPr marL="0" indent="0" algn="ctr">
              <a:spcBef>
                <a:spcPts val="2400"/>
              </a:spcBef>
              <a:buSzTx/>
              <a:buNone/>
              <a:defRPr sz="3800"/>
            </a:lvl1pPr>
          </a:lstStyle>
          <a:p>
            <a:pPr/>
            <a:r>
              <a:t>“Type a quote here.”</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a:ln w="88900"/>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181100" y="1160942"/>
            <a:ext cx="10642600" cy="5511801"/>
          </a:xfrm>
          <a:prstGeom prst="rect">
            <a:avLst/>
          </a:prstGeom>
          <a:ln w="9525">
            <a:round/>
          </a:ln>
        </p:spPr>
        <p:txBody>
          <a:bodyPr lIns="91439" tIns="45719" rIns="91439" bIns="45719" anchor="t">
            <a:noAutofit/>
          </a:bodyPr>
          <a:lstStyle/>
          <a:p>
            <a:pPr/>
          </a:p>
        </p:txBody>
      </p:sp>
      <p:sp>
        <p:nvSpPr>
          <p:cNvPr id="21" name="Shape 21"/>
          <p:cNvSpPr/>
          <p:nvPr>
            <p:ph type="title"/>
          </p:nvPr>
        </p:nvSpPr>
        <p:spPr>
          <a:xfrm>
            <a:off x="1181100" y="6794500"/>
            <a:ext cx="10642600" cy="1511300"/>
          </a:xfrm>
          <a:prstGeom prst="rect">
            <a:avLst/>
          </a:prstGeom>
        </p:spPr>
        <p:txBody>
          <a:bodyPr/>
          <a:lstStyle/>
          <a:p>
            <a:pPr/>
            <a:r>
              <a:t>Title Text</a:t>
            </a:r>
          </a:p>
        </p:txBody>
      </p:sp>
      <p:sp>
        <p:nvSpPr>
          <p:cNvPr id="22" name="Shape 22"/>
          <p:cNvSpPr/>
          <p:nvPr>
            <p:ph type="body" sz="quarter" idx="1"/>
          </p:nvPr>
        </p:nvSpPr>
        <p:spPr>
          <a:xfrm>
            <a:off x="1181100" y="8382000"/>
            <a:ext cx="10642600" cy="9398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606800"/>
            <a:ext cx="10464800" cy="2540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7226300" y="1231900"/>
            <a:ext cx="4914900" cy="6997700"/>
          </a:xfrm>
          <a:prstGeom prst="rect">
            <a:avLst/>
          </a:prstGeom>
          <a:ln w="9525">
            <a:round/>
          </a:ln>
        </p:spPr>
        <p:txBody>
          <a:bodyPr lIns="91439" tIns="45719" rIns="91439" bIns="45719" anchor="t">
            <a:noAutofit/>
          </a:bodyPr>
          <a:lstStyle/>
          <a:p>
            <a:pPr/>
          </a:p>
        </p:txBody>
      </p:sp>
      <p:sp>
        <p:nvSpPr>
          <p:cNvPr id="39" name="Shape 39"/>
          <p:cNvSpPr/>
          <p:nvPr>
            <p:ph type="title"/>
          </p:nvPr>
        </p:nvSpPr>
        <p:spPr>
          <a:xfrm>
            <a:off x="609600" y="1155700"/>
            <a:ext cx="5994400" cy="3568700"/>
          </a:xfrm>
          <a:prstGeom prst="rect">
            <a:avLst/>
          </a:prstGeom>
        </p:spPr>
        <p:txBody>
          <a:bodyPr anchor="b"/>
          <a:lstStyle>
            <a:lvl1pPr>
              <a:defRPr sz="5800"/>
            </a:lvl1pPr>
          </a:lstStyle>
          <a:p>
            <a:pPr/>
            <a:r>
              <a:t>Title Text</a:t>
            </a:r>
          </a:p>
        </p:txBody>
      </p:sp>
      <p:sp>
        <p:nvSpPr>
          <p:cNvPr id="40" name="Shape 40"/>
          <p:cNvSpPr/>
          <p:nvPr>
            <p:ph type="body" sz="quarter" idx="1"/>
          </p:nvPr>
        </p:nvSpPr>
        <p:spPr>
          <a:xfrm>
            <a:off x="609600" y="4762500"/>
            <a:ext cx="5994400" cy="3568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xfrm>
            <a:off x="1270000" y="2768600"/>
            <a:ext cx="10464800" cy="57404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972300" y="2984500"/>
            <a:ext cx="4747115" cy="6019800"/>
          </a:xfrm>
          <a:prstGeom prst="rect">
            <a:avLst/>
          </a:prstGeom>
          <a:ln w="9525">
            <a:round/>
          </a:ln>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270000" y="2946400"/>
            <a:ext cx="5270500" cy="6096000"/>
          </a:xfrm>
          <a:prstGeom prst="rect">
            <a:avLst/>
          </a:prstGeom>
        </p:spPr>
        <p:txBody>
          <a:bodyPr/>
          <a:lstStyle>
            <a:lvl1pPr marL="482600" indent="-482600">
              <a:spcBef>
                <a:spcPts val="3200"/>
              </a:spcBef>
              <a:buBlip>
                <a:blip r:embed="rId2"/>
              </a:buBlip>
              <a:defRPr sz="3200"/>
            </a:lvl1pPr>
            <a:lvl2pPr marL="965200" indent="-482600">
              <a:spcBef>
                <a:spcPts val="3200"/>
              </a:spcBef>
              <a:buBlip>
                <a:blip r:embed="rId2"/>
              </a:buBlip>
              <a:defRPr sz="3200"/>
            </a:lvl2pPr>
            <a:lvl3pPr marL="1447800" indent="-482600">
              <a:spcBef>
                <a:spcPts val="3200"/>
              </a:spcBef>
              <a:buBlip>
                <a:blip r:embed="rId2"/>
              </a:buBlip>
              <a:defRPr sz="3200"/>
            </a:lvl3pPr>
            <a:lvl4pPr marL="1930400" indent="-482600">
              <a:spcBef>
                <a:spcPts val="3200"/>
              </a:spcBef>
              <a:buBlip>
                <a:blip r:embed="rId2"/>
              </a:buBlip>
              <a:defRPr sz="3200"/>
            </a:lvl4pPr>
            <a:lvl5pPr marL="2413000" indent="-482600">
              <a:spcBef>
                <a:spcPts val="3200"/>
              </a:spcBef>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xfrm>
            <a:off x="6256723" y="9194800"/>
            <a:ext cx="409839" cy="454169"/>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7273168" y="5018682"/>
            <a:ext cx="4927601" cy="3937001"/>
          </a:xfrm>
          <a:prstGeom prst="rect">
            <a:avLst/>
          </a:prstGeom>
          <a:ln w="9525">
            <a:round/>
          </a:ln>
        </p:spPr>
        <p:txBody>
          <a:bodyPr lIns="91439" tIns="45719" rIns="91439" bIns="45719" anchor="t">
            <a:noAutofit/>
          </a:bodyPr>
          <a:lstStyle/>
          <a:p>
            <a:pPr/>
          </a:p>
        </p:txBody>
      </p:sp>
      <p:sp>
        <p:nvSpPr>
          <p:cNvPr id="84" name="Shape 84"/>
          <p:cNvSpPr/>
          <p:nvPr>
            <p:ph type="pic" sz="quarter" idx="14"/>
          </p:nvPr>
        </p:nvSpPr>
        <p:spPr>
          <a:xfrm rot="21600000">
            <a:off x="7269536" y="774699"/>
            <a:ext cx="4927601" cy="3937001"/>
          </a:xfrm>
          <a:prstGeom prst="rect">
            <a:avLst/>
          </a:prstGeom>
          <a:ln w="9525">
            <a:round/>
          </a:ln>
        </p:spPr>
        <p:txBody>
          <a:bodyPr lIns="91439" tIns="45719" rIns="91439" bIns="45719" anchor="t">
            <a:noAutofit/>
          </a:bodyPr>
          <a:lstStyle/>
          <a:p>
            <a:pPr/>
          </a:p>
        </p:txBody>
      </p:sp>
      <p:sp>
        <p:nvSpPr>
          <p:cNvPr id="85" name="Shape 85"/>
          <p:cNvSpPr/>
          <p:nvPr>
            <p:ph type="pic" sz="half" idx="15"/>
          </p:nvPr>
        </p:nvSpPr>
        <p:spPr>
          <a:xfrm rot="21600000">
            <a:off x="787399" y="774699"/>
            <a:ext cx="6159501" cy="8204201"/>
          </a:xfrm>
          <a:prstGeom prst="rect">
            <a:avLst/>
          </a:prstGeom>
          <a:ln w="9525">
            <a:round/>
          </a:ln>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1270000" y="1066800"/>
            <a:ext cx="10464800" cy="762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1270000" y="203200"/>
            <a:ext cx="104648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hape 4"/>
          <p:cNvSpPr/>
          <p:nvPr>
            <p:ph type="sldNum" sz="quarter" idx="2"/>
          </p:nvPr>
        </p:nvSpPr>
        <p:spPr>
          <a:xfrm>
            <a:off x="6297011" y="9194800"/>
            <a:ext cx="409839" cy="454169"/>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9pPr>
    </p:titleStyle>
    <p:bodyStyle>
      <a:lvl1pPr marL="5715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1pPr>
      <a:lvl2pPr marL="11430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2pPr>
      <a:lvl3pPr marL="17145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3pPr>
      <a:lvl4pPr marL="22860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4pPr>
      <a:lvl5pPr marL="28575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5pPr>
      <a:lvl6pPr marL="34290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6pPr>
      <a:lvl7pPr marL="40005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7pPr>
      <a:lvl8pPr marL="45720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8pPr>
      <a:lvl9pPr marL="51435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9pPr>
    </p:bodyStyle>
    <p:otherStyle>
      <a:lvl1pPr marL="0" marR="0" indent="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 Id="rId3" Type="http://schemas.openxmlformats.org/officeDocument/2006/relationships/image" Target="../media/image6.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5.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6.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p>
            <a:pPr/>
            <a:r>
              <a:t>Allergic Rhinitis</a:t>
            </a:r>
          </a:p>
        </p:txBody>
      </p:sp>
      <p:sp>
        <p:nvSpPr>
          <p:cNvPr id="120" name="Shape 120"/>
          <p:cNvSpPr/>
          <p:nvPr>
            <p:ph type="subTitle" sz="quarter" idx="1"/>
          </p:nvPr>
        </p:nvSpPr>
        <p:spPr>
          <a:prstGeom prst="rect">
            <a:avLst/>
          </a:prstGeom>
        </p:spPr>
        <p:txBody>
          <a:bodyPr/>
          <a:lstStyle/>
          <a:p>
            <a:pPr defTabSz="342900">
              <a:defRPr sz="2700"/>
            </a:pPr>
            <a:r>
              <a:t>3/14/2016</a:t>
            </a:r>
          </a:p>
          <a:p>
            <a:pPr defTabSz="342900">
              <a:defRPr sz="2700"/>
            </a:pPr>
            <a:r>
              <a:t>Asad Bandealy, MD MPH</a:t>
            </a:r>
          </a:p>
          <a:p>
            <a:pPr defTabSz="342900">
              <a:defRPr sz="2700"/>
            </a:pPr>
            <a:r>
              <a:t>Fellow - General Academic Pediatrics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p:nvPr>
        </p:nvSpPr>
        <p:spPr>
          <a:prstGeom prst="rect">
            <a:avLst/>
          </a:prstGeom>
        </p:spPr>
        <p:txBody>
          <a:bodyPr/>
          <a:lstStyle/>
          <a:p>
            <a:pPr/>
            <a:r>
              <a:t>Review of AR</a:t>
            </a:r>
          </a:p>
        </p:txBody>
      </p:sp>
      <p:sp>
        <p:nvSpPr>
          <p:cNvPr id="149" name="Shape 149"/>
          <p:cNvSpPr/>
          <p:nvPr>
            <p:ph type="body" idx="1"/>
          </p:nvPr>
        </p:nvSpPr>
        <p:spPr>
          <a:prstGeom prst="rect">
            <a:avLst/>
          </a:prstGeom>
        </p:spPr>
        <p:txBody>
          <a:bodyPr/>
          <a:lstStyle/>
          <a:p>
            <a:pPr marL="491490" indent="-491490" defTabSz="393192">
              <a:spcBef>
                <a:spcPts val="3000"/>
              </a:spcBef>
              <a:buBlip>
                <a:blip r:embed="rId2"/>
              </a:buBlip>
              <a:defRPr sz="3096"/>
            </a:pPr>
            <a:r>
              <a:t>Physical Findings</a:t>
            </a:r>
          </a:p>
          <a:p>
            <a:pPr lvl="1" marL="982980" indent="-491490" defTabSz="393192">
              <a:spcBef>
                <a:spcPts val="3000"/>
              </a:spcBef>
              <a:buBlip>
                <a:blip r:embed="rId2"/>
              </a:buBlip>
              <a:defRPr sz="3096"/>
            </a:pPr>
            <a:r>
              <a:t>nasal obstruction</a:t>
            </a:r>
          </a:p>
          <a:p>
            <a:pPr lvl="1" marL="982980" indent="-491490" defTabSz="393192">
              <a:spcBef>
                <a:spcPts val="3000"/>
              </a:spcBef>
              <a:buBlip>
                <a:blip r:embed="rId2"/>
              </a:buBlip>
              <a:defRPr sz="3096"/>
            </a:pPr>
            <a:r>
              <a:t>pale (bluish), boggy turbinates</a:t>
            </a:r>
          </a:p>
          <a:p>
            <a:pPr lvl="1" marL="982980" indent="-491490" defTabSz="393192">
              <a:spcBef>
                <a:spcPts val="3000"/>
              </a:spcBef>
              <a:buBlip>
                <a:blip r:embed="rId2"/>
              </a:buBlip>
              <a:defRPr sz="3096"/>
            </a:pPr>
            <a:r>
              <a:t>pharyngeal cobblestoning</a:t>
            </a:r>
          </a:p>
          <a:p>
            <a:pPr lvl="1" marL="982980" indent="-491490" defTabSz="393192">
              <a:spcBef>
                <a:spcPts val="3000"/>
              </a:spcBef>
              <a:buBlip>
                <a:blip r:embed="rId2"/>
              </a:buBlip>
              <a:defRPr sz="3096"/>
            </a:pPr>
            <a:r>
              <a:t>Dennie-Morgan lines + allergic shiners</a:t>
            </a:r>
          </a:p>
          <a:p>
            <a:pPr lvl="1" marL="982980" indent="-491490" defTabSz="393192">
              <a:spcBef>
                <a:spcPts val="3000"/>
              </a:spcBef>
              <a:buBlip>
                <a:blip r:embed="rId2"/>
              </a:buBlip>
              <a:defRPr sz="3096"/>
            </a:pPr>
            <a:r>
              <a:t>nasal crease</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1" name=""/>
          <p:cNvPicPr>
            <a:picLocks noChangeAspect="0"/>
          </p:cNvPicPr>
          <p:nvPr>
            <p:ph type="pic" idx="13"/>
          </p:nvPr>
        </p:nvPicPr>
        <p:blipFill>
          <a:blip r:embed="rId2">
            <a:extLst/>
          </a:blip>
          <a:stretch>
            <a:fillRect/>
          </a:stretch>
        </p:blipFill>
        <p:spPr>
          <a:xfrm>
            <a:off x="7698350" y="2941835"/>
            <a:ext cx="4821238" cy="3869930"/>
          </a:xfrm>
          <a:prstGeom prst="rect">
            <a:avLst/>
          </a:prstGeom>
        </p:spPr>
      </p:pic>
      <p:pic>
        <p:nvPicPr>
          <p:cNvPr id="152" name=""/>
          <p:cNvPicPr>
            <a:picLocks noChangeAspect="0"/>
          </p:cNvPicPr>
          <p:nvPr>
            <p:ph type="pic" idx="14"/>
          </p:nvPr>
        </p:nvPicPr>
        <p:blipFill>
          <a:blip r:embed="rId3">
            <a:extLst/>
          </a:blip>
          <a:stretch>
            <a:fillRect/>
          </a:stretch>
        </p:blipFill>
        <p:spPr>
          <a:xfrm rot="21600000">
            <a:off x="541730" y="2356445"/>
            <a:ext cx="6286898" cy="5040710"/>
          </a:xfrm>
          <a:prstGeom prst="rect">
            <a:avLst/>
          </a:prstGeom>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4" name=""/>
          <p:cNvPicPr>
            <a:picLocks noChangeAspect="0"/>
          </p:cNvPicPr>
          <p:nvPr>
            <p:ph type="pic" idx="13"/>
          </p:nvPr>
        </p:nvPicPr>
        <p:blipFill>
          <a:blip r:embed="rId2">
            <a:extLst/>
          </a:blip>
          <a:stretch>
            <a:fillRect/>
          </a:stretch>
        </p:blipFill>
        <p:spPr>
          <a:xfrm>
            <a:off x="7228718" y="4974232"/>
            <a:ext cx="5016501" cy="4025901"/>
          </a:xfrm>
          <a:prstGeom prst="rect">
            <a:avLst/>
          </a:prstGeom>
        </p:spPr>
      </p:pic>
      <p:pic>
        <p:nvPicPr>
          <p:cNvPr id="155" name=""/>
          <p:cNvPicPr>
            <a:picLocks noChangeAspect="0"/>
          </p:cNvPicPr>
          <p:nvPr>
            <p:ph type="pic" idx="14"/>
          </p:nvPr>
        </p:nvPicPr>
        <p:blipFill>
          <a:blip r:embed="rId3">
            <a:extLst/>
          </a:blip>
          <a:stretch>
            <a:fillRect/>
          </a:stretch>
        </p:blipFill>
        <p:spPr>
          <a:xfrm rot="21600000">
            <a:off x="7225086" y="730249"/>
            <a:ext cx="5016501" cy="4025901"/>
          </a:xfrm>
          <a:prstGeom prst="rect">
            <a:avLst/>
          </a:prstGeom>
        </p:spPr>
      </p:pic>
      <p:pic>
        <p:nvPicPr>
          <p:cNvPr id="156" name=""/>
          <p:cNvPicPr>
            <a:picLocks noChangeAspect="0"/>
          </p:cNvPicPr>
          <p:nvPr>
            <p:ph type="pic" idx="15"/>
          </p:nvPr>
        </p:nvPicPr>
        <p:blipFill>
          <a:blip r:embed="rId4">
            <a:extLst/>
          </a:blip>
          <a:stretch>
            <a:fillRect/>
          </a:stretch>
        </p:blipFill>
        <p:spPr>
          <a:xfrm rot="21600000">
            <a:off x="742949" y="730250"/>
            <a:ext cx="6248401" cy="8293100"/>
          </a:xfrm>
          <a:prstGeom prst="rect">
            <a:avLst/>
          </a:prstGeom>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prstGeom prst="rect">
            <a:avLst/>
          </a:prstGeom>
        </p:spPr>
        <p:txBody>
          <a:bodyPr/>
          <a:lstStyle/>
          <a:p>
            <a:pPr/>
            <a:r>
              <a:t>Review of AR</a:t>
            </a:r>
          </a:p>
        </p:txBody>
      </p:sp>
      <p:sp>
        <p:nvSpPr>
          <p:cNvPr id="159" name="Shape 159"/>
          <p:cNvSpPr/>
          <p:nvPr>
            <p:ph type="body" idx="1"/>
          </p:nvPr>
        </p:nvSpPr>
        <p:spPr>
          <a:xfrm>
            <a:off x="1270000" y="2394420"/>
            <a:ext cx="10464800" cy="5740401"/>
          </a:xfrm>
          <a:prstGeom prst="rect">
            <a:avLst/>
          </a:prstGeom>
        </p:spPr>
        <p:txBody>
          <a:bodyPr anchor="t"/>
          <a:lstStyle>
            <a:lvl1pPr>
              <a:buBlip>
                <a:blip r:embed="rId3"/>
              </a:buBlip>
            </a:lvl1pPr>
          </a:lstStyle>
          <a:p>
            <a:pPr/>
            <a:r>
              <a:t>ARIA Classification Scheme</a:t>
            </a:r>
          </a:p>
        </p:txBody>
      </p:sp>
      <p:pic>
        <p:nvPicPr>
          <p:cNvPr id="160" name="ARIA Classification Scheme.jpg"/>
          <p:cNvPicPr>
            <a:picLocks noChangeAspect="1"/>
          </p:cNvPicPr>
          <p:nvPr/>
        </p:nvPicPr>
        <p:blipFill>
          <a:blip r:embed="rId4">
            <a:extLst/>
          </a:blip>
          <a:stretch>
            <a:fillRect/>
          </a:stretch>
        </p:blipFill>
        <p:spPr>
          <a:xfrm>
            <a:off x="3111094" y="3305352"/>
            <a:ext cx="7265493" cy="6018869"/>
          </a:xfrm>
          <a:prstGeom prst="rect">
            <a:avLst/>
          </a:prstGeom>
          <a:ln w="88900">
            <a:miter lim="400000"/>
          </a:ln>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prstGeom prst="rect">
            <a:avLst/>
          </a:prstGeom>
        </p:spPr>
        <p:txBody>
          <a:bodyPr/>
          <a:lstStyle/>
          <a:p>
            <a:pPr/>
            <a:r>
              <a:t>Review of AR</a:t>
            </a:r>
          </a:p>
        </p:txBody>
      </p:sp>
      <p:sp>
        <p:nvSpPr>
          <p:cNvPr id="165" name="Shape 165"/>
          <p:cNvSpPr/>
          <p:nvPr>
            <p:ph type="body" idx="1"/>
          </p:nvPr>
        </p:nvSpPr>
        <p:spPr>
          <a:prstGeom prst="rect">
            <a:avLst/>
          </a:prstGeom>
        </p:spPr>
        <p:txBody>
          <a:bodyPr/>
          <a:lstStyle/>
          <a:p>
            <a:pPr marL="451484" indent="-451484" defTabSz="361188">
              <a:spcBef>
                <a:spcPts val="2800"/>
              </a:spcBef>
              <a:buBlip>
                <a:blip r:embed="rId2"/>
              </a:buBlip>
              <a:defRPr sz="2844"/>
            </a:pPr>
            <a:r>
              <a:t>Risk Factors</a:t>
            </a:r>
          </a:p>
          <a:p>
            <a:pPr lvl="1" marL="902969" indent="-451484" defTabSz="361188">
              <a:spcBef>
                <a:spcPts val="2800"/>
              </a:spcBef>
              <a:buBlip>
                <a:blip r:embed="rId2"/>
              </a:buBlip>
              <a:defRPr sz="2844"/>
            </a:pPr>
            <a:r>
              <a:t>Parental AR, Eczema or Food Allergy in infancy, Male gender</a:t>
            </a:r>
          </a:p>
          <a:p>
            <a:pPr marL="451484" indent="-451484" defTabSz="361188">
              <a:spcBef>
                <a:spcPts val="2800"/>
              </a:spcBef>
              <a:buBlip>
                <a:blip r:embed="rId2"/>
              </a:buBlip>
              <a:defRPr sz="2844"/>
            </a:pPr>
            <a:r>
              <a:t>Co-morbid Conditions</a:t>
            </a:r>
          </a:p>
          <a:p>
            <a:pPr lvl="1" marL="902969" indent="-451484" defTabSz="361188">
              <a:spcBef>
                <a:spcPts val="2800"/>
              </a:spcBef>
              <a:buBlip>
                <a:blip r:embed="rId2"/>
              </a:buBlip>
              <a:defRPr sz="2844"/>
            </a:pPr>
            <a:r>
              <a:t>1/3 of AR have asthma too</a:t>
            </a:r>
          </a:p>
          <a:p>
            <a:pPr lvl="1" marL="902969" indent="-451484" defTabSz="361188">
              <a:spcBef>
                <a:spcPts val="2800"/>
              </a:spcBef>
              <a:buBlip>
                <a:blip r:embed="rId2"/>
              </a:buBlip>
              <a:defRPr sz="2844"/>
            </a:pPr>
            <a:r>
              <a:t>Sinusitis</a:t>
            </a:r>
          </a:p>
          <a:p>
            <a:pPr lvl="1" marL="902969" indent="-451484" defTabSz="361188">
              <a:spcBef>
                <a:spcPts val="2800"/>
              </a:spcBef>
              <a:buBlip>
                <a:blip r:embed="rId2"/>
              </a:buBlip>
              <a:defRPr sz="2844"/>
            </a:pPr>
            <a:r>
              <a:t>Snoring/Sleep disordered breathing</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p:nvPr>
        </p:nvSpPr>
        <p:spPr>
          <a:prstGeom prst="rect">
            <a:avLst/>
          </a:prstGeom>
        </p:spPr>
        <p:txBody>
          <a:bodyPr/>
          <a:lstStyle/>
          <a:p>
            <a:pPr/>
            <a:r>
              <a:t>Review of AR</a:t>
            </a:r>
          </a:p>
        </p:txBody>
      </p:sp>
      <p:sp>
        <p:nvSpPr>
          <p:cNvPr id="168" name="Shape 168"/>
          <p:cNvSpPr/>
          <p:nvPr>
            <p:ph type="body" idx="1"/>
          </p:nvPr>
        </p:nvSpPr>
        <p:spPr>
          <a:prstGeom prst="rect">
            <a:avLst/>
          </a:prstGeom>
        </p:spPr>
        <p:txBody>
          <a:bodyPr/>
          <a:lstStyle/>
          <a:p>
            <a:pPr marL="417195" indent="-417195" defTabSz="333756">
              <a:spcBef>
                <a:spcPts val="2600"/>
              </a:spcBef>
              <a:buBlip>
                <a:blip r:embed="rId3"/>
              </a:buBlip>
              <a:defRPr sz="2628"/>
            </a:pPr>
            <a:r>
              <a:t>Differential Diagnosis</a:t>
            </a:r>
          </a:p>
          <a:p>
            <a:pPr lvl="1" marL="834390" indent="-417195" defTabSz="333756">
              <a:spcBef>
                <a:spcPts val="2600"/>
              </a:spcBef>
              <a:buBlip>
                <a:blip r:embed="rId3"/>
              </a:buBlip>
              <a:defRPr sz="2628"/>
            </a:pPr>
            <a:r>
              <a:t>AR, sinusitis, URI, structural abn, foreign body</a:t>
            </a:r>
          </a:p>
          <a:p>
            <a:pPr marL="417195" indent="-417195" defTabSz="333756">
              <a:spcBef>
                <a:spcPts val="2600"/>
              </a:spcBef>
              <a:buBlip>
                <a:blip r:embed="rId3"/>
              </a:buBlip>
              <a:defRPr sz="2628"/>
            </a:pPr>
            <a:r>
              <a:t>Diagnostic Tools</a:t>
            </a:r>
          </a:p>
          <a:p>
            <a:pPr lvl="1" marL="834390" indent="-417195" defTabSz="333756">
              <a:spcBef>
                <a:spcPts val="2600"/>
              </a:spcBef>
              <a:buBlip>
                <a:blip r:embed="rId3"/>
              </a:buBlip>
              <a:defRPr sz="2628"/>
            </a:pPr>
            <a:r>
              <a:t>Nasal smear for eosinophils</a:t>
            </a:r>
          </a:p>
          <a:p>
            <a:pPr lvl="1" marL="834390" indent="-417195" defTabSz="333756">
              <a:spcBef>
                <a:spcPts val="2600"/>
              </a:spcBef>
              <a:buBlip>
                <a:blip r:embed="rId3"/>
              </a:buBlip>
              <a:defRPr sz="2628"/>
            </a:pPr>
            <a:r>
              <a:t>RAST Testing</a:t>
            </a:r>
          </a:p>
          <a:p>
            <a:pPr lvl="1" marL="834390" indent="-417195" defTabSz="333756">
              <a:spcBef>
                <a:spcPts val="2600"/>
              </a:spcBef>
              <a:buBlip>
                <a:blip r:embed="rId3"/>
              </a:buBlip>
              <a:defRPr sz="2628"/>
            </a:pPr>
            <a:r>
              <a:t>Imaging Studies</a:t>
            </a:r>
          </a:p>
          <a:p>
            <a:pPr lvl="1" marL="834390" indent="-417195" defTabSz="333756">
              <a:spcBef>
                <a:spcPts val="2600"/>
              </a:spcBef>
              <a:buBlip>
                <a:blip r:embed="rId3"/>
              </a:buBlip>
              <a:defRPr sz="2628"/>
            </a:pPr>
            <a:r>
              <a:t>Clinical Dx</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title"/>
          </p:nvPr>
        </p:nvSpPr>
        <p:spPr>
          <a:prstGeom prst="rect">
            <a:avLst/>
          </a:prstGeom>
        </p:spPr>
        <p:txBody>
          <a:bodyPr/>
          <a:lstStyle/>
          <a:p>
            <a:pPr/>
            <a:r>
              <a:t>Review of AR - Treatment Options</a:t>
            </a:r>
          </a:p>
        </p:txBody>
      </p:sp>
      <p:sp>
        <p:nvSpPr>
          <p:cNvPr id="173" name="Shape 173"/>
          <p:cNvSpPr/>
          <p:nvPr>
            <p:ph type="body" idx="1"/>
          </p:nvPr>
        </p:nvSpPr>
        <p:spPr>
          <a:prstGeom prst="rect">
            <a:avLst/>
          </a:prstGeom>
        </p:spPr>
        <p:txBody>
          <a:bodyPr/>
          <a:lstStyle/>
          <a:p>
            <a:pPr marL="491490" indent="-491490" defTabSz="393192">
              <a:spcBef>
                <a:spcPts val="3000"/>
              </a:spcBef>
              <a:buBlip>
                <a:blip r:embed="rId2"/>
              </a:buBlip>
              <a:defRPr sz="3096"/>
            </a:pPr>
            <a:r>
              <a:t>Allergen Avoidance</a:t>
            </a:r>
          </a:p>
          <a:p>
            <a:pPr marL="491490" indent="-491490" defTabSz="393192">
              <a:spcBef>
                <a:spcPts val="3000"/>
              </a:spcBef>
              <a:buBlip>
                <a:blip r:embed="rId2"/>
              </a:buBlip>
              <a:defRPr sz="3096"/>
            </a:pPr>
            <a:r>
              <a:t>Pharmacotherapy</a:t>
            </a:r>
          </a:p>
          <a:p>
            <a:pPr lvl="1" marL="982980" indent="-491490" defTabSz="393192">
              <a:spcBef>
                <a:spcPts val="3000"/>
              </a:spcBef>
              <a:buBlip>
                <a:blip r:embed="rId2"/>
              </a:buBlip>
              <a:defRPr sz="3096"/>
            </a:pPr>
            <a:r>
              <a:t>Anti-histamine (PO/topical)</a:t>
            </a:r>
          </a:p>
          <a:p>
            <a:pPr lvl="1" marL="982980" indent="-491490" defTabSz="393192">
              <a:spcBef>
                <a:spcPts val="3000"/>
              </a:spcBef>
              <a:buBlip>
                <a:blip r:embed="rId2"/>
              </a:buBlip>
              <a:defRPr sz="3096"/>
            </a:pPr>
            <a:r>
              <a:t>LTRA (PO)</a:t>
            </a:r>
          </a:p>
          <a:p>
            <a:pPr lvl="1" marL="982980" indent="-491490" defTabSz="393192">
              <a:spcBef>
                <a:spcPts val="3000"/>
              </a:spcBef>
              <a:buBlip>
                <a:blip r:embed="rId2"/>
              </a:buBlip>
              <a:defRPr sz="3096"/>
            </a:pPr>
            <a:r>
              <a:t>INS (as young as 2 yo)</a:t>
            </a:r>
          </a:p>
          <a:p>
            <a:pPr marL="491490" indent="-491490" defTabSz="393192">
              <a:spcBef>
                <a:spcPts val="3000"/>
              </a:spcBef>
              <a:buBlip>
                <a:blip r:embed="rId2"/>
              </a:buBlip>
              <a:defRPr sz="3096"/>
            </a:pPr>
            <a:r>
              <a:t>Immunotherapy</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5" name=""/>
          <p:cNvPicPr>
            <a:picLocks noChangeAspect="0"/>
          </p:cNvPicPr>
          <p:nvPr>
            <p:ph type="pic" idx="15"/>
          </p:nvPr>
        </p:nvPicPr>
        <p:blipFill>
          <a:blip r:embed="rId2">
            <a:extLst/>
          </a:blip>
          <a:stretch>
            <a:fillRect/>
          </a:stretch>
        </p:blipFill>
        <p:spPr>
          <a:xfrm rot="21600000">
            <a:off x="3359028" y="704776"/>
            <a:ext cx="6286501" cy="8343901"/>
          </a:xfrm>
          <a:prstGeom prst="rect">
            <a:avLst/>
          </a:prstGeom>
        </p:spPr>
      </p:pic>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title"/>
          </p:nvPr>
        </p:nvSpPr>
        <p:spPr>
          <a:prstGeom prst="rect">
            <a:avLst/>
          </a:prstGeom>
        </p:spPr>
        <p:txBody>
          <a:bodyPr/>
          <a:lstStyle/>
          <a:p>
            <a:pPr/>
            <a:r>
              <a:t>ENT AR Guidelines</a:t>
            </a:r>
          </a:p>
        </p:txBody>
      </p:sp>
      <p:sp>
        <p:nvSpPr>
          <p:cNvPr id="178" name="Shape 178"/>
          <p:cNvSpPr/>
          <p:nvPr>
            <p:ph type="body" idx="1"/>
          </p:nvPr>
        </p:nvSpPr>
        <p:spPr>
          <a:prstGeom prst="rect">
            <a:avLst/>
          </a:prstGeom>
        </p:spPr>
        <p:txBody>
          <a:bodyPr/>
          <a:lstStyle/>
          <a:p>
            <a:pPr marL="428625" indent="-428625" defTabSz="342900">
              <a:spcBef>
                <a:spcPts val="2700"/>
              </a:spcBef>
              <a:buBlip>
                <a:blip r:embed="rId2"/>
              </a:buBlip>
              <a:defRPr sz="2700"/>
            </a:pPr>
            <a:r>
              <a:t>Statement 1: Hx and Exam</a:t>
            </a:r>
            <a:br/>
            <a:r>
              <a:t>Clinical Diagnosis</a:t>
            </a:r>
            <a:br/>
            <a:r>
              <a:t>Quality of Evidence = C (observational)</a:t>
            </a:r>
            <a:br/>
            <a:r>
              <a:t>Confidence in Recommendation = HIGH</a:t>
            </a:r>
          </a:p>
          <a:p>
            <a:pPr marL="428625" indent="-428625" defTabSz="342900">
              <a:spcBef>
                <a:spcPts val="2700"/>
              </a:spcBef>
              <a:buBlip>
                <a:blip r:embed="rId2"/>
              </a:buBlip>
              <a:defRPr sz="2700"/>
            </a:pPr>
            <a:r>
              <a:t>Statement 2: Allergy Testing</a:t>
            </a:r>
            <a:br/>
            <a:r>
              <a:t>If no response to therapy</a:t>
            </a:r>
            <a:br/>
            <a:r>
              <a:t>Quality of Evidence = B (RCT, Systematic   Review)</a:t>
            </a:r>
            <a:br/>
            <a:r>
              <a:t>Confidence in Recommendation = HIGH</a:t>
            </a:r>
            <a:b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title"/>
          </p:nvPr>
        </p:nvSpPr>
        <p:spPr>
          <a:prstGeom prst="rect">
            <a:avLst/>
          </a:prstGeom>
        </p:spPr>
        <p:txBody>
          <a:bodyPr/>
          <a:lstStyle/>
          <a:p>
            <a:pPr/>
            <a:r>
              <a:t>ENT AR Guidelines</a:t>
            </a:r>
          </a:p>
        </p:txBody>
      </p:sp>
      <p:sp>
        <p:nvSpPr>
          <p:cNvPr id="181" name="Shape 181"/>
          <p:cNvSpPr/>
          <p:nvPr>
            <p:ph type="body" idx="1"/>
          </p:nvPr>
        </p:nvSpPr>
        <p:spPr>
          <a:xfrm>
            <a:off x="1270000" y="2768600"/>
            <a:ext cx="10608918" cy="5740400"/>
          </a:xfrm>
          <a:prstGeom prst="rect">
            <a:avLst/>
          </a:prstGeom>
        </p:spPr>
        <p:txBody>
          <a:bodyPr/>
          <a:lstStyle/>
          <a:p>
            <a:pPr marL="474344" indent="-474344" defTabSz="379475">
              <a:spcBef>
                <a:spcPts val="2900"/>
              </a:spcBef>
              <a:buBlip>
                <a:blip r:embed="rId2"/>
              </a:buBlip>
              <a:defRPr sz="2988"/>
            </a:pPr>
            <a:r>
              <a:t>Statement 3: Imaging</a:t>
            </a:r>
            <a:br/>
            <a:r>
              <a:t>Avoid routine sinonasal imaging</a:t>
            </a:r>
            <a:br/>
            <a:r>
              <a:t>Quality of Evidence = C (observational)</a:t>
            </a:r>
            <a:br/>
            <a:r>
              <a:t>Confidence in Recommendation = HIGH</a:t>
            </a:r>
          </a:p>
          <a:p>
            <a:pPr marL="474344" indent="-474344" defTabSz="379475">
              <a:spcBef>
                <a:spcPts val="2900"/>
              </a:spcBef>
              <a:buBlip>
                <a:blip r:embed="rId2"/>
              </a:buBlip>
              <a:defRPr sz="2988"/>
            </a:pPr>
            <a:r>
              <a:t>Statement 4: Environmental Factors</a:t>
            </a:r>
            <a:br/>
            <a:r>
              <a:t>Pets, A/C, pillow/mattress covers, etc.</a:t>
            </a:r>
            <a:br/>
            <a:r>
              <a:t>Quality of Evidence = B (RCTs with lim)</a:t>
            </a:r>
            <a:br/>
            <a:r>
              <a:t>Confidence in Recommendation = MODERATE</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2" name="allergies nature hates you.jpg"/>
          <p:cNvPicPr>
            <a:picLocks noChangeAspect="1"/>
          </p:cNvPicPr>
          <p:nvPr/>
        </p:nvPicPr>
        <p:blipFill>
          <a:blip r:embed="rId2">
            <a:extLst/>
          </a:blip>
          <a:stretch>
            <a:fillRect/>
          </a:stretch>
        </p:blipFill>
        <p:spPr>
          <a:xfrm>
            <a:off x="3008408" y="524116"/>
            <a:ext cx="6987984" cy="8705368"/>
          </a:xfrm>
          <a:prstGeom prst="rect">
            <a:avLst/>
          </a:prstGeom>
          <a:ln w="88900">
            <a:miter lim="400000"/>
          </a:ln>
        </p:spPr>
      </p:pic>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title"/>
          </p:nvPr>
        </p:nvSpPr>
        <p:spPr>
          <a:prstGeom prst="rect">
            <a:avLst/>
          </a:prstGeom>
        </p:spPr>
        <p:txBody>
          <a:bodyPr/>
          <a:lstStyle/>
          <a:p>
            <a:pPr/>
            <a:r>
              <a:t>ENT AR Guidelines</a:t>
            </a:r>
          </a:p>
        </p:txBody>
      </p:sp>
      <p:sp>
        <p:nvSpPr>
          <p:cNvPr id="184" name="Shape 184"/>
          <p:cNvSpPr/>
          <p:nvPr>
            <p:ph type="body" idx="1"/>
          </p:nvPr>
        </p:nvSpPr>
        <p:spPr>
          <a:prstGeom prst="rect">
            <a:avLst/>
          </a:prstGeom>
        </p:spPr>
        <p:txBody>
          <a:bodyPr/>
          <a:lstStyle/>
          <a:p>
            <a:pPr marL="520065" indent="-520065" defTabSz="416052">
              <a:spcBef>
                <a:spcPts val="3200"/>
              </a:spcBef>
              <a:buBlip>
                <a:blip r:embed="rId3"/>
              </a:buBlip>
              <a:defRPr sz="3276"/>
            </a:pPr>
            <a:r>
              <a:t>Statement 5: Co-Morbid Conditions</a:t>
            </a:r>
            <a:br/>
            <a:r>
              <a:t>Assess for Asthma, Eczema, OSA, etc.</a:t>
            </a:r>
            <a:br/>
            <a:r>
              <a:t>Quality of Evidence = B</a:t>
            </a:r>
            <a:br/>
            <a:r>
              <a:t>Confidence = HIGH</a:t>
            </a:r>
          </a:p>
          <a:p>
            <a:pPr marL="520065" indent="-520065" defTabSz="416052">
              <a:spcBef>
                <a:spcPts val="3200"/>
              </a:spcBef>
              <a:buBlip>
                <a:blip r:embed="rId3"/>
              </a:buBlip>
              <a:defRPr sz="3276"/>
            </a:pPr>
            <a:r>
              <a:t>Statement 6-9: Treatment Options</a:t>
            </a:r>
            <a:br/>
            <a:r>
              <a:t>INS, Anti-histamines, LRTAs (not 1st line)</a:t>
            </a:r>
            <a:br/>
            <a:r>
              <a:t>Quality of Evidence = A</a:t>
            </a:r>
            <a:br/>
            <a:r>
              <a:t>Confidence = HIGH</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ph type="title"/>
          </p:nvPr>
        </p:nvSpPr>
        <p:spPr>
          <a:prstGeom prst="rect">
            <a:avLst/>
          </a:prstGeom>
        </p:spPr>
        <p:txBody>
          <a:bodyPr/>
          <a:lstStyle/>
          <a:p>
            <a:pPr/>
            <a:r>
              <a:t>ENT AR Guidelines</a:t>
            </a:r>
          </a:p>
        </p:txBody>
      </p:sp>
      <p:sp>
        <p:nvSpPr>
          <p:cNvPr id="189" name="Shape 189"/>
          <p:cNvSpPr/>
          <p:nvPr>
            <p:ph type="body" idx="1"/>
          </p:nvPr>
        </p:nvSpPr>
        <p:spPr>
          <a:prstGeom prst="rect">
            <a:avLst/>
          </a:prstGeom>
        </p:spPr>
        <p:txBody>
          <a:bodyPr/>
          <a:lstStyle/>
          <a:p>
            <a:pPr marL="497205" indent="-497205" defTabSz="397763">
              <a:spcBef>
                <a:spcPts val="3100"/>
              </a:spcBef>
              <a:buBlip>
                <a:blip r:embed="rId2"/>
              </a:buBlip>
              <a:defRPr sz="3132"/>
            </a:pPr>
            <a:r>
              <a:t>Statement 11: Immunotherapy</a:t>
            </a:r>
            <a:br/>
            <a:r>
              <a:t>For patients failing pharmacotherapy</a:t>
            </a:r>
            <a:br/>
            <a:r>
              <a:t>Quality of Evidence = A (RCT, SR)</a:t>
            </a:r>
            <a:br/>
            <a:r>
              <a:t>Confidence = HIGH</a:t>
            </a:r>
          </a:p>
          <a:p>
            <a:pPr marL="497205" indent="-497205" defTabSz="397763">
              <a:spcBef>
                <a:spcPts val="3100"/>
              </a:spcBef>
              <a:buBlip>
                <a:blip r:embed="rId2"/>
              </a:buBlip>
              <a:defRPr sz="3132"/>
            </a:pPr>
            <a:r>
              <a:t>Statement 12: Inferior Turbinate Reduction</a:t>
            </a:r>
            <a:br/>
            <a:r>
              <a:t>Airway obstruction, failed med tx</a:t>
            </a:r>
            <a:br/>
            <a:r>
              <a:t>Quality of Evidence = C (Observational)</a:t>
            </a:r>
            <a:br/>
            <a:r>
              <a:t>Confidence = MODERATE</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title"/>
          </p:nvPr>
        </p:nvSpPr>
        <p:spPr>
          <a:prstGeom prst="rect">
            <a:avLst/>
          </a:prstGeom>
        </p:spPr>
        <p:txBody>
          <a:bodyPr/>
          <a:lstStyle/>
          <a:p>
            <a:pPr/>
            <a:r>
              <a:t>ENT AR Guidelines</a:t>
            </a:r>
          </a:p>
        </p:txBody>
      </p:sp>
      <p:sp>
        <p:nvSpPr>
          <p:cNvPr id="192" name="Shape 192"/>
          <p:cNvSpPr/>
          <p:nvPr>
            <p:ph type="body" idx="1"/>
          </p:nvPr>
        </p:nvSpPr>
        <p:spPr>
          <a:prstGeom prst="rect">
            <a:avLst/>
          </a:prstGeom>
        </p:spPr>
        <p:txBody>
          <a:bodyPr/>
          <a:lstStyle/>
          <a:p>
            <a:pPr marL="525780" indent="-525780" defTabSz="420623">
              <a:spcBef>
                <a:spcPts val="3300"/>
              </a:spcBef>
              <a:buBlip>
                <a:blip r:embed="rId2"/>
              </a:buBlip>
              <a:defRPr sz="3312"/>
            </a:pPr>
            <a:r>
              <a:t>Statement 13: Acupuncture</a:t>
            </a:r>
            <a:br/>
            <a:r>
              <a:t>Offer as alternative</a:t>
            </a:r>
            <a:br/>
            <a:r>
              <a:t>Quality of Evidence = B (RCTs with lim)</a:t>
            </a:r>
            <a:br/>
            <a:r>
              <a:t>Confidence = Low</a:t>
            </a:r>
          </a:p>
          <a:p>
            <a:pPr marL="525780" indent="-525780" defTabSz="420623">
              <a:spcBef>
                <a:spcPts val="3300"/>
              </a:spcBef>
              <a:buBlip>
                <a:blip r:embed="rId2"/>
              </a:buBlip>
              <a:defRPr sz="3312"/>
            </a:pPr>
            <a:r>
              <a:t>Statement 14: Herbal Therapy</a:t>
            </a:r>
            <a:br/>
            <a:r>
              <a:t>No recommendation</a:t>
            </a:r>
            <a:br/>
            <a:r>
              <a:t>Quality of Evidence = Uncertain</a:t>
            </a:r>
            <a:br/>
            <a:r>
              <a:t>Confidence = Low</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94" name="Shape 194"/>
          <p:cNvSpPr/>
          <p:nvPr>
            <p:ph type="title"/>
          </p:nvPr>
        </p:nvSpPr>
        <p:spPr>
          <a:xfrm>
            <a:off x="769535" y="203200"/>
            <a:ext cx="11465730" cy="2540000"/>
          </a:xfrm>
          <a:prstGeom prst="rect">
            <a:avLst/>
          </a:prstGeom>
        </p:spPr>
        <p:txBody>
          <a:bodyPr anchor="t"/>
          <a:lstStyle>
            <a:lvl1pPr>
              <a:defRPr sz="5500"/>
            </a:lvl1pPr>
          </a:lstStyle>
          <a:p>
            <a:pPr/>
            <a:r>
              <a:t>ARIA Treatment Algorithm</a:t>
            </a:r>
          </a:p>
        </p:txBody>
      </p:sp>
      <p:sp>
        <p:nvSpPr>
          <p:cNvPr id="195" name="Shape 195"/>
          <p:cNvSpPr/>
          <p:nvPr>
            <p:ph type="body" idx="1"/>
          </p:nvPr>
        </p:nvSpPr>
        <p:spPr>
          <a:prstGeom prst="rect">
            <a:avLst/>
          </a:prstGeom>
        </p:spPr>
        <p:txBody>
          <a:bodyPr/>
          <a:lstStyle/>
          <a:p>
            <a:pPr>
              <a:buBlip>
                <a:blip r:embed="rId2"/>
              </a:buBlip>
            </a:pPr>
          </a:p>
        </p:txBody>
      </p:sp>
      <p:pic>
        <p:nvPicPr>
          <p:cNvPr id="196" name="ARIA Treatment Algorithm.jpg"/>
          <p:cNvPicPr>
            <a:picLocks noChangeAspect="1"/>
          </p:cNvPicPr>
          <p:nvPr/>
        </p:nvPicPr>
        <p:blipFill>
          <a:blip r:embed="rId3">
            <a:extLst/>
          </a:blip>
          <a:stretch>
            <a:fillRect/>
          </a:stretch>
        </p:blipFill>
        <p:spPr>
          <a:xfrm>
            <a:off x="998570" y="1287153"/>
            <a:ext cx="11007660" cy="7824722"/>
          </a:xfrm>
          <a:prstGeom prst="rect">
            <a:avLst/>
          </a:prstGeom>
          <a:ln w="88900">
            <a:miter lim="400000"/>
          </a:ln>
        </p:spPr>
      </p:pic>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title"/>
          </p:nvPr>
        </p:nvSpPr>
        <p:spPr>
          <a:xfrm>
            <a:off x="258753" y="203200"/>
            <a:ext cx="12487294" cy="2540000"/>
          </a:xfrm>
          <a:prstGeom prst="rect">
            <a:avLst/>
          </a:prstGeom>
        </p:spPr>
        <p:txBody>
          <a:bodyPr anchor="t"/>
          <a:lstStyle>
            <a:lvl1pPr>
              <a:defRPr sz="6000"/>
            </a:lvl1pPr>
          </a:lstStyle>
          <a:p>
            <a:pPr/>
            <a:r>
              <a:t>ARIA Treatment Guidelines</a:t>
            </a:r>
          </a:p>
        </p:txBody>
      </p:sp>
      <p:sp>
        <p:nvSpPr>
          <p:cNvPr id="199" name="Shape 199"/>
          <p:cNvSpPr/>
          <p:nvPr>
            <p:ph type="body" idx="1"/>
          </p:nvPr>
        </p:nvSpPr>
        <p:spPr>
          <a:prstGeom prst="rect">
            <a:avLst/>
          </a:prstGeom>
        </p:spPr>
        <p:txBody>
          <a:bodyPr/>
          <a:lstStyle>
            <a:lvl1pPr>
              <a:buBlip>
                <a:blip r:embed="rId2"/>
              </a:buBlip>
            </a:lvl1pPr>
          </a:lstStyle>
          <a:p>
            <a:pPr/>
            <a:r>
              <a:t> cx</a:t>
            </a:r>
          </a:p>
        </p:txBody>
      </p:sp>
      <p:pic>
        <p:nvPicPr>
          <p:cNvPr id="200" name="ARIA Treatment.jpg"/>
          <p:cNvPicPr>
            <a:picLocks noChangeAspect="1"/>
          </p:cNvPicPr>
          <p:nvPr/>
        </p:nvPicPr>
        <p:blipFill>
          <a:blip r:embed="rId3">
            <a:extLst/>
          </a:blip>
          <a:stretch>
            <a:fillRect/>
          </a:stretch>
        </p:blipFill>
        <p:spPr>
          <a:xfrm>
            <a:off x="919553" y="1545860"/>
            <a:ext cx="11165694" cy="7085265"/>
          </a:xfrm>
          <a:prstGeom prst="rect">
            <a:avLst/>
          </a:prstGeom>
          <a:ln w="88900">
            <a:miter lim="400000"/>
          </a:ln>
        </p:spPr>
      </p:pic>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ph type="title"/>
          </p:nvPr>
        </p:nvSpPr>
        <p:spPr>
          <a:prstGeom prst="rect">
            <a:avLst/>
          </a:prstGeom>
        </p:spPr>
        <p:txBody>
          <a:bodyPr/>
          <a:lstStyle/>
          <a:p>
            <a:pPr/>
            <a:r>
              <a:t>Revisiting Cases</a:t>
            </a:r>
          </a:p>
        </p:txBody>
      </p:sp>
      <p:sp>
        <p:nvSpPr>
          <p:cNvPr id="203" name="Shape 203"/>
          <p:cNvSpPr/>
          <p:nvPr>
            <p:ph type="body" idx="1"/>
          </p:nvPr>
        </p:nvSpPr>
        <p:spPr>
          <a:prstGeom prst="rect">
            <a:avLst/>
          </a:prstGeom>
        </p:spPr>
        <p:txBody>
          <a:bodyPr/>
          <a:lstStyle/>
          <a:p>
            <a:pPr marL="531494" indent="-531494" defTabSz="425195">
              <a:spcBef>
                <a:spcPts val="3300"/>
              </a:spcBef>
              <a:buBlip>
                <a:blip r:embed="rId2"/>
              </a:buBlip>
              <a:defRPr sz="3348"/>
            </a:pPr>
            <a:r>
              <a:t>14yo female going on a camping trip with family this spring. Has sneezing and itchy nose a few days a week at the beginning of spring each year.</a:t>
            </a:r>
          </a:p>
          <a:p>
            <a:pPr marL="531494" indent="-531494" defTabSz="425195">
              <a:spcBef>
                <a:spcPts val="3300"/>
              </a:spcBef>
              <a:buBlip>
                <a:blip r:embed="rId2"/>
              </a:buBlip>
              <a:defRPr sz="3348"/>
            </a:pPr>
            <a:r>
              <a:t>7yo male with snoring and frequent epistaxis for the past 6 months. He also has nasal congestion and coughing when he first lays down to sleep.</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title"/>
          </p:nvPr>
        </p:nvSpPr>
        <p:spPr>
          <a:prstGeom prst="rect">
            <a:avLst/>
          </a:prstGeom>
        </p:spPr>
        <p:txBody>
          <a:bodyPr/>
          <a:lstStyle/>
          <a:p>
            <a:pPr/>
            <a:r>
              <a:t>Recent Research</a:t>
            </a:r>
          </a:p>
        </p:txBody>
      </p:sp>
      <p:sp>
        <p:nvSpPr>
          <p:cNvPr id="206" name="Shape 206"/>
          <p:cNvSpPr/>
          <p:nvPr>
            <p:ph type="body" idx="1"/>
          </p:nvPr>
        </p:nvSpPr>
        <p:spPr>
          <a:prstGeom prst="rect">
            <a:avLst/>
          </a:prstGeom>
        </p:spPr>
        <p:txBody>
          <a:bodyPr/>
          <a:lstStyle/>
          <a:p>
            <a:pPr marL="417195" indent="-417195" defTabSz="333756">
              <a:spcBef>
                <a:spcPts val="2600"/>
              </a:spcBef>
              <a:buBlip>
                <a:blip r:embed="rId3"/>
              </a:buBlip>
              <a:defRPr sz="2628"/>
            </a:pPr>
            <a:r>
              <a:t>2010 - Predictors of childhood AR — Breastfeeding protective for African-American children</a:t>
            </a:r>
          </a:p>
          <a:p>
            <a:pPr marL="417195" indent="-417195" defTabSz="333756">
              <a:spcBef>
                <a:spcPts val="2600"/>
              </a:spcBef>
              <a:buBlip>
                <a:blip r:embed="rId3"/>
              </a:buBlip>
              <a:defRPr sz="2628"/>
            </a:pPr>
            <a:r>
              <a:t>2013 - AR is associated with otitis media with effusion</a:t>
            </a:r>
          </a:p>
          <a:p>
            <a:pPr marL="417195" indent="-417195" defTabSz="333756">
              <a:spcBef>
                <a:spcPts val="2600"/>
              </a:spcBef>
              <a:buBlip>
                <a:blip r:embed="rId3"/>
              </a:buBlip>
              <a:defRPr sz="2628"/>
            </a:pPr>
            <a:r>
              <a:t>2014 - AR associated with antibiotics in first week of life. Living on a farm helps!</a:t>
            </a:r>
          </a:p>
          <a:p>
            <a:pPr marL="417195" indent="-417195" defTabSz="333756">
              <a:spcBef>
                <a:spcPts val="2600"/>
              </a:spcBef>
              <a:buBlip>
                <a:blip r:embed="rId3"/>
              </a:buBlip>
              <a:defRPr sz="2628"/>
            </a:pPr>
            <a:r>
              <a:t>2015 - Hand dishwashing = decreased risk of allergic disease (hygiene hypothesis)</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title"/>
          </p:nvPr>
        </p:nvSpPr>
        <p:spPr>
          <a:prstGeom prst="rect">
            <a:avLst/>
          </a:prstGeom>
        </p:spPr>
        <p:txBody>
          <a:bodyPr/>
          <a:lstStyle/>
          <a:p>
            <a:pPr/>
            <a:r>
              <a:t>PREP Question</a:t>
            </a:r>
          </a:p>
        </p:txBody>
      </p:sp>
      <p:sp>
        <p:nvSpPr>
          <p:cNvPr id="211" name="Shape 211"/>
          <p:cNvSpPr/>
          <p:nvPr>
            <p:ph type="body" idx="1"/>
          </p:nvPr>
        </p:nvSpPr>
        <p:spPr>
          <a:prstGeom prst="rect">
            <a:avLst/>
          </a:prstGeom>
        </p:spPr>
        <p:txBody>
          <a:bodyPr/>
          <a:lstStyle/>
          <a:p>
            <a:pPr marL="325754" indent="-325754" defTabSz="260604">
              <a:spcBef>
                <a:spcPts val="2000"/>
              </a:spcBef>
              <a:buBlip>
                <a:blip r:embed="rId2"/>
              </a:buBlip>
              <a:defRPr sz="2052"/>
            </a:pPr>
            <a:r>
              <a:t>A 6-year-old girl presents in the spring with a 2-week history of paroxysmal sneezing associated with itching of her nose and eyes. She had similar symptoms last year that lasted for 2 months before abating. You diagnose seasonal AR. Of the following, the </a:t>
            </a:r>
            <a:r>
              <a:t>most</a:t>
            </a:r>
            <a:r>
              <a:t> effective control of her nasal symptoms would be achieved by proper use of an: </a:t>
            </a:r>
          </a:p>
          <a:p>
            <a:pPr lvl="1" marL="651509" indent="-325754" defTabSz="260604">
              <a:spcBef>
                <a:spcPts val="2000"/>
              </a:spcBef>
              <a:buBlip>
                <a:blip r:embed="rId2"/>
              </a:buBlip>
              <a:defRPr sz="2052"/>
            </a:pPr>
            <a:r>
              <a:t>A) Intranasal corticosteroid.</a:t>
            </a:r>
          </a:p>
          <a:p>
            <a:pPr lvl="1" marL="651509" indent="-325754" defTabSz="260604">
              <a:spcBef>
                <a:spcPts val="2000"/>
              </a:spcBef>
              <a:buBlip>
                <a:blip r:embed="rId2"/>
              </a:buBlip>
              <a:defRPr sz="2052"/>
            </a:pPr>
            <a:r>
              <a:t>B) Intranasal decongestant.</a:t>
            </a:r>
          </a:p>
          <a:p>
            <a:pPr lvl="1" marL="651509" indent="-325754" defTabSz="260604">
              <a:spcBef>
                <a:spcPts val="2000"/>
              </a:spcBef>
              <a:buBlip>
                <a:blip r:embed="rId2"/>
              </a:buBlip>
              <a:defRPr sz="2052"/>
            </a:pPr>
            <a:r>
              <a:t>C) Oral first-generation antihistamine.</a:t>
            </a:r>
          </a:p>
          <a:p>
            <a:pPr lvl="1" marL="651509" indent="-325754" defTabSz="260604">
              <a:spcBef>
                <a:spcPts val="2000"/>
              </a:spcBef>
              <a:buBlip>
                <a:blip r:embed="rId2"/>
              </a:buBlip>
              <a:defRPr sz="2052"/>
            </a:pPr>
            <a:r>
              <a:t>D) Oral leukotriene receptor antagonist.</a:t>
            </a:r>
          </a:p>
          <a:p>
            <a:pPr lvl="1" marL="651509" indent="-325754" defTabSz="260604">
              <a:spcBef>
                <a:spcPts val="2000"/>
              </a:spcBef>
              <a:buBlip>
                <a:blip r:embed="rId2"/>
              </a:buBlip>
              <a:defRPr sz="2052"/>
            </a:pPr>
            <a:r>
              <a:t>E) Oral second-generation antihistamine.</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title"/>
          </p:nvPr>
        </p:nvSpPr>
        <p:spPr>
          <a:prstGeom prst="rect">
            <a:avLst/>
          </a:prstGeom>
        </p:spPr>
        <p:txBody>
          <a:bodyPr/>
          <a:lstStyle/>
          <a:p>
            <a:pPr/>
            <a:r>
              <a:t>Take Home Points</a:t>
            </a:r>
          </a:p>
        </p:txBody>
      </p:sp>
      <p:sp>
        <p:nvSpPr>
          <p:cNvPr id="214" name="Shape 214"/>
          <p:cNvSpPr/>
          <p:nvPr>
            <p:ph type="body" idx="1"/>
          </p:nvPr>
        </p:nvSpPr>
        <p:spPr>
          <a:prstGeom prst="rect">
            <a:avLst/>
          </a:prstGeom>
        </p:spPr>
        <p:txBody>
          <a:bodyPr/>
          <a:lstStyle/>
          <a:p>
            <a:pPr>
              <a:buBlip>
                <a:blip r:embed="rId2"/>
              </a:buBlip>
            </a:pPr>
            <a:r>
              <a:t>AR has significant effects on school performance and Quality of Life</a:t>
            </a:r>
          </a:p>
          <a:p>
            <a:pPr>
              <a:buBlip>
                <a:blip r:embed="rId2"/>
              </a:buBlip>
            </a:pPr>
            <a:r>
              <a:t>Classification to guide treatment</a:t>
            </a:r>
          </a:p>
          <a:p>
            <a:pPr>
              <a:buBlip>
                <a:blip r:embed="rId2"/>
              </a:buBlip>
            </a:pPr>
            <a:r>
              <a:t>Follow up to evaluate response</a:t>
            </a:r>
          </a:p>
          <a:p>
            <a:pPr>
              <a:buBlip>
                <a:blip r:embed="rId2"/>
              </a:buBlip>
            </a:pPr>
            <a:r>
              <a:t>Importance of assessing and treating co-morbid conditions</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title"/>
          </p:nvPr>
        </p:nvSpPr>
        <p:spPr>
          <a:prstGeom prst="rect">
            <a:avLst/>
          </a:prstGeom>
        </p:spPr>
        <p:txBody>
          <a:bodyPr/>
          <a:lstStyle/>
          <a:p>
            <a:pPr/>
            <a:r>
              <a:t>References</a:t>
            </a:r>
          </a:p>
        </p:txBody>
      </p:sp>
      <p:sp>
        <p:nvSpPr>
          <p:cNvPr id="217" name="Shape 217"/>
          <p:cNvSpPr/>
          <p:nvPr>
            <p:ph type="body" idx="1"/>
          </p:nvPr>
        </p:nvSpPr>
        <p:spPr>
          <a:prstGeom prst="rect">
            <a:avLst/>
          </a:prstGeom>
        </p:spPr>
        <p:txBody>
          <a:bodyPr/>
          <a:lstStyle/>
          <a:p>
            <a:pPr marL="285750" indent="-285750" defTabSz="228600">
              <a:spcBef>
                <a:spcPts val="1800"/>
              </a:spcBef>
              <a:buBlip>
                <a:blip r:embed="rId2"/>
              </a:buBlip>
              <a:defRPr sz="1800"/>
            </a:pPr>
            <a:r>
              <a:t>Alm B, et al. </a:t>
            </a:r>
            <a:r>
              <a:rPr u="sng"/>
              <a:t>Antibiotics in the first week of life is a risk factor for allergic rhinitis at school age</a:t>
            </a:r>
            <a:r>
              <a:t>. Pediatr Allergy Immunol. 2014;25:468-472.</a:t>
            </a:r>
          </a:p>
          <a:p>
            <a:pPr marL="285750" indent="-285750" defTabSz="228600">
              <a:spcBef>
                <a:spcPts val="1800"/>
              </a:spcBef>
              <a:buBlip>
                <a:blip r:embed="rId2"/>
              </a:buBlip>
              <a:defRPr sz="1800"/>
            </a:pPr>
            <a:r>
              <a:t>Breiner-Moller E, et al. </a:t>
            </a:r>
            <a:r>
              <a:rPr u="sng"/>
              <a:t>Allergic Rhinitis is Associated with Otitis Media with Effusion: A Birth Cohort Study</a:t>
            </a:r>
            <a:r>
              <a:t>. Clin Exp Allergy. 2012;42(11):1615-1620.</a:t>
            </a:r>
          </a:p>
          <a:p>
            <a:pPr marL="285750" indent="-285750" defTabSz="228600">
              <a:spcBef>
                <a:spcPts val="1800"/>
              </a:spcBef>
              <a:buBlip>
                <a:blip r:embed="rId2"/>
              </a:buBlip>
              <a:defRPr sz="1800"/>
            </a:pPr>
            <a:r>
              <a:t>Codospoti C, et al. </a:t>
            </a:r>
            <a:r>
              <a:rPr u="sng"/>
              <a:t>Predictors of Childhood Allergic Rhinitis</a:t>
            </a:r>
            <a:r>
              <a:t>. J Allergy Clin Immunol. 2010;125(5):1054-1060.</a:t>
            </a:r>
          </a:p>
          <a:p>
            <a:pPr marL="285750" indent="-285750" defTabSz="228600">
              <a:spcBef>
                <a:spcPts val="1800"/>
              </a:spcBef>
              <a:buBlip>
                <a:blip r:embed="rId2"/>
              </a:buBlip>
              <a:defRPr sz="1800"/>
            </a:pPr>
            <a:r>
              <a:t>Hesselmar B, et al. </a:t>
            </a:r>
            <a:r>
              <a:rPr u="sng"/>
              <a:t>Allergy in children in Hand Versus Machine Dishwashing</a:t>
            </a:r>
            <a:r>
              <a:t>. Pediatrics. Vol 135. Number 3. March 2015.</a:t>
            </a:r>
          </a:p>
          <a:p>
            <a:pPr marL="285750" indent="-285750" defTabSz="228600">
              <a:spcBef>
                <a:spcPts val="1800"/>
              </a:spcBef>
              <a:buBlip>
                <a:blip r:embed="rId2"/>
              </a:buBlip>
              <a:defRPr sz="1800"/>
            </a:pPr>
            <a:r>
              <a:t>Mar T, Sheth K. </a:t>
            </a:r>
            <a:r>
              <a:rPr u="sng"/>
              <a:t>Update on Allergic Rhinitis</a:t>
            </a:r>
            <a:r>
              <a:t>. Peds in Review. Vol 26. No 8. August 2005.</a:t>
            </a:r>
          </a:p>
          <a:p>
            <a:pPr marL="285750" indent="-285750" defTabSz="228600">
              <a:spcBef>
                <a:spcPts val="1800"/>
              </a:spcBef>
              <a:buBlip>
                <a:blip r:embed="rId2"/>
              </a:buBlip>
              <a:defRPr sz="1800"/>
            </a:pPr>
            <a:r>
              <a:t>Seldman, et al. </a:t>
            </a:r>
            <a:r>
              <a:rPr u="sng"/>
              <a:t>Clinical Practice Guideline: Allergic Rhinitis</a:t>
            </a:r>
            <a:r>
              <a:t>. Otolaryngol Head and Neck Surg. 2015 Feb;152:S1-43.</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title"/>
          </p:nvPr>
        </p:nvSpPr>
        <p:spPr>
          <a:prstGeom prst="rect">
            <a:avLst/>
          </a:prstGeom>
        </p:spPr>
        <p:txBody>
          <a:bodyPr/>
          <a:lstStyle/>
          <a:p>
            <a:pPr/>
            <a:r>
              <a:t>Learning Objectives</a:t>
            </a:r>
          </a:p>
        </p:txBody>
      </p:sp>
      <p:sp>
        <p:nvSpPr>
          <p:cNvPr id="125" name="Shape 125"/>
          <p:cNvSpPr/>
          <p:nvPr>
            <p:ph type="body" idx="1"/>
          </p:nvPr>
        </p:nvSpPr>
        <p:spPr>
          <a:prstGeom prst="rect">
            <a:avLst/>
          </a:prstGeom>
        </p:spPr>
        <p:txBody>
          <a:bodyPr/>
          <a:lstStyle/>
          <a:p>
            <a:pPr marL="405764" indent="-405764" defTabSz="324611">
              <a:spcBef>
                <a:spcPts val="2500"/>
              </a:spcBef>
              <a:buBlip>
                <a:blip r:embed="rId2"/>
              </a:buBlip>
              <a:defRPr sz="2556"/>
            </a:pPr>
            <a:r>
              <a:t>By the end of the session Learners will be able to:</a:t>
            </a:r>
          </a:p>
          <a:p>
            <a:pPr lvl="1" marL="811529" indent="-405764" defTabSz="324611">
              <a:spcBef>
                <a:spcPts val="2500"/>
              </a:spcBef>
              <a:buBlip>
                <a:blip r:embed="rId2"/>
              </a:buBlip>
              <a:defRPr sz="2556"/>
            </a:pPr>
            <a:r>
              <a:t>Describe and identify typical physical findings of allergic rhinitis</a:t>
            </a:r>
          </a:p>
          <a:p>
            <a:pPr lvl="1" marL="811529" indent="-405764" defTabSz="324611">
              <a:spcBef>
                <a:spcPts val="2500"/>
              </a:spcBef>
              <a:buBlip>
                <a:blip r:embed="rId2"/>
              </a:buBlip>
              <a:defRPr sz="2556"/>
            </a:pPr>
            <a:r>
              <a:t>Compare and contrast efficacy of treatment alternatives for allergic rhinitis</a:t>
            </a:r>
          </a:p>
          <a:p>
            <a:pPr lvl="1" marL="811529" indent="-405764" defTabSz="324611">
              <a:spcBef>
                <a:spcPts val="2500"/>
              </a:spcBef>
              <a:buBlip>
                <a:blip r:embed="rId2"/>
              </a:buBlip>
              <a:defRPr sz="2556"/>
            </a:pPr>
            <a:r>
              <a:t>Formulate a treatment plan for children with allergic rhinitis</a:t>
            </a:r>
          </a:p>
          <a:p>
            <a:pPr lvl="1" marL="811529" indent="-405764" defTabSz="324611">
              <a:spcBef>
                <a:spcPts val="2500"/>
              </a:spcBef>
              <a:buBlip>
                <a:blip r:embed="rId2"/>
              </a:buBlip>
              <a:defRPr sz="2556"/>
            </a:pPr>
            <a:r>
              <a:t>Evaluate response to treatment in children with allergic rhinitis</a:t>
            </a: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9" name="cat taco.jpg"/>
          <p:cNvPicPr>
            <a:picLocks noChangeAspect="1"/>
          </p:cNvPicPr>
          <p:nvPr/>
        </p:nvPicPr>
        <p:blipFill>
          <a:blip r:embed="rId2">
            <a:extLst/>
          </a:blip>
          <a:stretch>
            <a:fillRect/>
          </a:stretch>
        </p:blipFill>
        <p:spPr>
          <a:xfrm>
            <a:off x="563264" y="2781604"/>
            <a:ext cx="11878272" cy="4190392"/>
          </a:xfrm>
          <a:prstGeom prst="rect">
            <a:avLst/>
          </a:prstGeom>
          <a:ln w="889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title"/>
          </p:nvPr>
        </p:nvSpPr>
        <p:spPr>
          <a:prstGeom prst="rect">
            <a:avLst/>
          </a:prstGeom>
        </p:spPr>
        <p:txBody>
          <a:bodyPr/>
          <a:lstStyle/>
          <a:p>
            <a:pPr/>
            <a:r>
              <a:t>Outline</a:t>
            </a:r>
          </a:p>
        </p:txBody>
      </p:sp>
      <p:sp>
        <p:nvSpPr>
          <p:cNvPr id="128" name="Shape 128"/>
          <p:cNvSpPr/>
          <p:nvPr>
            <p:ph type="body" idx="1"/>
          </p:nvPr>
        </p:nvSpPr>
        <p:spPr>
          <a:prstGeom prst="rect">
            <a:avLst/>
          </a:prstGeom>
        </p:spPr>
        <p:txBody>
          <a:bodyPr/>
          <a:lstStyle/>
          <a:p>
            <a:pPr>
              <a:buBlip>
                <a:blip r:embed="rId2"/>
              </a:buBlip>
            </a:pPr>
            <a:r>
              <a:t>Review of Allergic Rhinitis</a:t>
            </a:r>
          </a:p>
          <a:p>
            <a:pPr>
              <a:buBlip>
                <a:blip r:embed="rId2"/>
              </a:buBlip>
            </a:pPr>
            <a:r>
              <a:t>Guidelines</a:t>
            </a:r>
          </a:p>
          <a:p>
            <a:pPr>
              <a:buBlip>
                <a:blip r:embed="rId2"/>
              </a:buBlip>
            </a:pPr>
            <a:r>
              <a:t>Application</a:t>
            </a:r>
          </a:p>
          <a:p>
            <a:pPr>
              <a:buBlip>
                <a:blip r:embed="rId2"/>
              </a:buBlip>
            </a:pPr>
            <a:r>
              <a:t>Recent Research</a:t>
            </a:r>
          </a:p>
          <a:p>
            <a:pPr>
              <a:buBlip>
                <a:blip r:embed="rId2"/>
              </a:buBlip>
            </a:pPr>
            <a:r>
              <a:t>Take Home Points</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title"/>
          </p:nvPr>
        </p:nvSpPr>
        <p:spPr>
          <a:prstGeom prst="rect">
            <a:avLst/>
          </a:prstGeom>
        </p:spPr>
        <p:txBody>
          <a:bodyPr/>
          <a:lstStyle/>
          <a:p>
            <a:pPr/>
            <a:r>
              <a:t>Cases</a:t>
            </a:r>
          </a:p>
        </p:txBody>
      </p:sp>
      <p:sp>
        <p:nvSpPr>
          <p:cNvPr id="131" name="Shape 131"/>
          <p:cNvSpPr/>
          <p:nvPr>
            <p:ph type="body" idx="1"/>
          </p:nvPr>
        </p:nvSpPr>
        <p:spPr>
          <a:prstGeom prst="rect">
            <a:avLst/>
          </a:prstGeom>
        </p:spPr>
        <p:txBody>
          <a:bodyPr/>
          <a:lstStyle/>
          <a:p>
            <a:pPr marL="531494" indent="-531494" defTabSz="425195">
              <a:spcBef>
                <a:spcPts val="3300"/>
              </a:spcBef>
              <a:buBlip>
                <a:blip r:embed="rId2"/>
              </a:buBlip>
              <a:defRPr sz="3348"/>
            </a:pPr>
            <a:r>
              <a:t>14yo female going on a camping trip with family this spring. Has sneezing and itchy nose a few days a week at the beginning of spring each year.</a:t>
            </a:r>
          </a:p>
          <a:p>
            <a:pPr marL="531494" indent="-531494" defTabSz="425195">
              <a:spcBef>
                <a:spcPts val="3300"/>
              </a:spcBef>
              <a:buBlip>
                <a:blip r:embed="rId2"/>
              </a:buBlip>
              <a:defRPr sz="3348"/>
            </a:pPr>
            <a:r>
              <a:t>7yo male with snoring and frequent epistaxis. Nasal congestion and coughing when he first lays down to sleep.</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p:nvPr>
        </p:nvSpPr>
        <p:spPr>
          <a:prstGeom prst="rect">
            <a:avLst/>
          </a:prstGeom>
        </p:spPr>
        <p:txBody>
          <a:bodyPr/>
          <a:lstStyle/>
          <a:p>
            <a:pPr/>
            <a:r>
              <a:t>Review of Allergic Rhinitis</a:t>
            </a:r>
          </a:p>
        </p:txBody>
      </p:sp>
      <p:sp>
        <p:nvSpPr>
          <p:cNvPr id="134" name="Shape 134"/>
          <p:cNvSpPr/>
          <p:nvPr>
            <p:ph type="body" idx="1"/>
          </p:nvPr>
        </p:nvSpPr>
        <p:spPr>
          <a:prstGeom prst="rect">
            <a:avLst/>
          </a:prstGeom>
        </p:spPr>
        <p:txBody>
          <a:bodyPr/>
          <a:lstStyle/>
          <a:p>
            <a:pPr marL="411480" indent="-411480" defTabSz="329184">
              <a:spcBef>
                <a:spcPts val="2500"/>
              </a:spcBef>
              <a:buBlip>
                <a:blip r:embed="rId2"/>
              </a:buBlip>
              <a:defRPr sz="2592"/>
            </a:pPr>
            <a:r>
              <a:t>Epidemiology</a:t>
            </a:r>
          </a:p>
          <a:p>
            <a:pPr lvl="1" marL="822960" indent="-411480" defTabSz="329184">
              <a:spcBef>
                <a:spcPts val="2500"/>
              </a:spcBef>
              <a:buBlip>
                <a:blip r:embed="rId2"/>
              </a:buBlip>
              <a:defRPr sz="2592"/>
            </a:pPr>
            <a:r>
              <a:t>Up to 40% of children</a:t>
            </a:r>
          </a:p>
          <a:p>
            <a:pPr lvl="1" marL="822960" indent="-411480" defTabSz="329184">
              <a:spcBef>
                <a:spcPts val="2500"/>
              </a:spcBef>
              <a:buBlip>
                <a:blip r:embed="rId2"/>
              </a:buBlip>
              <a:defRPr sz="2592"/>
            </a:pPr>
            <a:r>
              <a:t>Increased prevalence in past 30 years</a:t>
            </a:r>
          </a:p>
          <a:p>
            <a:pPr lvl="1" marL="822960" indent="-411480" defTabSz="329184">
              <a:spcBef>
                <a:spcPts val="2500"/>
              </a:spcBef>
              <a:buBlip>
                <a:blip r:embed="rId2"/>
              </a:buBlip>
              <a:defRPr sz="2592"/>
            </a:pPr>
            <a:r>
              <a:t>Continues through young adulthood, improves in later adulthood</a:t>
            </a:r>
          </a:p>
          <a:p>
            <a:pPr lvl="1" marL="822960" indent="-411480" defTabSz="329184">
              <a:spcBef>
                <a:spcPts val="2500"/>
              </a:spcBef>
              <a:buBlip>
                <a:blip r:embed="rId2"/>
              </a:buBlip>
              <a:defRPr sz="2592"/>
            </a:pPr>
            <a:r>
              <a:t>Cost &gt; $3 billion per year + $4 billion in co-morbid conditions</a:t>
            </a:r>
          </a:p>
          <a:p>
            <a:pPr lvl="1" marL="822960" indent="-411480" defTabSz="329184">
              <a:spcBef>
                <a:spcPts val="2500"/>
              </a:spcBef>
              <a:buBlip>
                <a:blip r:embed="rId2"/>
              </a:buBlip>
              <a:defRPr sz="2592"/>
            </a:pPr>
            <a:r>
              <a:t>School performance and quality of life</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title"/>
          </p:nvPr>
        </p:nvSpPr>
        <p:spPr>
          <a:prstGeom prst="rect">
            <a:avLst/>
          </a:prstGeom>
        </p:spPr>
        <p:txBody>
          <a:bodyPr/>
          <a:lstStyle/>
          <a:p>
            <a:pPr/>
            <a:r>
              <a:t>Review of Allergic Rhinitis</a:t>
            </a:r>
          </a:p>
        </p:txBody>
      </p:sp>
      <p:sp>
        <p:nvSpPr>
          <p:cNvPr id="137" name="Shape 137"/>
          <p:cNvSpPr/>
          <p:nvPr>
            <p:ph type="body" idx="1"/>
          </p:nvPr>
        </p:nvSpPr>
        <p:spPr>
          <a:prstGeom prst="rect">
            <a:avLst/>
          </a:prstGeom>
        </p:spPr>
        <p:txBody>
          <a:bodyPr/>
          <a:lstStyle/>
          <a:p>
            <a:pPr>
              <a:buBlip>
                <a:blip r:embed="rId3"/>
              </a:buBlip>
            </a:pPr>
            <a:r>
              <a:t>Physiology</a:t>
            </a:r>
          </a:p>
          <a:p>
            <a:pPr lvl="1">
              <a:buBlip>
                <a:blip r:embed="rId3"/>
              </a:buBlip>
            </a:pPr>
            <a:r>
              <a:t>IgE-mediated hypersensitivity</a:t>
            </a:r>
          </a:p>
          <a:p>
            <a:pPr lvl="1">
              <a:buBlip>
                <a:blip r:embed="rId3"/>
              </a:buBlip>
            </a:pPr>
            <a:r>
              <a:t>Role of Th1 vs Th2 (Hygiene Hypothesis, Old Friends Theory)</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1" name=""/>
          <p:cNvPicPr>
            <a:picLocks noChangeAspect="0"/>
          </p:cNvPicPr>
          <p:nvPr>
            <p:ph type="pic" idx="13"/>
          </p:nvPr>
        </p:nvPicPr>
        <p:blipFill>
          <a:blip r:embed="rId2">
            <a:extLst/>
          </a:blip>
          <a:stretch>
            <a:fillRect/>
          </a:stretch>
        </p:blipFill>
        <p:spPr>
          <a:xfrm>
            <a:off x="7228718" y="4974232"/>
            <a:ext cx="5016501" cy="4025901"/>
          </a:xfrm>
          <a:prstGeom prst="rect">
            <a:avLst/>
          </a:prstGeom>
        </p:spPr>
      </p:pic>
      <p:pic>
        <p:nvPicPr>
          <p:cNvPr id="142" name=""/>
          <p:cNvPicPr>
            <a:picLocks noChangeAspect="0"/>
          </p:cNvPicPr>
          <p:nvPr>
            <p:ph type="pic" idx="14"/>
          </p:nvPr>
        </p:nvPicPr>
        <p:blipFill>
          <a:blip r:embed="rId3">
            <a:extLst/>
          </a:blip>
          <a:stretch>
            <a:fillRect/>
          </a:stretch>
        </p:blipFill>
        <p:spPr>
          <a:xfrm rot="21600000">
            <a:off x="7225086" y="730249"/>
            <a:ext cx="5016501" cy="4025901"/>
          </a:xfrm>
          <a:prstGeom prst="rect">
            <a:avLst/>
          </a:prstGeom>
        </p:spPr>
      </p:pic>
      <p:pic>
        <p:nvPicPr>
          <p:cNvPr id="143" name=""/>
          <p:cNvPicPr>
            <a:picLocks noChangeAspect="0"/>
          </p:cNvPicPr>
          <p:nvPr>
            <p:ph type="pic" idx="15"/>
          </p:nvPr>
        </p:nvPicPr>
        <p:blipFill>
          <a:blip r:embed="rId4">
            <a:extLst/>
          </a:blip>
          <a:stretch>
            <a:fillRect/>
          </a:stretch>
        </p:blipFill>
        <p:spPr>
          <a:xfrm rot="21600000">
            <a:off x="742949" y="730250"/>
            <a:ext cx="6248401" cy="8293100"/>
          </a:xfrm>
          <a:prstGeom prst="rect">
            <a:avLst/>
          </a:prstGeom>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prstGeom prst="rect">
            <a:avLst/>
          </a:prstGeom>
        </p:spPr>
        <p:txBody>
          <a:bodyPr/>
          <a:lstStyle/>
          <a:p>
            <a:pPr/>
            <a:r>
              <a:t>Review of AR</a:t>
            </a:r>
          </a:p>
        </p:txBody>
      </p:sp>
      <p:sp>
        <p:nvSpPr>
          <p:cNvPr id="146" name="Shape 146"/>
          <p:cNvSpPr/>
          <p:nvPr>
            <p:ph type="body" idx="1"/>
          </p:nvPr>
        </p:nvSpPr>
        <p:spPr>
          <a:prstGeom prst="rect">
            <a:avLst/>
          </a:prstGeom>
        </p:spPr>
        <p:txBody>
          <a:bodyPr/>
          <a:lstStyle/>
          <a:p>
            <a:pPr marL="491490" indent="-491490" defTabSz="393192">
              <a:spcBef>
                <a:spcPts val="3000"/>
              </a:spcBef>
              <a:buBlip>
                <a:blip r:embed="rId2"/>
              </a:buBlip>
              <a:defRPr sz="3096"/>
            </a:pPr>
            <a:r>
              <a:t>Symptoms</a:t>
            </a:r>
          </a:p>
          <a:p>
            <a:pPr lvl="1" marL="982980" indent="-491490" defTabSz="393192">
              <a:spcBef>
                <a:spcPts val="3000"/>
              </a:spcBef>
              <a:buBlip>
                <a:blip r:embed="rId2"/>
              </a:buBlip>
              <a:defRPr sz="3096"/>
            </a:pPr>
            <a:r>
              <a:t>nasal congestion + rhinorrhea</a:t>
            </a:r>
          </a:p>
          <a:p>
            <a:pPr lvl="1" marL="982980" indent="-491490" defTabSz="393192">
              <a:spcBef>
                <a:spcPts val="3000"/>
              </a:spcBef>
              <a:buBlip>
                <a:blip r:embed="rId2"/>
              </a:buBlip>
              <a:defRPr sz="3096"/>
            </a:pPr>
            <a:r>
              <a:t>paroxysmal sneezing</a:t>
            </a:r>
          </a:p>
          <a:p>
            <a:pPr lvl="1" marL="982980" indent="-491490" defTabSz="393192">
              <a:spcBef>
                <a:spcPts val="3000"/>
              </a:spcBef>
              <a:buBlip>
                <a:blip r:embed="rId2"/>
              </a:buBlip>
              <a:defRPr sz="3096"/>
            </a:pPr>
            <a:r>
              <a:t>itchy eyes/nose</a:t>
            </a:r>
          </a:p>
          <a:p>
            <a:pPr lvl="1" marL="982980" indent="-491490" defTabSz="393192">
              <a:spcBef>
                <a:spcPts val="3000"/>
              </a:spcBef>
              <a:buBlip>
                <a:blip r:embed="rId2"/>
              </a:buBlip>
              <a:defRPr sz="3096"/>
            </a:pPr>
            <a:r>
              <a:t>post-nasal drip + sore throat</a:t>
            </a:r>
          </a:p>
          <a:p>
            <a:pPr lvl="1" marL="982980" indent="-491490" defTabSz="393192">
              <a:spcBef>
                <a:spcPts val="3000"/>
              </a:spcBef>
              <a:buBlip>
                <a:blip r:embed="rId2"/>
              </a:buBlip>
              <a:defRPr sz="3096"/>
            </a:pPr>
            <a:r>
              <a:t>snoring, mouth-breathing</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2.jpeg"/></Relationships>

</file>

<file path=ppt/theme/_rels/theme2.xml.rels><?xml version="1.0" encoding="UTF-8" standalone="yes"?><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