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8.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 id="2147483689" r:id="rId3"/>
    <p:sldMasterId id="2147483721" r:id="rId4"/>
    <p:sldMasterId id="2147483753" r:id="rId5"/>
    <p:sldMasterId id="2147483769" r:id="rId6"/>
    <p:sldMasterId id="2147483785" r:id="rId7"/>
    <p:sldMasterId id="2147483795" r:id="rId8"/>
    <p:sldMasterId id="2147483809" r:id="rId9"/>
  </p:sldMasterIdLst>
  <p:notesMasterIdLst>
    <p:notesMasterId r:id="rId67"/>
  </p:notesMasterIdLst>
  <p:sldIdLst>
    <p:sldId id="259" r:id="rId10"/>
    <p:sldId id="260" r:id="rId11"/>
    <p:sldId id="261" r:id="rId12"/>
    <p:sldId id="338" r:id="rId13"/>
    <p:sldId id="339" r:id="rId14"/>
    <p:sldId id="337" r:id="rId15"/>
    <p:sldId id="336" r:id="rId16"/>
    <p:sldId id="335" r:id="rId17"/>
    <p:sldId id="340" r:id="rId18"/>
    <p:sldId id="291" r:id="rId19"/>
    <p:sldId id="341" r:id="rId20"/>
    <p:sldId id="292" r:id="rId21"/>
    <p:sldId id="295" r:id="rId22"/>
    <p:sldId id="342" r:id="rId23"/>
    <p:sldId id="343" r:id="rId24"/>
    <p:sldId id="344" r:id="rId25"/>
    <p:sldId id="263" r:id="rId26"/>
    <p:sldId id="264" r:id="rId27"/>
    <p:sldId id="262" r:id="rId28"/>
    <p:sldId id="346" r:id="rId29"/>
    <p:sldId id="347" r:id="rId30"/>
    <p:sldId id="345" r:id="rId31"/>
    <p:sldId id="334" r:id="rId32"/>
    <p:sldId id="268" r:id="rId33"/>
    <p:sldId id="311" r:id="rId34"/>
    <p:sldId id="326" r:id="rId35"/>
    <p:sldId id="325" r:id="rId36"/>
    <p:sldId id="324" r:id="rId37"/>
    <p:sldId id="310" r:id="rId38"/>
    <p:sldId id="312" r:id="rId39"/>
    <p:sldId id="313" r:id="rId40"/>
    <p:sldId id="306" r:id="rId41"/>
    <p:sldId id="307" r:id="rId42"/>
    <p:sldId id="309" r:id="rId43"/>
    <p:sldId id="308" r:id="rId44"/>
    <p:sldId id="315" r:id="rId45"/>
    <p:sldId id="316" r:id="rId46"/>
    <p:sldId id="331" r:id="rId47"/>
    <p:sldId id="320" r:id="rId48"/>
    <p:sldId id="317" r:id="rId49"/>
    <p:sldId id="332" r:id="rId50"/>
    <p:sldId id="318" r:id="rId51"/>
    <p:sldId id="319" r:id="rId52"/>
    <p:sldId id="301" r:id="rId53"/>
    <p:sldId id="303" r:id="rId54"/>
    <p:sldId id="302" r:id="rId55"/>
    <p:sldId id="314" r:id="rId56"/>
    <p:sldId id="330" r:id="rId57"/>
    <p:sldId id="321" r:id="rId58"/>
    <p:sldId id="322" r:id="rId59"/>
    <p:sldId id="323" r:id="rId60"/>
    <p:sldId id="272" r:id="rId61"/>
    <p:sldId id="270" r:id="rId62"/>
    <p:sldId id="273" r:id="rId63"/>
    <p:sldId id="333" r:id="rId64"/>
    <p:sldId id="327" r:id="rId65"/>
    <p:sldId id="34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9290" autoAdjust="0"/>
  </p:normalViewPr>
  <p:slideViewPr>
    <p:cSldViewPr>
      <p:cViewPr varScale="1">
        <p:scale>
          <a:sx n="116" d="100"/>
          <a:sy n="116" d="100"/>
        </p:scale>
        <p:origin x="-148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3B8E6-F558-42C7-83A0-490C8A959D13}" type="datetimeFigureOut">
              <a:rPr lang="en-US" smtClean="0"/>
              <a:t>8/28/2015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FF9C6-12BD-41E4-BB89-D32EBC9169BD}" type="slidenum">
              <a:rPr lang="en-US" smtClean="0"/>
              <a:t>‹#›</a:t>
            </a:fld>
            <a:endParaRPr lang="en-US"/>
          </a:p>
        </p:txBody>
      </p:sp>
    </p:spTree>
    <p:extLst>
      <p:ext uri="{BB962C8B-B14F-4D97-AF65-F5344CB8AC3E}">
        <p14:creationId xmlns:p14="http://schemas.microsoft.com/office/powerpoint/2010/main" val="147640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FF9C6-12BD-41E4-BB89-D32EBC9169BD}" type="slidenum">
              <a:rPr lang="en-US" smtClean="0"/>
              <a:t>3</a:t>
            </a:fld>
            <a:endParaRPr lang="en-US"/>
          </a:p>
        </p:txBody>
      </p:sp>
    </p:spTree>
    <p:extLst>
      <p:ext uri="{BB962C8B-B14F-4D97-AF65-F5344CB8AC3E}">
        <p14:creationId xmlns:p14="http://schemas.microsoft.com/office/powerpoint/2010/main" val="3886984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ea typeface="ＭＳ Ｐゴシック" charset="-128"/>
              </a:rPr>
              <a:t>In 2011, there were an estimated 8,140 young adults aged 20 to 24 years diagnosed with HIV infection in the United States and 6 dependent areas. The estimated rate of diagnoses of HIV infection in young adults was 36.3 per 100,000 population. With the exception of the U.S Virgin Islands (74.1 per 100,000), New York (51.2 per 100,000), and Illinois (42.7 per 100,000), the rates of diagnoses of HIV infection among young adults 20 to 24 years of age in 2011 were highest in the South; specifically, the District of Columbia (172.6 per 100,100), Maryland (77.0 per 100,000), Georgia (72.7 per 100,000), Louisiana (69.8 per 100,000), Mississippi (62.1 per 100,000), Alabama (56.3 per 100,000), South Carolina, (55.6 per 100,000), Florida (55.3 per 100,000), Texas (49.5 per 100,000), Tennessee (42.5 per 100,000), and North Carolina (41.2 per 100,000).</a:t>
            </a:r>
          </a:p>
          <a:p>
            <a:pPr>
              <a:spcBef>
                <a:spcPct val="0"/>
              </a:spcBef>
            </a:pPr>
            <a:r>
              <a:rPr lang="en-US" smtClean="0">
                <a:ea typeface="ＭＳ Ｐゴシック" charset="-128"/>
              </a:rPr>
              <a:t>  </a:t>
            </a:r>
          </a:p>
          <a:p>
            <a:pPr>
              <a:spcBef>
                <a:spcPct val="0"/>
              </a:spcBef>
            </a:pPr>
            <a:r>
              <a:rPr lang="en-US" smtClean="0">
                <a:ea typeface="ＭＳ Ｐゴシック" charset="-128"/>
              </a:rPr>
              <a:t>The District of Columbia (i.e., Washington, DC) is a city; please use caution when comparing the HIV diagnosis rate in DC with the rates in states.</a:t>
            </a:r>
          </a:p>
          <a:p>
            <a:pPr>
              <a:spcBef>
                <a:spcPct val="0"/>
              </a:spcBef>
            </a:pPr>
            <a:r>
              <a:rPr lang="en-US" smtClean="0">
                <a:ea typeface="ＭＳ Ｐゴシック" charset="-128"/>
              </a:rPr>
              <a:t> </a:t>
            </a:r>
          </a:p>
          <a:p>
            <a:pPr>
              <a:spcBef>
                <a:spcPct val="0"/>
              </a:spcBef>
            </a:pPr>
            <a:r>
              <a:rPr lang="en-US" smtClean="0">
                <a:ea typeface="ＭＳ Ｐゴシック" charset="-128"/>
              </a:rPr>
              <a:t>Data include persons with a diagnosis of HIV infection regardless of stage of disease at diagnosis. All displayed data are estimates. Estimated numbers resulted from statistical adjustment that accounted for reporting delays, but not for incomplete reporting.</a:t>
            </a:r>
          </a:p>
          <a:p>
            <a:pPr>
              <a:spcBef>
                <a:spcPct val="0"/>
              </a:spcBef>
            </a:pPr>
            <a:endParaRPr lang="en-US" smtClean="0">
              <a:ea typeface="ＭＳ Ｐゴシック" charset="-128"/>
            </a:endParaRP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5D0FB0-4E37-4037-AA67-99AF8413C468}" type="slidenum">
              <a:rPr lang="en-US" sz="1200">
                <a:solidFill>
                  <a:prstClr val="black"/>
                </a:solidFill>
                <a:latin typeface="Calibri" pitchFamily="34" charset="0"/>
              </a:rPr>
              <a:pPr/>
              <a:t>12</a:t>
            </a:fld>
            <a:endParaRPr lang="en-US" sz="1200">
              <a:solidFill>
                <a:prstClr val="black"/>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dirty="0" smtClean="0"/>
              <a:t>This slide presents the percentage distribution of adolescents and young adults aged 13 to 24 years living with diagnosed HIV infection at the end of 2010 by sex and transmission category, in the United States and 6 dependent areas.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Among adolescent and young adult males living with diagnosed HIV infection, 77% of infections were attributed to male-to-male sexual contact. An estimated 4% were attributed to heterosexual contact, 3% attributed to male-to-male sexual contact and injection drug use, and 2% to injection drug use. An estimated 13% of males aged 13-24 were living with diagnosed HIV infection attributed to perinatal exposure, and 1% of males aged 13-24 had infection attributed to other transmission categories.  </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Among adolescent and young adult females living with diagnosed HIV infection at the end of 2010, 56% of infections were attributed to heterosexual contact and 7% to injection drug use. An estimated 34% of females aged 13-24 were living with diagnosed HIV infection attributed to perinatal exposure, and 3% of females aged 13-24 had infection attributed to other transmission categories.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Data include persons with a diagnosis of HIV infection regardless of stage of disease at diagnosis. All displayed data are estimates. Estimated numbers resulted from statistical adjustment that accounted for reporting delays and transmission category, but not for incomplete reporting.</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Heterosexual contact is with a person known to have, or to be at high risk for, HIV infection.</a:t>
            </a:r>
          </a:p>
          <a:p>
            <a:pPr eaLnBrk="1" fontAlgn="auto" hangingPunct="1">
              <a:spcBef>
                <a:spcPts val="0"/>
              </a:spcBef>
              <a:spcAft>
                <a:spcPts val="0"/>
              </a:spcAft>
              <a:defRPr/>
            </a:pPr>
            <a:r>
              <a:rPr lang="en-US" dirty="0" smtClean="0"/>
              <a:t> </a:t>
            </a:r>
          </a:p>
          <a:p>
            <a:pPr eaLnBrk="1" fontAlgn="auto" hangingPunct="1">
              <a:spcBef>
                <a:spcPts val="0"/>
              </a:spcBef>
              <a:spcAft>
                <a:spcPts val="0"/>
              </a:spcAft>
              <a:defRPr/>
            </a:pPr>
            <a:r>
              <a:rPr lang="en-US" dirty="0" smtClean="0"/>
              <a:t>Persons living with diagnosed HIV infection are classified as adolescent and young adult based on age at year-end 2010.</a:t>
            </a: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AB88B49-3035-4445-95A0-862F755B87BF}" type="slidenum">
              <a:rPr lang="en-US" sz="1200">
                <a:solidFill>
                  <a:srgbClr val="000000"/>
                </a:solidFill>
                <a:latin typeface="Calibri" pitchFamily="34" charset="0"/>
              </a:rPr>
              <a:pPr/>
              <a:t>13</a:t>
            </a:fld>
            <a:endParaRPr lang="en-US" sz="120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At the end of </a:t>
            </a:r>
            <a:r>
              <a:rPr lang="en-US" dirty="0" smtClean="0"/>
              <a:t>2012, </a:t>
            </a:r>
            <a:r>
              <a:rPr lang="en-US" dirty="0"/>
              <a:t>an estimated </a:t>
            </a:r>
            <a:r>
              <a:rPr lang="en-US" dirty="0" smtClean="0"/>
              <a:t>40,634 </a:t>
            </a:r>
            <a:r>
              <a:rPr lang="en-US" dirty="0"/>
              <a:t>adolescents and young adults 13 to 24 years of age were living with a diagnosis of HIV infection in the </a:t>
            </a:r>
            <a:r>
              <a:rPr lang="en-US" dirty="0" smtClean="0"/>
              <a:t>United States and 6 </a:t>
            </a:r>
            <a:r>
              <a:rPr lang="en-US" dirty="0"/>
              <a:t>dependent </a:t>
            </a:r>
            <a:r>
              <a:rPr lang="en-US" dirty="0" smtClean="0"/>
              <a:t>areas.  </a:t>
            </a:r>
            <a:endParaRPr lang="en-US" dirty="0"/>
          </a:p>
          <a:p>
            <a:r>
              <a:rPr lang="en-US" dirty="0"/>
              <a:t> </a:t>
            </a:r>
          </a:p>
          <a:p>
            <a:r>
              <a:rPr lang="en-US" dirty="0"/>
              <a:t>Of the </a:t>
            </a:r>
            <a:r>
              <a:rPr lang="en-US" dirty="0" smtClean="0"/>
              <a:t>30,222 adolescent </a:t>
            </a:r>
            <a:r>
              <a:rPr lang="en-US" dirty="0"/>
              <a:t>and young adult males living with a diagnosis of HIV infection, </a:t>
            </a:r>
            <a:r>
              <a:rPr lang="en-US" dirty="0" smtClean="0"/>
              <a:t>60% </a:t>
            </a:r>
            <a:r>
              <a:rPr lang="en-US" dirty="0"/>
              <a:t>were black/African American, </a:t>
            </a:r>
            <a:r>
              <a:rPr lang="en-US" dirty="0" smtClean="0"/>
              <a:t>20% </a:t>
            </a:r>
            <a:r>
              <a:rPr lang="en-US" dirty="0"/>
              <a:t>were Hispanic/Latino, and </a:t>
            </a:r>
            <a:r>
              <a:rPr lang="en-US" dirty="0" smtClean="0"/>
              <a:t>15% </a:t>
            </a:r>
            <a:r>
              <a:rPr lang="en-US" dirty="0"/>
              <a:t>were </a:t>
            </a:r>
            <a:r>
              <a:rPr lang="en-US" dirty="0" smtClean="0"/>
              <a:t>white. Four </a:t>
            </a:r>
            <a:r>
              <a:rPr lang="en-US" dirty="0"/>
              <a:t>percent were males </a:t>
            </a:r>
            <a:r>
              <a:rPr lang="en-US" dirty="0" smtClean="0"/>
              <a:t>of </a:t>
            </a:r>
            <a:r>
              <a:rPr lang="en-US" dirty="0"/>
              <a:t>multiple </a:t>
            </a:r>
            <a:r>
              <a:rPr lang="en-US" dirty="0" smtClean="0"/>
              <a:t>races, 1% were Asian. </a:t>
            </a:r>
            <a:r>
              <a:rPr lang="en-US" dirty="0"/>
              <a:t>Less than 1% </a:t>
            </a:r>
            <a:r>
              <a:rPr lang="en-US" dirty="0" smtClean="0"/>
              <a:t>each were American </a:t>
            </a:r>
            <a:r>
              <a:rPr lang="en-US" dirty="0"/>
              <a:t>Indian/Alaska </a:t>
            </a:r>
            <a:r>
              <a:rPr lang="en-US" dirty="0" smtClean="0"/>
              <a:t>Native and </a:t>
            </a:r>
            <a:r>
              <a:rPr lang="en-US" dirty="0"/>
              <a:t>Native Hawaiian/other Pacific Islander.</a:t>
            </a:r>
          </a:p>
          <a:p>
            <a:r>
              <a:rPr lang="en-US" dirty="0"/>
              <a:t> </a:t>
            </a:r>
          </a:p>
          <a:p>
            <a:r>
              <a:rPr lang="en-US" dirty="0"/>
              <a:t>Among adolescent and young adult females living with a diagnosis of HIV infection, </a:t>
            </a:r>
            <a:r>
              <a:rPr lang="en-US" dirty="0" smtClean="0"/>
              <a:t>64% </a:t>
            </a:r>
            <a:r>
              <a:rPr lang="en-US" dirty="0"/>
              <a:t>were black/African American, </a:t>
            </a:r>
            <a:r>
              <a:rPr lang="en-US" dirty="0" smtClean="0"/>
              <a:t>18% </a:t>
            </a:r>
            <a:r>
              <a:rPr lang="en-US" dirty="0"/>
              <a:t>were Hispanic/Latino, and </a:t>
            </a:r>
            <a:r>
              <a:rPr lang="en-US" dirty="0" smtClean="0"/>
              <a:t>13% </a:t>
            </a:r>
            <a:r>
              <a:rPr lang="en-US" dirty="0"/>
              <a:t>were white. </a:t>
            </a:r>
            <a:r>
              <a:rPr lang="en-US" dirty="0" smtClean="0"/>
              <a:t>Four </a:t>
            </a:r>
            <a:r>
              <a:rPr lang="en-US" dirty="0"/>
              <a:t>percent of females living with a diagnosis of HIV infection were females </a:t>
            </a:r>
            <a:r>
              <a:rPr lang="en-US" dirty="0" smtClean="0"/>
              <a:t>of </a:t>
            </a:r>
            <a:r>
              <a:rPr lang="en-US" dirty="0"/>
              <a:t>multiple </a:t>
            </a:r>
            <a:r>
              <a:rPr lang="en-US" dirty="0" smtClean="0"/>
              <a:t>races, 1% were Asian. </a:t>
            </a:r>
            <a:r>
              <a:rPr lang="en-US" dirty="0"/>
              <a:t>Less than 1% </a:t>
            </a:r>
            <a:r>
              <a:rPr lang="en-US" dirty="0" smtClean="0"/>
              <a:t>each were American </a:t>
            </a:r>
            <a:r>
              <a:rPr lang="en-US" dirty="0"/>
              <a:t>Indian/Alaska </a:t>
            </a:r>
            <a:r>
              <a:rPr lang="en-US" dirty="0" smtClean="0"/>
              <a:t>Native and Native </a:t>
            </a:r>
            <a:r>
              <a:rPr lang="en-US" dirty="0"/>
              <a:t>Hawaiian/other Pacific </a:t>
            </a:r>
            <a:r>
              <a:rPr lang="en-US" dirty="0" smtClean="0"/>
              <a:t>Islander. </a:t>
            </a:r>
            <a:endParaRPr lang="en-US" dirty="0"/>
          </a:p>
          <a:p>
            <a:r>
              <a:rPr lang="en-US" dirty="0"/>
              <a:t> </a:t>
            </a:r>
          </a:p>
          <a:p>
            <a:r>
              <a:rPr lang="en-US" dirty="0" smtClean="0"/>
              <a:t>Data </a:t>
            </a:r>
            <a:r>
              <a:rPr lang="en-US" dirty="0"/>
              <a:t>include persons with a diagnosis of HIV infection regardless of stage of disease at diagnosis. All displayed data are estimates.  Estimated numbers resulted from statistical adjustment that accounted for reporting delays, but not for incomplete reporting.</a:t>
            </a:r>
          </a:p>
          <a:p>
            <a:r>
              <a:rPr lang="en-US" dirty="0"/>
              <a:t> </a:t>
            </a:r>
          </a:p>
          <a:p>
            <a:r>
              <a:rPr lang="en-US" dirty="0" smtClean="0"/>
              <a:t>The Asian category includes Asian/Pacific Islander legacy cases (cases that were diagnosed and reported under the pre-1997 Office of Management and Budget race/ethnicity classification system).  </a:t>
            </a:r>
          </a:p>
          <a:p>
            <a:r>
              <a:rPr lang="en-US" dirty="0" smtClean="0"/>
              <a:t> </a:t>
            </a:r>
          </a:p>
          <a:p>
            <a:r>
              <a:rPr lang="en-US" dirty="0" smtClean="0"/>
              <a:t>Hispanics/Latinos </a:t>
            </a:r>
            <a:r>
              <a:rPr lang="en-US" dirty="0"/>
              <a:t>can be of any race.</a:t>
            </a:r>
          </a:p>
          <a:p>
            <a:r>
              <a:rPr lang="en-US" dirty="0"/>
              <a:t> </a:t>
            </a:r>
          </a:p>
          <a:p>
            <a:r>
              <a:rPr lang="en-US" dirty="0"/>
              <a:t>Persons living with </a:t>
            </a:r>
            <a:r>
              <a:rPr lang="en-US" dirty="0" smtClean="0"/>
              <a:t>diagnosed </a:t>
            </a:r>
            <a:r>
              <a:rPr lang="en-US" dirty="0"/>
              <a:t>HIV infection are classified as adolescent and young adult based on age at </a:t>
            </a:r>
            <a:r>
              <a:rPr lang="en-US" dirty="0" smtClean="0"/>
              <a:t>year-end 2012.</a:t>
            </a:r>
            <a:endParaRPr lang="en-US" dirty="0"/>
          </a:p>
        </p:txBody>
      </p:sp>
      <p:sp>
        <p:nvSpPr>
          <p:cNvPr id="4" name="Slide Number Placeholder 3"/>
          <p:cNvSpPr>
            <a:spLocks noGrp="1"/>
          </p:cNvSpPr>
          <p:nvPr>
            <p:ph type="sldNum" sz="quarter" idx="10"/>
          </p:nvPr>
        </p:nvSpPr>
        <p:spPr/>
        <p:txBody>
          <a:bodyPr/>
          <a:lstStyle/>
          <a:p>
            <a:fld id="{35A8B3D5-0345-488D-BB03-3A8AF51480F7}"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63648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1985 through </a:t>
            </a:r>
            <a:r>
              <a:rPr lang="en-US" dirty="0" smtClean="0"/>
              <a:t>2013, 10,454 </a:t>
            </a:r>
            <a:r>
              <a:rPr lang="en-US" dirty="0"/>
              <a:t>adolescents aged 13 to 19 years </a:t>
            </a:r>
            <a:r>
              <a:rPr lang="en-US" dirty="0" smtClean="0"/>
              <a:t>had HIV infection that was classified as stage 3 (AIDS) </a:t>
            </a:r>
            <a:r>
              <a:rPr lang="en-US" dirty="0"/>
              <a:t>in the United States and </a:t>
            </a:r>
            <a:r>
              <a:rPr lang="en-US" dirty="0" smtClean="0"/>
              <a:t>6 dependent </a:t>
            </a:r>
            <a:r>
              <a:rPr lang="en-US" dirty="0"/>
              <a:t>areas. In earlier years, most </a:t>
            </a:r>
            <a:r>
              <a:rPr lang="en-US" dirty="0" smtClean="0"/>
              <a:t>stage 3 (AIDS) classifications </a:t>
            </a:r>
            <a:r>
              <a:rPr lang="en-US" dirty="0"/>
              <a:t>among adolescents were in males; over time, the male-to-female ratio has decreased. In </a:t>
            </a:r>
            <a:r>
              <a:rPr lang="en-US" dirty="0" smtClean="0"/>
              <a:t>2013, 470 </a:t>
            </a:r>
            <a:r>
              <a:rPr lang="en-US" dirty="0"/>
              <a:t>adolescents were </a:t>
            </a:r>
            <a:r>
              <a:rPr lang="en-US" dirty="0" smtClean="0"/>
              <a:t>classified as stage 3 (AIDS); </a:t>
            </a:r>
            <a:r>
              <a:rPr lang="en-US" dirty="0"/>
              <a:t>of these, </a:t>
            </a:r>
            <a:r>
              <a:rPr lang="en-US" dirty="0" smtClean="0"/>
              <a:t>324 </a:t>
            </a:r>
            <a:r>
              <a:rPr lang="en-US" dirty="0"/>
              <a:t>(69%) were male and </a:t>
            </a:r>
            <a:r>
              <a:rPr lang="en-US" dirty="0" smtClean="0"/>
              <a:t>146 </a:t>
            </a:r>
            <a:r>
              <a:rPr lang="en-US" dirty="0"/>
              <a:t>(31%) were female.</a:t>
            </a:r>
          </a:p>
          <a:p>
            <a:r>
              <a:rPr lang="en-US" dirty="0"/>
              <a:t> </a:t>
            </a:r>
          </a:p>
          <a:p>
            <a:r>
              <a:rPr lang="en-US" dirty="0"/>
              <a:t>All displayed data are estimates. Estimated numbers resulted from statistical adjustment that accounted for reporting delays, but not for incomplete </a:t>
            </a:r>
            <a:r>
              <a:rPr lang="en-US" dirty="0" smtClean="0"/>
              <a:t>reporting.</a:t>
            </a:r>
            <a:endParaRPr lang="en-US" dirty="0"/>
          </a:p>
        </p:txBody>
      </p:sp>
      <p:sp>
        <p:nvSpPr>
          <p:cNvPr id="4" name="Slide Number Placeholder 3"/>
          <p:cNvSpPr>
            <a:spLocks noGrp="1"/>
          </p:cNvSpPr>
          <p:nvPr>
            <p:ph type="sldNum" sz="quarter" idx="10"/>
          </p:nvPr>
        </p:nvSpPr>
        <p:spPr/>
        <p:txBody>
          <a:bodyPr/>
          <a:lstStyle/>
          <a:p>
            <a:fld id="{35A8B3D5-0345-488D-BB03-3A8AF51480F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53816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1985 through 2013, a total of 51,588 young adults aged 20 to 24 years had HIV infection that was classified as stage 3 (AIDS) in the United States and 6 dependent areas. In 1985, 88% of stage 3 (AIDS) in young adults 20 to 24 years of age were in males. The percentage of </a:t>
            </a:r>
            <a:r>
              <a:rPr lang="en-US" dirty="0"/>
              <a:t>stage 3 (AIDS) classifications in </a:t>
            </a:r>
            <a:r>
              <a:rPr lang="en-US" dirty="0" smtClean="0"/>
              <a:t>females peaked in 1998 at 42% of diagnoses in young adults, and has decreased since that time. In 2013, 15% of the </a:t>
            </a:r>
            <a:r>
              <a:rPr lang="en-US" dirty="0"/>
              <a:t>2,266 stage 3 (AIDS) classifications in </a:t>
            </a:r>
            <a:r>
              <a:rPr lang="en-US" dirty="0" smtClean="0"/>
              <a:t>young adults were in females.</a:t>
            </a:r>
          </a:p>
          <a:p>
            <a:r>
              <a:rPr lang="en-US" dirty="0" smtClean="0"/>
              <a:t> </a:t>
            </a:r>
          </a:p>
          <a:p>
            <a:r>
              <a:rPr lang="en-US" dirty="0" smtClean="0"/>
              <a:t>All displayed data are estimates. Estimated numbers resulted from statistical adjustment that accounted for reporting delays, but not for incomplete reporting.</a:t>
            </a:r>
            <a:endParaRPr lang="en-US" dirty="0"/>
          </a:p>
        </p:txBody>
      </p:sp>
      <p:sp>
        <p:nvSpPr>
          <p:cNvPr id="4" name="Slide Number Placeholder 3"/>
          <p:cNvSpPr>
            <a:spLocks noGrp="1"/>
          </p:cNvSpPr>
          <p:nvPr>
            <p:ph type="sldNum" sz="quarter" idx="10"/>
          </p:nvPr>
        </p:nvSpPr>
        <p:spPr/>
        <p:txBody>
          <a:bodyPr/>
          <a:lstStyle/>
          <a:p>
            <a:fld id="{35A8B3D5-0345-488D-BB03-3A8AF51480F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475974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EEB0E988-697C-42C5-8FD3-37346A0209CA}" type="slidenum">
              <a:rPr lang="en-US" sz="1200" smtClean="0">
                <a:latin typeface="Times New Roman" pitchFamily="18" charset="0"/>
              </a:rPr>
              <a:pPr/>
              <a:t>24</a:t>
            </a:fld>
            <a:endParaRPr lang="en-US" sz="1200" smtClean="0">
              <a:latin typeface="Times New Roman" pitchFamily="18" charset="0"/>
            </a:endParaRPr>
          </a:p>
        </p:txBody>
      </p:sp>
      <p:sp>
        <p:nvSpPr>
          <p:cNvPr id="197635" name="Slide Image Placeholder 1"/>
          <p:cNvSpPr>
            <a:spLocks noGrp="1" noRot="1" noChangeAspect="1" noTextEdit="1"/>
          </p:cNvSpPr>
          <p:nvPr>
            <p:ph type="sldImg"/>
          </p:nvPr>
        </p:nvSpPr>
        <p:spPr>
          <a:xfrm>
            <a:off x="1114425" y="144463"/>
            <a:ext cx="4629150" cy="3471862"/>
          </a:xfrm>
          <a:ln/>
        </p:spPr>
      </p:sp>
      <p:sp>
        <p:nvSpPr>
          <p:cNvPr id="197636" name="Notes Placeholder 2"/>
          <p:cNvSpPr>
            <a:spLocks noGrp="1"/>
          </p:cNvSpPr>
          <p:nvPr>
            <p:ph type="body" idx="1"/>
          </p:nvPr>
        </p:nvSpPr>
        <p:spPr>
          <a:xfrm>
            <a:off x="258763" y="3898900"/>
            <a:ext cx="6340475" cy="4887913"/>
          </a:xfrm>
          <a:noFill/>
        </p:spPr>
        <p:txBody>
          <a:bodyPr lIns="91408" tIns="45705" rIns="91408" bIns="45705"/>
          <a:lstStyle/>
          <a:p>
            <a:r>
              <a:rPr lang="en-US" sz="500" smtClean="0"/>
              <a:t>Typical Sequence of Events in Primary HIV</a:t>
            </a:r>
          </a:p>
          <a:p>
            <a:r>
              <a:rPr lang="en-US" sz="500" smtClean="0"/>
              <a:t>Event	Day	</a:t>
            </a:r>
          </a:p>
          <a:p>
            <a:pPr>
              <a:spcBef>
                <a:spcPct val="60000"/>
              </a:spcBef>
            </a:pPr>
            <a:r>
              <a:rPr lang="en-US" sz="500" smtClean="0"/>
              <a:t>Infection	0	</a:t>
            </a:r>
          </a:p>
          <a:p>
            <a:r>
              <a:rPr lang="en-US" sz="500" smtClean="0"/>
              <a:t>Entry of virus into bloodstream	3-7	</a:t>
            </a:r>
          </a:p>
          <a:p>
            <a:r>
              <a:rPr lang="en-US" sz="500" smtClean="0"/>
              <a:t>Detectable HIV-1 RNA	7-14	</a:t>
            </a:r>
          </a:p>
          <a:p>
            <a:r>
              <a:rPr lang="en-US" sz="500" smtClean="0"/>
              <a:t>Detectable p24 antigen	12-19 	</a:t>
            </a:r>
          </a:p>
          <a:p>
            <a:r>
              <a:rPr lang="en-US" sz="500" smtClean="0"/>
              <a:t>Onset of symptoms	14-28</a:t>
            </a:r>
          </a:p>
          <a:p>
            <a:r>
              <a:rPr lang="en-US" sz="500" smtClean="0"/>
              <a:t>Antibody seroconversion	30-60 </a:t>
            </a:r>
          </a:p>
          <a:p>
            <a:r>
              <a:rPr lang="en-US" smtClean="0"/>
              <a:t>most patients who contract HIV are symptomatic with seroconversion</a:t>
            </a:r>
          </a:p>
          <a:p>
            <a:r>
              <a:rPr lang="en-US" smtClean="0"/>
              <a:t>flu-like or mono-like illness often accompanied by a rash</a:t>
            </a:r>
          </a:p>
          <a:p>
            <a:r>
              <a:rPr lang="en-US" smtClean="0"/>
              <a:t>onset typically 3-4 weeks following exposure, but high variability</a:t>
            </a:r>
          </a:p>
          <a:p>
            <a:endParaRPr lang="en-US" smtClean="0"/>
          </a:p>
          <a:p>
            <a:endParaRPr lang="en-US" sz="500" smtClean="0"/>
          </a:p>
          <a:p>
            <a:r>
              <a:rPr lang="en-US" sz="1000" smtClean="0"/>
              <a:t>Acute HIV- Transient symptomatic illness in 40-90%</a:t>
            </a:r>
          </a:p>
          <a:p>
            <a:r>
              <a:rPr lang="en-US" sz="1000" smtClean="0"/>
              <a:t>Usually mild but can be severe</a:t>
            </a:r>
          </a:p>
          <a:p>
            <a:r>
              <a:rPr lang="en-US" sz="1000" smtClean="0"/>
              <a:t>2-6 weeks after infection</a:t>
            </a:r>
          </a:p>
          <a:p>
            <a:r>
              <a:rPr lang="en-US" sz="1000" smtClean="0"/>
              <a:t>Often not recognized by primary care clinicians</a:t>
            </a:r>
          </a:p>
          <a:p>
            <a:pPr marL="742950" lvl="1" indent="-285750"/>
            <a:r>
              <a:rPr lang="en-US" smtClean="0"/>
              <a:t>Symptoms non-specific</a:t>
            </a:r>
          </a:p>
          <a:p>
            <a:pPr marL="742950" lvl="1" indent="-285750"/>
            <a:r>
              <a:rPr lang="en-US" smtClean="0"/>
              <a:t>Often resembles influenza, mononucleosis</a:t>
            </a:r>
          </a:p>
          <a:p>
            <a:pPr marL="742950" lvl="1" indent="-285750"/>
            <a:r>
              <a:rPr lang="en-US" smtClean="0"/>
              <a:t>“Cold symptoms” absent</a:t>
            </a:r>
          </a:p>
          <a:p>
            <a:r>
              <a:rPr lang="en-US" sz="1000" smtClean="0"/>
              <a:t>Can be asymptomatic</a:t>
            </a:r>
          </a:p>
          <a:p>
            <a:r>
              <a:rPr lang="en-US" sz="1000" smtClean="0"/>
              <a:t>Duration: 14 days</a:t>
            </a:r>
          </a:p>
          <a:p>
            <a:endParaRPr lang="en-US" smtClean="0"/>
          </a:p>
        </p:txBody>
      </p:sp>
      <p:sp>
        <p:nvSpPr>
          <p:cNvPr id="197637" name="Slide Number Placeholder 3"/>
          <p:cNvSpPr txBox="1">
            <a:spLocks noGrp="1"/>
          </p:cNvSpPr>
          <p:nvPr/>
        </p:nvSpPr>
        <p:spPr bwMode="auto">
          <a:xfrm>
            <a:off x="3657600" y="8763000"/>
            <a:ext cx="2971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8" tIns="45705" rIns="91408" bIns="45705" anchor="b"/>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a:fld id="{C945EE52-E948-42F1-BC72-DC69E199A164}" type="slidenum">
              <a:rPr lang="en-US" altLang="en-US" sz="1000"/>
              <a:pPr algn="r"/>
              <a:t>24</a:t>
            </a:fld>
            <a:endParaRPr lang="en-US" altLang="en-US" sz="10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1200">
                <a:solidFill>
                  <a:schemeClr val="tx1"/>
                </a:solidFill>
                <a:latin typeface="Times New Roman" pitchFamily="18" charset="0"/>
              </a:defRPr>
            </a:lvl1pPr>
            <a:lvl2pPr marL="741866" indent="-284616">
              <a:defRPr sz="1200">
                <a:solidFill>
                  <a:schemeClr val="tx1"/>
                </a:solidFill>
                <a:latin typeface="Times New Roman" pitchFamily="18" charset="0"/>
              </a:defRPr>
            </a:lvl2pPr>
            <a:lvl3pPr marL="1141571" indent="-227070">
              <a:defRPr sz="1200">
                <a:solidFill>
                  <a:schemeClr val="tx1"/>
                </a:solidFill>
                <a:latin typeface="Times New Roman" pitchFamily="18" charset="0"/>
              </a:defRPr>
            </a:lvl3pPr>
            <a:lvl4pPr marL="1598821" indent="-227070">
              <a:defRPr sz="1200">
                <a:solidFill>
                  <a:schemeClr val="tx1"/>
                </a:solidFill>
                <a:latin typeface="Times New Roman" pitchFamily="18" charset="0"/>
              </a:defRPr>
            </a:lvl4pPr>
            <a:lvl5pPr marL="2056072" indent="-227070">
              <a:defRPr sz="1200">
                <a:solidFill>
                  <a:schemeClr val="tx1"/>
                </a:solidFill>
                <a:latin typeface="Times New Roman" pitchFamily="18" charset="0"/>
              </a:defRPr>
            </a:lvl5pPr>
            <a:lvl6pPr marL="2503991" indent="-227070" eaLnBrk="0" fontAlgn="base" hangingPunct="0">
              <a:spcBef>
                <a:spcPct val="30000"/>
              </a:spcBef>
              <a:spcAft>
                <a:spcPct val="0"/>
              </a:spcAft>
              <a:defRPr sz="1200">
                <a:solidFill>
                  <a:schemeClr val="tx1"/>
                </a:solidFill>
                <a:latin typeface="Times New Roman" pitchFamily="18" charset="0"/>
              </a:defRPr>
            </a:lvl6pPr>
            <a:lvl7pPr marL="2951910" indent="-227070" eaLnBrk="0" fontAlgn="base" hangingPunct="0">
              <a:spcBef>
                <a:spcPct val="30000"/>
              </a:spcBef>
              <a:spcAft>
                <a:spcPct val="0"/>
              </a:spcAft>
              <a:defRPr sz="1200">
                <a:solidFill>
                  <a:schemeClr val="tx1"/>
                </a:solidFill>
                <a:latin typeface="Times New Roman" pitchFamily="18" charset="0"/>
              </a:defRPr>
            </a:lvl7pPr>
            <a:lvl8pPr marL="3399828" indent="-227070" eaLnBrk="0" fontAlgn="base" hangingPunct="0">
              <a:spcBef>
                <a:spcPct val="30000"/>
              </a:spcBef>
              <a:spcAft>
                <a:spcPct val="0"/>
              </a:spcAft>
              <a:defRPr sz="1200">
                <a:solidFill>
                  <a:schemeClr val="tx1"/>
                </a:solidFill>
                <a:latin typeface="Times New Roman" pitchFamily="18" charset="0"/>
              </a:defRPr>
            </a:lvl8pPr>
            <a:lvl9pPr marL="3847747" indent="-227070" eaLnBrk="0" fontAlgn="base" hangingPunct="0">
              <a:spcBef>
                <a:spcPct val="30000"/>
              </a:spcBef>
              <a:spcAft>
                <a:spcPct val="0"/>
              </a:spcAft>
              <a:defRPr sz="1200">
                <a:solidFill>
                  <a:schemeClr val="tx1"/>
                </a:solidFill>
                <a:latin typeface="Times New Roman" pitchFamily="18" charset="0"/>
              </a:defRPr>
            </a:lvl9pPr>
          </a:lstStyle>
          <a:p>
            <a:fld id="{346543EE-D01E-4CD1-9951-F2A89C3E1214}" type="slidenum">
              <a:rPr lang="en-US" altLang="en-US" smtClean="0"/>
              <a:pPr/>
              <a:t>33</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1200">
                <a:solidFill>
                  <a:schemeClr val="tx1"/>
                </a:solidFill>
                <a:latin typeface="Times New Roman" pitchFamily="18" charset="0"/>
              </a:defRPr>
            </a:lvl1pPr>
            <a:lvl2pPr marL="741866" indent="-284616">
              <a:defRPr sz="1200">
                <a:solidFill>
                  <a:schemeClr val="tx1"/>
                </a:solidFill>
                <a:latin typeface="Times New Roman" pitchFamily="18" charset="0"/>
              </a:defRPr>
            </a:lvl2pPr>
            <a:lvl3pPr marL="1141571" indent="-227070">
              <a:defRPr sz="1200">
                <a:solidFill>
                  <a:schemeClr val="tx1"/>
                </a:solidFill>
                <a:latin typeface="Times New Roman" pitchFamily="18" charset="0"/>
              </a:defRPr>
            </a:lvl3pPr>
            <a:lvl4pPr marL="1598821" indent="-227070">
              <a:defRPr sz="1200">
                <a:solidFill>
                  <a:schemeClr val="tx1"/>
                </a:solidFill>
                <a:latin typeface="Times New Roman" pitchFamily="18" charset="0"/>
              </a:defRPr>
            </a:lvl4pPr>
            <a:lvl5pPr marL="2056072" indent="-227070">
              <a:defRPr sz="1200">
                <a:solidFill>
                  <a:schemeClr val="tx1"/>
                </a:solidFill>
                <a:latin typeface="Times New Roman" pitchFamily="18" charset="0"/>
              </a:defRPr>
            </a:lvl5pPr>
            <a:lvl6pPr marL="2503991" indent="-227070" eaLnBrk="0" fontAlgn="base" hangingPunct="0">
              <a:spcBef>
                <a:spcPct val="30000"/>
              </a:spcBef>
              <a:spcAft>
                <a:spcPct val="0"/>
              </a:spcAft>
              <a:defRPr sz="1200">
                <a:solidFill>
                  <a:schemeClr val="tx1"/>
                </a:solidFill>
                <a:latin typeface="Times New Roman" pitchFamily="18" charset="0"/>
              </a:defRPr>
            </a:lvl6pPr>
            <a:lvl7pPr marL="2951910" indent="-227070" eaLnBrk="0" fontAlgn="base" hangingPunct="0">
              <a:spcBef>
                <a:spcPct val="30000"/>
              </a:spcBef>
              <a:spcAft>
                <a:spcPct val="0"/>
              </a:spcAft>
              <a:defRPr sz="1200">
                <a:solidFill>
                  <a:schemeClr val="tx1"/>
                </a:solidFill>
                <a:latin typeface="Times New Roman" pitchFamily="18" charset="0"/>
              </a:defRPr>
            </a:lvl7pPr>
            <a:lvl8pPr marL="3399828" indent="-227070" eaLnBrk="0" fontAlgn="base" hangingPunct="0">
              <a:spcBef>
                <a:spcPct val="30000"/>
              </a:spcBef>
              <a:spcAft>
                <a:spcPct val="0"/>
              </a:spcAft>
              <a:defRPr sz="1200">
                <a:solidFill>
                  <a:schemeClr val="tx1"/>
                </a:solidFill>
                <a:latin typeface="Times New Roman" pitchFamily="18" charset="0"/>
              </a:defRPr>
            </a:lvl8pPr>
            <a:lvl9pPr marL="3847747" indent="-227070" eaLnBrk="0" fontAlgn="base" hangingPunct="0">
              <a:spcBef>
                <a:spcPct val="30000"/>
              </a:spcBef>
              <a:spcAft>
                <a:spcPct val="0"/>
              </a:spcAft>
              <a:defRPr sz="1200">
                <a:solidFill>
                  <a:schemeClr val="tx1"/>
                </a:solidFill>
                <a:latin typeface="Times New Roman" pitchFamily="18" charset="0"/>
              </a:defRPr>
            </a:lvl9pPr>
          </a:lstStyle>
          <a:p>
            <a:fld id="{3DDEBA5C-F634-45FD-AD9C-4CC8A7FCBA65}" type="slidenum">
              <a:rPr lang="en-US" altLang="en-US" smtClean="0"/>
              <a:pPr/>
              <a:t>34</a:t>
            </a:fld>
            <a:endParaRPr lang="en-US" alt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a:lnSpc>
                <a:spcPct val="80000"/>
              </a:lnSpc>
            </a:pPr>
            <a:endParaRPr lang="en-US" altLang="en-US" sz="8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1200">
                <a:solidFill>
                  <a:schemeClr val="tx1"/>
                </a:solidFill>
                <a:latin typeface="Times New Roman" pitchFamily="18" charset="0"/>
              </a:defRPr>
            </a:lvl1pPr>
            <a:lvl2pPr marL="741866" indent="-284616">
              <a:defRPr sz="1200">
                <a:solidFill>
                  <a:schemeClr val="tx1"/>
                </a:solidFill>
                <a:latin typeface="Times New Roman" pitchFamily="18" charset="0"/>
              </a:defRPr>
            </a:lvl2pPr>
            <a:lvl3pPr marL="1141571" indent="-227070">
              <a:defRPr sz="1200">
                <a:solidFill>
                  <a:schemeClr val="tx1"/>
                </a:solidFill>
                <a:latin typeface="Times New Roman" pitchFamily="18" charset="0"/>
              </a:defRPr>
            </a:lvl3pPr>
            <a:lvl4pPr marL="1598821" indent="-227070">
              <a:defRPr sz="1200">
                <a:solidFill>
                  <a:schemeClr val="tx1"/>
                </a:solidFill>
                <a:latin typeface="Times New Roman" pitchFamily="18" charset="0"/>
              </a:defRPr>
            </a:lvl4pPr>
            <a:lvl5pPr marL="2056072" indent="-227070">
              <a:defRPr sz="1200">
                <a:solidFill>
                  <a:schemeClr val="tx1"/>
                </a:solidFill>
                <a:latin typeface="Times New Roman" pitchFamily="18" charset="0"/>
              </a:defRPr>
            </a:lvl5pPr>
            <a:lvl6pPr marL="2503991" indent="-227070" eaLnBrk="0" fontAlgn="base" hangingPunct="0">
              <a:spcBef>
                <a:spcPct val="30000"/>
              </a:spcBef>
              <a:spcAft>
                <a:spcPct val="0"/>
              </a:spcAft>
              <a:defRPr sz="1200">
                <a:solidFill>
                  <a:schemeClr val="tx1"/>
                </a:solidFill>
                <a:latin typeface="Times New Roman" pitchFamily="18" charset="0"/>
              </a:defRPr>
            </a:lvl6pPr>
            <a:lvl7pPr marL="2951910" indent="-227070" eaLnBrk="0" fontAlgn="base" hangingPunct="0">
              <a:spcBef>
                <a:spcPct val="30000"/>
              </a:spcBef>
              <a:spcAft>
                <a:spcPct val="0"/>
              </a:spcAft>
              <a:defRPr sz="1200">
                <a:solidFill>
                  <a:schemeClr val="tx1"/>
                </a:solidFill>
                <a:latin typeface="Times New Roman" pitchFamily="18" charset="0"/>
              </a:defRPr>
            </a:lvl7pPr>
            <a:lvl8pPr marL="3399828" indent="-227070" eaLnBrk="0" fontAlgn="base" hangingPunct="0">
              <a:spcBef>
                <a:spcPct val="30000"/>
              </a:spcBef>
              <a:spcAft>
                <a:spcPct val="0"/>
              </a:spcAft>
              <a:defRPr sz="1200">
                <a:solidFill>
                  <a:schemeClr val="tx1"/>
                </a:solidFill>
                <a:latin typeface="Times New Roman" pitchFamily="18" charset="0"/>
              </a:defRPr>
            </a:lvl8pPr>
            <a:lvl9pPr marL="3847747" indent="-227070" eaLnBrk="0" fontAlgn="base" hangingPunct="0">
              <a:spcBef>
                <a:spcPct val="30000"/>
              </a:spcBef>
              <a:spcAft>
                <a:spcPct val="0"/>
              </a:spcAft>
              <a:defRPr sz="1200">
                <a:solidFill>
                  <a:schemeClr val="tx1"/>
                </a:solidFill>
                <a:latin typeface="Times New Roman" pitchFamily="18" charset="0"/>
              </a:defRPr>
            </a:lvl9pPr>
          </a:lstStyle>
          <a:p>
            <a:fld id="{AA1BEFC6-B076-4BBF-A860-7A17A13A5406}" type="slidenum">
              <a:rPr lang="en-US" altLang="en-US" smtClean="0"/>
              <a:pPr/>
              <a:t>35</a:t>
            </a:fld>
            <a:endParaRPr lang="en-US" alt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a:lnSpc>
                <a:spcPct val="80000"/>
              </a:lnSpc>
            </a:pPr>
            <a:endParaRPr lang="en-US" altLang="en-US" sz="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1200">
                <a:solidFill>
                  <a:schemeClr val="tx1"/>
                </a:solidFill>
                <a:latin typeface="Times New Roman" pitchFamily="18" charset="0"/>
              </a:defRPr>
            </a:lvl1pPr>
            <a:lvl2pPr marL="741866" indent="-284616">
              <a:defRPr sz="1200">
                <a:solidFill>
                  <a:schemeClr val="tx1"/>
                </a:solidFill>
                <a:latin typeface="Times New Roman" pitchFamily="18" charset="0"/>
              </a:defRPr>
            </a:lvl2pPr>
            <a:lvl3pPr marL="1141571" indent="-227070">
              <a:defRPr sz="1200">
                <a:solidFill>
                  <a:schemeClr val="tx1"/>
                </a:solidFill>
                <a:latin typeface="Times New Roman" pitchFamily="18" charset="0"/>
              </a:defRPr>
            </a:lvl3pPr>
            <a:lvl4pPr marL="1598821" indent="-227070">
              <a:defRPr sz="1200">
                <a:solidFill>
                  <a:schemeClr val="tx1"/>
                </a:solidFill>
                <a:latin typeface="Times New Roman" pitchFamily="18" charset="0"/>
              </a:defRPr>
            </a:lvl4pPr>
            <a:lvl5pPr marL="2056072" indent="-227070">
              <a:defRPr sz="1200">
                <a:solidFill>
                  <a:schemeClr val="tx1"/>
                </a:solidFill>
                <a:latin typeface="Times New Roman" pitchFamily="18" charset="0"/>
              </a:defRPr>
            </a:lvl5pPr>
            <a:lvl6pPr marL="2503991" indent="-227070" eaLnBrk="0" fontAlgn="base" hangingPunct="0">
              <a:spcBef>
                <a:spcPct val="30000"/>
              </a:spcBef>
              <a:spcAft>
                <a:spcPct val="0"/>
              </a:spcAft>
              <a:defRPr sz="1200">
                <a:solidFill>
                  <a:schemeClr val="tx1"/>
                </a:solidFill>
                <a:latin typeface="Times New Roman" pitchFamily="18" charset="0"/>
              </a:defRPr>
            </a:lvl6pPr>
            <a:lvl7pPr marL="2951910" indent="-227070" eaLnBrk="0" fontAlgn="base" hangingPunct="0">
              <a:spcBef>
                <a:spcPct val="30000"/>
              </a:spcBef>
              <a:spcAft>
                <a:spcPct val="0"/>
              </a:spcAft>
              <a:defRPr sz="1200">
                <a:solidFill>
                  <a:schemeClr val="tx1"/>
                </a:solidFill>
                <a:latin typeface="Times New Roman" pitchFamily="18" charset="0"/>
              </a:defRPr>
            </a:lvl7pPr>
            <a:lvl8pPr marL="3399828" indent="-227070" eaLnBrk="0" fontAlgn="base" hangingPunct="0">
              <a:spcBef>
                <a:spcPct val="30000"/>
              </a:spcBef>
              <a:spcAft>
                <a:spcPct val="0"/>
              </a:spcAft>
              <a:defRPr sz="1200">
                <a:solidFill>
                  <a:schemeClr val="tx1"/>
                </a:solidFill>
                <a:latin typeface="Times New Roman" pitchFamily="18" charset="0"/>
              </a:defRPr>
            </a:lvl8pPr>
            <a:lvl9pPr marL="3847747" indent="-227070" eaLnBrk="0" fontAlgn="base" hangingPunct="0">
              <a:spcBef>
                <a:spcPct val="30000"/>
              </a:spcBef>
              <a:spcAft>
                <a:spcPct val="0"/>
              </a:spcAft>
              <a:defRPr sz="1200">
                <a:solidFill>
                  <a:schemeClr val="tx1"/>
                </a:solidFill>
                <a:latin typeface="Times New Roman" pitchFamily="18" charset="0"/>
              </a:defRPr>
            </a:lvl9pPr>
          </a:lstStyle>
          <a:p>
            <a:fld id="{E1C00D4A-BC31-4AA9-9154-DF43F711AFB9}" type="slidenum">
              <a:rPr lang="en-US" altLang="en-US" smtClean="0"/>
              <a:pPr/>
              <a:t>36</a:t>
            </a:fld>
            <a:endParaRPr lang="en-US" alt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r>
              <a:rPr lang="en-US" altLang="en-US" b="1" i="1" smtClean="0"/>
              <a:t> </a:t>
            </a: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shows the estimated numbers and percentages of diagnoses of HIV infection among adolescent males aged 13 to 19 years and young adult males aged 20 to 24 years in </a:t>
            </a:r>
            <a:r>
              <a:rPr lang="en-US" dirty="0" smtClean="0"/>
              <a:t>2013 </a:t>
            </a:r>
            <a:r>
              <a:rPr lang="en-US" dirty="0"/>
              <a:t>in the </a:t>
            </a:r>
            <a:r>
              <a:rPr lang="en-US" dirty="0" smtClean="0"/>
              <a:t>United States and 6 dependent areas. </a:t>
            </a:r>
            <a:r>
              <a:rPr lang="en-US" dirty="0"/>
              <a:t>In </a:t>
            </a:r>
            <a:r>
              <a:rPr lang="en-US" dirty="0" smtClean="0"/>
              <a:t>2013, </a:t>
            </a:r>
            <a:r>
              <a:rPr lang="en-US" dirty="0"/>
              <a:t>in both age groups, the majority of diagnosed HIV infections </a:t>
            </a:r>
            <a:r>
              <a:rPr lang="en-US" dirty="0" smtClean="0"/>
              <a:t>were </a:t>
            </a:r>
            <a:r>
              <a:rPr lang="en-US" dirty="0"/>
              <a:t>attributed to male-to-male sexual contact: </a:t>
            </a:r>
            <a:r>
              <a:rPr lang="en-US" dirty="0" smtClean="0"/>
              <a:t>93% </a:t>
            </a:r>
            <a:r>
              <a:rPr lang="en-US" dirty="0"/>
              <a:t>of diagnoses in males aged 13 to 19 years, and </a:t>
            </a:r>
            <a:r>
              <a:rPr lang="en-US" dirty="0" smtClean="0"/>
              <a:t>92% </a:t>
            </a:r>
            <a:r>
              <a:rPr lang="en-US" dirty="0"/>
              <a:t>of diagnoses in males aged 20 to 24 years.</a:t>
            </a:r>
          </a:p>
          <a:p>
            <a:r>
              <a:rPr lang="en-US" dirty="0"/>
              <a:t> </a:t>
            </a:r>
          </a:p>
          <a:p>
            <a:r>
              <a:rPr lang="en-US" dirty="0" smtClean="0"/>
              <a:t>Data </a:t>
            </a:r>
            <a:r>
              <a:rPr lang="en-US" dirty="0"/>
              <a:t>include persons with a diagnosis of HIV infection regardless of stage of disease at diagnosis. All displayed data are estimates. Estimated numbers resulted from statistical adjustment that accounted for reporting delays and missing </a:t>
            </a:r>
            <a:r>
              <a:rPr lang="en-US" dirty="0" smtClean="0"/>
              <a:t>transmission category, </a:t>
            </a:r>
            <a:r>
              <a:rPr lang="en-US" dirty="0"/>
              <a:t>but not for incomplete reporting.</a:t>
            </a:r>
          </a:p>
          <a:p>
            <a:r>
              <a:rPr lang="en-US" dirty="0"/>
              <a:t> </a:t>
            </a:r>
          </a:p>
          <a:p>
            <a:r>
              <a:rPr lang="en-US" dirty="0"/>
              <a:t>Heterosexual contact is with a person known to have, or to be at high risk for, HIV infection.</a:t>
            </a:r>
          </a:p>
          <a:p>
            <a:endParaRPr lang="en-US" dirty="0"/>
          </a:p>
        </p:txBody>
      </p:sp>
      <p:sp>
        <p:nvSpPr>
          <p:cNvPr id="4" name="Slide Number Placeholder 3"/>
          <p:cNvSpPr>
            <a:spLocks noGrp="1"/>
          </p:cNvSpPr>
          <p:nvPr>
            <p:ph type="sldNum" sz="quarter" idx="10"/>
          </p:nvPr>
        </p:nvSpPr>
        <p:spPr/>
        <p:txBody>
          <a:bodyPr/>
          <a:lstStyle/>
          <a:p>
            <a:fld id="{35A8B3D5-0345-488D-BB03-3A8AF51480F7}" type="slidenum">
              <a:rPr lang="en-US" smtClean="0"/>
              <a:pPr/>
              <a:t>4</a:t>
            </a:fld>
            <a:endParaRPr lang="en-US"/>
          </a:p>
        </p:txBody>
      </p:sp>
    </p:spTree>
    <p:extLst>
      <p:ext uri="{BB962C8B-B14F-4D97-AF65-F5344CB8AC3E}">
        <p14:creationId xmlns:p14="http://schemas.microsoft.com/office/powerpoint/2010/main" val="2240734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1200">
                <a:solidFill>
                  <a:schemeClr val="tx1"/>
                </a:solidFill>
                <a:latin typeface="Times New Roman" pitchFamily="18" charset="0"/>
              </a:defRPr>
            </a:lvl1pPr>
            <a:lvl2pPr marL="741866" indent="-284616">
              <a:defRPr sz="1200">
                <a:solidFill>
                  <a:schemeClr val="tx1"/>
                </a:solidFill>
                <a:latin typeface="Times New Roman" pitchFamily="18" charset="0"/>
              </a:defRPr>
            </a:lvl2pPr>
            <a:lvl3pPr marL="1141571" indent="-227070">
              <a:defRPr sz="1200">
                <a:solidFill>
                  <a:schemeClr val="tx1"/>
                </a:solidFill>
                <a:latin typeface="Times New Roman" pitchFamily="18" charset="0"/>
              </a:defRPr>
            </a:lvl3pPr>
            <a:lvl4pPr marL="1598821" indent="-227070">
              <a:defRPr sz="1200">
                <a:solidFill>
                  <a:schemeClr val="tx1"/>
                </a:solidFill>
                <a:latin typeface="Times New Roman" pitchFamily="18" charset="0"/>
              </a:defRPr>
            </a:lvl4pPr>
            <a:lvl5pPr marL="2056072" indent="-227070">
              <a:defRPr sz="1200">
                <a:solidFill>
                  <a:schemeClr val="tx1"/>
                </a:solidFill>
                <a:latin typeface="Times New Roman" pitchFamily="18" charset="0"/>
              </a:defRPr>
            </a:lvl5pPr>
            <a:lvl6pPr marL="2503991" indent="-227070" eaLnBrk="0" fontAlgn="base" hangingPunct="0">
              <a:spcBef>
                <a:spcPct val="30000"/>
              </a:spcBef>
              <a:spcAft>
                <a:spcPct val="0"/>
              </a:spcAft>
              <a:defRPr sz="1200">
                <a:solidFill>
                  <a:schemeClr val="tx1"/>
                </a:solidFill>
                <a:latin typeface="Times New Roman" pitchFamily="18" charset="0"/>
              </a:defRPr>
            </a:lvl6pPr>
            <a:lvl7pPr marL="2951910" indent="-227070" eaLnBrk="0" fontAlgn="base" hangingPunct="0">
              <a:spcBef>
                <a:spcPct val="30000"/>
              </a:spcBef>
              <a:spcAft>
                <a:spcPct val="0"/>
              </a:spcAft>
              <a:defRPr sz="1200">
                <a:solidFill>
                  <a:schemeClr val="tx1"/>
                </a:solidFill>
                <a:latin typeface="Times New Roman" pitchFamily="18" charset="0"/>
              </a:defRPr>
            </a:lvl7pPr>
            <a:lvl8pPr marL="3399828" indent="-227070" eaLnBrk="0" fontAlgn="base" hangingPunct="0">
              <a:spcBef>
                <a:spcPct val="30000"/>
              </a:spcBef>
              <a:spcAft>
                <a:spcPct val="0"/>
              </a:spcAft>
              <a:defRPr sz="1200">
                <a:solidFill>
                  <a:schemeClr val="tx1"/>
                </a:solidFill>
                <a:latin typeface="Times New Roman" pitchFamily="18" charset="0"/>
              </a:defRPr>
            </a:lvl8pPr>
            <a:lvl9pPr marL="3847747" indent="-227070" eaLnBrk="0" fontAlgn="base" hangingPunct="0">
              <a:spcBef>
                <a:spcPct val="30000"/>
              </a:spcBef>
              <a:spcAft>
                <a:spcPct val="0"/>
              </a:spcAft>
              <a:defRPr sz="1200">
                <a:solidFill>
                  <a:schemeClr val="tx1"/>
                </a:solidFill>
                <a:latin typeface="Times New Roman" pitchFamily="18" charset="0"/>
              </a:defRPr>
            </a:lvl9pPr>
          </a:lstStyle>
          <a:p>
            <a:fld id="{764A2873-29FE-40EF-9F16-C465561CCA54}" type="slidenum">
              <a:rPr lang="en-US" altLang="en-US" smtClean="0"/>
              <a:pPr/>
              <a:t>37</a:t>
            </a:fld>
            <a:endParaRPr lang="en-US" altLang="en-US" smtClean="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fld id="{3EDAAD3B-9137-49C8-A226-62047984998A}" type="slidenum">
              <a:rPr lang="en-US" sz="1200">
                <a:solidFill>
                  <a:prstClr val="black"/>
                </a:solidFill>
                <a:latin typeface="Times New Roman" pitchFamily="18" charset="0"/>
              </a:rPr>
              <a:pPr/>
              <a:t>39</a:t>
            </a:fld>
            <a:endParaRPr lang="en-US" sz="1200">
              <a:solidFill>
                <a:prstClr val="black"/>
              </a:solidFill>
              <a:latin typeface="Times New Roman" pitchFamily="18"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xfrm>
            <a:off x="914400" y="4343400"/>
            <a:ext cx="5029200" cy="4114800"/>
          </a:xfrm>
          <a:noFill/>
        </p:spPr>
        <p:txBody>
          <a:bodyPr/>
          <a:lstStyle/>
          <a:p>
            <a:r>
              <a:rPr lang="en-US" sz="1400" dirty="0" smtClean="0">
                <a:latin typeface="Arial" charset="0"/>
              </a:rPr>
              <a:t>This is the HIV cycle.  I am also sure you are all familiar with it.  The virus fuses with the cell membrane, releasing the viral genetic material and some needed enzymes.  The process of transcription is initiated, that let to the final formation of double stranded DNA.  This DS DNA enters the nucleolus of the cell, where is integrated with the host cell DNA. Eventually this is going to let to the formation of RNA, that will be transcribed into viral proteins,  These viral proteins are assemble into a viable </a:t>
            </a:r>
            <a:r>
              <a:rPr lang="en-US" sz="1400" dirty="0" err="1" smtClean="0">
                <a:latin typeface="Arial" charset="0"/>
              </a:rPr>
              <a:t>virion</a:t>
            </a:r>
            <a:r>
              <a:rPr lang="en-US" sz="1400" dirty="0" smtClean="0">
                <a:latin typeface="Arial" charset="0"/>
              </a:rPr>
              <a:t> by the protease, that buds out of the cell, propagating the infection.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endParaRPr lang="en-US" altLang="en-US" smtClean="0"/>
          </a:p>
        </p:txBody>
      </p:sp>
      <p:sp>
        <p:nvSpPr>
          <p:cNvPr id="117764" name="Slide Number Placeholder 3"/>
          <p:cNvSpPr>
            <a:spLocks noGrp="1"/>
          </p:cNvSpPr>
          <p:nvPr>
            <p:ph type="sldNum" sz="quarter" idx="5"/>
          </p:nvPr>
        </p:nvSpPr>
        <p:spPr>
          <a:noFill/>
        </p:spPr>
        <p:txBody>
          <a:bodyPr/>
          <a:lstStyle>
            <a:lvl1pPr>
              <a:defRPr sz="1200">
                <a:solidFill>
                  <a:schemeClr val="tx1"/>
                </a:solidFill>
                <a:latin typeface="Times New Roman" pitchFamily="18" charset="0"/>
              </a:defRPr>
            </a:lvl1pPr>
            <a:lvl2pPr marL="741866" indent="-284616">
              <a:defRPr sz="1200">
                <a:solidFill>
                  <a:schemeClr val="tx1"/>
                </a:solidFill>
                <a:latin typeface="Times New Roman" pitchFamily="18" charset="0"/>
              </a:defRPr>
            </a:lvl2pPr>
            <a:lvl3pPr marL="1141571" indent="-227070">
              <a:defRPr sz="1200">
                <a:solidFill>
                  <a:schemeClr val="tx1"/>
                </a:solidFill>
                <a:latin typeface="Times New Roman" pitchFamily="18" charset="0"/>
              </a:defRPr>
            </a:lvl3pPr>
            <a:lvl4pPr marL="1598821" indent="-227070">
              <a:defRPr sz="1200">
                <a:solidFill>
                  <a:schemeClr val="tx1"/>
                </a:solidFill>
                <a:latin typeface="Times New Roman" pitchFamily="18" charset="0"/>
              </a:defRPr>
            </a:lvl4pPr>
            <a:lvl5pPr marL="2056072" indent="-227070">
              <a:defRPr sz="1200">
                <a:solidFill>
                  <a:schemeClr val="tx1"/>
                </a:solidFill>
                <a:latin typeface="Times New Roman" pitchFamily="18" charset="0"/>
              </a:defRPr>
            </a:lvl5pPr>
            <a:lvl6pPr marL="2503991" indent="-227070" eaLnBrk="0" fontAlgn="base" hangingPunct="0">
              <a:spcBef>
                <a:spcPct val="30000"/>
              </a:spcBef>
              <a:spcAft>
                <a:spcPct val="0"/>
              </a:spcAft>
              <a:defRPr sz="1200">
                <a:solidFill>
                  <a:schemeClr val="tx1"/>
                </a:solidFill>
                <a:latin typeface="Times New Roman" pitchFamily="18" charset="0"/>
              </a:defRPr>
            </a:lvl6pPr>
            <a:lvl7pPr marL="2951910" indent="-227070" eaLnBrk="0" fontAlgn="base" hangingPunct="0">
              <a:spcBef>
                <a:spcPct val="30000"/>
              </a:spcBef>
              <a:spcAft>
                <a:spcPct val="0"/>
              </a:spcAft>
              <a:defRPr sz="1200">
                <a:solidFill>
                  <a:schemeClr val="tx1"/>
                </a:solidFill>
                <a:latin typeface="Times New Roman" pitchFamily="18" charset="0"/>
              </a:defRPr>
            </a:lvl7pPr>
            <a:lvl8pPr marL="3399828" indent="-227070" eaLnBrk="0" fontAlgn="base" hangingPunct="0">
              <a:spcBef>
                <a:spcPct val="30000"/>
              </a:spcBef>
              <a:spcAft>
                <a:spcPct val="0"/>
              </a:spcAft>
              <a:defRPr sz="1200">
                <a:solidFill>
                  <a:schemeClr val="tx1"/>
                </a:solidFill>
                <a:latin typeface="Times New Roman" pitchFamily="18" charset="0"/>
              </a:defRPr>
            </a:lvl8pPr>
            <a:lvl9pPr marL="3847747" indent="-227070" eaLnBrk="0" fontAlgn="base" hangingPunct="0">
              <a:spcBef>
                <a:spcPct val="30000"/>
              </a:spcBef>
              <a:spcAft>
                <a:spcPct val="0"/>
              </a:spcAft>
              <a:defRPr sz="1200">
                <a:solidFill>
                  <a:schemeClr val="tx1"/>
                </a:solidFill>
                <a:latin typeface="Times New Roman" pitchFamily="18" charset="0"/>
              </a:defRPr>
            </a:lvl9pPr>
          </a:lstStyle>
          <a:p>
            <a:fld id="{D91B2EF7-F278-482C-983A-D4653A9EF142}" type="slidenum">
              <a:rPr lang="en-US" altLang="en-US" smtClean="0"/>
              <a:pPr/>
              <a:t>40</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1200">
                <a:solidFill>
                  <a:schemeClr val="tx1"/>
                </a:solidFill>
                <a:latin typeface="Times New Roman" pitchFamily="18" charset="0"/>
              </a:defRPr>
            </a:lvl1pPr>
            <a:lvl2pPr marL="741866" indent="-284616">
              <a:defRPr sz="1200">
                <a:solidFill>
                  <a:schemeClr val="tx1"/>
                </a:solidFill>
                <a:latin typeface="Times New Roman" pitchFamily="18" charset="0"/>
              </a:defRPr>
            </a:lvl2pPr>
            <a:lvl3pPr marL="1141571" indent="-227070">
              <a:defRPr sz="1200">
                <a:solidFill>
                  <a:schemeClr val="tx1"/>
                </a:solidFill>
                <a:latin typeface="Times New Roman" pitchFamily="18" charset="0"/>
              </a:defRPr>
            </a:lvl3pPr>
            <a:lvl4pPr marL="1598821" indent="-227070">
              <a:defRPr sz="1200">
                <a:solidFill>
                  <a:schemeClr val="tx1"/>
                </a:solidFill>
                <a:latin typeface="Times New Roman" pitchFamily="18" charset="0"/>
              </a:defRPr>
            </a:lvl4pPr>
            <a:lvl5pPr marL="2056072" indent="-227070">
              <a:defRPr sz="1200">
                <a:solidFill>
                  <a:schemeClr val="tx1"/>
                </a:solidFill>
                <a:latin typeface="Times New Roman" pitchFamily="18" charset="0"/>
              </a:defRPr>
            </a:lvl5pPr>
            <a:lvl6pPr marL="2503991" indent="-227070" eaLnBrk="0" fontAlgn="base" hangingPunct="0">
              <a:spcBef>
                <a:spcPct val="30000"/>
              </a:spcBef>
              <a:spcAft>
                <a:spcPct val="0"/>
              </a:spcAft>
              <a:defRPr sz="1200">
                <a:solidFill>
                  <a:schemeClr val="tx1"/>
                </a:solidFill>
                <a:latin typeface="Times New Roman" pitchFamily="18" charset="0"/>
              </a:defRPr>
            </a:lvl6pPr>
            <a:lvl7pPr marL="2951910" indent="-227070" eaLnBrk="0" fontAlgn="base" hangingPunct="0">
              <a:spcBef>
                <a:spcPct val="30000"/>
              </a:spcBef>
              <a:spcAft>
                <a:spcPct val="0"/>
              </a:spcAft>
              <a:defRPr sz="1200">
                <a:solidFill>
                  <a:schemeClr val="tx1"/>
                </a:solidFill>
                <a:latin typeface="Times New Roman" pitchFamily="18" charset="0"/>
              </a:defRPr>
            </a:lvl7pPr>
            <a:lvl8pPr marL="3399828" indent="-227070" eaLnBrk="0" fontAlgn="base" hangingPunct="0">
              <a:spcBef>
                <a:spcPct val="30000"/>
              </a:spcBef>
              <a:spcAft>
                <a:spcPct val="0"/>
              </a:spcAft>
              <a:defRPr sz="1200">
                <a:solidFill>
                  <a:schemeClr val="tx1"/>
                </a:solidFill>
                <a:latin typeface="Times New Roman" pitchFamily="18" charset="0"/>
              </a:defRPr>
            </a:lvl8pPr>
            <a:lvl9pPr marL="3847747" indent="-227070" eaLnBrk="0" fontAlgn="base" hangingPunct="0">
              <a:spcBef>
                <a:spcPct val="30000"/>
              </a:spcBef>
              <a:spcAft>
                <a:spcPct val="0"/>
              </a:spcAft>
              <a:defRPr sz="1200">
                <a:solidFill>
                  <a:schemeClr val="tx1"/>
                </a:solidFill>
                <a:latin typeface="Times New Roman" pitchFamily="18" charset="0"/>
              </a:defRPr>
            </a:lvl9pPr>
          </a:lstStyle>
          <a:p>
            <a:fld id="{4986FA8B-B496-46A2-80C8-477A1B968340}" type="slidenum">
              <a:rPr lang="en-US" altLang="en-US" smtClean="0"/>
              <a:pPr/>
              <a:t>42</a:t>
            </a:fld>
            <a:endParaRPr lang="en-US" altLang="en-US" smtClean="0"/>
          </a:p>
        </p:txBody>
      </p:sp>
      <p:sp>
        <p:nvSpPr>
          <p:cNvPr id="119811" name="Rectangle 2"/>
          <p:cNvSpPr>
            <a:spLocks noGrp="1" noRot="1" noChangeAspect="1" noChangeArrowheads="1" noTextEdit="1"/>
          </p:cNvSpPr>
          <p:nvPr>
            <p:ph type="sldImg"/>
          </p:nvPr>
        </p:nvSpPr>
        <p:spPr>
          <a:xfrm>
            <a:off x="1144588" y="685800"/>
            <a:ext cx="4572000" cy="3429000"/>
          </a:xfrm>
          <a:ln/>
        </p:spPr>
      </p:sp>
      <p:sp>
        <p:nvSpPr>
          <p:cNvPr id="119812" name="Rectangle 3"/>
          <p:cNvSpPr>
            <a:spLocks noGrp="1" noChangeArrowheads="1"/>
          </p:cNvSpPr>
          <p:nvPr>
            <p:ph type="body" idx="1"/>
          </p:nvPr>
        </p:nvSpPr>
        <p:spPr>
          <a:noFill/>
        </p:spPr>
        <p:txBody>
          <a:bodyPr/>
          <a:lstStyle/>
          <a:p>
            <a:pPr marL="1827447" lvl="4"/>
            <a:r>
              <a:rPr lang="en-US" altLang="en-US" b="1" i="1" smtClean="0"/>
              <a:t>Summary of Recommended Regimens </a:t>
            </a:r>
            <a:endParaRPr lang="en-US" altLang="en-US" smtClean="0"/>
          </a:p>
          <a:p>
            <a:r>
              <a:rPr lang="en-US" altLang="en-US" smtClean="0"/>
              <a:t>The most extensively studied combination antiretroviral regimens for treatment-naïve patients generally consist of two NRTIs plus either one NNRTI or a PI (with or without ritonavir boosting). A list of Panel-recommended components for initial therapy in treatment-naïve patients can be found in </a:t>
            </a:r>
            <a:r>
              <a:rPr lang="en-US" altLang="en-US" b="1" u="sng" smtClean="0"/>
              <a:t>Table 6</a:t>
            </a:r>
            <a:r>
              <a:rPr lang="en-US" altLang="en-US" smtClean="0"/>
              <a:t>. Potential advantages and disadvantages of the components recommended as initial therapy for treatment-naïve patients are listed in </a:t>
            </a:r>
            <a:r>
              <a:rPr lang="en-US" altLang="en-US" b="1" u="sng" smtClean="0"/>
              <a:t>Table 7 </a:t>
            </a:r>
            <a:r>
              <a:rPr lang="en-US" altLang="en-US" smtClean="0"/>
              <a:t>to guide prescribers in choosing the regimen best suited for an individual patient. A list of agents or components not recommended for initial treatment can be found in </a:t>
            </a:r>
            <a:r>
              <a:rPr lang="en-US" altLang="en-US" b="1" u="sng" smtClean="0"/>
              <a:t>Table 8</a:t>
            </a:r>
            <a:r>
              <a:rPr lang="en-US" altLang="en-US" u="sng" smtClean="0"/>
              <a:t>. </a:t>
            </a:r>
            <a:r>
              <a:rPr lang="en-US" altLang="en-US" smtClean="0"/>
              <a:t>Some agents or components that are not recommended for use because of lack of potency or potential serious safety concerns are listed in </a:t>
            </a:r>
            <a:r>
              <a:rPr lang="en-US" altLang="en-US" b="1" u="sng" smtClean="0"/>
              <a:t>Table 9</a:t>
            </a:r>
            <a:r>
              <a:rPr lang="en-US" altLang="en-US"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FF9C6-12BD-41E4-BB89-D32EBC9169BD}" type="slidenum">
              <a:rPr lang="en-US" smtClean="0"/>
              <a:t>55</a:t>
            </a:fld>
            <a:endParaRPr lang="en-US"/>
          </a:p>
        </p:txBody>
      </p:sp>
    </p:spTree>
    <p:extLst>
      <p:ext uri="{BB962C8B-B14F-4D97-AF65-F5344CB8AC3E}">
        <p14:creationId xmlns:p14="http://schemas.microsoft.com/office/powerpoint/2010/main" val="3886984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slide shows the estimated numbers and percentages of diagnoses of HIV infection among adolescent females aged 13 to 19 years and young adult females aged 20 to 24 years in </a:t>
            </a:r>
            <a:r>
              <a:rPr lang="en-US" dirty="0" smtClean="0"/>
              <a:t>2013 </a:t>
            </a:r>
            <a:r>
              <a:rPr lang="en-US" dirty="0"/>
              <a:t>in the </a:t>
            </a:r>
            <a:r>
              <a:rPr lang="en-US" dirty="0" smtClean="0"/>
              <a:t>United States and 6 dependent areas. </a:t>
            </a:r>
            <a:r>
              <a:rPr lang="en-US" dirty="0"/>
              <a:t>In </a:t>
            </a:r>
            <a:r>
              <a:rPr lang="en-US" dirty="0" smtClean="0"/>
              <a:t>2013, </a:t>
            </a:r>
            <a:r>
              <a:rPr lang="en-US" dirty="0"/>
              <a:t>in both age groups, the majority of diagnosed HIV infections </a:t>
            </a:r>
            <a:r>
              <a:rPr lang="en-US" dirty="0" smtClean="0"/>
              <a:t>were </a:t>
            </a:r>
            <a:r>
              <a:rPr lang="en-US" dirty="0"/>
              <a:t>attributed to heterosexual contact: </a:t>
            </a:r>
            <a:r>
              <a:rPr lang="en-US" dirty="0" smtClean="0"/>
              <a:t>84% </a:t>
            </a:r>
            <a:r>
              <a:rPr lang="en-US" dirty="0"/>
              <a:t>in females aged 13 to 19 years, and </a:t>
            </a:r>
            <a:r>
              <a:rPr lang="en-US" dirty="0" smtClean="0"/>
              <a:t>88% </a:t>
            </a:r>
            <a:r>
              <a:rPr lang="en-US" dirty="0"/>
              <a:t>in females aged 20 to 24 years.</a:t>
            </a:r>
          </a:p>
          <a:p>
            <a:r>
              <a:rPr lang="en-US" dirty="0"/>
              <a:t> </a:t>
            </a:r>
          </a:p>
          <a:p>
            <a:r>
              <a:rPr lang="en-US" dirty="0" smtClean="0"/>
              <a:t>Data </a:t>
            </a:r>
            <a:r>
              <a:rPr lang="en-US" dirty="0"/>
              <a:t>include persons with a diagnosis of HIV infection regardless of stage of disease at diagnosis. All displayed data are estimates. Estimated numbers resulted from statistical adjustment that accounted for reporting delays and missing </a:t>
            </a:r>
            <a:r>
              <a:rPr lang="en-US" dirty="0" smtClean="0"/>
              <a:t>transmission category, </a:t>
            </a:r>
            <a:r>
              <a:rPr lang="en-US" dirty="0"/>
              <a:t>but not for incomplete reporting.</a:t>
            </a:r>
          </a:p>
          <a:p>
            <a:r>
              <a:rPr lang="en-US" dirty="0"/>
              <a:t> </a:t>
            </a:r>
          </a:p>
          <a:p>
            <a:r>
              <a:rPr lang="en-US" dirty="0"/>
              <a:t>Heterosexual contact is with a person known to have, or to be at high risk for, HIV </a:t>
            </a:r>
            <a:r>
              <a:rPr lang="en-US" dirty="0" smtClean="0"/>
              <a:t>infection.</a:t>
            </a:r>
            <a:endParaRPr lang="en-US" dirty="0"/>
          </a:p>
        </p:txBody>
      </p:sp>
      <p:sp>
        <p:nvSpPr>
          <p:cNvPr id="4" name="Slide Number Placeholder 3"/>
          <p:cNvSpPr>
            <a:spLocks noGrp="1"/>
          </p:cNvSpPr>
          <p:nvPr>
            <p:ph type="sldNum" sz="quarter" idx="10"/>
          </p:nvPr>
        </p:nvSpPr>
        <p:spPr/>
        <p:txBody>
          <a:bodyPr/>
          <a:lstStyle/>
          <a:p>
            <a:fld id="{35A8B3D5-0345-488D-BB03-3A8AF51480F7}" type="slidenum">
              <a:rPr lang="en-US" smtClean="0"/>
              <a:pPr/>
              <a:t>5</a:t>
            </a:fld>
            <a:endParaRPr lang="en-US"/>
          </a:p>
        </p:txBody>
      </p:sp>
    </p:spTree>
    <p:extLst>
      <p:ext uri="{BB962C8B-B14F-4D97-AF65-F5344CB8AC3E}">
        <p14:creationId xmlns:p14="http://schemas.microsoft.com/office/powerpoint/2010/main" val="42036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a:t>
            </a:r>
            <a:r>
              <a:rPr lang="en-US" dirty="0" smtClean="0"/>
              <a:t>2013, </a:t>
            </a:r>
            <a:r>
              <a:rPr lang="en-US" dirty="0"/>
              <a:t>the distribution of diagnoses of HIV infection by sex varied with age group at diagnosis in the </a:t>
            </a:r>
            <a:r>
              <a:rPr lang="en-US" dirty="0" smtClean="0"/>
              <a:t>United States and 6 dependent areas. </a:t>
            </a:r>
            <a:r>
              <a:rPr lang="en-US" dirty="0"/>
              <a:t>In </a:t>
            </a:r>
            <a:r>
              <a:rPr lang="en-US" dirty="0" smtClean="0"/>
              <a:t>2013, </a:t>
            </a:r>
            <a:r>
              <a:rPr lang="en-US" dirty="0"/>
              <a:t>females accounted for an estimated </a:t>
            </a:r>
            <a:r>
              <a:rPr lang="en-US" dirty="0" smtClean="0"/>
              <a:t>20% </a:t>
            </a:r>
            <a:r>
              <a:rPr lang="en-US" dirty="0"/>
              <a:t>of adolescents aged 13 to 19 years diagnosed with HIV infection, compared with </a:t>
            </a:r>
            <a:r>
              <a:rPr lang="en-US" dirty="0" smtClean="0"/>
              <a:t>11% </a:t>
            </a:r>
            <a:r>
              <a:rPr lang="en-US" dirty="0"/>
              <a:t>of young adults aged 20 to 24 years and </a:t>
            </a:r>
            <a:r>
              <a:rPr lang="en-US" dirty="0" smtClean="0"/>
              <a:t>22% </a:t>
            </a:r>
            <a:r>
              <a:rPr lang="en-US" dirty="0"/>
              <a:t>of adults aged 25 years and older.</a:t>
            </a:r>
          </a:p>
          <a:p>
            <a:r>
              <a:rPr lang="en-US" dirty="0"/>
              <a:t> </a:t>
            </a:r>
          </a:p>
          <a:p>
            <a:r>
              <a:rPr lang="en-US" dirty="0" smtClean="0"/>
              <a:t>Data </a:t>
            </a:r>
            <a:r>
              <a:rPr lang="en-US" dirty="0"/>
              <a:t>include persons with a diagnosis of HIV infection regardless of stage of disease at diagnosis. All displayed data are estimates. Estimated numbers resulted from statistical adjustment that accounted for reporting delays, but not for incomplete reporting. Age group assigned based on age at diagnosis.</a:t>
            </a:r>
          </a:p>
          <a:p>
            <a:r>
              <a:rPr lang="en-US" dirty="0"/>
              <a:t> </a:t>
            </a:r>
          </a:p>
          <a:p>
            <a:endParaRPr lang="en-US" dirty="0"/>
          </a:p>
        </p:txBody>
      </p:sp>
      <p:sp>
        <p:nvSpPr>
          <p:cNvPr id="4" name="Slide Number Placeholder 3"/>
          <p:cNvSpPr>
            <a:spLocks noGrp="1"/>
          </p:cNvSpPr>
          <p:nvPr>
            <p:ph type="sldNum" sz="quarter" idx="10"/>
          </p:nvPr>
        </p:nvSpPr>
        <p:spPr/>
        <p:txBody>
          <a:bodyPr/>
          <a:lstStyle/>
          <a:p>
            <a:fld id="{35A8B3D5-0345-488D-BB03-3A8AF51480F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16833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2009 through 2013, blacks/African Americans constituted more than 55% of diagnoses with HIV infection each year among adolescents and young adults aged 13 to 24 years in the United States and 6 dependent areas. In 2013, of persons aged 13 to 24 years diagnosed with HIV infection, 59% were black/African American, 17% were white, 20% were Hispanic/Latino, 2% each were Asian and persons of multiple races, and less than 1% each </a:t>
            </a:r>
            <a:r>
              <a:rPr lang="en-US" dirty="0"/>
              <a:t>were American Indian/Alaska </a:t>
            </a:r>
            <a:r>
              <a:rPr lang="en-US" dirty="0" smtClean="0"/>
              <a:t>Native and </a:t>
            </a:r>
            <a:r>
              <a:rPr lang="en-US" dirty="0"/>
              <a:t>Native Hawaiian/other Pacific Islander. </a:t>
            </a:r>
            <a:endParaRPr lang="en-US" dirty="0" smtClean="0"/>
          </a:p>
          <a:p>
            <a:r>
              <a:rPr lang="en-US" dirty="0" smtClean="0"/>
              <a:t> </a:t>
            </a:r>
          </a:p>
          <a:p>
            <a:r>
              <a:rPr lang="en-US" dirty="0"/>
              <a:t>The racial/ethnic distribution of persons aged 13 to 24 years diagnosed with HIV infection </a:t>
            </a:r>
            <a:r>
              <a:rPr lang="en-US" dirty="0" smtClean="0"/>
              <a:t>differs </a:t>
            </a:r>
            <a:r>
              <a:rPr lang="en-US" dirty="0"/>
              <a:t>substantially from the distribution among all adults and adolescents (aged 13 and over) in 2013</a:t>
            </a:r>
            <a:r>
              <a:rPr lang="en-US" dirty="0" smtClean="0"/>
              <a:t>. Among all adults and adolescents diagnosed with HIV infection in 2013, 45% were black/African American, 27% were white, 23% were Hispanic/Latino, 2% each were Asian and persons of multiple races, and less than 1% each were American Indian/Alaska Native and Native Hawaiian/other Pacific Islander.</a:t>
            </a:r>
          </a:p>
          <a:p>
            <a:r>
              <a:rPr lang="en-US" dirty="0" smtClean="0"/>
              <a:t> </a:t>
            </a:r>
          </a:p>
          <a:p>
            <a:r>
              <a:rPr lang="en-US" dirty="0" smtClean="0"/>
              <a:t>Data include persons with a diagnosis of HIV infection regardless of stage of disease at diagnosis. All displayed data are estimates. Estimated numbers resulted from statistical adjustment that accounted for reporting delays, but not for incomplete reporting. </a:t>
            </a:r>
          </a:p>
          <a:p>
            <a:r>
              <a:rPr lang="en-US" dirty="0" smtClean="0"/>
              <a:t> </a:t>
            </a:r>
          </a:p>
          <a:p>
            <a:r>
              <a:rPr lang="en-US" dirty="0" smtClean="0"/>
              <a:t>Hispanics/Latinos can be of any race.</a:t>
            </a:r>
            <a:endParaRPr lang="en-US" dirty="0"/>
          </a:p>
        </p:txBody>
      </p:sp>
      <p:sp>
        <p:nvSpPr>
          <p:cNvPr id="4" name="Slide Number Placeholder 3"/>
          <p:cNvSpPr>
            <a:spLocks noGrp="1"/>
          </p:cNvSpPr>
          <p:nvPr>
            <p:ph type="sldNum" sz="quarter" idx="10"/>
          </p:nvPr>
        </p:nvSpPr>
        <p:spPr/>
        <p:txBody>
          <a:bodyPr/>
          <a:lstStyle/>
          <a:p>
            <a:fld id="{C433E77B-AEB9-4167-96DF-50CBE30ED7FE}" type="slidenum">
              <a:rPr lang="en-US" smtClean="0"/>
              <a:pPr/>
              <a:t>7</a:t>
            </a:fld>
            <a:endParaRPr lang="en-US" dirty="0"/>
          </a:p>
        </p:txBody>
      </p:sp>
    </p:spTree>
    <p:extLst>
      <p:ext uri="{BB962C8B-B14F-4D97-AF65-F5344CB8AC3E}">
        <p14:creationId xmlns:p14="http://schemas.microsoft.com/office/powerpoint/2010/main" val="23167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presents the distribution of diagnoses of HIV infection by transmission category for adolescents and young adults 13 to 24 years of age diagnosed from 2009 through 2013 in the United States and 6 dependent areas.</a:t>
            </a:r>
          </a:p>
          <a:p>
            <a:r>
              <a:rPr lang="en-US" dirty="0"/>
              <a:t> </a:t>
            </a:r>
          </a:p>
          <a:p>
            <a:r>
              <a:rPr lang="en-US" dirty="0"/>
              <a:t>Among adolescents and young adults, the estimated percentage of diagnosed HIV infections attributed to male-to-male sexual contact increased from 72% in 2009 to 80% in 2013. The percentage of diagnosed HIV infections attributed to heterosexual contact decreased from 20% to 14% during this time. The percentage of diagnosed HIV infections attributed to injection drug use also decreased slightly, from 4% to 3%.  The percentage of diagnosed HIV infections attributed to male-to-male sexual contact and injection drug use also decreased slightly, from </a:t>
            </a:r>
            <a:r>
              <a:rPr lang="en-US" dirty="0" smtClean="0"/>
              <a:t>3% </a:t>
            </a:r>
            <a:r>
              <a:rPr lang="en-US" dirty="0"/>
              <a:t>to </a:t>
            </a:r>
            <a:r>
              <a:rPr lang="en-US" dirty="0" smtClean="0"/>
              <a:t>2%</a:t>
            </a:r>
            <a:r>
              <a:rPr lang="en-US" dirty="0"/>
              <a:t>.</a:t>
            </a:r>
          </a:p>
          <a:p>
            <a:r>
              <a:rPr lang="en-US" dirty="0"/>
              <a:t> </a:t>
            </a:r>
          </a:p>
          <a:p>
            <a:r>
              <a:rPr lang="en-US" dirty="0"/>
              <a:t>The remaining diagnoses of HIV infection were infections attributed to hemophilia or the receipt of blood or blood products, perinatal exposure, and those in persons without an identified risk factor.</a:t>
            </a:r>
          </a:p>
          <a:p>
            <a:r>
              <a:rPr lang="en-US" dirty="0"/>
              <a:t> </a:t>
            </a:r>
          </a:p>
          <a:p>
            <a:r>
              <a:rPr lang="en-US" dirty="0"/>
              <a:t>Data include persons with a diagnosis of HIV infection regardless of stage of disease at diagnosis. All displayed data are estimates. Estimated numbers resulted from statistical adjustment that accounted for reporting delays and missing transmission category, but not for incomplete reporting.</a:t>
            </a:r>
          </a:p>
          <a:p>
            <a:r>
              <a:rPr lang="en-US" dirty="0"/>
              <a:t> </a:t>
            </a:r>
          </a:p>
          <a:p>
            <a:r>
              <a:rPr lang="en-US" dirty="0"/>
              <a:t>Heterosexual contact is with a person known to have, or to be at high risk for, HIV infection.</a:t>
            </a:r>
          </a:p>
        </p:txBody>
      </p:sp>
      <p:sp>
        <p:nvSpPr>
          <p:cNvPr id="4" name="Slide Number Placeholder 3"/>
          <p:cNvSpPr>
            <a:spLocks noGrp="1"/>
          </p:cNvSpPr>
          <p:nvPr>
            <p:ph type="sldNum" sz="quarter" idx="10"/>
          </p:nvPr>
        </p:nvSpPr>
        <p:spPr/>
        <p:txBody>
          <a:bodyPr/>
          <a:lstStyle/>
          <a:p>
            <a:fld id="{6505D353-1430-4CA8-B696-35569935E51E}" type="slidenum">
              <a:rPr lang="en-US" smtClean="0"/>
              <a:pPr/>
              <a:t>8</a:t>
            </a:fld>
            <a:endParaRPr lang="en-US"/>
          </a:p>
        </p:txBody>
      </p:sp>
    </p:spTree>
    <p:extLst>
      <p:ext uri="{BB962C8B-B14F-4D97-AF65-F5344CB8AC3E}">
        <p14:creationId xmlns:p14="http://schemas.microsoft.com/office/powerpoint/2010/main" val="396122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there were an estimated 1,931 adolescents aged 13 to 19 years diagnosed with HIV infection in the United States and 6 dependent areas. The estimated rate of diagnoses of HIV infection in adolescents was 6.5 per 100,000 population. The rates of diagnoses of HIV infection among adolescents aged 13 to 19 years in 2013 were highest in Louisiana (15.4 per 100,000), Maryland (17.6  per 100,000), and the District of Columbia (43.1 per 100,000).</a:t>
            </a:r>
          </a:p>
          <a:p>
            <a:r>
              <a:rPr lang="en-US" dirty="0" smtClean="0"/>
              <a:t> </a:t>
            </a:r>
          </a:p>
          <a:p>
            <a:r>
              <a:rPr lang="en-US" dirty="0"/>
              <a:t>The District of Columbia (i.e., Washington, DC) is a city; please use caution when comparing the HIV diagnosis rate in DC with the rates in states.</a:t>
            </a:r>
          </a:p>
          <a:p>
            <a:r>
              <a:rPr lang="en-US" dirty="0"/>
              <a:t> </a:t>
            </a:r>
          </a:p>
          <a:p>
            <a:r>
              <a:rPr lang="en-US" dirty="0"/>
              <a:t>Data include persons with a diagnosis of HIV infection regardless of stage of disease at diagnosis. All displayed data are estimates. Estimated numbers resulted from statistical adjustment that accounted for reporting delays, but not for incomplete reporting.</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pPr/>
              <a:t>9</a:t>
            </a:fld>
            <a:endParaRPr lang="en-US"/>
          </a:p>
        </p:txBody>
      </p:sp>
    </p:spTree>
    <p:extLst>
      <p:ext uri="{BB962C8B-B14F-4D97-AF65-F5344CB8AC3E}">
        <p14:creationId xmlns:p14="http://schemas.microsoft.com/office/powerpoint/2010/main" val="182666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ea typeface="ＭＳ Ｐゴシック" charset="-128"/>
              </a:rPr>
              <a:t>In 2011, there were an estimated 2,316 adolescents aged 13 to 19 years diagnosed with HIV infection in the United States and 6 dependent areas. The estimated rate of diagnoses of HIV infection in adolescents was 7.6 per 100,000 population. The rates of diagnoses of HIV infection among adolescents aged 13 to 19 years in 2011 were highest in the District of Columbia (74.6 per 100,000), Louisiana (22.1 per 100,000), Maryland (17.6  per 100,000), Florida (13.5 per 100,000), and the U.S. Virgin Islands (13.4 per 100,000).</a:t>
            </a:r>
          </a:p>
          <a:p>
            <a:pPr>
              <a:spcBef>
                <a:spcPct val="0"/>
              </a:spcBef>
            </a:pPr>
            <a:r>
              <a:rPr lang="en-US" smtClean="0">
                <a:ea typeface="ＭＳ Ｐゴシック" charset="-128"/>
              </a:rPr>
              <a:t> </a:t>
            </a:r>
          </a:p>
          <a:p>
            <a:pPr>
              <a:spcBef>
                <a:spcPct val="0"/>
              </a:spcBef>
            </a:pPr>
            <a:r>
              <a:rPr lang="en-US" smtClean="0">
                <a:ea typeface="ＭＳ Ｐゴシック" charset="-128"/>
              </a:rPr>
              <a:t>The District of Columbia (i.e., Washington, DC) is a city; please use caution when comparing the HIV diagnosis rate in DC with the rates in states.</a:t>
            </a:r>
          </a:p>
          <a:p>
            <a:pPr>
              <a:spcBef>
                <a:spcPct val="0"/>
              </a:spcBef>
            </a:pPr>
            <a:r>
              <a:rPr lang="en-US" smtClean="0">
                <a:ea typeface="ＭＳ Ｐゴシック" charset="-128"/>
              </a:rPr>
              <a:t> </a:t>
            </a:r>
          </a:p>
          <a:p>
            <a:pPr>
              <a:spcBef>
                <a:spcPct val="0"/>
              </a:spcBef>
            </a:pPr>
            <a:r>
              <a:rPr lang="en-US" smtClean="0">
                <a:ea typeface="ＭＳ Ｐゴシック" charset="-128"/>
              </a:rPr>
              <a:t>Data include persons with a diagnosis of HIV infection regardless of stage of disease at diagnosis. All displayed data are estimates. Estimated numbers resulted from statistical adjustment that accounted for reporting delays, but not for incomplete reporting.</a:t>
            </a:r>
          </a:p>
          <a:p>
            <a:pPr>
              <a:spcBef>
                <a:spcPct val="0"/>
              </a:spcBef>
            </a:pPr>
            <a:endParaRPr lang="en-US" smtClean="0">
              <a:ea typeface="ＭＳ Ｐゴシック" charset="-128"/>
            </a:endParaRPr>
          </a:p>
        </p:txBody>
      </p:sp>
      <p:sp>
        <p:nvSpPr>
          <p:cNvPr id="6963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6895B45-FB9E-4B5C-AD5E-976FE8656AF6}" type="slidenum">
              <a:rPr lang="en-US" sz="1200">
                <a:solidFill>
                  <a:prstClr val="black"/>
                </a:solidFill>
                <a:latin typeface="Calibri" pitchFamily="34" charset="0"/>
              </a:rPr>
              <a:pPr/>
              <a:t>10</a:t>
            </a:fld>
            <a:endParaRPr lang="en-US" sz="120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there were an estimated 8,144 young adults aged 20 to 24 years diagnosed with HIV infection in the United States and 6 dependent areas. The estimated rate of diagnoses of HIV infection in young adults was 35.3 per 100,000 population. With the exception of the U.S Virgin Islands (69.9 per 100,000), New Jersey ( </a:t>
            </a:r>
            <a:r>
              <a:rPr lang="en-US" dirty="0"/>
              <a:t>51.0 per </a:t>
            </a:r>
            <a:r>
              <a:rPr lang="en-US" dirty="0" smtClean="0"/>
              <a:t>100,000), Illinois (48.7 </a:t>
            </a:r>
            <a:r>
              <a:rPr lang="en-US" dirty="0"/>
              <a:t>per </a:t>
            </a:r>
            <a:r>
              <a:rPr lang="en-US" dirty="0" smtClean="0"/>
              <a:t>100,000), Nevada (48.3</a:t>
            </a:r>
            <a:r>
              <a:rPr lang="en-US" dirty="0"/>
              <a:t> per </a:t>
            </a:r>
            <a:r>
              <a:rPr lang="en-US" dirty="0" smtClean="0"/>
              <a:t>100,000), and  </a:t>
            </a:r>
            <a:r>
              <a:rPr lang="en-US" dirty="0"/>
              <a:t>New </a:t>
            </a:r>
            <a:r>
              <a:rPr lang="en-US" dirty="0" smtClean="0"/>
              <a:t>York (42.1 per 100,000), the rates of diagnoses of HIV infection among young adults 20 to 24 years of age in 2013 were highest in the South; specifically, the District </a:t>
            </a:r>
            <a:r>
              <a:rPr lang="en-US" dirty="0"/>
              <a:t>of Columbia (151.5 per </a:t>
            </a:r>
            <a:r>
              <a:rPr lang="en-US" dirty="0" smtClean="0"/>
              <a:t>100,000), </a:t>
            </a:r>
            <a:r>
              <a:rPr lang="en-US" dirty="0"/>
              <a:t>Georgia </a:t>
            </a:r>
            <a:r>
              <a:rPr lang="en-US" dirty="0" smtClean="0"/>
              <a:t>(86.9 </a:t>
            </a:r>
            <a:r>
              <a:rPr lang="en-US" dirty="0"/>
              <a:t>per </a:t>
            </a:r>
            <a:r>
              <a:rPr lang="en-US" dirty="0" smtClean="0"/>
              <a:t>100,000), Maryland (79.1 per 100,000), Louisiana (74.2 per 100,000), Mississippi (59.7 per 100,000), </a:t>
            </a:r>
            <a:r>
              <a:rPr lang="en-US" dirty="0"/>
              <a:t>Florida </a:t>
            </a:r>
            <a:r>
              <a:rPr lang="en-US" dirty="0" smtClean="0"/>
              <a:t>(54.1  </a:t>
            </a:r>
            <a:r>
              <a:rPr lang="en-US" dirty="0"/>
              <a:t>per </a:t>
            </a:r>
            <a:r>
              <a:rPr lang="en-US" dirty="0" smtClean="0"/>
              <a:t>100,000), </a:t>
            </a:r>
            <a:r>
              <a:rPr lang="en-US" dirty="0"/>
              <a:t>Texas </a:t>
            </a:r>
            <a:r>
              <a:rPr lang="en-US" dirty="0" smtClean="0"/>
              <a:t>(45.7 </a:t>
            </a:r>
            <a:r>
              <a:rPr lang="en-US" dirty="0"/>
              <a:t>per 100,000), </a:t>
            </a:r>
            <a:r>
              <a:rPr lang="en-US" dirty="0" smtClean="0"/>
              <a:t>South Carolina (43.6 per 100,000), and North Carolina (40.0 per 100,000).</a:t>
            </a:r>
          </a:p>
          <a:p>
            <a:r>
              <a:rPr lang="en-US" dirty="0" smtClean="0"/>
              <a:t>  </a:t>
            </a:r>
          </a:p>
          <a:p>
            <a:r>
              <a:rPr lang="en-US" dirty="0"/>
              <a:t>The District of Columbia (i.e., Washington, DC) is a city; please use caution when comparing the HIV diagnosis rate in DC with the rates in states.</a:t>
            </a:r>
          </a:p>
          <a:p>
            <a:r>
              <a:rPr lang="en-US" dirty="0"/>
              <a:t> </a:t>
            </a:r>
          </a:p>
          <a:p>
            <a:r>
              <a:rPr lang="en-US" dirty="0"/>
              <a:t>Data include persons with a diagnosis of HIV infection regardless of stage of disease at diagnosis. All displayed data are estimates. Estimated numbers resulted from statistical adjustment that accounted for reporting delays, but not for incomplete reporting.</a:t>
            </a:r>
          </a:p>
          <a:p>
            <a:endParaRPr lang="en-US" dirty="0"/>
          </a:p>
        </p:txBody>
      </p:sp>
      <p:sp>
        <p:nvSpPr>
          <p:cNvPr id="4" name="Slide Number Placeholder 3"/>
          <p:cNvSpPr>
            <a:spLocks noGrp="1"/>
          </p:cNvSpPr>
          <p:nvPr>
            <p:ph type="sldNum" sz="quarter" idx="10"/>
          </p:nvPr>
        </p:nvSpPr>
        <p:spPr/>
        <p:txBody>
          <a:bodyPr/>
          <a:lstStyle/>
          <a:p>
            <a:fld id="{6505D353-1430-4CA8-B696-35569935E51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826667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4A109D5-6B04-4029-8A4E-BF7984AAD9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8198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80CC784-8A5B-4D60-BB44-AB5C8A71C1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0323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424507648"/>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37074520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0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1800" i="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18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1800">
                <a:solidFill>
                  <a:schemeClr val="bg2"/>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9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56708808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47060864"/>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72819326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9262278"/>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1"/>
          <p:cNvSpPr>
            <a:spLocks noChangeArrowheads="1"/>
          </p:cNvSpPr>
          <p:nvPr userDrawn="1"/>
        </p:nvSpPr>
        <p:spPr bwMode="auto">
          <a:xfrm>
            <a:off x="1371600" y="4343400"/>
            <a:ext cx="6400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300" b="1" smtClean="0">
                <a:solidFill>
                  <a:srgbClr val="FFFFFF"/>
                </a:solidFill>
                <a:cs typeface="Arial" pitchFamily="34" charset="0"/>
              </a:rPr>
              <a:t>For more information please contact Centers for Disease Control and Prevention</a:t>
            </a:r>
          </a:p>
        </p:txBody>
      </p:sp>
      <p:sp>
        <p:nvSpPr>
          <p:cNvPr id="6" name="Rectangle 2"/>
          <p:cNvSpPr>
            <a:spLocks noChangeArrowheads="1"/>
          </p:cNvSpPr>
          <p:nvPr userDrawn="1"/>
        </p:nvSpPr>
        <p:spPr bwMode="auto">
          <a:xfrm>
            <a:off x="1371600" y="4705350"/>
            <a:ext cx="594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smtClean="0">
                <a:solidFill>
                  <a:srgbClr val="FFFFFF"/>
                </a:solidFill>
                <a:cs typeface="Arial" pitchFamily="34" charset="0"/>
              </a:rPr>
              <a:t>1600 Clifton Road NE, Atlanta, GA 30333</a:t>
            </a:r>
          </a:p>
          <a:p>
            <a:pPr fontAlgn="base">
              <a:spcBef>
                <a:spcPct val="0"/>
              </a:spcBef>
              <a:spcAft>
                <a:spcPct val="0"/>
              </a:spcAft>
            </a:pPr>
            <a:r>
              <a:rPr lang="en-US" sz="1200" smtClean="0">
                <a:solidFill>
                  <a:srgbClr val="FFFFFF"/>
                </a:solidFill>
                <a:cs typeface="Arial" pitchFamily="34" charset="0"/>
              </a:rPr>
              <a:t>Telephone, 1-800-CDC-INFO (232-4636)/TTY: 1-888-232-6348</a:t>
            </a:r>
          </a:p>
          <a:p>
            <a:pPr fontAlgn="base">
              <a:spcBef>
                <a:spcPct val="0"/>
              </a:spcBef>
              <a:spcAft>
                <a:spcPct val="0"/>
              </a:spcAft>
            </a:pPr>
            <a:r>
              <a:rPr lang="en-US" sz="1200" smtClean="0">
                <a:solidFill>
                  <a:srgbClr val="FFFFFF"/>
                </a:solidFill>
                <a:cs typeface="Arial" pitchFamily="34" charset="0"/>
              </a:rPr>
              <a:t>E-mail: cdcinfo@cdc.gov 	Web: www.cdc.gov</a:t>
            </a:r>
          </a:p>
        </p:txBody>
      </p:sp>
      <p:sp>
        <p:nvSpPr>
          <p:cNvPr id="7" name="Rectangle 3"/>
          <p:cNvSpPr>
            <a:spLocks noChangeArrowheads="1"/>
          </p:cNvSpPr>
          <p:nvPr userDrawn="1"/>
        </p:nvSpPr>
        <p:spPr bwMode="auto">
          <a:xfrm>
            <a:off x="1371600" y="5421313"/>
            <a:ext cx="594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900" smtClean="0">
                <a:solidFill>
                  <a:srgbClr val="FFFFFF"/>
                </a:solidFill>
                <a:cs typeface="Arial" pitchFamily="34" charset="0"/>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358038012"/>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209800" y="6400800"/>
            <a:ext cx="19050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F56DC"/>
              </a:solidFill>
              <a:latin typeface="Times New Roman" pitchFamily="18" charset="0"/>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eaLnBrk="0" fontAlgn="base" hangingPunct="0">
              <a:spcBef>
                <a:spcPct val="0"/>
              </a:spcBef>
              <a:spcAft>
                <a:spcPct val="0"/>
              </a:spcAft>
              <a:defRPr/>
            </a:pPr>
            <a:endParaRPr lang="en-US" sz="2400">
              <a:solidFill>
                <a:srgbClr val="0F56DC"/>
              </a:solidFill>
              <a:latin typeface="Times New Roman" pitchFamily="18" charset="0"/>
            </a:endParaRP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eaLnBrk="0" fontAlgn="base" hangingPunct="0">
              <a:spcBef>
                <a:spcPct val="0"/>
              </a:spcBef>
              <a:spcAft>
                <a:spcPct val="0"/>
              </a:spcAft>
              <a:defRPr/>
            </a:pPr>
            <a:fld id="{3F602B8F-FBDA-4AC9-BD34-C998FDE964B2}" type="slidenum">
              <a:rPr lang="en-US" sz="2400">
                <a:solidFill>
                  <a:srgbClr val="0F56DC"/>
                </a:solidFill>
                <a:latin typeface="Times New Roman" pitchFamily="18" charset="0"/>
              </a:rPr>
              <a:pPr eaLnBrk="0" fontAlgn="base" hangingPunct="0">
                <a:spcBef>
                  <a:spcPct val="0"/>
                </a:spcBef>
                <a:spcAft>
                  <a:spcPct val="0"/>
                </a:spcAft>
                <a:defRPr/>
              </a:pPr>
              <a:t>‹#›</a:t>
            </a:fld>
            <a:endParaRPr lang="en-US" sz="2400">
              <a:solidFill>
                <a:srgbClr val="0F56DC"/>
              </a:solidFill>
              <a:latin typeface="Times New Roman" pitchFamily="18" charset="0"/>
            </a:endParaRPr>
          </a:p>
        </p:txBody>
      </p:sp>
    </p:spTree>
    <p:extLst>
      <p:ext uri="{BB962C8B-B14F-4D97-AF65-F5344CB8AC3E}">
        <p14:creationId xmlns:p14="http://schemas.microsoft.com/office/powerpoint/2010/main" val="11511673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03061402"/>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548568290"/>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14048C8-53BA-4B63-9C2A-480A770665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27280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969398803"/>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446635490"/>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outerShdw blurRad="38100" dist="38100" dir="2700000" algn="tl">
                    <a:srgbClr val="000000">
                      <a:alpha val="43137"/>
                    </a:srgbClr>
                  </a:outerShdw>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0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1800" i="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18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1800">
                <a:solidFill>
                  <a:schemeClr val="bg2"/>
                </a:solidFill>
                <a:effectLst>
                  <a:outerShdw blurRad="38100" dist="38100" dir="2700000" algn="tl">
                    <a:srgbClr val="000000">
                      <a:alpha val="43137"/>
                    </a:srgbClr>
                  </a:outerShdw>
                </a:effectLst>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9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975158867"/>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907077802"/>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323627819"/>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972283356"/>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9" name="Rectangle 8"/>
          <p:cNvSpPr/>
          <p:nvPr userDrawn="1"/>
        </p:nvSpPr>
        <p:spPr>
          <a:xfrm>
            <a:off x="1371600" y="4343400"/>
            <a:ext cx="6400800" cy="292388"/>
          </a:xfrm>
          <a:prstGeom prst="rect">
            <a:avLst/>
          </a:prstGeom>
        </p:spPr>
        <p:txBody>
          <a:bodyPr wrap="square">
            <a:spAutoFit/>
          </a:bodyPr>
          <a:lstStyle/>
          <a:p>
            <a:r>
              <a:rPr lang="en-US" sz="1300" b="1" dirty="0" smtClean="0">
                <a:solidFill>
                  <a:srgbClr val="FFFFFF"/>
                </a:solidFill>
              </a:rPr>
              <a:t>For more information please contact Centers for Disease Control and Prevention</a:t>
            </a:r>
          </a:p>
        </p:txBody>
      </p:sp>
      <p:sp>
        <p:nvSpPr>
          <p:cNvPr id="11" name="Rectangle 10"/>
          <p:cNvSpPr/>
          <p:nvPr userDrawn="1"/>
        </p:nvSpPr>
        <p:spPr>
          <a:xfrm>
            <a:off x="1371600" y="4706034"/>
            <a:ext cx="5943600" cy="646331"/>
          </a:xfrm>
          <a:prstGeom prst="rect">
            <a:avLst/>
          </a:prstGeom>
        </p:spPr>
        <p:txBody>
          <a:bodyPr wrap="square">
            <a:spAutoFit/>
          </a:bodyPr>
          <a:lstStyle/>
          <a:p>
            <a:r>
              <a:rPr lang="en-US" sz="1200" dirty="0" smtClean="0">
                <a:solidFill>
                  <a:srgbClr val="FFFFFF"/>
                </a:solidFill>
              </a:rPr>
              <a:t>1600 Clifton Road NE, Atlanta, GA 30333</a:t>
            </a:r>
          </a:p>
          <a:p>
            <a:r>
              <a:rPr lang="en-US" sz="1200" dirty="0" smtClean="0">
                <a:solidFill>
                  <a:srgbClr val="FFFFFF"/>
                </a:solidFill>
              </a:rPr>
              <a:t>Telephone, 1-800-CDC-INFO (232-4636)/TTY: 1-888-232-6348</a:t>
            </a:r>
          </a:p>
          <a:p>
            <a:r>
              <a:rPr lang="en-US" sz="1200" dirty="0" smtClean="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tx2"/>
                </a:solidFill>
              </a:defRPr>
            </a:lvl1pPr>
          </a:lstStyle>
          <a:p>
            <a:r>
              <a:rPr lang="en-US" dirty="0" smtClean="0"/>
              <a:t>Place Descriptor Here</a:t>
            </a:r>
            <a:endParaRPr lang="en-US" dirty="0"/>
          </a:p>
        </p:txBody>
      </p:sp>
      <p:sp>
        <p:nvSpPr>
          <p:cNvPr id="7" name="Rectangle 6"/>
          <p:cNvSpPr/>
          <p:nvPr userDrawn="1"/>
        </p:nvSpPr>
        <p:spPr>
          <a:xfrm>
            <a:off x="1371600" y="5421868"/>
            <a:ext cx="5943600" cy="369332"/>
          </a:xfrm>
          <a:prstGeom prst="rect">
            <a:avLst/>
          </a:prstGeom>
        </p:spPr>
        <p:txBody>
          <a:bodyPr wrap="square">
            <a:spAutoFit/>
          </a:bodyPr>
          <a:lstStyle/>
          <a:p>
            <a:r>
              <a:rPr lang="en-US" sz="900" dirty="0" smtClean="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212884246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C9B469-E2DD-48F5-B92E-7F2948A85C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5438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8305800" cy="6413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524000"/>
            <a:ext cx="8281988" cy="4684713"/>
          </a:xfrm>
        </p:spPr>
        <p:txBody>
          <a:bodyPr/>
          <a:lstStyle/>
          <a:p>
            <a:pPr lvl="0"/>
            <a:endParaRPr lang="en-US" noProof="0" smtClean="0"/>
          </a:p>
        </p:txBody>
      </p:sp>
      <p:sp>
        <p:nvSpPr>
          <p:cNvPr id="4" name="Rectangle 5"/>
          <p:cNvSpPr>
            <a:spLocks noGrp="1" noChangeArrowheads="1"/>
          </p:cNvSpPr>
          <p:nvPr>
            <p:ph type="dt" sz="half" idx="10"/>
          </p:nvPr>
        </p:nvSpPr>
        <p:spPr>
          <a:ln/>
        </p:spPr>
        <p:txBody>
          <a:bodyPr/>
          <a:lstStyle>
            <a:lvl1pPr>
              <a:defRPr/>
            </a:lvl1pPr>
          </a:lstStyle>
          <a:p>
            <a:pPr>
              <a:defRPr/>
            </a:pPr>
            <a:r>
              <a:rPr lang="en-US"/>
              <a:t>May 2014</a:t>
            </a:r>
          </a:p>
        </p:txBody>
      </p:sp>
      <p:sp>
        <p:nvSpPr>
          <p:cNvPr id="5" name="Rectangle 6"/>
          <p:cNvSpPr>
            <a:spLocks noGrp="1" noChangeArrowheads="1"/>
          </p:cNvSpPr>
          <p:nvPr>
            <p:ph type="sldNum" sz="quarter" idx="11"/>
          </p:nvPr>
        </p:nvSpPr>
        <p:spPr>
          <a:ln/>
        </p:spPr>
        <p:txBody>
          <a:bodyPr/>
          <a:lstStyle>
            <a:lvl1pPr>
              <a:defRPr/>
            </a:lvl1pPr>
          </a:lstStyle>
          <a:p>
            <a:pPr>
              <a:defRPr/>
            </a:pPr>
            <a:fld id="{1B920643-7A36-4381-AE4B-3A9E8ABA6DA7}" type="slidenum">
              <a:rPr lang="en-US"/>
              <a:pPr>
                <a:defRPr/>
              </a:pPr>
              <a:t>‹#›</a:t>
            </a:fld>
            <a:endParaRPr lang="en-US"/>
          </a:p>
        </p:txBody>
      </p:sp>
      <p:sp>
        <p:nvSpPr>
          <p:cNvPr id="6" name="Rectangle 7"/>
          <p:cNvSpPr>
            <a:spLocks noGrp="1" noChangeArrowheads="1"/>
          </p:cNvSpPr>
          <p:nvPr>
            <p:ph type="ftr" sz="quarter" idx="12"/>
          </p:nvPr>
        </p:nvSpPr>
        <p:spPr>
          <a:ln/>
        </p:spPr>
        <p:txBody>
          <a:bodyPr/>
          <a:lstStyle>
            <a:lvl1pPr>
              <a:defRPr/>
            </a:lvl1pPr>
          </a:lstStyle>
          <a:p>
            <a:pPr>
              <a:defRPr/>
            </a:pPr>
            <a:r>
              <a:rPr lang="en-US"/>
              <a:t>www.aidsetc.org</a:t>
            </a:r>
          </a:p>
        </p:txBody>
      </p:sp>
    </p:spTree>
    <p:extLst>
      <p:ext uri="{BB962C8B-B14F-4D97-AF65-F5344CB8AC3E}">
        <p14:creationId xmlns:p14="http://schemas.microsoft.com/office/powerpoint/2010/main" val="3580547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0803B4-75DF-480F-86B2-35BB9CBB32BA}" type="slidenum">
              <a:rPr lang="en-US"/>
              <a:pPr>
                <a:defRPr/>
              </a:pPr>
              <a:t>‹#›</a:t>
            </a:fld>
            <a:endParaRPr lang="en-US"/>
          </a:p>
        </p:txBody>
      </p:sp>
    </p:spTree>
    <p:extLst>
      <p:ext uri="{BB962C8B-B14F-4D97-AF65-F5344CB8AC3E}">
        <p14:creationId xmlns:p14="http://schemas.microsoft.com/office/powerpoint/2010/main" val="754854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50AB98-1329-464F-BF60-3B70C97105CC}" type="slidenum">
              <a:rPr lang="en-US"/>
              <a:pPr>
                <a:defRPr/>
              </a:pPr>
              <a:t>‹#›</a:t>
            </a:fld>
            <a:endParaRPr lang="en-US"/>
          </a:p>
        </p:txBody>
      </p:sp>
    </p:spTree>
    <p:extLst>
      <p:ext uri="{BB962C8B-B14F-4D97-AF65-F5344CB8AC3E}">
        <p14:creationId xmlns:p14="http://schemas.microsoft.com/office/powerpoint/2010/main" val="2166649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69F39A3-9F92-4497-B428-85430D5F42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5701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ABA0E-B383-454B-A38E-DCA5AAB8E4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0745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3D4D9E-EFB9-4150-8859-4376A1BF55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2528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414A16-65EA-42A4-AE5E-370E3F8875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6165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2B8113-D9BA-46A5-9504-22FC67B3BB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946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5ED565-53AC-4742-85D6-197D9655FF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1505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5817243-B664-4E0C-B7E9-59E2F1F65C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1254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97E5271-4C68-4231-AE46-A61C253F30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89842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8AD6E4-727C-4FF2-9C1D-40ACB18D4C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2076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7B14D9-A24C-4C3C-9CE9-F60901B01B7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242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2A506E-204F-4721-A6CF-A3797E80D6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813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DD7D2A-8A5F-4D74-AB5B-AABF4E3797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1659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E3E6AD7-5DB0-4CED-BB51-4DF43C91D0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9286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50313584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E56ECB-75EC-4B4F-A414-5263C46768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6261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95786D-42EF-4FA6-A220-85B63AEB7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3058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95022D-C42A-42E1-ABAC-AE5C2914D0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55413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5C707D-03E9-4DF5-AD36-F2FA21422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8425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913FC4-E998-4FCF-8E7E-4E4B482BFE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50566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098EF5-D97F-4F79-852D-04B8C2D7E0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82433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4EB621-3DBC-4010-980E-FC88E4BFB9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82814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7E646B-D591-4B83-A003-886E357E6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07138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E5C1A-11D2-4BEC-8AAB-AD5A96B0D4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57949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F52D3-2C6A-4F73-9CF4-A413B89A5E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632461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AC1A1F-D0B7-4DCF-858E-2E01C83575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01451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9FDA4B-257C-49B3-B8B6-93E6727D3D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413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2674BE-5A73-471D-BBA7-700643361B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6266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76EAB7-FBBF-41EA-B35C-A77B0BBC31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32751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6C3FE0-1485-4D40-AC7E-4751626B41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373121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7B76C6-7DE3-460C-B237-AD0BD99F27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6882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948623176"/>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E56ECB-75EC-4B4F-A414-5263C46768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94632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95022D-C42A-42E1-ABAC-AE5C2914D0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204549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5C707D-03E9-4DF5-AD36-F2FA21422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1264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913FC4-E998-4FCF-8E7E-4E4B482BFE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90814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098EF5-D97F-4F79-852D-04B8C2D7E0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1716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4EB621-3DBC-4010-980E-FC88E4BFB9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010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45D8035-AA11-464D-B41A-0E3E8DC73E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3619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7E646B-D591-4B83-A003-886E357E6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829962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E5C1A-11D2-4BEC-8AAB-AD5A96B0D4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54505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F52D3-2C6A-4F73-9CF4-A413B89A5E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18599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AC1A1F-D0B7-4DCF-858E-2E01C83575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29374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9FDA4B-257C-49B3-B8B6-93E6727D3D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000852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76EAB7-FBBF-41EA-B35C-A77B0BBC31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4608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6C3FE0-1485-4D40-AC7E-4751626B41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06907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7B76C6-7DE3-460C-B237-AD0BD99F27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93014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24012785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E56ECB-75EC-4B4F-A414-5263C46768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4883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4658AF-B107-4735-959D-B7D8DCD67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459577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95022D-C42A-42E1-ABAC-AE5C2914D0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399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5C707D-03E9-4DF5-AD36-F2FA21422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304115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913FC4-E998-4FCF-8E7E-4E4B482BFE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94036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098EF5-D97F-4F79-852D-04B8C2D7E0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63596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4EB621-3DBC-4010-980E-FC88E4BFB9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84599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7E646B-D591-4B83-A003-886E357E6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215626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E5C1A-11D2-4BEC-8AAB-AD5A96B0D4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532674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F52D3-2C6A-4F73-9CF4-A413B89A5E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71597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AC1A1F-D0B7-4DCF-858E-2E01C83575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93290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9FDA4B-257C-49B3-B8B6-93E6727D3D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717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73319E1-7639-4894-B8F2-4B4155FA03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142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76EAB7-FBBF-41EA-B35C-A77B0BBC31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0461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6C3FE0-1485-4D40-AC7E-4751626B41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590098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7B76C6-7DE3-460C-B237-AD0BD99F27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046004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73431689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E56ECB-75EC-4B4F-A414-5263C46768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915092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95022D-C42A-42E1-ABAC-AE5C2914D0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8129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95C707D-03E9-4DF5-AD36-F2FA21422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08170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913FC4-E998-4FCF-8E7E-4E4B482BFE5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614367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2098EF5-D97F-4F79-852D-04B8C2D7E00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3722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B4EB621-3DBC-4010-980E-FC88E4BFB9F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72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D887D4-4237-46EB-8B01-2A0DF7F838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56007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7E646B-D591-4B83-A003-886E357E67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378229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B5E5C1A-11D2-4BEC-8AAB-AD5A96B0D4F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12733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B4F52D3-2C6A-4F73-9CF4-A413B89A5E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75368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AC1A1F-D0B7-4DCF-858E-2E01C835751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361110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9FDA4B-257C-49B3-B8B6-93E6727D3D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78008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76EAB7-FBBF-41EA-B35C-A77B0BBC310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81675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6C3FE0-1485-4D40-AC7E-4751626B41C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929156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87B76C6-7DE3-460C-B237-AD0BD99F27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919679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2800"/>
              </a:lnSpc>
              <a:defRPr sz="26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91477399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407571351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4CE76B-73A1-411C-8029-AF23F56992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54864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16536611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2374626270"/>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98427139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0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1800" i="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18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1800">
                <a:solidFill>
                  <a:schemeClr val="bg2"/>
                </a:solidFill>
                <a:effectLst>
                  <a:outerShdw blurRad="38100" dist="38100" dir="2700000" algn="tl">
                    <a:srgbClr val="000000">
                      <a:alpha val="43137"/>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6705600" cy="609600"/>
          </a:xfrm>
          <a:prstGeom prst="rect">
            <a:avLst/>
          </a:prstGeom>
        </p:spPr>
        <p:txBody>
          <a:bodyPr anchor="b" anchorCtr="0"/>
          <a:lstStyle>
            <a:lvl1pPr algn="l">
              <a:lnSpc>
                <a:spcPts val="1100"/>
              </a:lnSpc>
              <a:buNone/>
              <a:defRPr sz="9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08396880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solidFill>
                  <a:schemeClr val="bg1"/>
                </a:solidFill>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57270635"/>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bg1"/>
              </a:buClr>
              <a:buSzPct val="70000"/>
              <a:buFont typeface="Wingdings" pitchFamily="2" charset="2"/>
              <a:buChar char="q"/>
              <a:defRPr sz="2400" b="1">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3885649395"/>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solidFill>
                  <a:schemeClr val="bg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589250"/>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5" name="Rectangle 1"/>
          <p:cNvSpPr>
            <a:spLocks noChangeArrowheads="1"/>
          </p:cNvSpPr>
          <p:nvPr userDrawn="1"/>
        </p:nvSpPr>
        <p:spPr bwMode="auto">
          <a:xfrm>
            <a:off x="1371600" y="4343400"/>
            <a:ext cx="64008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300" b="1" smtClean="0">
                <a:solidFill>
                  <a:srgbClr val="FFFFFF"/>
                </a:solidFill>
                <a:cs typeface="Arial" charset="0"/>
              </a:rPr>
              <a:t>For more information please contact Centers for Disease Control and Prevention</a:t>
            </a:r>
          </a:p>
        </p:txBody>
      </p:sp>
      <p:sp>
        <p:nvSpPr>
          <p:cNvPr id="6" name="Rectangle 2"/>
          <p:cNvSpPr>
            <a:spLocks noChangeArrowheads="1"/>
          </p:cNvSpPr>
          <p:nvPr userDrawn="1"/>
        </p:nvSpPr>
        <p:spPr bwMode="auto">
          <a:xfrm>
            <a:off x="1371600" y="4705350"/>
            <a:ext cx="594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smtClean="0">
                <a:solidFill>
                  <a:srgbClr val="FFFFFF"/>
                </a:solidFill>
                <a:cs typeface="Arial" charset="0"/>
              </a:rPr>
              <a:t>1600 Clifton Road NE, Atlanta, GA 30333</a:t>
            </a:r>
          </a:p>
          <a:p>
            <a:pPr fontAlgn="base">
              <a:spcBef>
                <a:spcPct val="0"/>
              </a:spcBef>
              <a:spcAft>
                <a:spcPct val="0"/>
              </a:spcAft>
            </a:pPr>
            <a:r>
              <a:rPr lang="en-US" sz="1200" smtClean="0">
                <a:solidFill>
                  <a:srgbClr val="FFFFFF"/>
                </a:solidFill>
                <a:cs typeface="Arial" charset="0"/>
              </a:rPr>
              <a:t>Telephone, 1-800-CDC-INFO (232-4636)/TTY: 1-888-232-6348</a:t>
            </a:r>
          </a:p>
          <a:p>
            <a:pPr fontAlgn="base">
              <a:spcBef>
                <a:spcPct val="0"/>
              </a:spcBef>
              <a:spcAft>
                <a:spcPct val="0"/>
              </a:spcAft>
            </a:pPr>
            <a:r>
              <a:rPr lang="en-US" sz="1200" smtClean="0">
                <a:solidFill>
                  <a:srgbClr val="FFFFFF"/>
                </a:solidFill>
                <a:cs typeface="Arial" charset="0"/>
              </a:rPr>
              <a:t>E-mail: cdcinfo@cdc.gov 	Web: www.cdc.gov</a:t>
            </a:r>
          </a:p>
        </p:txBody>
      </p:sp>
      <p:sp>
        <p:nvSpPr>
          <p:cNvPr id="7" name="Rectangle 3"/>
          <p:cNvSpPr>
            <a:spLocks noChangeArrowheads="1"/>
          </p:cNvSpPr>
          <p:nvPr userDrawn="1"/>
        </p:nvSpPr>
        <p:spPr bwMode="auto">
          <a:xfrm>
            <a:off x="1371600" y="5421313"/>
            <a:ext cx="594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900" smtClean="0">
                <a:solidFill>
                  <a:srgbClr val="FFFFFF"/>
                </a:solidFill>
                <a:cs typeface="Arial" charset="0"/>
              </a:rPr>
              <a:t>The findings and conclusions in this report are those of the authors and do not necessarily represent the official position of the Centers for Disease Control and Prevention.</a:t>
            </a:r>
          </a:p>
        </p:txBody>
      </p:sp>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4246547843"/>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105914973"/>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Tree>
    <p:extLst>
      <p:ext uri="{BB962C8B-B14F-4D97-AF65-F5344CB8AC3E}">
        <p14:creationId xmlns:p14="http://schemas.microsoft.com/office/powerpoint/2010/main" val="196937046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theme" Target="../theme/theme6.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10" Type="http://schemas.openxmlformats.org/officeDocument/2006/relationships/theme" Target="../theme/theme7.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theme" Target="../theme/theme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5.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10" Type="http://schemas.openxmlformats.org/officeDocument/2006/relationships/theme" Target="../theme/theme9.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13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defRPr/>
            </a:pPr>
            <a:endParaRPr lang="en-US">
              <a:solidFill>
                <a:srgbClr val="000000"/>
              </a:solidFill>
            </a:endParaRPr>
          </a:p>
        </p:txBody>
      </p:sp>
      <p:sp>
        <p:nvSpPr>
          <p:cNvPr id="271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endParaRPr lang="en-US">
              <a:solidFill>
                <a:srgbClr val="000000"/>
              </a:solidFill>
            </a:endParaRPr>
          </a:p>
        </p:txBody>
      </p:sp>
      <p:sp>
        <p:nvSpPr>
          <p:cNvPr id="2713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defRPr/>
            </a:pPr>
            <a:fld id="{839EF526-AD22-4EC2-8649-DDF875EDDFD2}"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211044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806" r:id="rId13"/>
    <p:sldLayoutId id="2147483807" r:id="rId14"/>
    <p:sldLayoutId id="2147483808" r:id="rId15"/>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eaLnBrk="0" fontAlgn="base" hangingPunct="0">
        <a:spcBef>
          <a:spcPct val="0"/>
        </a:spcBef>
        <a:spcAft>
          <a:spcPct val="0"/>
        </a:spcAft>
        <a:defRPr sz="4400">
          <a:solidFill>
            <a:srgbClr val="FFFF00"/>
          </a:solidFill>
          <a:latin typeface="Times New Roman" pitchFamily="18" charset="0"/>
        </a:defRPr>
      </a:lvl6pPr>
      <a:lvl7pPr marL="914400" algn="ctr" rtl="0" eaLnBrk="0" fontAlgn="base" hangingPunct="0">
        <a:spcBef>
          <a:spcPct val="0"/>
        </a:spcBef>
        <a:spcAft>
          <a:spcPct val="0"/>
        </a:spcAft>
        <a:defRPr sz="4400">
          <a:solidFill>
            <a:srgbClr val="FFFF00"/>
          </a:solidFill>
          <a:latin typeface="Times New Roman" pitchFamily="18" charset="0"/>
        </a:defRPr>
      </a:lvl7pPr>
      <a:lvl8pPr marL="1371600" algn="ctr" rtl="0" eaLnBrk="0" fontAlgn="base" hangingPunct="0">
        <a:spcBef>
          <a:spcPct val="0"/>
        </a:spcBef>
        <a:spcAft>
          <a:spcPct val="0"/>
        </a:spcAft>
        <a:defRPr sz="4400">
          <a:solidFill>
            <a:srgbClr val="FFFF00"/>
          </a:solidFill>
          <a:latin typeface="Times New Roman" pitchFamily="18" charset="0"/>
        </a:defRPr>
      </a:lvl8pPr>
      <a:lvl9pPr marL="1828800" algn="ctr" rtl="0" eaLnBrk="0" fontAlgn="base" hangingPunct="0">
        <a:spcBef>
          <a:spcPct val="0"/>
        </a:spcBef>
        <a:spcAft>
          <a:spcPct val="0"/>
        </a:spcAft>
        <a:defRPr sz="44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eaLnBrk="0" fontAlgn="base" hangingPunct="0">
        <a:spcBef>
          <a:spcPct val="20000"/>
        </a:spcBef>
        <a:spcAft>
          <a:spcPct val="0"/>
        </a:spcAft>
        <a:buChar char="»"/>
        <a:defRPr sz="2000">
          <a:solidFill>
            <a:srgbClr val="FFFF00"/>
          </a:solidFill>
          <a:latin typeface="+mn-lt"/>
        </a:defRPr>
      </a:lvl6pPr>
      <a:lvl7pPr marL="2971800" indent="-228600" algn="l" rtl="0" eaLnBrk="0" fontAlgn="base" hangingPunct="0">
        <a:spcBef>
          <a:spcPct val="20000"/>
        </a:spcBef>
        <a:spcAft>
          <a:spcPct val="0"/>
        </a:spcAft>
        <a:buChar char="»"/>
        <a:defRPr sz="2000">
          <a:solidFill>
            <a:srgbClr val="FFFF00"/>
          </a:solidFill>
          <a:latin typeface="+mn-lt"/>
        </a:defRPr>
      </a:lvl7pPr>
      <a:lvl8pPr marL="3429000" indent="-228600" algn="l" rtl="0" eaLnBrk="0" fontAlgn="base" hangingPunct="0">
        <a:spcBef>
          <a:spcPct val="20000"/>
        </a:spcBef>
        <a:spcAft>
          <a:spcPct val="0"/>
        </a:spcAft>
        <a:buChar char="»"/>
        <a:defRPr sz="2000">
          <a:solidFill>
            <a:srgbClr val="FFFF00"/>
          </a:solidFill>
          <a:latin typeface="+mn-lt"/>
        </a:defRPr>
      </a:lvl8pPr>
      <a:lvl9pPr marL="3886200" indent="-228600" algn="l" rtl="0" eaLnBrk="0" fontAlgn="base" hangingPunct="0">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136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eaLnBrk="0" fontAlgn="base" hangingPunct="0">
              <a:spcBef>
                <a:spcPct val="0"/>
              </a:spcBef>
              <a:spcAft>
                <a:spcPct val="0"/>
              </a:spcAft>
              <a:defRPr/>
            </a:pPr>
            <a:endParaRPr lang="en-US">
              <a:solidFill>
                <a:srgbClr val="000000"/>
              </a:solidFill>
            </a:endParaRPr>
          </a:p>
        </p:txBody>
      </p:sp>
      <p:sp>
        <p:nvSpPr>
          <p:cNvPr id="27136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eaLnBrk="0" fontAlgn="base" hangingPunct="0">
              <a:spcBef>
                <a:spcPct val="0"/>
              </a:spcBef>
              <a:spcAft>
                <a:spcPct val="0"/>
              </a:spcAft>
              <a:defRPr/>
            </a:pPr>
            <a:endParaRPr lang="en-US">
              <a:solidFill>
                <a:srgbClr val="000000"/>
              </a:solidFill>
            </a:endParaRPr>
          </a:p>
        </p:txBody>
      </p:sp>
      <p:sp>
        <p:nvSpPr>
          <p:cNvPr id="27136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eaLnBrk="0" fontAlgn="base" hangingPunct="0">
              <a:spcBef>
                <a:spcPct val="0"/>
              </a:spcBef>
              <a:spcAft>
                <a:spcPct val="0"/>
              </a:spcAft>
              <a:defRPr/>
            </a:pPr>
            <a:fld id="{4B6E7B1C-80B0-4D33-9E7C-F5D67A023CF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337907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eaLnBrk="0" fontAlgn="base" hangingPunct="0">
        <a:spcBef>
          <a:spcPct val="0"/>
        </a:spcBef>
        <a:spcAft>
          <a:spcPct val="0"/>
        </a:spcAft>
        <a:defRPr sz="4400">
          <a:solidFill>
            <a:srgbClr val="FFFF00"/>
          </a:solidFill>
          <a:latin typeface="Times New Roman" pitchFamily="18" charset="0"/>
        </a:defRPr>
      </a:lvl6pPr>
      <a:lvl7pPr marL="914400" algn="ctr" rtl="0" eaLnBrk="0" fontAlgn="base" hangingPunct="0">
        <a:spcBef>
          <a:spcPct val="0"/>
        </a:spcBef>
        <a:spcAft>
          <a:spcPct val="0"/>
        </a:spcAft>
        <a:defRPr sz="4400">
          <a:solidFill>
            <a:srgbClr val="FFFF00"/>
          </a:solidFill>
          <a:latin typeface="Times New Roman" pitchFamily="18" charset="0"/>
        </a:defRPr>
      </a:lvl7pPr>
      <a:lvl8pPr marL="1371600" algn="ctr" rtl="0" eaLnBrk="0" fontAlgn="base" hangingPunct="0">
        <a:spcBef>
          <a:spcPct val="0"/>
        </a:spcBef>
        <a:spcAft>
          <a:spcPct val="0"/>
        </a:spcAft>
        <a:defRPr sz="4400">
          <a:solidFill>
            <a:srgbClr val="FFFF00"/>
          </a:solidFill>
          <a:latin typeface="Times New Roman" pitchFamily="18" charset="0"/>
        </a:defRPr>
      </a:lvl8pPr>
      <a:lvl9pPr marL="1828800" algn="ctr" rtl="0" eaLnBrk="0" fontAlgn="base" hangingPunct="0">
        <a:spcBef>
          <a:spcPct val="0"/>
        </a:spcBef>
        <a:spcAft>
          <a:spcPct val="0"/>
        </a:spcAft>
        <a:defRPr sz="4400">
          <a:solidFill>
            <a:srgbClr val="FFFF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rgbClr val="FFFF00"/>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00"/>
          </a:solidFill>
          <a:latin typeface="+mn-lt"/>
        </a:defRPr>
      </a:lvl2pPr>
      <a:lvl3pPr marL="1143000" indent="-228600" algn="l" rtl="0" eaLnBrk="0" fontAlgn="base" hangingPunct="0">
        <a:spcBef>
          <a:spcPct val="20000"/>
        </a:spcBef>
        <a:spcAft>
          <a:spcPct val="0"/>
        </a:spcAft>
        <a:buChar char="•"/>
        <a:defRPr sz="2400">
          <a:solidFill>
            <a:srgbClr val="FFFF00"/>
          </a:solidFill>
          <a:latin typeface="+mn-lt"/>
        </a:defRPr>
      </a:lvl3pPr>
      <a:lvl4pPr marL="1600200" indent="-228600" algn="l" rtl="0" eaLnBrk="0" fontAlgn="base" hangingPunct="0">
        <a:spcBef>
          <a:spcPct val="20000"/>
        </a:spcBef>
        <a:spcAft>
          <a:spcPct val="0"/>
        </a:spcAft>
        <a:buChar char="–"/>
        <a:defRPr sz="2000">
          <a:solidFill>
            <a:srgbClr val="FFFF00"/>
          </a:solidFill>
          <a:latin typeface="+mn-lt"/>
        </a:defRPr>
      </a:lvl4pPr>
      <a:lvl5pPr marL="2057400" indent="-228600" algn="l" rtl="0" eaLnBrk="0" fontAlgn="base" hangingPunct="0">
        <a:spcBef>
          <a:spcPct val="20000"/>
        </a:spcBef>
        <a:spcAft>
          <a:spcPct val="0"/>
        </a:spcAft>
        <a:buChar char="»"/>
        <a:defRPr sz="2000">
          <a:solidFill>
            <a:srgbClr val="FFFF00"/>
          </a:solidFill>
          <a:latin typeface="+mn-lt"/>
        </a:defRPr>
      </a:lvl5pPr>
      <a:lvl6pPr marL="2514600" indent="-228600" algn="l" rtl="0" eaLnBrk="0" fontAlgn="base" hangingPunct="0">
        <a:spcBef>
          <a:spcPct val="20000"/>
        </a:spcBef>
        <a:spcAft>
          <a:spcPct val="0"/>
        </a:spcAft>
        <a:buChar char="»"/>
        <a:defRPr sz="2000">
          <a:solidFill>
            <a:srgbClr val="FFFF00"/>
          </a:solidFill>
          <a:latin typeface="+mn-lt"/>
        </a:defRPr>
      </a:lvl6pPr>
      <a:lvl7pPr marL="2971800" indent="-228600" algn="l" rtl="0" eaLnBrk="0" fontAlgn="base" hangingPunct="0">
        <a:spcBef>
          <a:spcPct val="20000"/>
        </a:spcBef>
        <a:spcAft>
          <a:spcPct val="0"/>
        </a:spcAft>
        <a:buChar char="»"/>
        <a:defRPr sz="2000">
          <a:solidFill>
            <a:srgbClr val="FFFF00"/>
          </a:solidFill>
          <a:latin typeface="+mn-lt"/>
        </a:defRPr>
      </a:lvl7pPr>
      <a:lvl8pPr marL="3429000" indent="-228600" algn="l" rtl="0" eaLnBrk="0" fontAlgn="base" hangingPunct="0">
        <a:spcBef>
          <a:spcPct val="20000"/>
        </a:spcBef>
        <a:spcAft>
          <a:spcPct val="0"/>
        </a:spcAft>
        <a:buChar char="»"/>
        <a:defRPr sz="2000">
          <a:solidFill>
            <a:srgbClr val="FFFF00"/>
          </a:solidFill>
          <a:latin typeface="+mn-lt"/>
        </a:defRPr>
      </a:lvl8pPr>
      <a:lvl9pPr marL="3886200" indent="-228600" algn="l" rtl="0" eaLnBrk="0" fontAlgn="base" hangingPunct="0">
        <a:spcBef>
          <a:spcPct val="20000"/>
        </a:spcBef>
        <a:spcAft>
          <a:spcPct val="0"/>
        </a:spcAft>
        <a:buChar char="»"/>
        <a:defRPr sz="2000">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09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2663469-17C9-4C26-8C56-74AE862CCFBF}"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48780970"/>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09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2663469-17C9-4C26-8C56-74AE862CCFBF}"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153131253"/>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09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2663469-17C9-4C26-8C56-74AE862CCFBF}"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2799926348"/>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209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B2663469-17C9-4C26-8C56-74AE862CCFBF}"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700759661"/>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804272"/>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itchFamily="34" charset="0"/>
        </a:defRPr>
      </a:lvl2pPr>
      <a:lvl3pPr algn="ctr" rtl="0" eaLnBrk="0" fontAlgn="base" hangingPunct="0">
        <a:spcBef>
          <a:spcPct val="0"/>
        </a:spcBef>
        <a:spcAft>
          <a:spcPct val="0"/>
        </a:spcAft>
        <a:defRPr sz="4400">
          <a:solidFill>
            <a:schemeClr val="tx1"/>
          </a:solidFill>
          <a:latin typeface="Myriad Web Pro" pitchFamily="34" charset="0"/>
        </a:defRPr>
      </a:lvl3pPr>
      <a:lvl4pPr algn="ctr" rtl="0" eaLnBrk="0" fontAlgn="base" hangingPunct="0">
        <a:spcBef>
          <a:spcPct val="0"/>
        </a:spcBef>
        <a:spcAft>
          <a:spcPct val="0"/>
        </a:spcAft>
        <a:defRPr sz="4400">
          <a:solidFill>
            <a:schemeClr val="tx1"/>
          </a:solidFill>
          <a:latin typeface="Myriad Web Pro" pitchFamily="34" charset="0"/>
        </a:defRPr>
      </a:lvl4pPr>
      <a:lvl5pPr algn="ctr" rtl="0" eaLnBrk="0" fontAlgn="base" hangingPunct="0">
        <a:spcBef>
          <a:spcPct val="0"/>
        </a:spcBef>
        <a:spcAft>
          <a:spcPct val="0"/>
        </a:spcAft>
        <a:defRPr sz="4400">
          <a:solidFill>
            <a:schemeClr val="tx1"/>
          </a:solidFill>
          <a:latin typeface="Myriad Web Pro" pitchFamily="34" charset="0"/>
        </a:defRPr>
      </a:lvl5pPr>
      <a:lvl6pPr marL="457200" algn="ctr" rtl="0" fontAlgn="base">
        <a:spcBef>
          <a:spcPct val="0"/>
        </a:spcBef>
        <a:spcAft>
          <a:spcPct val="0"/>
        </a:spcAft>
        <a:defRPr sz="4400">
          <a:solidFill>
            <a:schemeClr val="tx1"/>
          </a:solidFill>
          <a:latin typeface="Myriad Web Pro" pitchFamily="34" charset="0"/>
        </a:defRPr>
      </a:lvl6pPr>
      <a:lvl7pPr marL="914400" algn="ctr" rtl="0" fontAlgn="base">
        <a:spcBef>
          <a:spcPct val="0"/>
        </a:spcBef>
        <a:spcAft>
          <a:spcPct val="0"/>
        </a:spcAft>
        <a:defRPr sz="4400">
          <a:solidFill>
            <a:schemeClr val="tx1"/>
          </a:solidFill>
          <a:latin typeface="Myriad Web Pro" pitchFamily="34" charset="0"/>
        </a:defRPr>
      </a:lvl7pPr>
      <a:lvl8pPr marL="1371600" algn="ctr" rtl="0" fontAlgn="base">
        <a:spcBef>
          <a:spcPct val="0"/>
        </a:spcBef>
        <a:spcAft>
          <a:spcPct val="0"/>
        </a:spcAft>
        <a:defRPr sz="4400">
          <a:solidFill>
            <a:schemeClr val="tx1"/>
          </a:solidFill>
          <a:latin typeface="Myriad Web Pro" pitchFamily="34" charset="0"/>
        </a:defRPr>
      </a:lvl8pPr>
      <a:lvl9pPr marL="1828800" algn="ctr" rtl="0" fontAlgn="base">
        <a:spcBef>
          <a:spcPct val="0"/>
        </a:spcBef>
        <a:spcAft>
          <a:spcPct val="0"/>
        </a:spcAft>
        <a:defRPr sz="4400">
          <a:solidFill>
            <a:schemeClr val="tx1"/>
          </a:solidFill>
          <a:latin typeface="Myriad Web Pro"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12424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itchFamily="34" charset="0"/>
        </a:defRPr>
      </a:lvl2pPr>
      <a:lvl3pPr algn="ctr" rtl="0" eaLnBrk="0" fontAlgn="base" hangingPunct="0">
        <a:spcBef>
          <a:spcPct val="0"/>
        </a:spcBef>
        <a:spcAft>
          <a:spcPct val="0"/>
        </a:spcAft>
        <a:defRPr sz="4400">
          <a:solidFill>
            <a:schemeClr val="tx1"/>
          </a:solidFill>
          <a:latin typeface="Myriad Web Pro" pitchFamily="34" charset="0"/>
        </a:defRPr>
      </a:lvl3pPr>
      <a:lvl4pPr algn="ctr" rtl="0" eaLnBrk="0" fontAlgn="base" hangingPunct="0">
        <a:spcBef>
          <a:spcPct val="0"/>
        </a:spcBef>
        <a:spcAft>
          <a:spcPct val="0"/>
        </a:spcAft>
        <a:defRPr sz="4400">
          <a:solidFill>
            <a:schemeClr val="tx1"/>
          </a:solidFill>
          <a:latin typeface="Myriad Web Pro" pitchFamily="34" charset="0"/>
        </a:defRPr>
      </a:lvl4pPr>
      <a:lvl5pPr algn="ctr" rtl="0" eaLnBrk="0" fontAlgn="base" hangingPunct="0">
        <a:spcBef>
          <a:spcPct val="0"/>
        </a:spcBef>
        <a:spcAft>
          <a:spcPct val="0"/>
        </a:spcAft>
        <a:defRPr sz="4400">
          <a:solidFill>
            <a:schemeClr val="tx1"/>
          </a:solidFill>
          <a:latin typeface="Myriad Web Pro" pitchFamily="34" charset="0"/>
        </a:defRPr>
      </a:lvl5pPr>
      <a:lvl6pPr marL="457200" algn="ctr" rtl="0" fontAlgn="base">
        <a:spcBef>
          <a:spcPct val="0"/>
        </a:spcBef>
        <a:spcAft>
          <a:spcPct val="0"/>
        </a:spcAft>
        <a:defRPr sz="4400">
          <a:solidFill>
            <a:schemeClr val="tx1"/>
          </a:solidFill>
          <a:latin typeface="Myriad Web Pro" pitchFamily="34" charset="0"/>
        </a:defRPr>
      </a:lvl6pPr>
      <a:lvl7pPr marL="914400" algn="ctr" rtl="0" fontAlgn="base">
        <a:spcBef>
          <a:spcPct val="0"/>
        </a:spcBef>
        <a:spcAft>
          <a:spcPct val="0"/>
        </a:spcAft>
        <a:defRPr sz="4400">
          <a:solidFill>
            <a:schemeClr val="tx1"/>
          </a:solidFill>
          <a:latin typeface="Myriad Web Pro" pitchFamily="34" charset="0"/>
        </a:defRPr>
      </a:lvl7pPr>
      <a:lvl8pPr marL="1371600" algn="ctr" rtl="0" fontAlgn="base">
        <a:spcBef>
          <a:spcPct val="0"/>
        </a:spcBef>
        <a:spcAft>
          <a:spcPct val="0"/>
        </a:spcAft>
        <a:defRPr sz="4400">
          <a:solidFill>
            <a:schemeClr val="tx1"/>
          </a:solidFill>
          <a:latin typeface="Myriad Web Pro" pitchFamily="34" charset="0"/>
        </a:defRPr>
      </a:lvl8pPr>
      <a:lvl9pPr marL="1828800" algn="ctr" rtl="0" fontAlgn="base">
        <a:spcBef>
          <a:spcPct val="0"/>
        </a:spcBef>
        <a:spcAft>
          <a:spcPct val="0"/>
        </a:spcAft>
        <a:defRPr sz="4400">
          <a:solidFill>
            <a:schemeClr val="tx1"/>
          </a:solidFill>
          <a:latin typeface="Myriad Web Pro"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067166"/>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hyperlink" Target="http://www.childrensbrand.org/" TargetMode="Externa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1.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image" Target="../media/image18.jpeg"/><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hyperlink" Target="http://www.childrensbran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40.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hildrensbrand.org/"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hyperlink" Target="http://www.childrensbrand.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152400"/>
            <a:ext cx="7772400" cy="3352800"/>
          </a:xfrm>
        </p:spPr>
        <p:txBody>
          <a:bodyPr/>
          <a:lstStyle/>
          <a:p>
            <a:r>
              <a:rPr lang="en-US" b="1" dirty="0" smtClean="0"/>
              <a:t>HIV Infection in Adolescents:  What do we need to know to prevent infections and evaluate and treat the Patient at Risk</a:t>
            </a:r>
          </a:p>
        </p:txBody>
      </p:sp>
      <p:sp>
        <p:nvSpPr>
          <p:cNvPr id="107523" name="Rectangle 3"/>
          <p:cNvSpPr>
            <a:spLocks noGrp="1" noChangeArrowheads="1"/>
          </p:cNvSpPr>
          <p:nvPr>
            <p:ph type="body" sz="half" idx="1"/>
          </p:nvPr>
        </p:nvSpPr>
        <p:spPr>
          <a:xfrm>
            <a:off x="685800" y="2971800"/>
            <a:ext cx="7010400" cy="3124200"/>
          </a:xfrm>
        </p:spPr>
        <p:txBody>
          <a:bodyPr/>
          <a:lstStyle/>
          <a:p>
            <a:pPr>
              <a:lnSpc>
                <a:spcPct val="90000"/>
              </a:lnSpc>
            </a:pPr>
            <a:endParaRPr lang="en-US" sz="2800" dirty="0" smtClean="0"/>
          </a:p>
          <a:p>
            <a:pPr algn="ctr">
              <a:lnSpc>
                <a:spcPct val="90000"/>
              </a:lnSpc>
              <a:buFontTx/>
              <a:buNone/>
            </a:pPr>
            <a:endParaRPr lang="en-US" sz="2400" b="1" dirty="0" smtClean="0"/>
          </a:p>
        </p:txBody>
      </p:sp>
      <p:graphicFrame>
        <p:nvGraphicFramePr>
          <p:cNvPr id="107524" name="Object 4"/>
          <p:cNvGraphicFramePr>
            <a:graphicFrameLocks noGrp="1" noChangeAspect="1"/>
          </p:cNvGraphicFramePr>
          <p:nvPr>
            <p:ph sz="half" idx="2"/>
            <p:extLst>
              <p:ext uri="{D42A27DB-BD31-4B8C-83A1-F6EECF244321}">
                <p14:modId xmlns:p14="http://schemas.microsoft.com/office/powerpoint/2010/main" val="687204599"/>
              </p:ext>
            </p:extLst>
          </p:nvPr>
        </p:nvGraphicFramePr>
        <p:xfrm>
          <a:off x="2819400" y="3733800"/>
          <a:ext cx="3806825" cy="2540000"/>
        </p:xfrm>
        <a:graphic>
          <a:graphicData uri="http://schemas.openxmlformats.org/presentationml/2006/ole">
            <mc:AlternateContent xmlns:mc="http://schemas.openxmlformats.org/markup-compatibility/2006">
              <mc:Choice xmlns:v="urn:schemas-microsoft-com:vml" Requires="v">
                <p:oleObj spid="_x0000_s1051" name="Chart" r:id="rId3" imgW="6096090" imgH="4067280" progId="MSGraph.Chart.8">
                  <p:embed followColorScheme="full"/>
                </p:oleObj>
              </mc:Choice>
              <mc:Fallback>
                <p:oleObj name="Chart" r:id="rId3" imgW="6096090" imgH="4067280" progId="MSGraph.Chart.8">
                  <p:embed followColorScheme="full"/>
                  <p:pic>
                    <p:nvPicPr>
                      <p:cNvPr id="0" name=""/>
                      <p:cNvPicPr>
                        <a:picLocks noChangeAspect="1" noChangeArrowheads="1"/>
                      </p:cNvPicPr>
                      <p:nvPr/>
                    </p:nvPicPr>
                    <p:blipFill>
                      <a:blip r:embed="rId4"/>
                      <a:srcRect/>
                      <a:stretch>
                        <a:fillRect/>
                      </a:stretch>
                    </p:blipFill>
                    <p:spPr bwMode="auto">
                      <a:xfrm>
                        <a:off x="2819400" y="3733800"/>
                        <a:ext cx="3806825"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Rectangle 1"/>
          <p:cNvSpPr/>
          <p:nvPr/>
        </p:nvSpPr>
        <p:spPr>
          <a:xfrm>
            <a:off x="2133600" y="3581400"/>
            <a:ext cx="4572000" cy="2246769"/>
          </a:xfrm>
          <a:prstGeom prst="rect">
            <a:avLst/>
          </a:prstGeom>
        </p:spPr>
        <p:txBody>
          <a:bodyPr>
            <a:spAutoFit/>
          </a:bodyPr>
          <a:lstStyle/>
          <a:p>
            <a:pPr algn="ctr"/>
            <a:r>
              <a:rPr lang="en-US" sz="2000" b="1" dirty="0" smtClean="0">
                <a:solidFill>
                  <a:schemeClr val="bg1"/>
                </a:solidFill>
              </a:rPr>
              <a:t>Lawrence J. D’Angelo, MD, MPH</a:t>
            </a:r>
          </a:p>
          <a:p>
            <a:pPr algn="ctr"/>
            <a:r>
              <a:rPr lang="en-US" sz="2000" b="1" dirty="0" smtClean="0">
                <a:solidFill>
                  <a:schemeClr val="bg1"/>
                </a:solidFill>
              </a:rPr>
              <a:t>Chief, Division of Adolescent and Young Adult Medicine</a:t>
            </a:r>
          </a:p>
          <a:p>
            <a:pPr algn="ctr"/>
            <a:r>
              <a:rPr lang="en-US" sz="2000" b="1" dirty="0" smtClean="0">
                <a:solidFill>
                  <a:schemeClr val="bg1"/>
                </a:solidFill>
              </a:rPr>
              <a:t>Children’s National Health System</a:t>
            </a:r>
          </a:p>
          <a:p>
            <a:pPr algn="ctr"/>
            <a:r>
              <a:rPr lang="en-US" sz="2000" b="1" dirty="0" smtClean="0">
                <a:solidFill>
                  <a:schemeClr val="bg1"/>
                </a:solidFill>
              </a:rPr>
              <a:t>Professor of Pediatrics, Medicine, Epidemiology and Prevention</a:t>
            </a:r>
          </a:p>
          <a:p>
            <a:pPr algn="ctr"/>
            <a:r>
              <a:rPr lang="en-US" sz="2000" b="1" dirty="0" smtClean="0">
                <a:solidFill>
                  <a:schemeClr val="bg1"/>
                </a:solidFill>
              </a:rPr>
              <a:t>George Washington University</a:t>
            </a:r>
            <a:endParaRPr lang="en-US" sz="2000" b="1" dirty="0">
              <a:solidFill>
                <a:schemeClr val="bg1"/>
              </a:solidFill>
            </a:endParaRPr>
          </a:p>
        </p:txBody>
      </p:sp>
      <p:pic>
        <p:nvPicPr>
          <p:cNvPr id="6" name="Picture 5" descr="Childrens National Brand Online">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2414060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a:xfrm>
            <a:off x="187325" y="293688"/>
            <a:ext cx="8734425" cy="1114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600"/>
              </a:lnSpc>
            </a:pPr>
            <a:r>
              <a:rPr lang="en-US" sz="2400" smtClean="0">
                <a:solidFill>
                  <a:srgbClr val="FFFF00"/>
                </a:solidFill>
                <a:ea typeface="ＭＳ Ｐゴシック" charset="-128"/>
              </a:rPr>
              <a:t>Rates of Diagnoses of HIV Infection among Adolescents Aged 13–19 Years,  2011—United States and 6 Dependent Areas</a:t>
            </a:r>
            <a:r>
              <a:rPr lang="en-US" sz="2000" smtClean="0">
                <a:solidFill>
                  <a:srgbClr val="FFFF00"/>
                </a:solidFill>
                <a:ea typeface="ＭＳ Ｐゴシック" charset="-128"/>
              </a:rPr>
              <a:t/>
            </a:r>
            <a:br>
              <a:rPr lang="en-US" sz="2000" smtClean="0">
                <a:solidFill>
                  <a:srgbClr val="FFFF00"/>
                </a:solidFill>
                <a:ea typeface="ＭＳ Ｐゴシック" charset="-128"/>
              </a:rPr>
            </a:br>
            <a:r>
              <a:rPr lang="en-US" sz="2000" smtClean="0">
                <a:solidFill>
                  <a:srgbClr val="FFFF00"/>
                </a:solidFill>
                <a:ea typeface="ＭＳ Ｐゴシック" charset="-128"/>
              </a:rPr>
              <a:t>N = 2,316	Total Rate = 7.6</a:t>
            </a:r>
          </a:p>
        </p:txBody>
      </p:sp>
      <p:pic>
        <p:nvPicPr>
          <p:cNvPr id="1433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166813"/>
            <a:ext cx="807720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Placeholder 3"/>
          <p:cNvSpPr>
            <a:spLocks noGrp="1"/>
          </p:cNvSpPr>
          <p:nvPr>
            <p:ph type="body" sz="quarter" idx="10"/>
          </p:nvPr>
        </p:nvSpPr>
        <p:spPr>
          <a:xfrm>
            <a:off x="447675" y="6019800"/>
            <a:ext cx="670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000"/>
              </a:lnSpc>
              <a:spcBef>
                <a:spcPct val="0"/>
              </a:spcBef>
            </a:pPr>
            <a:r>
              <a:rPr lang="en-US" i="1" smtClean="0">
                <a:ea typeface="ＭＳ Ｐゴシック" charset="-128"/>
              </a:rPr>
              <a:t>Note.</a:t>
            </a:r>
            <a:r>
              <a:rPr lang="en-US" smtClean="0">
                <a:ea typeface="ＭＳ Ｐゴシック" charset="-128"/>
              </a:rPr>
              <a:t> Data include persons with a diagnosis of HIV infection regardless of stage of disease at diagnosis. All displayed data have been statistically adjusted to account for reporting delays, but not for incomplete reporting.</a:t>
            </a:r>
          </a:p>
        </p:txBody>
      </p:sp>
    </p:spTree>
    <p:extLst>
      <p:ext uri="{BB962C8B-B14F-4D97-AF65-F5344CB8AC3E}">
        <p14:creationId xmlns:p14="http://schemas.microsoft.com/office/powerpoint/2010/main" val="9943778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125" name="Title 1"/>
          <p:cNvSpPr txBox="1">
            <a:spLocks noGrp="1"/>
          </p:cNvSpPr>
          <p:nvPr>
            <p:ph type="title"/>
          </p:nvPr>
        </p:nvSpPr>
        <p:spPr>
          <a:xfrm>
            <a:off x="210511" y="294229"/>
            <a:ext cx="8734424" cy="1114425"/>
          </a:xfrm>
          <a:prstGeom prst="rect">
            <a:avLst/>
          </a:prstGeom>
        </p:spPr>
        <p:txBody>
          <a:bodyPr anchor="b" anchorCtr="0"/>
          <a:lstStyle/>
          <a:p>
            <a:pPr lvl="0">
              <a:lnSpc>
                <a:spcPts val="2600"/>
              </a:lnSpc>
              <a:defRPr/>
            </a:pPr>
            <a:r>
              <a:rPr lang="en-US" sz="2000" dirty="0" smtClean="0">
                <a:solidFill>
                  <a:srgbClr val="FFFF00"/>
                </a:solidFill>
                <a:effectLst/>
              </a:rPr>
              <a:t>Rates of Diagnoses of HIV Infection Among Young Adults Aged </a:t>
            </a:r>
            <a:r>
              <a:rPr lang="en-US" sz="2000" dirty="0">
                <a:solidFill>
                  <a:srgbClr val="FFFF00"/>
                </a:solidFill>
                <a:effectLst/>
              </a:rPr>
              <a:t>20–24 </a:t>
            </a:r>
            <a:r>
              <a:rPr lang="en-US" sz="2000" dirty="0" smtClean="0">
                <a:solidFill>
                  <a:srgbClr val="FFFF00"/>
                </a:solidFill>
                <a:effectLst/>
              </a:rPr>
              <a:t>Years,  2013—United States and 6 Dependent Areas</a:t>
            </a:r>
            <a:br>
              <a:rPr lang="en-US" sz="2000" dirty="0" smtClean="0">
                <a:solidFill>
                  <a:srgbClr val="FFFF00"/>
                </a:solidFill>
                <a:effectLst/>
              </a:rPr>
            </a:br>
            <a:r>
              <a:rPr lang="en-US" sz="2000" dirty="0" smtClean="0">
                <a:solidFill>
                  <a:srgbClr val="FFFF00"/>
                </a:solidFill>
                <a:effectLst/>
              </a:rPr>
              <a:t>N = 8,144	Total Rate = 35.3</a:t>
            </a:r>
            <a:endParaRPr kumimoji="0" lang="en-US" sz="2000" b="1" i="0" u="none" strike="noStrike" kern="1200" cap="none" spc="0" normalizeH="0" baseline="0" noProof="0" dirty="0">
              <a:ln>
                <a:noFill/>
              </a:ln>
              <a:solidFill>
                <a:srgbClr val="FFFF00"/>
              </a:solidFill>
              <a:effectLst/>
              <a:uLnTx/>
              <a:uFillTx/>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990600"/>
            <a:ext cx="8305800" cy="5101838"/>
          </a:xfrm>
          <a:prstGeom prst="rect">
            <a:avLst/>
          </a:prstGeom>
        </p:spPr>
      </p:pic>
      <p:sp>
        <p:nvSpPr>
          <p:cNvPr id="4" name="Text Placeholder 3"/>
          <p:cNvSpPr>
            <a:spLocks noGrp="1"/>
          </p:cNvSpPr>
          <p:nvPr>
            <p:ph type="body" sz="quarter" idx="10"/>
          </p:nvPr>
        </p:nvSpPr>
        <p:spPr>
          <a:xfrm>
            <a:off x="447675" y="6019800"/>
            <a:ext cx="6705600" cy="476250"/>
          </a:xfrm>
        </p:spPr>
        <p:txBody>
          <a:bodyPr/>
          <a:lstStyle/>
          <a:p>
            <a:pPr>
              <a:lnSpc>
                <a:spcPts val="1000"/>
              </a:lnSpc>
              <a:spcBef>
                <a:spcPts val="0"/>
              </a:spcBef>
            </a:pPr>
            <a:r>
              <a:rPr lang="en-US" sz="900" i="1" dirty="0" smtClean="0"/>
              <a:t>Note.</a:t>
            </a:r>
            <a:r>
              <a:rPr lang="en-US" sz="900" dirty="0" smtClean="0"/>
              <a:t> Data include persons with a diagnosis of HIV infection regardless of stage of disease at diagnosis. All displayed data have been statistically adjusted to account for reporting delays, but not for incomplete reporting.</a:t>
            </a:r>
            <a:endParaRPr lang="en-US" sz="900" dirty="0"/>
          </a:p>
        </p:txBody>
      </p:sp>
    </p:spTree>
    <p:extLst>
      <p:ext uri="{BB962C8B-B14F-4D97-AF65-F5344CB8AC3E}">
        <p14:creationId xmlns:p14="http://schemas.microsoft.com/office/powerpoint/2010/main" val="43074593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304800"/>
            <a:ext cx="8734425" cy="11144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2600"/>
              </a:lnSpc>
            </a:pPr>
            <a:r>
              <a:rPr lang="en-US" sz="2200" smtClean="0">
                <a:solidFill>
                  <a:srgbClr val="FFFF00"/>
                </a:solidFill>
                <a:ea typeface="ＭＳ Ｐゴシック" charset="-128"/>
              </a:rPr>
              <a:t>Rates of Diagnoses of HIV Infection among Young Adults Aged </a:t>
            </a:r>
            <a:br>
              <a:rPr lang="en-US" sz="2200" smtClean="0">
                <a:solidFill>
                  <a:srgbClr val="FFFF00"/>
                </a:solidFill>
                <a:ea typeface="ＭＳ Ｐゴシック" charset="-128"/>
              </a:rPr>
            </a:br>
            <a:r>
              <a:rPr lang="en-US" sz="2200" smtClean="0">
                <a:solidFill>
                  <a:srgbClr val="FFFF00"/>
                </a:solidFill>
                <a:ea typeface="ＭＳ Ｐゴシック" charset="-128"/>
              </a:rPr>
              <a:t>20</a:t>
            </a:r>
            <a:r>
              <a:rPr lang="en-US" sz="2400" smtClean="0">
                <a:solidFill>
                  <a:srgbClr val="FFFF00"/>
                </a:solidFill>
                <a:ea typeface="ＭＳ Ｐゴシック" charset="-128"/>
              </a:rPr>
              <a:t>–</a:t>
            </a:r>
            <a:r>
              <a:rPr lang="en-US" sz="2200" smtClean="0">
                <a:solidFill>
                  <a:srgbClr val="FFFF00"/>
                </a:solidFill>
                <a:ea typeface="ＭＳ Ｐゴシック" charset="-128"/>
              </a:rPr>
              <a:t>24 Years,  2011—United States and 6 Dependent Areas</a:t>
            </a:r>
            <a:br>
              <a:rPr lang="en-US" sz="2200" smtClean="0">
                <a:solidFill>
                  <a:srgbClr val="FFFF00"/>
                </a:solidFill>
                <a:ea typeface="ＭＳ Ｐゴシック" charset="-128"/>
              </a:rPr>
            </a:br>
            <a:r>
              <a:rPr lang="en-US" sz="2000" smtClean="0">
                <a:solidFill>
                  <a:srgbClr val="FFFF00"/>
                </a:solidFill>
                <a:ea typeface="ＭＳ Ｐゴシック" charset="-128"/>
              </a:rPr>
              <a:t>N = 8,140	Total Rate = 36.3</a:t>
            </a:r>
          </a:p>
        </p:txBody>
      </p:sp>
      <p:pic>
        <p:nvPicPr>
          <p:cNvPr id="15363"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1101725"/>
            <a:ext cx="81534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Placeholder 3"/>
          <p:cNvSpPr>
            <a:spLocks noGrp="1"/>
          </p:cNvSpPr>
          <p:nvPr>
            <p:ph type="body" sz="quarter" idx="10"/>
          </p:nvPr>
        </p:nvSpPr>
        <p:spPr>
          <a:xfrm>
            <a:off x="447675" y="6019800"/>
            <a:ext cx="670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ts val="1000"/>
              </a:lnSpc>
              <a:spcBef>
                <a:spcPct val="0"/>
              </a:spcBef>
            </a:pPr>
            <a:r>
              <a:rPr lang="en-US" i="1" smtClean="0">
                <a:ea typeface="ＭＳ Ｐゴシック" charset="-128"/>
              </a:rPr>
              <a:t>Note.</a:t>
            </a:r>
            <a:r>
              <a:rPr lang="en-US" smtClean="0">
                <a:ea typeface="ＭＳ Ｐゴシック" charset="-128"/>
              </a:rPr>
              <a:t> Data include persons with a diagnosis of HIV infection regardless of stage of disease at diagnosis. All displayed data have been statistically adjusted to account for reporting delays, but not for incomplete reporting.</a:t>
            </a:r>
          </a:p>
        </p:txBody>
      </p:sp>
    </p:spTree>
    <p:extLst>
      <p:ext uri="{BB962C8B-B14F-4D97-AF65-F5344CB8AC3E}">
        <p14:creationId xmlns:p14="http://schemas.microsoft.com/office/powerpoint/2010/main" val="30142373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04800" y="228600"/>
            <a:ext cx="8534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p>
            <a:pPr eaLnBrk="1" hangingPunct="1">
              <a:lnSpc>
                <a:spcPts val="2500"/>
              </a:lnSpc>
            </a:pPr>
            <a:r>
              <a:rPr lang="en-US" sz="2300" smtClean="0">
                <a:effectLst/>
              </a:rPr>
              <a:t>Adolescents  and Young Adults Aged 13–24 Years Living with a Diagnosis of HIV Infection, by Sex and Transmission Category, Year-end 2010, United States and 6 Dependent Areas</a:t>
            </a:r>
          </a:p>
        </p:txBody>
      </p:sp>
      <p:pic>
        <p:nvPicPr>
          <p:cNvPr id="1638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6988" y="1477963"/>
            <a:ext cx="66484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a:spLocks noGrp="1"/>
          </p:cNvSpPr>
          <p:nvPr>
            <p:ph type="body" sz="quarter" idx="10"/>
          </p:nvPr>
        </p:nvSpPr>
        <p:spPr>
          <a:xfrm>
            <a:off x="457200" y="5719763"/>
            <a:ext cx="6934200" cy="763587"/>
          </a:xfrm>
        </p:spPr>
        <p:txBody>
          <a:bodyPr/>
          <a:lstStyle/>
          <a:p>
            <a:pPr marL="285750" indent="-285750" eaLnBrk="1" fontAlgn="auto" hangingPunct="1">
              <a:lnSpc>
                <a:spcPts val="950"/>
              </a:lnSpc>
              <a:spcBef>
                <a:spcPts val="0"/>
              </a:spcBef>
              <a:spcAft>
                <a:spcPts val="0"/>
              </a:spcAft>
              <a:defRPr/>
            </a:pPr>
            <a:r>
              <a:rPr lang="en-US" i="1" dirty="0" smtClean="0"/>
              <a:t>Note. </a:t>
            </a:r>
            <a:r>
              <a:rPr lang="en-US" dirty="0" smtClean="0"/>
              <a:t>Data include persons with a diagnosis of HIV infection regardless of stage of disease at diagnosis. All displayed data have been statistically adjusted to account for reporting delays and missing transmission category, but not for incomplete reporting. </a:t>
            </a:r>
          </a:p>
          <a:p>
            <a:pPr eaLnBrk="1" fontAlgn="auto" hangingPunct="1">
              <a:lnSpc>
                <a:spcPts val="950"/>
              </a:lnSpc>
              <a:spcBef>
                <a:spcPts val="0"/>
              </a:spcBef>
              <a:spcAft>
                <a:spcPts val="0"/>
              </a:spcAft>
              <a:defRPr/>
            </a:pPr>
            <a:r>
              <a:rPr lang="en-US" baseline="30000" dirty="0" smtClean="0"/>
              <a:t>a</a:t>
            </a:r>
            <a:r>
              <a:rPr lang="en-US" dirty="0" smtClean="0"/>
              <a:t> </a:t>
            </a:r>
            <a:r>
              <a:rPr lang="en-US" dirty="0"/>
              <a:t>Heterosexual contact with a person known to have, or to be at high risk for, HIV infection. </a:t>
            </a:r>
            <a:endParaRPr lang="en-US" dirty="0" smtClean="0"/>
          </a:p>
          <a:p>
            <a:pPr eaLnBrk="1" fontAlgn="auto" hangingPunct="1">
              <a:lnSpc>
                <a:spcPts val="950"/>
              </a:lnSpc>
              <a:spcBef>
                <a:spcPts val="0"/>
              </a:spcBef>
              <a:spcAft>
                <a:spcPts val="0"/>
              </a:spcAft>
              <a:defRPr/>
            </a:pPr>
            <a:r>
              <a:rPr lang="en-US" baseline="30000" dirty="0" smtClean="0"/>
              <a:t>b</a:t>
            </a:r>
            <a:r>
              <a:rPr lang="en-US" dirty="0"/>
              <a:t> Includes hemophilia, blood transfusion</a:t>
            </a:r>
            <a:r>
              <a:rPr lang="en-US" dirty="0" smtClean="0"/>
              <a:t>, </a:t>
            </a:r>
            <a:r>
              <a:rPr lang="en-US" dirty="0"/>
              <a:t>and risk factor not reported or not identified</a:t>
            </a:r>
            <a:r>
              <a:rPr lang="en-US" dirty="0" smtClean="0"/>
              <a:t>.</a:t>
            </a:r>
            <a:endParaRPr lang="en-US" dirty="0"/>
          </a:p>
        </p:txBody>
      </p:sp>
    </p:spTree>
    <p:extLst>
      <p:ext uri="{BB962C8B-B14F-4D97-AF65-F5344CB8AC3E}">
        <p14:creationId xmlns:p14="http://schemas.microsoft.com/office/powerpoint/2010/main" val="38304917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lstStyle/>
          <a:p>
            <a:pPr>
              <a:lnSpc>
                <a:spcPts val="2500"/>
              </a:lnSpc>
            </a:pPr>
            <a:r>
              <a:rPr lang="en-US" sz="2400" dirty="0" smtClean="0">
                <a:effectLst/>
              </a:rPr>
              <a:t>Adolescents and Young Adults Aged 13–24 Years Living </a:t>
            </a:r>
            <a:br>
              <a:rPr lang="en-US" sz="2400" dirty="0" smtClean="0">
                <a:effectLst/>
              </a:rPr>
            </a:br>
            <a:r>
              <a:rPr lang="en-US" sz="2400" dirty="0" smtClean="0">
                <a:effectLst/>
              </a:rPr>
              <a:t>with a Diagnosis of HIV Infection, by Sex and Race/Ethnicity,  Year–end 2012—United States and 6 Dependent Areas</a:t>
            </a:r>
            <a:endParaRPr lang="en-US" sz="2400" dirty="0">
              <a:effectLst/>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444" y="1475313"/>
            <a:ext cx="6858000" cy="4362974"/>
          </a:xfrm>
          <a:prstGeom prst="rect">
            <a:avLst/>
          </a:prstGeom>
        </p:spPr>
      </p:pic>
      <p:sp>
        <p:nvSpPr>
          <p:cNvPr id="4" name="Text Placeholder 3"/>
          <p:cNvSpPr>
            <a:spLocks noGrp="1"/>
          </p:cNvSpPr>
          <p:nvPr>
            <p:ph type="body" sz="quarter" idx="10"/>
          </p:nvPr>
        </p:nvSpPr>
        <p:spPr>
          <a:xfrm>
            <a:off x="457200" y="5705475"/>
            <a:ext cx="6858000" cy="762000"/>
          </a:xfrm>
        </p:spPr>
        <p:txBody>
          <a:bodyPr/>
          <a:lstStyle/>
          <a:p>
            <a:pPr marL="285750" indent="-285750">
              <a:lnSpc>
                <a:spcPts val="900"/>
              </a:lnSpc>
              <a:spcBef>
                <a:spcPts val="0"/>
              </a:spcBef>
            </a:pPr>
            <a:r>
              <a:rPr lang="en-US" i="1" dirty="0" smtClean="0"/>
              <a:t>Note</a:t>
            </a:r>
            <a:r>
              <a:rPr lang="en-US" dirty="0" smtClean="0"/>
              <a:t>. Data include persons with a diagnosis of HIV infection regardless of stage of  disease at diagnosis. All displayed data have been statistically adjusted to account for reporting delays, but not for incomplete reporting.  </a:t>
            </a:r>
          </a:p>
          <a:p>
            <a:pPr marL="285750" indent="-285750">
              <a:lnSpc>
                <a:spcPts val="900"/>
              </a:lnSpc>
              <a:spcBef>
                <a:spcPts val="0"/>
              </a:spcBef>
            </a:pPr>
            <a:r>
              <a:rPr lang="en-US" baseline="30000" dirty="0" smtClean="0"/>
              <a:t>a</a:t>
            </a:r>
            <a:r>
              <a:rPr lang="en-US" dirty="0" smtClean="0"/>
              <a:t> Includes Asian/Pacific Islander legacy cases. </a:t>
            </a:r>
          </a:p>
          <a:p>
            <a:pPr marL="285750" indent="-285750">
              <a:lnSpc>
                <a:spcPts val="900"/>
              </a:lnSpc>
              <a:spcBef>
                <a:spcPts val="0"/>
              </a:spcBef>
            </a:pPr>
            <a:r>
              <a:rPr lang="en-US" baseline="30000" dirty="0" smtClean="0"/>
              <a:t>b</a:t>
            </a:r>
            <a:r>
              <a:rPr lang="en-US" dirty="0" smtClean="0"/>
              <a:t> Hispanics/Latinos can be of any race. </a:t>
            </a:r>
            <a:endParaRPr lang="en-US" dirty="0"/>
          </a:p>
        </p:txBody>
      </p:sp>
    </p:spTree>
    <p:extLst>
      <p:ext uri="{BB962C8B-B14F-4D97-AF65-F5344CB8AC3E}">
        <p14:creationId xmlns:p14="http://schemas.microsoft.com/office/powerpoint/2010/main" val="51441281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19200"/>
          </a:xfrm>
        </p:spPr>
        <p:txBody>
          <a:bodyPr/>
          <a:lstStyle/>
          <a:p>
            <a:pPr>
              <a:lnSpc>
                <a:spcPts val="2600"/>
              </a:lnSpc>
            </a:pPr>
            <a:r>
              <a:rPr lang="en-US" sz="2000" dirty="0" smtClean="0">
                <a:effectLst/>
              </a:rPr>
              <a:t>Stage 3 (AIDS) Classifications Among Adolescents Aged 13–19 Years, by Sex, 1985–2013—United States and 6 Dependent Areas</a:t>
            </a:r>
            <a:br>
              <a:rPr lang="en-US" sz="2000" dirty="0" smtClean="0">
                <a:effectLst/>
              </a:rPr>
            </a:br>
            <a:endParaRPr lang="en-US" sz="2000" dirty="0">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165" y="1212270"/>
            <a:ext cx="7772400" cy="4853864"/>
          </a:xfrm>
          <a:prstGeom prst="rect">
            <a:avLst/>
          </a:prstGeom>
        </p:spPr>
      </p:pic>
      <p:sp>
        <p:nvSpPr>
          <p:cNvPr id="4" name="Text Placeholder 3"/>
          <p:cNvSpPr>
            <a:spLocks noGrp="1"/>
          </p:cNvSpPr>
          <p:nvPr>
            <p:ph type="body" sz="quarter" idx="10"/>
          </p:nvPr>
        </p:nvSpPr>
        <p:spPr>
          <a:xfrm>
            <a:off x="457200" y="6096000"/>
            <a:ext cx="6705600" cy="304800"/>
          </a:xfrm>
        </p:spPr>
        <p:txBody>
          <a:bodyPr/>
          <a:lstStyle/>
          <a:p>
            <a:r>
              <a:rPr lang="en-US" i="1" dirty="0" smtClean="0"/>
              <a:t>Note. </a:t>
            </a:r>
            <a:r>
              <a:rPr lang="en-US" dirty="0" smtClean="0"/>
              <a:t>All </a:t>
            </a:r>
            <a:r>
              <a:rPr lang="en-US" dirty="0"/>
              <a:t>displayed data have been </a:t>
            </a:r>
            <a:r>
              <a:rPr lang="en-US" dirty="0" smtClean="0"/>
              <a:t>statistically </a:t>
            </a:r>
            <a:r>
              <a:rPr lang="en-US" dirty="0"/>
              <a:t>adjusted to account for reporting delays, but not for incomplete reporting</a:t>
            </a:r>
            <a:r>
              <a:rPr lang="en-US" dirty="0" smtClean="0"/>
              <a:t>.</a:t>
            </a:r>
            <a:r>
              <a:rPr lang="en-US" dirty="0"/>
              <a:t>	</a:t>
            </a:r>
          </a:p>
        </p:txBody>
      </p:sp>
    </p:spTree>
    <p:extLst>
      <p:ext uri="{BB962C8B-B14F-4D97-AF65-F5344CB8AC3E}">
        <p14:creationId xmlns:p14="http://schemas.microsoft.com/office/powerpoint/2010/main" val="164466256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839200" cy="838200"/>
          </a:xfrm>
        </p:spPr>
        <p:txBody>
          <a:bodyPr/>
          <a:lstStyle/>
          <a:p>
            <a:pPr>
              <a:lnSpc>
                <a:spcPts val="2800"/>
              </a:lnSpc>
            </a:pPr>
            <a:r>
              <a:rPr lang="en-US" sz="2100" dirty="0" smtClean="0">
                <a:effectLst/>
              </a:rPr>
              <a:t>Stage 3 (AIDS) Classifications </a:t>
            </a:r>
            <a:r>
              <a:rPr lang="en-US" sz="2100" dirty="0">
                <a:effectLst/>
              </a:rPr>
              <a:t>A</a:t>
            </a:r>
            <a:r>
              <a:rPr lang="en-US" sz="2100" dirty="0" smtClean="0">
                <a:effectLst/>
              </a:rPr>
              <a:t>mong Young Adults Aged 20</a:t>
            </a:r>
            <a:r>
              <a:rPr lang="en-US" sz="2000" dirty="0">
                <a:effectLst/>
              </a:rPr>
              <a:t>–</a:t>
            </a:r>
            <a:r>
              <a:rPr lang="en-US" sz="2100" dirty="0" smtClean="0">
                <a:effectLst/>
              </a:rPr>
              <a:t>24 Years, by Sex, 1985–2013—United States and 6 U.S. Dependent Areas </a:t>
            </a:r>
            <a:endParaRPr lang="en-US" sz="2100" dirty="0">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151169"/>
            <a:ext cx="7779330" cy="4929178"/>
          </a:xfrm>
          <a:prstGeom prst="rect">
            <a:avLst/>
          </a:prstGeom>
        </p:spPr>
      </p:pic>
      <p:sp>
        <p:nvSpPr>
          <p:cNvPr id="4" name="Text Placeholder 3"/>
          <p:cNvSpPr>
            <a:spLocks noGrp="1"/>
          </p:cNvSpPr>
          <p:nvPr>
            <p:ph type="body" sz="quarter" idx="10"/>
          </p:nvPr>
        </p:nvSpPr>
        <p:spPr>
          <a:xfrm>
            <a:off x="457200" y="6096000"/>
            <a:ext cx="6705600" cy="304800"/>
          </a:xfrm>
        </p:spPr>
        <p:txBody>
          <a:bodyPr/>
          <a:lstStyle/>
          <a:p>
            <a:r>
              <a:rPr lang="en-US" i="1" dirty="0" smtClean="0"/>
              <a:t>Note. </a:t>
            </a:r>
            <a:r>
              <a:rPr lang="en-US" dirty="0" smtClean="0"/>
              <a:t>All </a:t>
            </a:r>
            <a:r>
              <a:rPr lang="en-US" dirty="0"/>
              <a:t>displayed data have been </a:t>
            </a:r>
            <a:r>
              <a:rPr lang="en-US" dirty="0" smtClean="0"/>
              <a:t>statistically </a:t>
            </a:r>
            <a:r>
              <a:rPr lang="en-US" dirty="0"/>
              <a:t>adjusted to account for reporting delays, but not for incomplete reporting</a:t>
            </a:r>
            <a:r>
              <a:rPr lang="en-US" dirty="0" smtClean="0"/>
              <a:t>.</a:t>
            </a:r>
            <a:r>
              <a:rPr lang="en-US" dirty="0"/>
              <a:t>	</a:t>
            </a:r>
          </a:p>
        </p:txBody>
      </p:sp>
    </p:spTree>
    <p:extLst>
      <p:ext uri="{BB962C8B-B14F-4D97-AF65-F5344CB8AC3E}">
        <p14:creationId xmlns:p14="http://schemas.microsoft.com/office/powerpoint/2010/main" val="316592036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b="1" dirty="0" smtClean="0"/>
              <a:t>Case Presentation</a:t>
            </a:r>
          </a:p>
        </p:txBody>
      </p:sp>
      <p:sp>
        <p:nvSpPr>
          <p:cNvPr id="123907" name="Rectangle 3"/>
          <p:cNvSpPr>
            <a:spLocks noGrp="1" noChangeArrowheads="1"/>
          </p:cNvSpPr>
          <p:nvPr>
            <p:ph type="body" idx="1"/>
          </p:nvPr>
        </p:nvSpPr>
        <p:spPr/>
        <p:txBody>
          <a:bodyPr/>
          <a:lstStyle/>
          <a:p>
            <a:pPr>
              <a:lnSpc>
                <a:spcPct val="90000"/>
              </a:lnSpc>
            </a:pPr>
            <a:r>
              <a:rPr lang="en-US" sz="2400" b="1" dirty="0" smtClean="0"/>
              <a:t>Patrick is a 17 </a:t>
            </a:r>
            <a:r>
              <a:rPr lang="en-US" sz="2400" b="1" dirty="0" err="1" smtClean="0"/>
              <a:t>yo</a:t>
            </a:r>
            <a:r>
              <a:rPr lang="en-US" sz="2400" b="1" dirty="0" smtClean="0"/>
              <a:t> male referred from a community based agency following a positive HIV oral screening test. He has no other medical problems, no history of prior illness in the past year.</a:t>
            </a:r>
          </a:p>
          <a:p>
            <a:pPr>
              <a:lnSpc>
                <a:spcPct val="90000"/>
              </a:lnSpc>
              <a:buFontTx/>
              <a:buNone/>
            </a:pPr>
            <a:endParaRPr lang="en-US" sz="2400" b="1" dirty="0" smtClean="0"/>
          </a:p>
          <a:p>
            <a:pPr>
              <a:lnSpc>
                <a:spcPct val="90000"/>
              </a:lnSpc>
            </a:pPr>
            <a:r>
              <a:rPr lang="en-US" sz="2400" b="1" dirty="0" smtClean="0"/>
              <a:t>Patrick initiated sexual activity 2 years ago and has had 4 lifetime sexual partners, one female and 3 males.  Sexual practices have included oral sex, </a:t>
            </a:r>
            <a:r>
              <a:rPr lang="en-US" sz="2400" b="1" dirty="0" err="1" smtClean="0"/>
              <a:t>insertive</a:t>
            </a:r>
            <a:r>
              <a:rPr lang="en-US" sz="2400" b="1" dirty="0" smtClean="0"/>
              <a:t> vaginal intercourse, and receptive and </a:t>
            </a:r>
            <a:r>
              <a:rPr lang="en-US" sz="2400" b="1" dirty="0" err="1" smtClean="0"/>
              <a:t>insertive</a:t>
            </a:r>
            <a:r>
              <a:rPr lang="en-US" sz="2400" b="1" dirty="0" smtClean="0"/>
              <a:t> anal intercourse.  He was previously tested for HIV infection 9 months ago and that test is reported to have been negative.</a:t>
            </a:r>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644414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bg1"/>
                </a:solidFill>
              </a:rPr>
              <a:t>Question 1:  When was the earliest time before this positive test that Patrick could have become infected?</a:t>
            </a:r>
            <a:endParaRPr lang="en-US" sz="2800" b="1" dirty="0">
              <a:solidFill>
                <a:schemeClr val="bg1"/>
              </a:solidFill>
            </a:endParaRPr>
          </a:p>
        </p:txBody>
      </p:sp>
      <p:sp>
        <p:nvSpPr>
          <p:cNvPr id="3" name="Content Placeholder 2"/>
          <p:cNvSpPr>
            <a:spLocks noGrp="1"/>
          </p:cNvSpPr>
          <p:nvPr>
            <p:ph idx="1"/>
          </p:nvPr>
        </p:nvSpPr>
        <p:spPr/>
        <p:txBody>
          <a:bodyPr>
            <a:normAutofit/>
          </a:bodyPr>
          <a:lstStyle/>
          <a:p>
            <a:r>
              <a:rPr lang="en-US" b="1" dirty="0" smtClean="0">
                <a:solidFill>
                  <a:srgbClr val="FFFF00"/>
                </a:solidFill>
              </a:rPr>
              <a:t>A.</a:t>
            </a:r>
            <a:r>
              <a:rPr lang="en-US" b="1" dirty="0" smtClean="0"/>
              <a:t>	6 months ago</a:t>
            </a:r>
          </a:p>
          <a:p>
            <a:r>
              <a:rPr lang="en-US" b="1" dirty="0" smtClean="0">
                <a:solidFill>
                  <a:srgbClr val="FFFF00"/>
                </a:solidFill>
              </a:rPr>
              <a:t>B. 	9 months ago</a:t>
            </a:r>
          </a:p>
          <a:p>
            <a:r>
              <a:rPr lang="en-US" b="1" dirty="0" smtClean="0">
                <a:solidFill>
                  <a:srgbClr val="FFFF00"/>
                </a:solidFill>
              </a:rPr>
              <a:t>C.	12 months ago</a:t>
            </a:r>
          </a:p>
          <a:p>
            <a:r>
              <a:rPr lang="en-US" b="1" dirty="0" smtClean="0">
                <a:solidFill>
                  <a:srgbClr val="FFFF00"/>
                </a:solidFill>
              </a:rPr>
              <a:t>D.  15 months ago</a:t>
            </a:r>
          </a:p>
          <a:p>
            <a:r>
              <a:rPr lang="en-US" b="1" dirty="0" smtClean="0">
                <a:solidFill>
                  <a:srgbClr val="FFFF00"/>
                </a:solidFill>
              </a:rPr>
              <a:t>E.	None of the above </a:t>
            </a:r>
            <a:endParaRPr lang="en-US" b="1" dirty="0">
              <a:solidFill>
                <a:srgbClr val="FFFF00"/>
              </a:solidFill>
            </a:endParaRPr>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67400"/>
            <a:ext cx="2209800" cy="990600"/>
          </a:xfrm>
          <a:prstGeom prst="rect">
            <a:avLst/>
          </a:prstGeom>
          <a:noFill/>
          <a:ln>
            <a:noFill/>
          </a:ln>
        </p:spPr>
      </p:pic>
    </p:spTree>
    <p:extLst>
      <p:ext uri="{BB962C8B-B14F-4D97-AF65-F5344CB8AC3E}">
        <p14:creationId xmlns:p14="http://schemas.microsoft.com/office/powerpoint/2010/main" val="1431296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HIV Screening Guidelines</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FF00"/>
                </a:solidFill>
              </a:rPr>
              <a:t>All </a:t>
            </a:r>
            <a:r>
              <a:rPr lang="en-US" b="1" dirty="0">
                <a:solidFill>
                  <a:srgbClr val="FFFF00"/>
                </a:solidFill>
              </a:rPr>
              <a:t>adults and adolescents from ages 13 to 64 should be tested at least once </a:t>
            </a:r>
            <a:endParaRPr lang="en-US" b="1" dirty="0" smtClean="0">
              <a:solidFill>
                <a:srgbClr val="FFFF00"/>
              </a:solidFill>
            </a:endParaRPr>
          </a:p>
          <a:p>
            <a:r>
              <a:rPr lang="en-US" b="1" dirty="0" smtClean="0">
                <a:solidFill>
                  <a:srgbClr val="FFFF00"/>
                </a:solidFill>
              </a:rPr>
              <a:t>All patients seeking evaluation and treatment for STDs</a:t>
            </a:r>
            <a:endParaRPr lang="en-US" b="1" dirty="0">
              <a:solidFill>
                <a:srgbClr val="FFFF00"/>
              </a:solidFill>
            </a:endParaRPr>
          </a:p>
          <a:p>
            <a:r>
              <a:rPr lang="en-US" b="1" dirty="0">
                <a:solidFill>
                  <a:srgbClr val="FFFF00"/>
                </a:solidFill>
              </a:rPr>
              <a:t>Anyone who has unsafe sex or shares injection drug equipment </a:t>
            </a:r>
            <a:r>
              <a:rPr lang="en-US" b="1" dirty="0" smtClean="0">
                <a:solidFill>
                  <a:srgbClr val="FFFF00"/>
                </a:solidFill>
              </a:rPr>
              <a:t>(annually)</a:t>
            </a:r>
          </a:p>
          <a:p>
            <a:r>
              <a:rPr lang="en-US" b="1" dirty="0" smtClean="0">
                <a:solidFill>
                  <a:srgbClr val="FFFF00"/>
                </a:solidFill>
              </a:rPr>
              <a:t>Sexually </a:t>
            </a:r>
            <a:r>
              <a:rPr lang="en-US" b="1" dirty="0">
                <a:solidFill>
                  <a:srgbClr val="FFFF00"/>
                </a:solidFill>
              </a:rPr>
              <a:t>active gay and bisexual men may benefit from more frequent testing (e.g., every 3 to 6 months). </a:t>
            </a:r>
          </a:p>
          <a:p>
            <a:pPr marL="0" indent="0">
              <a:buNone/>
            </a:pPr>
            <a:r>
              <a:rPr lang="en-US" dirty="0"/>
              <a:t> </a:t>
            </a:r>
          </a:p>
          <a:p>
            <a:endParaRPr lang="en-US" dirty="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2484716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No Disclosures</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endParaRPr lang="en-US" dirty="0"/>
          </a:p>
          <a:p>
            <a:endParaRPr lang="en-US" dirty="0" smtClean="0"/>
          </a:p>
          <a:p>
            <a:endParaRPr lang="en-US" dirty="0"/>
          </a:p>
          <a:p>
            <a:endParaRPr lang="en-US" dirty="0" smtClean="0"/>
          </a:p>
          <a:p>
            <a:pPr marL="0" indent="0" algn="ctr">
              <a:buNone/>
            </a:pPr>
            <a:r>
              <a:rPr lang="en-US" b="1" dirty="0">
                <a:solidFill>
                  <a:schemeClr val="bg1"/>
                </a:solidFill>
              </a:rPr>
              <a:t>Lawrence J. D’Angelo, MD, MPH</a:t>
            </a:r>
          </a:p>
          <a:p>
            <a:pPr marL="0" indent="0" algn="ctr">
              <a:buNone/>
            </a:pPr>
            <a:r>
              <a:rPr lang="en-US" b="1" dirty="0">
                <a:solidFill>
                  <a:schemeClr val="bg1"/>
                </a:solidFill>
              </a:rPr>
              <a:t>Chief, Division of Adolescent and Young Adult Medicine</a:t>
            </a:r>
          </a:p>
          <a:p>
            <a:pPr marL="0" indent="0" algn="ctr">
              <a:buNone/>
            </a:pPr>
            <a:r>
              <a:rPr lang="en-US" b="1" dirty="0">
                <a:solidFill>
                  <a:schemeClr val="bg1"/>
                </a:solidFill>
              </a:rPr>
              <a:t>Children’s National Health System</a:t>
            </a:r>
          </a:p>
          <a:p>
            <a:pPr marL="0" indent="0" algn="ctr">
              <a:buNone/>
            </a:pPr>
            <a:r>
              <a:rPr lang="en-US" b="1" dirty="0">
                <a:solidFill>
                  <a:schemeClr val="bg1"/>
                </a:solidFill>
              </a:rPr>
              <a:t>Professor of Pediatrics, Medicine, Epidemiology and Prevention</a:t>
            </a:r>
          </a:p>
          <a:p>
            <a:pPr marL="0" indent="0" algn="ctr">
              <a:buNone/>
            </a:pPr>
            <a:r>
              <a:rPr lang="en-US" b="1" dirty="0">
                <a:solidFill>
                  <a:schemeClr val="bg1"/>
                </a:solidFill>
              </a:rPr>
              <a:t>George Washington University</a:t>
            </a:r>
          </a:p>
          <a:p>
            <a:endParaRPr lang="en-US" dirty="0"/>
          </a:p>
        </p:txBody>
      </p:sp>
      <p:pic>
        <p:nvPicPr>
          <p:cNvPr id="5" name="Picture 4"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2253733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lstStyle/>
          <a:p>
            <a:r>
              <a:rPr lang="en-US" dirty="0" smtClean="0"/>
              <a:t>HIV Test “Generations”</a:t>
            </a:r>
            <a:endParaRPr lang="en-US" dirty="0"/>
          </a:p>
        </p:txBody>
      </p:sp>
      <p:sp>
        <p:nvSpPr>
          <p:cNvPr id="3" name="Content Placeholder 2"/>
          <p:cNvSpPr>
            <a:spLocks noGrp="1"/>
          </p:cNvSpPr>
          <p:nvPr>
            <p:ph idx="1"/>
          </p:nvPr>
        </p:nvSpPr>
        <p:spPr>
          <a:xfrm>
            <a:off x="685800" y="1295400"/>
            <a:ext cx="8229600" cy="5562600"/>
          </a:xfrm>
        </p:spPr>
        <p:txBody>
          <a:bodyPr/>
          <a:lstStyle/>
          <a:p>
            <a:r>
              <a:rPr lang="en-US" sz="2800" b="1" u="sng" dirty="0" smtClean="0"/>
              <a:t>1</a:t>
            </a:r>
            <a:r>
              <a:rPr lang="en-US" sz="2800" b="1" u="sng" baseline="30000" dirty="0" smtClean="0"/>
              <a:t>st</a:t>
            </a:r>
            <a:r>
              <a:rPr lang="en-US" sz="2800" b="1" u="sng" dirty="0" smtClean="0"/>
              <a:t> Generation Tests</a:t>
            </a:r>
            <a:r>
              <a:rPr lang="en-US" sz="2800" b="1" dirty="0" smtClean="0"/>
              <a:t>:  </a:t>
            </a:r>
            <a:r>
              <a:rPr lang="en-US" sz="2800" b="1" dirty="0" err="1" smtClean="0"/>
              <a:t>IgG</a:t>
            </a:r>
            <a:r>
              <a:rPr lang="en-US" sz="2800" b="1" dirty="0" smtClean="0"/>
              <a:t> Antibody in plasma OR saliva to parts of </a:t>
            </a:r>
            <a:r>
              <a:rPr lang="en-US" sz="2800" b="1" dirty="0" err="1" smtClean="0"/>
              <a:t>virion</a:t>
            </a:r>
            <a:endParaRPr lang="en-US" sz="2800" b="1" dirty="0" smtClean="0"/>
          </a:p>
          <a:p>
            <a:r>
              <a:rPr lang="en-US" sz="2800" b="1" u="sng" dirty="0" smtClean="0"/>
              <a:t>2</a:t>
            </a:r>
            <a:r>
              <a:rPr lang="en-US" sz="2800" b="1" u="sng" baseline="30000" dirty="0" smtClean="0"/>
              <a:t>nd</a:t>
            </a:r>
            <a:r>
              <a:rPr lang="en-US" sz="2800" b="1" u="sng" dirty="0" smtClean="0"/>
              <a:t> Generation Tests</a:t>
            </a:r>
            <a:r>
              <a:rPr lang="en-US" sz="2800" b="1" dirty="0" smtClean="0"/>
              <a:t>: </a:t>
            </a:r>
            <a:r>
              <a:rPr lang="en-US" sz="2800" b="1" dirty="0" err="1" smtClean="0"/>
              <a:t>IgG</a:t>
            </a:r>
            <a:r>
              <a:rPr lang="en-US" sz="2800" b="1" dirty="0" smtClean="0"/>
              <a:t> Antibody to recombinant peptides or proteins AND HIV-2 </a:t>
            </a:r>
          </a:p>
          <a:p>
            <a:r>
              <a:rPr lang="en-US" sz="2800" b="1" u="sng" dirty="0" smtClean="0"/>
              <a:t>3</a:t>
            </a:r>
            <a:r>
              <a:rPr lang="en-US" sz="2800" b="1" u="sng" baseline="30000" dirty="0" smtClean="0"/>
              <a:t>rd</a:t>
            </a:r>
            <a:r>
              <a:rPr lang="en-US" sz="2800" b="1" u="sng" dirty="0" smtClean="0"/>
              <a:t> Generation Tests</a:t>
            </a:r>
            <a:r>
              <a:rPr lang="en-US" sz="2800" b="1" dirty="0" smtClean="0"/>
              <a:t>: </a:t>
            </a:r>
            <a:r>
              <a:rPr lang="en-US" sz="2800" b="1" dirty="0" err="1" smtClean="0"/>
              <a:t>IgG</a:t>
            </a:r>
            <a:r>
              <a:rPr lang="en-US" sz="2800" b="1" dirty="0" smtClean="0"/>
              <a:t> and </a:t>
            </a:r>
            <a:r>
              <a:rPr lang="en-US" sz="2800" b="1" dirty="0" err="1" smtClean="0"/>
              <a:t>IgM</a:t>
            </a:r>
            <a:r>
              <a:rPr lang="en-US" sz="2800" b="1" dirty="0" smtClean="0"/>
              <a:t> to recombinant peptides and proteins</a:t>
            </a:r>
          </a:p>
          <a:p>
            <a:r>
              <a:rPr lang="en-US" sz="2800" b="1" u="sng" dirty="0" smtClean="0"/>
              <a:t>4</a:t>
            </a:r>
            <a:r>
              <a:rPr lang="en-US" sz="2800" b="1" u="sng" baseline="30000" dirty="0" smtClean="0"/>
              <a:t>th</a:t>
            </a:r>
            <a:r>
              <a:rPr lang="en-US" sz="2800" b="1" u="sng" dirty="0" smtClean="0"/>
              <a:t> Generation Tests</a:t>
            </a:r>
            <a:r>
              <a:rPr lang="en-US" sz="2800" b="1" dirty="0" smtClean="0"/>
              <a:t>:  </a:t>
            </a:r>
            <a:r>
              <a:rPr lang="en-US" sz="2800" b="1" dirty="0" err="1" smtClean="0"/>
              <a:t>IgG</a:t>
            </a:r>
            <a:r>
              <a:rPr lang="en-US" sz="2800" b="1" dirty="0" smtClean="0"/>
              <a:t> and </a:t>
            </a:r>
            <a:r>
              <a:rPr lang="en-US" sz="2800" b="1" dirty="0" err="1" smtClean="0"/>
              <a:t>IgM</a:t>
            </a:r>
            <a:r>
              <a:rPr lang="en-US" sz="2800" b="1" dirty="0" smtClean="0"/>
              <a:t> to recombinant peptides and proteins AND p24 </a:t>
            </a:r>
          </a:p>
          <a:p>
            <a:pPr marL="0" indent="0">
              <a:buNone/>
            </a:pPr>
            <a:r>
              <a:rPr lang="en-US" sz="2800" b="1" dirty="0"/>
              <a:t> </a:t>
            </a:r>
            <a:r>
              <a:rPr lang="en-US" sz="2800" b="1" dirty="0" smtClean="0"/>
              <a:t>   antigen</a:t>
            </a:r>
            <a:endParaRPr lang="en-US" sz="2800" b="1" dirty="0"/>
          </a:p>
          <a:p>
            <a:r>
              <a:rPr lang="en-US" sz="2800" b="1" dirty="0" smtClean="0"/>
              <a:t> </a:t>
            </a:r>
            <a:r>
              <a:rPr lang="en-US" sz="2800" b="1" u="sng" dirty="0" smtClean="0"/>
              <a:t>5</a:t>
            </a:r>
            <a:r>
              <a:rPr lang="en-US" sz="2800" b="1" u="sng" baseline="30000" dirty="0" smtClean="0"/>
              <a:t>th</a:t>
            </a:r>
            <a:r>
              <a:rPr lang="en-US" sz="2800" b="1" u="sng" dirty="0" smtClean="0"/>
              <a:t> Generation Tests</a:t>
            </a:r>
            <a:r>
              <a:rPr lang="en-US" sz="2800" b="1" dirty="0" smtClean="0"/>
              <a:t>: </a:t>
            </a:r>
            <a:r>
              <a:rPr lang="en-US" sz="2800" b="1" dirty="0" err="1" smtClean="0"/>
              <a:t>IgG</a:t>
            </a:r>
            <a:r>
              <a:rPr lang="en-US" sz="2800" b="1" dirty="0" smtClean="0"/>
              <a:t>, </a:t>
            </a:r>
            <a:r>
              <a:rPr lang="en-US" sz="2800" b="1" dirty="0" err="1" smtClean="0"/>
              <a:t>IgM</a:t>
            </a:r>
            <a:r>
              <a:rPr lang="en-US" sz="2800" b="1" dirty="0" smtClean="0"/>
              <a:t>, p24, “other antigens to both HIV 1 and HIV 2 AND ID of each </a:t>
            </a:r>
          </a:p>
          <a:p>
            <a:endParaRPr lang="en-US" dirty="0"/>
          </a:p>
        </p:txBody>
      </p:sp>
    </p:spTree>
    <p:extLst>
      <p:ext uri="{BB962C8B-B14F-4D97-AF65-F5344CB8AC3E}">
        <p14:creationId xmlns:p14="http://schemas.microsoft.com/office/powerpoint/2010/main" val="669604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04801"/>
            <a:ext cx="8229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568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04" y="608815"/>
            <a:ext cx="8880996" cy="538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89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bg1"/>
                </a:solidFill>
              </a:rPr>
              <a:t>Question 1:  When was the earliest time before this positive test that Patrick could have become infected?</a:t>
            </a:r>
            <a:endParaRPr lang="en-US" sz="2800" b="1" dirty="0">
              <a:solidFill>
                <a:schemeClr val="bg1"/>
              </a:solidFill>
            </a:endParaRPr>
          </a:p>
        </p:txBody>
      </p:sp>
      <p:sp>
        <p:nvSpPr>
          <p:cNvPr id="3" name="Content Placeholder 2"/>
          <p:cNvSpPr>
            <a:spLocks noGrp="1"/>
          </p:cNvSpPr>
          <p:nvPr>
            <p:ph idx="1"/>
          </p:nvPr>
        </p:nvSpPr>
        <p:spPr/>
        <p:txBody>
          <a:bodyPr>
            <a:normAutofit/>
          </a:bodyPr>
          <a:lstStyle/>
          <a:p>
            <a:r>
              <a:rPr lang="en-US" b="1" dirty="0" smtClean="0">
                <a:solidFill>
                  <a:srgbClr val="FFFF00"/>
                </a:solidFill>
              </a:rPr>
              <a:t>A.</a:t>
            </a:r>
            <a:r>
              <a:rPr lang="en-US" b="1" dirty="0" smtClean="0"/>
              <a:t>	6 months ago</a:t>
            </a:r>
          </a:p>
          <a:p>
            <a:r>
              <a:rPr lang="en-US" b="1" dirty="0" smtClean="0">
                <a:solidFill>
                  <a:srgbClr val="FFFF00"/>
                </a:solidFill>
              </a:rPr>
              <a:t>B. 	9 months ago</a:t>
            </a:r>
          </a:p>
          <a:p>
            <a:r>
              <a:rPr lang="en-US" b="1" dirty="0" smtClean="0">
                <a:solidFill>
                  <a:srgbClr val="FFFF00"/>
                </a:solidFill>
              </a:rPr>
              <a:t>C.	12 months ago</a:t>
            </a:r>
          </a:p>
          <a:p>
            <a:r>
              <a:rPr lang="en-US" b="1" dirty="0" smtClean="0">
                <a:solidFill>
                  <a:schemeClr val="bg1"/>
                </a:solidFill>
              </a:rPr>
              <a:t>D.  15 months ago</a:t>
            </a:r>
          </a:p>
          <a:p>
            <a:r>
              <a:rPr lang="en-US" b="1" dirty="0" smtClean="0">
                <a:solidFill>
                  <a:srgbClr val="FFFF00"/>
                </a:solidFill>
              </a:rPr>
              <a:t>E.	None of the above </a:t>
            </a:r>
            <a:endParaRPr lang="en-US" b="1" dirty="0">
              <a:solidFill>
                <a:srgbClr val="FFFF00"/>
              </a:solidFill>
            </a:endParaRPr>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67400"/>
            <a:ext cx="2209800" cy="990600"/>
          </a:xfrm>
          <a:prstGeom prst="rect">
            <a:avLst/>
          </a:prstGeom>
          <a:noFill/>
          <a:ln>
            <a:noFill/>
          </a:ln>
        </p:spPr>
      </p:pic>
    </p:spTree>
    <p:extLst>
      <p:ext uri="{BB962C8B-B14F-4D97-AF65-F5344CB8AC3E}">
        <p14:creationId xmlns:p14="http://schemas.microsoft.com/office/powerpoint/2010/main" val="2367563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1752600" y="1524000"/>
            <a:ext cx="6299200" cy="4343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spcBef>
                <a:spcPct val="20000"/>
              </a:spcBef>
              <a:spcAft>
                <a:spcPct val="20000"/>
              </a:spcAft>
              <a:buClr>
                <a:srgbClr val="EEE800"/>
              </a:buClr>
              <a:buSzPct val="125000"/>
            </a:pPr>
            <a:endParaRPr lang="en-US" sz="1400" b="1">
              <a:solidFill>
                <a:schemeClr val="bg1"/>
              </a:solidFill>
            </a:endParaRPr>
          </a:p>
        </p:txBody>
      </p:sp>
      <p:sp>
        <p:nvSpPr>
          <p:cNvPr id="135171" name="Text Box 3"/>
          <p:cNvSpPr txBox="1">
            <a:spLocks noChangeArrowheads="1"/>
          </p:cNvSpPr>
          <p:nvPr/>
        </p:nvSpPr>
        <p:spPr bwMode="auto">
          <a:xfrm>
            <a:off x="1016000" y="2667000"/>
            <a:ext cx="676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1 mil</a:t>
            </a:r>
          </a:p>
        </p:txBody>
      </p:sp>
      <p:sp>
        <p:nvSpPr>
          <p:cNvPr id="135172" name="Text Box 4"/>
          <p:cNvSpPr txBox="1">
            <a:spLocks noChangeArrowheads="1"/>
          </p:cNvSpPr>
          <p:nvPr/>
        </p:nvSpPr>
        <p:spPr bwMode="auto">
          <a:xfrm>
            <a:off x="744538" y="3276600"/>
            <a:ext cx="979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100,000</a:t>
            </a:r>
          </a:p>
        </p:txBody>
      </p:sp>
      <p:sp>
        <p:nvSpPr>
          <p:cNvPr id="135173" name="Text Box 5"/>
          <p:cNvSpPr txBox="1">
            <a:spLocks noChangeArrowheads="1"/>
          </p:cNvSpPr>
          <p:nvPr/>
        </p:nvSpPr>
        <p:spPr bwMode="auto">
          <a:xfrm>
            <a:off x="881063" y="3810000"/>
            <a:ext cx="852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10,000</a:t>
            </a:r>
          </a:p>
        </p:txBody>
      </p:sp>
      <p:sp>
        <p:nvSpPr>
          <p:cNvPr id="135174" name="Text Box 6"/>
          <p:cNvSpPr txBox="1">
            <a:spLocks noChangeArrowheads="1"/>
          </p:cNvSpPr>
          <p:nvPr/>
        </p:nvSpPr>
        <p:spPr bwMode="auto">
          <a:xfrm>
            <a:off x="1016000" y="4343400"/>
            <a:ext cx="728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1,000</a:t>
            </a:r>
          </a:p>
        </p:txBody>
      </p:sp>
      <p:sp>
        <p:nvSpPr>
          <p:cNvPr id="135175" name="Text Box 7"/>
          <p:cNvSpPr txBox="1">
            <a:spLocks noChangeArrowheads="1"/>
          </p:cNvSpPr>
          <p:nvPr/>
        </p:nvSpPr>
        <p:spPr bwMode="auto">
          <a:xfrm>
            <a:off x="1150938" y="4953000"/>
            <a:ext cx="541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100</a:t>
            </a:r>
          </a:p>
        </p:txBody>
      </p:sp>
      <p:sp>
        <p:nvSpPr>
          <p:cNvPr id="135176" name="Text Box 8"/>
          <p:cNvSpPr txBox="1">
            <a:spLocks noChangeArrowheads="1"/>
          </p:cNvSpPr>
          <p:nvPr/>
        </p:nvSpPr>
        <p:spPr bwMode="auto">
          <a:xfrm>
            <a:off x="1287463" y="5486400"/>
            <a:ext cx="414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10</a:t>
            </a:r>
          </a:p>
        </p:txBody>
      </p:sp>
      <p:sp>
        <p:nvSpPr>
          <p:cNvPr id="135177" name="Text Box 9"/>
          <p:cNvSpPr txBox="1">
            <a:spLocks noChangeArrowheads="1"/>
          </p:cNvSpPr>
          <p:nvPr/>
        </p:nvSpPr>
        <p:spPr bwMode="auto">
          <a:xfrm>
            <a:off x="8059738" y="3276600"/>
            <a:ext cx="295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tx2"/>
                </a:solidFill>
              </a:rPr>
              <a:t>+</a:t>
            </a:r>
            <a:endParaRPr lang="en-US" sz="2000" b="1">
              <a:solidFill>
                <a:schemeClr val="bg1"/>
              </a:solidFill>
            </a:endParaRPr>
          </a:p>
        </p:txBody>
      </p:sp>
      <p:sp>
        <p:nvSpPr>
          <p:cNvPr id="135178" name="Text Box 10"/>
          <p:cNvSpPr txBox="1">
            <a:spLocks noChangeArrowheads="1"/>
          </p:cNvSpPr>
          <p:nvPr/>
        </p:nvSpPr>
        <p:spPr bwMode="auto">
          <a:xfrm>
            <a:off x="8059738" y="3657600"/>
            <a:ext cx="290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tx2"/>
                </a:solidFill>
              </a:rPr>
              <a:t>_</a:t>
            </a:r>
            <a:endParaRPr lang="en-US" sz="2000" b="1">
              <a:solidFill>
                <a:schemeClr val="bg1"/>
              </a:solidFill>
            </a:endParaRPr>
          </a:p>
        </p:txBody>
      </p:sp>
      <p:sp>
        <p:nvSpPr>
          <p:cNvPr id="135179" name="Text Box 11"/>
          <p:cNvSpPr txBox="1">
            <a:spLocks noChangeArrowheads="1"/>
          </p:cNvSpPr>
          <p:nvPr/>
        </p:nvSpPr>
        <p:spPr bwMode="auto">
          <a:xfrm rot="-5400000">
            <a:off x="-32544" y="3334544"/>
            <a:ext cx="1230313"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HIV RNA</a:t>
            </a:r>
          </a:p>
        </p:txBody>
      </p:sp>
      <p:sp>
        <p:nvSpPr>
          <p:cNvPr id="135180" name="Text Box 12"/>
          <p:cNvSpPr txBox="1">
            <a:spLocks noChangeArrowheads="1"/>
          </p:cNvSpPr>
          <p:nvPr/>
        </p:nvSpPr>
        <p:spPr bwMode="auto">
          <a:xfrm rot="5400000" flipH="1">
            <a:off x="7535069" y="3369469"/>
            <a:ext cx="2216150"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tx2"/>
                </a:solidFill>
              </a:rPr>
              <a:t>HIV-1 Antibodies</a:t>
            </a:r>
            <a:endParaRPr lang="en-US" sz="2000" b="1">
              <a:solidFill>
                <a:schemeClr val="bg1"/>
              </a:solidFill>
            </a:endParaRPr>
          </a:p>
        </p:txBody>
      </p:sp>
      <p:sp>
        <p:nvSpPr>
          <p:cNvPr id="135181" name="Text Box 13"/>
          <p:cNvSpPr txBox="1">
            <a:spLocks noChangeArrowheads="1"/>
          </p:cNvSpPr>
          <p:nvPr/>
        </p:nvSpPr>
        <p:spPr bwMode="auto">
          <a:xfrm>
            <a:off x="1693863" y="4876800"/>
            <a:ext cx="984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1600" b="1">
                <a:solidFill>
                  <a:schemeClr val="bg1"/>
                </a:solidFill>
              </a:rPr>
              <a:t>Exposure</a:t>
            </a:r>
          </a:p>
        </p:txBody>
      </p:sp>
      <p:sp>
        <p:nvSpPr>
          <p:cNvPr id="15" name="Text Box 14"/>
          <p:cNvSpPr txBox="1">
            <a:spLocks noChangeArrowheads="1"/>
          </p:cNvSpPr>
          <p:nvPr/>
        </p:nvSpPr>
        <p:spPr bwMode="auto">
          <a:xfrm>
            <a:off x="4876800" y="4267200"/>
            <a:ext cx="8611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dirty="0">
                <a:solidFill>
                  <a:srgbClr val="FFFF00"/>
                </a:solidFill>
              </a:rPr>
              <a:t>P24 +</a:t>
            </a:r>
          </a:p>
        </p:txBody>
      </p:sp>
      <p:sp>
        <p:nvSpPr>
          <p:cNvPr id="135183" name="Text Box 15"/>
          <p:cNvSpPr txBox="1">
            <a:spLocks noChangeArrowheads="1"/>
          </p:cNvSpPr>
          <p:nvPr/>
        </p:nvSpPr>
        <p:spPr bwMode="auto">
          <a:xfrm>
            <a:off x="1693863" y="5943600"/>
            <a:ext cx="288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0</a:t>
            </a:r>
          </a:p>
        </p:txBody>
      </p:sp>
      <p:sp>
        <p:nvSpPr>
          <p:cNvPr id="135184" name="Text Box 16"/>
          <p:cNvSpPr txBox="1">
            <a:spLocks noChangeArrowheads="1"/>
          </p:cNvSpPr>
          <p:nvPr/>
        </p:nvSpPr>
        <p:spPr bwMode="auto">
          <a:xfrm>
            <a:off x="3929063" y="5943600"/>
            <a:ext cx="414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20</a:t>
            </a:r>
          </a:p>
        </p:txBody>
      </p:sp>
      <p:sp>
        <p:nvSpPr>
          <p:cNvPr id="135185" name="Text Box 17"/>
          <p:cNvSpPr txBox="1">
            <a:spLocks noChangeArrowheads="1"/>
          </p:cNvSpPr>
          <p:nvPr/>
        </p:nvSpPr>
        <p:spPr bwMode="auto">
          <a:xfrm>
            <a:off x="4876800" y="5943600"/>
            <a:ext cx="4143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30</a:t>
            </a:r>
          </a:p>
        </p:txBody>
      </p:sp>
      <p:sp>
        <p:nvSpPr>
          <p:cNvPr id="135186" name="Text Box 18"/>
          <p:cNvSpPr txBox="1">
            <a:spLocks noChangeArrowheads="1"/>
          </p:cNvSpPr>
          <p:nvPr/>
        </p:nvSpPr>
        <p:spPr bwMode="auto">
          <a:xfrm>
            <a:off x="5961063" y="5943600"/>
            <a:ext cx="414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40</a:t>
            </a:r>
          </a:p>
        </p:txBody>
      </p:sp>
      <p:sp>
        <p:nvSpPr>
          <p:cNvPr id="135187" name="Text Box 19"/>
          <p:cNvSpPr txBox="1">
            <a:spLocks noChangeArrowheads="1"/>
          </p:cNvSpPr>
          <p:nvPr/>
        </p:nvSpPr>
        <p:spPr bwMode="auto">
          <a:xfrm>
            <a:off x="6977063" y="5943600"/>
            <a:ext cx="4143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50</a:t>
            </a:r>
          </a:p>
        </p:txBody>
      </p:sp>
      <p:sp>
        <p:nvSpPr>
          <p:cNvPr id="21" name="Line 20"/>
          <p:cNvSpPr>
            <a:spLocks noChangeShapeType="1"/>
          </p:cNvSpPr>
          <p:nvPr/>
        </p:nvSpPr>
        <p:spPr bwMode="auto">
          <a:xfrm>
            <a:off x="4741863" y="4800600"/>
            <a:ext cx="1625600" cy="0"/>
          </a:xfrm>
          <a:prstGeom prst="line">
            <a:avLst/>
          </a:prstGeom>
          <a:noFill/>
          <a:ln w="38100">
            <a:solidFill>
              <a:srgbClr val="990000"/>
            </a:solidFill>
            <a:round/>
            <a:headEnd type="oval" w="med" len="med"/>
            <a:tailEnd type="oval"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Text Box 21"/>
          <p:cNvSpPr txBox="1">
            <a:spLocks noChangeArrowheads="1"/>
          </p:cNvSpPr>
          <p:nvPr/>
        </p:nvSpPr>
        <p:spPr bwMode="auto">
          <a:xfrm>
            <a:off x="3792538" y="5105400"/>
            <a:ext cx="17494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dirty="0">
                <a:solidFill>
                  <a:srgbClr val="FFFF00"/>
                </a:solidFill>
              </a:rPr>
              <a:t>Symptoms</a:t>
            </a:r>
          </a:p>
        </p:txBody>
      </p:sp>
      <p:sp>
        <p:nvSpPr>
          <p:cNvPr id="23" name="Line 22"/>
          <p:cNvSpPr>
            <a:spLocks noChangeShapeType="1"/>
          </p:cNvSpPr>
          <p:nvPr/>
        </p:nvSpPr>
        <p:spPr bwMode="auto">
          <a:xfrm>
            <a:off x="3886200" y="5562600"/>
            <a:ext cx="1422400" cy="0"/>
          </a:xfrm>
          <a:prstGeom prst="line">
            <a:avLst/>
          </a:prstGeom>
          <a:noFill/>
          <a:ln w="38100">
            <a:solidFill>
              <a:srgbClr val="0099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5191" name="Line 23"/>
          <p:cNvSpPr>
            <a:spLocks noChangeShapeType="1"/>
          </p:cNvSpPr>
          <p:nvPr/>
        </p:nvSpPr>
        <p:spPr bwMode="auto">
          <a:xfrm>
            <a:off x="1828800" y="5257800"/>
            <a:ext cx="0" cy="457200"/>
          </a:xfrm>
          <a:prstGeom prst="line">
            <a:avLst/>
          </a:prstGeom>
          <a:noFill/>
          <a:ln w="38100">
            <a:solidFill>
              <a:schemeClr val="tx2"/>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5192" name="Text Box 24"/>
          <p:cNvSpPr txBox="1">
            <a:spLocks noChangeArrowheads="1"/>
          </p:cNvSpPr>
          <p:nvPr/>
        </p:nvSpPr>
        <p:spPr bwMode="auto">
          <a:xfrm>
            <a:off x="4321175" y="6259513"/>
            <a:ext cx="703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20000"/>
              </a:spcBef>
              <a:spcAft>
                <a:spcPct val="20000"/>
              </a:spcAft>
              <a:buClr>
                <a:srgbClr val="EEE800"/>
              </a:buClr>
              <a:buSzPct val="125000"/>
            </a:pPr>
            <a:r>
              <a:rPr lang="en-US" sz="2000" b="1">
                <a:solidFill>
                  <a:schemeClr val="bg1"/>
                </a:solidFill>
              </a:rPr>
              <a:t>Days</a:t>
            </a:r>
          </a:p>
        </p:txBody>
      </p:sp>
      <p:sp>
        <p:nvSpPr>
          <p:cNvPr id="26" name="Text Box 25"/>
          <p:cNvSpPr txBox="1">
            <a:spLocks noChangeArrowheads="1"/>
          </p:cNvSpPr>
          <p:nvPr/>
        </p:nvSpPr>
        <p:spPr bwMode="auto">
          <a:xfrm>
            <a:off x="3182938" y="28956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spcAft>
                <a:spcPct val="20000"/>
              </a:spcAft>
              <a:buClr>
                <a:srgbClr val="EEE800"/>
              </a:buClr>
              <a:buSzPct val="125000"/>
            </a:pPr>
            <a:r>
              <a:rPr lang="en-US" sz="2000" b="1">
                <a:solidFill>
                  <a:schemeClr val="bg1"/>
                </a:solidFill>
              </a:rPr>
              <a:t>HIV RNA</a:t>
            </a:r>
          </a:p>
        </p:txBody>
      </p:sp>
      <p:sp>
        <p:nvSpPr>
          <p:cNvPr id="27" name="Text Box 26"/>
          <p:cNvSpPr txBox="1">
            <a:spLocks noChangeArrowheads="1"/>
          </p:cNvSpPr>
          <p:nvPr/>
        </p:nvSpPr>
        <p:spPr bwMode="auto">
          <a:xfrm>
            <a:off x="6637338" y="3962400"/>
            <a:ext cx="101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spcAft>
                <a:spcPct val="20000"/>
              </a:spcAft>
              <a:buClr>
                <a:srgbClr val="EEE800"/>
              </a:buClr>
              <a:buSzPct val="125000"/>
            </a:pPr>
            <a:r>
              <a:rPr lang="en-US" sz="2000" b="1">
                <a:solidFill>
                  <a:schemeClr val="tx2"/>
                </a:solidFill>
              </a:rPr>
              <a:t>Ab</a:t>
            </a:r>
            <a:endParaRPr lang="en-US" sz="2000" b="1">
              <a:solidFill>
                <a:schemeClr val="bg1"/>
              </a:solidFill>
            </a:endParaRPr>
          </a:p>
        </p:txBody>
      </p:sp>
      <p:sp>
        <p:nvSpPr>
          <p:cNvPr id="28" name="Freeform 27"/>
          <p:cNvSpPr>
            <a:spLocks/>
          </p:cNvSpPr>
          <p:nvPr/>
        </p:nvSpPr>
        <p:spPr bwMode="auto">
          <a:xfrm>
            <a:off x="1760538" y="2514600"/>
            <a:ext cx="6232525" cy="3327400"/>
          </a:xfrm>
          <a:custGeom>
            <a:avLst/>
            <a:gdLst>
              <a:gd name="T0" fmla="*/ 0 w 4416"/>
              <a:gd name="T1" fmla="*/ 2147483647 h 2096"/>
              <a:gd name="T2" fmla="*/ 2147483647 w 4416"/>
              <a:gd name="T3" fmla="*/ 2147483647 h 2096"/>
              <a:gd name="T4" fmla="*/ 2147483647 w 4416"/>
              <a:gd name="T5" fmla="*/ 2147483647 h 2096"/>
              <a:gd name="T6" fmla="*/ 2147483647 w 4416"/>
              <a:gd name="T7" fmla="*/ 2147483647 h 2096"/>
              <a:gd name="T8" fmla="*/ 2147483647 w 4416"/>
              <a:gd name="T9" fmla="*/ 2147483647 h 2096"/>
              <a:gd name="T10" fmla="*/ 0 60000 65536"/>
              <a:gd name="T11" fmla="*/ 0 60000 65536"/>
              <a:gd name="T12" fmla="*/ 0 60000 65536"/>
              <a:gd name="T13" fmla="*/ 0 60000 65536"/>
              <a:gd name="T14" fmla="*/ 0 60000 65536"/>
              <a:gd name="T15" fmla="*/ 0 w 4416"/>
              <a:gd name="T16" fmla="*/ 0 h 2096"/>
              <a:gd name="T17" fmla="*/ 4416 w 4416"/>
              <a:gd name="T18" fmla="*/ 2096 h 2096"/>
            </a:gdLst>
            <a:ahLst/>
            <a:cxnLst>
              <a:cxn ang="T10">
                <a:pos x="T0" y="T1"/>
              </a:cxn>
              <a:cxn ang="T11">
                <a:pos x="T2" y="T3"/>
              </a:cxn>
              <a:cxn ang="T12">
                <a:pos x="T4" y="T5"/>
              </a:cxn>
              <a:cxn ang="T13">
                <a:pos x="T6" y="T7"/>
              </a:cxn>
              <a:cxn ang="T14">
                <a:pos x="T8" y="T9"/>
              </a:cxn>
            </a:cxnLst>
            <a:rect l="T15" t="T16" r="T17" b="T18"/>
            <a:pathLst>
              <a:path w="4416" h="2096">
                <a:moveTo>
                  <a:pt x="0" y="2096"/>
                </a:moveTo>
                <a:cubicBezTo>
                  <a:pt x="400" y="2088"/>
                  <a:pt x="800" y="2080"/>
                  <a:pt x="1200" y="1760"/>
                </a:cubicBezTo>
                <a:cubicBezTo>
                  <a:pt x="1600" y="1440"/>
                  <a:pt x="2048" y="352"/>
                  <a:pt x="2400" y="176"/>
                </a:cubicBezTo>
                <a:cubicBezTo>
                  <a:pt x="2752" y="0"/>
                  <a:pt x="2976" y="592"/>
                  <a:pt x="3312" y="704"/>
                </a:cubicBezTo>
                <a:cubicBezTo>
                  <a:pt x="3648" y="816"/>
                  <a:pt x="4240" y="824"/>
                  <a:pt x="4416" y="848"/>
                </a:cubicBezTo>
              </a:path>
            </a:pathLst>
          </a:custGeom>
          <a:noFill/>
          <a:ln w="412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Freeform 28"/>
          <p:cNvSpPr>
            <a:spLocks/>
          </p:cNvSpPr>
          <p:nvPr/>
        </p:nvSpPr>
        <p:spPr bwMode="auto">
          <a:xfrm>
            <a:off x="4673600" y="2895600"/>
            <a:ext cx="3319463" cy="2971800"/>
          </a:xfrm>
          <a:custGeom>
            <a:avLst/>
            <a:gdLst>
              <a:gd name="T0" fmla="*/ 0 w 2352"/>
              <a:gd name="T1" fmla="*/ 2147483647 h 1872"/>
              <a:gd name="T2" fmla="*/ 2147483647 w 2352"/>
              <a:gd name="T3" fmla="*/ 2147483647 h 1872"/>
              <a:gd name="T4" fmla="*/ 2147483647 w 2352"/>
              <a:gd name="T5" fmla="*/ 2147483647 h 1872"/>
              <a:gd name="T6" fmla="*/ 2147483647 w 2352"/>
              <a:gd name="T7" fmla="*/ 0 h 1872"/>
              <a:gd name="T8" fmla="*/ 0 60000 65536"/>
              <a:gd name="T9" fmla="*/ 0 60000 65536"/>
              <a:gd name="T10" fmla="*/ 0 60000 65536"/>
              <a:gd name="T11" fmla="*/ 0 60000 65536"/>
              <a:gd name="T12" fmla="*/ 0 w 2352"/>
              <a:gd name="T13" fmla="*/ 0 h 1872"/>
              <a:gd name="T14" fmla="*/ 2352 w 2352"/>
              <a:gd name="T15" fmla="*/ 1872 h 1872"/>
            </a:gdLst>
            <a:ahLst/>
            <a:cxnLst>
              <a:cxn ang="T8">
                <a:pos x="T0" y="T1"/>
              </a:cxn>
              <a:cxn ang="T9">
                <a:pos x="T2" y="T3"/>
              </a:cxn>
              <a:cxn ang="T10">
                <a:pos x="T4" y="T5"/>
              </a:cxn>
              <a:cxn ang="T11">
                <a:pos x="T6" y="T7"/>
              </a:cxn>
            </a:cxnLst>
            <a:rect l="T12" t="T13" r="T14" b="T15"/>
            <a:pathLst>
              <a:path w="2352" h="1872">
                <a:moveTo>
                  <a:pt x="0" y="1872"/>
                </a:moveTo>
                <a:cubicBezTo>
                  <a:pt x="324" y="1856"/>
                  <a:pt x="648" y="1840"/>
                  <a:pt x="912" y="1584"/>
                </a:cubicBezTo>
                <a:cubicBezTo>
                  <a:pt x="1176" y="1328"/>
                  <a:pt x="1344" y="600"/>
                  <a:pt x="1584" y="336"/>
                </a:cubicBezTo>
                <a:cubicBezTo>
                  <a:pt x="1824" y="72"/>
                  <a:pt x="2232" y="48"/>
                  <a:pt x="2352" y="0"/>
                </a:cubicBezTo>
              </a:path>
            </a:pathLst>
          </a:custGeom>
          <a:noFill/>
          <a:ln w="44450" cap="flat" cmpd="sng">
            <a:solidFill>
              <a:schemeClr val="tx2"/>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5197" name="Line 29"/>
          <p:cNvSpPr>
            <a:spLocks noChangeShapeType="1"/>
          </p:cNvSpPr>
          <p:nvPr/>
        </p:nvSpPr>
        <p:spPr bwMode="auto">
          <a:xfrm>
            <a:off x="8128000" y="3733800"/>
            <a:ext cx="203200" cy="0"/>
          </a:xfrm>
          <a:prstGeom prst="line">
            <a:avLst/>
          </a:prstGeom>
          <a:noFill/>
          <a:ln w="38100">
            <a:solidFill>
              <a:schemeClr val="tx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 name="Rectangle 30"/>
          <p:cNvSpPr txBox="1">
            <a:spLocks noChangeArrowheads="1"/>
          </p:cNvSpPr>
          <p:nvPr/>
        </p:nvSpPr>
        <p:spPr>
          <a:xfrm>
            <a:off x="0" y="188913"/>
            <a:ext cx="7164388" cy="1143000"/>
          </a:xfrm>
          <a:prstGeom prst="rect">
            <a:avLst/>
          </a:prstGeom>
          <a:noFill/>
          <a:ln/>
        </p:spPr>
        <p:txBody>
          <a:bodyPr anchor="ctr"/>
          <a:lstStyle/>
          <a:p>
            <a:pPr algn="ctr">
              <a:lnSpc>
                <a:spcPct val="90000"/>
              </a:lnSpc>
              <a:defRPr/>
            </a:pPr>
            <a:r>
              <a:rPr lang="en-US" sz="3600" b="1" kern="0" dirty="0">
                <a:solidFill>
                  <a:srgbClr val="FFFF00"/>
                </a:solidFill>
                <a:effectLst>
                  <a:outerShdw blurRad="38100" dist="38100" dir="2700000" algn="tl">
                    <a:srgbClr val="000000"/>
                  </a:outerShdw>
                </a:effectLst>
                <a:latin typeface="+mj-lt"/>
                <a:ea typeface="+mj-ea"/>
                <a:cs typeface="+mj-cs"/>
              </a:rPr>
              <a:t>Typical Course of Primary HIV</a:t>
            </a:r>
          </a:p>
        </p:txBody>
      </p:sp>
      <p:pic>
        <p:nvPicPr>
          <p:cNvPr id="32" name="Picture 31"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934692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2"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0-#ppt_w/2"/>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500" fill="hold"/>
                                        <p:tgtEl>
                                          <p:spTgt spid="26"/>
                                        </p:tgtEl>
                                        <p:attrNameLst>
                                          <p:attrName>ppt_x</p:attrName>
                                        </p:attrNameLst>
                                      </p:cBhvr>
                                      <p:tavLst>
                                        <p:tav tm="0">
                                          <p:val>
                                            <p:strVal val="0-#ppt_w/2"/>
                                          </p:val>
                                        </p:tav>
                                        <p:tav tm="100000">
                                          <p:val>
                                            <p:strVal val="#ppt_x"/>
                                          </p:val>
                                        </p:tav>
                                      </p:tavLst>
                                    </p:anim>
                                    <p:anim calcmode="lin" valueType="num">
                                      <p:cBhvr additive="base">
                                        <p:cTn id="1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0-#ppt_w/2"/>
                                          </p:val>
                                        </p:tav>
                                        <p:tav tm="100000">
                                          <p:val>
                                            <p:strVal val="#ppt_x"/>
                                          </p:val>
                                        </p:tav>
                                      </p:tavLst>
                                    </p:anim>
                                    <p:anim calcmode="lin" valueType="num">
                                      <p:cBhvr additive="base">
                                        <p:cTn id="2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additive="base">
                                        <p:cTn id="45" dur="500" fill="hold"/>
                                        <p:tgtEl>
                                          <p:spTgt spid="29"/>
                                        </p:tgtEl>
                                        <p:attrNameLst>
                                          <p:attrName>ppt_x</p:attrName>
                                        </p:attrNameLst>
                                      </p:cBhvr>
                                      <p:tavLst>
                                        <p:tav tm="0">
                                          <p:val>
                                            <p:strVal val="0-#ppt_w/2"/>
                                          </p:val>
                                        </p:tav>
                                        <p:tav tm="100000">
                                          <p:val>
                                            <p:strVal val="#ppt_x"/>
                                          </p:val>
                                        </p:tav>
                                      </p:tavLst>
                                    </p:anim>
                                    <p:anim calcmode="lin" valueType="num">
                                      <p:cBhvr additive="base">
                                        <p:cTn id="46" dur="500" fill="hold"/>
                                        <p:tgtEl>
                                          <p:spTgt spid="29"/>
                                        </p:tgtEl>
                                        <p:attrNameLst>
                                          <p:attrName>ppt_y</p:attrName>
                                        </p:attrNameLst>
                                      </p:cBhvr>
                                      <p:tavLst>
                                        <p:tav tm="0">
                                          <p:val>
                                            <p:strVal val="#ppt_y"/>
                                          </p:val>
                                        </p:tav>
                                        <p:tav tm="100000">
                                          <p:val>
                                            <p:strVal val="#ppt_y"/>
                                          </p:val>
                                        </p:tav>
                                      </p:tavLst>
                                    </p:anim>
                                  </p:childTnLst>
                                </p:cTn>
                              </p:par>
                            </p:childTnLst>
                          </p:cTn>
                        </p:par>
                        <p:par>
                          <p:cTn id="47" fill="hold" nodeType="afterGroup">
                            <p:stCondLst>
                              <p:cond delay="500"/>
                            </p:stCondLst>
                            <p:childTnLst>
                              <p:par>
                                <p:cTn id="48" presetID="2" presetClass="entr" presetSubtype="8"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0-#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utoUpdateAnimBg="0"/>
      <p:bldP spid="21" grpId="0" animBg="1"/>
      <p:bldP spid="22" grpId="0" autoUpdateAnimBg="0"/>
      <p:bldP spid="23" grpId="0" animBg="1"/>
      <p:bldP spid="26" grpId="0" autoUpdateAnimBg="0"/>
      <p:bldP spid="27" grpId="0" autoUpdateAnimBg="0"/>
      <p:bldP spid="28" grpId="0" animBg="1"/>
      <p:bldP spid="29"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mtClean="0">
                <a:effectLst>
                  <a:outerShdw blurRad="38100" dist="38100" dir="2700000" algn="tl">
                    <a:srgbClr val="000000"/>
                  </a:outerShdw>
                </a:effectLst>
              </a:rPr>
              <a:t>Post-Test Counseling</a:t>
            </a:r>
          </a:p>
        </p:txBody>
      </p:sp>
      <p:sp>
        <p:nvSpPr>
          <p:cNvPr id="133123" name="Content Placeholder 2"/>
          <p:cNvSpPr>
            <a:spLocks noGrp="1"/>
          </p:cNvSpPr>
          <p:nvPr>
            <p:ph idx="4294967295"/>
          </p:nvPr>
        </p:nvSpPr>
        <p:spPr>
          <a:xfrm>
            <a:off x="685800" y="1981200"/>
            <a:ext cx="7772400" cy="4533900"/>
          </a:xfrm>
        </p:spPr>
        <p:txBody>
          <a:bodyPr/>
          <a:lstStyle/>
          <a:p>
            <a:pPr eaLnBrk="1" hangingPunct="1"/>
            <a:r>
              <a:rPr lang="en-US" sz="2400" b="1" dirty="0" smtClean="0">
                <a:latin typeface="Arial" pitchFamily="34" charset="0"/>
              </a:rPr>
              <a:t>Meaning of test results and state reporting guidelines</a:t>
            </a:r>
          </a:p>
          <a:p>
            <a:pPr eaLnBrk="1" hangingPunct="1"/>
            <a:r>
              <a:rPr lang="en-US" sz="2400" b="1" dirty="0" smtClean="0">
                <a:latin typeface="Arial" pitchFamily="34" charset="0"/>
              </a:rPr>
              <a:t>Accurate and current information about HIV</a:t>
            </a:r>
          </a:p>
          <a:p>
            <a:pPr eaLnBrk="1" hangingPunct="1"/>
            <a:r>
              <a:rPr lang="en-US" sz="2400" b="1" dirty="0" smtClean="0">
                <a:latin typeface="Arial" pitchFamily="34" charset="0"/>
              </a:rPr>
              <a:t>Local resources</a:t>
            </a:r>
          </a:p>
          <a:p>
            <a:pPr eaLnBrk="1" hangingPunct="1"/>
            <a:r>
              <a:rPr lang="en-US" sz="2400" b="1" dirty="0" smtClean="0">
                <a:latin typeface="Arial" pitchFamily="34" charset="0"/>
              </a:rPr>
              <a:t>Risk reduction education</a:t>
            </a:r>
          </a:p>
          <a:p>
            <a:pPr eaLnBrk="1" hangingPunct="1"/>
            <a:r>
              <a:rPr lang="en-US" sz="2400" b="1" dirty="0" smtClean="0">
                <a:latin typeface="Arial" pitchFamily="34" charset="0"/>
              </a:rPr>
              <a:t>Referrals for ongoing care and support</a:t>
            </a:r>
          </a:p>
          <a:p>
            <a:pPr eaLnBrk="1" hangingPunct="1"/>
            <a:r>
              <a:rPr lang="en-US" sz="2400" b="1" dirty="0" smtClean="0">
                <a:latin typeface="Arial" pitchFamily="34" charset="0"/>
              </a:rPr>
              <a:t>Healthy living strategies</a:t>
            </a:r>
          </a:p>
          <a:p>
            <a:pPr eaLnBrk="1" hangingPunct="1"/>
            <a:r>
              <a:rPr lang="en-US" sz="2400" b="1" dirty="0" smtClean="0">
                <a:latin typeface="Arial" pitchFamily="34" charset="0"/>
              </a:rPr>
              <a:t>Mental health support / counseling</a:t>
            </a:r>
          </a:p>
          <a:p>
            <a:pPr eaLnBrk="1" hangingPunct="1"/>
            <a:r>
              <a:rPr lang="en-US" sz="2400" b="1" dirty="0" smtClean="0">
                <a:latin typeface="Arial" pitchFamily="34" charset="0"/>
              </a:rPr>
              <a:t>Risks and benefits of disclosing status</a:t>
            </a:r>
            <a:endParaRPr lang="en-US" sz="2800" dirty="0" smtClean="0">
              <a:latin typeface="Arial" pitchFamily="34" charset="0"/>
            </a:endParaRPr>
          </a:p>
          <a:p>
            <a:pPr eaLnBrk="1" hangingPunct="1"/>
            <a:endParaRPr lang="en-US" dirty="0" smtClean="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40389393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52400"/>
            <a:ext cx="7772400" cy="609600"/>
          </a:xfrm>
        </p:spPr>
        <p:txBody>
          <a:bodyPr/>
          <a:lstStyle/>
          <a:p>
            <a:r>
              <a:rPr lang="en-US" sz="4000" smtClean="0"/>
              <a:t>Living with AIDS</a:t>
            </a:r>
          </a:p>
        </p:txBody>
      </p:sp>
      <p:sp>
        <p:nvSpPr>
          <p:cNvPr id="44035" name="Rectangle 3"/>
          <p:cNvSpPr>
            <a:spLocks noGrp="1" noChangeArrowheads="1"/>
          </p:cNvSpPr>
          <p:nvPr>
            <p:ph type="body" sz="half" idx="1"/>
          </p:nvPr>
        </p:nvSpPr>
        <p:spPr>
          <a:xfrm>
            <a:off x="0" y="1219200"/>
            <a:ext cx="5181600" cy="5638800"/>
          </a:xfrm>
        </p:spPr>
        <p:txBody>
          <a:bodyPr/>
          <a:lstStyle/>
          <a:p>
            <a:r>
              <a:rPr lang="en-US" sz="2000" dirty="0" smtClean="0"/>
              <a:t>“</a:t>
            </a:r>
            <a:r>
              <a:rPr lang="en-US" sz="2000" b="1" dirty="0" smtClean="0"/>
              <a:t>I was sure I could tell my mom anything; I always had. So about a week after I came to the clinic and got my results, we were sitting around watching the news and a story came on about AIDS. This was a great time to tell her, or so I thought. I told her I had been to the clinic and that I tested positive. I was stunned at what happened next; she looked at me and calmly said, “If that’s true, you have to leave this house; I feel sorry for you that you are going to die, but I can’t have someone like you living here knowing you are out having sex with men.”</a:t>
            </a:r>
          </a:p>
          <a:p>
            <a:endParaRPr lang="en-US" sz="2000" b="1" dirty="0" smtClean="0"/>
          </a:p>
          <a:p>
            <a:pPr>
              <a:buFontTx/>
              <a:buNone/>
            </a:pPr>
            <a:r>
              <a:rPr lang="en-US" sz="2000" b="1" dirty="0" smtClean="0"/>
              <a:t>	A male Burgess Clinic patient</a:t>
            </a:r>
          </a:p>
        </p:txBody>
      </p:sp>
      <p:pic>
        <p:nvPicPr>
          <p:cNvPr id="44036" name="Picture 4" descr="show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24563" y="1295400"/>
            <a:ext cx="2814637"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900683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are the tests that are now used for screening and diagnosis of HIV infection? </a:t>
            </a:r>
            <a:endParaRPr lang="en-US" sz="3600" dirty="0"/>
          </a:p>
        </p:txBody>
      </p:sp>
      <p:sp>
        <p:nvSpPr>
          <p:cNvPr id="3" name="Content Placeholder 2"/>
          <p:cNvSpPr>
            <a:spLocks noGrp="1"/>
          </p:cNvSpPr>
          <p:nvPr>
            <p:ph idx="1"/>
          </p:nvPr>
        </p:nvSpPr>
        <p:spPr/>
        <p:txBody>
          <a:bodyPr/>
          <a:lstStyle/>
          <a:p>
            <a:endParaRPr lang="en-US" dirty="0" smtClean="0"/>
          </a:p>
          <a:p>
            <a:r>
              <a:rPr lang="en-US" dirty="0" smtClean="0"/>
              <a:t>Classic testing:  HIV Elisa with “confirmatory” Western Blot</a:t>
            </a:r>
          </a:p>
          <a:p>
            <a:r>
              <a:rPr lang="en-US" dirty="0" smtClean="0"/>
              <a:t>We are on the threshold of  new screening and diagnostic testing that will be far more rapid and equally if not more accurate.</a:t>
            </a:r>
            <a:endParaRPr lang="en-US" dirty="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3335257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990600"/>
          </a:xfrm>
        </p:spPr>
        <p:txBody>
          <a:bodyPr/>
          <a:lstStyle/>
          <a:p>
            <a:r>
              <a:rPr lang="en-US" sz="2400" dirty="0" smtClean="0"/>
              <a:t>New approach to HIV shortens diagnostic testing significantly; no separate antibody testing with high specificity (</a:t>
            </a:r>
            <a:r>
              <a:rPr lang="en-US" sz="2400" dirty="0" err="1" smtClean="0"/>
              <a:t>ie</a:t>
            </a:r>
            <a:r>
              <a:rPr lang="en-US" sz="2400" dirty="0" smtClean="0"/>
              <a:t> Western Blot) still necessary</a:t>
            </a:r>
            <a:endParaRPr lang="en-US" sz="2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3058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369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3600" dirty="0" smtClean="0"/>
              <a:t>What testing is appropriate for the newly diagnosed HIV infected individual?</a:t>
            </a:r>
          </a:p>
        </p:txBody>
      </p:sp>
      <p:sp>
        <p:nvSpPr>
          <p:cNvPr id="138243" name="Rectangle 3"/>
          <p:cNvSpPr>
            <a:spLocks noGrp="1" noChangeArrowheads="1"/>
          </p:cNvSpPr>
          <p:nvPr>
            <p:ph type="body" idx="1"/>
          </p:nvPr>
        </p:nvSpPr>
        <p:spPr/>
        <p:txBody>
          <a:bodyPr/>
          <a:lstStyle/>
          <a:p>
            <a:pPr>
              <a:lnSpc>
                <a:spcPct val="80000"/>
              </a:lnSpc>
            </a:pPr>
            <a:endParaRPr lang="en-US" sz="1800" b="1" dirty="0" smtClean="0">
              <a:solidFill>
                <a:schemeClr val="bg1"/>
              </a:solidFill>
            </a:endParaRPr>
          </a:p>
          <a:p>
            <a:pPr marL="0" indent="0">
              <a:lnSpc>
                <a:spcPct val="80000"/>
              </a:lnSpc>
              <a:buNone/>
            </a:pPr>
            <a:r>
              <a:rPr lang="en-US" sz="2800" b="1" dirty="0" smtClean="0">
                <a:solidFill>
                  <a:schemeClr val="bg1"/>
                </a:solidFill>
              </a:rPr>
              <a:t>Studies to indicate state of General Health</a:t>
            </a:r>
          </a:p>
          <a:p>
            <a:pPr>
              <a:lnSpc>
                <a:spcPct val="80000"/>
              </a:lnSpc>
            </a:pPr>
            <a:endParaRPr lang="en-US" sz="1800" b="1" dirty="0" smtClean="0">
              <a:solidFill>
                <a:schemeClr val="bg1"/>
              </a:solidFill>
            </a:endParaRPr>
          </a:p>
          <a:p>
            <a:pPr>
              <a:lnSpc>
                <a:spcPct val="80000"/>
              </a:lnSpc>
            </a:pPr>
            <a:r>
              <a:rPr lang="en-US" sz="2800" b="1" dirty="0" smtClean="0">
                <a:solidFill>
                  <a:schemeClr val="bg1"/>
                </a:solidFill>
              </a:rPr>
              <a:t>Complete Blood Count</a:t>
            </a:r>
          </a:p>
          <a:p>
            <a:pPr>
              <a:lnSpc>
                <a:spcPct val="80000"/>
              </a:lnSpc>
            </a:pPr>
            <a:r>
              <a:rPr lang="en-US" sz="2800" b="1" dirty="0" smtClean="0">
                <a:solidFill>
                  <a:schemeClr val="bg1"/>
                </a:solidFill>
              </a:rPr>
              <a:t>CMP </a:t>
            </a:r>
          </a:p>
          <a:p>
            <a:pPr>
              <a:lnSpc>
                <a:spcPct val="80000"/>
              </a:lnSpc>
            </a:pPr>
            <a:r>
              <a:rPr lang="en-US" sz="2800" b="1" dirty="0" smtClean="0">
                <a:solidFill>
                  <a:schemeClr val="bg1"/>
                </a:solidFill>
              </a:rPr>
              <a:t>Amylase/ Lipase</a:t>
            </a:r>
          </a:p>
          <a:p>
            <a:pPr>
              <a:lnSpc>
                <a:spcPct val="80000"/>
              </a:lnSpc>
            </a:pPr>
            <a:r>
              <a:rPr lang="en-US" sz="2800" b="1" dirty="0" smtClean="0">
                <a:solidFill>
                  <a:schemeClr val="bg1"/>
                </a:solidFill>
              </a:rPr>
              <a:t>Fasting blood glucose</a:t>
            </a:r>
          </a:p>
          <a:p>
            <a:pPr>
              <a:lnSpc>
                <a:spcPct val="80000"/>
              </a:lnSpc>
            </a:pPr>
            <a:r>
              <a:rPr lang="en-US" sz="2800" b="1" dirty="0" smtClean="0">
                <a:solidFill>
                  <a:schemeClr val="bg1"/>
                </a:solidFill>
              </a:rPr>
              <a:t>Fasting lipid panel</a:t>
            </a:r>
          </a:p>
          <a:p>
            <a:pPr>
              <a:lnSpc>
                <a:spcPct val="80000"/>
              </a:lnSpc>
            </a:pPr>
            <a:r>
              <a:rPr lang="en-US" sz="2800" b="1" dirty="0" smtClean="0">
                <a:solidFill>
                  <a:schemeClr val="bg1"/>
                </a:solidFill>
              </a:rPr>
              <a:t>Urinalysis </a:t>
            </a:r>
          </a:p>
          <a:p>
            <a:pPr>
              <a:lnSpc>
                <a:spcPct val="80000"/>
              </a:lnSpc>
            </a:pPr>
            <a:endParaRPr lang="en-US" sz="1800" dirty="0" smtClean="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959892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0"/>
            <a:ext cx="7772400" cy="1371600"/>
          </a:xfrm>
        </p:spPr>
        <p:txBody>
          <a:bodyPr/>
          <a:lstStyle/>
          <a:p>
            <a:r>
              <a:rPr lang="en-US" sz="3200" b="1" dirty="0"/>
              <a:t>HIV Infection in Adolescents:  What the Primary Care Provider Needs to know</a:t>
            </a:r>
            <a:endParaRPr lang="en-US" sz="3200" b="1" dirty="0" smtClean="0"/>
          </a:p>
        </p:txBody>
      </p:sp>
      <p:sp>
        <p:nvSpPr>
          <p:cNvPr id="108547" name="Rectangle 3"/>
          <p:cNvSpPr>
            <a:spLocks noGrp="1" noChangeArrowheads="1"/>
          </p:cNvSpPr>
          <p:nvPr>
            <p:ph type="body" idx="1"/>
          </p:nvPr>
        </p:nvSpPr>
        <p:spPr>
          <a:xfrm>
            <a:off x="685800" y="1295400"/>
            <a:ext cx="7772400" cy="4800600"/>
          </a:xfrm>
        </p:spPr>
        <p:txBody>
          <a:bodyPr/>
          <a:lstStyle/>
          <a:p>
            <a:pPr marL="609600" indent="-609600">
              <a:lnSpc>
                <a:spcPct val="80000"/>
              </a:lnSpc>
              <a:buFontTx/>
              <a:buNone/>
            </a:pPr>
            <a:endParaRPr lang="en-US" sz="2400" b="1" dirty="0" smtClean="0"/>
          </a:p>
          <a:p>
            <a:pPr marL="609600" indent="-609600">
              <a:lnSpc>
                <a:spcPct val="80000"/>
              </a:lnSpc>
              <a:buFontTx/>
              <a:buNone/>
            </a:pPr>
            <a:r>
              <a:rPr lang="en-US" sz="2400" b="1" dirty="0" smtClean="0"/>
              <a:t>Learning Objectives:</a:t>
            </a:r>
          </a:p>
          <a:p>
            <a:pPr marL="609600" indent="-609600">
              <a:lnSpc>
                <a:spcPct val="80000"/>
              </a:lnSpc>
              <a:buFontTx/>
              <a:buAutoNum type="arabicParenR"/>
            </a:pPr>
            <a:r>
              <a:rPr lang="en-US" sz="2400" b="1" dirty="0" smtClean="0"/>
              <a:t>Understand the epidemiology of HIV infection in adolescents </a:t>
            </a:r>
          </a:p>
          <a:p>
            <a:pPr marL="609600" indent="-609600">
              <a:lnSpc>
                <a:spcPct val="80000"/>
              </a:lnSpc>
              <a:buFontTx/>
              <a:buAutoNum type="arabicParenR"/>
            </a:pPr>
            <a:r>
              <a:rPr lang="en-US" sz="2400" b="1" dirty="0" smtClean="0"/>
              <a:t>Recognize who should be tested for HIV infection and how this should be done</a:t>
            </a:r>
          </a:p>
          <a:p>
            <a:pPr marL="609600" indent="-609600">
              <a:lnSpc>
                <a:spcPct val="80000"/>
              </a:lnSpc>
              <a:buFontTx/>
              <a:buAutoNum type="arabicParenR"/>
            </a:pPr>
            <a:r>
              <a:rPr lang="en-US" sz="2400" b="1" dirty="0" smtClean="0"/>
              <a:t>Initiate the evaluation process for the newly diagnosed HIV infected adolescent</a:t>
            </a:r>
          </a:p>
          <a:p>
            <a:pPr marL="609600" indent="-609600">
              <a:lnSpc>
                <a:spcPct val="80000"/>
              </a:lnSpc>
              <a:buFontTx/>
              <a:buAutoNum type="arabicParenR"/>
            </a:pPr>
            <a:r>
              <a:rPr lang="en-US" sz="2400" b="1" dirty="0" smtClean="0"/>
              <a:t>Understand the medications available, the ability of these medications to alter the disease, and when to start these medications </a:t>
            </a:r>
          </a:p>
          <a:p>
            <a:pPr marL="609600" indent="-609600">
              <a:lnSpc>
                <a:spcPct val="80000"/>
              </a:lnSpc>
              <a:buFontTx/>
              <a:buAutoNum type="arabicParenR"/>
            </a:pPr>
            <a:r>
              <a:rPr lang="en-US" sz="2400" b="1" dirty="0" smtClean="0"/>
              <a:t>Initiate the steps necessary to prevent of HIV infection in adolescents</a:t>
            </a:r>
          </a:p>
          <a:p>
            <a:pPr marL="609600" indent="-609600">
              <a:lnSpc>
                <a:spcPct val="80000"/>
              </a:lnSpc>
              <a:buFontTx/>
              <a:buAutoNum type="arabicParenR"/>
            </a:pPr>
            <a:r>
              <a:rPr lang="en-US" sz="2400" b="1" dirty="0" smtClean="0"/>
              <a:t>Be able to diagnose acute HIV infection</a:t>
            </a:r>
          </a:p>
          <a:p>
            <a:pPr marL="609600" indent="-609600">
              <a:lnSpc>
                <a:spcPct val="80000"/>
              </a:lnSpc>
              <a:buFontTx/>
              <a:buAutoNum type="arabicParenR"/>
            </a:pPr>
            <a:endParaRPr lang="en-US" sz="2800" b="1" dirty="0" smtClean="0"/>
          </a:p>
        </p:txBody>
      </p:sp>
      <p:pic>
        <p:nvPicPr>
          <p:cNvPr id="4" name="Picture 3"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807339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3600" dirty="0" smtClean="0"/>
              <a:t>What testing is appropriate for the newly diagnosed HIV infected individual?</a:t>
            </a:r>
          </a:p>
        </p:txBody>
      </p:sp>
      <p:sp>
        <p:nvSpPr>
          <p:cNvPr id="138243" name="Rectangle 3"/>
          <p:cNvSpPr>
            <a:spLocks noGrp="1" noChangeArrowheads="1"/>
          </p:cNvSpPr>
          <p:nvPr>
            <p:ph type="body" idx="1"/>
          </p:nvPr>
        </p:nvSpPr>
        <p:spPr/>
        <p:txBody>
          <a:bodyPr/>
          <a:lstStyle/>
          <a:p>
            <a:pPr>
              <a:lnSpc>
                <a:spcPct val="80000"/>
              </a:lnSpc>
            </a:pPr>
            <a:endParaRPr lang="en-US" sz="1800" b="1" dirty="0" smtClean="0">
              <a:solidFill>
                <a:schemeClr val="bg1"/>
              </a:solidFill>
            </a:endParaRPr>
          </a:p>
          <a:p>
            <a:pPr marL="0" indent="0">
              <a:lnSpc>
                <a:spcPct val="80000"/>
              </a:lnSpc>
              <a:buNone/>
            </a:pPr>
            <a:r>
              <a:rPr lang="en-US" b="1" dirty="0" smtClean="0">
                <a:solidFill>
                  <a:schemeClr val="bg1"/>
                </a:solidFill>
              </a:rPr>
              <a:t>Studies to elucidate co-infections</a:t>
            </a:r>
          </a:p>
          <a:p>
            <a:pPr>
              <a:lnSpc>
                <a:spcPct val="80000"/>
              </a:lnSpc>
            </a:pPr>
            <a:endParaRPr lang="en-US" sz="1800" b="1" dirty="0" smtClean="0">
              <a:solidFill>
                <a:schemeClr val="bg1"/>
              </a:solidFill>
            </a:endParaRPr>
          </a:p>
          <a:p>
            <a:pPr>
              <a:lnSpc>
                <a:spcPct val="80000"/>
              </a:lnSpc>
            </a:pPr>
            <a:r>
              <a:rPr lang="en-US" sz="2800" b="1" dirty="0" smtClean="0">
                <a:solidFill>
                  <a:schemeClr val="bg1"/>
                </a:solidFill>
              </a:rPr>
              <a:t>RPR</a:t>
            </a:r>
          </a:p>
          <a:p>
            <a:pPr>
              <a:lnSpc>
                <a:spcPct val="80000"/>
              </a:lnSpc>
            </a:pPr>
            <a:r>
              <a:rPr lang="en-US" sz="2800" b="1" dirty="0" smtClean="0">
                <a:solidFill>
                  <a:schemeClr val="bg1"/>
                </a:solidFill>
              </a:rPr>
              <a:t>Toxoplasma </a:t>
            </a:r>
            <a:r>
              <a:rPr lang="en-US" sz="2800" b="1" dirty="0" err="1" smtClean="0">
                <a:solidFill>
                  <a:schemeClr val="bg1"/>
                </a:solidFill>
              </a:rPr>
              <a:t>IgG</a:t>
            </a:r>
            <a:endParaRPr lang="en-US" sz="2800" b="1" dirty="0" smtClean="0">
              <a:solidFill>
                <a:schemeClr val="bg1"/>
              </a:solidFill>
            </a:endParaRPr>
          </a:p>
          <a:p>
            <a:pPr>
              <a:lnSpc>
                <a:spcPct val="80000"/>
              </a:lnSpc>
            </a:pPr>
            <a:r>
              <a:rPr lang="en-US" sz="2800" b="1" dirty="0" smtClean="0">
                <a:solidFill>
                  <a:schemeClr val="bg1"/>
                </a:solidFill>
              </a:rPr>
              <a:t>Hepatitis A, B, &amp; C serology</a:t>
            </a:r>
          </a:p>
          <a:p>
            <a:pPr>
              <a:lnSpc>
                <a:spcPct val="80000"/>
              </a:lnSpc>
            </a:pPr>
            <a:r>
              <a:rPr lang="en-US" sz="2800" b="1" dirty="0" smtClean="0">
                <a:solidFill>
                  <a:schemeClr val="bg1"/>
                </a:solidFill>
              </a:rPr>
              <a:t>CMV titer</a:t>
            </a:r>
          </a:p>
          <a:p>
            <a:pPr>
              <a:lnSpc>
                <a:spcPct val="80000"/>
              </a:lnSpc>
            </a:pPr>
            <a:r>
              <a:rPr lang="en-US" sz="2800" b="1" dirty="0" smtClean="0">
                <a:solidFill>
                  <a:schemeClr val="bg1"/>
                </a:solidFill>
              </a:rPr>
              <a:t>PPD</a:t>
            </a:r>
          </a:p>
          <a:p>
            <a:pPr>
              <a:lnSpc>
                <a:spcPct val="80000"/>
              </a:lnSpc>
            </a:pPr>
            <a:r>
              <a:rPr lang="en-US" sz="2800" b="1" dirty="0" smtClean="0">
                <a:solidFill>
                  <a:schemeClr val="bg1"/>
                </a:solidFill>
              </a:rPr>
              <a:t>PAP Smear (vaginal and anal)</a:t>
            </a:r>
          </a:p>
          <a:p>
            <a:pPr>
              <a:lnSpc>
                <a:spcPct val="80000"/>
              </a:lnSpc>
            </a:pPr>
            <a:endParaRPr lang="en-US" sz="1800" dirty="0" smtClean="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246897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r>
              <a:rPr lang="en-US" sz="3600" dirty="0" smtClean="0"/>
              <a:t>What testing is appropriate for the newly diagnosed HIV infected individual?</a:t>
            </a:r>
          </a:p>
        </p:txBody>
      </p:sp>
      <p:sp>
        <p:nvSpPr>
          <p:cNvPr id="138243" name="Rectangle 3"/>
          <p:cNvSpPr>
            <a:spLocks noGrp="1" noChangeArrowheads="1"/>
          </p:cNvSpPr>
          <p:nvPr>
            <p:ph type="body" idx="1"/>
          </p:nvPr>
        </p:nvSpPr>
        <p:spPr/>
        <p:txBody>
          <a:bodyPr/>
          <a:lstStyle/>
          <a:p>
            <a:pPr>
              <a:lnSpc>
                <a:spcPct val="80000"/>
              </a:lnSpc>
            </a:pPr>
            <a:endParaRPr lang="en-US" sz="1800" b="1" dirty="0" smtClean="0">
              <a:solidFill>
                <a:schemeClr val="bg1"/>
              </a:solidFill>
            </a:endParaRPr>
          </a:p>
          <a:p>
            <a:pPr marL="0" indent="0">
              <a:lnSpc>
                <a:spcPct val="80000"/>
              </a:lnSpc>
              <a:buNone/>
            </a:pPr>
            <a:r>
              <a:rPr lang="en-US" sz="4000" b="1" dirty="0" smtClean="0">
                <a:solidFill>
                  <a:schemeClr val="bg1"/>
                </a:solidFill>
              </a:rPr>
              <a:t>Studies to indicate status of HIV infection</a:t>
            </a:r>
          </a:p>
          <a:p>
            <a:pPr>
              <a:lnSpc>
                <a:spcPct val="80000"/>
              </a:lnSpc>
            </a:pPr>
            <a:endParaRPr lang="en-US" sz="1800" b="1" dirty="0" smtClean="0">
              <a:solidFill>
                <a:schemeClr val="bg1"/>
              </a:solidFill>
            </a:endParaRPr>
          </a:p>
          <a:p>
            <a:pPr>
              <a:lnSpc>
                <a:spcPct val="80000"/>
              </a:lnSpc>
            </a:pPr>
            <a:r>
              <a:rPr lang="en-US" sz="3600" b="1" dirty="0">
                <a:solidFill>
                  <a:schemeClr val="bg1"/>
                </a:solidFill>
              </a:rPr>
              <a:t>Plasma RNA Viral Load </a:t>
            </a:r>
          </a:p>
          <a:p>
            <a:pPr>
              <a:lnSpc>
                <a:spcPct val="80000"/>
              </a:lnSpc>
            </a:pPr>
            <a:r>
              <a:rPr lang="en-US" sz="3600" b="1" dirty="0">
                <a:solidFill>
                  <a:schemeClr val="bg1"/>
                </a:solidFill>
              </a:rPr>
              <a:t>HIV Genotype </a:t>
            </a:r>
            <a:endParaRPr lang="en-US" sz="3600" b="1" dirty="0" smtClean="0">
              <a:solidFill>
                <a:schemeClr val="bg1"/>
              </a:solidFill>
            </a:endParaRPr>
          </a:p>
          <a:p>
            <a:pPr>
              <a:lnSpc>
                <a:spcPct val="80000"/>
              </a:lnSpc>
            </a:pPr>
            <a:r>
              <a:rPr lang="en-US" sz="3600" b="1" dirty="0" smtClean="0">
                <a:solidFill>
                  <a:schemeClr val="bg1"/>
                </a:solidFill>
              </a:rPr>
              <a:t>Lymphocyte Subset (CD4 count)</a:t>
            </a:r>
            <a:endParaRPr lang="en-US" sz="3600" b="1" dirty="0">
              <a:solidFill>
                <a:schemeClr val="bg1"/>
              </a:solidFill>
            </a:endParaRPr>
          </a:p>
          <a:p>
            <a:pPr>
              <a:lnSpc>
                <a:spcPct val="80000"/>
              </a:lnSpc>
            </a:pPr>
            <a:endParaRPr lang="en-US" sz="1800" dirty="0" smtClean="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427117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09600" y="152400"/>
            <a:ext cx="7772400" cy="1219200"/>
          </a:xfrm>
        </p:spPr>
        <p:txBody>
          <a:bodyPr/>
          <a:lstStyle/>
          <a:p>
            <a:r>
              <a:rPr lang="en-US" b="1" dirty="0" smtClean="0"/>
              <a:t>Case Presentation</a:t>
            </a:r>
          </a:p>
        </p:txBody>
      </p:sp>
      <p:sp>
        <p:nvSpPr>
          <p:cNvPr id="139267" name="Rectangle 3"/>
          <p:cNvSpPr>
            <a:spLocks noGrp="1" noChangeArrowheads="1"/>
          </p:cNvSpPr>
          <p:nvPr>
            <p:ph type="body" idx="1"/>
          </p:nvPr>
        </p:nvSpPr>
        <p:spPr>
          <a:xfrm>
            <a:off x="685800" y="1676400"/>
            <a:ext cx="7772400" cy="4419600"/>
          </a:xfrm>
        </p:spPr>
        <p:txBody>
          <a:bodyPr/>
          <a:lstStyle/>
          <a:p>
            <a:pPr>
              <a:lnSpc>
                <a:spcPct val="80000"/>
              </a:lnSpc>
            </a:pPr>
            <a:r>
              <a:rPr lang="en-US" sz="2800" b="1" dirty="0" smtClean="0"/>
              <a:t>Patrick’s CD4 count is 525 cells/mm3 and his RNA viral load is 127,000 copies/mm3.  What would you recommend at this time?</a:t>
            </a:r>
          </a:p>
          <a:p>
            <a:pPr>
              <a:lnSpc>
                <a:spcPct val="80000"/>
              </a:lnSpc>
              <a:buFontTx/>
              <a:buNone/>
            </a:pPr>
            <a:endParaRPr lang="en-US" sz="2800" b="1" dirty="0"/>
          </a:p>
          <a:p>
            <a:pPr>
              <a:lnSpc>
                <a:spcPct val="80000"/>
              </a:lnSpc>
              <a:buFontTx/>
              <a:buNone/>
            </a:pPr>
            <a:r>
              <a:rPr lang="en-US" sz="2800" b="1" dirty="0" smtClean="0"/>
              <a:t>	a.  Start therapy immediately</a:t>
            </a:r>
          </a:p>
          <a:p>
            <a:pPr>
              <a:lnSpc>
                <a:spcPct val="80000"/>
              </a:lnSpc>
              <a:buFontTx/>
              <a:buNone/>
            </a:pPr>
            <a:r>
              <a:rPr lang="en-US" sz="2800" b="1" dirty="0" smtClean="0"/>
              <a:t>	b.  Do a “genotype” and wait for it to return then start targeted treatment with maximally effective medications</a:t>
            </a:r>
          </a:p>
          <a:p>
            <a:pPr>
              <a:lnSpc>
                <a:spcPct val="80000"/>
              </a:lnSpc>
              <a:buFontTx/>
              <a:buNone/>
            </a:pPr>
            <a:r>
              <a:rPr lang="en-US" sz="2800" b="1" dirty="0" smtClean="0"/>
              <a:t>	c.  Await genotype and then repeat viral load in 6 weeks </a:t>
            </a:r>
          </a:p>
          <a:p>
            <a:pPr>
              <a:lnSpc>
                <a:spcPct val="80000"/>
              </a:lnSpc>
              <a:buFontTx/>
              <a:buNone/>
            </a:pPr>
            <a:r>
              <a:rPr lang="en-US" sz="2800" b="1" dirty="0" smtClean="0"/>
              <a:t>	d.  Do the genotype but start therapy at the same time. </a:t>
            </a:r>
          </a:p>
        </p:txBody>
      </p:sp>
    </p:spTree>
    <p:extLst>
      <p:ext uri="{BB962C8B-B14F-4D97-AF65-F5344CB8AC3E}">
        <p14:creationId xmlns:p14="http://schemas.microsoft.com/office/powerpoint/2010/main" val="1254958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362200" y="365125"/>
            <a:ext cx="5867400" cy="641350"/>
          </a:xfrm>
        </p:spPr>
        <p:txBody>
          <a:bodyPr/>
          <a:lstStyle/>
          <a:p>
            <a:pPr eaLnBrk="1" hangingPunct="1">
              <a:defRPr/>
            </a:pPr>
            <a:r>
              <a:rPr lang="en-US" dirty="0" smtClean="0"/>
              <a:t>Goals of Treatment</a:t>
            </a:r>
            <a:endParaRPr lang="en-US" sz="4400" dirty="0" smtClean="0"/>
          </a:p>
        </p:txBody>
      </p:sp>
      <p:sp>
        <p:nvSpPr>
          <p:cNvPr id="11267" name="Rectangle 3"/>
          <p:cNvSpPr>
            <a:spLocks noGrp="1" noChangeArrowheads="1"/>
          </p:cNvSpPr>
          <p:nvPr>
            <p:ph type="body" sz="half" idx="1"/>
          </p:nvPr>
        </p:nvSpPr>
        <p:spPr>
          <a:xfrm>
            <a:off x="457200" y="1524000"/>
            <a:ext cx="8305800" cy="3962400"/>
          </a:xfrm>
        </p:spPr>
        <p:txBody>
          <a:bodyPr/>
          <a:lstStyle/>
          <a:p>
            <a:pPr eaLnBrk="1" hangingPunct="1"/>
            <a:r>
              <a:rPr lang="en-US" altLang="en-US" sz="3200" dirty="0" smtClean="0"/>
              <a:t>Reduce HIV-related morbidity; prolong duration and quality of survival</a:t>
            </a:r>
          </a:p>
          <a:p>
            <a:pPr eaLnBrk="1" hangingPunct="1"/>
            <a:r>
              <a:rPr lang="en-US" altLang="en-US" sz="3200" dirty="0" smtClean="0"/>
              <a:t>Restore and/or preserve immunologic function</a:t>
            </a:r>
          </a:p>
          <a:p>
            <a:pPr eaLnBrk="1" hangingPunct="1"/>
            <a:r>
              <a:rPr lang="en-US" altLang="en-US" sz="3200" dirty="0" smtClean="0"/>
              <a:t>Maximally and durably suppress HIV viral load</a:t>
            </a:r>
          </a:p>
          <a:p>
            <a:pPr eaLnBrk="1" hangingPunct="1"/>
            <a:r>
              <a:rPr lang="en-US" altLang="en-US" sz="3200" dirty="0" smtClean="0"/>
              <a:t>Prevent HIV transmission</a:t>
            </a:r>
          </a:p>
          <a:p>
            <a:pPr eaLnBrk="1" hangingPunct="1"/>
            <a:endParaRPr lang="en-US" altLang="en-US" sz="3200" dirty="0" smtClean="0"/>
          </a:p>
        </p:txBody>
      </p:sp>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endParaRPr lang="en-US" dirty="0"/>
          </a:p>
        </p:txBody>
      </p:sp>
      <p:pic>
        <p:nvPicPr>
          <p:cNvPr id="8" name="Picture 7"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499976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2362200" y="76200"/>
            <a:ext cx="4114800" cy="838201"/>
          </a:xfrm>
        </p:spPr>
        <p:txBody>
          <a:bodyPr/>
          <a:lstStyle/>
          <a:p>
            <a:pPr eaLnBrk="1" hangingPunct="1">
              <a:defRPr/>
            </a:pPr>
            <a:r>
              <a:rPr lang="en-US" sz="4000" dirty="0" smtClean="0"/>
              <a:t>Rationale for ART</a:t>
            </a:r>
          </a:p>
        </p:txBody>
      </p:sp>
      <p:sp>
        <p:nvSpPr>
          <p:cNvPr id="24579" name="Rectangle 3"/>
          <p:cNvSpPr>
            <a:spLocks noGrp="1" noChangeArrowheads="1"/>
          </p:cNvSpPr>
          <p:nvPr>
            <p:ph type="body" idx="1"/>
          </p:nvPr>
        </p:nvSpPr>
        <p:spPr>
          <a:xfrm>
            <a:off x="990600" y="1143000"/>
            <a:ext cx="8077200" cy="5715000"/>
          </a:xfrm>
        </p:spPr>
        <p:txBody>
          <a:bodyPr/>
          <a:lstStyle/>
          <a:p>
            <a:pPr eaLnBrk="1" hangingPunct="1"/>
            <a:r>
              <a:rPr lang="en-US" altLang="en-US" sz="2400" b="1" dirty="0" smtClean="0"/>
              <a:t>Effective ART with </a:t>
            </a:r>
            <a:r>
              <a:rPr lang="en-US" altLang="en-US" sz="2400" b="1" dirty="0" err="1" smtClean="0"/>
              <a:t>virologic</a:t>
            </a:r>
            <a:r>
              <a:rPr lang="en-US" altLang="en-US" sz="2400" b="1" dirty="0" smtClean="0"/>
              <a:t> suppression improves and preserves immune function in most patients, regardless of baseline CD4 count</a:t>
            </a:r>
          </a:p>
          <a:p>
            <a:pPr lvl="1" eaLnBrk="1" hangingPunct="1"/>
            <a:r>
              <a:rPr lang="en-US" altLang="en-US" sz="2400" b="1" dirty="0" smtClean="0"/>
              <a:t>Earlier ART initiation may result in better immunologic responses and clinical outcomes</a:t>
            </a:r>
          </a:p>
          <a:p>
            <a:pPr lvl="2" eaLnBrk="1" hangingPunct="1"/>
            <a:r>
              <a:rPr lang="en-US" altLang="en-US" sz="2000" b="1" dirty="0" smtClean="0"/>
              <a:t>Reduction in AIDS- and non-AIDS-associated morbidity and mortality</a:t>
            </a:r>
          </a:p>
          <a:p>
            <a:pPr lvl="3" eaLnBrk="1" hangingPunct="1"/>
            <a:r>
              <a:rPr lang="en-US" altLang="en-US" sz="1800" b="1" dirty="0" smtClean="0"/>
              <a:t>Reduction in HIV-associated inflammation and associated complications</a:t>
            </a:r>
          </a:p>
          <a:p>
            <a:pPr lvl="1" eaLnBrk="1" hangingPunct="1"/>
            <a:r>
              <a:rPr lang="en-US" altLang="en-US" sz="2400" b="1" dirty="0" smtClean="0"/>
              <a:t>ART strongly indicated for all patients with low CD4 count or symptoms</a:t>
            </a:r>
          </a:p>
          <a:p>
            <a:pPr eaLnBrk="1" hangingPunct="1"/>
            <a:r>
              <a:rPr lang="en-US" altLang="en-US" sz="2400" b="1" dirty="0" smtClean="0"/>
              <a:t>ART can significantly reduce risk of HIV transmission </a:t>
            </a:r>
          </a:p>
          <a:p>
            <a:pPr eaLnBrk="1" hangingPunct="1"/>
            <a:r>
              <a:rPr lang="en-US" altLang="en-US" sz="2400" b="1" dirty="0" smtClean="0"/>
              <a:t>Recommended ARV combinations are </a:t>
            </a:r>
            <a:r>
              <a:rPr lang="en-US" altLang="en-US" sz="2400" b="1" dirty="0" smtClean="0">
                <a:sym typeface="Symbol" pitchFamily="18" charset="2"/>
              </a:rPr>
              <a:t>effective and</a:t>
            </a:r>
            <a:br>
              <a:rPr lang="en-US" altLang="en-US" sz="2400" b="1" dirty="0" smtClean="0">
                <a:sym typeface="Symbol" pitchFamily="18" charset="2"/>
              </a:rPr>
            </a:br>
            <a:r>
              <a:rPr lang="en-US" altLang="en-US" sz="2400" b="1" dirty="0" smtClean="0">
                <a:sym typeface="Symbol" pitchFamily="18" charset="2"/>
              </a:rPr>
              <a:t>well tolerated</a:t>
            </a:r>
          </a:p>
        </p:txBody>
      </p:sp>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endParaRPr lang="en-US" dirty="0"/>
          </a:p>
        </p:txBody>
      </p:sp>
      <p:pic>
        <p:nvPicPr>
          <p:cNvPr id="8" name="Picture 7"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851047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a:xfrm>
            <a:off x="2362200" y="685800"/>
            <a:ext cx="4114800" cy="1066800"/>
          </a:xfrm>
        </p:spPr>
        <p:txBody>
          <a:bodyPr/>
          <a:lstStyle/>
          <a:p>
            <a:pPr eaLnBrk="1" hangingPunct="1">
              <a:defRPr/>
            </a:pPr>
            <a:r>
              <a:rPr lang="en-US" sz="3600" b="1" u="sng" dirty="0" smtClean="0"/>
              <a:t>When to Start ART?</a:t>
            </a:r>
          </a:p>
        </p:txBody>
      </p:sp>
      <p:sp>
        <p:nvSpPr>
          <p:cNvPr id="25603" name="Rectangle 3"/>
          <p:cNvSpPr>
            <a:spLocks noGrp="1" noChangeArrowheads="1"/>
          </p:cNvSpPr>
          <p:nvPr>
            <p:ph type="body" idx="1"/>
          </p:nvPr>
        </p:nvSpPr>
        <p:spPr>
          <a:xfrm>
            <a:off x="381000" y="1447800"/>
            <a:ext cx="8510588" cy="5334000"/>
          </a:xfrm>
        </p:spPr>
        <p:txBody>
          <a:bodyPr/>
          <a:lstStyle/>
          <a:p>
            <a:pPr eaLnBrk="1" hangingPunct="1"/>
            <a:endParaRPr lang="en-US" altLang="en-US" dirty="0" smtClean="0"/>
          </a:p>
          <a:p>
            <a:pPr eaLnBrk="1" hangingPunct="1"/>
            <a:endParaRPr lang="en-US" altLang="en-US" dirty="0"/>
          </a:p>
          <a:p>
            <a:pPr eaLnBrk="1" hangingPunct="1"/>
            <a:r>
              <a:rPr lang="en-US" altLang="en-US" sz="3600" b="1" dirty="0" smtClean="0"/>
              <a:t>Exact CD4 count at which to initiate therapy is not known, but evidence points to starting at higher counts</a:t>
            </a:r>
          </a:p>
          <a:p>
            <a:pPr eaLnBrk="1" hangingPunct="1"/>
            <a:r>
              <a:rPr lang="en-US" altLang="en-US" sz="3600" b="1" dirty="0" smtClean="0"/>
              <a:t>Current recommendation: ART for </a:t>
            </a:r>
            <a:r>
              <a:rPr lang="en-US" altLang="en-US" sz="3600" b="1" i="1" dirty="0" smtClean="0"/>
              <a:t>all</a:t>
            </a:r>
            <a:endParaRPr lang="en-US" altLang="en-US" sz="3600" b="1" dirty="0" smtClean="0"/>
          </a:p>
        </p:txBody>
      </p:sp>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2"/>
          </p:nvPr>
        </p:nvSpPr>
        <p:spPr/>
        <p:txBody>
          <a:bodyPr/>
          <a:lstStyle/>
          <a:p>
            <a:pPr>
              <a:defRPr/>
            </a:pPr>
            <a:endParaRPr lang="en-US" dirty="0"/>
          </a:p>
        </p:txBody>
      </p:sp>
      <p:pic>
        <p:nvPicPr>
          <p:cNvPr id="8" name="Picture 7"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445678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609600" y="273050"/>
            <a:ext cx="8305800" cy="1200150"/>
          </a:xfrm>
        </p:spPr>
        <p:txBody>
          <a:bodyPr/>
          <a:lstStyle/>
          <a:p>
            <a:pPr eaLnBrk="1" hangingPunct="1">
              <a:defRPr/>
            </a:pPr>
            <a:r>
              <a:rPr lang="en-US" dirty="0" smtClean="0"/>
              <a:t>Recommendations for Initiating ART: Considerations</a:t>
            </a:r>
          </a:p>
        </p:txBody>
      </p:sp>
      <p:graphicFrame>
        <p:nvGraphicFramePr>
          <p:cNvPr id="377952" name="Group 96"/>
          <p:cNvGraphicFramePr>
            <a:graphicFrameLocks noGrp="1"/>
          </p:cNvGraphicFramePr>
          <p:nvPr>
            <p:ph type="tbl" idx="1"/>
            <p:extLst>
              <p:ext uri="{D42A27DB-BD31-4B8C-83A1-F6EECF244321}">
                <p14:modId xmlns:p14="http://schemas.microsoft.com/office/powerpoint/2010/main" val="3123260798"/>
              </p:ext>
            </p:extLst>
          </p:nvPr>
        </p:nvGraphicFramePr>
        <p:xfrm>
          <a:off x="609600" y="1752600"/>
          <a:ext cx="7924800" cy="4267200"/>
        </p:xfrm>
        <a:graphic>
          <a:graphicData uri="http://schemas.openxmlformats.org/drawingml/2006/table">
            <a:tbl>
              <a:tblPr/>
              <a:tblGrid>
                <a:gridCol w="7924800"/>
              </a:tblGrid>
              <a:tr h="4267200">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defRPr/>
                      </a:pPr>
                      <a:endParaRPr kumimoji="0" lang="en-US" sz="800" b="0" i="0" u="none" strike="noStrike" cap="none" normalizeH="0" baseline="0" dirty="0" smtClean="0">
                        <a:ln>
                          <a:noFill/>
                        </a:ln>
                        <a:solidFill>
                          <a:schemeClr val="tx1"/>
                        </a:solidFill>
                        <a:effectLst/>
                        <a:latin typeface="Arial" charset="0"/>
                      </a:endParaRPr>
                    </a:p>
                    <a:p>
                      <a:pPr marL="457200" indent="-457200" eaLnBrk="1" hangingPunct="1">
                        <a:buClr>
                          <a:srgbClr val="CCFF33"/>
                        </a:buClr>
                        <a:buFont typeface="Wingdings" pitchFamily="2" charset="2"/>
                        <a:buChar char="§"/>
                      </a:pPr>
                      <a:r>
                        <a:rPr lang="en-US" sz="2800" dirty="0" smtClean="0">
                          <a:solidFill>
                            <a:srgbClr val="FFFF00"/>
                          </a:solidFill>
                        </a:rPr>
                        <a:t>“Patients starting ART should be willing and able to commit to treatment and should understand the benefits and risks of therapy and the importance of adherence.”</a:t>
                      </a:r>
                    </a:p>
                    <a:p>
                      <a:pPr marL="457200" indent="-457200" eaLnBrk="1" hangingPunct="1">
                        <a:buClr>
                          <a:srgbClr val="CCFF33"/>
                        </a:buClr>
                        <a:buFont typeface="Wingdings" pitchFamily="2" charset="2"/>
                        <a:buChar char="§"/>
                      </a:pPr>
                      <a:r>
                        <a:rPr lang="en-US" sz="2800" dirty="0" smtClean="0">
                          <a:solidFill>
                            <a:srgbClr val="FFFF00"/>
                          </a:solidFill>
                        </a:rPr>
                        <a:t>Patients may choose to postpone ART</a:t>
                      </a:r>
                    </a:p>
                    <a:p>
                      <a:pPr marL="457200" indent="-457200" eaLnBrk="1" hangingPunct="1">
                        <a:buClr>
                          <a:srgbClr val="CCFF33"/>
                        </a:buClr>
                        <a:buFont typeface="Wingdings" pitchFamily="2" charset="2"/>
                        <a:buChar char="§"/>
                      </a:pPr>
                      <a:r>
                        <a:rPr lang="en-US" sz="2800" dirty="0" smtClean="0">
                          <a:solidFill>
                            <a:srgbClr val="FFFF00"/>
                          </a:solidFill>
                        </a:rPr>
                        <a:t>Providers may elect to defer ART, based on an individual patient’s clinical or psychosocial factors</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2"/>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pic>
        <p:nvPicPr>
          <p:cNvPr id="7" name="Picture 6"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22410394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914400" y="457200"/>
            <a:ext cx="7696200" cy="646113"/>
          </a:xfrm>
        </p:spPr>
        <p:txBody>
          <a:bodyPr/>
          <a:lstStyle/>
          <a:p>
            <a:pPr eaLnBrk="1" hangingPunct="1">
              <a:defRPr/>
            </a:pPr>
            <a:r>
              <a:rPr lang="en-US" sz="4000" dirty="0" smtClean="0"/>
              <a:t>Potential Benefits of Early Therapy </a:t>
            </a:r>
          </a:p>
        </p:txBody>
      </p:sp>
      <p:sp>
        <p:nvSpPr>
          <p:cNvPr id="28675" name="Rectangle 3"/>
          <p:cNvSpPr>
            <a:spLocks noGrp="1" noChangeArrowheads="1"/>
          </p:cNvSpPr>
          <p:nvPr>
            <p:ph type="body" sz="half" idx="1"/>
          </p:nvPr>
        </p:nvSpPr>
        <p:spPr>
          <a:xfrm>
            <a:off x="457200" y="1676400"/>
            <a:ext cx="8077200" cy="4419600"/>
          </a:xfrm>
        </p:spPr>
        <p:txBody>
          <a:bodyPr/>
          <a:lstStyle/>
          <a:p>
            <a:pPr marL="457200" lvl="1" indent="-457200" eaLnBrk="1" hangingPunct="1">
              <a:lnSpc>
                <a:spcPct val="90000"/>
              </a:lnSpc>
              <a:buClr>
                <a:srgbClr val="CCFF33"/>
              </a:buClr>
              <a:buFont typeface="Arial" pitchFamily="34" charset="0"/>
              <a:buChar char="•"/>
              <a:defRPr/>
            </a:pPr>
            <a:r>
              <a:rPr lang="en-US" sz="2800" dirty="0" smtClean="0"/>
              <a:t>Avoidance of  the HIV infection related development of AIDS </a:t>
            </a:r>
            <a:r>
              <a:rPr lang="en-US" sz="2800" dirty="0"/>
              <a:t>and non-AIDS-defining </a:t>
            </a:r>
            <a:r>
              <a:rPr lang="en-US" sz="2800" dirty="0" smtClean="0"/>
              <a:t>chronic health conditions</a:t>
            </a:r>
            <a:endParaRPr lang="en-US" sz="2800" dirty="0"/>
          </a:p>
          <a:p>
            <a:pPr eaLnBrk="1" hangingPunct="1">
              <a:lnSpc>
                <a:spcPct val="90000"/>
              </a:lnSpc>
              <a:defRPr/>
            </a:pPr>
            <a:r>
              <a:rPr lang="en-US" dirty="0" smtClean="0"/>
              <a:t> Prevention of  HIV-related end-organ damage;  (Increasing evidence of direct HIV effects on various end organs and indirect effects via HIV-associated inflammation)</a:t>
            </a:r>
          </a:p>
          <a:p>
            <a:pPr>
              <a:spcBef>
                <a:spcPct val="0"/>
              </a:spcBef>
            </a:pPr>
            <a:r>
              <a:rPr lang="en-US" altLang="en-US" dirty="0"/>
              <a:t>Prevention of sexual transmission of HIV</a:t>
            </a:r>
          </a:p>
          <a:p>
            <a:pPr>
              <a:spcBef>
                <a:spcPct val="0"/>
              </a:spcBef>
            </a:pPr>
            <a:r>
              <a:rPr lang="en-US" altLang="en-US" dirty="0"/>
              <a:t>Prevention of perinatal transmission of HIV</a:t>
            </a:r>
          </a:p>
          <a:p>
            <a:pPr eaLnBrk="1" hangingPunct="1">
              <a:lnSpc>
                <a:spcPct val="90000"/>
              </a:lnSpc>
              <a:defRPr/>
            </a:pPr>
            <a:endParaRPr lang="en-US" dirty="0" smtClean="0"/>
          </a:p>
          <a:p>
            <a:pPr eaLnBrk="1" hangingPunct="1">
              <a:lnSpc>
                <a:spcPct val="90000"/>
              </a:lnSpc>
              <a:defRPr/>
            </a:pPr>
            <a:endParaRPr lang="en-US" sz="2400" dirty="0" smtClean="0"/>
          </a:p>
        </p:txBody>
      </p:sp>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endParaRPr lang="en-US" dirty="0"/>
          </a:p>
        </p:txBody>
      </p:sp>
      <p:pic>
        <p:nvPicPr>
          <p:cNvPr id="8" name="Picture 7"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39987718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09600" y="152400"/>
            <a:ext cx="7772400" cy="1219200"/>
          </a:xfrm>
          <a:solidFill>
            <a:schemeClr val="accent2">
              <a:lumMod val="75000"/>
            </a:schemeClr>
          </a:solidFill>
        </p:spPr>
        <p:txBody>
          <a:bodyPr/>
          <a:lstStyle/>
          <a:p>
            <a:r>
              <a:rPr lang="en-US" dirty="0" smtClean="0"/>
              <a:t>Case Presentation</a:t>
            </a:r>
          </a:p>
        </p:txBody>
      </p:sp>
      <p:sp>
        <p:nvSpPr>
          <p:cNvPr id="139267" name="Rectangle 3"/>
          <p:cNvSpPr>
            <a:spLocks noGrp="1" noChangeArrowheads="1"/>
          </p:cNvSpPr>
          <p:nvPr>
            <p:ph type="body" idx="1"/>
          </p:nvPr>
        </p:nvSpPr>
        <p:spPr>
          <a:xfrm>
            <a:off x="685800" y="1676400"/>
            <a:ext cx="7772400" cy="4419600"/>
          </a:xfrm>
        </p:spPr>
        <p:txBody>
          <a:bodyPr/>
          <a:lstStyle/>
          <a:p>
            <a:pPr>
              <a:lnSpc>
                <a:spcPct val="80000"/>
              </a:lnSpc>
            </a:pPr>
            <a:r>
              <a:rPr lang="en-US" sz="2800" dirty="0" smtClean="0"/>
              <a:t>Patrick’s CD4 count is 525 cells/mm3 and his RNA viral load is 127,000 copies/mm3.  What would you recommend at this time?</a:t>
            </a:r>
          </a:p>
          <a:p>
            <a:pPr>
              <a:lnSpc>
                <a:spcPct val="80000"/>
              </a:lnSpc>
              <a:buFontTx/>
              <a:buNone/>
            </a:pPr>
            <a:endParaRPr lang="en-US" sz="2800" dirty="0"/>
          </a:p>
          <a:p>
            <a:pPr>
              <a:lnSpc>
                <a:spcPct val="80000"/>
              </a:lnSpc>
              <a:buFontTx/>
              <a:buNone/>
            </a:pPr>
            <a:r>
              <a:rPr lang="en-US" sz="2800" dirty="0" smtClean="0"/>
              <a:t>	a.  Start therapy immediately</a:t>
            </a:r>
          </a:p>
          <a:p>
            <a:pPr>
              <a:lnSpc>
                <a:spcPct val="80000"/>
              </a:lnSpc>
              <a:buFontTx/>
              <a:buNone/>
            </a:pPr>
            <a:r>
              <a:rPr lang="en-US" sz="2800" dirty="0" smtClean="0"/>
              <a:t>	b.  Do a “genotype” and wait for it to return then start targeted treatment with maximally effective medications</a:t>
            </a:r>
          </a:p>
          <a:p>
            <a:pPr>
              <a:lnSpc>
                <a:spcPct val="80000"/>
              </a:lnSpc>
              <a:buFontTx/>
              <a:buNone/>
            </a:pPr>
            <a:r>
              <a:rPr lang="en-US" sz="2800" dirty="0" smtClean="0"/>
              <a:t>	c.  Await genotype and then repeat viral load in 6 weeks </a:t>
            </a:r>
          </a:p>
          <a:p>
            <a:pPr>
              <a:lnSpc>
                <a:spcPct val="80000"/>
              </a:lnSpc>
              <a:buFontTx/>
              <a:buNone/>
            </a:pPr>
            <a:r>
              <a:rPr lang="en-US" sz="2800" dirty="0" smtClean="0"/>
              <a:t>	d.  </a:t>
            </a:r>
            <a:r>
              <a:rPr lang="en-US" sz="2800" dirty="0" smtClean="0">
                <a:solidFill>
                  <a:srgbClr val="00B0F0"/>
                </a:solidFill>
              </a:rPr>
              <a:t>Do the genotype but start therapy at the same time. </a:t>
            </a:r>
          </a:p>
        </p:txBody>
      </p:sp>
    </p:spTree>
    <p:extLst>
      <p:ext uri="{BB962C8B-B14F-4D97-AF65-F5344CB8AC3E}">
        <p14:creationId xmlns:p14="http://schemas.microsoft.com/office/powerpoint/2010/main" val="2613301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0" y="0"/>
            <a:ext cx="9144000" cy="1096963"/>
          </a:xfrm>
          <a:prstGeom prst="rect">
            <a:avLst/>
          </a:prstGeom>
          <a:solidFill>
            <a:srgbClr val="FFFFCC"/>
          </a:solidFill>
          <a:ln>
            <a:noFill/>
          </a:ln>
          <a:effectLst/>
          <a:extLst>
            <a:ext uri="{91240B29-F687-4F45-9708-019B960494DF}">
              <a14:hiddenLine xmlns:a14="http://schemas.microsoft.com/office/drawing/2010/main" w="9525">
                <a:solidFill>
                  <a:srgbClr val="FF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fontAlgn="base">
              <a:spcBef>
                <a:spcPct val="0"/>
              </a:spcBef>
              <a:spcAft>
                <a:spcPct val="0"/>
              </a:spcAft>
            </a:pPr>
            <a:endParaRPr lang="en-US" sz="4000" b="1">
              <a:solidFill>
                <a:srgbClr val="000099"/>
              </a:solidFill>
              <a:latin typeface="Garamond" pitchFamily="18" charset="0"/>
            </a:endParaRPr>
          </a:p>
        </p:txBody>
      </p:sp>
      <p:grpSp>
        <p:nvGrpSpPr>
          <p:cNvPr id="145411" name="Group 3"/>
          <p:cNvGrpSpPr>
            <a:grpSpLocks/>
          </p:cNvGrpSpPr>
          <p:nvPr/>
        </p:nvGrpSpPr>
        <p:grpSpPr bwMode="auto">
          <a:xfrm>
            <a:off x="436563" y="1417638"/>
            <a:ext cx="7945437" cy="4373562"/>
            <a:chOff x="275" y="893"/>
            <a:chExt cx="5363" cy="3193"/>
          </a:xfrm>
        </p:grpSpPr>
        <p:pic>
          <p:nvPicPr>
            <p:cNvPr id="145413" name="Picture 4" descr="cell2"/>
            <p:cNvPicPr>
              <a:picLocks noChangeAspect="1" noChangeArrowheads="1"/>
            </p:cNvPicPr>
            <p:nvPr/>
          </p:nvPicPr>
          <p:blipFill>
            <a:blip r:embed="rId3">
              <a:clrChange>
                <a:clrFrom>
                  <a:srgbClr val="000092"/>
                </a:clrFrom>
                <a:clrTo>
                  <a:srgbClr val="000092">
                    <a:alpha val="0"/>
                  </a:srgbClr>
                </a:clrTo>
              </a:clrChange>
              <a:extLst>
                <a:ext uri="{28A0092B-C50C-407E-A947-70E740481C1C}">
                  <a14:useLocalDpi xmlns:a14="http://schemas.microsoft.com/office/drawing/2010/main" val="0"/>
                </a:ext>
              </a:extLst>
            </a:blip>
            <a:srcRect/>
            <a:stretch>
              <a:fillRect/>
            </a:stretch>
          </p:blipFill>
          <p:spPr bwMode="auto">
            <a:xfrm>
              <a:off x="816" y="912"/>
              <a:ext cx="4365" cy="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4" name="Line 5"/>
            <p:cNvSpPr>
              <a:spLocks noChangeShapeType="1"/>
            </p:cNvSpPr>
            <p:nvPr/>
          </p:nvSpPr>
          <p:spPr bwMode="auto">
            <a:xfrm>
              <a:off x="1253" y="1226"/>
              <a:ext cx="233" cy="219"/>
            </a:xfrm>
            <a:prstGeom prst="line">
              <a:avLst/>
            </a:prstGeom>
            <a:noFill/>
            <a:ln w="38100">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15" name="Line 6"/>
            <p:cNvSpPr>
              <a:spLocks noChangeShapeType="1"/>
            </p:cNvSpPr>
            <p:nvPr/>
          </p:nvSpPr>
          <p:spPr bwMode="white">
            <a:xfrm>
              <a:off x="1671" y="1652"/>
              <a:ext cx="0" cy="288"/>
            </a:xfrm>
            <a:prstGeom prst="line">
              <a:avLst/>
            </a:prstGeom>
            <a:noFill/>
            <a:ln w="38100">
              <a:solidFill>
                <a:srgbClr val="66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16" name="Line 7"/>
            <p:cNvSpPr>
              <a:spLocks noChangeShapeType="1"/>
            </p:cNvSpPr>
            <p:nvPr/>
          </p:nvSpPr>
          <p:spPr bwMode="white">
            <a:xfrm>
              <a:off x="1671" y="2193"/>
              <a:ext cx="0" cy="291"/>
            </a:xfrm>
            <a:prstGeom prst="line">
              <a:avLst/>
            </a:prstGeom>
            <a:noFill/>
            <a:ln w="38100">
              <a:solidFill>
                <a:srgbClr val="66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17" name="Line 8"/>
            <p:cNvSpPr>
              <a:spLocks noChangeShapeType="1"/>
            </p:cNvSpPr>
            <p:nvPr/>
          </p:nvSpPr>
          <p:spPr bwMode="white">
            <a:xfrm>
              <a:off x="1671" y="2819"/>
              <a:ext cx="0" cy="291"/>
            </a:xfrm>
            <a:prstGeom prst="line">
              <a:avLst/>
            </a:prstGeom>
            <a:noFill/>
            <a:ln w="38100">
              <a:solidFill>
                <a:srgbClr val="66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18" name="Freeform 9"/>
            <p:cNvSpPr>
              <a:spLocks/>
            </p:cNvSpPr>
            <p:nvPr/>
          </p:nvSpPr>
          <p:spPr bwMode="white">
            <a:xfrm>
              <a:off x="1658" y="3427"/>
              <a:ext cx="2029" cy="259"/>
            </a:xfrm>
            <a:custGeom>
              <a:avLst/>
              <a:gdLst>
                <a:gd name="T0" fmla="*/ 0 w 2424"/>
                <a:gd name="T1" fmla="*/ 0 h 329"/>
                <a:gd name="T2" fmla="*/ 0 w 2424"/>
                <a:gd name="T3" fmla="*/ 127 h 329"/>
                <a:gd name="T4" fmla="*/ 1189 w 2424"/>
                <a:gd name="T5" fmla="*/ 127 h 329"/>
                <a:gd name="T6" fmla="*/ 1189 w 2424"/>
                <a:gd name="T7" fmla="*/ 47 h 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24" h="329">
                  <a:moveTo>
                    <a:pt x="0" y="0"/>
                  </a:moveTo>
                  <a:lnTo>
                    <a:pt x="0" y="329"/>
                  </a:lnTo>
                  <a:lnTo>
                    <a:pt x="2424" y="329"/>
                  </a:lnTo>
                  <a:lnTo>
                    <a:pt x="2424" y="123"/>
                  </a:lnTo>
                </a:path>
              </a:pathLst>
            </a:custGeom>
            <a:noFill/>
            <a:ln w="38100" cap="flat" cmpd="sng">
              <a:solidFill>
                <a:srgbClr val="66FFFF"/>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19" name="Rectangle 10"/>
            <p:cNvSpPr>
              <a:spLocks noChangeArrowheads="1"/>
            </p:cNvSpPr>
            <p:nvPr/>
          </p:nvSpPr>
          <p:spPr bwMode="auto">
            <a:xfrm>
              <a:off x="884" y="2189"/>
              <a:ext cx="109" cy="227"/>
            </a:xfrm>
            <a:prstGeom prst="rect">
              <a:avLst/>
            </a:prstGeom>
            <a:solidFill>
              <a:srgbClr val="5F5F5F"/>
            </a:solidFill>
            <a:ln>
              <a:noFill/>
            </a:ln>
            <a:effectLst/>
            <a:extLst>
              <a:ext uri="{91240B29-F687-4F45-9708-019B960494DF}">
                <a14:hiddenLine xmlns:a14="http://schemas.microsoft.com/office/drawing/2010/main" w="285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72" tIns="40636" rIns="81272" bIns="40636" anchor="ctr">
              <a:spAutoFit/>
            </a:bodyPr>
            <a:lstStyle/>
            <a:p>
              <a:pPr algn="ctr" defTabSz="677863" eaLnBrk="0" fontAlgn="base" hangingPunct="0">
                <a:spcBef>
                  <a:spcPct val="0"/>
                </a:spcBef>
                <a:spcAft>
                  <a:spcPct val="0"/>
                </a:spcAft>
              </a:pPr>
              <a:endParaRPr lang="en-GB" altLang="en-US" sz="1500" b="1">
                <a:solidFill>
                  <a:srgbClr val="000000"/>
                </a:solidFill>
                <a:latin typeface="Arial" charset="0"/>
              </a:endParaRPr>
            </a:p>
          </p:txBody>
        </p:sp>
        <p:sp>
          <p:nvSpPr>
            <p:cNvPr id="145420" name="Text Box 11"/>
            <p:cNvSpPr txBox="1">
              <a:spLocks noChangeArrowheads="1"/>
            </p:cNvSpPr>
            <p:nvPr/>
          </p:nvSpPr>
          <p:spPr bwMode="white">
            <a:xfrm>
              <a:off x="1752" y="2179"/>
              <a:ext cx="159" cy="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000000"/>
                  </a:solidFill>
                </a:rPr>
                <a:t>RT</a:t>
              </a:r>
            </a:p>
          </p:txBody>
        </p:sp>
        <p:sp>
          <p:nvSpPr>
            <p:cNvPr id="145421" name="Text Box 12"/>
            <p:cNvSpPr txBox="1">
              <a:spLocks noChangeArrowheads="1"/>
            </p:cNvSpPr>
            <p:nvPr/>
          </p:nvSpPr>
          <p:spPr bwMode="white">
            <a:xfrm>
              <a:off x="3433" y="3379"/>
              <a:ext cx="486"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algn="ctr" eaLnBrk="0" fontAlgn="base" hangingPunct="0">
                <a:spcBef>
                  <a:spcPct val="0"/>
                </a:spcBef>
                <a:spcAft>
                  <a:spcPct val="0"/>
                </a:spcAft>
              </a:pPr>
              <a:r>
                <a:rPr lang="en-GB" altLang="en-US" sz="1400" b="1">
                  <a:solidFill>
                    <a:srgbClr val="000000"/>
                  </a:solidFill>
                </a:rPr>
                <a:t>Provirus</a:t>
              </a:r>
            </a:p>
          </p:txBody>
        </p:sp>
        <p:sp>
          <p:nvSpPr>
            <p:cNvPr id="145422" name="Text Box 13"/>
            <p:cNvSpPr txBox="1">
              <a:spLocks noChangeArrowheads="1"/>
            </p:cNvSpPr>
            <p:nvPr/>
          </p:nvSpPr>
          <p:spPr bwMode="white">
            <a:xfrm>
              <a:off x="3931" y="1986"/>
              <a:ext cx="47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000000"/>
                  </a:solidFill>
                </a:rPr>
                <a:t>Proteins</a:t>
              </a:r>
            </a:p>
          </p:txBody>
        </p:sp>
        <p:sp>
          <p:nvSpPr>
            <p:cNvPr id="145423" name="Text Box 14"/>
            <p:cNvSpPr txBox="1">
              <a:spLocks noChangeArrowheads="1"/>
            </p:cNvSpPr>
            <p:nvPr/>
          </p:nvSpPr>
          <p:spPr bwMode="white">
            <a:xfrm>
              <a:off x="1891" y="1848"/>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000000"/>
                  </a:solidFill>
                </a:rPr>
                <a:t>RNA</a:t>
              </a:r>
            </a:p>
          </p:txBody>
        </p:sp>
        <p:sp>
          <p:nvSpPr>
            <p:cNvPr id="145424" name="Text Box 15"/>
            <p:cNvSpPr txBox="1">
              <a:spLocks noChangeArrowheads="1"/>
            </p:cNvSpPr>
            <p:nvPr/>
          </p:nvSpPr>
          <p:spPr bwMode="white">
            <a:xfrm>
              <a:off x="1891" y="2720"/>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FF012B"/>
                  </a:solidFill>
                </a:rPr>
                <a:t>DNA</a:t>
              </a:r>
            </a:p>
          </p:txBody>
        </p:sp>
        <p:sp>
          <p:nvSpPr>
            <p:cNvPr id="145425" name="Text Box 16"/>
            <p:cNvSpPr txBox="1">
              <a:spLocks noChangeArrowheads="1"/>
            </p:cNvSpPr>
            <p:nvPr/>
          </p:nvSpPr>
          <p:spPr bwMode="white">
            <a:xfrm>
              <a:off x="1891" y="2402"/>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000000"/>
                  </a:solidFill>
                </a:rPr>
                <a:t>RNA</a:t>
              </a:r>
            </a:p>
          </p:txBody>
        </p:sp>
        <p:sp>
          <p:nvSpPr>
            <p:cNvPr id="145426" name="Text Box 17"/>
            <p:cNvSpPr txBox="1">
              <a:spLocks noChangeArrowheads="1"/>
            </p:cNvSpPr>
            <p:nvPr/>
          </p:nvSpPr>
          <p:spPr bwMode="white">
            <a:xfrm>
              <a:off x="1891" y="3109"/>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FF012B"/>
                  </a:solidFill>
                </a:rPr>
                <a:t>DNA</a:t>
              </a:r>
            </a:p>
          </p:txBody>
        </p:sp>
        <p:sp>
          <p:nvSpPr>
            <p:cNvPr id="145427" name="Text Box 18"/>
            <p:cNvSpPr txBox="1">
              <a:spLocks noChangeArrowheads="1"/>
            </p:cNvSpPr>
            <p:nvPr/>
          </p:nvSpPr>
          <p:spPr bwMode="white">
            <a:xfrm>
              <a:off x="1891" y="3349"/>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FF012B"/>
                  </a:solidFill>
                </a:rPr>
                <a:t>DNA</a:t>
              </a:r>
            </a:p>
          </p:txBody>
        </p:sp>
        <p:sp>
          <p:nvSpPr>
            <p:cNvPr id="145428" name="Text Box 19"/>
            <p:cNvSpPr txBox="1">
              <a:spLocks noChangeArrowheads="1"/>
            </p:cNvSpPr>
            <p:nvPr/>
          </p:nvSpPr>
          <p:spPr bwMode="white">
            <a:xfrm>
              <a:off x="1752" y="2845"/>
              <a:ext cx="159"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000000"/>
                  </a:solidFill>
                </a:rPr>
                <a:t>RT</a:t>
              </a:r>
            </a:p>
          </p:txBody>
        </p:sp>
        <p:sp>
          <p:nvSpPr>
            <p:cNvPr id="145429" name="Line 20"/>
            <p:cNvSpPr>
              <a:spLocks noChangeShapeType="1"/>
            </p:cNvSpPr>
            <p:nvPr/>
          </p:nvSpPr>
          <p:spPr bwMode="white">
            <a:xfrm flipV="1">
              <a:off x="3533" y="2884"/>
              <a:ext cx="0" cy="298"/>
            </a:xfrm>
            <a:prstGeom prst="line">
              <a:avLst/>
            </a:prstGeom>
            <a:noFill/>
            <a:ln w="38100">
              <a:solidFill>
                <a:srgbClr val="66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30" name="Line 21"/>
            <p:cNvSpPr>
              <a:spLocks noChangeShapeType="1"/>
            </p:cNvSpPr>
            <p:nvPr/>
          </p:nvSpPr>
          <p:spPr bwMode="white">
            <a:xfrm flipV="1">
              <a:off x="3276" y="2150"/>
              <a:ext cx="0" cy="491"/>
            </a:xfrm>
            <a:prstGeom prst="line">
              <a:avLst/>
            </a:prstGeom>
            <a:noFill/>
            <a:ln w="38100">
              <a:solidFill>
                <a:srgbClr val="66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31" name="Freeform 22"/>
            <p:cNvSpPr>
              <a:spLocks/>
            </p:cNvSpPr>
            <p:nvPr/>
          </p:nvSpPr>
          <p:spPr bwMode="white">
            <a:xfrm>
              <a:off x="3268" y="1845"/>
              <a:ext cx="872" cy="133"/>
            </a:xfrm>
            <a:custGeom>
              <a:avLst/>
              <a:gdLst>
                <a:gd name="T0" fmla="*/ 0 w 1036"/>
                <a:gd name="T1" fmla="*/ 39 h 197"/>
                <a:gd name="T2" fmla="*/ 0 w 1036"/>
                <a:gd name="T3" fmla="*/ 0 h 197"/>
                <a:gd name="T4" fmla="*/ 520 w 1036"/>
                <a:gd name="T5" fmla="*/ 0 h 197"/>
                <a:gd name="T6" fmla="*/ 520 w 1036"/>
                <a:gd name="T7" fmla="*/ 41 h 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36" h="197">
                  <a:moveTo>
                    <a:pt x="0" y="189"/>
                  </a:moveTo>
                  <a:lnTo>
                    <a:pt x="0" y="0"/>
                  </a:lnTo>
                  <a:lnTo>
                    <a:pt x="1036" y="0"/>
                  </a:lnTo>
                  <a:lnTo>
                    <a:pt x="1036" y="197"/>
                  </a:lnTo>
                </a:path>
              </a:pathLst>
            </a:custGeom>
            <a:noFill/>
            <a:ln w="38100" cap="flat" cmpd="sng">
              <a:solidFill>
                <a:srgbClr val="66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32" name="Freeform 23"/>
            <p:cNvSpPr>
              <a:spLocks/>
            </p:cNvSpPr>
            <p:nvPr/>
          </p:nvSpPr>
          <p:spPr bwMode="white">
            <a:xfrm>
              <a:off x="3446" y="2150"/>
              <a:ext cx="694" cy="201"/>
            </a:xfrm>
            <a:custGeom>
              <a:avLst/>
              <a:gdLst>
                <a:gd name="T0" fmla="*/ 0 w 773"/>
                <a:gd name="T1" fmla="*/ 0 h 156"/>
                <a:gd name="T2" fmla="*/ 0 w 773"/>
                <a:gd name="T3" fmla="*/ 430 h 156"/>
                <a:gd name="T4" fmla="*/ 502 w 773"/>
                <a:gd name="T5" fmla="*/ 430 h 156"/>
                <a:gd name="T6" fmla="*/ 502 w 773"/>
                <a:gd name="T7" fmla="*/ 22 h 15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3" h="156">
                  <a:moveTo>
                    <a:pt x="0" y="0"/>
                  </a:moveTo>
                  <a:lnTo>
                    <a:pt x="0" y="156"/>
                  </a:lnTo>
                  <a:lnTo>
                    <a:pt x="773" y="156"/>
                  </a:lnTo>
                  <a:lnTo>
                    <a:pt x="773" y="8"/>
                  </a:lnTo>
                </a:path>
              </a:pathLst>
            </a:custGeom>
            <a:noFill/>
            <a:ln w="38100" cap="flat" cmpd="sng">
              <a:solidFill>
                <a:srgbClr val="66FFFF"/>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33" name="Line 24"/>
            <p:cNvSpPr>
              <a:spLocks noChangeShapeType="1"/>
            </p:cNvSpPr>
            <p:nvPr/>
          </p:nvSpPr>
          <p:spPr bwMode="white">
            <a:xfrm flipV="1">
              <a:off x="3667" y="1624"/>
              <a:ext cx="0" cy="221"/>
            </a:xfrm>
            <a:prstGeom prst="line">
              <a:avLst/>
            </a:prstGeom>
            <a:noFill/>
            <a:ln w="38100">
              <a:solidFill>
                <a:srgbClr val="66FFFF"/>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34" name="Line 25"/>
            <p:cNvSpPr>
              <a:spLocks noChangeShapeType="1"/>
            </p:cNvSpPr>
            <p:nvPr/>
          </p:nvSpPr>
          <p:spPr bwMode="auto">
            <a:xfrm flipV="1">
              <a:off x="3778" y="1271"/>
              <a:ext cx="177" cy="166"/>
            </a:xfrm>
            <a:prstGeom prst="line">
              <a:avLst/>
            </a:prstGeom>
            <a:noFill/>
            <a:ln w="38100">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35" name="AutoShape 26"/>
            <p:cNvSpPr>
              <a:spLocks noChangeArrowheads="1"/>
            </p:cNvSpPr>
            <p:nvPr/>
          </p:nvSpPr>
          <p:spPr bwMode="blackWhite">
            <a:xfrm>
              <a:off x="4202" y="1713"/>
              <a:ext cx="1436" cy="273"/>
            </a:xfrm>
            <a:prstGeom prst="leftArrowCallout">
              <a:avLst>
                <a:gd name="adj1" fmla="val 28037"/>
                <a:gd name="adj2" fmla="val 28042"/>
                <a:gd name="adj3" fmla="val 79973"/>
                <a:gd name="adj4" fmla="val 78102"/>
              </a:avLst>
            </a:prstGeom>
            <a:solidFill>
              <a:srgbClr val="FFC3C4"/>
            </a:solidFill>
            <a:ln w="28575">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72" tIns="40636" rIns="81272" bIns="40636" anchor="ctr"/>
            <a:lstStyle/>
            <a:p>
              <a:pPr algn="ctr" defTabSz="677863" eaLnBrk="0" fontAlgn="base" hangingPunct="0">
                <a:spcBef>
                  <a:spcPct val="0"/>
                </a:spcBef>
                <a:spcAft>
                  <a:spcPct val="0"/>
                </a:spcAft>
              </a:pPr>
              <a:r>
                <a:rPr lang="en-GB" altLang="en-US" sz="2000" b="1">
                  <a:solidFill>
                    <a:srgbClr val="000000"/>
                  </a:solidFill>
                  <a:latin typeface="Arial" charset="0"/>
                </a:rPr>
                <a:t>Viral protease</a:t>
              </a:r>
            </a:p>
          </p:txBody>
        </p:sp>
        <p:sp>
          <p:nvSpPr>
            <p:cNvPr id="145436" name="AutoShape 27"/>
            <p:cNvSpPr>
              <a:spLocks noChangeArrowheads="1"/>
            </p:cNvSpPr>
            <p:nvPr/>
          </p:nvSpPr>
          <p:spPr bwMode="blackWhite">
            <a:xfrm flipH="1">
              <a:off x="275" y="2100"/>
              <a:ext cx="1323" cy="416"/>
            </a:xfrm>
            <a:prstGeom prst="leftArrowCallout">
              <a:avLst>
                <a:gd name="adj1" fmla="val 29537"/>
                <a:gd name="adj2" fmla="val 26181"/>
                <a:gd name="adj3" fmla="val 47086"/>
                <a:gd name="adj4" fmla="val 81630"/>
              </a:avLst>
            </a:prstGeom>
            <a:solidFill>
              <a:srgbClr val="FFC3C4"/>
            </a:solidFill>
            <a:ln w="28575">
              <a:solidFill>
                <a:schemeClr val="fo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72" tIns="40636" rIns="81272" bIns="40636" anchor="ctr"/>
            <a:lstStyle/>
            <a:p>
              <a:pPr algn="ctr" defTabSz="677863" eaLnBrk="0" fontAlgn="base" hangingPunct="0">
                <a:spcBef>
                  <a:spcPct val="0"/>
                </a:spcBef>
                <a:spcAft>
                  <a:spcPct val="0"/>
                </a:spcAft>
              </a:pPr>
              <a:r>
                <a:rPr lang="en-GB" altLang="en-US" sz="2000" b="1">
                  <a:solidFill>
                    <a:srgbClr val="000000"/>
                  </a:solidFill>
                  <a:latin typeface="Arial" charset="0"/>
                </a:rPr>
                <a:t>Reverse</a:t>
              </a:r>
              <a:br>
                <a:rPr lang="en-GB" altLang="en-US" sz="2000" b="1">
                  <a:solidFill>
                    <a:srgbClr val="000000"/>
                  </a:solidFill>
                  <a:latin typeface="Arial" charset="0"/>
                </a:rPr>
              </a:br>
              <a:r>
                <a:rPr lang="en-GB" altLang="en-US" sz="2000" b="1">
                  <a:solidFill>
                    <a:srgbClr val="000000"/>
                  </a:solidFill>
                  <a:latin typeface="Arial" charset="0"/>
                </a:rPr>
                <a:t>transcriptase</a:t>
              </a:r>
            </a:p>
          </p:txBody>
        </p:sp>
        <p:sp>
          <p:nvSpPr>
            <p:cNvPr id="145437" name="Text Box 28"/>
            <p:cNvSpPr txBox="1">
              <a:spLocks noChangeArrowheads="1"/>
            </p:cNvSpPr>
            <p:nvPr/>
          </p:nvSpPr>
          <p:spPr bwMode="white">
            <a:xfrm>
              <a:off x="3385" y="2567"/>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000000"/>
                  </a:solidFill>
                </a:rPr>
                <a:t>RNA</a:t>
              </a:r>
            </a:p>
          </p:txBody>
        </p:sp>
        <p:sp>
          <p:nvSpPr>
            <p:cNvPr id="145438" name="Text Box 29"/>
            <p:cNvSpPr txBox="1">
              <a:spLocks noChangeArrowheads="1"/>
            </p:cNvSpPr>
            <p:nvPr/>
          </p:nvSpPr>
          <p:spPr bwMode="white">
            <a:xfrm>
              <a:off x="2882" y="1867"/>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000000"/>
                  </a:solidFill>
                </a:rPr>
                <a:t>RNA</a:t>
              </a:r>
            </a:p>
          </p:txBody>
        </p:sp>
        <p:sp>
          <p:nvSpPr>
            <p:cNvPr id="145439" name="Text Box 30"/>
            <p:cNvSpPr txBox="1">
              <a:spLocks noChangeArrowheads="1"/>
            </p:cNvSpPr>
            <p:nvPr/>
          </p:nvSpPr>
          <p:spPr bwMode="white">
            <a:xfrm>
              <a:off x="1891" y="2720"/>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FF66CC"/>
                  </a:solidFill>
                </a:rPr>
                <a:t>DNA</a:t>
              </a:r>
            </a:p>
          </p:txBody>
        </p:sp>
        <p:sp>
          <p:nvSpPr>
            <p:cNvPr id="145440" name="Text Box 31"/>
            <p:cNvSpPr txBox="1">
              <a:spLocks noChangeArrowheads="1"/>
            </p:cNvSpPr>
            <p:nvPr/>
          </p:nvSpPr>
          <p:spPr bwMode="white">
            <a:xfrm>
              <a:off x="1891" y="3109"/>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FF66CC"/>
                  </a:solidFill>
                </a:rPr>
                <a:t>DNA</a:t>
              </a:r>
            </a:p>
          </p:txBody>
        </p:sp>
        <p:sp>
          <p:nvSpPr>
            <p:cNvPr id="145441" name="Text Box 32"/>
            <p:cNvSpPr txBox="1">
              <a:spLocks noChangeArrowheads="1"/>
            </p:cNvSpPr>
            <p:nvPr/>
          </p:nvSpPr>
          <p:spPr bwMode="white">
            <a:xfrm>
              <a:off x="1891" y="3349"/>
              <a:ext cx="260"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defTabSz="677863">
                <a:defRPr sz="2400">
                  <a:solidFill>
                    <a:schemeClr val="tx1"/>
                  </a:solidFill>
                  <a:latin typeface="Arial" charset="0"/>
                </a:defRPr>
              </a:lvl1pPr>
              <a:lvl2pPr marL="742950" indent="-285750" defTabSz="677863">
                <a:defRPr sz="2400">
                  <a:solidFill>
                    <a:schemeClr val="tx1"/>
                  </a:solidFill>
                  <a:latin typeface="Arial" charset="0"/>
                </a:defRPr>
              </a:lvl2pPr>
              <a:lvl3pPr marL="1143000" indent="-228600" defTabSz="677863">
                <a:defRPr sz="2400">
                  <a:solidFill>
                    <a:schemeClr val="tx1"/>
                  </a:solidFill>
                  <a:latin typeface="Arial" charset="0"/>
                </a:defRPr>
              </a:lvl3pPr>
              <a:lvl4pPr marL="1600200" indent="-228600" defTabSz="677863">
                <a:defRPr sz="2400">
                  <a:solidFill>
                    <a:schemeClr val="tx1"/>
                  </a:solidFill>
                  <a:latin typeface="Arial" charset="0"/>
                </a:defRPr>
              </a:lvl4pPr>
              <a:lvl5pPr marL="2057400" indent="-228600" defTabSz="677863">
                <a:defRPr sz="2400">
                  <a:solidFill>
                    <a:schemeClr val="tx1"/>
                  </a:solidFill>
                  <a:latin typeface="Arial" charset="0"/>
                </a:defRPr>
              </a:lvl5pPr>
              <a:lvl6pPr marL="2514600" indent="-228600" defTabSz="677863" eaLnBrk="0" fontAlgn="base" hangingPunct="0">
                <a:spcBef>
                  <a:spcPct val="0"/>
                </a:spcBef>
                <a:spcAft>
                  <a:spcPct val="0"/>
                </a:spcAft>
                <a:defRPr sz="2400">
                  <a:solidFill>
                    <a:schemeClr val="tx1"/>
                  </a:solidFill>
                  <a:latin typeface="Arial" charset="0"/>
                </a:defRPr>
              </a:lvl6pPr>
              <a:lvl7pPr marL="2971800" indent="-228600" defTabSz="677863" eaLnBrk="0" fontAlgn="base" hangingPunct="0">
                <a:spcBef>
                  <a:spcPct val="0"/>
                </a:spcBef>
                <a:spcAft>
                  <a:spcPct val="0"/>
                </a:spcAft>
                <a:defRPr sz="2400">
                  <a:solidFill>
                    <a:schemeClr val="tx1"/>
                  </a:solidFill>
                  <a:latin typeface="Arial" charset="0"/>
                </a:defRPr>
              </a:lvl7pPr>
              <a:lvl8pPr marL="3429000" indent="-228600" defTabSz="677863" eaLnBrk="0" fontAlgn="base" hangingPunct="0">
                <a:spcBef>
                  <a:spcPct val="0"/>
                </a:spcBef>
                <a:spcAft>
                  <a:spcPct val="0"/>
                </a:spcAft>
                <a:defRPr sz="2400">
                  <a:solidFill>
                    <a:schemeClr val="tx1"/>
                  </a:solidFill>
                  <a:latin typeface="Arial" charset="0"/>
                </a:defRPr>
              </a:lvl8pPr>
              <a:lvl9pPr marL="3886200" indent="-228600" defTabSz="677863"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pPr>
              <a:r>
                <a:rPr lang="en-GB" altLang="en-US" sz="1400" b="1">
                  <a:solidFill>
                    <a:srgbClr val="FF66CC"/>
                  </a:solidFill>
                </a:rPr>
                <a:t>DNA</a:t>
              </a:r>
            </a:p>
          </p:txBody>
        </p:sp>
        <p:sp>
          <p:nvSpPr>
            <p:cNvPr id="145442" name="Line 33"/>
            <p:cNvSpPr>
              <a:spLocks noChangeShapeType="1"/>
            </p:cNvSpPr>
            <p:nvPr/>
          </p:nvSpPr>
          <p:spPr bwMode="auto">
            <a:xfrm>
              <a:off x="1428" y="2693"/>
              <a:ext cx="711" cy="0"/>
            </a:xfrm>
            <a:prstGeom prst="line">
              <a:avLst/>
            </a:prstGeom>
            <a:noFill/>
            <a:ln w="50800">
              <a:solidFill>
                <a:srgbClr val="FF66CC"/>
              </a:solidFill>
              <a:round/>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43" name="Line 34"/>
            <p:cNvSpPr>
              <a:spLocks noChangeShapeType="1"/>
            </p:cNvSpPr>
            <p:nvPr/>
          </p:nvSpPr>
          <p:spPr bwMode="auto">
            <a:xfrm>
              <a:off x="1428" y="3271"/>
              <a:ext cx="711" cy="0"/>
            </a:xfrm>
            <a:prstGeom prst="line">
              <a:avLst/>
            </a:prstGeom>
            <a:noFill/>
            <a:ln w="50800">
              <a:solidFill>
                <a:srgbClr val="FF66CC"/>
              </a:solidFill>
              <a:round/>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44" name="Line 35"/>
            <p:cNvSpPr>
              <a:spLocks noChangeShapeType="1"/>
            </p:cNvSpPr>
            <p:nvPr/>
          </p:nvSpPr>
          <p:spPr bwMode="auto">
            <a:xfrm>
              <a:off x="1428" y="3314"/>
              <a:ext cx="711" cy="0"/>
            </a:xfrm>
            <a:prstGeom prst="line">
              <a:avLst/>
            </a:prstGeom>
            <a:noFill/>
            <a:ln w="50800">
              <a:solidFill>
                <a:srgbClr val="FF66CC"/>
              </a:solidFill>
              <a:round/>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grpSp>
          <p:nvGrpSpPr>
            <p:cNvPr id="145445" name="Group 36"/>
            <p:cNvGrpSpPr>
              <a:grpSpLocks/>
            </p:cNvGrpSpPr>
            <p:nvPr/>
          </p:nvGrpSpPr>
          <p:grpSpPr bwMode="auto">
            <a:xfrm>
              <a:off x="3428" y="3287"/>
              <a:ext cx="484" cy="47"/>
              <a:chOff x="3366" y="3210"/>
              <a:chExt cx="522" cy="54"/>
            </a:xfrm>
          </p:grpSpPr>
          <p:sp>
            <p:nvSpPr>
              <p:cNvPr id="145462" name="Line 37"/>
              <p:cNvSpPr>
                <a:spLocks noChangeShapeType="1"/>
              </p:cNvSpPr>
              <p:nvPr/>
            </p:nvSpPr>
            <p:spPr bwMode="auto">
              <a:xfrm>
                <a:off x="3366" y="3210"/>
                <a:ext cx="522" cy="0"/>
              </a:xfrm>
              <a:prstGeom prst="line">
                <a:avLst/>
              </a:prstGeom>
              <a:noFill/>
              <a:ln w="50800">
                <a:solidFill>
                  <a:srgbClr val="FF66CC"/>
                </a:solidFill>
                <a:round/>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63" name="Line 38"/>
              <p:cNvSpPr>
                <a:spLocks noChangeShapeType="1"/>
              </p:cNvSpPr>
              <p:nvPr/>
            </p:nvSpPr>
            <p:spPr bwMode="auto">
              <a:xfrm>
                <a:off x="3366" y="3264"/>
                <a:ext cx="522" cy="0"/>
              </a:xfrm>
              <a:prstGeom prst="line">
                <a:avLst/>
              </a:prstGeom>
              <a:noFill/>
              <a:ln w="50800">
                <a:solidFill>
                  <a:srgbClr val="FF66CC"/>
                </a:solidFill>
                <a:round/>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grpSp>
        <p:grpSp>
          <p:nvGrpSpPr>
            <p:cNvPr id="145446" name="Group 39"/>
            <p:cNvGrpSpPr>
              <a:grpSpLocks/>
            </p:cNvGrpSpPr>
            <p:nvPr/>
          </p:nvGrpSpPr>
          <p:grpSpPr bwMode="auto">
            <a:xfrm>
              <a:off x="3133" y="3287"/>
              <a:ext cx="231" cy="47"/>
              <a:chOff x="3366" y="3210"/>
              <a:chExt cx="522" cy="54"/>
            </a:xfrm>
          </p:grpSpPr>
          <p:sp>
            <p:nvSpPr>
              <p:cNvPr id="145460" name="Line 40"/>
              <p:cNvSpPr>
                <a:spLocks noChangeShapeType="1"/>
              </p:cNvSpPr>
              <p:nvPr/>
            </p:nvSpPr>
            <p:spPr bwMode="auto">
              <a:xfrm>
                <a:off x="3366" y="3210"/>
                <a:ext cx="522" cy="0"/>
              </a:xfrm>
              <a:prstGeom prst="line">
                <a:avLst/>
              </a:prstGeom>
              <a:noFill/>
              <a:ln w="50800">
                <a:solidFill>
                  <a:srgbClr val="FFA3E0"/>
                </a:solidFill>
                <a:round/>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61" name="Line 41"/>
              <p:cNvSpPr>
                <a:spLocks noChangeShapeType="1"/>
              </p:cNvSpPr>
              <p:nvPr/>
            </p:nvSpPr>
            <p:spPr bwMode="auto">
              <a:xfrm>
                <a:off x="3366" y="3264"/>
                <a:ext cx="522" cy="0"/>
              </a:xfrm>
              <a:prstGeom prst="line">
                <a:avLst/>
              </a:prstGeom>
              <a:noFill/>
              <a:ln w="50800">
                <a:solidFill>
                  <a:srgbClr val="FFA3E0"/>
                </a:solidFill>
                <a:round/>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grpSp>
        <p:grpSp>
          <p:nvGrpSpPr>
            <p:cNvPr id="145447" name="Group 42"/>
            <p:cNvGrpSpPr>
              <a:grpSpLocks/>
            </p:cNvGrpSpPr>
            <p:nvPr/>
          </p:nvGrpSpPr>
          <p:grpSpPr bwMode="auto">
            <a:xfrm>
              <a:off x="3971" y="3287"/>
              <a:ext cx="229" cy="47"/>
              <a:chOff x="3366" y="3210"/>
              <a:chExt cx="522" cy="54"/>
            </a:xfrm>
          </p:grpSpPr>
          <p:sp>
            <p:nvSpPr>
              <p:cNvPr id="145458" name="Line 43"/>
              <p:cNvSpPr>
                <a:spLocks noChangeShapeType="1"/>
              </p:cNvSpPr>
              <p:nvPr/>
            </p:nvSpPr>
            <p:spPr bwMode="auto">
              <a:xfrm>
                <a:off x="3366" y="3210"/>
                <a:ext cx="522" cy="0"/>
              </a:xfrm>
              <a:prstGeom prst="line">
                <a:avLst/>
              </a:prstGeom>
              <a:noFill/>
              <a:ln w="50800">
                <a:solidFill>
                  <a:srgbClr val="FFA3E0"/>
                </a:solidFill>
                <a:round/>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59" name="Line 44"/>
              <p:cNvSpPr>
                <a:spLocks noChangeShapeType="1"/>
              </p:cNvSpPr>
              <p:nvPr/>
            </p:nvSpPr>
            <p:spPr bwMode="auto">
              <a:xfrm>
                <a:off x="3366" y="3264"/>
                <a:ext cx="522" cy="0"/>
              </a:xfrm>
              <a:prstGeom prst="line">
                <a:avLst/>
              </a:prstGeom>
              <a:noFill/>
              <a:ln w="50800">
                <a:solidFill>
                  <a:srgbClr val="FFA3E0"/>
                </a:solidFill>
                <a:round/>
                <a:headEnd type="none" w="sm" len="sm"/>
                <a:tailEnd type="none" w="sm" len="sm"/>
              </a:ln>
              <a:effectLst>
                <a:outerShdw dist="35921" dir="2700000" algn="ctr" rotWithShape="0">
                  <a:schemeClr val="bg1"/>
                </a:outerShdw>
              </a:effectLst>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grpSp>
        <p:sp>
          <p:nvSpPr>
            <p:cNvPr id="145448" name="Rectangle 45"/>
            <p:cNvSpPr>
              <a:spLocks noChangeArrowheads="1"/>
            </p:cNvSpPr>
            <p:nvPr/>
          </p:nvSpPr>
          <p:spPr bwMode="auto">
            <a:xfrm>
              <a:off x="3907" y="3264"/>
              <a:ext cx="66" cy="51"/>
            </a:xfrm>
            <a:prstGeom prst="rect">
              <a:avLst/>
            </a:prstGeom>
            <a:solidFill>
              <a:schemeClr val="accent2"/>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49" name="Rectangle 46"/>
            <p:cNvSpPr>
              <a:spLocks noChangeArrowheads="1"/>
            </p:cNvSpPr>
            <p:nvPr/>
          </p:nvSpPr>
          <p:spPr bwMode="auto">
            <a:xfrm>
              <a:off x="3907" y="3315"/>
              <a:ext cx="66" cy="53"/>
            </a:xfrm>
            <a:prstGeom prst="rect">
              <a:avLst/>
            </a:prstGeom>
            <a:solidFill>
              <a:schemeClr val="accent2"/>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50" name="Rectangle 47"/>
            <p:cNvSpPr>
              <a:spLocks noChangeArrowheads="1"/>
            </p:cNvSpPr>
            <p:nvPr/>
          </p:nvSpPr>
          <p:spPr bwMode="auto">
            <a:xfrm>
              <a:off x="3366" y="3264"/>
              <a:ext cx="66" cy="51"/>
            </a:xfrm>
            <a:prstGeom prst="rect">
              <a:avLst/>
            </a:prstGeom>
            <a:solidFill>
              <a:schemeClr val="accent2"/>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51" name="Rectangle 48"/>
            <p:cNvSpPr>
              <a:spLocks noChangeArrowheads="1"/>
            </p:cNvSpPr>
            <p:nvPr/>
          </p:nvSpPr>
          <p:spPr bwMode="auto">
            <a:xfrm>
              <a:off x="3366" y="3315"/>
              <a:ext cx="66" cy="53"/>
            </a:xfrm>
            <a:prstGeom prst="rect">
              <a:avLst/>
            </a:prstGeom>
            <a:solidFill>
              <a:schemeClr val="accent2"/>
            </a:solidFill>
            <a:ln w="12700">
              <a:solidFill>
                <a:schemeClr val="bg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sz="2400">
                <a:solidFill>
                  <a:srgbClr val="000000"/>
                </a:solidFill>
                <a:latin typeface="Arial" charset="0"/>
              </a:endParaRPr>
            </a:p>
          </p:txBody>
        </p:sp>
        <p:sp>
          <p:nvSpPr>
            <p:cNvPr id="145452" name="AutoShape 49"/>
            <p:cNvSpPr>
              <a:spLocks noChangeArrowheads="1"/>
            </p:cNvSpPr>
            <p:nvPr/>
          </p:nvSpPr>
          <p:spPr bwMode="blackWhite">
            <a:xfrm>
              <a:off x="1451" y="1179"/>
              <a:ext cx="1262" cy="258"/>
            </a:xfrm>
            <a:prstGeom prst="leftArrowCallout">
              <a:avLst>
                <a:gd name="adj1" fmla="val 28037"/>
                <a:gd name="adj2" fmla="val 28042"/>
                <a:gd name="adj3" fmla="val 74369"/>
                <a:gd name="adj4" fmla="val 78102"/>
              </a:avLst>
            </a:prstGeom>
            <a:solidFill>
              <a:srgbClr val="FFFFCC"/>
            </a:solidFill>
            <a:ln w="28575">
              <a:solidFill>
                <a:schemeClr val="tx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72" tIns="40636" rIns="81272" bIns="40636" anchor="ctr"/>
            <a:lstStyle/>
            <a:p>
              <a:pPr algn="ctr" defTabSz="677863" eaLnBrk="0" fontAlgn="base" hangingPunct="0">
                <a:spcBef>
                  <a:spcPct val="0"/>
                </a:spcBef>
                <a:spcAft>
                  <a:spcPct val="0"/>
                </a:spcAft>
              </a:pPr>
              <a:r>
                <a:rPr lang="en-GB" altLang="en-US" sz="2000" b="1">
                  <a:solidFill>
                    <a:srgbClr val="000000"/>
                  </a:solidFill>
                  <a:latin typeface="Arial" charset="0"/>
                </a:rPr>
                <a:t>Entry</a:t>
              </a:r>
            </a:p>
          </p:txBody>
        </p:sp>
        <p:sp>
          <p:nvSpPr>
            <p:cNvPr id="145453" name="AutoShape 50"/>
            <p:cNvSpPr>
              <a:spLocks noChangeArrowheads="1"/>
            </p:cNvSpPr>
            <p:nvPr/>
          </p:nvSpPr>
          <p:spPr bwMode="blackWhite">
            <a:xfrm>
              <a:off x="3819" y="3448"/>
              <a:ext cx="1262" cy="257"/>
            </a:xfrm>
            <a:prstGeom prst="leftArrowCallout">
              <a:avLst>
                <a:gd name="adj1" fmla="val 28037"/>
                <a:gd name="adj2" fmla="val 28042"/>
                <a:gd name="adj3" fmla="val 74658"/>
                <a:gd name="adj4" fmla="val 78102"/>
              </a:avLst>
            </a:prstGeom>
            <a:solidFill>
              <a:srgbClr val="BFEFC2"/>
            </a:solidFill>
            <a:ln w="28575">
              <a:solidFill>
                <a:srgbClr val="33CC33"/>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272" tIns="40636" rIns="81272" bIns="40636" anchor="ctr"/>
            <a:lstStyle/>
            <a:p>
              <a:pPr algn="ctr" defTabSz="677863" eaLnBrk="0" fontAlgn="base" hangingPunct="0">
                <a:spcBef>
                  <a:spcPct val="0"/>
                </a:spcBef>
                <a:spcAft>
                  <a:spcPct val="0"/>
                </a:spcAft>
              </a:pPr>
              <a:r>
                <a:rPr lang="en-GB" altLang="en-US" sz="2000" b="1">
                  <a:solidFill>
                    <a:srgbClr val="000000"/>
                  </a:solidFill>
                  <a:latin typeface="Arial" charset="0"/>
                </a:rPr>
                <a:t>Integrase</a:t>
              </a:r>
            </a:p>
          </p:txBody>
        </p:sp>
        <p:sp>
          <p:nvSpPr>
            <p:cNvPr id="145454" name="Rectangle 51"/>
            <p:cNvSpPr>
              <a:spLocks noChangeArrowheads="1"/>
            </p:cNvSpPr>
            <p:nvPr/>
          </p:nvSpPr>
          <p:spPr bwMode="auto">
            <a:xfrm>
              <a:off x="870" y="893"/>
              <a:ext cx="1050" cy="733"/>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eaLnBrk="0" fontAlgn="base" hangingPunct="0">
                <a:spcBef>
                  <a:spcPct val="0"/>
                </a:spcBef>
                <a:spcAft>
                  <a:spcPct val="0"/>
                </a:spcAft>
              </a:pPr>
              <a:endParaRPr lang="en-US" sz="2400">
                <a:solidFill>
                  <a:srgbClr val="000000"/>
                </a:solidFill>
                <a:latin typeface="Arial" charset="0"/>
              </a:endParaRPr>
            </a:p>
          </p:txBody>
        </p:sp>
        <p:sp>
          <p:nvSpPr>
            <p:cNvPr id="145455" name="Rectangle 52"/>
            <p:cNvSpPr>
              <a:spLocks noChangeArrowheads="1"/>
            </p:cNvSpPr>
            <p:nvPr/>
          </p:nvSpPr>
          <p:spPr bwMode="auto">
            <a:xfrm>
              <a:off x="1344" y="2112"/>
              <a:ext cx="1050" cy="733"/>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eaLnBrk="0" fontAlgn="base" hangingPunct="0">
                <a:spcBef>
                  <a:spcPct val="0"/>
                </a:spcBef>
                <a:spcAft>
                  <a:spcPct val="0"/>
                </a:spcAft>
              </a:pPr>
              <a:endParaRPr lang="en-US" sz="2400">
                <a:solidFill>
                  <a:srgbClr val="000000"/>
                </a:solidFill>
                <a:latin typeface="Arial" charset="0"/>
              </a:endParaRPr>
            </a:p>
          </p:txBody>
        </p:sp>
        <p:sp>
          <p:nvSpPr>
            <p:cNvPr id="145456" name="Rectangle 53"/>
            <p:cNvSpPr>
              <a:spLocks noChangeArrowheads="1"/>
            </p:cNvSpPr>
            <p:nvPr/>
          </p:nvSpPr>
          <p:spPr bwMode="auto">
            <a:xfrm>
              <a:off x="3120" y="3024"/>
              <a:ext cx="1050" cy="733"/>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eaLnBrk="0" fontAlgn="base" hangingPunct="0">
                <a:spcBef>
                  <a:spcPct val="0"/>
                </a:spcBef>
                <a:spcAft>
                  <a:spcPct val="0"/>
                </a:spcAft>
              </a:pPr>
              <a:endParaRPr lang="en-US" sz="2400">
                <a:solidFill>
                  <a:srgbClr val="000000"/>
                </a:solidFill>
                <a:latin typeface="Arial" charset="0"/>
              </a:endParaRPr>
            </a:p>
          </p:txBody>
        </p:sp>
        <p:sp>
          <p:nvSpPr>
            <p:cNvPr id="145457" name="Rectangle 54"/>
            <p:cNvSpPr>
              <a:spLocks noChangeArrowheads="1"/>
            </p:cNvSpPr>
            <p:nvPr/>
          </p:nvSpPr>
          <p:spPr bwMode="auto">
            <a:xfrm>
              <a:off x="3168" y="1200"/>
              <a:ext cx="1050" cy="733"/>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spAutoFit/>
            </a:bodyPr>
            <a:lstStyle/>
            <a:p>
              <a:pPr eaLnBrk="0" fontAlgn="base" hangingPunct="0">
                <a:spcBef>
                  <a:spcPct val="0"/>
                </a:spcBef>
                <a:spcAft>
                  <a:spcPct val="0"/>
                </a:spcAft>
              </a:pPr>
              <a:endParaRPr lang="en-US" sz="2400">
                <a:solidFill>
                  <a:srgbClr val="000000"/>
                </a:solidFill>
                <a:latin typeface="Arial" charset="0"/>
              </a:endParaRPr>
            </a:p>
          </p:txBody>
        </p:sp>
      </p:grpSp>
      <p:sp>
        <p:nvSpPr>
          <p:cNvPr id="145412" name="Text Box 55"/>
          <p:cNvSpPr txBox="1">
            <a:spLocks noChangeArrowheads="1"/>
          </p:cNvSpPr>
          <p:nvPr/>
        </p:nvSpPr>
        <p:spPr bwMode="auto">
          <a:xfrm>
            <a:off x="0" y="182563"/>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fontAlgn="base">
              <a:spcBef>
                <a:spcPct val="0"/>
              </a:spcBef>
              <a:spcAft>
                <a:spcPct val="0"/>
              </a:spcAft>
            </a:pPr>
            <a:r>
              <a:rPr lang="en-US" sz="4000" b="1">
                <a:solidFill>
                  <a:srgbClr val="800000"/>
                </a:solidFill>
              </a:rPr>
              <a:t>HIV-1 Lifecycle</a:t>
            </a:r>
            <a:endParaRPr lang="en-US">
              <a:solidFill>
                <a:srgbClr val="800000"/>
              </a:solidFill>
            </a:endParaRPr>
          </a:p>
        </p:txBody>
      </p:sp>
      <p:pic>
        <p:nvPicPr>
          <p:cNvPr id="56" name="Picture 55" descr="Childrens National Brand Online">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399428434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143000"/>
          </a:xfrm>
        </p:spPr>
        <p:txBody>
          <a:bodyPr/>
          <a:lstStyle/>
          <a:p>
            <a:pPr>
              <a:lnSpc>
                <a:spcPts val="2800"/>
              </a:lnSpc>
            </a:pPr>
            <a:r>
              <a:rPr lang="en-US" sz="2400" dirty="0" smtClean="0">
                <a:solidFill>
                  <a:srgbClr val="FFFF00"/>
                </a:solidFill>
                <a:effectLst/>
              </a:rPr>
              <a:t>Diagnoses of HIV Infection </a:t>
            </a:r>
            <a:r>
              <a:rPr lang="en-US" sz="2400" dirty="0">
                <a:solidFill>
                  <a:srgbClr val="FFFF00"/>
                </a:solidFill>
                <a:effectLst/>
              </a:rPr>
              <a:t>A</a:t>
            </a:r>
            <a:r>
              <a:rPr lang="en-US" sz="2400" dirty="0" smtClean="0">
                <a:solidFill>
                  <a:srgbClr val="FFFF00"/>
                </a:solidFill>
                <a:effectLst/>
              </a:rPr>
              <a:t>mong Adolescent and Young Adult Males, by Age Group and Transmission Category  2013—United States and 6 Dependent Areas</a:t>
            </a:r>
            <a:endParaRPr lang="en-US" sz="2400" dirty="0">
              <a:solidFill>
                <a:srgbClr val="FFFF00"/>
              </a:solidFill>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1837739"/>
            <a:ext cx="8153400" cy="3622658"/>
          </a:xfrm>
          <a:prstGeom prst="rect">
            <a:avLst/>
          </a:prstGeom>
        </p:spPr>
      </p:pic>
      <p:sp>
        <p:nvSpPr>
          <p:cNvPr id="4" name="Text Placeholder 3"/>
          <p:cNvSpPr>
            <a:spLocks noGrp="1"/>
          </p:cNvSpPr>
          <p:nvPr>
            <p:ph type="body" sz="quarter" idx="10"/>
          </p:nvPr>
        </p:nvSpPr>
        <p:spPr>
          <a:xfrm>
            <a:off x="381000" y="5638800"/>
            <a:ext cx="6934200" cy="838200"/>
          </a:xfrm>
        </p:spPr>
        <p:txBody>
          <a:bodyPr/>
          <a:lstStyle/>
          <a:p>
            <a:pPr marL="285750" indent="-285750">
              <a:lnSpc>
                <a:spcPts val="900"/>
              </a:lnSpc>
              <a:spcBef>
                <a:spcPts val="0"/>
              </a:spcBef>
            </a:pPr>
            <a:r>
              <a:rPr lang="en-US" i="1" dirty="0" smtClean="0"/>
              <a:t>Note. </a:t>
            </a:r>
            <a:r>
              <a:rPr lang="en-US" dirty="0" smtClean="0"/>
              <a:t>Data include persons with a diagnosis of HIV infection regardless of stage of  disease at diagnosis.  All displayed data have been statistically adjusted to account for reporting delays and missing transmission category, but not for incomplete reporting.     </a:t>
            </a:r>
          </a:p>
          <a:p>
            <a:pPr marL="285750" indent="-285750">
              <a:lnSpc>
                <a:spcPts val="900"/>
              </a:lnSpc>
              <a:spcBef>
                <a:spcPts val="0"/>
              </a:spcBef>
            </a:pPr>
            <a:r>
              <a:rPr lang="en-US" baseline="30000" dirty="0" smtClean="0"/>
              <a:t>a</a:t>
            </a:r>
            <a:r>
              <a:rPr lang="en-US" dirty="0" smtClean="0"/>
              <a:t> Heterosexual contact with a person known to have, or to be at high risk for, HIV infection.     </a:t>
            </a:r>
          </a:p>
          <a:p>
            <a:pPr marL="285750" indent="-285750">
              <a:lnSpc>
                <a:spcPts val="900"/>
              </a:lnSpc>
              <a:spcBef>
                <a:spcPts val="0"/>
              </a:spcBef>
            </a:pPr>
            <a:r>
              <a:rPr lang="en-US" baseline="30000" dirty="0" smtClean="0"/>
              <a:t>b </a:t>
            </a:r>
            <a:r>
              <a:rPr lang="en-US" dirty="0" smtClean="0"/>
              <a:t>Includes hemophilia, blood transfusion, </a:t>
            </a:r>
            <a:r>
              <a:rPr lang="en-US" dirty="0" err="1" smtClean="0"/>
              <a:t>perinatal</a:t>
            </a:r>
            <a:r>
              <a:rPr lang="en-US" dirty="0" smtClean="0"/>
              <a:t> exposure, and risk factor not reported or not identified.</a:t>
            </a:r>
            <a:endParaRPr lang="en-US" dirty="0"/>
          </a:p>
        </p:txBody>
      </p:sp>
    </p:spTree>
    <p:extLst>
      <p:ext uri="{BB962C8B-B14F-4D97-AF65-F5344CB8AC3E}">
        <p14:creationId xmlns:p14="http://schemas.microsoft.com/office/powerpoint/2010/main" val="300519041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600200" y="76200"/>
            <a:ext cx="5562600" cy="838200"/>
          </a:xfrm>
        </p:spPr>
        <p:txBody>
          <a:bodyPr/>
          <a:lstStyle/>
          <a:p>
            <a:pPr eaLnBrk="1" hangingPunct="1">
              <a:defRPr/>
            </a:pPr>
            <a:r>
              <a:rPr lang="en-US" sz="3600" dirty="0" smtClean="0"/>
              <a:t>Current ARV Medications</a:t>
            </a:r>
          </a:p>
        </p:txBody>
      </p:sp>
      <p:graphicFrame>
        <p:nvGraphicFramePr>
          <p:cNvPr id="412813" name="Group 141"/>
          <p:cNvGraphicFramePr>
            <a:graphicFrameLocks noGrp="1"/>
          </p:cNvGraphicFramePr>
          <p:nvPr>
            <p:ph idx="1"/>
            <p:extLst>
              <p:ext uri="{D42A27DB-BD31-4B8C-83A1-F6EECF244321}">
                <p14:modId xmlns:p14="http://schemas.microsoft.com/office/powerpoint/2010/main" val="3854118277"/>
              </p:ext>
            </p:extLst>
          </p:nvPr>
        </p:nvGraphicFramePr>
        <p:xfrm>
          <a:off x="228600" y="1143000"/>
          <a:ext cx="8763000" cy="5562600"/>
        </p:xfrm>
        <a:graphic>
          <a:graphicData uri="http://schemas.openxmlformats.org/drawingml/2006/table">
            <a:tbl>
              <a:tblPr/>
              <a:tblGrid>
                <a:gridCol w="2971800"/>
                <a:gridCol w="2819400"/>
                <a:gridCol w="2971800"/>
              </a:tblGrid>
              <a:tr h="5562600">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rgbClr val="FFFF00"/>
                          </a:solidFill>
                          <a:effectLst/>
                          <a:latin typeface="Arial" charset="0"/>
                        </a:rPr>
                        <a:t>NRTI</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Abacavir</a:t>
                      </a:r>
                      <a:r>
                        <a:rPr kumimoji="0" lang="en-US" sz="2000" b="0" i="0" u="none" strike="noStrike" cap="none" normalizeH="0" baseline="0" dirty="0" smtClean="0">
                          <a:ln>
                            <a:noFill/>
                          </a:ln>
                          <a:solidFill>
                            <a:srgbClr val="FFFF00"/>
                          </a:solidFill>
                          <a:effectLst/>
                          <a:latin typeface="Arial" charset="0"/>
                        </a:rPr>
                        <a:t> (ABC)</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Didanosine</a:t>
                      </a: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ddI</a:t>
                      </a:r>
                      <a:r>
                        <a:rPr kumimoji="0" lang="en-US" sz="2000" b="0" i="0" u="none" strike="noStrike" cap="none" normalizeH="0" baseline="0" dirty="0" smtClean="0">
                          <a:ln>
                            <a:noFill/>
                          </a:ln>
                          <a:solidFill>
                            <a:srgbClr val="FFFF00"/>
                          </a:solidFill>
                          <a:effectLst/>
                          <a:latin typeface="Arial" charset="0"/>
                        </a:rPr>
                        <a:t>)</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Emtricitabine (FTC)</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Lamivudine (3TC)</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Stavudine</a:t>
                      </a:r>
                      <a:r>
                        <a:rPr kumimoji="0" lang="en-US" sz="2000" b="0" i="0" u="none" strike="noStrike" cap="none" normalizeH="0" baseline="0" dirty="0" smtClean="0">
                          <a:ln>
                            <a:noFill/>
                          </a:ln>
                          <a:solidFill>
                            <a:srgbClr val="FFFF00"/>
                          </a:solidFill>
                          <a:effectLst/>
                          <a:latin typeface="Arial" charset="0"/>
                        </a:rPr>
                        <a:t> (d4T)</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Tenofovir (TDF)</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Zidovudine (AZT, ZDV)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1000" b="0" i="0" u="none" strike="noStrike" cap="none" normalizeH="0" baseline="0" dirty="0" smtClean="0">
                          <a:ln>
                            <a:noFill/>
                          </a:ln>
                          <a:solidFill>
                            <a:srgbClr val="FFFF00"/>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rgbClr val="FFFF00"/>
                          </a:solidFill>
                          <a:effectLst/>
                          <a:latin typeface="Arial" charset="0"/>
                        </a:rPr>
                        <a:t>NNRTI</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Delavirdine</a:t>
                      </a:r>
                      <a:r>
                        <a:rPr kumimoji="0" lang="en-US" sz="2000" b="0" i="0" u="none" strike="noStrike" cap="none" normalizeH="0" baseline="0" dirty="0" smtClean="0">
                          <a:ln>
                            <a:noFill/>
                          </a:ln>
                          <a:solidFill>
                            <a:srgbClr val="FFFF00"/>
                          </a:solidFill>
                          <a:effectLst/>
                          <a:latin typeface="Arial" charset="0"/>
                        </a:rPr>
                        <a:t> (DLV)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Efavirenz (EFV)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Etravirine (ETR)</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Nevirapine (NVP)</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Rilpivirine (RPV)</a:t>
                      </a:r>
                    </a:p>
                  </a:txBody>
                  <a:tcPr marT="45702" marB="45702"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rgbClr val="FFFF00"/>
                          </a:solidFill>
                          <a:effectLst/>
                          <a:latin typeface="Arial" charset="0"/>
                        </a:rPr>
                        <a:t>PI</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Atazanavir (ATV)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Darunavir (DRV)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Fosamprenavir</a:t>
                      </a:r>
                      <a:r>
                        <a:rPr kumimoji="0" lang="en-US" sz="2000" b="0" i="0" u="none" strike="noStrike" cap="none" normalizeH="0" baseline="0" dirty="0" smtClean="0">
                          <a:ln>
                            <a:noFill/>
                          </a:ln>
                          <a:solidFill>
                            <a:srgbClr val="FFFF00"/>
                          </a:solidFill>
                          <a:effectLst/>
                          <a:latin typeface="Arial" charset="0"/>
                        </a:rPr>
                        <a:t> (FPV)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Indinavir</a:t>
                      </a:r>
                      <a:r>
                        <a:rPr kumimoji="0" lang="en-US" sz="2000" b="0" i="0" u="none" strike="noStrike" cap="none" normalizeH="0" baseline="0" dirty="0" smtClean="0">
                          <a:ln>
                            <a:noFill/>
                          </a:ln>
                          <a:solidFill>
                            <a:srgbClr val="FFFF00"/>
                          </a:solidFill>
                          <a:effectLst/>
                          <a:latin typeface="Arial" charset="0"/>
                        </a:rPr>
                        <a:t> (IDV)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Lopinavir</a:t>
                      </a:r>
                      <a:r>
                        <a:rPr kumimoji="0" lang="en-US" sz="2000" b="0" i="0" u="none" strike="noStrike" cap="none" normalizeH="0" baseline="0" dirty="0" smtClean="0">
                          <a:ln>
                            <a:noFill/>
                          </a:ln>
                          <a:solidFill>
                            <a:srgbClr val="FFFF00"/>
                          </a:solidFill>
                          <a:effectLst/>
                          <a:latin typeface="Arial" charset="0"/>
                        </a:rPr>
                        <a:t> (LPV)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Nelfinavir</a:t>
                      </a:r>
                      <a:r>
                        <a:rPr kumimoji="0" lang="en-US" sz="2000" b="0" i="0" u="none" strike="noStrike" cap="none" normalizeH="0" baseline="0" dirty="0" smtClean="0">
                          <a:ln>
                            <a:noFill/>
                          </a:ln>
                          <a:solidFill>
                            <a:srgbClr val="FFFF00"/>
                          </a:solidFill>
                          <a:effectLst/>
                          <a:latin typeface="Arial" charset="0"/>
                        </a:rPr>
                        <a:t> (NFV)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Ritonavir (RTV)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Saquinavir</a:t>
                      </a:r>
                      <a:r>
                        <a:rPr kumimoji="0" lang="en-US" sz="2000" b="0" i="0" u="none" strike="noStrike" cap="none" normalizeH="0" baseline="0" dirty="0" smtClean="0">
                          <a:ln>
                            <a:noFill/>
                          </a:ln>
                          <a:solidFill>
                            <a:srgbClr val="FFFF00"/>
                          </a:solidFill>
                          <a:effectLst/>
                          <a:latin typeface="Arial" charset="0"/>
                        </a:rPr>
                        <a:t> (SQV)</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Tipranavir</a:t>
                      </a:r>
                      <a:r>
                        <a:rPr kumimoji="0" lang="en-US" sz="2000" b="0" i="0" u="none" strike="noStrike" cap="none" normalizeH="0" baseline="0" dirty="0" smtClean="0">
                          <a:ln>
                            <a:noFill/>
                          </a:ln>
                          <a:solidFill>
                            <a:srgbClr val="FFFF00"/>
                          </a:solidFill>
                          <a:effectLst/>
                          <a:latin typeface="Arial" charset="0"/>
                        </a:rPr>
                        <a:t> (TPV</a:t>
                      </a:r>
                      <a:r>
                        <a:rPr kumimoji="0" lang="en-US" sz="2000" b="0" i="0" u="none" strike="noStrike" cap="none" normalizeH="0" baseline="0" dirty="0" smtClean="0">
                          <a:ln>
                            <a:noFill/>
                          </a:ln>
                          <a:solidFill>
                            <a:schemeClr val="tx1"/>
                          </a:solidFill>
                          <a:effectLst/>
                          <a:latin typeface="Arial" charset="0"/>
                        </a:rPr>
                        <a:t>)	</a:t>
                      </a:r>
                    </a:p>
                  </a:txBody>
                  <a:tcPr marT="45702" marB="45702" horzOverflow="overflow">
                    <a:lnL>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err="1" smtClean="0">
                          <a:ln>
                            <a:noFill/>
                          </a:ln>
                          <a:solidFill>
                            <a:srgbClr val="FFFF00"/>
                          </a:solidFill>
                          <a:effectLst/>
                          <a:latin typeface="Arial" charset="0"/>
                        </a:rPr>
                        <a:t>Integrase</a:t>
                      </a:r>
                      <a:r>
                        <a:rPr kumimoji="0" lang="en-US" sz="2400" b="1" i="0" u="none" strike="noStrike" cap="none" normalizeH="0" baseline="0" dirty="0" smtClean="0">
                          <a:ln>
                            <a:noFill/>
                          </a:ln>
                          <a:solidFill>
                            <a:srgbClr val="FFFF00"/>
                          </a:solidFill>
                          <a:effectLst/>
                          <a:latin typeface="Arial" charset="0"/>
                        </a:rPr>
                        <a:t> Inhibitor (II)</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defRPr/>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Dolutegravir</a:t>
                      </a:r>
                      <a:r>
                        <a:rPr kumimoji="0" lang="en-US" sz="2000" b="0" i="0" u="none" strike="noStrike" cap="none" normalizeH="0" baseline="0" dirty="0" smtClean="0">
                          <a:ln>
                            <a:noFill/>
                          </a:ln>
                          <a:solidFill>
                            <a:srgbClr val="FFFF00"/>
                          </a:solidFill>
                          <a:effectLst/>
                          <a:latin typeface="Arial" charset="0"/>
                        </a:rPr>
                        <a:t> (DTG)</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defRPr/>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Elvitegravir</a:t>
                      </a:r>
                      <a:r>
                        <a:rPr kumimoji="0" lang="en-US" sz="2000" b="0" i="0" u="none" strike="noStrike" cap="none" normalizeH="0" baseline="0" dirty="0" smtClean="0">
                          <a:ln>
                            <a:noFill/>
                          </a:ln>
                          <a:solidFill>
                            <a:srgbClr val="FFFF00"/>
                          </a:solidFill>
                          <a:effectLst/>
                          <a:latin typeface="Arial" charset="0"/>
                        </a:rPr>
                        <a:t>* (EVG)</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Raltegravir</a:t>
                      </a:r>
                      <a:r>
                        <a:rPr kumimoji="0" lang="en-US" sz="2000" b="0" i="0" u="none" strike="noStrike" cap="none" normalizeH="0" baseline="0" dirty="0" smtClean="0">
                          <a:ln>
                            <a:noFill/>
                          </a:ln>
                          <a:solidFill>
                            <a:srgbClr val="FFFF00"/>
                          </a:solidFill>
                          <a:effectLst/>
                          <a:latin typeface="Arial" charset="0"/>
                        </a:rPr>
                        <a:t> (RAL)</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endParaRPr kumimoji="0" lang="en-US" sz="1200" b="0" i="0" u="none" strike="noStrike" cap="none" normalizeH="0" baseline="0" dirty="0" smtClean="0">
                        <a:ln>
                          <a:noFill/>
                        </a:ln>
                        <a:solidFill>
                          <a:srgbClr val="FFFF00"/>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rgbClr val="FFFF00"/>
                          </a:solidFill>
                          <a:effectLst/>
                          <a:latin typeface="Arial" charset="0"/>
                        </a:rPr>
                        <a:t>Fusion Inhibitor</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Enfuvirtide</a:t>
                      </a:r>
                      <a:r>
                        <a:rPr kumimoji="0" lang="en-US" sz="2000" b="0" i="0" u="none" strike="noStrike" cap="none" normalizeH="0" baseline="0" dirty="0" smtClean="0">
                          <a:ln>
                            <a:noFill/>
                          </a:ln>
                          <a:solidFill>
                            <a:srgbClr val="FFFF00"/>
                          </a:solidFill>
                          <a:effectLst/>
                          <a:latin typeface="Arial" charset="0"/>
                        </a:rPr>
                        <a:t> (ENF, T-20)</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1200" b="0" i="0" u="none" strike="noStrike" cap="none" normalizeH="0" baseline="0" dirty="0" smtClean="0">
                          <a:ln>
                            <a:noFill/>
                          </a:ln>
                          <a:solidFill>
                            <a:srgbClr val="FFFF00"/>
                          </a:solidFill>
                          <a:effectLst/>
                          <a:latin typeface="Arial" charset="0"/>
                        </a:rPr>
                        <a:t>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rgbClr val="FFFF00"/>
                          </a:solidFill>
                          <a:effectLst/>
                          <a:latin typeface="Arial" charset="0"/>
                        </a:rPr>
                        <a:t>CCR5 Antagonist</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000" b="0" i="0" u="none" strike="noStrike" cap="none" normalizeH="0" baseline="0" dirty="0" smtClean="0">
                          <a:ln>
                            <a:noFill/>
                          </a:ln>
                          <a:solidFill>
                            <a:srgbClr val="FFFF00"/>
                          </a:solidFill>
                          <a:effectLst/>
                          <a:latin typeface="Arial" charset="0"/>
                        </a:rPr>
                        <a:t> </a:t>
                      </a:r>
                      <a:r>
                        <a:rPr kumimoji="0" lang="en-US" sz="2000" b="0" i="0" u="none" strike="noStrike" cap="none" normalizeH="0" baseline="0" dirty="0" err="1" smtClean="0">
                          <a:ln>
                            <a:noFill/>
                          </a:ln>
                          <a:solidFill>
                            <a:srgbClr val="FFFF00"/>
                          </a:solidFill>
                          <a:effectLst/>
                          <a:latin typeface="Arial" charset="0"/>
                        </a:rPr>
                        <a:t>Maraviroc</a:t>
                      </a:r>
                      <a:r>
                        <a:rPr kumimoji="0" lang="en-US" sz="2000" b="0" i="0" u="none" strike="noStrike" cap="none" normalizeH="0" baseline="0" dirty="0" smtClean="0">
                          <a:ln>
                            <a:noFill/>
                          </a:ln>
                          <a:solidFill>
                            <a:srgbClr val="FFFF00"/>
                          </a:solidFill>
                          <a:effectLst/>
                          <a:latin typeface="Arial" charset="0"/>
                        </a:rPr>
                        <a:t> (MVC)	</a:t>
                      </a:r>
                    </a:p>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1200" b="0" i="0" u="none" strike="noStrike" cap="none" normalizeH="0" baseline="0" dirty="0" smtClean="0">
                          <a:ln>
                            <a:noFill/>
                          </a:ln>
                          <a:solidFill>
                            <a:srgbClr val="FFFF00"/>
                          </a:solidFill>
                          <a:effectLst/>
                          <a:latin typeface="Arial" charset="0"/>
                        </a:rPr>
                        <a:t>	</a:t>
                      </a:r>
                    </a:p>
                  </a:txBody>
                  <a:tcPr marT="45702" marB="45702" horzOverflow="overflow">
                    <a:lnL>
                      <a:noFill/>
                    </a:lnL>
                    <a:lnR cap="flat">
                      <a:noFill/>
                    </a:lnR>
                    <a:lnT cap="flat">
                      <a:noFill/>
                    </a:lnT>
                    <a:lnB cap="flat">
                      <a:noFill/>
                    </a:lnB>
                    <a:lnTlToBr>
                      <a:noFill/>
                    </a:lnTlToBr>
                    <a:lnBlToTr>
                      <a:noFill/>
                    </a:lnBlToTr>
                    <a:noFill/>
                  </a:tcPr>
                </a:tc>
              </a:tr>
            </a:tbl>
          </a:graphicData>
        </a:graphic>
      </p:graphicFrame>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2"/>
          </p:nvPr>
        </p:nvSpPr>
        <p:spPr/>
        <p:txBody>
          <a:bodyPr/>
          <a:lstStyle/>
          <a:p>
            <a:pPr>
              <a:defRPr/>
            </a:pPr>
            <a:endParaRPr lang="en-US" dirty="0"/>
          </a:p>
        </p:txBody>
      </p:sp>
      <p:sp>
        <p:nvSpPr>
          <p:cNvPr id="4" name="Slide Number Placeholder 3"/>
          <p:cNvSpPr>
            <a:spLocks noGrp="1"/>
          </p:cNvSpPr>
          <p:nvPr>
            <p:ph type="sldNum" sz="quarter" idx="11"/>
          </p:nvPr>
        </p:nvSpPr>
        <p:spPr/>
        <p:txBody>
          <a:bodyPr/>
          <a:lstStyle/>
          <a:p>
            <a:pPr>
              <a:defRPr/>
            </a:pPr>
            <a:endParaRPr lang="en-US" dirty="0"/>
          </a:p>
        </p:txBody>
      </p:sp>
      <p:sp>
        <p:nvSpPr>
          <p:cNvPr id="5" name="TextBox 4"/>
          <p:cNvSpPr txBox="1"/>
          <p:nvPr/>
        </p:nvSpPr>
        <p:spPr>
          <a:xfrm>
            <a:off x="6172200" y="5265738"/>
            <a:ext cx="2590800" cy="830997"/>
          </a:xfrm>
          <a:prstGeom prst="rect">
            <a:avLst/>
          </a:prstGeom>
          <a:noFill/>
        </p:spPr>
        <p:txBody>
          <a:bodyPr>
            <a:spAutoFit/>
          </a:bodyPr>
          <a:lstStyle/>
          <a:p>
            <a:pPr>
              <a:defRPr/>
            </a:pPr>
            <a:r>
              <a:rPr lang="en-US" sz="1600" dirty="0">
                <a:latin typeface="+mn-lt"/>
              </a:rPr>
              <a:t>* </a:t>
            </a:r>
            <a:r>
              <a:rPr lang="en-US" sz="1600" dirty="0">
                <a:solidFill>
                  <a:schemeClr val="bg1"/>
                </a:solidFill>
                <a:latin typeface="+mn-lt"/>
              </a:rPr>
              <a:t>EVG currently available only in </a:t>
            </a:r>
            <a:r>
              <a:rPr lang="en-US" sz="1600" dirty="0" err="1">
                <a:solidFill>
                  <a:schemeClr val="bg1"/>
                </a:solidFill>
                <a:latin typeface="+mn-lt"/>
              </a:rPr>
              <a:t>coformulation</a:t>
            </a:r>
            <a:r>
              <a:rPr lang="en-US" sz="1600" dirty="0">
                <a:solidFill>
                  <a:schemeClr val="bg1"/>
                </a:solidFill>
                <a:latin typeface="+mn-lt"/>
              </a:rPr>
              <a:t> with </a:t>
            </a:r>
            <a:r>
              <a:rPr lang="en-US" sz="1600" dirty="0" err="1">
                <a:solidFill>
                  <a:schemeClr val="bg1"/>
                </a:solidFill>
                <a:latin typeface="+mn-lt"/>
              </a:rPr>
              <a:t>cobicistat</a:t>
            </a:r>
            <a:r>
              <a:rPr lang="en-US" sz="1600" dirty="0">
                <a:solidFill>
                  <a:schemeClr val="bg1"/>
                </a:solidFill>
                <a:latin typeface="+mn-lt"/>
              </a:rPr>
              <a:t> (COBI)/ TDF/FTC</a:t>
            </a:r>
          </a:p>
        </p:txBody>
      </p:sp>
      <p:pic>
        <p:nvPicPr>
          <p:cNvPr id="8" name="Picture 7"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24837536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p:spPr>
        <p:txBody>
          <a:bodyPr/>
          <a:lstStyle/>
          <a:p>
            <a:r>
              <a:rPr lang="en-US" dirty="0" smtClean="0"/>
              <a:t>Co-formulated HIV Medications</a:t>
            </a:r>
            <a:endParaRPr lang="en-US" dirty="0"/>
          </a:p>
        </p:txBody>
      </p:sp>
      <p:sp>
        <p:nvSpPr>
          <p:cNvPr id="3" name="Content Placeholder 2"/>
          <p:cNvSpPr>
            <a:spLocks noGrp="1"/>
          </p:cNvSpPr>
          <p:nvPr>
            <p:ph idx="1"/>
          </p:nvPr>
        </p:nvSpPr>
        <p:spPr>
          <a:xfrm>
            <a:off x="685800" y="1143000"/>
            <a:ext cx="7772400" cy="5372100"/>
          </a:xfrm>
          <a:solidFill>
            <a:schemeClr val="accent2">
              <a:lumMod val="75000"/>
            </a:schemeClr>
          </a:solidFill>
        </p:spPr>
        <p:txBody>
          <a:bodyPr/>
          <a:lstStyle/>
          <a:p>
            <a:r>
              <a:rPr lang="en-US" b="1" dirty="0" smtClean="0"/>
              <a:t>NNTRI based</a:t>
            </a:r>
            <a:r>
              <a:rPr lang="en-US" dirty="0" smtClean="0"/>
              <a:t>:</a:t>
            </a:r>
          </a:p>
          <a:p>
            <a:pPr marL="0" indent="0">
              <a:buNone/>
            </a:pPr>
            <a:r>
              <a:rPr lang="en-US" dirty="0"/>
              <a:t>	</a:t>
            </a:r>
            <a:r>
              <a:rPr lang="en-US" dirty="0" smtClean="0"/>
              <a:t>- </a:t>
            </a:r>
            <a:r>
              <a:rPr lang="en-US" sz="2400" b="1" dirty="0" err="1" smtClean="0"/>
              <a:t>Atripla</a:t>
            </a:r>
            <a:r>
              <a:rPr lang="en-US" sz="2400" b="1" dirty="0" smtClean="0"/>
              <a:t> (</a:t>
            </a:r>
            <a:r>
              <a:rPr lang="en-US" sz="2400" b="1" dirty="0" err="1" smtClean="0"/>
              <a:t>tenofovir</a:t>
            </a:r>
            <a:r>
              <a:rPr lang="en-US" sz="2400" b="1" dirty="0" smtClean="0"/>
              <a:t>/</a:t>
            </a:r>
            <a:r>
              <a:rPr lang="en-US" sz="2400" b="1" dirty="0" err="1" smtClean="0"/>
              <a:t>emtricitabine</a:t>
            </a:r>
            <a:r>
              <a:rPr lang="en-US" sz="2400" b="1" dirty="0" smtClean="0"/>
              <a:t>/</a:t>
            </a:r>
            <a:r>
              <a:rPr lang="en-US" sz="2400" b="1" dirty="0" err="1" smtClean="0"/>
              <a:t>efavirenz</a:t>
            </a:r>
            <a:r>
              <a:rPr lang="en-US" sz="2400" b="1" dirty="0" smtClean="0"/>
              <a:t>)</a:t>
            </a:r>
          </a:p>
          <a:p>
            <a:pPr marL="0" indent="0">
              <a:buNone/>
            </a:pPr>
            <a:r>
              <a:rPr lang="en-US" sz="2400" b="1" dirty="0"/>
              <a:t>	</a:t>
            </a:r>
            <a:r>
              <a:rPr lang="en-US" sz="2400" dirty="0" smtClean="0"/>
              <a:t>-</a:t>
            </a:r>
            <a:r>
              <a:rPr lang="en-US" sz="2400" b="1" dirty="0" smtClean="0"/>
              <a:t> </a:t>
            </a:r>
            <a:r>
              <a:rPr lang="en-US" sz="2400" b="1" dirty="0" err="1" smtClean="0"/>
              <a:t>Complera</a:t>
            </a:r>
            <a:r>
              <a:rPr lang="en-US" sz="2400" b="1" dirty="0" smtClean="0"/>
              <a:t> (</a:t>
            </a:r>
            <a:r>
              <a:rPr lang="en-US" sz="2400" b="1" dirty="0" err="1" smtClean="0"/>
              <a:t>tenofovir</a:t>
            </a:r>
            <a:r>
              <a:rPr lang="en-US" sz="2400" b="1" dirty="0" smtClean="0"/>
              <a:t>/</a:t>
            </a:r>
            <a:r>
              <a:rPr lang="en-US" sz="2400" b="1" dirty="0" err="1" smtClean="0"/>
              <a:t>emtricitabine</a:t>
            </a:r>
            <a:r>
              <a:rPr lang="en-US" sz="2400" b="1" dirty="0" smtClean="0"/>
              <a:t>/</a:t>
            </a:r>
            <a:r>
              <a:rPr lang="en-US" sz="2400" b="1" dirty="0" err="1" smtClean="0"/>
              <a:t>rilpivarine</a:t>
            </a:r>
            <a:r>
              <a:rPr lang="en-US" sz="2400" dirty="0" smtClean="0"/>
              <a:t>)</a:t>
            </a:r>
          </a:p>
          <a:p>
            <a:pPr>
              <a:buFont typeface="Arial" pitchFamily="34" charset="0"/>
              <a:buChar char="•"/>
            </a:pPr>
            <a:r>
              <a:rPr lang="en-US" b="1" dirty="0" smtClean="0"/>
              <a:t>II based</a:t>
            </a:r>
          </a:p>
          <a:p>
            <a:pPr marL="0" indent="0">
              <a:buNone/>
            </a:pPr>
            <a:r>
              <a:rPr lang="en-US" dirty="0"/>
              <a:t>	</a:t>
            </a:r>
            <a:r>
              <a:rPr lang="en-US" b="1" dirty="0" smtClean="0"/>
              <a:t>- </a:t>
            </a:r>
            <a:r>
              <a:rPr lang="en-US" sz="2400" b="1" dirty="0" err="1" smtClean="0"/>
              <a:t>Stribild</a:t>
            </a:r>
            <a:r>
              <a:rPr lang="en-US" sz="2400" b="1" dirty="0"/>
              <a:t> </a:t>
            </a:r>
            <a:r>
              <a:rPr lang="en-US" sz="2400" b="1" dirty="0" smtClean="0"/>
              <a:t>(</a:t>
            </a:r>
            <a:r>
              <a:rPr lang="en-US" sz="2400" b="1" dirty="0" err="1" smtClean="0"/>
              <a:t>elvitegravir</a:t>
            </a:r>
            <a:r>
              <a:rPr lang="en-US" sz="2400" b="1" dirty="0" smtClean="0"/>
              <a:t>/</a:t>
            </a:r>
            <a:r>
              <a:rPr lang="en-US" sz="2400" b="1" dirty="0" err="1" smtClean="0"/>
              <a:t>cobicistat</a:t>
            </a:r>
            <a:r>
              <a:rPr lang="en-US" sz="2400" b="1" dirty="0" smtClean="0"/>
              <a:t>/</a:t>
            </a:r>
            <a:r>
              <a:rPr lang="en-US" sz="2400" b="1" dirty="0" err="1" smtClean="0"/>
              <a:t>tenofovir</a:t>
            </a:r>
            <a:r>
              <a:rPr lang="en-US" sz="2400" b="1" dirty="0" smtClean="0"/>
              <a:t>/ 	</a:t>
            </a:r>
            <a:r>
              <a:rPr lang="en-US" sz="2400" b="1" dirty="0" err="1" smtClean="0"/>
              <a:t>emtricitabine</a:t>
            </a:r>
            <a:r>
              <a:rPr lang="en-US" sz="2400" b="1" dirty="0" smtClean="0"/>
              <a:t>)</a:t>
            </a:r>
          </a:p>
          <a:p>
            <a:pPr marL="0" indent="0">
              <a:buNone/>
            </a:pPr>
            <a:r>
              <a:rPr lang="en-US" sz="2400" b="1" dirty="0"/>
              <a:t>	</a:t>
            </a:r>
            <a:r>
              <a:rPr lang="en-US" sz="2400" dirty="0" smtClean="0"/>
              <a:t>-</a:t>
            </a:r>
            <a:r>
              <a:rPr lang="en-US" sz="2400" b="1" dirty="0" smtClean="0"/>
              <a:t>  </a:t>
            </a:r>
            <a:r>
              <a:rPr lang="en-US" sz="2400" b="1" dirty="0" err="1" smtClean="0"/>
              <a:t>Triumeq</a:t>
            </a:r>
            <a:r>
              <a:rPr lang="en-US" sz="2400" b="1" dirty="0"/>
              <a:t> (</a:t>
            </a:r>
            <a:r>
              <a:rPr lang="en-US" sz="2400" b="1" dirty="0" err="1" smtClean="0"/>
              <a:t>Dolutegravir</a:t>
            </a:r>
            <a:r>
              <a:rPr lang="en-US" sz="2400" b="1" dirty="0" smtClean="0"/>
              <a:t>/</a:t>
            </a:r>
            <a:r>
              <a:rPr lang="en-US" sz="2400" b="1" dirty="0" err="1" smtClean="0"/>
              <a:t>abacavir</a:t>
            </a:r>
            <a:r>
              <a:rPr lang="en-US" sz="2400" b="1" dirty="0" smtClean="0"/>
              <a:t>/lamivudine)</a:t>
            </a:r>
          </a:p>
          <a:p>
            <a:r>
              <a:rPr lang="en-US" b="1" dirty="0" smtClean="0"/>
              <a:t>PI based</a:t>
            </a:r>
          </a:p>
          <a:p>
            <a:pPr marL="0" indent="0">
              <a:buNone/>
            </a:pPr>
            <a:r>
              <a:rPr lang="en-US" b="1" dirty="0"/>
              <a:t>	-  </a:t>
            </a:r>
            <a:r>
              <a:rPr lang="en-US" sz="2400" b="1" dirty="0" err="1" smtClean="0"/>
              <a:t>Prezcobix</a:t>
            </a:r>
            <a:r>
              <a:rPr lang="en-US" sz="2400" b="1" dirty="0" smtClean="0"/>
              <a:t> (</a:t>
            </a:r>
            <a:r>
              <a:rPr lang="en-US" sz="2400" b="1" dirty="0" err="1" smtClean="0"/>
              <a:t>Darunavir</a:t>
            </a:r>
            <a:r>
              <a:rPr lang="en-US" sz="2400" b="1" dirty="0" smtClean="0"/>
              <a:t>/</a:t>
            </a:r>
            <a:r>
              <a:rPr lang="en-US" sz="2400" b="1" dirty="0" err="1" smtClean="0"/>
              <a:t>cobicistat</a:t>
            </a:r>
            <a:r>
              <a:rPr lang="en-US" sz="2400" b="1" dirty="0" smtClean="0"/>
              <a:t>)</a:t>
            </a:r>
          </a:p>
          <a:p>
            <a:pPr marL="0" indent="0">
              <a:buNone/>
            </a:pPr>
            <a:r>
              <a:rPr lang="en-US" sz="2400" b="1" dirty="0"/>
              <a:t>	</a:t>
            </a:r>
            <a:r>
              <a:rPr lang="en-US" sz="2400" b="1" dirty="0" smtClean="0"/>
              <a:t>-   </a:t>
            </a:r>
            <a:r>
              <a:rPr lang="en-US" sz="2400" b="1" dirty="0" err="1" smtClean="0"/>
              <a:t>Evotaz</a:t>
            </a:r>
            <a:r>
              <a:rPr lang="en-US" sz="2400" b="1" dirty="0" smtClean="0"/>
              <a:t> (atorvastatin/</a:t>
            </a:r>
            <a:r>
              <a:rPr lang="en-US" sz="2400" b="1" dirty="0" err="1" smtClean="0"/>
              <a:t>cobicistat</a:t>
            </a:r>
            <a:r>
              <a:rPr lang="en-US" sz="2400" b="1" dirty="0" smtClean="0"/>
              <a:t>)</a:t>
            </a:r>
          </a:p>
          <a:p>
            <a:pPr marL="0" indent="0">
              <a:buNone/>
            </a:pPr>
            <a:endParaRPr lang="en-US" sz="2400" b="1" dirty="0"/>
          </a:p>
          <a:p>
            <a:pPr marL="0" indent="0">
              <a:buNone/>
            </a:pPr>
            <a:endParaRPr lang="en-US" b="1" dirty="0" smtClean="0"/>
          </a:p>
          <a:p>
            <a:pPr marL="0" indent="0">
              <a:buNone/>
            </a:pPr>
            <a:endParaRPr lang="en-US" sz="2400" dirty="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609558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685800" y="533400"/>
            <a:ext cx="8077200" cy="641350"/>
          </a:xfrm>
        </p:spPr>
        <p:txBody>
          <a:bodyPr/>
          <a:lstStyle/>
          <a:p>
            <a:pPr eaLnBrk="1" hangingPunct="1">
              <a:defRPr/>
            </a:pPr>
            <a:r>
              <a:rPr lang="en-US" sz="3600" b="1" dirty="0" smtClean="0"/>
              <a:t>Initial Treatment: Choosing Regimens</a:t>
            </a:r>
          </a:p>
        </p:txBody>
      </p:sp>
      <p:sp>
        <p:nvSpPr>
          <p:cNvPr id="43011" name="Rectangle 3"/>
          <p:cNvSpPr>
            <a:spLocks noGrp="1" noChangeArrowheads="1"/>
          </p:cNvSpPr>
          <p:nvPr>
            <p:ph type="body" idx="1"/>
          </p:nvPr>
        </p:nvSpPr>
        <p:spPr>
          <a:xfrm>
            <a:off x="914400" y="1447800"/>
            <a:ext cx="7772400" cy="4953000"/>
          </a:xfrm>
        </p:spPr>
        <p:txBody>
          <a:bodyPr/>
          <a:lstStyle/>
          <a:p>
            <a:pPr eaLnBrk="1" hangingPunct="1">
              <a:lnSpc>
                <a:spcPct val="90000"/>
              </a:lnSpc>
            </a:pPr>
            <a:r>
              <a:rPr lang="en-US" altLang="en-US" sz="2400" dirty="0" smtClean="0"/>
              <a:t>General Rule:  At least THREE active medications</a:t>
            </a:r>
          </a:p>
          <a:p>
            <a:pPr eaLnBrk="1" hangingPunct="1">
              <a:lnSpc>
                <a:spcPct val="90000"/>
              </a:lnSpc>
            </a:pPr>
            <a:r>
              <a:rPr lang="en-US" altLang="en-US" sz="2400" dirty="0" smtClean="0"/>
              <a:t>3 main approaches:</a:t>
            </a:r>
          </a:p>
          <a:p>
            <a:pPr lvl="1" eaLnBrk="1" hangingPunct="1">
              <a:lnSpc>
                <a:spcPct val="90000"/>
              </a:lnSpc>
            </a:pPr>
            <a:r>
              <a:rPr lang="en-US" altLang="en-US" sz="2000" dirty="0" smtClean="0"/>
              <a:t>1 NNRTI + 2 NRTIs</a:t>
            </a:r>
          </a:p>
          <a:p>
            <a:pPr lvl="1" eaLnBrk="1" hangingPunct="1">
              <a:lnSpc>
                <a:spcPct val="90000"/>
              </a:lnSpc>
            </a:pPr>
            <a:r>
              <a:rPr lang="en-US" altLang="en-US" sz="2000" dirty="0" smtClean="0"/>
              <a:t>1 PI + 2 NRTIs</a:t>
            </a:r>
          </a:p>
          <a:p>
            <a:pPr lvl="1" eaLnBrk="1" hangingPunct="1">
              <a:lnSpc>
                <a:spcPct val="90000"/>
              </a:lnSpc>
            </a:pPr>
            <a:r>
              <a:rPr lang="en-US" altLang="en-US" sz="2000" dirty="0" smtClean="0"/>
              <a:t>1 II + 2 NRTIs</a:t>
            </a:r>
          </a:p>
          <a:p>
            <a:pPr eaLnBrk="1" hangingPunct="1">
              <a:lnSpc>
                <a:spcPct val="90000"/>
              </a:lnSpc>
            </a:pPr>
            <a:r>
              <a:rPr lang="en-US" altLang="en-US" sz="2400" dirty="0" smtClean="0"/>
              <a:t>Combination of NNRTI, PI, or II + 2 NRTIs preferred for most patients</a:t>
            </a:r>
          </a:p>
          <a:p>
            <a:pPr eaLnBrk="1" hangingPunct="1">
              <a:lnSpc>
                <a:spcPct val="90000"/>
              </a:lnSpc>
            </a:pPr>
            <a:r>
              <a:rPr lang="en-US" altLang="en-US" sz="2400" dirty="0" smtClean="0"/>
              <a:t>Few clinical end points to guide choices</a:t>
            </a:r>
          </a:p>
          <a:p>
            <a:pPr eaLnBrk="1" hangingPunct="1">
              <a:lnSpc>
                <a:spcPct val="90000"/>
              </a:lnSpc>
            </a:pPr>
            <a:r>
              <a:rPr lang="en-US" altLang="en-US" sz="2400" dirty="0" smtClean="0"/>
              <a:t>Advantages and disadvantages to each type of regimen</a:t>
            </a:r>
          </a:p>
          <a:p>
            <a:pPr eaLnBrk="1" hangingPunct="1">
              <a:lnSpc>
                <a:spcPct val="90000"/>
              </a:lnSpc>
            </a:pPr>
            <a:r>
              <a:rPr lang="en-US" altLang="en-US" sz="2400" dirty="0" smtClean="0"/>
              <a:t>Individualize regimen choice depending on patient preference, side effects of medication, and convenience for patients and providers</a:t>
            </a:r>
          </a:p>
          <a:p>
            <a:pPr eaLnBrk="1" hangingPunct="1">
              <a:lnSpc>
                <a:spcPct val="90000"/>
              </a:lnSpc>
            </a:pPr>
            <a:endParaRPr lang="en-US" altLang="en-US" sz="2800" dirty="0" smtClean="0"/>
          </a:p>
        </p:txBody>
      </p:sp>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2"/>
          </p:nvPr>
        </p:nvSpPr>
        <p:spPr/>
        <p:txBody>
          <a:bodyPr/>
          <a:lstStyle/>
          <a:p>
            <a:pPr>
              <a:defRPr/>
            </a:pPr>
            <a:endParaRPr lang="en-US" dirty="0"/>
          </a:p>
        </p:txBody>
      </p:sp>
      <p:sp>
        <p:nvSpPr>
          <p:cNvPr id="7" name="Slide Number Placeholder 6"/>
          <p:cNvSpPr>
            <a:spLocks noGrp="1"/>
          </p:cNvSpPr>
          <p:nvPr>
            <p:ph type="sldNum" sz="quarter" idx="11"/>
          </p:nvPr>
        </p:nvSpPr>
        <p:spPr/>
        <p:txBody>
          <a:bodyPr/>
          <a:lstStyle/>
          <a:p>
            <a:pPr>
              <a:defRPr/>
            </a:pPr>
            <a:endParaRPr lang="en-US" dirty="0"/>
          </a:p>
        </p:txBody>
      </p:sp>
      <p:pic>
        <p:nvPicPr>
          <p:cNvPr id="8" name="Picture 7"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9629424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609600" y="233363"/>
            <a:ext cx="8763000" cy="1138237"/>
          </a:xfrm>
        </p:spPr>
        <p:txBody>
          <a:bodyPr/>
          <a:lstStyle/>
          <a:p>
            <a:pPr eaLnBrk="1" hangingPunct="1">
              <a:defRPr/>
            </a:pPr>
            <a:r>
              <a:rPr lang="en-US" dirty="0" smtClean="0"/>
              <a:t>Initial Regimens: Recommended </a:t>
            </a:r>
            <a:br>
              <a:rPr lang="en-US" dirty="0" smtClean="0"/>
            </a:br>
            <a:r>
              <a:rPr lang="en-US" sz="3200" dirty="0" smtClean="0"/>
              <a:t>(</a:t>
            </a:r>
            <a:r>
              <a:rPr lang="en-US" sz="2800" dirty="0" smtClean="0"/>
              <a:t>Regardless of baseline HIV RNA or CD4 </a:t>
            </a:r>
            <a:r>
              <a:rPr lang="en-US" sz="2800" dirty="0"/>
              <a:t>c</a:t>
            </a:r>
            <a:r>
              <a:rPr lang="en-US" sz="2800" dirty="0" smtClean="0"/>
              <a:t>ount)</a:t>
            </a:r>
            <a:endParaRPr lang="en-US" sz="3200" dirty="0" smtClean="0"/>
          </a:p>
        </p:txBody>
      </p:sp>
      <p:graphicFrame>
        <p:nvGraphicFramePr>
          <p:cNvPr id="462885" name="Group 37"/>
          <p:cNvGraphicFramePr>
            <a:graphicFrameLocks noGrp="1"/>
          </p:cNvGraphicFramePr>
          <p:nvPr>
            <p:ph type="tbl" idx="1"/>
            <p:extLst>
              <p:ext uri="{D42A27DB-BD31-4B8C-83A1-F6EECF244321}">
                <p14:modId xmlns:p14="http://schemas.microsoft.com/office/powerpoint/2010/main" val="1751149896"/>
              </p:ext>
            </p:extLst>
          </p:nvPr>
        </p:nvGraphicFramePr>
        <p:xfrm>
          <a:off x="381000" y="1447800"/>
          <a:ext cx="8077200" cy="3456181"/>
        </p:xfrm>
        <a:graphic>
          <a:graphicData uri="http://schemas.openxmlformats.org/drawingml/2006/table">
            <a:tbl>
              <a:tblPr/>
              <a:tblGrid>
                <a:gridCol w="2651211"/>
                <a:gridCol w="5425989"/>
              </a:tblGrid>
              <a:tr h="609600">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rgbClr val="FFFF00"/>
                          </a:solidFill>
                          <a:effectLst/>
                          <a:latin typeface="Arial" charset="0"/>
                        </a:rPr>
                        <a:t>NNRTI based</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400" b="0" i="0" u="none" strike="noStrike" cap="none" normalizeH="0" baseline="0" dirty="0" smtClean="0">
                          <a:ln>
                            <a:noFill/>
                          </a:ln>
                          <a:solidFill>
                            <a:srgbClr val="FFFF00"/>
                          </a:solidFill>
                          <a:effectLst/>
                          <a:latin typeface="Arial" charset="0"/>
                        </a:rPr>
                        <a:t>EFV/TDF/FTC</a:t>
                      </a:r>
                      <a:r>
                        <a:rPr kumimoji="0" lang="en-US" sz="1800" b="1" i="0" u="none" strike="noStrike" cap="none" normalizeH="0" baseline="30000" dirty="0" smtClean="0">
                          <a:ln>
                            <a:noFill/>
                          </a:ln>
                          <a:solidFill>
                            <a:srgbClr val="FFFF00"/>
                          </a:solidFill>
                          <a:effectLst/>
                          <a:latin typeface="Arial" charset="0"/>
                        </a:rPr>
                        <a:t>1</a:t>
                      </a:r>
                      <a:r>
                        <a:rPr kumimoji="0" lang="en-US" sz="2400" b="0" i="0" u="none" strike="noStrike" cap="none" normalizeH="0" baseline="0" dirty="0" smtClean="0">
                          <a:ln>
                            <a:noFill/>
                          </a:ln>
                          <a:solidFill>
                            <a:srgbClr val="FFFF00"/>
                          </a:solidFill>
                          <a:effectLst/>
                          <a:latin typeface="Arial" charset="0"/>
                        </a:rPr>
                        <a:t> </a:t>
                      </a:r>
                      <a:r>
                        <a:rPr kumimoji="0" lang="en-US" sz="1800" b="0" i="0" u="none" strike="noStrike" cap="none" normalizeH="0" baseline="0" dirty="0" smtClean="0">
                          <a:ln>
                            <a:noFill/>
                          </a:ln>
                          <a:solidFill>
                            <a:srgbClr val="FFFF00"/>
                          </a:solidFill>
                          <a:effectLst/>
                          <a:latin typeface="Arial" charset="0"/>
                        </a:rPr>
                        <a:t>(AI)</a:t>
                      </a:r>
                      <a:r>
                        <a:rPr kumimoji="0" lang="en-US" sz="1800" b="1" i="0" u="none" strike="noStrike" cap="none" normalizeH="0" baseline="30000" dirty="0" smtClean="0">
                          <a:ln>
                            <a:noFill/>
                          </a:ln>
                          <a:solidFill>
                            <a:srgbClr val="FFFF00"/>
                          </a:solidFill>
                          <a:effectLst/>
                          <a:latin typeface="Arial" charset="0"/>
                        </a:rPr>
                        <a:t> </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45965">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rgbClr val="FFFF00"/>
                          </a:solidFill>
                          <a:effectLst/>
                          <a:latin typeface="Arial" charset="0"/>
                        </a:rPr>
                        <a:t>PI based</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400" b="0" i="0" u="none" strike="noStrike" cap="none" normalizeH="0" baseline="0" dirty="0" smtClean="0">
                          <a:ln>
                            <a:noFill/>
                          </a:ln>
                          <a:solidFill>
                            <a:srgbClr val="FFFF00"/>
                          </a:solidFill>
                          <a:effectLst/>
                          <a:latin typeface="Arial" charset="0"/>
                        </a:rPr>
                        <a:t>ATV/r</a:t>
                      </a:r>
                      <a:r>
                        <a:rPr kumimoji="0" lang="en-US" sz="2000" b="0" i="0" u="none" strike="noStrike" cap="none" normalizeH="0" baseline="0" dirty="0" smtClean="0">
                          <a:ln>
                            <a:noFill/>
                          </a:ln>
                          <a:solidFill>
                            <a:srgbClr val="FFFF00"/>
                          </a:solidFill>
                          <a:effectLst/>
                          <a:latin typeface="Arial" charset="0"/>
                        </a:rPr>
                        <a:t>²</a:t>
                      </a:r>
                      <a:r>
                        <a:rPr kumimoji="0" lang="en-US" sz="2400" b="0" i="0" u="none" strike="noStrike" cap="none" normalizeH="0" baseline="0" dirty="0" smtClean="0">
                          <a:ln>
                            <a:noFill/>
                          </a:ln>
                          <a:solidFill>
                            <a:srgbClr val="FFFF00"/>
                          </a:solidFill>
                          <a:effectLst/>
                          <a:latin typeface="Arial" charset="0"/>
                        </a:rPr>
                        <a:t> + TDF/FTC </a:t>
                      </a:r>
                      <a:r>
                        <a:rPr kumimoji="0" lang="en-US" sz="1800" b="0" i="0" u="none" strike="noStrike" cap="none" normalizeH="0" baseline="0" dirty="0" smtClean="0">
                          <a:ln>
                            <a:noFill/>
                          </a:ln>
                          <a:solidFill>
                            <a:srgbClr val="FFFF00"/>
                          </a:solidFill>
                          <a:effectLst/>
                          <a:latin typeface="Arial" charset="0"/>
                        </a:rPr>
                        <a:t>(AI)</a:t>
                      </a:r>
                      <a:r>
                        <a:rPr kumimoji="0" lang="en-US" sz="1800" b="1" i="0" u="none" strike="noStrike" cap="none" normalizeH="0" baseline="30000" dirty="0" smtClean="0">
                          <a:ln>
                            <a:noFill/>
                          </a:ln>
                          <a:solidFill>
                            <a:srgbClr val="FFFF00"/>
                          </a:solidFill>
                          <a:effectLst/>
                          <a:latin typeface="Arial" charset="0"/>
                        </a:rPr>
                        <a:t> </a:t>
                      </a:r>
                      <a:endParaRPr kumimoji="0" lang="en-US" sz="1800" b="0" i="0" u="none" strike="noStrike" cap="none" normalizeH="0" baseline="0" dirty="0" smtClean="0">
                        <a:ln>
                          <a:noFill/>
                        </a:ln>
                        <a:solidFill>
                          <a:srgbClr val="FFFF00"/>
                        </a:solidFill>
                        <a:effectLst/>
                        <a:latin typeface="Arial" charset="0"/>
                      </a:endParaRPr>
                    </a:p>
                    <a:p>
                      <a:pPr marL="457200" marR="0" lvl="0" indent="-45720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pPr>
                      <a:r>
                        <a:rPr kumimoji="0" lang="en-US" sz="2400" b="0" i="0" u="none" strike="noStrike" cap="none" normalizeH="0" baseline="0" dirty="0" smtClean="0">
                          <a:ln>
                            <a:noFill/>
                          </a:ln>
                          <a:solidFill>
                            <a:srgbClr val="FFFF00"/>
                          </a:solidFill>
                          <a:effectLst/>
                          <a:latin typeface="Arial" charset="0"/>
                        </a:rPr>
                        <a:t>DRV/r (QD) + TDF/FTC </a:t>
                      </a:r>
                      <a:r>
                        <a:rPr kumimoji="0" lang="en-US" sz="1800" b="0" i="0" u="none" strike="noStrike" cap="none" normalizeH="0" baseline="0" dirty="0" smtClean="0">
                          <a:ln>
                            <a:noFill/>
                          </a:ln>
                          <a:solidFill>
                            <a:srgbClr val="FFFF00"/>
                          </a:solidFill>
                          <a:effectLst/>
                          <a:latin typeface="Arial" charset="0"/>
                        </a:rPr>
                        <a:t>(AI)</a:t>
                      </a:r>
                      <a:r>
                        <a:rPr kumimoji="0" lang="en-US" sz="1800" b="1" i="0" u="none" strike="noStrike" cap="none" normalizeH="0" baseline="30000" dirty="0" smtClean="0">
                          <a:ln>
                            <a:noFill/>
                          </a:ln>
                          <a:solidFill>
                            <a:srgbClr val="FFFF00"/>
                          </a:solidFill>
                          <a:effectLst/>
                          <a:latin typeface="Arial" charset="0"/>
                        </a:rPr>
                        <a:t> </a:t>
                      </a:r>
                      <a:endParaRPr kumimoji="0" lang="en-US" sz="1800" b="0" i="0" u="none" strike="noStrike" cap="none" normalizeH="0" baseline="0" dirty="0" smtClean="0">
                        <a:ln>
                          <a:noFill/>
                        </a:ln>
                        <a:solidFill>
                          <a:srgbClr val="FFFF00"/>
                        </a:solidFill>
                        <a:effectLst/>
                        <a:latin typeface="Arial" charset="0"/>
                      </a:endParaRP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900616">
                <a:tc>
                  <a:txBody>
                    <a:bodyPr/>
                    <a:lstStyle/>
                    <a:p>
                      <a:pPr marL="0" marR="0" lvl="0" indent="0" algn="l" defTabSz="914400" rtl="0" eaLnBrk="1" fontAlgn="base" latinLnBrk="0" hangingPunct="1">
                        <a:lnSpc>
                          <a:spcPct val="100000"/>
                        </a:lnSpc>
                        <a:spcBef>
                          <a:spcPct val="20000"/>
                        </a:spcBef>
                        <a:spcAft>
                          <a:spcPct val="0"/>
                        </a:spcAft>
                        <a:buClr>
                          <a:srgbClr val="CCFF33"/>
                        </a:buClr>
                        <a:buSzTx/>
                        <a:buFont typeface="Wingdings" pitchFamily="2" charset="2"/>
                        <a:buNone/>
                        <a:tabLst/>
                      </a:pPr>
                      <a:r>
                        <a:rPr kumimoji="0" lang="en-US" sz="2400" b="1" i="0" u="none" strike="noStrike" cap="none" normalizeH="0" baseline="0" dirty="0" smtClean="0">
                          <a:ln>
                            <a:noFill/>
                          </a:ln>
                          <a:solidFill>
                            <a:srgbClr val="FFFF00"/>
                          </a:solidFill>
                          <a:effectLst/>
                          <a:latin typeface="Arial" charset="0"/>
                        </a:rPr>
                        <a:t>INSTI based</a:t>
                      </a:r>
                    </a:p>
                  </a:txBody>
                  <a:tcPr marT="45712" marB="4571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457200" marR="0" lvl="0" indent="-45720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defRPr/>
                      </a:pPr>
                      <a:r>
                        <a:rPr kumimoji="0" lang="en-US" sz="2400" b="0" i="0" u="none" strike="noStrike" cap="none" normalizeH="0" baseline="0" dirty="0" smtClean="0">
                          <a:ln>
                            <a:noFill/>
                          </a:ln>
                          <a:solidFill>
                            <a:srgbClr val="FFFF00"/>
                          </a:solidFill>
                          <a:effectLst/>
                          <a:latin typeface="Arial" charset="0"/>
                        </a:rPr>
                        <a:t>DTG (QD) + ABC/3TC</a:t>
                      </a:r>
                      <a:r>
                        <a:rPr kumimoji="0" lang="en-US" sz="1800" b="0" i="0" u="none" strike="noStrike" cap="none" normalizeH="0" baseline="30000" dirty="0" smtClean="0">
                          <a:ln>
                            <a:noFill/>
                          </a:ln>
                          <a:solidFill>
                            <a:srgbClr val="FFFF00"/>
                          </a:solidFill>
                          <a:effectLst/>
                          <a:latin typeface="Arial" charset="0"/>
                        </a:rPr>
                        <a:t>3</a:t>
                      </a:r>
                      <a:r>
                        <a:rPr kumimoji="0" lang="en-US" sz="2400" b="0" i="0" u="none" strike="noStrike" cap="none" normalizeH="0" baseline="0" dirty="0" smtClean="0">
                          <a:ln>
                            <a:noFill/>
                          </a:ln>
                          <a:solidFill>
                            <a:srgbClr val="FFFF00"/>
                          </a:solidFill>
                          <a:effectLst/>
                          <a:latin typeface="Arial" charset="0"/>
                        </a:rPr>
                        <a:t> </a:t>
                      </a:r>
                      <a:r>
                        <a:rPr kumimoji="0" lang="en-US" sz="1800" b="0" i="0" u="none" strike="noStrike" cap="none" normalizeH="0" baseline="0" dirty="0" smtClean="0">
                          <a:ln>
                            <a:noFill/>
                          </a:ln>
                          <a:solidFill>
                            <a:srgbClr val="FFFF00"/>
                          </a:solidFill>
                          <a:effectLst/>
                          <a:latin typeface="Arial" charset="0"/>
                        </a:rPr>
                        <a:t>(AI)</a:t>
                      </a:r>
                      <a:r>
                        <a:rPr kumimoji="0" lang="en-US" sz="1800" b="0" i="0" u="none" strike="noStrike" cap="none" normalizeH="0" baseline="30000" dirty="0" smtClean="0">
                          <a:ln>
                            <a:noFill/>
                          </a:ln>
                          <a:solidFill>
                            <a:srgbClr val="FFFF00"/>
                          </a:solidFill>
                          <a:effectLst/>
                          <a:latin typeface="Arial" charset="0"/>
                        </a:rPr>
                        <a:t> </a:t>
                      </a:r>
                      <a:endParaRPr kumimoji="0" lang="en-US" sz="1800" b="0" i="0" u="none" strike="noStrike" cap="none" normalizeH="0" baseline="0" dirty="0" smtClean="0">
                        <a:ln>
                          <a:noFill/>
                        </a:ln>
                        <a:solidFill>
                          <a:srgbClr val="FFFF00"/>
                        </a:solidFill>
                        <a:effectLst/>
                        <a:latin typeface="Arial" charset="0"/>
                      </a:endParaRPr>
                    </a:p>
                    <a:p>
                      <a:pPr marL="457200" marR="0" lvl="0" indent="-45720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defRPr/>
                      </a:pPr>
                      <a:r>
                        <a:rPr kumimoji="0" lang="en-US" sz="2400" b="0" i="0" u="none" strike="noStrike" cap="none" normalizeH="0" baseline="0" dirty="0" smtClean="0">
                          <a:ln>
                            <a:noFill/>
                          </a:ln>
                          <a:solidFill>
                            <a:srgbClr val="FFFF00"/>
                          </a:solidFill>
                          <a:effectLst/>
                          <a:latin typeface="Arial" charset="0"/>
                        </a:rPr>
                        <a:t>DTG (QD) + TDF/FTC</a:t>
                      </a:r>
                      <a:r>
                        <a:rPr kumimoji="0" lang="en-US" sz="2000" b="0" i="0" u="none" strike="noStrike" cap="none" normalizeH="0" baseline="0" dirty="0" smtClean="0">
                          <a:ln>
                            <a:noFill/>
                          </a:ln>
                          <a:solidFill>
                            <a:srgbClr val="FFFF00"/>
                          </a:solidFill>
                          <a:effectLst/>
                          <a:latin typeface="Arial" charset="0"/>
                        </a:rPr>
                        <a:t> </a:t>
                      </a:r>
                      <a:r>
                        <a:rPr kumimoji="0" lang="en-US" sz="1800" b="0" i="0" u="none" strike="noStrike" cap="none" normalizeH="0" baseline="0" dirty="0" smtClean="0">
                          <a:ln>
                            <a:noFill/>
                          </a:ln>
                          <a:solidFill>
                            <a:srgbClr val="FFFF00"/>
                          </a:solidFill>
                          <a:effectLst/>
                          <a:latin typeface="Arial" charset="0"/>
                        </a:rPr>
                        <a:t>(AI)</a:t>
                      </a:r>
                      <a:endParaRPr kumimoji="0" lang="en-US" sz="1800" b="0" i="0" u="none" strike="noStrike" cap="none" normalizeH="0" baseline="30000" dirty="0" smtClean="0">
                        <a:ln>
                          <a:noFill/>
                        </a:ln>
                        <a:solidFill>
                          <a:srgbClr val="FFFF00"/>
                        </a:solidFill>
                        <a:effectLst/>
                        <a:latin typeface="Arial" charset="0"/>
                      </a:endParaRPr>
                    </a:p>
                    <a:p>
                      <a:pPr marL="457200" marR="0" lvl="0" indent="-45720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defRPr/>
                      </a:pPr>
                      <a:r>
                        <a:rPr kumimoji="0" lang="en-US" sz="2400" b="0" i="0" u="none" strike="noStrike" cap="none" normalizeH="0" baseline="0" dirty="0" smtClean="0">
                          <a:ln>
                            <a:noFill/>
                          </a:ln>
                          <a:solidFill>
                            <a:srgbClr val="FFFF00"/>
                          </a:solidFill>
                          <a:effectLst/>
                          <a:latin typeface="Arial" charset="0"/>
                        </a:rPr>
                        <a:t>EVG/COBI/TDF/FTC</a:t>
                      </a:r>
                      <a:r>
                        <a:rPr kumimoji="0" lang="en-US" sz="1800" b="1" i="0" u="none" strike="noStrike" cap="none" normalizeH="0" baseline="30000" dirty="0" smtClean="0">
                          <a:ln>
                            <a:noFill/>
                          </a:ln>
                          <a:solidFill>
                            <a:srgbClr val="FFFF00"/>
                          </a:solidFill>
                          <a:effectLst/>
                          <a:latin typeface="Arial" charset="0"/>
                        </a:rPr>
                        <a:t>4</a:t>
                      </a:r>
                      <a:r>
                        <a:rPr kumimoji="0" lang="en-US" sz="2400" b="1" i="0" u="none" strike="noStrike" cap="none" normalizeH="0" baseline="30000" dirty="0" smtClean="0">
                          <a:ln>
                            <a:noFill/>
                          </a:ln>
                          <a:solidFill>
                            <a:srgbClr val="FFFF00"/>
                          </a:solidFill>
                          <a:effectLst/>
                          <a:latin typeface="Arial" charset="0"/>
                        </a:rPr>
                        <a:t> </a:t>
                      </a:r>
                      <a:r>
                        <a:rPr kumimoji="0" lang="en-US" sz="1800" b="0" i="0" u="none" strike="noStrike" cap="none" normalizeH="0" baseline="0" dirty="0" smtClean="0">
                          <a:ln>
                            <a:noFill/>
                          </a:ln>
                          <a:solidFill>
                            <a:srgbClr val="FFFF00"/>
                          </a:solidFill>
                          <a:effectLst/>
                          <a:latin typeface="Arial" charset="0"/>
                        </a:rPr>
                        <a:t>(AI)</a:t>
                      </a:r>
                      <a:r>
                        <a:rPr kumimoji="0" lang="en-US" sz="2400" b="0" i="0" u="none" strike="noStrike" cap="none" normalizeH="0" baseline="30000" dirty="0" smtClean="0">
                          <a:ln>
                            <a:noFill/>
                          </a:ln>
                          <a:solidFill>
                            <a:srgbClr val="FFFF00"/>
                          </a:solidFill>
                          <a:effectLst/>
                          <a:latin typeface="Arial" charset="0"/>
                        </a:rPr>
                        <a:t> </a:t>
                      </a:r>
                      <a:endParaRPr kumimoji="0" lang="en-US" sz="2400" b="0" i="0" u="none" strike="noStrike" cap="none" normalizeH="0" baseline="0" dirty="0" smtClean="0">
                        <a:ln>
                          <a:noFill/>
                        </a:ln>
                        <a:solidFill>
                          <a:srgbClr val="FFFF00"/>
                        </a:solidFill>
                        <a:effectLst/>
                        <a:latin typeface="Arial" charset="0"/>
                      </a:endParaRPr>
                    </a:p>
                    <a:p>
                      <a:pPr marL="457200" marR="0" lvl="0" indent="-457200" algn="l" defTabSz="914400" rtl="0" eaLnBrk="1" fontAlgn="base" latinLnBrk="0" hangingPunct="1">
                        <a:lnSpc>
                          <a:spcPct val="100000"/>
                        </a:lnSpc>
                        <a:spcBef>
                          <a:spcPct val="20000"/>
                        </a:spcBef>
                        <a:spcAft>
                          <a:spcPct val="0"/>
                        </a:spcAft>
                        <a:buClr>
                          <a:srgbClr val="CCFF33"/>
                        </a:buClr>
                        <a:buSzTx/>
                        <a:buFont typeface="Wingdings" pitchFamily="2" charset="2"/>
                        <a:buChar char="§"/>
                        <a:tabLst/>
                        <a:defRPr/>
                      </a:pPr>
                      <a:r>
                        <a:rPr kumimoji="0" lang="en-US" sz="2400" b="0" i="0" u="none" strike="noStrike" cap="none" normalizeH="0" baseline="0" dirty="0" smtClean="0">
                          <a:ln>
                            <a:noFill/>
                          </a:ln>
                          <a:solidFill>
                            <a:srgbClr val="FFFF00"/>
                          </a:solidFill>
                          <a:effectLst/>
                          <a:latin typeface="Arial" charset="0"/>
                        </a:rPr>
                        <a:t>RAL + TDF/FTC </a:t>
                      </a:r>
                      <a:r>
                        <a:rPr kumimoji="0" lang="en-US" sz="1800" b="0" i="0" u="none" strike="noStrike" cap="none" normalizeH="0" baseline="0" dirty="0" smtClean="0">
                          <a:ln>
                            <a:noFill/>
                          </a:ln>
                          <a:solidFill>
                            <a:srgbClr val="FFFF00"/>
                          </a:solidFill>
                          <a:effectLst/>
                          <a:latin typeface="Arial" charset="0"/>
                        </a:rPr>
                        <a:t>(AI)</a:t>
                      </a:r>
                      <a:r>
                        <a:rPr kumimoji="0" lang="en-US" sz="1800" b="1" i="0" u="none" strike="noStrike" cap="none" normalizeH="0" baseline="30000" dirty="0" smtClean="0">
                          <a:ln>
                            <a:noFill/>
                          </a:ln>
                          <a:solidFill>
                            <a:srgbClr val="FFFF00"/>
                          </a:solidFill>
                          <a:effectLst/>
                          <a:latin typeface="Arial" charset="0"/>
                        </a:rPr>
                        <a:t> </a:t>
                      </a:r>
                    </a:p>
                  </a:txBody>
                  <a:tcPr marT="45712" marB="4571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44049" name="Text Box 32"/>
          <p:cNvSpPr txBox="1">
            <a:spLocks noChangeArrowheads="1"/>
          </p:cNvSpPr>
          <p:nvPr/>
        </p:nvSpPr>
        <p:spPr bwMode="auto">
          <a:xfrm>
            <a:off x="304800" y="4881563"/>
            <a:ext cx="8763000" cy="174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228600" indent="-228600" eaLnBrk="1" hangingPunct="1">
              <a:lnSpc>
                <a:spcPct val="80000"/>
              </a:lnSpc>
              <a:spcBef>
                <a:spcPct val="20000"/>
              </a:spcBef>
              <a:buClr>
                <a:srgbClr val="CCFF33"/>
              </a:buClr>
              <a:buFont typeface="Wingdings" pitchFamily="2" charset="2"/>
              <a:buNone/>
              <a:defRPr/>
            </a:pPr>
            <a:r>
              <a:rPr lang="en-US" altLang="en-US" sz="1600" dirty="0" smtClean="0">
                <a:solidFill>
                  <a:srgbClr val="FFFF00"/>
                </a:solidFill>
                <a:latin typeface="Arial" charset="0"/>
              </a:rPr>
              <a:t>Notes: </a:t>
            </a:r>
          </a:p>
          <a:p>
            <a:pPr marL="228600" indent="-228600" eaLnBrk="1" hangingPunct="1">
              <a:lnSpc>
                <a:spcPct val="80000"/>
              </a:lnSpc>
              <a:spcBef>
                <a:spcPct val="20000"/>
              </a:spcBef>
              <a:buClr>
                <a:srgbClr val="CCFF33"/>
              </a:buClr>
              <a:buFont typeface="Wingdings" pitchFamily="2" charset="2"/>
              <a:buNone/>
              <a:defRPr/>
            </a:pPr>
            <a:r>
              <a:rPr lang="en-US" altLang="en-US" sz="1600" dirty="0" smtClean="0">
                <a:solidFill>
                  <a:srgbClr val="FFFF00"/>
                </a:solidFill>
                <a:latin typeface="Arial" charset="0"/>
              </a:rPr>
              <a:t>    3TC </a:t>
            </a:r>
            <a:r>
              <a:rPr lang="en-US" altLang="en-US" sz="1600" dirty="0">
                <a:solidFill>
                  <a:srgbClr val="FFFF00"/>
                </a:solidFill>
                <a:latin typeface="Arial" charset="0"/>
              </a:rPr>
              <a:t>can be used in place of FTC and vice </a:t>
            </a:r>
            <a:r>
              <a:rPr lang="en-US" altLang="en-US" sz="1600" dirty="0" smtClean="0">
                <a:solidFill>
                  <a:srgbClr val="FFFF00"/>
                </a:solidFill>
                <a:latin typeface="Arial" charset="0"/>
              </a:rPr>
              <a:t>versa; </a:t>
            </a:r>
            <a:r>
              <a:rPr lang="en-US" altLang="en-US" sz="1600" dirty="0">
                <a:solidFill>
                  <a:srgbClr val="FFFF00"/>
                </a:solidFill>
                <a:latin typeface="Arial" charset="0"/>
              </a:rPr>
              <a:t>TDF: caution if renal </a:t>
            </a:r>
            <a:r>
              <a:rPr lang="en-US" altLang="en-US" sz="1600" dirty="0" smtClean="0">
                <a:solidFill>
                  <a:srgbClr val="FFFF00"/>
                </a:solidFill>
                <a:latin typeface="Arial" charset="0"/>
              </a:rPr>
              <a:t>insufficiency</a:t>
            </a:r>
            <a:endParaRPr lang="en-US" altLang="en-US" sz="1600" dirty="0">
              <a:solidFill>
                <a:srgbClr val="FFFF00"/>
              </a:solidFill>
              <a:latin typeface="Arial" charset="0"/>
            </a:endParaRPr>
          </a:p>
          <a:p>
            <a:pPr marL="228600" indent="-228600" eaLnBrk="1" hangingPunct="1">
              <a:lnSpc>
                <a:spcPct val="80000"/>
              </a:lnSpc>
              <a:spcBef>
                <a:spcPct val="20000"/>
              </a:spcBef>
              <a:buClr>
                <a:srgbClr val="CCFF33"/>
              </a:buClr>
              <a:buFont typeface="Wingdings" pitchFamily="2" charset="2"/>
              <a:buNone/>
              <a:defRPr/>
            </a:pPr>
            <a:r>
              <a:rPr lang="en-US" altLang="en-US" sz="1600" dirty="0" smtClean="0">
                <a:solidFill>
                  <a:srgbClr val="FFFF00"/>
                </a:solidFill>
                <a:latin typeface="Arial" charset="0"/>
              </a:rPr>
              <a:t>1. Consider alternative to EFV in women who plan to become pregnant or are not using effective contraception. </a:t>
            </a:r>
          </a:p>
          <a:p>
            <a:pPr eaLnBrk="1" hangingPunct="1">
              <a:lnSpc>
                <a:spcPct val="80000"/>
              </a:lnSpc>
              <a:spcBef>
                <a:spcPct val="20000"/>
              </a:spcBef>
              <a:buClr>
                <a:srgbClr val="CCFF33"/>
              </a:buClr>
              <a:defRPr/>
            </a:pPr>
            <a:r>
              <a:rPr lang="en-US" altLang="en-US" sz="1600" dirty="0" smtClean="0">
                <a:solidFill>
                  <a:srgbClr val="FFFF00"/>
                </a:solidFill>
                <a:latin typeface="Arial" charset="0"/>
              </a:rPr>
              <a:t>2.</a:t>
            </a:r>
            <a:r>
              <a:rPr lang="en-US" altLang="en-US" sz="1600" dirty="0">
                <a:solidFill>
                  <a:srgbClr val="FFFF00"/>
                </a:solidFill>
                <a:latin typeface="Arial" charset="0"/>
              </a:rPr>
              <a:t> ATV/r should not be used in patients who take &gt;20 mg omeprazole per day</a:t>
            </a:r>
            <a:r>
              <a:rPr lang="en-US" altLang="en-US" sz="1600" dirty="0" smtClean="0">
                <a:solidFill>
                  <a:srgbClr val="FFFF00"/>
                </a:solidFill>
                <a:latin typeface="Arial" charset="0"/>
              </a:rPr>
              <a:t>.</a:t>
            </a:r>
          </a:p>
          <a:p>
            <a:pPr eaLnBrk="1" hangingPunct="1">
              <a:lnSpc>
                <a:spcPct val="80000"/>
              </a:lnSpc>
              <a:spcBef>
                <a:spcPct val="20000"/>
              </a:spcBef>
              <a:buClr>
                <a:srgbClr val="CCFF33"/>
              </a:buClr>
              <a:defRPr/>
            </a:pPr>
            <a:r>
              <a:rPr lang="en-US" altLang="en-US" sz="1600" dirty="0" smtClean="0">
                <a:solidFill>
                  <a:srgbClr val="FFFF00"/>
                </a:solidFill>
                <a:latin typeface="Arial" charset="0"/>
              </a:rPr>
              <a:t>3. ABC </a:t>
            </a:r>
            <a:r>
              <a:rPr lang="en-US" altLang="en-US" sz="1600" dirty="0">
                <a:solidFill>
                  <a:srgbClr val="FFFF00"/>
                </a:solidFill>
                <a:latin typeface="Arial" charset="0"/>
              </a:rPr>
              <a:t>should </a:t>
            </a:r>
            <a:r>
              <a:rPr lang="en-US" altLang="en-US" sz="1600" dirty="0" smtClean="0">
                <a:solidFill>
                  <a:srgbClr val="FFFF00"/>
                </a:solidFill>
                <a:latin typeface="Arial" charset="0"/>
              </a:rPr>
              <a:t>be </a:t>
            </a:r>
            <a:r>
              <a:rPr lang="en-US" altLang="en-US" sz="1600" dirty="0">
                <a:solidFill>
                  <a:srgbClr val="FFFF00"/>
                </a:solidFill>
                <a:latin typeface="Arial" charset="0"/>
              </a:rPr>
              <a:t>used </a:t>
            </a:r>
            <a:r>
              <a:rPr lang="en-US" altLang="en-US" sz="1600" dirty="0" smtClean="0">
                <a:solidFill>
                  <a:srgbClr val="FFFF00"/>
                </a:solidFill>
                <a:latin typeface="Arial" charset="0"/>
              </a:rPr>
              <a:t>only if HLA-B*5701 is negative; </a:t>
            </a:r>
            <a:r>
              <a:rPr lang="en-US" altLang="en-US" sz="1600" dirty="0">
                <a:solidFill>
                  <a:srgbClr val="FFFF00"/>
                </a:solidFill>
                <a:latin typeface="Arial" charset="0"/>
              </a:rPr>
              <a:t>caution if </a:t>
            </a:r>
            <a:r>
              <a:rPr lang="en-US" altLang="en-US" sz="1600" dirty="0" smtClean="0">
                <a:solidFill>
                  <a:srgbClr val="FFFF00"/>
                </a:solidFill>
                <a:latin typeface="Arial" charset="0"/>
              </a:rPr>
              <a:t>high </a:t>
            </a:r>
            <a:r>
              <a:rPr lang="en-US" altLang="en-US" sz="1600" dirty="0">
                <a:solidFill>
                  <a:srgbClr val="FFFF00"/>
                </a:solidFill>
                <a:latin typeface="Arial" charset="0"/>
              </a:rPr>
              <a:t>risk </a:t>
            </a:r>
            <a:r>
              <a:rPr lang="en-US" altLang="en-US" sz="1600" dirty="0" smtClean="0">
                <a:solidFill>
                  <a:srgbClr val="FFFF00"/>
                </a:solidFill>
                <a:latin typeface="Arial" charset="0"/>
              </a:rPr>
              <a:t>of CV disease</a:t>
            </a:r>
            <a:r>
              <a:rPr lang="en-US" altLang="en-US" sz="1800" dirty="0">
                <a:solidFill>
                  <a:srgbClr val="FFFF00"/>
                </a:solidFill>
                <a:latin typeface="Arial" charset="0"/>
              </a:rPr>
              <a:t>.</a:t>
            </a:r>
          </a:p>
          <a:p>
            <a:pPr eaLnBrk="1" hangingPunct="1">
              <a:lnSpc>
                <a:spcPct val="80000"/>
              </a:lnSpc>
              <a:spcBef>
                <a:spcPct val="20000"/>
              </a:spcBef>
              <a:buClr>
                <a:srgbClr val="CCFF33"/>
              </a:buClr>
              <a:buFont typeface="Wingdings" pitchFamily="2" charset="2"/>
              <a:buNone/>
              <a:defRPr/>
            </a:pPr>
            <a:r>
              <a:rPr lang="en-US" altLang="en-US" sz="1600" dirty="0" smtClean="0">
                <a:solidFill>
                  <a:srgbClr val="FFFF00"/>
                </a:solidFill>
                <a:latin typeface="Arial" charset="0"/>
              </a:rPr>
              <a:t>4. </a:t>
            </a:r>
            <a:r>
              <a:rPr lang="en-US" altLang="en-US" sz="1600" dirty="0" smtClean="0">
                <a:solidFill>
                  <a:srgbClr val="FFFF00"/>
                </a:solidFill>
                <a:latin typeface="Arial" charset="0"/>
                <a:cs typeface="Arial" charset="0"/>
              </a:rPr>
              <a:t>EVG/COBI should be started only if </a:t>
            </a:r>
            <a:r>
              <a:rPr lang="en-US" altLang="en-US" sz="1600" dirty="0" err="1" smtClean="0">
                <a:solidFill>
                  <a:srgbClr val="FFFF00"/>
                </a:solidFill>
                <a:latin typeface="Arial" charset="0"/>
                <a:cs typeface="Arial" charset="0"/>
              </a:rPr>
              <a:t>CrCl</a:t>
            </a:r>
            <a:r>
              <a:rPr lang="en-US" altLang="en-US" sz="1600" dirty="0" smtClean="0">
                <a:solidFill>
                  <a:srgbClr val="FFFF00"/>
                </a:solidFill>
                <a:latin typeface="Arial" charset="0"/>
                <a:cs typeface="Arial" charset="0"/>
              </a:rPr>
              <a:t> &lt;70 mL/min.</a:t>
            </a:r>
          </a:p>
        </p:txBody>
      </p:sp>
      <p:sp>
        <p:nvSpPr>
          <p:cNvPr id="2" name="Date Placeholder 1"/>
          <p:cNvSpPr>
            <a:spLocks noGrp="1"/>
          </p:cNvSpPr>
          <p:nvPr>
            <p:ph type="dt" sz="quarter" idx="10"/>
          </p:nvPr>
        </p:nvSpPr>
        <p:spPr/>
        <p:txBody>
          <a:bodyPr/>
          <a:lstStyle/>
          <a:p>
            <a:pPr>
              <a:defRPr/>
            </a:pPr>
            <a:endParaRPr lang="en-US" dirty="0"/>
          </a:p>
        </p:txBody>
      </p:sp>
      <p:sp>
        <p:nvSpPr>
          <p:cNvPr id="3" name="Footer Placeholder 2"/>
          <p:cNvSpPr>
            <a:spLocks noGrp="1"/>
          </p:cNvSpPr>
          <p:nvPr>
            <p:ph type="ftr" sz="quarter" idx="12"/>
          </p:nvPr>
        </p:nvSpPr>
        <p:spPr>
          <a:xfrm>
            <a:off x="7086600" y="6553200"/>
            <a:ext cx="1219200" cy="304800"/>
          </a:xfrm>
        </p:spPr>
        <p:txBody>
          <a:bodyPr/>
          <a:lstStyle/>
          <a:p>
            <a:pPr>
              <a:defRPr/>
            </a:pPr>
            <a:endParaRPr lang="en-US" dirty="0"/>
          </a:p>
        </p:txBody>
      </p:sp>
      <p:pic>
        <p:nvPicPr>
          <p:cNvPr id="7" name="Picture 6"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27157190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smtClean="0"/>
              <a:t>Case Presentation</a:t>
            </a:r>
          </a:p>
        </p:txBody>
      </p:sp>
      <p:sp>
        <p:nvSpPr>
          <p:cNvPr id="123907" name="Rectangle 3"/>
          <p:cNvSpPr>
            <a:spLocks noGrp="1" noChangeArrowheads="1"/>
          </p:cNvSpPr>
          <p:nvPr>
            <p:ph type="body" idx="1"/>
          </p:nvPr>
        </p:nvSpPr>
        <p:spPr/>
        <p:txBody>
          <a:bodyPr/>
          <a:lstStyle/>
          <a:p>
            <a:pPr>
              <a:lnSpc>
                <a:spcPct val="90000"/>
              </a:lnSpc>
            </a:pPr>
            <a:r>
              <a:rPr lang="en-US" sz="2400" b="1" dirty="0" smtClean="0"/>
              <a:t>Patrick begins therapy as recommended with a once daily regimen that he tolerates well.  Within four weeks, his CD4 count has increased by 84 cells/mm3 and his viral load is &lt;20 copies.  </a:t>
            </a:r>
          </a:p>
          <a:p>
            <a:pPr>
              <a:lnSpc>
                <a:spcPct val="90000"/>
              </a:lnSpc>
            </a:pPr>
            <a:endParaRPr lang="en-US" sz="2400" b="1" dirty="0"/>
          </a:p>
          <a:p>
            <a:pPr>
              <a:lnSpc>
                <a:spcPct val="90000"/>
              </a:lnSpc>
            </a:pPr>
            <a:r>
              <a:rPr lang="en-US" sz="2400" b="1" dirty="0" smtClean="0"/>
              <a:t>Six weeks later, Patrick comes to you to report that he has met a new male friend and is thinking of initiating a sexual relationship with him.  He has disclosed his status and they have discussed protected sex.  He now asks “</a:t>
            </a:r>
            <a:r>
              <a:rPr lang="en-US" sz="2400" b="1" dirty="0"/>
              <a:t>Should  my 17 </a:t>
            </a:r>
            <a:r>
              <a:rPr lang="en-US" sz="2400" b="1" dirty="0" err="1"/>
              <a:t>yo</a:t>
            </a:r>
            <a:r>
              <a:rPr lang="en-US" sz="2400" b="1" dirty="0"/>
              <a:t> partner take that one pill treatment to prevent </a:t>
            </a:r>
            <a:r>
              <a:rPr lang="en-US" sz="2400" b="1" dirty="0" smtClean="0"/>
              <a:t>infection?”</a:t>
            </a:r>
          </a:p>
        </p:txBody>
      </p:sp>
      <p:sp>
        <p:nvSpPr>
          <p:cNvPr id="4" name="Title 1"/>
          <p:cNvSpPr txBox="1">
            <a:spLocks/>
          </p:cNvSpPr>
          <p:nvPr/>
        </p:nvSpPr>
        <p:spPr bwMode="auto">
          <a:xfrm>
            <a:off x="533400" y="304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a:solidFill>
                  <a:srgbClr val="FFFF00"/>
                </a:solidFill>
                <a:latin typeface="+mj-lt"/>
                <a:ea typeface="+mj-ea"/>
                <a:cs typeface="+mj-cs"/>
              </a:defRPr>
            </a:lvl1pPr>
            <a:lvl2pPr algn="ctr" rtl="0" eaLnBrk="0" fontAlgn="base" hangingPunct="0">
              <a:spcBef>
                <a:spcPct val="0"/>
              </a:spcBef>
              <a:spcAft>
                <a:spcPct val="0"/>
              </a:spcAft>
              <a:defRPr sz="4400">
                <a:solidFill>
                  <a:srgbClr val="FFFF00"/>
                </a:solidFill>
                <a:latin typeface="Times New Roman" pitchFamily="18" charset="0"/>
              </a:defRPr>
            </a:lvl2pPr>
            <a:lvl3pPr algn="ctr" rtl="0" eaLnBrk="0" fontAlgn="base" hangingPunct="0">
              <a:spcBef>
                <a:spcPct val="0"/>
              </a:spcBef>
              <a:spcAft>
                <a:spcPct val="0"/>
              </a:spcAft>
              <a:defRPr sz="4400">
                <a:solidFill>
                  <a:srgbClr val="FFFF00"/>
                </a:solidFill>
                <a:latin typeface="Times New Roman" pitchFamily="18" charset="0"/>
              </a:defRPr>
            </a:lvl3pPr>
            <a:lvl4pPr algn="ctr" rtl="0" eaLnBrk="0" fontAlgn="base" hangingPunct="0">
              <a:spcBef>
                <a:spcPct val="0"/>
              </a:spcBef>
              <a:spcAft>
                <a:spcPct val="0"/>
              </a:spcAft>
              <a:defRPr sz="4400">
                <a:solidFill>
                  <a:srgbClr val="FFFF00"/>
                </a:solidFill>
                <a:latin typeface="Times New Roman" pitchFamily="18" charset="0"/>
              </a:defRPr>
            </a:lvl4pPr>
            <a:lvl5pPr algn="ctr" rtl="0" eaLnBrk="0" fontAlgn="base" hangingPunct="0">
              <a:spcBef>
                <a:spcPct val="0"/>
              </a:spcBef>
              <a:spcAft>
                <a:spcPct val="0"/>
              </a:spcAft>
              <a:defRPr sz="4400">
                <a:solidFill>
                  <a:srgbClr val="FFFF00"/>
                </a:solidFill>
                <a:latin typeface="Times New Roman" pitchFamily="18" charset="0"/>
              </a:defRPr>
            </a:lvl5pPr>
            <a:lvl6pPr marL="457200" algn="ctr" rtl="0" eaLnBrk="0" fontAlgn="base" hangingPunct="0">
              <a:spcBef>
                <a:spcPct val="0"/>
              </a:spcBef>
              <a:spcAft>
                <a:spcPct val="0"/>
              </a:spcAft>
              <a:defRPr sz="4400">
                <a:solidFill>
                  <a:srgbClr val="FFFF00"/>
                </a:solidFill>
                <a:latin typeface="Times New Roman" pitchFamily="18" charset="0"/>
              </a:defRPr>
            </a:lvl6pPr>
            <a:lvl7pPr marL="914400" algn="ctr" rtl="0" eaLnBrk="0" fontAlgn="base" hangingPunct="0">
              <a:spcBef>
                <a:spcPct val="0"/>
              </a:spcBef>
              <a:spcAft>
                <a:spcPct val="0"/>
              </a:spcAft>
              <a:defRPr sz="4400">
                <a:solidFill>
                  <a:srgbClr val="FFFF00"/>
                </a:solidFill>
                <a:latin typeface="Times New Roman" pitchFamily="18" charset="0"/>
              </a:defRPr>
            </a:lvl7pPr>
            <a:lvl8pPr marL="1371600" algn="ctr" rtl="0" eaLnBrk="0" fontAlgn="base" hangingPunct="0">
              <a:spcBef>
                <a:spcPct val="0"/>
              </a:spcBef>
              <a:spcAft>
                <a:spcPct val="0"/>
              </a:spcAft>
              <a:defRPr sz="4400">
                <a:solidFill>
                  <a:srgbClr val="FFFF00"/>
                </a:solidFill>
                <a:latin typeface="Times New Roman" pitchFamily="18" charset="0"/>
              </a:defRPr>
            </a:lvl8pPr>
            <a:lvl9pPr marL="1828800" algn="ctr" rtl="0" eaLnBrk="0" fontAlgn="base" hangingPunct="0">
              <a:spcBef>
                <a:spcPct val="0"/>
              </a:spcBef>
              <a:spcAft>
                <a:spcPct val="0"/>
              </a:spcAft>
              <a:defRPr sz="4400">
                <a:solidFill>
                  <a:srgbClr val="FFFF00"/>
                </a:solidFill>
                <a:latin typeface="Times New Roman" pitchFamily="18" charset="0"/>
              </a:defRPr>
            </a:lvl9pPr>
          </a:lstStyle>
          <a:p>
            <a:endParaRPr lang="en-US" sz="2400" b="1" dirty="0">
              <a:solidFill>
                <a:schemeClr val="bg1"/>
              </a:solidFill>
            </a:endParaRPr>
          </a:p>
        </p:txBody>
      </p:sp>
      <p:pic>
        <p:nvPicPr>
          <p:cNvPr id="5" name="Picture 4"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24506245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4800" b="1" dirty="0"/>
              <a:t>Your answer is</a:t>
            </a:r>
            <a:r>
              <a:rPr lang="en-US" sz="2400" b="1" dirty="0"/>
              <a:t>:</a:t>
            </a:r>
            <a:br>
              <a:rPr lang="en-US" sz="2400" b="1" dirty="0"/>
            </a:br>
            <a:endParaRPr lang="en-US" sz="2400" b="1" dirty="0">
              <a:solidFill>
                <a:schemeClr val="bg1"/>
              </a:solidFill>
            </a:endParaRPr>
          </a:p>
        </p:txBody>
      </p:sp>
      <p:sp>
        <p:nvSpPr>
          <p:cNvPr id="3" name="Content Placeholder 2"/>
          <p:cNvSpPr>
            <a:spLocks noGrp="1"/>
          </p:cNvSpPr>
          <p:nvPr>
            <p:ph idx="1"/>
          </p:nvPr>
        </p:nvSpPr>
        <p:spPr>
          <a:xfrm>
            <a:off x="609600" y="1981199"/>
            <a:ext cx="8229600" cy="4869873"/>
          </a:xfrm>
        </p:spPr>
        <p:txBody>
          <a:bodyPr>
            <a:normAutofit/>
          </a:bodyPr>
          <a:lstStyle/>
          <a:p>
            <a:pPr marL="514350" indent="-514350">
              <a:buAutoNum type="alphaUcPeriod"/>
            </a:pPr>
            <a:r>
              <a:rPr lang="en-US" sz="2800" b="1" dirty="0" smtClean="0">
                <a:solidFill>
                  <a:srgbClr val="FFFF00"/>
                </a:solidFill>
              </a:rPr>
              <a:t>No, your viral load is undetectable</a:t>
            </a:r>
          </a:p>
          <a:p>
            <a:pPr marL="514350" indent="-514350">
              <a:buAutoNum type="alphaUcPeriod"/>
            </a:pPr>
            <a:r>
              <a:rPr lang="en-US" sz="2800" b="1" dirty="0" smtClean="0">
                <a:solidFill>
                  <a:srgbClr val="FFFF00"/>
                </a:solidFill>
              </a:rPr>
              <a:t>No, he’s too young to take this medication</a:t>
            </a:r>
          </a:p>
          <a:p>
            <a:pPr marL="514350" indent="-514350">
              <a:buAutoNum type="alphaUcPeriod"/>
            </a:pPr>
            <a:r>
              <a:rPr lang="en-US" sz="2800" b="1" dirty="0" smtClean="0">
                <a:solidFill>
                  <a:srgbClr val="FFFF00"/>
                </a:solidFill>
              </a:rPr>
              <a:t>Yes, he should begin </a:t>
            </a:r>
            <a:r>
              <a:rPr lang="en-US" sz="2800" b="1" dirty="0" err="1" smtClean="0">
                <a:solidFill>
                  <a:srgbClr val="FFFF00"/>
                </a:solidFill>
              </a:rPr>
              <a:t>tenofovir</a:t>
            </a:r>
            <a:r>
              <a:rPr lang="en-US" sz="2800" b="1" dirty="0" smtClean="0">
                <a:solidFill>
                  <a:srgbClr val="FFFF00"/>
                </a:solidFill>
              </a:rPr>
              <a:t>/</a:t>
            </a:r>
            <a:r>
              <a:rPr lang="en-US" sz="2800" b="1" dirty="0" err="1" smtClean="0">
                <a:solidFill>
                  <a:srgbClr val="FFFF00"/>
                </a:solidFill>
              </a:rPr>
              <a:t>emtricitabine</a:t>
            </a:r>
            <a:r>
              <a:rPr lang="en-US" sz="2800" b="1" dirty="0" smtClean="0">
                <a:solidFill>
                  <a:srgbClr val="FFFF00"/>
                </a:solidFill>
              </a:rPr>
              <a:t> once daily</a:t>
            </a:r>
          </a:p>
          <a:p>
            <a:pPr marL="514350" indent="-514350">
              <a:buAutoNum type="alphaUcPeriod"/>
            </a:pPr>
            <a:r>
              <a:rPr lang="en-US" sz="2800" b="1" dirty="0" smtClean="0">
                <a:solidFill>
                  <a:srgbClr val="FFFF00"/>
                </a:solidFill>
              </a:rPr>
              <a:t>Yes, he should begin </a:t>
            </a:r>
            <a:r>
              <a:rPr lang="en-US" sz="2800" b="1" dirty="0" err="1" smtClean="0">
                <a:solidFill>
                  <a:srgbClr val="FFFF00"/>
                </a:solidFill>
              </a:rPr>
              <a:t>efavirez</a:t>
            </a:r>
            <a:r>
              <a:rPr lang="en-US" sz="2800" b="1" dirty="0" smtClean="0">
                <a:solidFill>
                  <a:srgbClr val="FFFF00"/>
                </a:solidFill>
              </a:rPr>
              <a:t>/</a:t>
            </a:r>
            <a:r>
              <a:rPr lang="en-US" sz="2800" b="1" dirty="0" err="1" smtClean="0">
                <a:solidFill>
                  <a:srgbClr val="FFFF00"/>
                </a:solidFill>
              </a:rPr>
              <a:t>tenofovir</a:t>
            </a:r>
            <a:r>
              <a:rPr lang="en-US" sz="2800" b="1" dirty="0" smtClean="0">
                <a:solidFill>
                  <a:srgbClr val="FFFF00"/>
                </a:solidFill>
              </a:rPr>
              <a:t> /</a:t>
            </a:r>
            <a:r>
              <a:rPr lang="en-US" sz="2800" b="1" dirty="0" err="1" smtClean="0">
                <a:solidFill>
                  <a:srgbClr val="FFFF00"/>
                </a:solidFill>
              </a:rPr>
              <a:t>emtricitabine</a:t>
            </a:r>
            <a:r>
              <a:rPr lang="en-US" sz="2800" b="1" dirty="0" smtClean="0">
                <a:solidFill>
                  <a:srgbClr val="FFFF00"/>
                </a:solidFill>
              </a:rPr>
              <a:t> once daily</a:t>
            </a:r>
          </a:p>
          <a:p>
            <a:pPr marL="514350" indent="-514350">
              <a:buAutoNum type="alphaUcPeriod"/>
            </a:pPr>
            <a:r>
              <a:rPr lang="en-US" sz="2800" b="1" dirty="0" smtClean="0">
                <a:solidFill>
                  <a:srgbClr val="FFFF00"/>
                </a:solidFill>
              </a:rPr>
              <a:t>Yes, he should begin </a:t>
            </a:r>
            <a:r>
              <a:rPr lang="en-US" sz="2800" b="1" dirty="0" err="1" smtClean="0">
                <a:solidFill>
                  <a:srgbClr val="FFFF00"/>
                </a:solidFill>
              </a:rPr>
              <a:t>elvitagravir</a:t>
            </a:r>
            <a:r>
              <a:rPr lang="en-US" sz="2800" b="1" dirty="0" smtClean="0">
                <a:solidFill>
                  <a:srgbClr val="FFFF00"/>
                </a:solidFill>
              </a:rPr>
              <a:t>/</a:t>
            </a:r>
            <a:r>
              <a:rPr lang="en-US" sz="2800" b="1" dirty="0" err="1" smtClean="0">
                <a:solidFill>
                  <a:srgbClr val="FFFF00"/>
                </a:solidFill>
              </a:rPr>
              <a:t>cobicstat</a:t>
            </a:r>
            <a:r>
              <a:rPr lang="en-US" sz="2800" b="1" dirty="0" smtClean="0">
                <a:solidFill>
                  <a:srgbClr val="FFFF00"/>
                </a:solidFill>
              </a:rPr>
              <a:t>/</a:t>
            </a:r>
          </a:p>
          <a:p>
            <a:pPr marL="0" indent="0">
              <a:buNone/>
            </a:pPr>
            <a:r>
              <a:rPr lang="en-US" sz="2800" b="1" dirty="0">
                <a:solidFill>
                  <a:srgbClr val="FFFF00"/>
                </a:solidFill>
              </a:rPr>
              <a:t> </a:t>
            </a:r>
            <a:r>
              <a:rPr lang="en-US" sz="2800" b="1" dirty="0" smtClean="0">
                <a:solidFill>
                  <a:srgbClr val="FFFF00"/>
                </a:solidFill>
              </a:rPr>
              <a:t>     </a:t>
            </a:r>
            <a:r>
              <a:rPr lang="en-US" sz="2800" b="1" dirty="0" err="1" smtClean="0">
                <a:solidFill>
                  <a:srgbClr val="FFFF00"/>
                </a:solidFill>
              </a:rPr>
              <a:t>tenofovir</a:t>
            </a:r>
            <a:r>
              <a:rPr lang="en-US" sz="2800" b="1" dirty="0" smtClean="0">
                <a:solidFill>
                  <a:srgbClr val="FFFF00"/>
                </a:solidFill>
              </a:rPr>
              <a:t>/</a:t>
            </a:r>
            <a:r>
              <a:rPr lang="en-US" sz="2800" b="1" dirty="0" err="1" smtClean="0">
                <a:solidFill>
                  <a:srgbClr val="FFFF00"/>
                </a:solidFill>
              </a:rPr>
              <a:t>embricitabine</a:t>
            </a:r>
            <a:r>
              <a:rPr lang="en-US" sz="2800" b="1" dirty="0" smtClean="0">
                <a:solidFill>
                  <a:srgbClr val="FFFF00"/>
                </a:solidFill>
              </a:rPr>
              <a:t> once daily</a:t>
            </a:r>
          </a:p>
          <a:p>
            <a:pPr marL="0" indent="0">
              <a:buNone/>
            </a:pPr>
            <a:endParaRPr lang="en-US" dirty="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3669428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1676400"/>
          </a:xfrm>
        </p:spPr>
        <p:txBody>
          <a:bodyPr>
            <a:normAutofit/>
          </a:bodyPr>
          <a:lstStyle/>
          <a:p>
            <a:r>
              <a:rPr lang="en-US" dirty="0" smtClean="0">
                <a:solidFill>
                  <a:schemeClr val="bg1"/>
                </a:solidFill>
              </a:rPr>
              <a:t/>
            </a:r>
            <a:br>
              <a:rPr lang="en-US" dirty="0" smtClean="0">
                <a:solidFill>
                  <a:schemeClr val="bg1"/>
                </a:solidFill>
              </a:rPr>
            </a:br>
            <a:r>
              <a:rPr lang="en-US" dirty="0" smtClean="0">
                <a:solidFill>
                  <a:schemeClr val="bg1"/>
                </a:solidFill>
              </a:rPr>
              <a:t>What is </a:t>
            </a:r>
            <a:r>
              <a:rPr lang="en-US" dirty="0" err="1" smtClean="0">
                <a:solidFill>
                  <a:schemeClr val="bg1"/>
                </a:solidFill>
              </a:rPr>
              <a:t>PrEP</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457200" y="1600200"/>
            <a:ext cx="8229600" cy="5181600"/>
          </a:xfrm>
        </p:spPr>
        <p:txBody>
          <a:bodyPr>
            <a:normAutofit/>
          </a:bodyPr>
          <a:lstStyle/>
          <a:p>
            <a:r>
              <a:rPr lang="en-US" sz="4400" dirty="0" smtClean="0">
                <a:solidFill>
                  <a:srgbClr val="FFFF00"/>
                </a:solidFill>
              </a:rPr>
              <a:t>“</a:t>
            </a:r>
            <a:r>
              <a:rPr lang="en-US" sz="4000" b="1" dirty="0" smtClean="0">
                <a:solidFill>
                  <a:srgbClr val="FFFF00"/>
                </a:solidFill>
              </a:rPr>
              <a:t>Daily </a:t>
            </a:r>
            <a:r>
              <a:rPr lang="en-US" sz="4000" b="1" dirty="0">
                <a:solidFill>
                  <a:srgbClr val="FFFF00"/>
                </a:solidFill>
              </a:rPr>
              <a:t>oral </a:t>
            </a:r>
            <a:r>
              <a:rPr lang="en-US" sz="4000" b="1" dirty="0" err="1">
                <a:solidFill>
                  <a:srgbClr val="FFFF00"/>
                </a:solidFill>
              </a:rPr>
              <a:t>PrEP</a:t>
            </a:r>
            <a:r>
              <a:rPr lang="en-US" sz="4000" b="1" dirty="0">
                <a:solidFill>
                  <a:srgbClr val="FFFF00"/>
                </a:solidFill>
              </a:rPr>
              <a:t> with the fixed-dose combination of </a:t>
            </a:r>
            <a:r>
              <a:rPr lang="en-US" sz="4000" b="1" dirty="0" err="1">
                <a:solidFill>
                  <a:srgbClr val="FFFF00"/>
                </a:solidFill>
              </a:rPr>
              <a:t>tenofovir</a:t>
            </a:r>
            <a:r>
              <a:rPr lang="en-US" sz="4000" b="1" dirty="0">
                <a:solidFill>
                  <a:srgbClr val="FFFF00"/>
                </a:solidFill>
              </a:rPr>
              <a:t> </a:t>
            </a:r>
            <a:r>
              <a:rPr lang="en-US" sz="4000" b="1" dirty="0" err="1">
                <a:solidFill>
                  <a:srgbClr val="FFFF00"/>
                </a:solidFill>
              </a:rPr>
              <a:t>disoproxil</a:t>
            </a:r>
            <a:r>
              <a:rPr lang="en-US" sz="4000" b="1" dirty="0">
                <a:solidFill>
                  <a:srgbClr val="FFFF00"/>
                </a:solidFill>
              </a:rPr>
              <a:t> </a:t>
            </a:r>
            <a:r>
              <a:rPr lang="en-US" sz="4000" b="1" dirty="0" err="1">
                <a:solidFill>
                  <a:srgbClr val="FFFF00"/>
                </a:solidFill>
              </a:rPr>
              <a:t>fumarate</a:t>
            </a:r>
            <a:r>
              <a:rPr lang="en-US" sz="4000" b="1" dirty="0">
                <a:solidFill>
                  <a:srgbClr val="FFFF00"/>
                </a:solidFill>
              </a:rPr>
              <a:t> (TDF) 300 mg and </a:t>
            </a:r>
            <a:r>
              <a:rPr lang="en-US" sz="4000" b="1" dirty="0" err="1">
                <a:solidFill>
                  <a:srgbClr val="FFFF00"/>
                </a:solidFill>
              </a:rPr>
              <a:t>emtricitabine</a:t>
            </a:r>
            <a:r>
              <a:rPr lang="en-US" sz="4000" b="1" dirty="0">
                <a:solidFill>
                  <a:srgbClr val="FFFF00"/>
                </a:solidFill>
              </a:rPr>
              <a:t> (FTC) 200 mg has been shown to be safe and effective in reducing the risk of sexual HIV acquisition in </a:t>
            </a:r>
            <a:r>
              <a:rPr lang="en-US" sz="4000" b="1" dirty="0" smtClean="0">
                <a:solidFill>
                  <a:srgbClr val="FFFF00"/>
                </a:solidFill>
              </a:rPr>
              <a:t>adults”</a:t>
            </a:r>
            <a:endParaRPr lang="en-US" sz="4000" b="1" dirty="0">
              <a:solidFill>
                <a:srgbClr val="FFFF00"/>
              </a:solidFill>
            </a:endParaRPr>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688515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dirty="0">
                <a:solidFill>
                  <a:prstClr val="white"/>
                </a:solidFill>
              </a:rPr>
              <a:t>Who Should Take </a:t>
            </a:r>
            <a:r>
              <a:rPr lang="en-US" dirty="0" smtClean="0">
                <a:solidFill>
                  <a:prstClr val="white"/>
                </a:solidFill>
              </a:rPr>
              <a:t>It?</a:t>
            </a:r>
            <a:endParaRPr lang="en-US" dirty="0"/>
          </a:p>
        </p:txBody>
      </p:sp>
      <p:sp>
        <p:nvSpPr>
          <p:cNvPr id="3" name="Content Placeholder 2"/>
          <p:cNvSpPr>
            <a:spLocks noGrp="1"/>
          </p:cNvSpPr>
          <p:nvPr>
            <p:ph idx="1"/>
          </p:nvPr>
        </p:nvSpPr>
        <p:spPr>
          <a:xfrm>
            <a:off x="762000" y="1371600"/>
            <a:ext cx="7772400" cy="4648200"/>
          </a:xfrm>
        </p:spPr>
        <p:txBody>
          <a:bodyPr>
            <a:normAutofit fontScale="92500" lnSpcReduction="10000"/>
          </a:bodyPr>
          <a:lstStyle/>
          <a:p>
            <a:pPr lvl="0"/>
            <a:r>
              <a:rPr lang="en-US" sz="2400" b="1" dirty="0" err="1">
                <a:solidFill>
                  <a:srgbClr val="FFFF00"/>
                </a:solidFill>
              </a:rPr>
              <a:t>PrEP</a:t>
            </a:r>
            <a:r>
              <a:rPr lang="en-US" sz="2400" b="1" dirty="0">
                <a:solidFill>
                  <a:srgbClr val="FFFF00"/>
                </a:solidFill>
              </a:rPr>
              <a:t> is recommended for sexually-active adult MSM at substantial risk of HIV acquisition (IA)1</a:t>
            </a:r>
          </a:p>
          <a:p>
            <a:pPr lvl="0"/>
            <a:r>
              <a:rPr lang="en-US" sz="2400" b="1" dirty="0" err="1">
                <a:solidFill>
                  <a:srgbClr val="FFFF00"/>
                </a:solidFill>
              </a:rPr>
              <a:t>PrEP</a:t>
            </a:r>
            <a:r>
              <a:rPr lang="en-US" sz="2400" b="1" dirty="0">
                <a:solidFill>
                  <a:srgbClr val="FFFF00"/>
                </a:solidFill>
              </a:rPr>
              <a:t> is recommended for adult heterosexually active men and women who are at substantial risk of HIV acquisition. (IA)</a:t>
            </a:r>
          </a:p>
          <a:p>
            <a:pPr lvl="0"/>
            <a:r>
              <a:rPr lang="en-US" sz="2400" b="1" dirty="0" err="1">
                <a:solidFill>
                  <a:srgbClr val="FFFF00"/>
                </a:solidFill>
              </a:rPr>
              <a:t>PrEP</a:t>
            </a:r>
            <a:r>
              <a:rPr lang="en-US" sz="2400" b="1" dirty="0">
                <a:solidFill>
                  <a:srgbClr val="FFFF00"/>
                </a:solidFill>
              </a:rPr>
              <a:t> is recommended for adult injection drug users (IDU) at substantial risk of HIV acquisition. (IA)</a:t>
            </a:r>
          </a:p>
          <a:p>
            <a:pPr lvl="0"/>
            <a:r>
              <a:rPr lang="en-US" sz="2400" b="1" dirty="0" err="1">
                <a:solidFill>
                  <a:srgbClr val="FFFF00"/>
                </a:solidFill>
              </a:rPr>
              <a:t>PrEP</a:t>
            </a:r>
            <a:r>
              <a:rPr lang="en-US" sz="2400" b="1" dirty="0">
                <a:solidFill>
                  <a:srgbClr val="FFFF00"/>
                </a:solidFill>
              </a:rPr>
              <a:t> should be discussed with heterosexually-active women and men whose partners are known to have HIV infection </a:t>
            </a:r>
          </a:p>
          <a:p>
            <a:pPr lvl="0"/>
            <a:r>
              <a:rPr lang="en-US" sz="2400" b="1" dirty="0">
                <a:solidFill>
                  <a:srgbClr val="FFFF00"/>
                </a:solidFill>
              </a:rPr>
              <a:t> </a:t>
            </a:r>
            <a:r>
              <a:rPr lang="en-US" sz="2400" b="1" u="sng" dirty="0">
                <a:solidFill>
                  <a:srgbClr val="FFFF00"/>
                </a:solidFill>
              </a:rPr>
              <a:t>Currently the data on the efficacy and safety of </a:t>
            </a:r>
            <a:r>
              <a:rPr lang="en-US" sz="2400" b="1" u="sng" dirty="0" err="1">
                <a:solidFill>
                  <a:srgbClr val="FFFF00"/>
                </a:solidFill>
              </a:rPr>
              <a:t>PrEP</a:t>
            </a:r>
            <a:r>
              <a:rPr lang="en-US" sz="2400" b="1" u="sng" dirty="0">
                <a:solidFill>
                  <a:srgbClr val="FFFF00"/>
                </a:solidFill>
              </a:rPr>
              <a:t> for adolescents are insufficient. Therefore, the risks and benefits of </a:t>
            </a:r>
            <a:r>
              <a:rPr lang="en-US" sz="2400" b="1" u="sng" dirty="0" err="1">
                <a:solidFill>
                  <a:srgbClr val="FFFF00"/>
                </a:solidFill>
              </a:rPr>
              <a:t>PrEP</a:t>
            </a:r>
            <a:r>
              <a:rPr lang="en-US" sz="2400" b="1" u="sng" dirty="0">
                <a:solidFill>
                  <a:srgbClr val="FFFF00"/>
                </a:solidFill>
              </a:rPr>
              <a:t> for adolescents should be weighed carefully in the context of local laws and regulations about autonomy in health care decision-making by minors. </a:t>
            </a:r>
          </a:p>
          <a:p>
            <a:endParaRPr lang="en-US" dirty="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5039114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accent2">
              <a:lumMod val="75000"/>
            </a:schemeClr>
          </a:solidFill>
        </p:spPr>
        <p:txBody>
          <a:bodyPr>
            <a:noAutofit/>
          </a:bodyPr>
          <a:lstStyle/>
          <a:p>
            <a:r>
              <a:rPr lang="en-US" sz="4800" b="1" dirty="0"/>
              <a:t>Your answer is</a:t>
            </a:r>
            <a:r>
              <a:rPr lang="en-US" sz="2400" b="1" dirty="0"/>
              <a:t>:</a:t>
            </a:r>
            <a:br>
              <a:rPr lang="en-US" sz="2400" b="1" dirty="0"/>
            </a:br>
            <a:endParaRPr lang="en-US" sz="2400" b="1" dirty="0">
              <a:solidFill>
                <a:schemeClr val="bg1"/>
              </a:solidFill>
            </a:endParaRPr>
          </a:p>
        </p:txBody>
      </p:sp>
      <p:sp>
        <p:nvSpPr>
          <p:cNvPr id="3" name="Content Placeholder 2"/>
          <p:cNvSpPr>
            <a:spLocks noGrp="1"/>
          </p:cNvSpPr>
          <p:nvPr>
            <p:ph idx="1"/>
          </p:nvPr>
        </p:nvSpPr>
        <p:spPr>
          <a:xfrm>
            <a:off x="609600" y="1981199"/>
            <a:ext cx="8229600" cy="4869873"/>
          </a:xfrm>
        </p:spPr>
        <p:txBody>
          <a:bodyPr>
            <a:normAutofit/>
          </a:bodyPr>
          <a:lstStyle/>
          <a:p>
            <a:pPr marL="514350" indent="-514350">
              <a:buAutoNum type="alphaUcPeriod"/>
            </a:pPr>
            <a:r>
              <a:rPr lang="en-US" sz="2800" b="1" dirty="0" smtClean="0">
                <a:solidFill>
                  <a:srgbClr val="FF0000"/>
                </a:solidFill>
              </a:rPr>
              <a:t>No, your viral load is undetectable</a:t>
            </a:r>
          </a:p>
          <a:p>
            <a:pPr marL="514350" indent="-514350">
              <a:buAutoNum type="alphaUcPeriod"/>
            </a:pPr>
            <a:r>
              <a:rPr lang="en-US" sz="2800" b="1" dirty="0" smtClean="0">
                <a:solidFill>
                  <a:srgbClr val="FFFF00"/>
                </a:solidFill>
              </a:rPr>
              <a:t>No, he’s too young to take this medication</a:t>
            </a:r>
          </a:p>
          <a:p>
            <a:pPr marL="514350" indent="-514350">
              <a:buAutoNum type="alphaUcPeriod"/>
            </a:pPr>
            <a:r>
              <a:rPr lang="en-US" sz="2800" b="1" dirty="0" smtClean="0">
                <a:solidFill>
                  <a:schemeClr val="bg1"/>
                </a:solidFill>
              </a:rPr>
              <a:t>Yes, he should begin </a:t>
            </a:r>
            <a:r>
              <a:rPr lang="en-US" sz="2800" b="1" dirty="0" err="1" smtClean="0">
                <a:solidFill>
                  <a:schemeClr val="bg1"/>
                </a:solidFill>
              </a:rPr>
              <a:t>tenofovir</a:t>
            </a:r>
            <a:r>
              <a:rPr lang="en-US" sz="2800" b="1" dirty="0" smtClean="0">
                <a:solidFill>
                  <a:schemeClr val="bg1"/>
                </a:solidFill>
              </a:rPr>
              <a:t>/</a:t>
            </a:r>
            <a:r>
              <a:rPr lang="en-US" sz="2800" b="1" dirty="0" err="1" smtClean="0">
                <a:solidFill>
                  <a:schemeClr val="bg1"/>
                </a:solidFill>
              </a:rPr>
              <a:t>emtricitabine</a:t>
            </a:r>
            <a:r>
              <a:rPr lang="en-US" sz="2800" b="1" dirty="0" smtClean="0">
                <a:solidFill>
                  <a:schemeClr val="bg1"/>
                </a:solidFill>
              </a:rPr>
              <a:t> once daily</a:t>
            </a:r>
          </a:p>
          <a:p>
            <a:pPr marL="514350" indent="-514350">
              <a:buAutoNum type="alphaUcPeriod"/>
            </a:pPr>
            <a:r>
              <a:rPr lang="en-US" sz="2800" b="1" dirty="0" smtClean="0">
                <a:solidFill>
                  <a:srgbClr val="FFFF00"/>
                </a:solidFill>
              </a:rPr>
              <a:t>Yes, he should begin </a:t>
            </a:r>
            <a:r>
              <a:rPr lang="en-US" sz="2800" b="1" dirty="0" err="1" smtClean="0">
                <a:solidFill>
                  <a:srgbClr val="FFFF00"/>
                </a:solidFill>
              </a:rPr>
              <a:t>efavirez</a:t>
            </a:r>
            <a:r>
              <a:rPr lang="en-US" sz="2800" b="1" dirty="0" smtClean="0">
                <a:solidFill>
                  <a:srgbClr val="FFFF00"/>
                </a:solidFill>
              </a:rPr>
              <a:t>/</a:t>
            </a:r>
            <a:r>
              <a:rPr lang="en-US" sz="2800" b="1" dirty="0" err="1" smtClean="0">
                <a:solidFill>
                  <a:srgbClr val="FFFF00"/>
                </a:solidFill>
              </a:rPr>
              <a:t>tenofovir</a:t>
            </a:r>
            <a:r>
              <a:rPr lang="en-US" sz="2800" b="1" dirty="0" smtClean="0">
                <a:solidFill>
                  <a:srgbClr val="FFFF00"/>
                </a:solidFill>
              </a:rPr>
              <a:t> /</a:t>
            </a:r>
            <a:r>
              <a:rPr lang="en-US" sz="2800" b="1" dirty="0" err="1" smtClean="0">
                <a:solidFill>
                  <a:srgbClr val="FFFF00"/>
                </a:solidFill>
              </a:rPr>
              <a:t>emtricitabine</a:t>
            </a:r>
            <a:r>
              <a:rPr lang="en-US" sz="2800" b="1" dirty="0" smtClean="0">
                <a:solidFill>
                  <a:srgbClr val="FFFF00"/>
                </a:solidFill>
              </a:rPr>
              <a:t> once daily</a:t>
            </a:r>
          </a:p>
          <a:p>
            <a:pPr marL="514350" indent="-514350">
              <a:buAutoNum type="alphaUcPeriod"/>
            </a:pPr>
            <a:r>
              <a:rPr lang="en-US" sz="2800" b="1" dirty="0" smtClean="0">
                <a:solidFill>
                  <a:srgbClr val="FFFF00"/>
                </a:solidFill>
              </a:rPr>
              <a:t>Yes, he should begin </a:t>
            </a:r>
            <a:r>
              <a:rPr lang="en-US" sz="2800" b="1" dirty="0" err="1" smtClean="0">
                <a:solidFill>
                  <a:srgbClr val="FFFF00"/>
                </a:solidFill>
              </a:rPr>
              <a:t>elvitagravir</a:t>
            </a:r>
            <a:r>
              <a:rPr lang="en-US" sz="2800" b="1" dirty="0" smtClean="0">
                <a:solidFill>
                  <a:srgbClr val="FFFF00"/>
                </a:solidFill>
              </a:rPr>
              <a:t>/</a:t>
            </a:r>
            <a:r>
              <a:rPr lang="en-US" sz="2800" b="1" dirty="0" err="1" smtClean="0">
                <a:solidFill>
                  <a:srgbClr val="FFFF00"/>
                </a:solidFill>
              </a:rPr>
              <a:t>cobicstat</a:t>
            </a:r>
            <a:r>
              <a:rPr lang="en-US" sz="2800" b="1" dirty="0" smtClean="0">
                <a:solidFill>
                  <a:srgbClr val="FFFF00"/>
                </a:solidFill>
              </a:rPr>
              <a:t>/</a:t>
            </a:r>
          </a:p>
          <a:p>
            <a:pPr marL="0" indent="0">
              <a:buNone/>
            </a:pPr>
            <a:r>
              <a:rPr lang="en-US" sz="2800" b="1" dirty="0">
                <a:solidFill>
                  <a:srgbClr val="FFFF00"/>
                </a:solidFill>
              </a:rPr>
              <a:t> </a:t>
            </a:r>
            <a:r>
              <a:rPr lang="en-US" sz="2800" b="1" dirty="0" smtClean="0">
                <a:solidFill>
                  <a:srgbClr val="FFFF00"/>
                </a:solidFill>
              </a:rPr>
              <a:t>     </a:t>
            </a:r>
            <a:r>
              <a:rPr lang="en-US" sz="2800" b="1" dirty="0" err="1" smtClean="0">
                <a:solidFill>
                  <a:srgbClr val="FFFF00"/>
                </a:solidFill>
              </a:rPr>
              <a:t>tenofovir</a:t>
            </a:r>
            <a:r>
              <a:rPr lang="en-US" sz="2800" b="1" dirty="0" smtClean="0">
                <a:solidFill>
                  <a:srgbClr val="FFFF00"/>
                </a:solidFill>
              </a:rPr>
              <a:t>/</a:t>
            </a:r>
            <a:r>
              <a:rPr lang="en-US" sz="2800" b="1" dirty="0" err="1" smtClean="0">
                <a:solidFill>
                  <a:srgbClr val="FFFF00"/>
                </a:solidFill>
              </a:rPr>
              <a:t>embricitabine</a:t>
            </a:r>
            <a:r>
              <a:rPr lang="en-US" sz="2800" b="1" dirty="0" smtClean="0">
                <a:solidFill>
                  <a:srgbClr val="FFFF00"/>
                </a:solidFill>
              </a:rPr>
              <a:t> once daily</a:t>
            </a:r>
          </a:p>
          <a:p>
            <a:pPr marL="0" indent="0">
              <a:buNone/>
            </a:pPr>
            <a:endParaRPr lang="en-US" dirty="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2090057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09600" y="152400"/>
            <a:ext cx="7772400" cy="914400"/>
          </a:xfrm>
        </p:spPr>
        <p:txBody>
          <a:bodyPr/>
          <a:lstStyle/>
          <a:p>
            <a:r>
              <a:rPr lang="en-US" dirty="0" smtClean="0"/>
              <a:t>Case Presentation</a:t>
            </a:r>
          </a:p>
        </p:txBody>
      </p:sp>
      <p:sp>
        <p:nvSpPr>
          <p:cNvPr id="139267" name="Rectangle 3"/>
          <p:cNvSpPr>
            <a:spLocks noGrp="1" noChangeArrowheads="1"/>
          </p:cNvSpPr>
          <p:nvPr>
            <p:ph type="body" idx="1"/>
          </p:nvPr>
        </p:nvSpPr>
        <p:spPr>
          <a:xfrm>
            <a:off x="685800" y="1219200"/>
            <a:ext cx="7772400" cy="4419600"/>
          </a:xfrm>
        </p:spPr>
        <p:txBody>
          <a:bodyPr/>
          <a:lstStyle/>
          <a:p>
            <a:pPr>
              <a:lnSpc>
                <a:spcPct val="80000"/>
              </a:lnSpc>
            </a:pPr>
            <a:r>
              <a:rPr lang="en-US" sz="2400" b="1" dirty="0" smtClean="0"/>
              <a:t>Patrick’s partner Brad initiates </a:t>
            </a:r>
            <a:r>
              <a:rPr lang="en-US" sz="2400" b="1" dirty="0" err="1" smtClean="0"/>
              <a:t>PrEP</a:t>
            </a:r>
            <a:r>
              <a:rPr lang="en-US" sz="2400" b="1" dirty="0" smtClean="0"/>
              <a:t> with </a:t>
            </a:r>
            <a:r>
              <a:rPr lang="en-US" sz="2400" b="1" dirty="0" err="1" smtClean="0"/>
              <a:t>tenofovir</a:t>
            </a:r>
            <a:r>
              <a:rPr lang="en-US" sz="2400" b="1" dirty="0" smtClean="0"/>
              <a:t> and </a:t>
            </a:r>
            <a:r>
              <a:rPr lang="en-US" sz="2400" b="1" dirty="0" err="1" smtClean="0"/>
              <a:t>emtricitabine</a:t>
            </a:r>
            <a:r>
              <a:rPr lang="en-US" sz="2400" b="1" dirty="0" smtClean="0"/>
              <a:t>.  Unfortunately, he has difficulty remembering to take his medication.  Two months after starting medication he comes to you complaining of fever, sore throat and new onset diarrhea.  You suspect acute HIV infection. What test will give you the highest likelihood of diagnosing acute HIV infection?</a:t>
            </a:r>
          </a:p>
          <a:p>
            <a:pPr>
              <a:lnSpc>
                <a:spcPct val="80000"/>
              </a:lnSpc>
            </a:pPr>
            <a:endParaRPr lang="en-US" sz="2400" b="1" dirty="0" smtClean="0"/>
          </a:p>
          <a:p>
            <a:pPr>
              <a:lnSpc>
                <a:spcPct val="80000"/>
              </a:lnSpc>
            </a:pPr>
            <a:r>
              <a:rPr lang="en-US" sz="2400" b="1" dirty="0" smtClean="0"/>
              <a:t>A.  HIV Elisa</a:t>
            </a:r>
          </a:p>
          <a:p>
            <a:pPr>
              <a:lnSpc>
                <a:spcPct val="80000"/>
              </a:lnSpc>
            </a:pPr>
            <a:r>
              <a:rPr lang="en-US" sz="2400" b="1" dirty="0" smtClean="0"/>
              <a:t>B.  Western Blot test</a:t>
            </a:r>
          </a:p>
          <a:p>
            <a:pPr>
              <a:lnSpc>
                <a:spcPct val="80000"/>
              </a:lnSpc>
            </a:pPr>
            <a:r>
              <a:rPr lang="en-US" sz="2400" b="1" dirty="0" smtClean="0"/>
              <a:t>C.  HIV 1/ 2 differentiation</a:t>
            </a:r>
          </a:p>
          <a:p>
            <a:pPr>
              <a:lnSpc>
                <a:spcPct val="80000"/>
              </a:lnSpc>
            </a:pPr>
            <a:r>
              <a:rPr lang="en-US" sz="2400" b="1" dirty="0" smtClean="0"/>
              <a:t>D.  HIV NAT</a:t>
            </a:r>
          </a:p>
          <a:p>
            <a:pPr>
              <a:lnSpc>
                <a:spcPct val="80000"/>
              </a:lnSpc>
            </a:pPr>
            <a:r>
              <a:rPr lang="en-US" sz="2400" b="1" dirty="0" smtClean="0"/>
              <a:t>E.  P24 Antigen</a:t>
            </a:r>
            <a:endParaRPr lang="en-US" sz="2400" b="1" dirty="0"/>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3405867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1143000"/>
          </a:xfrm>
        </p:spPr>
        <p:txBody>
          <a:bodyPr/>
          <a:lstStyle/>
          <a:p>
            <a:pPr>
              <a:lnSpc>
                <a:spcPts val="2600"/>
              </a:lnSpc>
            </a:pPr>
            <a:r>
              <a:rPr lang="en-US" sz="2400" dirty="0" smtClean="0">
                <a:solidFill>
                  <a:schemeClr val="tx2"/>
                </a:solidFill>
                <a:effectLst/>
              </a:rPr>
              <a:t>Diagnoses of HIV Infection Among Adolescent and Young Adult Females, by Age Group and Transmission Category  2013—United States and </a:t>
            </a:r>
            <a:r>
              <a:rPr lang="en-US" sz="2400" dirty="0">
                <a:solidFill>
                  <a:schemeClr val="tx2"/>
                </a:solidFill>
                <a:effectLst/>
              </a:rPr>
              <a:t>6</a:t>
            </a:r>
            <a:r>
              <a:rPr lang="en-US" sz="2400" dirty="0" smtClean="0">
                <a:solidFill>
                  <a:schemeClr val="tx2"/>
                </a:solidFill>
                <a:effectLst/>
              </a:rPr>
              <a:t> Dependent Areas</a:t>
            </a:r>
            <a:endParaRPr lang="en-US" sz="2400" dirty="0">
              <a:solidFill>
                <a:schemeClr val="tx2"/>
              </a:solidFill>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828800"/>
            <a:ext cx="7742864" cy="3121342"/>
          </a:xfrm>
          <a:prstGeom prst="rect">
            <a:avLst/>
          </a:prstGeom>
        </p:spPr>
      </p:pic>
      <p:sp>
        <p:nvSpPr>
          <p:cNvPr id="4" name="Text Placeholder 3"/>
          <p:cNvSpPr>
            <a:spLocks noGrp="1"/>
          </p:cNvSpPr>
          <p:nvPr>
            <p:ph type="body" sz="quarter" idx="10"/>
          </p:nvPr>
        </p:nvSpPr>
        <p:spPr>
          <a:xfrm>
            <a:off x="457200" y="5562600"/>
            <a:ext cx="6858000" cy="838200"/>
          </a:xfrm>
        </p:spPr>
        <p:txBody>
          <a:bodyPr/>
          <a:lstStyle/>
          <a:p>
            <a:pPr marL="285750" indent="-285750">
              <a:lnSpc>
                <a:spcPts val="900"/>
              </a:lnSpc>
              <a:spcBef>
                <a:spcPts val="0"/>
              </a:spcBef>
            </a:pPr>
            <a:r>
              <a:rPr lang="en-US" i="1" dirty="0" smtClean="0"/>
              <a:t>Note. </a:t>
            </a:r>
            <a:r>
              <a:rPr lang="en-US" dirty="0" smtClean="0"/>
              <a:t>Data include persons with a diagnosis of HIV infection regardless of stage of  disease at diagnosis.  All displayed data have been statistically adjusted to account for reporting delays and missing transmission category, but not for incomplete reporting.     </a:t>
            </a:r>
          </a:p>
          <a:p>
            <a:pPr marL="285750" indent="-285750">
              <a:lnSpc>
                <a:spcPts val="900"/>
              </a:lnSpc>
              <a:spcBef>
                <a:spcPts val="0"/>
              </a:spcBef>
            </a:pPr>
            <a:r>
              <a:rPr lang="en-US" baseline="30000" dirty="0" smtClean="0"/>
              <a:t>a </a:t>
            </a:r>
            <a:r>
              <a:rPr lang="en-US" dirty="0" smtClean="0"/>
              <a:t>Heterosexual contact with a person known to have, or to be at high risk for, HIV infection.     </a:t>
            </a:r>
          </a:p>
          <a:p>
            <a:pPr marL="285750" indent="-285750">
              <a:lnSpc>
                <a:spcPts val="900"/>
              </a:lnSpc>
              <a:spcBef>
                <a:spcPts val="0"/>
              </a:spcBef>
            </a:pPr>
            <a:r>
              <a:rPr lang="en-US" baseline="30000" dirty="0" smtClean="0"/>
              <a:t>b</a:t>
            </a:r>
            <a:r>
              <a:rPr lang="en-US" dirty="0" smtClean="0"/>
              <a:t> Includes blood transfusion, </a:t>
            </a:r>
            <a:r>
              <a:rPr lang="en-US" dirty="0" err="1" smtClean="0"/>
              <a:t>perinatal</a:t>
            </a:r>
            <a:r>
              <a:rPr lang="en-US" dirty="0" smtClean="0"/>
              <a:t> exposure, and risk factor not reported or not identified.</a:t>
            </a:r>
            <a:endParaRPr lang="en-US" dirty="0"/>
          </a:p>
        </p:txBody>
      </p:sp>
    </p:spTree>
    <p:extLst>
      <p:ext uri="{BB962C8B-B14F-4D97-AF65-F5344CB8AC3E}">
        <p14:creationId xmlns:p14="http://schemas.microsoft.com/office/powerpoint/2010/main" val="1480273745"/>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524000"/>
          </a:xfrm>
        </p:spPr>
        <p:txBody>
          <a:bodyPr/>
          <a:lstStyle/>
          <a:p>
            <a:r>
              <a:rPr lang="en-US" sz="3200" b="1" dirty="0"/>
              <a:t>Acute Retroviral Syndrome: Associated Signs and Symptoms (Expected Frequency)</a:t>
            </a:r>
          </a:p>
        </p:txBody>
      </p:sp>
      <p:sp>
        <p:nvSpPr>
          <p:cNvPr id="12291" name="Rectangle 3"/>
          <p:cNvSpPr>
            <a:spLocks noGrp="1" noChangeArrowheads="1"/>
          </p:cNvSpPr>
          <p:nvPr>
            <p:ph type="body" idx="1"/>
          </p:nvPr>
        </p:nvSpPr>
        <p:spPr>
          <a:xfrm>
            <a:off x="685800" y="1752600"/>
            <a:ext cx="7772400" cy="4572000"/>
          </a:xfrm>
        </p:spPr>
        <p:txBody>
          <a:bodyPr/>
          <a:lstStyle/>
          <a:p>
            <a:r>
              <a:rPr lang="en-US" sz="2000" b="1" dirty="0"/>
              <a:t>Fever (96%)</a:t>
            </a:r>
          </a:p>
          <a:p>
            <a:r>
              <a:rPr lang="en-US" sz="2000" b="1" dirty="0"/>
              <a:t>Lymphadenopathy (74%)</a:t>
            </a:r>
          </a:p>
          <a:p>
            <a:r>
              <a:rPr lang="en-US" sz="2000" b="1" dirty="0"/>
              <a:t>Pharyngitis (70%)</a:t>
            </a:r>
          </a:p>
          <a:p>
            <a:r>
              <a:rPr lang="en-US" sz="2000" b="1" dirty="0"/>
              <a:t>Rash (70%)</a:t>
            </a:r>
          </a:p>
          <a:p>
            <a:pPr lvl="1"/>
            <a:r>
              <a:rPr lang="en-US" sz="2000" b="1" dirty="0"/>
              <a:t>Erythematous </a:t>
            </a:r>
            <a:r>
              <a:rPr lang="en-US" sz="2000" b="1" dirty="0" err="1"/>
              <a:t>maculopapular</a:t>
            </a:r>
            <a:r>
              <a:rPr lang="en-US" sz="2000" b="1" dirty="0"/>
              <a:t> with lesions on face and trunk and sometimes extremities, including palms and soles.</a:t>
            </a:r>
          </a:p>
          <a:p>
            <a:pPr lvl="1"/>
            <a:r>
              <a:rPr lang="en-US" sz="2000" b="1" dirty="0" err="1"/>
              <a:t>Mucocutaneous</a:t>
            </a:r>
            <a:r>
              <a:rPr lang="en-US" sz="2000" b="1" dirty="0"/>
              <a:t> ulceration involving mouth, esophagus or genitals.</a:t>
            </a:r>
          </a:p>
          <a:p>
            <a:r>
              <a:rPr lang="en-US" sz="2000" b="1" dirty="0"/>
              <a:t>Myalgia or arthralgia (54%)</a:t>
            </a:r>
          </a:p>
          <a:p>
            <a:r>
              <a:rPr lang="en-US" sz="2000" b="1" dirty="0"/>
              <a:t>Diarrhea (32%)</a:t>
            </a:r>
          </a:p>
          <a:p>
            <a:r>
              <a:rPr lang="en-US" sz="2000" b="1" dirty="0"/>
              <a:t>Headache (32%)</a:t>
            </a:r>
          </a:p>
          <a:p>
            <a:r>
              <a:rPr lang="en-US" sz="2000" b="1" dirty="0"/>
              <a:t>Nausea and vomiting (27%)</a:t>
            </a:r>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5492014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219200"/>
          </a:xfrm>
        </p:spPr>
        <p:txBody>
          <a:bodyPr/>
          <a:lstStyle/>
          <a:p>
            <a:r>
              <a:rPr lang="en-US" sz="3200" b="1" dirty="0"/>
              <a:t>Acute Retroviral Syndrome: Associated Signs and Symptoms (Expected Frequency), continued</a:t>
            </a:r>
          </a:p>
        </p:txBody>
      </p:sp>
      <p:sp>
        <p:nvSpPr>
          <p:cNvPr id="13315" name="Rectangle 3"/>
          <p:cNvSpPr>
            <a:spLocks noGrp="1" noChangeArrowheads="1"/>
          </p:cNvSpPr>
          <p:nvPr>
            <p:ph type="body" idx="1"/>
          </p:nvPr>
        </p:nvSpPr>
        <p:spPr>
          <a:xfrm>
            <a:off x="685800" y="1752600"/>
            <a:ext cx="7772400" cy="4648200"/>
          </a:xfrm>
        </p:spPr>
        <p:txBody>
          <a:bodyPr/>
          <a:lstStyle/>
          <a:p>
            <a:r>
              <a:rPr lang="en-US" sz="2400" b="1" dirty="0" err="1"/>
              <a:t>Hepatosplenomegaly</a:t>
            </a:r>
            <a:r>
              <a:rPr lang="en-US" sz="2400" b="1" dirty="0"/>
              <a:t> (14%)</a:t>
            </a:r>
          </a:p>
          <a:p>
            <a:r>
              <a:rPr lang="en-US" sz="2400" b="1" dirty="0"/>
              <a:t>Weight Loss (13%)</a:t>
            </a:r>
          </a:p>
          <a:p>
            <a:r>
              <a:rPr lang="en-US" sz="2400" b="1" dirty="0"/>
              <a:t>Thrush (12%)</a:t>
            </a:r>
          </a:p>
          <a:p>
            <a:r>
              <a:rPr lang="en-US" sz="2400" b="1" dirty="0"/>
              <a:t>Neurologic symptoms (12%)</a:t>
            </a:r>
          </a:p>
          <a:p>
            <a:pPr lvl="1"/>
            <a:r>
              <a:rPr lang="en-US" sz="2400" b="1" dirty="0" err="1"/>
              <a:t>Meningoencephalitis</a:t>
            </a:r>
            <a:r>
              <a:rPr lang="en-US" sz="2400" b="1" dirty="0"/>
              <a:t> or aseptic meningitis</a:t>
            </a:r>
          </a:p>
          <a:p>
            <a:pPr lvl="1"/>
            <a:r>
              <a:rPr lang="en-US" sz="2400" b="1" dirty="0"/>
              <a:t>Peripheral neuropathy or radiculopathy</a:t>
            </a:r>
          </a:p>
          <a:p>
            <a:pPr lvl="1"/>
            <a:r>
              <a:rPr lang="en-US" sz="2400" b="1" dirty="0"/>
              <a:t>Facial palsy</a:t>
            </a:r>
          </a:p>
          <a:p>
            <a:pPr lvl="1"/>
            <a:r>
              <a:rPr lang="en-US" sz="2400" b="1" dirty="0" err="1"/>
              <a:t>Guillain-Barré</a:t>
            </a:r>
            <a:r>
              <a:rPr lang="en-US" sz="2400" b="1" dirty="0"/>
              <a:t> syndrome</a:t>
            </a:r>
          </a:p>
          <a:p>
            <a:pPr lvl="1"/>
            <a:r>
              <a:rPr lang="en-US" sz="2400" b="1" dirty="0"/>
              <a:t>Brachial neuritis</a:t>
            </a:r>
          </a:p>
          <a:p>
            <a:pPr lvl="1"/>
            <a:r>
              <a:rPr lang="en-US" sz="2400" b="1" dirty="0"/>
              <a:t>Cognitive impairment or psychosis</a:t>
            </a:r>
          </a:p>
        </p:txBody>
      </p:sp>
      <p:pic>
        <p:nvPicPr>
          <p:cNvPr id="4" name="Picture 3" descr="Childrens National Brand Online">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0417102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12291" name="Rectangle 2"/>
          <p:cNvSpPr>
            <a:spLocks noGrp="1" noChangeArrowheads="1"/>
          </p:cNvSpPr>
          <p:nvPr>
            <p:ph type="title"/>
          </p:nvPr>
        </p:nvSpPr>
        <p:spPr/>
        <p:txBody>
          <a:bodyPr/>
          <a:lstStyle/>
          <a:p>
            <a:r>
              <a:rPr lang="en-US" sz="4000" smtClean="0"/>
              <a:t>When acute HIV infection is suspected:</a:t>
            </a:r>
          </a:p>
        </p:txBody>
      </p:sp>
      <p:sp>
        <p:nvSpPr>
          <p:cNvPr id="12292" name="Rectangle 3"/>
          <p:cNvSpPr>
            <a:spLocks noGrp="1" noChangeArrowheads="1"/>
          </p:cNvSpPr>
          <p:nvPr>
            <p:ph type="body" idx="1"/>
          </p:nvPr>
        </p:nvSpPr>
        <p:spPr/>
        <p:txBody>
          <a:bodyPr/>
          <a:lstStyle/>
          <a:p>
            <a:r>
              <a:rPr lang="en-US" dirty="0" smtClean="0"/>
              <a:t>A plasma HIV RNA assay should be used in conjunction with an HIV-1 antibody test to diagnose acute HIV infection</a:t>
            </a:r>
          </a:p>
          <a:p>
            <a:r>
              <a:rPr lang="en-US" dirty="0" smtClean="0"/>
              <a:t>Confirmatory HIV antibody testing should be performed 3 to 6 weeks after diagnosis by HIV RNA testing </a:t>
            </a:r>
          </a:p>
        </p:txBody>
      </p:sp>
      <p:pic>
        <p:nvPicPr>
          <p:cNvPr id="5" name="Picture 4"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514243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ftr" sz="quarter" idx="11"/>
          </p:nvPr>
        </p:nvSpPr>
        <p:spPr>
          <a:xfrm>
            <a:off x="6248400" y="6172200"/>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9219" name="Rectangle 2"/>
          <p:cNvSpPr>
            <a:spLocks noGrp="1" noChangeArrowheads="1"/>
          </p:cNvSpPr>
          <p:nvPr>
            <p:ph type="title" idx="4294967295"/>
          </p:nvPr>
        </p:nvSpPr>
        <p:spPr/>
        <p:txBody>
          <a:bodyPr/>
          <a:lstStyle/>
          <a:p>
            <a:pPr eaLnBrk="1" hangingPunct="1"/>
            <a:r>
              <a:rPr lang="en-US" sz="4000" smtClean="0"/>
              <a:t>When is the onset of symptoms in acute HIV infection?</a:t>
            </a:r>
          </a:p>
        </p:txBody>
      </p:sp>
      <p:sp>
        <p:nvSpPr>
          <p:cNvPr id="9220" name="Rectangle 3"/>
          <p:cNvSpPr>
            <a:spLocks noGrp="1" noChangeArrowheads="1"/>
          </p:cNvSpPr>
          <p:nvPr>
            <p:ph type="body" idx="4294967295"/>
          </p:nvPr>
        </p:nvSpPr>
        <p:spPr/>
        <p:txBody>
          <a:bodyPr/>
          <a:lstStyle/>
          <a:p>
            <a:pPr eaLnBrk="1" hangingPunct="1">
              <a:buFontTx/>
              <a:buNone/>
            </a:pPr>
            <a:endParaRPr lang="en-US" smtClean="0"/>
          </a:p>
          <a:p>
            <a:pPr eaLnBrk="1" hangingPunct="1"/>
            <a:r>
              <a:rPr lang="en-US" smtClean="0"/>
              <a:t>Generally 2 to 4 weeks, with a range of 5 to 29 days</a:t>
            </a:r>
            <a:r>
              <a:rPr lang="en-US" baseline="30000" smtClean="0"/>
              <a:t>7</a:t>
            </a:r>
          </a:p>
          <a:p>
            <a:pPr eaLnBrk="1" hangingPunct="1"/>
            <a:r>
              <a:rPr lang="en-US" smtClean="0"/>
              <a:t>Some cases have presented with symptoms up to 3 months after exposure</a:t>
            </a:r>
            <a:r>
              <a:rPr lang="en-US" baseline="30000" smtClean="0"/>
              <a:t>7</a:t>
            </a:r>
          </a:p>
        </p:txBody>
      </p:sp>
      <p:pic>
        <p:nvPicPr>
          <p:cNvPr id="5" name="Picture 4"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2024821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a:p>
        </p:txBody>
      </p:sp>
      <p:sp>
        <p:nvSpPr>
          <p:cNvPr id="13315" name="Rectangle 2"/>
          <p:cNvSpPr>
            <a:spLocks noGrp="1" noChangeArrowheads="1"/>
          </p:cNvSpPr>
          <p:nvPr>
            <p:ph type="title"/>
          </p:nvPr>
        </p:nvSpPr>
        <p:spPr>
          <a:xfrm>
            <a:off x="762000" y="457200"/>
            <a:ext cx="7924800" cy="1371600"/>
          </a:xfrm>
        </p:spPr>
        <p:txBody>
          <a:bodyPr/>
          <a:lstStyle/>
          <a:p>
            <a:pPr algn="l" eaLnBrk="1" hangingPunct="1"/>
            <a:r>
              <a:rPr lang="en-US" sz="3200" b="1" dirty="0" smtClean="0"/>
              <a:t>Evaluate the following populations for acute infection, particularly when they present with a febrile, “flu”-, or “mono”-like illness that is not otherwise explained: </a:t>
            </a:r>
          </a:p>
        </p:txBody>
      </p:sp>
      <p:sp>
        <p:nvSpPr>
          <p:cNvPr id="13316" name="Rectangle 3"/>
          <p:cNvSpPr>
            <a:spLocks noGrp="1" noChangeArrowheads="1"/>
          </p:cNvSpPr>
          <p:nvPr>
            <p:ph type="body" idx="1"/>
          </p:nvPr>
        </p:nvSpPr>
        <p:spPr>
          <a:xfrm>
            <a:off x="228600" y="2438400"/>
            <a:ext cx="8458200" cy="3733800"/>
          </a:xfrm>
        </p:spPr>
        <p:txBody>
          <a:bodyPr/>
          <a:lstStyle/>
          <a:p>
            <a:pPr>
              <a:lnSpc>
                <a:spcPct val="90000"/>
              </a:lnSpc>
            </a:pPr>
            <a:r>
              <a:rPr lang="en-US" sz="2400" b="1" dirty="0" smtClean="0"/>
              <a:t>Those who present for HIV testing</a:t>
            </a:r>
          </a:p>
          <a:p>
            <a:pPr>
              <a:lnSpc>
                <a:spcPct val="90000"/>
              </a:lnSpc>
            </a:pPr>
            <a:r>
              <a:rPr lang="en-US" sz="2400" b="1" dirty="0" smtClean="0"/>
              <a:t>Those who report a recent sexual or parenteral exposure with a known HIV-infected partner or a partner of unknown HIV </a:t>
            </a:r>
            <a:r>
              <a:rPr lang="en-US" sz="2400" b="1" dirty="0" err="1" smtClean="0"/>
              <a:t>serostatus</a:t>
            </a:r>
            <a:r>
              <a:rPr lang="en-US" sz="2400" b="1" dirty="0" smtClean="0"/>
              <a:t> in the past 2 to 6 weeks</a:t>
            </a:r>
          </a:p>
          <a:p>
            <a:pPr>
              <a:lnSpc>
                <a:spcPct val="90000"/>
              </a:lnSpc>
            </a:pPr>
            <a:r>
              <a:rPr lang="en-US" sz="2400" b="1" dirty="0" smtClean="0"/>
              <a:t>Men who report having unsafe sexual practices with other men</a:t>
            </a:r>
          </a:p>
          <a:p>
            <a:pPr>
              <a:lnSpc>
                <a:spcPct val="90000"/>
              </a:lnSpc>
            </a:pPr>
            <a:r>
              <a:rPr lang="en-US" sz="2400" b="1" dirty="0" smtClean="0"/>
              <a:t>Those who report needle-sharing</a:t>
            </a:r>
          </a:p>
          <a:p>
            <a:pPr>
              <a:lnSpc>
                <a:spcPct val="90000"/>
              </a:lnSpc>
            </a:pPr>
            <a:r>
              <a:rPr lang="en-US" sz="2400" b="1" dirty="0" smtClean="0"/>
              <a:t>Those who present with a newly diagnosed sexually transmitted infection</a:t>
            </a:r>
          </a:p>
          <a:p>
            <a:pPr>
              <a:lnSpc>
                <a:spcPct val="90000"/>
              </a:lnSpc>
            </a:pPr>
            <a:r>
              <a:rPr lang="en-US" sz="2400" b="1" dirty="0" smtClean="0"/>
              <a:t>Those who present with aseptic meningitis</a:t>
            </a:r>
          </a:p>
          <a:p>
            <a:pPr>
              <a:lnSpc>
                <a:spcPct val="90000"/>
              </a:lnSpc>
            </a:pPr>
            <a:r>
              <a:rPr lang="en-US" sz="2400" b="1" dirty="0" smtClean="0"/>
              <a:t>Pregnant or breastfeeding patients</a:t>
            </a:r>
          </a:p>
        </p:txBody>
      </p:sp>
      <p:pic>
        <p:nvPicPr>
          <p:cNvPr id="5" name="Picture 4"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3619136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0"/>
            <a:ext cx="7772400" cy="1371600"/>
          </a:xfrm>
        </p:spPr>
        <p:txBody>
          <a:bodyPr/>
          <a:lstStyle/>
          <a:p>
            <a:r>
              <a:rPr lang="en-US" sz="3200" b="1" dirty="0"/>
              <a:t>HIV Infection in Adolescents:  What the Primary Care Provider Needs to know</a:t>
            </a:r>
            <a:endParaRPr lang="en-US" sz="3200" b="1" dirty="0" smtClean="0"/>
          </a:p>
        </p:txBody>
      </p:sp>
      <p:sp>
        <p:nvSpPr>
          <p:cNvPr id="108547" name="Rectangle 3"/>
          <p:cNvSpPr>
            <a:spLocks noGrp="1" noChangeArrowheads="1"/>
          </p:cNvSpPr>
          <p:nvPr>
            <p:ph type="body" idx="1"/>
          </p:nvPr>
        </p:nvSpPr>
        <p:spPr>
          <a:xfrm>
            <a:off x="685800" y="1295400"/>
            <a:ext cx="7772400" cy="4800600"/>
          </a:xfrm>
        </p:spPr>
        <p:txBody>
          <a:bodyPr/>
          <a:lstStyle/>
          <a:p>
            <a:pPr marL="609600" indent="-609600">
              <a:lnSpc>
                <a:spcPct val="80000"/>
              </a:lnSpc>
              <a:buFontTx/>
              <a:buNone/>
            </a:pPr>
            <a:endParaRPr lang="en-US" sz="2400" b="1" dirty="0" smtClean="0"/>
          </a:p>
          <a:p>
            <a:pPr marL="609600" indent="-609600">
              <a:lnSpc>
                <a:spcPct val="80000"/>
              </a:lnSpc>
              <a:buFontTx/>
              <a:buNone/>
            </a:pPr>
            <a:r>
              <a:rPr lang="en-US" sz="2400" b="1" dirty="0" smtClean="0"/>
              <a:t>Learning Objectives:</a:t>
            </a:r>
          </a:p>
          <a:p>
            <a:pPr marL="609600" indent="-609600">
              <a:lnSpc>
                <a:spcPct val="80000"/>
              </a:lnSpc>
              <a:buFontTx/>
              <a:buAutoNum type="arabicParenR"/>
            </a:pPr>
            <a:r>
              <a:rPr lang="en-US" sz="2400" b="1" dirty="0" smtClean="0"/>
              <a:t>Understand the epidemiology of HIV infection in adolescents </a:t>
            </a:r>
          </a:p>
          <a:p>
            <a:pPr marL="609600" indent="-609600">
              <a:lnSpc>
                <a:spcPct val="80000"/>
              </a:lnSpc>
              <a:buFontTx/>
              <a:buAutoNum type="arabicParenR"/>
            </a:pPr>
            <a:r>
              <a:rPr lang="en-US" sz="2400" b="1" dirty="0" smtClean="0"/>
              <a:t>Recognize who should be tested for HIV infection and how this should be done</a:t>
            </a:r>
          </a:p>
          <a:p>
            <a:pPr marL="609600" indent="-609600">
              <a:lnSpc>
                <a:spcPct val="80000"/>
              </a:lnSpc>
              <a:buFontTx/>
              <a:buAutoNum type="arabicParenR"/>
            </a:pPr>
            <a:r>
              <a:rPr lang="en-US" sz="2400" b="1" dirty="0" smtClean="0"/>
              <a:t>Initiate the evaluation process for the newly diagnosed HIV infected adolescent</a:t>
            </a:r>
          </a:p>
          <a:p>
            <a:pPr marL="609600" indent="-609600">
              <a:lnSpc>
                <a:spcPct val="80000"/>
              </a:lnSpc>
              <a:buFontTx/>
              <a:buAutoNum type="arabicParenR"/>
            </a:pPr>
            <a:r>
              <a:rPr lang="en-US" sz="2400" b="1" dirty="0" smtClean="0"/>
              <a:t>Understand the medications available, the ability of these medications to alter the disease, and when to start these medications </a:t>
            </a:r>
          </a:p>
          <a:p>
            <a:pPr marL="609600" indent="-609600">
              <a:lnSpc>
                <a:spcPct val="80000"/>
              </a:lnSpc>
              <a:buFontTx/>
              <a:buAutoNum type="arabicParenR"/>
            </a:pPr>
            <a:r>
              <a:rPr lang="en-US" sz="2400" b="1" dirty="0" smtClean="0"/>
              <a:t>Initiate the steps necessary to prevent of HIV infection in adolescents</a:t>
            </a:r>
          </a:p>
          <a:p>
            <a:pPr marL="609600" indent="-609600">
              <a:lnSpc>
                <a:spcPct val="80000"/>
              </a:lnSpc>
              <a:buFontTx/>
              <a:buAutoNum type="arabicParenR"/>
            </a:pPr>
            <a:r>
              <a:rPr lang="en-US" sz="2400" b="1" dirty="0" smtClean="0"/>
              <a:t>Be able to diagnose acute HIV infection</a:t>
            </a:r>
          </a:p>
          <a:p>
            <a:pPr marL="609600" indent="-609600">
              <a:lnSpc>
                <a:spcPct val="80000"/>
              </a:lnSpc>
              <a:buFontTx/>
              <a:buAutoNum type="arabicParenR"/>
            </a:pPr>
            <a:endParaRPr lang="en-US" sz="2800" b="1" dirty="0" smtClean="0"/>
          </a:p>
        </p:txBody>
      </p:sp>
      <p:pic>
        <p:nvPicPr>
          <p:cNvPr id="4" name="Picture 3" descr="Childrens National Brand Online">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543800" y="6172200"/>
            <a:ext cx="1600200" cy="685800"/>
          </a:xfrm>
          <a:prstGeom prst="rect">
            <a:avLst/>
          </a:prstGeom>
          <a:noFill/>
          <a:ln>
            <a:noFill/>
          </a:ln>
        </p:spPr>
      </p:pic>
    </p:spTree>
    <p:extLst>
      <p:ext uri="{BB962C8B-B14F-4D97-AF65-F5344CB8AC3E}">
        <p14:creationId xmlns:p14="http://schemas.microsoft.com/office/powerpoint/2010/main" val="10490512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28600"/>
            <a:ext cx="8229600" cy="685800"/>
          </a:xfrm>
        </p:spPr>
        <p:txBody>
          <a:bodyPr/>
          <a:lstStyle/>
          <a:p>
            <a:endParaRPr lang="en-US" sz="3200" smtClean="0"/>
          </a:p>
        </p:txBody>
      </p:sp>
      <p:sp>
        <p:nvSpPr>
          <p:cNvPr id="53251" name="Rectangle 3"/>
          <p:cNvSpPr>
            <a:spLocks noGrp="1" noChangeArrowheads="1"/>
          </p:cNvSpPr>
          <p:nvPr>
            <p:ph type="body" sz="half" idx="2"/>
          </p:nvPr>
        </p:nvSpPr>
        <p:spPr>
          <a:xfrm>
            <a:off x="2514600" y="152400"/>
            <a:ext cx="7010400" cy="6629400"/>
          </a:xfrm>
        </p:spPr>
        <p:txBody>
          <a:bodyPr/>
          <a:lstStyle/>
          <a:p>
            <a:pPr>
              <a:buFontTx/>
              <a:buNone/>
            </a:pPr>
            <a:r>
              <a:rPr lang="en-US" b="1" i="1" dirty="0" smtClean="0"/>
              <a:t>The Swan of Passion by Travis C.</a:t>
            </a:r>
          </a:p>
          <a:p>
            <a:pPr>
              <a:buFontTx/>
              <a:buNone/>
            </a:pPr>
            <a:endParaRPr lang="en-US" sz="1800" b="1" dirty="0" smtClean="0"/>
          </a:p>
          <a:p>
            <a:pPr>
              <a:buFontTx/>
              <a:buNone/>
            </a:pPr>
            <a:r>
              <a:rPr lang="en-US" sz="1800" b="1" dirty="0" smtClean="0"/>
              <a:t>The other swans laugh and call me names for I have HIV</a:t>
            </a:r>
          </a:p>
          <a:p>
            <a:pPr>
              <a:buFontTx/>
              <a:buNone/>
            </a:pPr>
            <a:r>
              <a:rPr lang="en-US" sz="1800" b="1" dirty="0" smtClean="0"/>
              <a:t>Inside me it hurts to see my friends laughing at me</a:t>
            </a:r>
          </a:p>
          <a:p>
            <a:pPr>
              <a:buFontTx/>
              <a:buNone/>
            </a:pPr>
            <a:r>
              <a:rPr lang="en-US" sz="1800" b="1" dirty="0" smtClean="0"/>
              <a:t>I want to tell them to stop</a:t>
            </a:r>
          </a:p>
          <a:p>
            <a:pPr>
              <a:buFontTx/>
              <a:buNone/>
            </a:pPr>
            <a:r>
              <a:rPr lang="en-US" sz="1800" b="1" dirty="0" smtClean="0"/>
              <a:t>I want to tell them it is OK</a:t>
            </a:r>
          </a:p>
          <a:p>
            <a:pPr>
              <a:buFontTx/>
              <a:buNone/>
            </a:pPr>
            <a:r>
              <a:rPr lang="en-US" sz="1800" b="1" dirty="0" smtClean="0"/>
              <a:t>I want to tell them to see beyond the horizon</a:t>
            </a:r>
          </a:p>
          <a:p>
            <a:pPr>
              <a:buFontTx/>
              <a:buNone/>
            </a:pPr>
            <a:r>
              <a:rPr lang="en-US" sz="1800" b="1" dirty="0" smtClean="0"/>
              <a:t>But they will not listen</a:t>
            </a:r>
          </a:p>
          <a:p>
            <a:pPr>
              <a:buFontTx/>
              <a:buNone/>
            </a:pPr>
            <a:r>
              <a:rPr lang="en-US" sz="1800" b="1" dirty="0" smtClean="0"/>
              <a:t>They will not hear but their own voices</a:t>
            </a:r>
          </a:p>
          <a:p>
            <a:pPr>
              <a:buFontTx/>
              <a:buNone/>
            </a:pPr>
            <a:r>
              <a:rPr lang="en-US" sz="1800" b="1" dirty="0" smtClean="0"/>
              <a:t>They think they might get it just by floating by me</a:t>
            </a:r>
          </a:p>
          <a:p>
            <a:pPr>
              <a:buFontTx/>
              <a:buNone/>
            </a:pPr>
            <a:r>
              <a:rPr lang="en-US" sz="1800" b="1" dirty="0" smtClean="0"/>
              <a:t>They think they are better than I</a:t>
            </a:r>
          </a:p>
          <a:p>
            <a:pPr>
              <a:buFontTx/>
              <a:buNone/>
            </a:pPr>
            <a:r>
              <a:rPr lang="en-US" sz="1800" b="1" dirty="0" smtClean="0"/>
              <a:t>They think I am a threat to them, their well-being, and to all the </a:t>
            </a:r>
          </a:p>
          <a:p>
            <a:pPr>
              <a:buFontTx/>
              <a:buNone/>
            </a:pPr>
            <a:r>
              <a:rPr lang="en-US" sz="1800" b="1" dirty="0" smtClean="0"/>
              <a:t>other swans</a:t>
            </a:r>
          </a:p>
          <a:p>
            <a:pPr>
              <a:buFontTx/>
              <a:buNone/>
            </a:pPr>
            <a:r>
              <a:rPr lang="en-US" sz="1800" b="1" dirty="0" smtClean="0"/>
              <a:t>What they don’t know is that I too can feel</a:t>
            </a:r>
          </a:p>
          <a:p>
            <a:pPr>
              <a:buFontTx/>
              <a:buNone/>
            </a:pPr>
            <a:r>
              <a:rPr lang="en-US" sz="1800" b="1" dirty="0" smtClean="0"/>
              <a:t>I too can hurt</a:t>
            </a:r>
          </a:p>
          <a:p>
            <a:pPr>
              <a:buFontTx/>
              <a:buNone/>
            </a:pPr>
            <a:r>
              <a:rPr lang="en-US" sz="1800" b="1" dirty="0" smtClean="0"/>
              <a:t>I too can heal</a:t>
            </a:r>
          </a:p>
          <a:p>
            <a:pPr>
              <a:buFontTx/>
              <a:buNone/>
            </a:pPr>
            <a:r>
              <a:rPr lang="en-US" sz="1800" b="1" dirty="0" smtClean="0"/>
              <a:t>I too can fly</a:t>
            </a:r>
          </a:p>
          <a:p>
            <a:pPr>
              <a:buFontTx/>
              <a:buNone/>
            </a:pPr>
            <a:r>
              <a:rPr lang="en-US" sz="1800" b="1" dirty="0" smtClean="0"/>
              <a:t>So while I appear alone</a:t>
            </a:r>
          </a:p>
          <a:p>
            <a:pPr>
              <a:buFontTx/>
              <a:buNone/>
            </a:pPr>
            <a:r>
              <a:rPr lang="en-US" sz="1800" b="1" dirty="0" smtClean="0"/>
              <a:t>I know my heart is filled with passion, with faith, with acceptance</a:t>
            </a:r>
          </a:p>
          <a:p>
            <a:endParaRPr lang="en-US" sz="1800" b="1" dirty="0" smtClean="0"/>
          </a:p>
        </p:txBody>
      </p:sp>
      <p:pic>
        <p:nvPicPr>
          <p:cNvPr id="53252" name="Picture 4" descr="showIma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828800"/>
            <a:ext cx="2286000" cy="3733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141457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9306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1143000"/>
          </a:xfrm>
        </p:spPr>
        <p:txBody>
          <a:bodyPr/>
          <a:lstStyle/>
          <a:p>
            <a:pPr>
              <a:lnSpc>
                <a:spcPts val="2600"/>
              </a:lnSpc>
            </a:pPr>
            <a:r>
              <a:rPr lang="en-US" sz="2400" dirty="0" smtClean="0">
                <a:solidFill>
                  <a:srgbClr val="FFFF00"/>
                </a:solidFill>
                <a:effectLst/>
              </a:rPr>
              <a:t>Diagnoses of HIV Infection Among Persons Aged 13 Years and Older, by Sex and Age Group, 2013—United States   </a:t>
            </a:r>
            <a:br>
              <a:rPr lang="en-US" sz="2400" dirty="0" smtClean="0">
                <a:solidFill>
                  <a:srgbClr val="FFFF00"/>
                </a:solidFill>
                <a:effectLst/>
              </a:rPr>
            </a:br>
            <a:r>
              <a:rPr lang="en-US" sz="2400" dirty="0" smtClean="0">
                <a:solidFill>
                  <a:srgbClr val="FFFF00"/>
                </a:solidFill>
                <a:effectLst/>
              </a:rPr>
              <a:t>and 6 Dependent Areas</a:t>
            </a:r>
            <a:endParaRPr lang="en-US" sz="2400" dirty="0">
              <a:solidFill>
                <a:srgbClr val="FFFF00"/>
              </a:solidFill>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52600"/>
            <a:ext cx="8245870" cy="3591592"/>
          </a:xfrm>
          <a:prstGeom prst="rect">
            <a:avLst/>
          </a:prstGeom>
        </p:spPr>
      </p:pic>
      <p:sp>
        <p:nvSpPr>
          <p:cNvPr id="4" name="Text Placeholder 3"/>
          <p:cNvSpPr>
            <a:spLocks noGrp="1"/>
          </p:cNvSpPr>
          <p:nvPr>
            <p:ph type="body" sz="quarter" idx="10"/>
          </p:nvPr>
        </p:nvSpPr>
        <p:spPr>
          <a:xfrm>
            <a:off x="457200" y="5715000"/>
            <a:ext cx="6248400" cy="685800"/>
          </a:xfrm>
        </p:spPr>
        <p:txBody>
          <a:bodyPr/>
          <a:lstStyle/>
          <a:p>
            <a:pPr marL="285750" indent="-285750">
              <a:spcBef>
                <a:spcPts val="0"/>
              </a:spcBef>
            </a:pPr>
            <a:r>
              <a:rPr lang="en-US" i="1" dirty="0" smtClean="0"/>
              <a:t>Note. </a:t>
            </a:r>
            <a:r>
              <a:rPr lang="en-US" dirty="0" smtClean="0"/>
              <a:t>Data include persons with a diagnosis of HIV infection regardless of stage of  disease at diagnosis.  All displayed data have been statistically adjusted to account for reporting delays, but not for incomplete reporting. </a:t>
            </a:r>
            <a:endParaRPr lang="en-US" dirty="0"/>
          </a:p>
        </p:txBody>
      </p:sp>
    </p:spTree>
    <p:extLst>
      <p:ext uri="{BB962C8B-B14F-4D97-AF65-F5344CB8AC3E}">
        <p14:creationId xmlns:p14="http://schemas.microsoft.com/office/powerpoint/2010/main" val="17043467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365098"/>
            <a:ext cx="8610600" cy="1143000"/>
          </a:xfrm>
        </p:spPr>
        <p:txBody>
          <a:bodyPr/>
          <a:lstStyle/>
          <a:p>
            <a:pPr>
              <a:lnSpc>
                <a:spcPts val="2800"/>
              </a:lnSpc>
            </a:pPr>
            <a:r>
              <a:rPr lang="en-US" sz="2500" dirty="0" smtClean="0">
                <a:solidFill>
                  <a:schemeClr val="tx1"/>
                </a:solidFill>
                <a:effectLst/>
              </a:rPr>
              <a:t>Diagnoses of HIV Infection Among Adolescents and Young Adults Aged 13-24 Years,  by Race/Ethnicity, 2009–2013</a:t>
            </a:r>
            <a:br>
              <a:rPr lang="en-US" sz="2500" dirty="0" smtClean="0">
                <a:solidFill>
                  <a:schemeClr val="tx1"/>
                </a:solidFill>
                <a:effectLst/>
              </a:rPr>
            </a:br>
            <a:r>
              <a:rPr lang="en-US" sz="2500" dirty="0" smtClean="0">
                <a:solidFill>
                  <a:schemeClr val="tx1"/>
                </a:solidFill>
                <a:effectLst/>
              </a:rPr>
              <a:t>United States and 6 Dependent Areas</a:t>
            </a:r>
            <a:endParaRPr lang="en-US" sz="2500" dirty="0">
              <a:solidFill>
                <a:schemeClr val="tx1"/>
              </a:solidFill>
              <a:effectLst/>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472" y="1828800"/>
            <a:ext cx="7832814" cy="4433862"/>
          </a:xfrm>
          <a:prstGeom prst="rect">
            <a:avLst/>
          </a:prstGeom>
        </p:spPr>
      </p:pic>
      <p:sp>
        <p:nvSpPr>
          <p:cNvPr id="4" name="Text Placeholder 3"/>
          <p:cNvSpPr>
            <a:spLocks noGrp="1"/>
          </p:cNvSpPr>
          <p:nvPr>
            <p:ph type="body" sz="quarter" idx="10"/>
          </p:nvPr>
        </p:nvSpPr>
        <p:spPr>
          <a:xfrm>
            <a:off x="457200" y="5943600"/>
            <a:ext cx="6858000" cy="533400"/>
          </a:xfrm>
        </p:spPr>
        <p:txBody>
          <a:bodyPr/>
          <a:lstStyle/>
          <a:p>
            <a:pPr marL="283464" indent="-283464">
              <a:spcBef>
                <a:spcPts val="0"/>
              </a:spcBef>
            </a:pPr>
            <a:r>
              <a:rPr lang="en-US" i="1" dirty="0" smtClean="0"/>
              <a:t>Note. </a:t>
            </a:r>
            <a:r>
              <a:rPr lang="en-US" dirty="0" smtClean="0"/>
              <a:t>Data include persons with a diagnosis of HIV infection regardless of stage of disease at diagnosis. All displayed data have been statistically adjusted to account for reporting delays, but not for incomplete reporting.</a:t>
            </a:r>
          </a:p>
          <a:p>
            <a:pPr>
              <a:spcBef>
                <a:spcPts val="0"/>
              </a:spcBef>
            </a:pPr>
            <a:r>
              <a:rPr lang="en-US" baseline="30000" dirty="0" smtClean="0"/>
              <a:t>a</a:t>
            </a:r>
            <a:r>
              <a:rPr lang="en-US" dirty="0" smtClean="0"/>
              <a:t> Hispanics/Latinos can be of any race. </a:t>
            </a:r>
          </a:p>
        </p:txBody>
      </p:sp>
    </p:spTree>
    <p:extLst>
      <p:ext uri="{BB962C8B-B14F-4D97-AF65-F5344CB8AC3E}">
        <p14:creationId xmlns:p14="http://schemas.microsoft.com/office/powerpoint/2010/main" val="42570468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424" y="228600"/>
            <a:ext cx="8534399" cy="1216269"/>
          </a:xfrm>
        </p:spPr>
        <p:txBody>
          <a:bodyPr/>
          <a:lstStyle/>
          <a:p>
            <a:pPr>
              <a:lnSpc>
                <a:spcPts val="2700"/>
              </a:lnSpc>
            </a:pPr>
            <a:r>
              <a:rPr lang="en-US" sz="2200" dirty="0" smtClean="0">
                <a:solidFill>
                  <a:schemeClr val="tx1"/>
                </a:solidFill>
                <a:effectLst/>
              </a:rPr>
              <a:t>Diagnoses of HIV Infection Among Adolescents and Young</a:t>
            </a:r>
            <a:br>
              <a:rPr lang="en-US" sz="2200" dirty="0" smtClean="0">
                <a:solidFill>
                  <a:schemeClr val="tx1"/>
                </a:solidFill>
                <a:effectLst/>
              </a:rPr>
            </a:br>
            <a:r>
              <a:rPr lang="en-US" sz="2200" dirty="0" smtClean="0">
                <a:solidFill>
                  <a:schemeClr val="tx1"/>
                </a:solidFill>
                <a:effectLst/>
              </a:rPr>
              <a:t> Adults Aged 13-24 Years, by Transmission Category, 2009–2013 United States and </a:t>
            </a:r>
            <a:r>
              <a:rPr lang="en-US" sz="2200" dirty="0">
                <a:solidFill>
                  <a:schemeClr val="tx1"/>
                </a:solidFill>
                <a:effectLst/>
              </a:rPr>
              <a:t>6 Dependent </a:t>
            </a:r>
            <a:r>
              <a:rPr lang="en-US" sz="2200" dirty="0" smtClean="0">
                <a:solidFill>
                  <a:schemeClr val="tx1"/>
                </a:solidFill>
                <a:effectLst/>
              </a:rPr>
              <a:t>Areas</a:t>
            </a:r>
            <a:endParaRPr lang="en-US" sz="2200" dirty="0">
              <a:solidFill>
                <a:schemeClr val="tx1"/>
              </a:solidFill>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173" y="1447801"/>
            <a:ext cx="7647827" cy="4254104"/>
          </a:xfrm>
          <a:prstGeom prst="rect">
            <a:avLst/>
          </a:prstGeom>
        </p:spPr>
      </p:pic>
      <p:sp>
        <p:nvSpPr>
          <p:cNvPr id="4" name="Text Placeholder 3"/>
          <p:cNvSpPr>
            <a:spLocks noGrp="1"/>
          </p:cNvSpPr>
          <p:nvPr>
            <p:ph type="body" sz="quarter" idx="10"/>
          </p:nvPr>
        </p:nvSpPr>
        <p:spPr>
          <a:xfrm>
            <a:off x="388494" y="5577590"/>
            <a:ext cx="6850506" cy="914400"/>
          </a:xfrm>
          <a:effectLst/>
        </p:spPr>
        <p:txBody>
          <a:bodyPr/>
          <a:lstStyle/>
          <a:p>
            <a:pPr marL="285750" indent="-285750">
              <a:lnSpc>
                <a:spcPts val="1000"/>
              </a:lnSpc>
              <a:spcBef>
                <a:spcPts val="0"/>
              </a:spcBef>
            </a:pPr>
            <a:r>
              <a:rPr lang="en-US" sz="900" i="1" dirty="0" smtClean="0"/>
              <a:t>Note</a:t>
            </a:r>
            <a:r>
              <a:rPr lang="en-US" sz="900" dirty="0" smtClean="0"/>
              <a:t>. </a:t>
            </a:r>
            <a:r>
              <a:rPr lang="en-US" sz="900" dirty="0"/>
              <a:t>Data include persons with a diagnosis of HIV infection regardless of stage of  disease at diagnosis. </a:t>
            </a:r>
            <a:r>
              <a:rPr lang="en-US" sz="900" dirty="0" smtClean="0"/>
              <a:t>All displayed data have been statistically </a:t>
            </a:r>
            <a:r>
              <a:rPr lang="en-US" sz="900" dirty="0"/>
              <a:t>adjusted to account for reporting </a:t>
            </a:r>
            <a:r>
              <a:rPr lang="en-US" sz="900" dirty="0" smtClean="0"/>
              <a:t>delays </a:t>
            </a:r>
            <a:r>
              <a:rPr lang="en-US" sz="900" dirty="0"/>
              <a:t>and missing </a:t>
            </a:r>
            <a:r>
              <a:rPr lang="en-US" sz="900" dirty="0" smtClean="0"/>
              <a:t>transmission category, </a:t>
            </a:r>
            <a:r>
              <a:rPr lang="en-US" sz="900" dirty="0"/>
              <a:t>but not for incomplete  reporting</a:t>
            </a:r>
            <a:r>
              <a:rPr lang="en-US" sz="900" dirty="0" smtClean="0"/>
              <a:t>.</a:t>
            </a:r>
          </a:p>
          <a:p>
            <a:pPr marL="307975" indent="-307975">
              <a:lnSpc>
                <a:spcPts val="1000"/>
              </a:lnSpc>
              <a:spcBef>
                <a:spcPts val="0"/>
              </a:spcBef>
            </a:pPr>
            <a:r>
              <a:rPr lang="en-US" sz="900" baseline="30000" dirty="0" smtClean="0"/>
              <a:t>a </a:t>
            </a:r>
            <a:r>
              <a:rPr lang="en-US" sz="900" dirty="0" smtClean="0"/>
              <a:t>Heterosexual contact with a person known to have, or to be at high risk for, HIV infection.    </a:t>
            </a:r>
          </a:p>
          <a:p>
            <a:pPr>
              <a:lnSpc>
                <a:spcPts val="1000"/>
              </a:lnSpc>
              <a:spcBef>
                <a:spcPts val="0"/>
              </a:spcBef>
            </a:pPr>
            <a:r>
              <a:rPr lang="en-US" sz="900" baseline="30000" dirty="0" smtClean="0"/>
              <a:t>b </a:t>
            </a:r>
            <a:r>
              <a:rPr lang="en-US" sz="900" dirty="0" smtClean="0"/>
              <a:t>Includes hemophilia, blood transfusion, perinatal exposure, and risk factor not reported or not identified. </a:t>
            </a:r>
            <a:endParaRPr lang="en-US" sz="900" dirty="0"/>
          </a:p>
        </p:txBody>
      </p:sp>
    </p:spTree>
    <p:extLst>
      <p:ext uri="{BB962C8B-B14F-4D97-AF65-F5344CB8AC3E}">
        <p14:creationId xmlns:p14="http://schemas.microsoft.com/office/powerpoint/2010/main" val="255071118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125" name="Title 1"/>
          <p:cNvSpPr txBox="1">
            <a:spLocks noGrp="1"/>
          </p:cNvSpPr>
          <p:nvPr>
            <p:ph type="title"/>
          </p:nvPr>
        </p:nvSpPr>
        <p:spPr>
          <a:xfrm>
            <a:off x="210511" y="294229"/>
            <a:ext cx="8734424" cy="1114425"/>
          </a:xfrm>
          <a:prstGeom prst="rect">
            <a:avLst/>
          </a:prstGeom>
        </p:spPr>
        <p:txBody>
          <a:bodyPr anchor="b" anchorCtr="0"/>
          <a:lstStyle/>
          <a:p>
            <a:pPr lvl="0">
              <a:lnSpc>
                <a:spcPts val="2600"/>
              </a:lnSpc>
              <a:defRPr/>
            </a:pPr>
            <a:r>
              <a:rPr lang="en-US" sz="2400" dirty="0" smtClean="0">
                <a:solidFill>
                  <a:schemeClr val="accent5">
                    <a:lumMod val="90000"/>
                  </a:schemeClr>
                </a:solidFill>
                <a:effectLst/>
              </a:rPr>
              <a:t>Rates of Diagnoses of HIV Infection Among Adolescents Aged </a:t>
            </a:r>
            <a:r>
              <a:rPr lang="en-US" sz="2400" dirty="0">
                <a:solidFill>
                  <a:schemeClr val="accent5">
                    <a:lumMod val="90000"/>
                  </a:schemeClr>
                </a:solidFill>
                <a:effectLst/>
              </a:rPr>
              <a:t>13–19 </a:t>
            </a:r>
            <a:r>
              <a:rPr lang="en-US" sz="2400" dirty="0" smtClean="0">
                <a:solidFill>
                  <a:schemeClr val="accent5">
                    <a:lumMod val="90000"/>
                  </a:schemeClr>
                </a:solidFill>
                <a:effectLst/>
              </a:rPr>
              <a:t>Years,  2013—United States and 6 Dependent Areas</a:t>
            </a:r>
            <a:r>
              <a:rPr lang="en-US" sz="2000" dirty="0" smtClean="0">
                <a:solidFill>
                  <a:schemeClr val="accent5">
                    <a:lumMod val="90000"/>
                  </a:schemeClr>
                </a:solidFill>
                <a:effectLst/>
              </a:rPr>
              <a:t/>
            </a:r>
            <a:br>
              <a:rPr lang="en-US" sz="2000" dirty="0" smtClean="0">
                <a:solidFill>
                  <a:schemeClr val="accent5">
                    <a:lumMod val="90000"/>
                  </a:schemeClr>
                </a:solidFill>
                <a:effectLst/>
              </a:rPr>
            </a:br>
            <a:r>
              <a:rPr lang="en-US" sz="2000" dirty="0" smtClean="0">
                <a:solidFill>
                  <a:schemeClr val="accent5">
                    <a:lumMod val="90000"/>
                  </a:schemeClr>
                </a:solidFill>
                <a:effectLst/>
              </a:rPr>
              <a:t>N = 1,931	Total Rate = 6.5</a:t>
            </a:r>
            <a:endParaRPr kumimoji="0" lang="en-US" sz="2000" b="1" i="0" u="none" strike="noStrike" kern="1200" cap="none" spc="0" normalizeH="0" baseline="0" noProof="0" dirty="0">
              <a:ln>
                <a:noFill/>
              </a:ln>
              <a:solidFill>
                <a:schemeClr val="accent5">
                  <a:lumMod val="90000"/>
                </a:schemeClr>
              </a:solidFill>
              <a:effectLst/>
              <a:uLnTx/>
              <a:uFillTx/>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066799"/>
            <a:ext cx="8153400" cy="4989881"/>
          </a:xfrm>
          <a:prstGeom prst="rect">
            <a:avLst/>
          </a:prstGeom>
        </p:spPr>
      </p:pic>
      <p:sp>
        <p:nvSpPr>
          <p:cNvPr id="4" name="Text Placeholder 3"/>
          <p:cNvSpPr>
            <a:spLocks noGrp="1"/>
          </p:cNvSpPr>
          <p:nvPr>
            <p:ph type="body" sz="quarter" idx="10"/>
          </p:nvPr>
        </p:nvSpPr>
        <p:spPr>
          <a:xfrm>
            <a:off x="447675" y="6019800"/>
            <a:ext cx="6705600" cy="476250"/>
          </a:xfrm>
        </p:spPr>
        <p:txBody>
          <a:bodyPr/>
          <a:lstStyle/>
          <a:p>
            <a:pPr>
              <a:lnSpc>
                <a:spcPts val="1000"/>
              </a:lnSpc>
              <a:spcBef>
                <a:spcPts val="0"/>
              </a:spcBef>
            </a:pPr>
            <a:r>
              <a:rPr lang="en-US" sz="900" i="1" dirty="0" smtClean="0"/>
              <a:t>Note.</a:t>
            </a:r>
            <a:r>
              <a:rPr lang="en-US" sz="900" dirty="0" smtClean="0"/>
              <a:t> Data include persons with a diagnosis of HIV infection regardless of stage of disease at diagnosis. All displayed data have been statistically adjusted to account for reporting delays, but not for incomplete reporting.</a:t>
            </a:r>
            <a:endParaRPr lang="en-US" sz="900" dirty="0"/>
          </a:p>
        </p:txBody>
      </p:sp>
    </p:spTree>
    <p:extLst>
      <p:ext uri="{BB962C8B-B14F-4D97-AF65-F5344CB8AC3E}">
        <p14:creationId xmlns:p14="http://schemas.microsoft.com/office/powerpoint/2010/main" val="309010375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4843</Words>
  <Application>Microsoft Office PowerPoint</Application>
  <PresentationFormat>On-screen Show (4:3)</PresentationFormat>
  <Paragraphs>526</Paragraphs>
  <Slides>57</Slides>
  <Notes>27</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57</vt:i4>
      </vt:variant>
    </vt:vector>
  </HeadingPairs>
  <TitlesOfParts>
    <vt:vector size="67" baseType="lpstr">
      <vt:lpstr>12_Default Design</vt:lpstr>
      <vt:lpstr>Default Design</vt:lpstr>
      <vt:lpstr>1_Default Design</vt:lpstr>
      <vt:lpstr>3_Default Design</vt:lpstr>
      <vt:lpstr>5_Default Design</vt:lpstr>
      <vt:lpstr>6_Default Design</vt:lpstr>
      <vt:lpstr>NCHHSTP_PPT_dark(</vt:lpstr>
      <vt:lpstr>1_NCHHSTP_PPT_dark(</vt:lpstr>
      <vt:lpstr>2_NCHHSTP_PPT_dark(</vt:lpstr>
      <vt:lpstr>Chart</vt:lpstr>
      <vt:lpstr>HIV Infection in Adolescents:  What do we need to know to prevent infections and evaluate and treat the Patient at Risk</vt:lpstr>
      <vt:lpstr>I Have No Disclosures</vt:lpstr>
      <vt:lpstr>HIV Infection in Adolescents:  What the Primary Care Provider Needs to know</vt:lpstr>
      <vt:lpstr>Diagnoses of HIV Infection Among Adolescent and Young Adult Males, by Age Group and Transmission Category  2013—United States and 6 Dependent Areas</vt:lpstr>
      <vt:lpstr>Diagnoses of HIV Infection Among Adolescent and Young Adult Females, by Age Group and Transmission Category  2013—United States and 6 Dependent Areas</vt:lpstr>
      <vt:lpstr>Diagnoses of HIV Infection Among Persons Aged 13 Years and Older, by Sex and Age Group, 2013—United States    and 6 Dependent Areas</vt:lpstr>
      <vt:lpstr>Diagnoses of HIV Infection Among Adolescents and Young Adults Aged 13-24 Years,  by Race/Ethnicity, 2009–2013 United States and 6 Dependent Areas</vt:lpstr>
      <vt:lpstr>Diagnoses of HIV Infection Among Adolescents and Young  Adults Aged 13-24 Years, by Transmission Category, 2009–2013 United States and 6 Dependent Areas</vt:lpstr>
      <vt:lpstr>Rates of Diagnoses of HIV Infection Among Adolescents Aged 13–19 Years,  2013—United States and 6 Dependent Areas N = 1,931 Total Rate = 6.5</vt:lpstr>
      <vt:lpstr>Rates of Diagnoses of HIV Infection among Adolescents Aged 13–19 Years,  2011—United States and 6 Dependent Areas N = 2,316 Total Rate = 7.6</vt:lpstr>
      <vt:lpstr>Rates of Diagnoses of HIV Infection Among Young Adults Aged 20–24 Years,  2013—United States and 6 Dependent Areas N = 8,144 Total Rate = 35.3</vt:lpstr>
      <vt:lpstr>Rates of Diagnoses of HIV Infection among Young Adults Aged  20–24 Years,  2011—United States and 6 Dependent Areas N = 8,140 Total Rate = 36.3</vt:lpstr>
      <vt:lpstr>Adolescents  and Young Adults Aged 13–24 Years Living with a Diagnosis of HIV Infection, by Sex and Transmission Category, Year-end 2010, United States and 6 Dependent Areas</vt:lpstr>
      <vt:lpstr>Adolescents and Young Adults Aged 13–24 Years Living  with a Diagnosis of HIV Infection, by Sex and Race/Ethnicity,  Year–end 2012—United States and 6 Dependent Areas</vt:lpstr>
      <vt:lpstr>Stage 3 (AIDS) Classifications Among Adolescents Aged 13–19 Years, by Sex, 1985–2013—United States and 6 Dependent Areas </vt:lpstr>
      <vt:lpstr>Stage 3 (AIDS) Classifications Among Young Adults Aged 20–24 Years, by Sex, 1985–2013—United States and 6 U.S. Dependent Areas </vt:lpstr>
      <vt:lpstr>Case Presentation</vt:lpstr>
      <vt:lpstr>Question 1:  When was the earliest time before this positive test that Patrick could have become infected?</vt:lpstr>
      <vt:lpstr>HIV Screening Guidelines</vt:lpstr>
      <vt:lpstr>HIV Test “Generations”</vt:lpstr>
      <vt:lpstr>PowerPoint Presentation</vt:lpstr>
      <vt:lpstr>PowerPoint Presentation</vt:lpstr>
      <vt:lpstr>Question 1:  When was the earliest time before this positive test that Patrick could have become infected?</vt:lpstr>
      <vt:lpstr>PowerPoint Presentation</vt:lpstr>
      <vt:lpstr>Post-Test Counseling</vt:lpstr>
      <vt:lpstr>Living with AIDS</vt:lpstr>
      <vt:lpstr>What are the tests that are now used for screening and diagnosis of HIV infection? </vt:lpstr>
      <vt:lpstr>New approach to HIV shortens diagnostic testing significantly; no separate antibody testing with high specificity (ie Western Blot) still necessary</vt:lpstr>
      <vt:lpstr>What testing is appropriate for the newly diagnosed HIV infected individual?</vt:lpstr>
      <vt:lpstr>What testing is appropriate for the newly diagnosed HIV infected individual?</vt:lpstr>
      <vt:lpstr>What testing is appropriate for the newly diagnosed HIV infected individual?</vt:lpstr>
      <vt:lpstr>Case Presentation</vt:lpstr>
      <vt:lpstr>Goals of Treatment</vt:lpstr>
      <vt:lpstr>Rationale for ART</vt:lpstr>
      <vt:lpstr>When to Start ART?</vt:lpstr>
      <vt:lpstr>Recommendations for Initiating ART: Considerations</vt:lpstr>
      <vt:lpstr>Potential Benefits of Early Therapy </vt:lpstr>
      <vt:lpstr>Case Presentation</vt:lpstr>
      <vt:lpstr>PowerPoint Presentation</vt:lpstr>
      <vt:lpstr>Current ARV Medications</vt:lpstr>
      <vt:lpstr>Co-formulated HIV Medications</vt:lpstr>
      <vt:lpstr>Initial Treatment: Choosing Regimens</vt:lpstr>
      <vt:lpstr>Initial Regimens: Recommended  (Regardless of baseline HIV RNA or CD4 count)</vt:lpstr>
      <vt:lpstr>Case Presentation</vt:lpstr>
      <vt:lpstr>Your answer is: </vt:lpstr>
      <vt:lpstr> What is PrEP? </vt:lpstr>
      <vt:lpstr>Who Should Take It?</vt:lpstr>
      <vt:lpstr>Your answer is: </vt:lpstr>
      <vt:lpstr>Case Presentation</vt:lpstr>
      <vt:lpstr>Acute Retroviral Syndrome: Associated Signs and Symptoms (Expected Frequency)</vt:lpstr>
      <vt:lpstr>Acute Retroviral Syndrome: Associated Signs and Symptoms (Expected Frequency), continued</vt:lpstr>
      <vt:lpstr>When acute HIV infection is suspected:</vt:lpstr>
      <vt:lpstr>When is the onset of symptoms in acute HIV infection?</vt:lpstr>
      <vt:lpstr>Evaluate the following populations for acute infection, particularly when they present with a febrile, “flu”-, or “mono”-like illness that is not otherwise explained: </vt:lpstr>
      <vt:lpstr>HIV Infection in Adolescents:  What the Primary Care Provider Needs to know</vt:lpstr>
      <vt:lpstr>PowerPoint Presentation</vt:lpstr>
      <vt:lpstr>PowerPoint Presentation</vt:lpstr>
    </vt:vector>
  </TitlesOfParts>
  <Company>Children's National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Infection in Adolescents:  What the Primary Care Provider Needs to know</dc:title>
  <dc:creator>D'Angelo, Lawrence</dc:creator>
  <cp:lastModifiedBy>D'Angelo, Lawrence</cp:lastModifiedBy>
  <cp:revision>53</cp:revision>
  <dcterms:created xsi:type="dcterms:W3CDTF">2014-11-08T18:53:13Z</dcterms:created>
  <dcterms:modified xsi:type="dcterms:W3CDTF">2015-08-28T15:10:04Z</dcterms:modified>
</cp:coreProperties>
</file>