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</p:sldMasterIdLst>
  <p:notesMasterIdLst>
    <p:notesMasterId r:id="rId36"/>
  </p:notesMasterIdLst>
  <p:sldIdLst>
    <p:sldId id="256" r:id="rId3"/>
    <p:sldId id="258" r:id="rId4"/>
    <p:sldId id="259" r:id="rId5"/>
    <p:sldId id="257" r:id="rId6"/>
    <p:sldId id="263" r:id="rId7"/>
    <p:sldId id="264" r:id="rId8"/>
    <p:sldId id="265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0" r:id="rId31"/>
    <p:sldId id="266" r:id="rId32"/>
    <p:sldId id="261" r:id="rId33"/>
    <p:sldId id="267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02562-F051-43F5-85A1-E8162F082A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18197E-CFFA-4DE2-8434-558D15A3FA40}">
      <dgm:prSet phldrT="[Text]"/>
      <dgm:spPr/>
      <dgm:t>
        <a:bodyPr/>
        <a:lstStyle/>
        <a:p>
          <a:r>
            <a:rPr lang="en-US" b="1" dirty="0" smtClean="0"/>
            <a:t>Enacted in 1997:  </a:t>
          </a:r>
          <a:r>
            <a:rPr lang="en-US" b="0" dirty="0" smtClean="0"/>
            <a:t>Reauthorized in 2009 and funding extended in 2015</a:t>
          </a:r>
          <a:endParaRPr lang="en-US" dirty="0"/>
        </a:p>
      </dgm:t>
    </dgm:pt>
    <dgm:pt modelId="{5270DB3E-D055-47BF-8FB7-39F8D93665FB}" type="parTrans" cxnId="{8CC6372C-96E4-4919-9F7F-578A436B77CB}">
      <dgm:prSet/>
      <dgm:spPr/>
      <dgm:t>
        <a:bodyPr/>
        <a:lstStyle/>
        <a:p>
          <a:endParaRPr lang="en-US"/>
        </a:p>
      </dgm:t>
    </dgm:pt>
    <dgm:pt modelId="{2ED01ED4-1723-4D69-97A5-14D3F0552B27}" type="sibTrans" cxnId="{8CC6372C-96E4-4919-9F7F-578A436B77CB}">
      <dgm:prSet/>
      <dgm:spPr/>
      <dgm:t>
        <a:bodyPr/>
        <a:lstStyle/>
        <a:p>
          <a:endParaRPr lang="en-US"/>
        </a:p>
      </dgm:t>
    </dgm:pt>
    <dgm:pt modelId="{04E1C3FB-F70D-4093-A575-914E911F5CF3}">
      <dgm:prSet phldrT="[Text]"/>
      <dgm:spPr/>
      <dgm:t>
        <a:bodyPr/>
        <a:lstStyle/>
        <a:p>
          <a:r>
            <a:rPr lang="en-US" b="1" dirty="0"/>
            <a:t>Financing</a:t>
          </a:r>
          <a:r>
            <a:rPr lang="en-US" dirty="0"/>
            <a:t>: Block grant allotments to states</a:t>
          </a:r>
        </a:p>
      </dgm:t>
    </dgm:pt>
    <dgm:pt modelId="{BDFCB37C-D3B3-440D-9A00-FBFE5B3CD935}" type="parTrans" cxnId="{D9810B24-700B-40EB-8D39-1155663E8E41}">
      <dgm:prSet/>
      <dgm:spPr/>
      <dgm:t>
        <a:bodyPr/>
        <a:lstStyle/>
        <a:p>
          <a:endParaRPr lang="en-US"/>
        </a:p>
      </dgm:t>
    </dgm:pt>
    <dgm:pt modelId="{7E201670-B119-4F3B-BAE7-F07E90673D89}" type="sibTrans" cxnId="{D9810B24-700B-40EB-8D39-1155663E8E41}">
      <dgm:prSet/>
      <dgm:spPr/>
      <dgm:t>
        <a:bodyPr/>
        <a:lstStyle/>
        <a:p>
          <a:endParaRPr lang="en-US"/>
        </a:p>
      </dgm:t>
    </dgm:pt>
    <dgm:pt modelId="{F72CADE4-7CBC-4FD0-80E7-7AFD3857719F}">
      <dgm:prSet phldrT="[Text]"/>
      <dgm:spPr/>
      <dgm:t>
        <a:bodyPr/>
        <a:lstStyle/>
        <a:p>
          <a:r>
            <a:rPr lang="en-US" b="1" dirty="0" smtClean="0"/>
            <a:t>Benefits:  </a:t>
          </a:r>
          <a:r>
            <a:rPr lang="en-US" dirty="0" smtClean="0"/>
            <a:t>States </a:t>
          </a:r>
          <a:r>
            <a:rPr lang="en-US" dirty="0"/>
            <a:t>have greater </a:t>
          </a:r>
          <a:r>
            <a:rPr lang="en-US" dirty="0" smtClean="0"/>
            <a:t>flexibility, </a:t>
          </a:r>
          <a:r>
            <a:rPr lang="en-US" dirty="0"/>
            <a:t>but most are based on EPSDT</a:t>
          </a:r>
        </a:p>
      </dgm:t>
    </dgm:pt>
    <dgm:pt modelId="{D0EE42EA-2375-4CC5-B2F3-AC5E104CA74B}" type="parTrans" cxnId="{4D2610BD-4B42-4542-8D38-F59F726BB903}">
      <dgm:prSet/>
      <dgm:spPr/>
      <dgm:t>
        <a:bodyPr/>
        <a:lstStyle/>
        <a:p>
          <a:endParaRPr lang="en-US"/>
        </a:p>
      </dgm:t>
    </dgm:pt>
    <dgm:pt modelId="{D4301C0E-EF5F-4F15-B2FB-AADEB33DB66B}" type="sibTrans" cxnId="{4D2610BD-4B42-4542-8D38-F59F726BB903}">
      <dgm:prSet/>
      <dgm:spPr/>
      <dgm:t>
        <a:bodyPr/>
        <a:lstStyle/>
        <a:p>
          <a:endParaRPr lang="en-US"/>
        </a:p>
      </dgm:t>
    </dgm:pt>
    <dgm:pt modelId="{92AE9C27-57AE-4165-84BA-A6806761775D}">
      <dgm:prSet phldrT="[Text]"/>
      <dgm:spPr/>
      <dgm:t>
        <a:bodyPr/>
        <a:lstStyle/>
        <a:p>
          <a:r>
            <a:rPr lang="en-US" b="1" dirty="0" smtClean="0"/>
            <a:t>Coverage:  </a:t>
          </a:r>
          <a:r>
            <a:rPr lang="en-US" b="0" dirty="0" smtClean="0"/>
            <a:t>For children who do not qualify for Medicaid but lack access to other forms of insurance</a:t>
          </a:r>
          <a:endParaRPr lang="en-US" b="1" dirty="0"/>
        </a:p>
      </dgm:t>
    </dgm:pt>
    <dgm:pt modelId="{47216AEE-EDF7-4BAB-B09E-98BDE9A9487A}" type="sibTrans" cxnId="{D0E997A9-93B3-4D35-B8EE-136505452609}">
      <dgm:prSet/>
      <dgm:spPr/>
      <dgm:t>
        <a:bodyPr/>
        <a:lstStyle/>
        <a:p>
          <a:endParaRPr lang="en-US"/>
        </a:p>
      </dgm:t>
    </dgm:pt>
    <dgm:pt modelId="{AA6507BD-FC9F-4A78-A786-38B2A9E5B5EF}" type="parTrans" cxnId="{D0E997A9-93B3-4D35-B8EE-136505452609}">
      <dgm:prSet/>
      <dgm:spPr/>
      <dgm:t>
        <a:bodyPr/>
        <a:lstStyle/>
        <a:p>
          <a:endParaRPr lang="en-US"/>
        </a:p>
      </dgm:t>
    </dgm:pt>
    <dgm:pt modelId="{40A76C19-9A4B-4AAF-9A98-01B735CB146B}" type="pres">
      <dgm:prSet presAssocID="{46002562-F051-43F5-85A1-E8162F082A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66A31-E901-47AC-8F0C-6A50B5A5BB5D}" type="pres">
      <dgm:prSet presAssocID="{4118197E-CFFA-4DE2-8434-558D15A3FA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B05AD-4A7E-4B1C-B61A-E628D199BFF9}" type="pres">
      <dgm:prSet presAssocID="{2ED01ED4-1723-4D69-97A5-14D3F0552B27}" presName="spacer" presStyleCnt="0"/>
      <dgm:spPr/>
    </dgm:pt>
    <dgm:pt modelId="{92001137-D0FF-422A-BE60-6DB11F5064A5}" type="pres">
      <dgm:prSet presAssocID="{92AE9C27-57AE-4165-84BA-A680676177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FFE0F-3208-42AA-85E3-17F60FC9F5CE}" type="pres">
      <dgm:prSet presAssocID="{47216AEE-EDF7-4BAB-B09E-98BDE9A9487A}" presName="spacer" presStyleCnt="0"/>
      <dgm:spPr/>
    </dgm:pt>
    <dgm:pt modelId="{95F5622E-2568-459F-848A-73C8E96290A0}" type="pres">
      <dgm:prSet presAssocID="{04E1C3FB-F70D-4093-A575-914E911F5CF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976F2-DBB1-450F-84C5-E82CAF6A4B05}" type="pres">
      <dgm:prSet presAssocID="{7E201670-B119-4F3B-BAE7-F07E90673D89}" presName="spacer" presStyleCnt="0"/>
      <dgm:spPr/>
    </dgm:pt>
    <dgm:pt modelId="{C873BED8-7E5B-44B6-AF6A-10F51FD0F2D1}" type="pres">
      <dgm:prSet presAssocID="{F72CADE4-7CBC-4FD0-80E7-7AFD385771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6F42F-94F5-42ED-BE46-0FA7FF92B914}" type="presOf" srcId="{F72CADE4-7CBC-4FD0-80E7-7AFD3857719F}" destId="{C873BED8-7E5B-44B6-AF6A-10F51FD0F2D1}" srcOrd="0" destOrd="0" presId="urn:microsoft.com/office/officeart/2005/8/layout/vList2"/>
    <dgm:cxn modelId="{178D872F-59C9-46B5-9097-3909E018BF79}" type="presOf" srcId="{46002562-F051-43F5-85A1-E8162F082A23}" destId="{40A76C19-9A4B-4AAF-9A98-01B735CB146B}" srcOrd="0" destOrd="0" presId="urn:microsoft.com/office/officeart/2005/8/layout/vList2"/>
    <dgm:cxn modelId="{8DCBCEC9-57E4-410C-9103-B5272D9C3A0C}" type="presOf" srcId="{04E1C3FB-F70D-4093-A575-914E911F5CF3}" destId="{95F5622E-2568-459F-848A-73C8E96290A0}" srcOrd="0" destOrd="0" presId="urn:microsoft.com/office/officeart/2005/8/layout/vList2"/>
    <dgm:cxn modelId="{8CC6372C-96E4-4919-9F7F-578A436B77CB}" srcId="{46002562-F051-43F5-85A1-E8162F082A23}" destId="{4118197E-CFFA-4DE2-8434-558D15A3FA40}" srcOrd="0" destOrd="0" parTransId="{5270DB3E-D055-47BF-8FB7-39F8D93665FB}" sibTransId="{2ED01ED4-1723-4D69-97A5-14D3F0552B27}"/>
    <dgm:cxn modelId="{4D2610BD-4B42-4542-8D38-F59F726BB903}" srcId="{46002562-F051-43F5-85A1-E8162F082A23}" destId="{F72CADE4-7CBC-4FD0-80E7-7AFD3857719F}" srcOrd="3" destOrd="0" parTransId="{D0EE42EA-2375-4CC5-B2F3-AC5E104CA74B}" sibTransId="{D4301C0E-EF5F-4F15-B2FB-AADEB33DB66B}"/>
    <dgm:cxn modelId="{D0E997A9-93B3-4D35-B8EE-136505452609}" srcId="{46002562-F051-43F5-85A1-E8162F082A23}" destId="{92AE9C27-57AE-4165-84BA-A6806761775D}" srcOrd="1" destOrd="0" parTransId="{AA6507BD-FC9F-4A78-A786-38B2A9E5B5EF}" sibTransId="{47216AEE-EDF7-4BAB-B09E-98BDE9A9487A}"/>
    <dgm:cxn modelId="{3F2D64DB-4AB9-480E-8874-81457809F16C}" type="presOf" srcId="{92AE9C27-57AE-4165-84BA-A6806761775D}" destId="{92001137-D0FF-422A-BE60-6DB11F5064A5}" srcOrd="0" destOrd="0" presId="urn:microsoft.com/office/officeart/2005/8/layout/vList2"/>
    <dgm:cxn modelId="{D9810B24-700B-40EB-8D39-1155663E8E41}" srcId="{46002562-F051-43F5-85A1-E8162F082A23}" destId="{04E1C3FB-F70D-4093-A575-914E911F5CF3}" srcOrd="2" destOrd="0" parTransId="{BDFCB37C-D3B3-440D-9A00-FBFE5B3CD935}" sibTransId="{7E201670-B119-4F3B-BAE7-F07E90673D89}"/>
    <dgm:cxn modelId="{9107672F-DCE3-482B-89B0-C16883EF9279}" type="presOf" srcId="{4118197E-CFFA-4DE2-8434-558D15A3FA40}" destId="{F9E66A31-E901-47AC-8F0C-6A50B5A5BB5D}" srcOrd="0" destOrd="0" presId="urn:microsoft.com/office/officeart/2005/8/layout/vList2"/>
    <dgm:cxn modelId="{CFE4FA57-3FE6-4FB3-BADE-BD3B06ECDF16}" type="presParOf" srcId="{40A76C19-9A4B-4AAF-9A98-01B735CB146B}" destId="{F9E66A31-E901-47AC-8F0C-6A50B5A5BB5D}" srcOrd="0" destOrd="0" presId="urn:microsoft.com/office/officeart/2005/8/layout/vList2"/>
    <dgm:cxn modelId="{623DDAE0-201E-4CC9-B5D2-460DA6B4C77A}" type="presParOf" srcId="{40A76C19-9A4B-4AAF-9A98-01B735CB146B}" destId="{0A9B05AD-4A7E-4B1C-B61A-E628D199BFF9}" srcOrd="1" destOrd="0" presId="urn:microsoft.com/office/officeart/2005/8/layout/vList2"/>
    <dgm:cxn modelId="{ACA450A4-783B-49A8-8C77-9E2D18381054}" type="presParOf" srcId="{40A76C19-9A4B-4AAF-9A98-01B735CB146B}" destId="{92001137-D0FF-422A-BE60-6DB11F5064A5}" srcOrd="2" destOrd="0" presId="urn:microsoft.com/office/officeart/2005/8/layout/vList2"/>
    <dgm:cxn modelId="{F879061B-F630-41C5-AFAD-A09B759D09FC}" type="presParOf" srcId="{40A76C19-9A4B-4AAF-9A98-01B735CB146B}" destId="{A9FFFE0F-3208-42AA-85E3-17F60FC9F5CE}" srcOrd="3" destOrd="0" presId="urn:microsoft.com/office/officeart/2005/8/layout/vList2"/>
    <dgm:cxn modelId="{83993ECB-2CAD-42A7-89C4-8D4FBE5552C3}" type="presParOf" srcId="{40A76C19-9A4B-4AAF-9A98-01B735CB146B}" destId="{95F5622E-2568-459F-848A-73C8E96290A0}" srcOrd="4" destOrd="0" presId="urn:microsoft.com/office/officeart/2005/8/layout/vList2"/>
    <dgm:cxn modelId="{475CAF57-EEB9-4ADB-B370-8E1C2CF23530}" type="presParOf" srcId="{40A76C19-9A4B-4AAF-9A98-01B735CB146B}" destId="{61F976F2-DBB1-450F-84C5-E82CAF6A4B05}" srcOrd="5" destOrd="0" presId="urn:microsoft.com/office/officeart/2005/8/layout/vList2"/>
    <dgm:cxn modelId="{9CA10F85-06D5-4829-8432-AD3E0C0F5605}" type="presParOf" srcId="{40A76C19-9A4B-4AAF-9A98-01B735CB146B}" destId="{C873BED8-7E5B-44B6-AF6A-10F51FD0F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07592-9959-4FA6-A4F8-AA5F29AAEE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E4EF-E064-474D-80C9-CE2FDA044F6D}">
      <dgm:prSet phldrT="[Text]" custT="1"/>
      <dgm:spPr/>
      <dgm:t>
        <a:bodyPr/>
        <a:lstStyle/>
        <a:p>
          <a:r>
            <a:rPr lang="en-US" sz="2400" dirty="0"/>
            <a:t>ESI</a:t>
          </a:r>
        </a:p>
      </dgm:t>
    </dgm:pt>
    <dgm:pt modelId="{3F7B69C2-B98F-473B-8825-56C35353B351}" type="parTrans" cxnId="{E272ADEB-CA1E-4DC8-B2B0-4B40356A4C14}">
      <dgm:prSet/>
      <dgm:spPr/>
      <dgm:t>
        <a:bodyPr/>
        <a:lstStyle/>
        <a:p>
          <a:endParaRPr lang="en-US"/>
        </a:p>
      </dgm:t>
    </dgm:pt>
    <dgm:pt modelId="{1CF5D94B-5C43-47CF-A0A9-B03BCF1C0771}" type="sibTrans" cxnId="{E272ADEB-CA1E-4DC8-B2B0-4B40356A4C14}">
      <dgm:prSet/>
      <dgm:spPr/>
      <dgm:t>
        <a:bodyPr/>
        <a:lstStyle/>
        <a:p>
          <a:endParaRPr lang="en-US"/>
        </a:p>
      </dgm:t>
    </dgm:pt>
    <dgm:pt modelId="{72FDE0C4-DDA6-4A3F-97E2-6F748FD1F8B1}">
      <dgm:prSet phldrT="[Text]" custT="1"/>
      <dgm:spPr/>
      <dgm:t>
        <a:bodyPr/>
        <a:lstStyle/>
        <a:p>
          <a:r>
            <a:rPr lang="en-US" sz="1800" dirty="0"/>
            <a:t>Employer-Sponsored Insurance</a:t>
          </a:r>
        </a:p>
      </dgm:t>
    </dgm:pt>
    <dgm:pt modelId="{C6B51457-3E10-41BB-9F9E-93CAB37E416A}" type="parTrans" cxnId="{7F884A11-D635-4680-8250-DBDC7BB98644}">
      <dgm:prSet/>
      <dgm:spPr/>
      <dgm:t>
        <a:bodyPr/>
        <a:lstStyle/>
        <a:p>
          <a:endParaRPr lang="en-US"/>
        </a:p>
      </dgm:t>
    </dgm:pt>
    <dgm:pt modelId="{FBEACC33-4C4B-4C7F-B2A5-076806707B11}" type="sibTrans" cxnId="{7F884A11-D635-4680-8250-DBDC7BB98644}">
      <dgm:prSet/>
      <dgm:spPr/>
      <dgm:t>
        <a:bodyPr/>
        <a:lstStyle/>
        <a:p>
          <a:endParaRPr lang="en-US"/>
        </a:p>
      </dgm:t>
    </dgm:pt>
    <dgm:pt modelId="{33921D53-5673-4791-B3F9-180C610B75C9}">
      <dgm:prSet phldrT="[Text]" custT="1"/>
      <dgm:spPr/>
      <dgm:t>
        <a:bodyPr/>
        <a:lstStyle/>
        <a:p>
          <a:r>
            <a:rPr lang="en-US" sz="1800" dirty="0"/>
            <a:t>Largest source of coverage for US kids</a:t>
          </a:r>
        </a:p>
      </dgm:t>
    </dgm:pt>
    <dgm:pt modelId="{41FC09CE-BF3A-44F3-A604-E41194988D77}" type="parTrans" cxnId="{D75321B4-29DE-4286-8025-3FA87469841C}">
      <dgm:prSet/>
      <dgm:spPr/>
      <dgm:t>
        <a:bodyPr/>
        <a:lstStyle/>
        <a:p>
          <a:endParaRPr lang="en-US"/>
        </a:p>
      </dgm:t>
    </dgm:pt>
    <dgm:pt modelId="{017624DC-18A5-4C7A-8BF6-41BE0FCAA40E}" type="sibTrans" cxnId="{D75321B4-29DE-4286-8025-3FA87469841C}">
      <dgm:prSet/>
      <dgm:spPr/>
      <dgm:t>
        <a:bodyPr/>
        <a:lstStyle/>
        <a:p>
          <a:endParaRPr lang="en-US"/>
        </a:p>
      </dgm:t>
    </dgm:pt>
    <dgm:pt modelId="{20316DEA-363C-445D-8D4D-9B75598D564D}">
      <dgm:prSet phldrT="[Text]" custT="1"/>
      <dgm:spPr/>
      <dgm:t>
        <a:bodyPr/>
        <a:lstStyle/>
        <a:p>
          <a:r>
            <a:rPr lang="en-US" sz="2400" dirty="0"/>
            <a:t>Medicaid</a:t>
          </a:r>
        </a:p>
      </dgm:t>
    </dgm:pt>
    <dgm:pt modelId="{22D27081-530A-4E3B-B8C6-A707F23F7560}" type="parTrans" cxnId="{109460FF-77CA-4AD2-992F-2DC0A77E1244}">
      <dgm:prSet/>
      <dgm:spPr/>
      <dgm:t>
        <a:bodyPr/>
        <a:lstStyle/>
        <a:p>
          <a:endParaRPr lang="en-US"/>
        </a:p>
      </dgm:t>
    </dgm:pt>
    <dgm:pt modelId="{0F859841-5C00-426B-90D7-8487C4D1CF8A}" type="sibTrans" cxnId="{109460FF-77CA-4AD2-992F-2DC0A77E1244}">
      <dgm:prSet/>
      <dgm:spPr/>
      <dgm:t>
        <a:bodyPr/>
        <a:lstStyle/>
        <a:p>
          <a:endParaRPr lang="en-US"/>
        </a:p>
      </dgm:t>
    </dgm:pt>
    <dgm:pt modelId="{037695CF-35D2-4B6D-9146-7B4F93B57186}">
      <dgm:prSet phldrT="[Text]" custT="1"/>
      <dgm:spPr/>
      <dgm:t>
        <a:bodyPr/>
        <a:lstStyle/>
        <a:p>
          <a:r>
            <a:rPr lang="en-US" sz="1800" dirty="0"/>
            <a:t>Largest public coverage program for children</a:t>
          </a:r>
        </a:p>
      </dgm:t>
    </dgm:pt>
    <dgm:pt modelId="{3F5C76C2-AD14-44CB-A3C8-7D56DF7EF9B5}" type="parTrans" cxnId="{300B979E-78AC-4D0A-8F35-C1A772320526}">
      <dgm:prSet/>
      <dgm:spPr/>
      <dgm:t>
        <a:bodyPr/>
        <a:lstStyle/>
        <a:p>
          <a:endParaRPr lang="en-US"/>
        </a:p>
      </dgm:t>
    </dgm:pt>
    <dgm:pt modelId="{C945EC19-953E-4859-B27E-F45EA7229B80}" type="sibTrans" cxnId="{300B979E-78AC-4D0A-8F35-C1A772320526}">
      <dgm:prSet/>
      <dgm:spPr/>
      <dgm:t>
        <a:bodyPr/>
        <a:lstStyle/>
        <a:p>
          <a:endParaRPr lang="en-US"/>
        </a:p>
      </dgm:t>
    </dgm:pt>
    <dgm:pt modelId="{E8700125-A408-4299-AA0B-8F4103FD0B1A}">
      <dgm:prSet phldrT="[Text]" custT="1"/>
      <dgm:spPr/>
      <dgm:t>
        <a:bodyPr/>
        <a:lstStyle/>
        <a:p>
          <a:r>
            <a:rPr lang="en-US" sz="1800" dirty="0"/>
            <a:t>Eligibility varies for age from state to state</a:t>
          </a:r>
        </a:p>
      </dgm:t>
    </dgm:pt>
    <dgm:pt modelId="{44BB5BF7-A48D-4E89-926C-7E228041C542}" type="parTrans" cxnId="{C18D2FD2-2564-472A-972F-45F7275F3BAA}">
      <dgm:prSet/>
      <dgm:spPr/>
      <dgm:t>
        <a:bodyPr/>
        <a:lstStyle/>
        <a:p>
          <a:endParaRPr lang="en-US"/>
        </a:p>
      </dgm:t>
    </dgm:pt>
    <dgm:pt modelId="{AC2441E0-99A1-45A9-80F2-D049D6B4CD1C}" type="sibTrans" cxnId="{C18D2FD2-2564-472A-972F-45F7275F3BAA}">
      <dgm:prSet/>
      <dgm:spPr/>
      <dgm:t>
        <a:bodyPr/>
        <a:lstStyle/>
        <a:p>
          <a:endParaRPr lang="en-US"/>
        </a:p>
      </dgm:t>
    </dgm:pt>
    <dgm:pt modelId="{03382836-2765-4E9D-B855-30BC3CB7EC66}">
      <dgm:prSet phldrT="[Text]" custT="1"/>
      <dgm:spPr/>
      <dgm:t>
        <a:bodyPr/>
        <a:lstStyle/>
        <a:p>
          <a:r>
            <a:rPr lang="en-US" sz="2400" dirty="0"/>
            <a:t>CHIP</a:t>
          </a:r>
        </a:p>
      </dgm:t>
    </dgm:pt>
    <dgm:pt modelId="{78A6F984-FAF3-4293-A8A2-4C27AE3D4EEF}" type="parTrans" cxnId="{B86AB21C-B90B-40A0-AD52-61A95B5D497D}">
      <dgm:prSet/>
      <dgm:spPr/>
      <dgm:t>
        <a:bodyPr/>
        <a:lstStyle/>
        <a:p>
          <a:endParaRPr lang="en-US"/>
        </a:p>
      </dgm:t>
    </dgm:pt>
    <dgm:pt modelId="{32007AC9-86C4-4341-97B7-6B9FB7BDB2AA}" type="sibTrans" cxnId="{B86AB21C-B90B-40A0-AD52-61A95B5D497D}">
      <dgm:prSet/>
      <dgm:spPr/>
      <dgm:t>
        <a:bodyPr/>
        <a:lstStyle/>
        <a:p>
          <a:endParaRPr lang="en-US"/>
        </a:p>
      </dgm:t>
    </dgm:pt>
    <dgm:pt modelId="{CA6106C7-6C8E-4F0F-BF99-FC82908EAF79}">
      <dgm:prSet phldrT="[Text]" custT="1"/>
      <dgm:spPr/>
      <dgm:t>
        <a:bodyPr/>
        <a:lstStyle/>
        <a:p>
          <a:r>
            <a:rPr lang="en-US" sz="1800" dirty="0"/>
            <a:t>Builds on Medicaid, covers children whose parents earn too much for Medicaid but lack access to other options</a:t>
          </a:r>
        </a:p>
      </dgm:t>
    </dgm:pt>
    <dgm:pt modelId="{D06C0E4D-1D1D-4134-A962-708FEDCADDA4}" type="parTrans" cxnId="{FF5C2DE1-2014-4F01-B74C-286004D6F6F8}">
      <dgm:prSet/>
      <dgm:spPr/>
      <dgm:t>
        <a:bodyPr/>
        <a:lstStyle/>
        <a:p>
          <a:endParaRPr lang="en-US"/>
        </a:p>
      </dgm:t>
    </dgm:pt>
    <dgm:pt modelId="{87F2F44E-118D-47EF-AF5B-66DF0504F4DC}" type="sibTrans" cxnId="{FF5C2DE1-2014-4F01-B74C-286004D6F6F8}">
      <dgm:prSet/>
      <dgm:spPr/>
      <dgm:t>
        <a:bodyPr/>
        <a:lstStyle/>
        <a:p>
          <a:endParaRPr lang="en-US"/>
        </a:p>
      </dgm:t>
    </dgm:pt>
    <dgm:pt modelId="{E789A530-82C5-4C4D-A661-B80BE47B08CF}">
      <dgm:prSet custT="1"/>
      <dgm:spPr/>
      <dgm:t>
        <a:bodyPr/>
        <a:lstStyle/>
        <a:p>
          <a:r>
            <a:rPr lang="en-US" sz="2400" dirty="0"/>
            <a:t>ACA</a:t>
          </a:r>
        </a:p>
      </dgm:t>
    </dgm:pt>
    <dgm:pt modelId="{83FC4275-9285-40D0-99FB-DC197A72BF68}" type="parTrans" cxnId="{758F6909-09EB-431B-A92A-93D3EC41B90B}">
      <dgm:prSet/>
      <dgm:spPr/>
      <dgm:t>
        <a:bodyPr/>
        <a:lstStyle/>
        <a:p>
          <a:endParaRPr lang="en-US"/>
        </a:p>
      </dgm:t>
    </dgm:pt>
    <dgm:pt modelId="{05397EE1-A80E-42C4-AF98-0D3710A761D7}" type="sibTrans" cxnId="{758F6909-09EB-431B-A92A-93D3EC41B90B}">
      <dgm:prSet/>
      <dgm:spPr/>
      <dgm:t>
        <a:bodyPr/>
        <a:lstStyle/>
        <a:p>
          <a:endParaRPr lang="en-US"/>
        </a:p>
      </dgm:t>
    </dgm:pt>
    <dgm:pt modelId="{E022EF1E-DFE6-4B68-8520-63FCA55D8170}">
      <dgm:prSet custT="1"/>
      <dgm:spPr/>
      <dgm:t>
        <a:bodyPr/>
        <a:lstStyle/>
        <a:p>
          <a:r>
            <a:rPr lang="en-US" sz="1800" dirty="0"/>
            <a:t>Made changes to the individual market</a:t>
          </a:r>
        </a:p>
      </dgm:t>
    </dgm:pt>
    <dgm:pt modelId="{CD33FB5C-9A4F-4AA0-945F-D54EBE27D4C0}" type="parTrans" cxnId="{5B91CDFB-5910-497B-8869-F42F38ADE5C9}">
      <dgm:prSet/>
      <dgm:spPr/>
      <dgm:t>
        <a:bodyPr/>
        <a:lstStyle/>
        <a:p>
          <a:endParaRPr lang="en-US"/>
        </a:p>
      </dgm:t>
    </dgm:pt>
    <dgm:pt modelId="{8EA1E0B9-3949-4F65-B81C-C40A477B851A}" type="sibTrans" cxnId="{5B91CDFB-5910-497B-8869-F42F38ADE5C9}">
      <dgm:prSet/>
      <dgm:spPr/>
      <dgm:t>
        <a:bodyPr/>
        <a:lstStyle/>
        <a:p>
          <a:endParaRPr lang="en-US"/>
        </a:p>
      </dgm:t>
    </dgm:pt>
    <dgm:pt modelId="{E804F226-E2C7-4727-ADAA-2CF68F1AF636}">
      <dgm:prSet phldrT="[Text]" custT="1"/>
      <dgm:spPr/>
      <dgm:t>
        <a:bodyPr/>
        <a:lstStyle/>
        <a:p>
          <a:r>
            <a:rPr lang="en-US" sz="1800" dirty="0"/>
            <a:t>46 states cover children at 200% FPL or more</a:t>
          </a:r>
        </a:p>
      </dgm:t>
    </dgm:pt>
    <dgm:pt modelId="{4A2E56C2-B8A4-43F2-A1B8-80A82DCDD7A0}" type="parTrans" cxnId="{DAD2D462-6526-44BD-8C60-0B2A3F8E99CF}">
      <dgm:prSet/>
      <dgm:spPr/>
      <dgm:t>
        <a:bodyPr/>
        <a:lstStyle/>
        <a:p>
          <a:endParaRPr lang="en-US"/>
        </a:p>
      </dgm:t>
    </dgm:pt>
    <dgm:pt modelId="{E52464D2-0411-47C5-AFFB-3C1EBE21FE76}" type="sibTrans" cxnId="{DAD2D462-6526-44BD-8C60-0B2A3F8E99CF}">
      <dgm:prSet/>
      <dgm:spPr/>
      <dgm:t>
        <a:bodyPr/>
        <a:lstStyle/>
        <a:p>
          <a:endParaRPr lang="en-US"/>
        </a:p>
      </dgm:t>
    </dgm:pt>
    <dgm:pt modelId="{1942685F-F892-45D1-B665-9A25A3903C73}">
      <dgm:prSet phldrT="[Text]" custT="1"/>
      <dgm:spPr/>
      <dgm:t>
        <a:bodyPr/>
        <a:lstStyle/>
        <a:p>
          <a:r>
            <a:rPr lang="en-US" sz="1800" dirty="0"/>
            <a:t>Federal floor is 138% of the federal poverty level (FPL)</a:t>
          </a:r>
        </a:p>
      </dgm:t>
    </dgm:pt>
    <dgm:pt modelId="{9EE67E92-3E3E-411C-A32A-F90149E974D6}" type="parTrans" cxnId="{CE42F6B3-437D-4358-AC66-50F24E2A60B4}">
      <dgm:prSet/>
      <dgm:spPr/>
      <dgm:t>
        <a:bodyPr/>
        <a:lstStyle/>
        <a:p>
          <a:endParaRPr lang="en-US"/>
        </a:p>
      </dgm:t>
    </dgm:pt>
    <dgm:pt modelId="{BD5127BF-9B64-4CCF-8AEE-1A4B37BB7CBD}" type="sibTrans" cxnId="{CE42F6B3-437D-4358-AC66-50F24E2A60B4}">
      <dgm:prSet/>
      <dgm:spPr/>
      <dgm:t>
        <a:bodyPr/>
        <a:lstStyle/>
        <a:p>
          <a:endParaRPr lang="en-US"/>
        </a:p>
      </dgm:t>
    </dgm:pt>
    <dgm:pt modelId="{1B15B9C1-5394-4E69-88BD-17119D66626A}">
      <dgm:prSet custT="1"/>
      <dgm:spPr/>
      <dgm:t>
        <a:bodyPr/>
        <a:lstStyle/>
        <a:p>
          <a:r>
            <a:rPr lang="en-US" sz="1800" dirty="0"/>
            <a:t>Provides subsidies to those at 100%-400% FPL and not eligible for Medicare, Medicaid, CHIP or other coverage</a:t>
          </a:r>
        </a:p>
      </dgm:t>
    </dgm:pt>
    <dgm:pt modelId="{CF236A7B-4E93-4CFF-B843-BEC550C851BD}" type="parTrans" cxnId="{0F6810A8-72A9-4F3B-AC14-4244A9E50071}">
      <dgm:prSet/>
      <dgm:spPr/>
      <dgm:t>
        <a:bodyPr/>
        <a:lstStyle/>
        <a:p>
          <a:endParaRPr lang="en-US"/>
        </a:p>
      </dgm:t>
    </dgm:pt>
    <dgm:pt modelId="{7E1F18F1-36A6-4287-A6CC-53040F44855B}" type="sibTrans" cxnId="{0F6810A8-72A9-4F3B-AC14-4244A9E50071}">
      <dgm:prSet/>
      <dgm:spPr/>
      <dgm:t>
        <a:bodyPr/>
        <a:lstStyle/>
        <a:p>
          <a:endParaRPr lang="en-US"/>
        </a:p>
      </dgm:t>
    </dgm:pt>
    <dgm:pt modelId="{D624CE3A-4D94-4E86-9FC7-4A36FD07012C}" type="pres">
      <dgm:prSet presAssocID="{48207592-9959-4FA6-A4F8-AA5F29AAEE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179A9-6E73-4C7D-8DC9-62479C8B953A}" type="pres">
      <dgm:prSet presAssocID="{DA13E4EF-E064-474D-80C9-CE2FDA044F6D}" presName="linNode" presStyleCnt="0"/>
      <dgm:spPr/>
    </dgm:pt>
    <dgm:pt modelId="{FF68B7A5-DC56-4545-8B4A-6F996FBFB8CA}" type="pres">
      <dgm:prSet presAssocID="{DA13E4EF-E064-474D-80C9-CE2FDA044F6D}" presName="parentText" presStyleLbl="node1" presStyleIdx="0" presStyleCnt="4" custScaleX="834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13E35-4BF5-4703-8CA1-A1271AFBF9A9}" type="pres">
      <dgm:prSet presAssocID="{DA13E4EF-E064-474D-80C9-CE2FDA044F6D}" presName="descendantText" presStyleLbl="alignAccFollowNode1" presStyleIdx="0" presStyleCnt="4" custScaleX="160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B63A7-5B81-4746-A14D-BFCEE30E87B1}" type="pres">
      <dgm:prSet presAssocID="{1CF5D94B-5C43-47CF-A0A9-B03BCF1C0771}" presName="sp" presStyleCnt="0"/>
      <dgm:spPr/>
    </dgm:pt>
    <dgm:pt modelId="{6645E335-51B8-493A-9718-49D89ABB88A9}" type="pres">
      <dgm:prSet presAssocID="{20316DEA-363C-445D-8D4D-9B75598D564D}" presName="linNode" presStyleCnt="0"/>
      <dgm:spPr/>
    </dgm:pt>
    <dgm:pt modelId="{423DE49D-A79E-41ED-A772-DE79163D505B}" type="pres">
      <dgm:prSet presAssocID="{20316DEA-363C-445D-8D4D-9B75598D564D}" presName="parentText" presStyleLbl="node1" presStyleIdx="1" presStyleCnt="4" custScaleX="86526" custLinFactNeighborX="-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465DB-5AC7-4C27-9F73-09112E590238}" type="pres">
      <dgm:prSet presAssocID="{20316DEA-363C-445D-8D4D-9B75598D564D}" presName="descendantText" presStyleLbl="alignAccFollowNode1" presStyleIdx="1" presStyleCnt="4" custScaleX="16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C6F0A-9FB2-4666-803A-2C5845FBE014}" type="pres">
      <dgm:prSet presAssocID="{0F859841-5C00-426B-90D7-8487C4D1CF8A}" presName="sp" presStyleCnt="0"/>
      <dgm:spPr/>
    </dgm:pt>
    <dgm:pt modelId="{D15594BA-8DE2-4482-BE59-451BF1EA6165}" type="pres">
      <dgm:prSet presAssocID="{03382836-2765-4E9D-B855-30BC3CB7EC66}" presName="linNode" presStyleCnt="0"/>
      <dgm:spPr/>
    </dgm:pt>
    <dgm:pt modelId="{E0DF1DE4-C267-41A7-BA85-119592ECE747}" type="pres">
      <dgm:prSet presAssocID="{03382836-2765-4E9D-B855-30BC3CB7EC66}" presName="parentText" presStyleLbl="node1" presStyleIdx="2" presStyleCnt="4" custScaleX="115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007A7-1D7F-4A2E-A4FF-D887555DB93E}" type="pres">
      <dgm:prSet presAssocID="{03382836-2765-4E9D-B855-30BC3CB7EC66}" presName="descendantText" presStyleLbl="alignAccFollowNode1" presStyleIdx="2" presStyleCnt="4" custScaleX="222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9288C-669E-4634-8EA0-C8CC5DA48C31}" type="pres">
      <dgm:prSet presAssocID="{32007AC9-86C4-4341-97B7-6B9FB7BDB2AA}" presName="sp" presStyleCnt="0"/>
      <dgm:spPr/>
    </dgm:pt>
    <dgm:pt modelId="{C0B7F0E3-FDD5-41A0-BF8A-F18E85FF285F}" type="pres">
      <dgm:prSet presAssocID="{E789A530-82C5-4C4D-A661-B80BE47B08CF}" presName="linNode" presStyleCnt="0"/>
      <dgm:spPr/>
    </dgm:pt>
    <dgm:pt modelId="{83B7B004-69A5-4CC2-8BE9-F392831A346C}" type="pres">
      <dgm:prSet presAssocID="{E789A530-82C5-4C4D-A661-B80BE47B08CF}" presName="parentText" presStyleLbl="node1" presStyleIdx="3" presStyleCnt="4" custScaleX="117461" custLinFactNeighborX="-7868" custLinFactNeighborY="6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A43E-E493-4ACB-9CDB-BBE2681C1207}" type="pres">
      <dgm:prSet presAssocID="{E789A530-82C5-4C4D-A661-B80BE47B08CF}" presName="descendantText" presStyleLbl="alignAccFollowNode1" presStyleIdx="3" presStyleCnt="4" custScaleX="21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AB21C-B90B-40A0-AD52-61A95B5D497D}" srcId="{48207592-9959-4FA6-A4F8-AA5F29AAEE4D}" destId="{03382836-2765-4E9D-B855-30BC3CB7EC66}" srcOrd="2" destOrd="0" parTransId="{78A6F984-FAF3-4293-A8A2-4C27AE3D4EEF}" sibTransId="{32007AC9-86C4-4341-97B7-6B9FB7BDB2AA}"/>
    <dgm:cxn modelId="{0F6810A8-72A9-4F3B-AC14-4244A9E50071}" srcId="{E789A530-82C5-4C4D-A661-B80BE47B08CF}" destId="{1B15B9C1-5394-4E69-88BD-17119D66626A}" srcOrd="1" destOrd="0" parTransId="{CF236A7B-4E93-4CFF-B843-BEC550C851BD}" sibTransId="{7E1F18F1-36A6-4287-A6CC-53040F44855B}"/>
    <dgm:cxn modelId="{E561E261-95ED-48F5-A98D-653F3DD66522}" type="presOf" srcId="{72FDE0C4-DDA6-4A3F-97E2-6F748FD1F8B1}" destId="{74213E35-4BF5-4703-8CA1-A1271AFBF9A9}" srcOrd="0" destOrd="0" presId="urn:microsoft.com/office/officeart/2005/8/layout/vList5"/>
    <dgm:cxn modelId="{FF5C2DE1-2014-4F01-B74C-286004D6F6F8}" srcId="{03382836-2765-4E9D-B855-30BC3CB7EC66}" destId="{CA6106C7-6C8E-4F0F-BF99-FC82908EAF79}" srcOrd="0" destOrd="0" parTransId="{D06C0E4D-1D1D-4134-A962-708FEDCADDA4}" sibTransId="{87F2F44E-118D-47EF-AF5B-66DF0504F4DC}"/>
    <dgm:cxn modelId="{3615D057-ECB7-49C0-9BDB-6E7B1D602BF0}" type="presOf" srcId="{E8700125-A408-4299-AA0B-8F4103FD0B1A}" destId="{843465DB-5AC7-4C27-9F73-09112E590238}" srcOrd="0" destOrd="1" presId="urn:microsoft.com/office/officeart/2005/8/layout/vList5"/>
    <dgm:cxn modelId="{109460FF-77CA-4AD2-992F-2DC0A77E1244}" srcId="{48207592-9959-4FA6-A4F8-AA5F29AAEE4D}" destId="{20316DEA-363C-445D-8D4D-9B75598D564D}" srcOrd="1" destOrd="0" parTransId="{22D27081-530A-4E3B-B8C6-A707F23F7560}" sibTransId="{0F859841-5C00-426B-90D7-8487C4D1CF8A}"/>
    <dgm:cxn modelId="{82C3F2C5-1B72-4516-A867-4CB0C9A618BC}" type="presOf" srcId="{CA6106C7-6C8E-4F0F-BF99-FC82908EAF79}" destId="{394007A7-1D7F-4A2E-A4FF-D887555DB93E}" srcOrd="0" destOrd="0" presId="urn:microsoft.com/office/officeart/2005/8/layout/vList5"/>
    <dgm:cxn modelId="{2756E12E-ED9B-448B-890C-82E45F07A1C4}" type="presOf" srcId="{E804F226-E2C7-4727-ADAA-2CF68F1AF636}" destId="{394007A7-1D7F-4A2E-A4FF-D887555DB93E}" srcOrd="0" destOrd="1" presId="urn:microsoft.com/office/officeart/2005/8/layout/vList5"/>
    <dgm:cxn modelId="{9C7FE3B2-C287-4C41-A3AF-D30004FCE338}" type="presOf" srcId="{DA13E4EF-E064-474D-80C9-CE2FDA044F6D}" destId="{FF68B7A5-DC56-4545-8B4A-6F996FBFB8CA}" srcOrd="0" destOrd="0" presId="urn:microsoft.com/office/officeart/2005/8/layout/vList5"/>
    <dgm:cxn modelId="{D75321B4-29DE-4286-8025-3FA87469841C}" srcId="{DA13E4EF-E064-474D-80C9-CE2FDA044F6D}" destId="{33921D53-5673-4791-B3F9-180C610B75C9}" srcOrd="1" destOrd="0" parTransId="{41FC09CE-BF3A-44F3-A604-E41194988D77}" sibTransId="{017624DC-18A5-4C7A-8BF6-41BE0FCAA40E}"/>
    <dgm:cxn modelId="{DAD2D462-6526-44BD-8C60-0B2A3F8E99CF}" srcId="{03382836-2765-4E9D-B855-30BC3CB7EC66}" destId="{E804F226-E2C7-4727-ADAA-2CF68F1AF636}" srcOrd="1" destOrd="0" parTransId="{4A2E56C2-B8A4-43F2-A1B8-80A82DCDD7A0}" sibTransId="{E52464D2-0411-47C5-AFFB-3C1EBE21FE76}"/>
    <dgm:cxn modelId="{3F67ACC4-7EF5-4E4C-8FD5-D747E0ABA47E}" type="presOf" srcId="{03382836-2765-4E9D-B855-30BC3CB7EC66}" destId="{E0DF1DE4-C267-41A7-BA85-119592ECE747}" srcOrd="0" destOrd="0" presId="urn:microsoft.com/office/officeart/2005/8/layout/vList5"/>
    <dgm:cxn modelId="{7F4A9B66-DEAA-4B6C-9A46-DCACB01FEADE}" type="presOf" srcId="{20316DEA-363C-445D-8D4D-9B75598D564D}" destId="{423DE49D-A79E-41ED-A772-DE79163D505B}" srcOrd="0" destOrd="0" presId="urn:microsoft.com/office/officeart/2005/8/layout/vList5"/>
    <dgm:cxn modelId="{CE42F6B3-437D-4358-AC66-50F24E2A60B4}" srcId="{20316DEA-363C-445D-8D4D-9B75598D564D}" destId="{1942685F-F892-45D1-B665-9A25A3903C73}" srcOrd="2" destOrd="0" parTransId="{9EE67E92-3E3E-411C-A32A-F90149E974D6}" sibTransId="{BD5127BF-9B64-4CCF-8AEE-1A4B37BB7CBD}"/>
    <dgm:cxn modelId="{A8AE9DFF-B034-4722-A664-6E42F8D24DAD}" type="presOf" srcId="{1942685F-F892-45D1-B665-9A25A3903C73}" destId="{843465DB-5AC7-4C27-9F73-09112E590238}" srcOrd="0" destOrd="2" presId="urn:microsoft.com/office/officeart/2005/8/layout/vList5"/>
    <dgm:cxn modelId="{1D97AB7D-B49E-44DF-A9E9-554748C3F900}" type="presOf" srcId="{037695CF-35D2-4B6D-9146-7B4F93B57186}" destId="{843465DB-5AC7-4C27-9F73-09112E590238}" srcOrd="0" destOrd="0" presId="urn:microsoft.com/office/officeart/2005/8/layout/vList5"/>
    <dgm:cxn modelId="{E39F7C7D-522B-4F1B-A3B3-FB3AA6B46D6D}" type="presOf" srcId="{1B15B9C1-5394-4E69-88BD-17119D66626A}" destId="{8C1BA43E-E493-4ACB-9CDB-BBE2681C1207}" srcOrd="0" destOrd="1" presId="urn:microsoft.com/office/officeart/2005/8/layout/vList5"/>
    <dgm:cxn modelId="{300B979E-78AC-4D0A-8F35-C1A772320526}" srcId="{20316DEA-363C-445D-8D4D-9B75598D564D}" destId="{037695CF-35D2-4B6D-9146-7B4F93B57186}" srcOrd="0" destOrd="0" parTransId="{3F5C76C2-AD14-44CB-A3C8-7D56DF7EF9B5}" sibTransId="{C945EC19-953E-4859-B27E-F45EA7229B80}"/>
    <dgm:cxn modelId="{CE9C4D60-60B7-4F13-9B28-F86E66977BD8}" type="presOf" srcId="{33921D53-5673-4791-B3F9-180C610B75C9}" destId="{74213E35-4BF5-4703-8CA1-A1271AFBF9A9}" srcOrd="0" destOrd="1" presId="urn:microsoft.com/office/officeart/2005/8/layout/vList5"/>
    <dgm:cxn modelId="{3449EAF1-DA47-439B-9113-A40FCB5A0ED1}" type="presOf" srcId="{E022EF1E-DFE6-4B68-8520-63FCA55D8170}" destId="{8C1BA43E-E493-4ACB-9CDB-BBE2681C1207}" srcOrd="0" destOrd="0" presId="urn:microsoft.com/office/officeart/2005/8/layout/vList5"/>
    <dgm:cxn modelId="{5B91CDFB-5910-497B-8869-F42F38ADE5C9}" srcId="{E789A530-82C5-4C4D-A661-B80BE47B08CF}" destId="{E022EF1E-DFE6-4B68-8520-63FCA55D8170}" srcOrd="0" destOrd="0" parTransId="{CD33FB5C-9A4F-4AA0-945F-D54EBE27D4C0}" sibTransId="{8EA1E0B9-3949-4F65-B81C-C40A477B851A}"/>
    <dgm:cxn modelId="{758F6909-09EB-431B-A92A-93D3EC41B90B}" srcId="{48207592-9959-4FA6-A4F8-AA5F29AAEE4D}" destId="{E789A530-82C5-4C4D-A661-B80BE47B08CF}" srcOrd="3" destOrd="0" parTransId="{83FC4275-9285-40D0-99FB-DC197A72BF68}" sibTransId="{05397EE1-A80E-42C4-AF98-0D3710A761D7}"/>
    <dgm:cxn modelId="{DFA8AEFB-B544-4893-B60D-AD2D48EA53FB}" type="presOf" srcId="{48207592-9959-4FA6-A4F8-AA5F29AAEE4D}" destId="{D624CE3A-4D94-4E86-9FC7-4A36FD07012C}" srcOrd="0" destOrd="0" presId="urn:microsoft.com/office/officeart/2005/8/layout/vList5"/>
    <dgm:cxn modelId="{C18D2FD2-2564-472A-972F-45F7275F3BAA}" srcId="{20316DEA-363C-445D-8D4D-9B75598D564D}" destId="{E8700125-A408-4299-AA0B-8F4103FD0B1A}" srcOrd="1" destOrd="0" parTransId="{44BB5BF7-A48D-4E89-926C-7E228041C542}" sibTransId="{AC2441E0-99A1-45A9-80F2-D049D6B4CD1C}"/>
    <dgm:cxn modelId="{E272ADEB-CA1E-4DC8-B2B0-4B40356A4C14}" srcId="{48207592-9959-4FA6-A4F8-AA5F29AAEE4D}" destId="{DA13E4EF-E064-474D-80C9-CE2FDA044F6D}" srcOrd="0" destOrd="0" parTransId="{3F7B69C2-B98F-473B-8825-56C35353B351}" sibTransId="{1CF5D94B-5C43-47CF-A0A9-B03BCF1C0771}"/>
    <dgm:cxn modelId="{6D6D7E55-1A3F-493F-ADDE-2F32C1253367}" type="presOf" srcId="{E789A530-82C5-4C4D-A661-B80BE47B08CF}" destId="{83B7B004-69A5-4CC2-8BE9-F392831A346C}" srcOrd="0" destOrd="0" presId="urn:microsoft.com/office/officeart/2005/8/layout/vList5"/>
    <dgm:cxn modelId="{7F884A11-D635-4680-8250-DBDC7BB98644}" srcId="{DA13E4EF-E064-474D-80C9-CE2FDA044F6D}" destId="{72FDE0C4-DDA6-4A3F-97E2-6F748FD1F8B1}" srcOrd="0" destOrd="0" parTransId="{C6B51457-3E10-41BB-9F9E-93CAB37E416A}" sibTransId="{FBEACC33-4C4B-4C7F-B2A5-076806707B11}"/>
    <dgm:cxn modelId="{6F2F00E4-814D-4DE2-A485-AE47AB05125A}" type="presParOf" srcId="{D624CE3A-4D94-4E86-9FC7-4A36FD07012C}" destId="{154179A9-6E73-4C7D-8DC9-62479C8B953A}" srcOrd="0" destOrd="0" presId="urn:microsoft.com/office/officeart/2005/8/layout/vList5"/>
    <dgm:cxn modelId="{CB5C4B30-42F4-4FC2-97F3-4CDFC6EEAF41}" type="presParOf" srcId="{154179A9-6E73-4C7D-8DC9-62479C8B953A}" destId="{FF68B7A5-DC56-4545-8B4A-6F996FBFB8CA}" srcOrd="0" destOrd="0" presId="urn:microsoft.com/office/officeart/2005/8/layout/vList5"/>
    <dgm:cxn modelId="{68CB810F-7ABE-4476-863E-B6A12FAA8CCA}" type="presParOf" srcId="{154179A9-6E73-4C7D-8DC9-62479C8B953A}" destId="{74213E35-4BF5-4703-8CA1-A1271AFBF9A9}" srcOrd="1" destOrd="0" presId="urn:microsoft.com/office/officeart/2005/8/layout/vList5"/>
    <dgm:cxn modelId="{009BC91B-FD81-47A5-8660-E82F3218A3F7}" type="presParOf" srcId="{D624CE3A-4D94-4E86-9FC7-4A36FD07012C}" destId="{9BDB63A7-5B81-4746-A14D-BFCEE30E87B1}" srcOrd="1" destOrd="0" presId="urn:microsoft.com/office/officeart/2005/8/layout/vList5"/>
    <dgm:cxn modelId="{E6A1204B-66CB-4337-AAD7-E21902E51431}" type="presParOf" srcId="{D624CE3A-4D94-4E86-9FC7-4A36FD07012C}" destId="{6645E335-51B8-493A-9718-49D89ABB88A9}" srcOrd="2" destOrd="0" presId="urn:microsoft.com/office/officeart/2005/8/layout/vList5"/>
    <dgm:cxn modelId="{C2D42EDB-D3F4-4298-B941-D8AE0E8C60F5}" type="presParOf" srcId="{6645E335-51B8-493A-9718-49D89ABB88A9}" destId="{423DE49D-A79E-41ED-A772-DE79163D505B}" srcOrd="0" destOrd="0" presId="urn:microsoft.com/office/officeart/2005/8/layout/vList5"/>
    <dgm:cxn modelId="{B24CA620-F94F-4610-8627-816C25AFB7FD}" type="presParOf" srcId="{6645E335-51B8-493A-9718-49D89ABB88A9}" destId="{843465DB-5AC7-4C27-9F73-09112E590238}" srcOrd="1" destOrd="0" presId="urn:microsoft.com/office/officeart/2005/8/layout/vList5"/>
    <dgm:cxn modelId="{BFD5DA5A-B333-4412-9B90-50BB35B8D52F}" type="presParOf" srcId="{D624CE3A-4D94-4E86-9FC7-4A36FD07012C}" destId="{DAFC6F0A-9FB2-4666-803A-2C5845FBE014}" srcOrd="3" destOrd="0" presId="urn:microsoft.com/office/officeart/2005/8/layout/vList5"/>
    <dgm:cxn modelId="{0E183251-5AB4-4388-ABF6-8B9CBA56C990}" type="presParOf" srcId="{D624CE3A-4D94-4E86-9FC7-4A36FD07012C}" destId="{D15594BA-8DE2-4482-BE59-451BF1EA6165}" srcOrd="4" destOrd="0" presId="urn:microsoft.com/office/officeart/2005/8/layout/vList5"/>
    <dgm:cxn modelId="{E1CEEE3B-7FD7-4D56-83B4-4E1922928934}" type="presParOf" srcId="{D15594BA-8DE2-4482-BE59-451BF1EA6165}" destId="{E0DF1DE4-C267-41A7-BA85-119592ECE747}" srcOrd="0" destOrd="0" presId="urn:microsoft.com/office/officeart/2005/8/layout/vList5"/>
    <dgm:cxn modelId="{83808C73-D084-47CC-BA7C-DA72344F6321}" type="presParOf" srcId="{D15594BA-8DE2-4482-BE59-451BF1EA6165}" destId="{394007A7-1D7F-4A2E-A4FF-D887555DB93E}" srcOrd="1" destOrd="0" presId="urn:microsoft.com/office/officeart/2005/8/layout/vList5"/>
    <dgm:cxn modelId="{D4116EF2-1D3F-4D81-B39E-76108ADF7F12}" type="presParOf" srcId="{D624CE3A-4D94-4E86-9FC7-4A36FD07012C}" destId="{D169288C-669E-4634-8EA0-C8CC5DA48C31}" srcOrd="5" destOrd="0" presId="urn:microsoft.com/office/officeart/2005/8/layout/vList5"/>
    <dgm:cxn modelId="{800C58E2-99F8-4C55-848A-49603D45D60B}" type="presParOf" srcId="{D624CE3A-4D94-4E86-9FC7-4A36FD07012C}" destId="{C0B7F0E3-FDD5-41A0-BF8A-F18E85FF285F}" srcOrd="6" destOrd="0" presId="urn:microsoft.com/office/officeart/2005/8/layout/vList5"/>
    <dgm:cxn modelId="{AD303894-68C9-4B16-94A8-86D6D0824DF8}" type="presParOf" srcId="{C0B7F0E3-FDD5-41A0-BF8A-F18E85FF285F}" destId="{83B7B004-69A5-4CC2-8BE9-F392831A346C}" srcOrd="0" destOrd="0" presId="urn:microsoft.com/office/officeart/2005/8/layout/vList5"/>
    <dgm:cxn modelId="{12B2E7DC-4A91-40D9-B879-5B998F891605}" type="presParOf" srcId="{C0B7F0E3-FDD5-41A0-BF8A-F18E85FF285F}" destId="{8C1BA43E-E493-4ACB-9CDB-BBE2681C12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66A31-E901-47AC-8F0C-6A50B5A5BB5D}">
      <dsp:nvSpPr>
        <dsp:cNvPr id="0" name=""/>
        <dsp:cNvSpPr/>
      </dsp:nvSpPr>
      <dsp:spPr>
        <a:xfrm>
          <a:off x="0" y="82101"/>
          <a:ext cx="8229599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Enacted in 1997:  </a:t>
          </a:r>
          <a:r>
            <a:rPr lang="en-US" sz="2600" b="0" kern="1200" dirty="0" smtClean="0"/>
            <a:t>Reauthorized in 2009 and funding extended in 2015</a:t>
          </a:r>
          <a:endParaRPr lang="en-US" sz="2600" kern="1200" dirty="0"/>
        </a:p>
      </dsp:txBody>
      <dsp:txXfrm>
        <a:off x="50489" y="132590"/>
        <a:ext cx="8128621" cy="933302"/>
      </dsp:txXfrm>
    </dsp:sp>
    <dsp:sp modelId="{92001137-D0FF-422A-BE60-6DB11F5064A5}">
      <dsp:nvSpPr>
        <dsp:cNvPr id="0" name=""/>
        <dsp:cNvSpPr/>
      </dsp:nvSpPr>
      <dsp:spPr>
        <a:xfrm>
          <a:off x="0" y="1191261"/>
          <a:ext cx="8229599" cy="1034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Coverage:  </a:t>
          </a:r>
          <a:r>
            <a:rPr lang="en-US" sz="2600" b="0" kern="1200" dirty="0" smtClean="0"/>
            <a:t>For children who do not qualify for Medicaid but lack access to other forms of insurance</a:t>
          </a:r>
          <a:endParaRPr lang="en-US" sz="2600" b="1" kern="1200" dirty="0"/>
        </a:p>
      </dsp:txBody>
      <dsp:txXfrm>
        <a:off x="50489" y="1241750"/>
        <a:ext cx="8128621" cy="933302"/>
      </dsp:txXfrm>
    </dsp:sp>
    <dsp:sp modelId="{95F5622E-2568-459F-848A-73C8E96290A0}">
      <dsp:nvSpPr>
        <dsp:cNvPr id="0" name=""/>
        <dsp:cNvSpPr/>
      </dsp:nvSpPr>
      <dsp:spPr>
        <a:xfrm>
          <a:off x="0" y="2300421"/>
          <a:ext cx="8229599" cy="1034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Financing</a:t>
          </a:r>
          <a:r>
            <a:rPr lang="en-US" sz="2600" kern="1200" dirty="0"/>
            <a:t>: Block grant allotments to states</a:t>
          </a:r>
        </a:p>
      </dsp:txBody>
      <dsp:txXfrm>
        <a:off x="50489" y="2350910"/>
        <a:ext cx="8128621" cy="933302"/>
      </dsp:txXfrm>
    </dsp:sp>
    <dsp:sp modelId="{C873BED8-7E5B-44B6-AF6A-10F51FD0F2D1}">
      <dsp:nvSpPr>
        <dsp:cNvPr id="0" name=""/>
        <dsp:cNvSpPr/>
      </dsp:nvSpPr>
      <dsp:spPr>
        <a:xfrm>
          <a:off x="0" y="3409581"/>
          <a:ext cx="8229599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Benefits:  </a:t>
          </a:r>
          <a:r>
            <a:rPr lang="en-US" sz="2600" kern="1200" dirty="0" smtClean="0"/>
            <a:t>States </a:t>
          </a:r>
          <a:r>
            <a:rPr lang="en-US" sz="2600" kern="1200" dirty="0"/>
            <a:t>have greater </a:t>
          </a:r>
          <a:r>
            <a:rPr lang="en-US" sz="2600" kern="1200" dirty="0" smtClean="0"/>
            <a:t>flexibility, </a:t>
          </a:r>
          <a:r>
            <a:rPr lang="en-US" sz="2600" kern="1200" dirty="0"/>
            <a:t>but most are based on EPSDT</a:t>
          </a:r>
        </a:p>
      </dsp:txBody>
      <dsp:txXfrm>
        <a:off x="50489" y="3460070"/>
        <a:ext cx="8128621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13E35-4BF5-4703-8CA1-A1271AFBF9A9}">
      <dsp:nvSpPr>
        <dsp:cNvPr id="0" name=""/>
        <dsp:cNvSpPr/>
      </dsp:nvSpPr>
      <dsp:spPr>
        <a:xfrm rot="5400000">
          <a:off x="4607480" y="-2635023"/>
          <a:ext cx="871601" cy="6364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Employer-Sponsored Insurance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Largest source of coverage for US kids</a:t>
          </a:r>
        </a:p>
      </dsp:txBody>
      <dsp:txXfrm rot="-5400000">
        <a:off x="1861241" y="153764"/>
        <a:ext cx="6321531" cy="786505"/>
      </dsp:txXfrm>
    </dsp:sp>
    <dsp:sp modelId="{FF68B7A5-DC56-4545-8B4A-6F996FBFB8CA}">
      <dsp:nvSpPr>
        <dsp:cNvPr id="0" name=""/>
        <dsp:cNvSpPr/>
      </dsp:nvSpPr>
      <dsp:spPr>
        <a:xfrm>
          <a:off x="2472" y="2265"/>
          <a:ext cx="185876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ESI</a:t>
          </a:r>
        </a:p>
      </dsp:txBody>
      <dsp:txXfrm>
        <a:off x="55657" y="55450"/>
        <a:ext cx="1752399" cy="983131"/>
      </dsp:txXfrm>
    </dsp:sp>
    <dsp:sp modelId="{843465DB-5AC7-4C27-9F73-09112E590238}">
      <dsp:nvSpPr>
        <dsp:cNvPr id="0" name=""/>
        <dsp:cNvSpPr/>
      </dsp:nvSpPr>
      <dsp:spPr>
        <a:xfrm rot="5400000">
          <a:off x="4596490" y="-1503843"/>
          <a:ext cx="871601" cy="6389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Largest public coverage program for children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Eligibility varies for age from state to state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Federal floor is 138% of the federal poverty level (FPL)</a:t>
          </a:r>
        </a:p>
      </dsp:txBody>
      <dsp:txXfrm rot="-5400000">
        <a:off x="1837455" y="1297740"/>
        <a:ext cx="6347124" cy="786505"/>
      </dsp:txXfrm>
    </dsp:sp>
    <dsp:sp modelId="{423DE49D-A79E-41ED-A772-DE79163D505B}">
      <dsp:nvSpPr>
        <dsp:cNvPr id="0" name=""/>
        <dsp:cNvSpPr/>
      </dsp:nvSpPr>
      <dsp:spPr>
        <a:xfrm>
          <a:off x="0" y="1146242"/>
          <a:ext cx="1834982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Medicaid</a:t>
          </a:r>
        </a:p>
      </dsp:txBody>
      <dsp:txXfrm>
        <a:off x="53185" y="1199427"/>
        <a:ext cx="1728612" cy="983131"/>
      </dsp:txXfrm>
    </dsp:sp>
    <dsp:sp modelId="{394007A7-1D7F-4A2E-A4FF-D887555DB93E}">
      <dsp:nvSpPr>
        <dsp:cNvPr id="0" name=""/>
        <dsp:cNvSpPr/>
      </dsp:nvSpPr>
      <dsp:spPr>
        <a:xfrm rot="5400000">
          <a:off x="4607949" y="-348114"/>
          <a:ext cx="871601" cy="6366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Builds on Medicaid, covers children whose parents earn too much for Medicaid but lack access to other options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46 states cover children at 200% FPL or more</a:t>
          </a:r>
        </a:p>
      </dsp:txBody>
      <dsp:txXfrm rot="-5400000">
        <a:off x="1860665" y="2441718"/>
        <a:ext cx="6323621" cy="786505"/>
      </dsp:txXfrm>
    </dsp:sp>
    <dsp:sp modelId="{E0DF1DE4-C267-41A7-BA85-119592ECE747}">
      <dsp:nvSpPr>
        <dsp:cNvPr id="0" name=""/>
        <dsp:cNvSpPr/>
      </dsp:nvSpPr>
      <dsp:spPr>
        <a:xfrm>
          <a:off x="2472" y="2290219"/>
          <a:ext cx="1858192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CHIP</a:t>
          </a:r>
        </a:p>
      </dsp:txBody>
      <dsp:txXfrm>
        <a:off x="55657" y="2343404"/>
        <a:ext cx="1751822" cy="983131"/>
      </dsp:txXfrm>
    </dsp:sp>
    <dsp:sp modelId="{8C1BA43E-E493-4ACB-9CDB-BBE2681C1207}">
      <dsp:nvSpPr>
        <dsp:cNvPr id="0" name=""/>
        <dsp:cNvSpPr/>
      </dsp:nvSpPr>
      <dsp:spPr>
        <a:xfrm rot="5400000">
          <a:off x="4647158" y="838948"/>
          <a:ext cx="871601" cy="6279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Made changes to the individual market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Provides subsidies to those at 100%-400% FPL and not eligible for Medicare, Medicaid, CHIP or other coverage</a:t>
          </a:r>
        </a:p>
      </dsp:txBody>
      <dsp:txXfrm rot="-5400000">
        <a:off x="1942961" y="3585693"/>
        <a:ext cx="6237448" cy="786505"/>
      </dsp:txXfrm>
    </dsp:sp>
    <dsp:sp modelId="{83B7B004-69A5-4CC2-8BE9-F392831A346C}">
      <dsp:nvSpPr>
        <dsp:cNvPr id="0" name=""/>
        <dsp:cNvSpPr/>
      </dsp:nvSpPr>
      <dsp:spPr>
        <a:xfrm>
          <a:off x="0" y="3436461"/>
          <a:ext cx="1940488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ACA</a:t>
          </a:r>
        </a:p>
      </dsp:txBody>
      <dsp:txXfrm>
        <a:off x="53185" y="3489646"/>
        <a:ext cx="1834118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CBA59-C184-4152-9133-770FFA26AA42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92FD0-D651-4C7E-BA45-C8ABB38B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691717"/>
            <a:ext cx="2044700" cy="1166283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1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1311276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669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691717"/>
            <a:ext cx="2044700" cy="1166283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1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1311276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669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4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2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3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0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691717"/>
            <a:ext cx="2044700" cy="1166283"/>
          </a:xfrm>
          <a:prstGeom prst="rect">
            <a:avLst/>
          </a:prstGeom>
          <a:noFill/>
        </p:spPr>
      </p:pic>
      <p:pic>
        <p:nvPicPr>
          <p:cNvPr id="8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1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1311276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669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7D82-4BAA-477E-8339-7D9F0A33B95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0165-1F6B-489E-BEA4-0E498C817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lbeers@childrensnational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f.georgetown.edu/" TargetMode="External"/><Relationship Id="rId5" Type="http://schemas.openxmlformats.org/officeDocument/2006/relationships/hyperlink" Target="https://www.childrenshospitals.org/Issues-and-Advocacy" TargetMode="External"/><Relationship Id="rId4" Type="http://schemas.openxmlformats.org/officeDocument/2006/relationships/hyperlink" Target="https://www.aap.org/en-us/advocacy-and-policy/Pages/Advocacy-and-Policy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ap.org/en-us/advocacy-and-policy/federal-advocacy/Pages/Federal-Advocacy.aspx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senate.gov/general/contact_information/senators_cfm.c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gdooley@childrensnational.org" TargetMode="Externa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opics/health+care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077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Pediatric Public Health and Advocacy Curriculum (P-PHAC)</a:t>
            </a:r>
            <a:br>
              <a:rPr lang="en-US" sz="40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September 25</a:t>
            </a:r>
            <a:r>
              <a:rPr lang="en-US" sz="3100" b="1" baseline="300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</a:t>
            </a:r>
            <a:r>
              <a:rPr lang="en-US" sz="31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2017</a:t>
            </a:r>
            <a:endParaRPr lang="en-US" sz="3100" b="1" dirty="0">
              <a:solidFill>
                <a:srgbClr val="C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 the “basics” of US health care</a:t>
            </a:r>
          </a:p>
          <a:p>
            <a:r>
              <a:rPr lang="en-US" dirty="0" smtClean="0"/>
              <a:t>Discuss how this system has changed over time, and is impacted by historical factors</a:t>
            </a:r>
          </a:p>
          <a:p>
            <a:r>
              <a:rPr lang="en-US" dirty="0" smtClean="0"/>
              <a:t>Understand how children are impacted by the health care delivery system</a:t>
            </a:r>
          </a:p>
        </p:txBody>
      </p:sp>
      <p:pic>
        <p:nvPicPr>
          <p:cNvPr id="3074" name="Picture 2" descr="C:\Users\lbeers\AppData\Local\Microsoft\Windows\Temporary Internet Files\Content.Outlook\ZP7LVMI0\IMG_4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1452" y="1506045"/>
            <a:ext cx="5265190" cy="39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Let’s talk!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works in the US health care system?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needs to get better?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6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48"/>
            <a:ext cx="7461355" cy="51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“We must understand backward to move forward”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Early 1900’s</a:t>
            </a:r>
            <a:r>
              <a:rPr lang="en-US" dirty="0" smtClean="0"/>
              <a:t>:  Organized medicine begins.  AMA is formed but legislative solutions are not under consideration</a:t>
            </a:r>
          </a:p>
          <a:p>
            <a:r>
              <a:rPr lang="en-US" b="1" dirty="0" smtClean="0"/>
              <a:t>1920’s</a:t>
            </a:r>
            <a:r>
              <a:rPr lang="en-US" dirty="0" smtClean="0"/>
              <a:t>:  Health care costs begin to increase, and becomes increasingly unaffordable for middle class.  A few employers begin to offer health insurance</a:t>
            </a:r>
          </a:p>
          <a:p>
            <a:r>
              <a:rPr lang="en-US" b="1" dirty="0" smtClean="0"/>
              <a:t>1930s</a:t>
            </a:r>
            <a:r>
              <a:rPr lang="en-US" dirty="0" smtClean="0"/>
              <a:t>:  The Great Depression brings an emphasis on government benefits, but health care is not included.  AMA is opposed to health insurance;  despite this Blue Cross is formed and begins offering insurance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5611814"/>
          </a:xfrm>
        </p:spPr>
        <p:txBody>
          <a:bodyPr>
            <a:normAutofit/>
          </a:bodyPr>
          <a:lstStyle/>
          <a:p>
            <a:r>
              <a:rPr lang="en-US" b="1" dirty="0" smtClean="0"/>
              <a:t>1940’s:  </a:t>
            </a:r>
            <a:r>
              <a:rPr lang="en-US" dirty="0" smtClean="0"/>
              <a:t>Employer based insurance becomes more commonplace.  A National Health Insurance plan is proposed by opposed by the AMA</a:t>
            </a:r>
          </a:p>
          <a:p>
            <a:r>
              <a:rPr lang="en-US" b="1" dirty="0" smtClean="0"/>
              <a:t>1960’s:  </a:t>
            </a:r>
            <a:r>
              <a:rPr lang="en-US" b="1" i="1" dirty="0" smtClean="0"/>
              <a:t>Medicare and Medicaid </a:t>
            </a:r>
            <a:r>
              <a:rPr lang="en-US" dirty="0" smtClean="0"/>
              <a:t>signed into law by President Johnson</a:t>
            </a:r>
          </a:p>
          <a:p>
            <a:r>
              <a:rPr lang="en-US" b="1" dirty="0" smtClean="0"/>
              <a:t>1970’s:  </a:t>
            </a:r>
            <a:r>
              <a:rPr lang="en-US" dirty="0" smtClean="0"/>
              <a:t>Health care becoming more expensive, President Nixon signs Health Maintenance Organization Act to control costs</a:t>
            </a:r>
          </a:p>
          <a:p>
            <a:r>
              <a:rPr lang="en-US" b="1" dirty="0" smtClean="0"/>
              <a:t>1990’s:  </a:t>
            </a:r>
            <a:r>
              <a:rPr lang="en-US" dirty="0" smtClean="0"/>
              <a:t>Health care costs continue to rise despite these efforts.  </a:t>
            </a:r>
            <a:r>
              <a:rPr lang="en-US" b="1" i="1" dirty="0" smtClean="0"/>
              <a:t>CHIP</a:t>
            </a:r>
            <a:r>
              <a:rPr lang="en-US" dirty="0" smtClean="0"/>
              <a:t> enacted as bipartisan legislation President Clinton’s health care reform efforts unsuccessful</a:t>
            </a:r>
          </a:p>
          <a:p>
            <a:r>
              <a:rPr lang="en-US" b="1" dirty="0" smtClean="0"/>
              <a:t>2000’s-2010’s:  </a:t>
            </a:r>
            <a:r>
              <a:rPr lang="en-US" dirty="0" smtClean="0"/>
              <a:t>ACA signed into law; ACA repeal and replace efforts, which intensify after 2016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24" y="304800"/>
            <a:ext cx="3871826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Children’s Health Insurance Plan (CHIP) basics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629633"/>
              </p:ext>
            </p:extLst>
          </p:nvPr>
        </p:nvGraphicFramePr>
        <p:xfrm>
          <a:off x="1524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6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850"/>
            <a:ext cx="491683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Majority of Medicaid Enrollees are Children and Adults; Most Spending is for Elderly and Disabled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09600" y="1939809"/>
            <a:ext cx="7215000" cy="4308591"/>
            <a:chOff x="1210468" y="1704085"/>
            <a:chExt cx="6443663" cy="412812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t="1431" b="1431"/>
            <a:stretch/>
          </p:blipFill>
          <p:spPr bwMode="auto">
            <a:xfrm>
              <a:off x="1210468" y="1704085"/>
              <a:ext cx="6443663" cy="412812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3502818" y="2494779"/>
              <a:ext cx="1851025" cy="801808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502818" y="1797762"/>
              <a:ext cx="1855788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502818" y="3023496"/>
              <a:ext cx="1855788" cy="1119355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502818" y="3442659"/>
              <a:ext cx="1855788" cy="1170163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502818" y="4908141"/>
              <a:ext cx="1855788" cy="28103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4"/>
          <p:cNvSpPr txBox="1">
            <a:spLocks noGrp="1" noChangeArrowheads="1"/>
          </p:cNvSpPr>
          <p:nvPr>
            <p:ph idx="1"/>
          </p:nvPr>
        </p:nvSpPr>
        <p:spPr bwMode="auto">
          <a:xfrm>
            <a:off x="4916" y="6546588"/>
            <a:ext cx="845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Aft>
                <a:spcPct val="50000"/>
              </a:spcAft>
              <a:buClr>
                <a:srgbClr val="EC1608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Aft>
                <a:spcPct val="5000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Aft>
                <a:spcPct val="50000"/>
              </a:spcAft>
              <a:buClr>
                <a:schemeClr val="hlink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 eaLnBrk="1" hangingPunct="1">
              <a:spcAft>
                <a:spcPct val="0"/>
              </a:spcAft>
              <a:buClrTx/>
              <a:buNone/>
            </a:pPr>
            <a:r>
              <a:rPr lang="en-US" altLang="en-US" sz="1200" b="1" kern="0" dirty="0">
                <a:solidFill>
                  <a:srgbClr val="000000"/>
                </a:solidFill>
                <a:latin typeface="Calibri" pitchFamily="34" charset="0"/>
                <a:ea typeface="Open Sans"/>
              </a:rPr>
              <a:t>Estimated Total Medicaid Enrollment and Spending by Enrollment Group, FY 2015</a:t>
            </a:r>
          </a:p>
        </p:txBody>
      </p:sp>
    </p:spTree>
    <p:extLst>
      <p:ext uri="{BB962C8B-B14F-4D97-AF65-F5344CB8AC3E}">
        <p14:creationId xmlns:p14="http://schemas.microsoft.com/office/powerpoint/2010/main" val="9539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Historic Rates of Insurance for Children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0"/>
            <a:ext cx="7351838" cy="42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After completion of this series, the learners will be able to: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Describe </a:t>
            </a:r>
            <a:r>
              <a:rPr lang="en-US" sz="2400" dirty="0"/>
              <a:t>the child health effects of 5 public health topics (2017-2018 topics: health financing, immigration, socioeconomic disparities and adverse childhood experiences, education, and the opioid epidemic</a:t>
            </a:r>
            <a:r>
              <a:rPr lang="en-US" sz="2400" dirty="0" smtClean="0"/>
              <a:t>).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Express </a:t>
            </a:r>
            <a:r>
              <a:rPr lang="en-US" sz="2400" dirty="0"/>
              <a:t>an interest in advocacy opportunities during training and in their future </a:t>
            </a:r>
            <a:r>
              <a:rPr lang="en-US" sz="2400" dirty="0" smtClean="0"/>
              <a:t>careers.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/>
              <a:t>Apply </a:t>
            </a:r>
            <a:r>
              <a:rPr lang="en-US" sz="2400" dirty="0"/>
              <a:t>strategies to communicate with lawmakers and community partners regarding child health.</a:t>
            </a:r>
          </a:p>
        </p:txBody>
      </p:sp>
    </p:spTree>
    <p:extLst>
      <p:ext uri="{BB962C8B-B14F-4D97-AF65-F5344CB8AC3E}">
        <p14:creationId xmlns:p14="http://schemas.microsoft.com/office/powerpoint/2010/main" val="4049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Children’s Coverage Works Together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96379"/>
              </p:ext>
            </p:extLst>
          </p:nvPr>
        </p:nvGraphicFramePr>
        <p:xfrm>
          <a:off x="76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How are children covered?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" y="1695449"/>
            <a:ext cx="8341076" cy="50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Access to Care for Children with Complex Health Conditions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Medicaid and CHIP cover </a:t>
            </a:r>
            <a:r>
              <a:rPr lang="en-US" b="1" dirty="0">
                <a:solidFill>
                  <a:srgbClr val="002060"/>
                </a:solidFill>
              </a:rPr>
              <a:t>nearly half (44%) of children with special health care needs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36%: Sole source of coverage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8%: Public coverage supplements private </a:t>
            </a:r>
            <a:r>
              <a:rPr lang="en-US" dirty="0" smtClean="0"/>
              <a:t>coverage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50% of children’s hospital patients are insured through Medicaid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 algn="ctr">
              <a:buNone/>
            </a:pPr>
            <a:r>
              <a:rPr lang="en-US" b="1" dirty="0" smtClean="0"/>
              <a:t>Current health care reform proposals  could have significant impact on health systems which care for Children with Special Health Care Needs</a:t>
            </a:r>
            <a:endParaRPr lang="en-US" b="1" dirty="0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 what’s next?</a:t>
            </a:r>
            <a:endParaRPr lang="en-US" sz="5400" dirty="0"/>
          </a:p>
        </p:txBody>
      </p:sp>
      <p:pic>
        <p:nvPicPr>
          <p:cNvPr id="2050" name="Picture 2" descr="C:\Users\lbeers\AppData\Local\Microsoft\Windows\Temporary Internet Files\Content.IE5\AFHH5J6C\Question_mark_1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33" y="1600200"/>
            <a:ext cx="357033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beers\AppData\Local\Microsoft\Windows\Temporary Internet Files\Content.IE5\IYIB8P6D\question-mar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38600"/>
            <a:ext cx="3171318" cy="23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beers\AppData\Local\Microsoft\Windows\Temporary Internet Files\Content.IE5\AFHH5J6C\question-marks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1466088"/>
            <a:ext cx="2235026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CHIP reauthorization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5928" y="1143000"/>
            <a:ext cx="4036522" cy="4525963"/>
          </a:xfrm>
        </p:spPr>
        <p:txBody>
          <a:bodyPr>
            <a:normAutofit/>
          </a:bodyPr>
          <a:lstStyle/>
          <a:p>
            <a:r>
              <a:rPr lang="en-US" dirty="0"/>
              <a:t>Federal funding </a:t>
            </a:r>
            <a:r>
              <a:rPr lang="en-US" dirty="0" smtClean="0"/>
              <a:t>expires </a:t>
            </a:r>
            <a:r>
              <a:rPr lang="en-US" dirty="0"/>
              <a:t>Sept. 30, 2017</a:t>
            </a:r>
          </a:p>
          <a:p>
            <a:r>
              <a:rPr lang="en-US" dirty="0" smtClean="0"/>
              <a:t>Broad bipartisan support however embroiled in ACA repeal efforts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398145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If not extended up to 37 states may run out of money in the next 6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SFC proposed 5 year reauthorization with decreased federal match—not yet scheduled for vote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4293257"/>
            <a:ext cx="3543161" cy="13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How to evaluate new proposals for coverage?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AAP Endorsed Principles on Access</a:t>
            </a:r>
            <a:br>
              <a:rPr lang="en-US" b="1" dirty="0"/>
            </a:b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Every child should receive care in a medical home</a:t>
            </a:r>
            <a:r>
              <a:rPr lang="en-US" dirty="0"/>
              <a:t> with a primary care pediatrician and access to pediatric subspecialists.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Quality health care is a right, </a:t>
            </a:r>
            <a:r>
              <a:rPr lang="en-US" dirty="0"/>
              <a:t>regardless of income, for all children, their families, pregnant women, and ultimately all individuals.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Every child must have quality health insurance.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Plans should have a comprehensive </a:t>
            </a:r>
            <a:r>
              <a:rPr lang="en-US" b="1" dirty="0">
                <a:solidFill>
                  <a:srgbClr val="002060"/>
                </a:solidFill>
              </a:rPr>
              <a:t>age appropriate benefits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Payment rates </a:t>
            </a:r>
            <a:r>
              <a:rPr lang="en-US" dirty="0"/>
              <a:t>should assure that children receive all needed services.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So… Two Key Questions for Every Proposal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Does every child maintain access to coverage (entitlement)?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every child maintain access to medically necessary care (EPSDT)?</a:t>
            </a:r>
          </a:p>
          <a:p>
            <a:endParaRPr lang="en-US" dirty="0"/>
          </a:p>
        </p:txBody>
      </p:sp>
      <p:pic>
        <p:nvPicPr>
          <p:cNvPr id="5122" name="Picture 2" descr="C:\Users\lbeers\AppData\Local\Microsoft\Windows\Temporary Internet Files\Content.Outlook\ZP7LVMI0\IMG_4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947" y="2088211"/>
            <a:ext cx="4416140" cy="33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“Snapshots”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528638"/>
            <a:ext cx="30003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271713"/>
            <a:ext cx="29908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057275"/>
            <a:ext cx="2971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262188"/>
            <a:ext cx="29908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" y="6110288"/>
            <a:ext cx="661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https://www.aap.org/en-us/advocacy-and-policy/federal-advocacy/Pages/Childrens-Health-Care-Coverage-Fact-Sheets.aspx</a:t>
            </a:r>
          </a:p>
        </p:txBody>
      </p:sp>
    </p:spTree>
    <p:extLst>
      <p:ext uri="{BB962C8B-B14F-4D97-AF65-F5344CB8AC3E}">
        <p14:creationId xmlns:p14="http://schemas.microsoft.com/office/powerpoint/2010/main" val="40617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3034"/>
            <a:ext cx="8229600" cy="714375"/>
          </a:xfrm>
          <a:extLst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Thank you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31025"/>
            <a:ext cx="8763000" cy="1363288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sz="5100" dirty="0"/>
              <a:t>Lee </a:t>
            </a:r>
            <a:r>
              <a:rPr lang="en-US" sz="5100" dirty="0" smtClean="0"/>
              <a:t>Savio </a:t>
            </a:r>
            <a:r>
              <a:rPr lang="en-US" sz="5100" dirty="0"/>
              <a:t>Beers, </a:t>
            </a:r>
            <a:r>
              <a:rPr lang="en-US" sz="5100" dirty="0" smtClean="0"/>
              <a:t>MD, FAAP</a:t>
            </a:r>
            <a:endParaRPr lang="en-US" sz="5100" dirty="0"/>
          </a:p>
          <a:p>
            <a:pPr marL="0" indent="0" algn="ctr">
              <a:buNone/>
            </a:pPr>
            <a:r>
              <a:rPr lang="en-US" sz="5100" u="sng" dirty="0" smtClean="0">
                <a:hlinkClick r:id="rId2"/>
              </a:rPr>
              <a:t>lbeers@childrensnational.org</a:t>
            </a:r>
            <a:endParaRPr lang="en-US" sz="5100" u="sng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pPr>
              <a:defRPr/>
            </a:pPr>
            <a:endParaRPr lang="en-US" sz="2500" dirty="0"/>
          </a:p>
          <a:p>
            <a:pPr eaLnBrk="1" hangingPunct="1">
              <a:defRPr/>
            </a:pPr>
            <a:endParaRPr lang="en-US" sz="2500" dirty="0" smtClean="0"/>
          </a:p>
          <a:p>
            <a:pPr eaLnBrk="1" hangingPunct="1">
              <a:defRPr/>
            </a:pPr>
            <a:endParaRPr lang="en-US" sz="2500" dirty="0"/>
          </a:p>
          <a:p>
            <a:pPr eaLnBrk="1" hangingPunct="1">
              <a:defRPr/>
            </a:pPr>
            <a:endParaRPr lang="en-US" sz="2500" dirty="0" smtClean="0"/>
          </a:p>
          <a:p>
            <a:pPr eaLnBrk="1" hangingPunct="1">
              <a:defRPr/>
            </a:pPr>
            <a:endParaRPr lang="en-US" sz="2500" dirty="0" smtClean="0"/>
          </a:p>
          <a:p>
            <a:pPr eaLnBrk="1" hangingPunct="1">
              <a:defRPr/>
            </a:pPr>
            <a:endParaRPr lang="en-US" sz="2500" dirty="0" smtClean="0"/>
          </a:p>
        </p:txBody>
      </p:sp>
      <p:pic>
        <p:nvPicPr>
          <p:cNvPr id="3074" name="Picture 2" descr="C:\Users\lbeers\Pictures\Diplom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0" y="2217766"/>
            <a:ext cx="4256579" cy="31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7750" y="2217766"/>
            <a:ext cx="360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www.aap.org/en-us/advocacy-and-policy/Pages/Advocacy-and-Policy.aspx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www.childrenshospitals.org/Issues-and-Advocacy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://ccf.georgetown.edu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 Involved in Advocacy!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981201"/>
            <a:ext cx="8229600" cy="12191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Become a Key Contact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updates from AAP Federal Affairs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www.aap.org/en-us/advocacy-and-policy/federal-advocacy/Pages/Federal-Advocacy.aspx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38600" cy="9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31603"/>
            <a:ext cx="698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Senator: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www.senate.gov/general/contact_information/senators_cfm.cfm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048780"/>
            <a:ext cx="5715000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Oppose the Graham-Cassidy Bill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CHAPP Pathway Credit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Attend </a:t>
            </a:r>
            <a:r>
              <a:rPr lang="en-US" sz="2400" dirty="0"/>
              <a:t>every noon conference or, if unable to be there in person, listen to the recorded </a:t>
            </a:r>
            <a:r>
              <a:rPr lang="en-US" sz="2400" dirty="0" smtClean="0"/>
              <a:t>conference;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Complete </a:t>
            </a:r>
            <a:r>
              <a:rPr lang="en-US" sz="2400" dirty="0"/>
              <a:t>one of the “continuing education” activities suggested at the end of each lecture; </a:t>
            </a:r>
            <a:r>
              <a:rPr lang="en-US" sz="2400" dirty="0" smtClean="0"/>
              <a:t>and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Attend </a:t>
            </a:r>
            <a:r>
              <a:rPr lang="en-US" sz="2400" dirty="0"/>
              <a:t>the legislative advocacy day, or if unable to be there in person, discuss other options with the faculty contact.</a:t>
            </a:r>
          </a:p>
          <a:p>
            <a:r>
              <a:rPr lang="en-US" sz="2400" dirty="0"/>
              <a:t> </a:t>
            </a:r>
          </a:p>
          <a:p>
            <a:r>
              <a:rPr lang="en-US" sz="2400" u="sng" dirty="0"/>
              <a:t>Duration</a:t>
            </a:r>
            <a:r>
              <a:rPr lang="en-US" sz="2400" dirty="0"/>
              <a:t>: 5 conferences and Resident Hill Day</a:t>
            </a:r>
          </a:p>
          <a:p>
            <a:r>
              <a:rPr lang="en-US" sz="2400" u="sng" dirty="0"/>
              <a:t>Contact</a:t>
            </a:r>
            <a:r>
              <a:rPr lang="en-US" sz="2400" dirty="0"/>
              <a:t>: Dr. Danielle Dooley </a:t>
            </a:r>
            <a:r>
              <a:rPr lang="en-US" sz="2400" u="sng" dirty="0">
                <a:hlinkClick r:id="rId2"/>
              </a:rPr>
              <a:t>dgdooley@childrensnational.org</a:t>
            </a:r>
            <a:endParaRPr lang="en-US" sz="2400" dirty="0"/>
          </a:p>
          <a:p>
            <a:r>
              <a:rPr lang="en-US" sz="2400" u="sng" dirty="0"/>
              <a:t>Units</a:t>
            </a:r>
            <a:r>
              <a:rPr lang="en-US" sz="2400" dirty="0"/>
              <a:t>: 0.25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Get Involved in Advocacy!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00665" y="2362200"/>
            <a:ext cx="8851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“Call For Submissions” to write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OpEd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pportunities through resolutions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 a Section as a Resident Representative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1143000"/>
            <a:ext cx="3823976" cy="12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3846078"/>
            <a:ext cx="5034414" cy="9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0664" y="4971871"/>
            <a:ext cx="874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out for talks, dinners, and other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Committee: Chair is Dr. Lenore Jarvis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look out for opportunities to testify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pic>
        <p:nvPicPr>
          <p:cNvPr id="3074" name="Picture 2" descr="Image result for an american sick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9" y="1219200"/>
            <a:ext cx="3624211" cy="54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199"/>
            <a:ext cx="3577168" cy="551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8" y="1295400"/>
            <a:ext cx="38753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7828" y="2209800"/>
            <a:ext cx="8211677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A291C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“Racial Disparity in NICU Care”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Profit et al.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2017.</a:t>
            </a:r>
            <a:endParaRPr lang="en-US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Perspectives: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“Negative Impact on ACA Repeal at the End of Life”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Keim-Malpass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L.C. Lindley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Sep 2017.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8" y="3432056"/>
            <a:ext cx="4538972" cy="6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7828" y="4038600"/>
            <a:ext cx="8211676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A291C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“Trends in Differences in US Mortality Rates Between Black and White Infants.” Sep 2017.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7828" y="4724400"/>
            <a:ext cx="8258739" cy="10668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A291C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Calm After the Storm: A systemic review of human health following flood and storm disasters.” 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Prehospital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Disaster Medicine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Jun 2017.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LEARN MORE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0" y="1157748"/>
            <a:ext cx="4785840" cy="6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475" y="1796291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www.ted.com/topics/health+care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3" y="2347898"/>
            <a:ext cx="3784334" cy="386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Image result for JAMA Pedia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6" y="1905000"/>
            <a:ext cx="309168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learn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learn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85" y="304800"/>
            <a:ext cx="526385" cy="8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91" y="1188667"/>
            <a:ext cx="1766712" cy="5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25569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Obamacare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Repeal, Thought Dead in July, May Be Revived in Senate”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6690"/>
            <a:ext cx="7783454" cy="43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219200"/>
            <a:ext cx="835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“Trump Moves to End DACA and Calls on Congress to Act”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0197"/>
            <a:ext cx="7084597" cy="472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19078"/>
            <a:ext cx="6832600" cy="46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8800" y="1295400"/>
            <a:ext cx="789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“Border Patrol Arrests Parents While Infant Awaits Serious Operation”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 OUT THE NEWS!</a:t>
            </a:r>
            <a:endParaRPr lang="en-US" sz="3600" b="1" dirty="0"/>
          </a:p>
        </p:txBody>
      </p:sp>
      <p:pic>
        <p:nvPicPr>
          <p:cNvPr id="1026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ewspap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286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8" y="2155355"/>
            <a:ext cx="3481212" cy="195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5962" y="1335803"/>
            <a:ext cx="813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Disasters: Hurricane Harvey,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Hurricane Maria, Earthquake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Mexico City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572000" cy="27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91000"/>
            <a:ext cx="3701168" cy="260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077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sz="2800" dirty="0"/>
              <a:t>A History of Health Care in the United States: A review of the creation of our current </a:t>
            </a:r>
            <a:r>
              <a:rPr lang="en-US" sz="2800" dirty="0" smtClean="0"/>
              <a:t>healthcare </a:t>
            </a:r>
            <a:r>
              <a:rPr lang="en-US" sz="2800" dirty="0"/>
              <a:t>and insurance system and the </a:t>
            </a:r>
            <a:r>
              <a:rPr lang="en-US" sz="2800" dirty="0" smtClean="0"/>
              <a:t>fiscal incentives that drive it</a:t>
            </a:r>
            <a:endParaRPr lang="en-US" sz="3100" b="1" dirty="0">
              <a:solidFill>
                <a:srgbClr val="C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hildrensnational.org/-/media/cnhs-site/images/find-a-provider/headshots/b/beers_l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8" y="745205"/>
            <a:ext cx="2069332" cy="2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4876" y="764536"/>
            <a:ext cx="5356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</a:rPr>
              <a:t>Health Care in the US</a:t>
            </a:r>
            <a:b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</a:rPr>
              <a:t>Past, Present and ?Future</a:t>
            </a:r>
            <a:b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</a:rPr>
              <a:t>(Or, The History of Health Care in 30 minutes or less)</a:t>
            </a:r>
            <a:endParaRPr lang="en-US" sz="3600" b="1" dirty="0">
              <a:solidFill>
                <a:srgbClr val="C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</a:t>
            </a:r>
            <a:r>
              <a:rPr lang="en-US" sz="36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Lee </a:t>
            </a:r>
            <a:r>
              <a:rPr lang="en-US" sz="3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Beers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3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1" y="798022"/>
            <a:ext cx="8229600" cy="19451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Health Care in the US</a:t>
            </a:r>
            <a:br>
              <a:rPr lang="en-US" dirty="0" smtClean="0"/>
            </a:br>
            <a:r>
              <a:rPr lang="en-US" dirty="0" smtClean="0"/>
              <a:t>Past, Present and ?Future</a:t>
            </a:r>
            <a:br>
              <a:rPr lang="en-US" dirty="0" smtClean="0"/>
            </a:br>
            <a:r>
              <a:rPr lang="en-US" sz="2000" dirty="0" smtClean="0"/>
              <a:t>(Or, The History of Health Care in 30 minutes or less)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455" y="3275214"/>
            <a:ext cx="8229600" cy="269332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Lee </a:t>
            </a:r>
            <a:r>
              <a:rPr lang="en-US" dirty="0" err="1" smtClean="0"/>
              <a:t>Savio</a:t>
            </a:r>
            <a:r>
              <a:rPr lang="en-US" dirty="0" smtClean="0"/>
              <a:t> Beers, MD, FAAP</a:t>
            </a:r>
          </a:p>
          <a:p>
            <a:pPr algn="ctr"/>
            <a:r>
              <a:rPr lang="en-US" i="1" dirty="0" smtClean="0"/>
              <a:t>Associate Professor of Pediatrics</a:t>
            </a:r>
            <a:r>
              <a:rPr lang="en-US" dirty="0" smtClean="0"/>
              <a:t>, Goldberg Center for Community Pediatric Health</a:t>
            </a:r>
          </a:p>
          <a:p>
            <a:pPr algn="ctr"/>
            <a:r>
              <a:rPr lang="en-US" i="1" dirty="0" smtClean="0"/>
              <a:t>Medical Director for Municipal and Regional Affairs</a:t>
            </a:r>
            <a:r>
              <a:rPr lang="en-US" dirty="0" smtClean="0"/>
              <a:t>, Child Health Advocacy Institute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Children’s National Health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8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1064</Words>
  <Application>Microsoft Office PowerPoint</Application>
  <PresentationFormat>On-screen Show (4:3)</PresentationFormat>
  <Paragraphs>135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Adjacency</vt:lpstr>
      <vt:lpstr>Office Theme</vt:lpstr>
      <vt:lpstr>Pediatric Public Health and Advocacy Curriculum (P-PHAC)  September 25th, 2017</vt:lpstr>
      <vt:lpstr>Objectives</vt:lpstr>
      <vt:lpstr>CHAPP Pathway Credit</vt:lpstr>
      <vt:lpstr>CHECK OUT THE NEWS!</vt:lpstr>
      <vt:lpstr>CHECK OUT THE NEWS!</vt:lpstr>
      <vt:lpstr>CHECK OUT THE NEWS!</vt:lpstr>
      <vt:lpstr>CHECK OUT THE NEWS!</vt:lpstr>
      <vt:lpstr>   A History of Health Care in the United States: A review of the creation of our current healthcare and insurance system and the fiscal incentives that drive it</vt:lpstr>
      <vt:lpstr>  Health Care in the US Past, Present and ?Future (Or, The History of Health Care in 30 minutes or less)  </vt:lpstr>
      <vt:lpstr>Learning Objectives</vt:lpstr>
      <vt:lpstr>Let’s talk!</vt:lpstr>
      <vt:lpstr>PowerPoint Presentation</vt:lpstr>
      <vt:lpstr>“We must understand backward to move forward”</vt:lpstr>
      <vt:lpstr>PowerPoint Presentation</vt:lpstr>
      <vt:lpstr>PowerPoint Presentation</vt:lpstr>
      <vt:lpstr>Children’s Health Insurance Plan (CHIP) basics</vt:lpstr>
      <vt:lpstr>PowerPoint Presentation</vt:lpstr>
      <vt:lpstr>Majority of Medicaid Enrollees are Children and Adults; Most Spending is for Elderly and Disabled</vt:lpstr>
      <vt:lpstr>Historic Rates of Insurance for Children</vt:lpstr>
      <vt:lpstr>How Children’s Coverage Works Together</vt:lpstr>
      <vt:lpstr>How are children covered?</vt:lpstr>
      <vt:lpstr>Access to Care for Children with Complex Health Conditions</vt:lpstr>
      <vt:lpstr>So what’s next?</vt:lpstr>
      <vt:lpstr>CHIP reauthorization</vt:lpstr>
      <vt:lpstr>How to evaluate new proposals for coverage?</vt:lpstr>
      <vt:lpstr>So… Two Key Questions for Every Proposal </vt:lpstr>
      <vt:lpstr>State “Snapshots”  </vt:lpstr>
      <vt:lpstr>Thank you</vt:lpstr>
      <vt:lpstr>Get Involved in Advocacy!</vt:lpstr>
      <vt:lpstr>Get Involved in Advocacy!</vt:lpstr>
      <vt:lpstr>LEARN MORE</vt:lpstr>
      <vt:lpstr>LEARN MORE</vt:lpstr>
      <vt:lpstr>LEARN MORE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Jichlinski, Amanda</dc:creator>
  <cp:lastModifiedBy>Jichlinski, Amanda</cp:lastModifiedBy>
  <cp:revision>31</cp:revision>
  <dcterms:created xsi:type="dcterms:W3CDTF">2017-09-20T12:39:57Z</dcterms:created>
  <dcterms:modified xsi:type="dcterms:W3CDTF">2017-09-25T12:55:39Z</dcterms:modified>
</cp:coreProperties>
</file>