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Lst>
  <p:notesMasterIdLst>
    <p:notesMasterId r:id="rId73"/>
  </p:notesMasterIdLst>
  <p:sldIdLst>
    <p:sldId id="321" r:id="rId3"/>
    <p:sldId id="323" r:id="rId4"/>
    <p:sldId id="324" r:id="rId5"/>
    <p:sldId id="325" r:id="rId6"/>
    <p:sldId id="326" r:id="rId7"/>
    <p:sldId id="259" r:id="rId8"/>
    <p:sldId id="260" r:id="rId9"/>
    <p:sldId id="262" r:id="rId10"/>
    <p:sldId id="263" r:id="rId11"/>
    <p:sldId id="275" r:id="rId12"/>
    <p:sldId id="261" r:id="rId13"/>
    <p:sldId id="264" r:id="rId14"/>
    <p:sldId id="265" r:id="rId15"/>
    <p:sldId id="276" r:id="rId16"/>
    <p:sldId id="266" r:id="rId17"/>
    <p:sldId id="288" r:id="rId18"/>
    <p:sldId id="289" r:id="rId19"/>
    <p:sldId id="290" r:id="rId20"/>
    <p:sldId id="291" r:id="rId21"/>
    <p:sldId id="292" r:id="rId22"/>
    <p:sldId id="293" r:id="rId23"/>
    <p:sldId id="294" r:id="rId24"/>
    <p:sldId id="295" r:id="rId25"/>
    <p:sldId id="296" r:id="rId26"/>
    <p:sldId id="297" r:id="rId27"/>
    <p:sldId id="298" r:id="rId28"/>
    <p:sldId id="299" r:id="rId29"/>
    <p:sldId id="300" r:id="rId30"/>
    <p:sldId id="301" r:id="rId31"/>
    <p:sldId id="302" r:id="rId32"/>
    <p:sldId id="303" r:id="rId33"/>
    <p:sldId id="304" r:id="rId34"/>
    <p:sldId id="305" r:id="rId35"/>
    <p:sldId id="306" r:id="rId36"/>
    <p:sldId id="307" r:id="rId37"/>
    <p:sldId id="308" r:id="rId38"/>
    <p:sldId id="309" r:id="rId39"/>
    <p:sldId id="310" r:id="rId40"/>
    <p:sldId id="311" r:id="rId41"/>
    <p:sldId id="312" r:id="rId42"/>
    <p:sldId id="313" r:id="rId43"/>
    <p:sldId id="314" r:id="rId44"/>
    <p:sldId id="315" r:id="rId45"/>
    <p:sldId id="316" r:id="rId46"/>
    <p:sldId id="317" r:id="rId47"/>
    <p:sldId id="318" r:id="rId48"/>
    <p:sldId id="319" r:id="rId49"/>
    <p:sldId id="320" r:id="rId50"/>
    <p:sldId id="267" r:id="rId51"/>
    <p:sldId id="277" r:id="rId52"/>
    <p:sldId id="278" r:id="rId53"/>
    <p:sldId id="274" r:id="rId54"/>
    <p:sldId id="282" r:id="rId55"/>
    <p:sldId id="284" r:id="rId56"/>
    <p:sldId id="268" r:id="rId57"/>
    <p:sldId id="270" r:id="rId58"/>
    <p:sldId id="271" r:id="rId59"/>
    <p:sldId id="272" r:id="rId60"/>
    <p:sldId id="287" r:id="rId61"/>
    <p:sldId id="258" r:id="rId62"/>
    <p:sldId id="286" r:id="rId63"/>
    <p:sldId id="273" r:id="rId64"/>
    <p:sldId id="285" r:id="rId65"/>
    <p:sldId id="283" r:id="rId66"/>
    <p:sldId id="329" r:id="rId67"/>
    <p:sldId id="330" r:id="rId68"/>
    <p:sldId id="331" r:id="rId69"/>
    <p:sldId id="332" r:id="rId70"/>
    <p:sldId id="333" r:id="rId71"/>
    <p:sldId id="334"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452"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DEAE1B-F0DE-4176-883E-F8E3A002C2A6}" type="doc">
      <dgm:prSet loTypeId="urn:microsoft.com/office/officeart/2011/layout/HexagonRadial" loCatId="officeonline" qsTypeId="urn:microsoft.com/office/officeart/2005/8/quickstyle/simple1" qsCatId="simple" csTypeId="urn:microsoft.com/office/officeart/2005/8/colors/accent0_3" csCatId="mainScheme" phldr="1"/>
      <dgm:spPr/>
      <dgm:t>
        <a:bodyPr/>
        <a:lstStyle/>
        <a:p>
          <a:endParaRPr lang="en-US"/>
        </a:p>
      </dgm:t>
    </dgm:pt>
    <dgm:pt modelId="{BE706180-3752-4342-933A-C9F147E2B7D7}">
      <dgm:prSet phldrT="[Text]"/>
      <dgm:spPr/>
      <dgm:t>
        <a:bodyPr/>
        <a:lstStyle/>
        <a:p>
          <a:r>
            <a:rPr lang="en-US" dirty="0"/>
            <a:t>Our Values</a:t>
          </a:r>
        </a:p>
      </dgm:t>
    </dgm:pt>
    <dgm:pt modelId="{718871EC-8C70-494F-8836-FBB2957A9D0B}" type="parTrans" cxnId="{566A7741-B2AB-4B63-BD10-2C7234A5C8FD}">
      <dgm:prSet/>
      <dgm:spPr/>
      <dgm:t>
        <a:bodyPr/>
        <a:lstStyle/>
        <a:p>
          <a:endParaRPr lang="en-US"/>
        </a:p>
      </dgm:t>
    </dgm:pt>
    <dgm:pt modelId="{EA8563C2-7E46-4441-B280-7E8DAA231A33}" type="sibTrans" cxnId="{566A7741-B2AB-4B63-BD10-2C7234A5C8FD}">
      <dgm:prSet/>
      <dgm:spPr/>
      <dgm:t>
        <a:bodyPr/>
        <a:lstStyle/>
        <a:p>
          <a:endParaRPr lang="en-US"/>
        </a:p>
      </dgm:t>
    </dgm:pt>
    <dgm:pt modelId="{1CD0025E-D0E8-4766-AD1B-97B4E7B3CE23}">
      <dgm:prSet phldrT="[Text]"/>
      <dgm:spPr>
        <a:solidFill>
          <a:srgbClr val="FFC000"/>
        </a:solidFill>
      </dgm:spPr>
      <dgm:t>
        <a:bodyPr/>
        <a:lstStyle/>
        <a:p>
          <a:r>
            <a:rPr lang="en-US" dirty="0"/>
            <a:t>Students First</a:t>
          </a:r>
        </a:p>
      </dgm:t>
    </dgm:pt>
    <dgm:pt modelId="{878FEDAE-474C-4762-8CD0-DBB7BFD65DB2}" type="parTrans" cxnId="{5D243698-DC9F-4BE5-85BB-11017211C76F}">
      <dgm:prSet/>
      <dgm:spPr/>
      <dgm:t>
        <a:bodyPr/>
        <a:lstStyle/>
        <a:p>
          <a:endParaRPr lang="en-US"/>
        </a:p>
      </dgm:t>
    </dgm:pt>
    <dgm:pt modelId="{B955DD33-33B4-45C2-A47C-2820C9C9E3F7}" type="sibTrans" cxnId="{5D243698-DC9F-4BE5-85BB-11017211C76F}">
      <dgm:prSet/>
      <dgm:spPr/>
      <dgm:t>
        <a:bodyPr/>
        <a:lstStyle/>
        <a:p>
          <a:endParaRPr lang="en-US"/>
        </a:p>
      </dgm:t>
    </dgm:pt>
    <dgm:pt modelId="{6F1FE164-4A9B-4E33-BD81-4C4E74F45231}">
      <dgm:prSet phldrT="[Text]"/>
      <dgm:spPr>
        <a:solidFill>
          <a:srgbClr val="FFC000"/>
        </a:solidFill>
      </dgm:spPr>
      <dgm:t>
        <a:bodyPr/>
        <a:lstStyle/>
        <a:p>
          <a:r>
            <a:rPr lang="en-US" dirty="0"/>
            <a:t>Equity</a:t>
          </a:r>
        </a:p>
      </dgm:t>
    </dgm:pt>
    <dgm:pt modelId="{C2003371-3C52-4A66-9143-72BF09F1473F}" type="parTrans" cxnId="{A00DB1E4-7149-40E7-8358-30F358BC9067}">
      <dgm:prSet/>
      <dgm:spPr/>
      <dgm:t>
        <a:bodyPr/>
        <a:lstStyle/>
        <a:p>
          <a:endParaRPr lang="en-US"/>
        </a:p>
      </dgm:t>
    </dgm:pt>
    <dgm:pt modelId="{BA7EFBF1-9E17-46A3-B1E8-26161F2105CF}" type="sibTrans" cxnId="{A00DB1E4-7149-40E7-8358-30F358BC9067}">
      <dgm:prSet/>
      <dgm:spPr/>
      <dgm:t>
        <a:bodyPr/>
        <a:lstStyle/>
        <a:p>
          <a:endParaRPr lang="en-US"/>
        </a:p>
      </dgm:t>
    </dgm:pt>
    <dgm:pt modelId="{6FFCC385-871E-4F30-AA62-626E99BEA3A4}">
      <dgm:prSet phldrT="[Text]"/>
      <dgm:spPr/>
      <dgm:t>
        <a:bodyPr/>
        <a:lstStyle/>
        <a:p>
          <a:r>
            <a:rPr lang="en-US" dirty="0"/>
            <a:t>Excellence</a:t>
          </a:r>
        </a:p>
      </dgm:t>
    </dgm:pt>
    <dgm:pt modelId="{BC82E3B7-DAE0-4130-925F-5F9FF9954E05}" type="parTrans" cxnId="{F54F1873-5DDA-4B83-A377-AC1E68ED1723}">
      <dgm:prSet/>
      <dgm:spPr/>
      <dgm:t>
        <a:bodyPr/>
        <a:lstStyle/>
        <a:p>
          <a:endParaRPr lang="en-US"/>
        </a:p>
      </dgm:t>
    </dgm:pt>
    <dgm:pt modelId="{39EF026E-260B-4CC0-961F-9E5CB80C1BBD}" type="sibTrans" cxnId="{F54F1873-5DDA-4B83-A377-AC1E68ED1723}">
      <dgm:prSet/>
      <dgm:spPr/>
      <dgm:t>
        <a:bodyPr/>
        <a:lstStyle/>
        <a:p>
          <a:endParaRPr lang="en-US"/>
        </a:p>
      </dgm:t>
    </dgm:pt>
    <dgm:pt modelId="{06E233AC-9FB6-46EE-B08F-5B24AA5CD6CE}">
      <dgm:prSet phldrT="[Text]"/>
      <dgm:spPr/>
      <dgm:t>
        <a:bodyPr/>
        <a:lstStyle/>
        <a:p>
          <a:r>
            <a:rPr lang="en-US" dirty="0"/>
            <a:t>Teamwork</a:t>
          </a:r>
        </a:p>
      </dgm:t>
    </dgm:pt>
    <dgm:pt modelId="{A2ADB09F-DDA8-465B-A96C-1C2861B774E0}" type="parTrans" cxnId="{6855627D-5123-4249-A283-10E8B123043C}">
      <dgm:prSet/>
      <dgm:spPr/>
      <dgm:t>
        <a:bodyPr/>
        <a:lstStyle/>
        <a:p>
          <a:endParaRPr lang="en-US"/>
        </a:p>
      </dgm:t>
    </dgm:pt>
    <dgm:pt modelId="{46DE45EB-863B-407A-90FD-8D43C2140DB2}" type="sibTrans" cxnId="{6855627D-5123-4249-A283-10E8B123043C}">
      <dgm:prSet/>
      <dgm:spPr/>
      <dgm:t>
        <a:bodyPr/>
        <a:lstStyle/>
        <a:p>
          <a:endParaRPr lang="en-US"/>
        </a:p>
      </dgm:t>
    </dgm:pt>
    <dgm:pt modelId="{66307616-D2EC-4697-B02C-B1AEE27A9527}">
      <dgm:prSet phldrT="[Text]"/>
      <dgm:spPr/>
      <dgm:t>
        <a:bodyPr/>
        <a:lstStyle/>
        <a:p>
          <a:r>
            <a:rPr lang="en-US" dirty="0"/>
            <a:t>Courage</a:t>
          </a:r>
        </a:p>
      </dgm:t>
    </dgm:pt>
    <dgm:pt modelId="{A9D50CFE-A2CE-493A-BF3D-EADC1423AFA5}" type="parTrans" cxnId="{68AB78A1-AF61-4E2D-94B7-BA24660996BA}">
      <dgm:prSet/>
      <dgm:spPr/>
      <dgm:t>
        <a:bodyPr/>
        <a:lstStyle/>
        <a:p>
          <a:endParaRPr lang="en-US"/>
        </a:p>
      </dgm:t>
    </dgm:pt>
    <dgm:pt modelId="{55F7E56E-99AD-4759-8EAB-EEA2935E7ACA}" type="sibTrans" cxnId="{68AB78A1-AF61-4E2D-94B7-BA24660996BA}">
      <dgm:prSet/>
      <dgm:spPr/>
      <dgm:t>
        <a:bodyPr/>
        <a:lstStyle/>
        <a:p>
          <a:endParaRPr lang="en-US"/>
        </a:p>
      </dgm:t>
    </dgm:pt>
    <dgm:pt modelId="{31F24280-723C-478A-BEC5-2F8A6BA72CCF}">
      <dgm:prSet phldrT="[Text]"/>
      <dgm:spPr/>
      <dgm:t>
        <a:bodyPr/>
        <a:lstStyle/>
        <a:p>
          <a:r>
            <a:rPr lang="en-US" dirty="0"/>
            <a:t>Joy</a:t>
          </a:r>
        </a:p>
      </dgm:t>
    </dgm:pt>
    <dgm:pt modelId="{3B6F8992-911B-4511-94A2-531A147FAA9A}" type="parTrans" cxnId="{110F351F-0F1B-4FDE-B843-A174A3201BEC}">
      <dgm:prSet/>
      <dgm:spPr/>
      <dgm:t>
        <a:bodyPr/>
        <a:lstStyle/>
        <a:p>
          <a:endParaRPr lang="en-US"/>
        </a:p>
      </dgm:t>
    </dgm:pt>
    <dgm:pt modelId="{C6146799-3AAC-4EF1-880B-31E9552CBCFA}" type="sibTrans" cxnId="{110F351F-0F1B-4FDE-B843-A174A3201BEC}">
      <dgm:prSet/>
      <dgm:spPr/>
      <dgm:t>
        <a:bodyPr/>
        <a:lstStyle/>
        <a:p>
          <a:endParaRPr lang="en-US"/>
        </a:p>
      </dgm:t>
    </dgm:pt>
    <dgm:pt modelId="{BC89EF5A-471D-407B-9E0E-96E38946D606}" type="pres">
      <dgm:prSet presAssocID="{03DEAE1B-F0DE-4176-883E-F8E3A002C2A6}" presName="Name0" presStyleCnt="0">
        <dgm:presLayoutVars>
          <dgm:chMax val="1"/>
          <dgm:chPref val="1"/>
          <dgm:dir/>
          <dgm:animOne val="branch"/>
          <dgm:animLvl val="lvl"/>
        </dgm:presLayoutVars>
      </dgm:prSet>
      <dgm:spPr/>
      <dgm:t>
        <a:bodyPr/>
        <a:lstStyle/>
        <a:p>
          <a:endParaRPr lang="en-US"/>
        </a:p>
      </dgm:t>
    </dgm:pt>
    <dgm:pt modelId="{1F3EA735-DCBB-4009-B45E-2775590B1A41}" type="pres">
      <dgm:prSet presAssocID="{BE706180-3752-4342-933A-C9F147E2B7D7}" presName="Parent" presStyleLbl="node0" presStyleIdx="0" presStyleCnt="1">
        <dgm:presLayoutVars>
          <dgm:chMax val="6"/>
          <dgm:chPref val="6"/>
        </dgm:presLayoutVars>
      </dgm:prSet>
      <dgm:spPr/>
      <dgm:t>
        <a:bodyPr/>
        <a:lstStyle/>
        <a:p>
          <a:endParaRPr lang="en-US"/>
        </a:p>
      </dgm:t>
    </dgm:pt>
    <dgm:pt modelId="{CED52EC2-6358-4F5A-A445-8D13880E0CDA}" type="pres">
      <dgm:prSet presAssocID="{1CD0025E-D0E8-4766-AD1B-97B4E7B3CE23}" presName="Accent1" presStyleCnt="0"/>
      <dgm:spPr/>
    </dgm:pt>
    <dgm:pt modelId="{29C03EA7-8CB7-48DA-AC01-3D6DD5FED10F}" type="pres">
      <dgm:prSet presAssocID="{1CD0025E-D0E8-4766-AD1B-97B4E7B3CE23}" presName="Accent" presStyleLbl="bgShp" presStyleIdx="0" presStyleCnt="6"/>
      <dgm:spPr/>
    </dgm:pt>
    <dgm:pt modelId="{34885E43-3A3B-4283-BBC2-292FE5B314D8}" type="pres">
      <dgm:prSet presAssocID="{1CD0025E-D0E8-4766-AD1B-97B4E7B3CE23}" presName="Child1" presStyleLbl="node1" presStyleIdx="0" presStyleCnt="6">
        <dgm:presLayoutVars>
          <dgm:chMax val="0"/>
          <dgm:chPref val="0"/>
          <dgm:bulletEnabled val="1"/>
        </dgm:presLayoutVars>
      </dgm:prSet>
      <dgm:spPr/>
      <dgm:t>
        <a:bodyPr/>
        <a:lstStyle/>
        <a:p>
          <a:endParaRPr lang="en-US"/>
        </a:p>
      </dgm:t>
    </dgm:pt>
    <dgm:pt modelId="{6422F85E-D749-4CC6-B300-D81159F11F97}" type="pres">
      <dgm:prSet presAssocID="{6F1FE164-4A9B-4E33-BD81-4C4E74F45231}" presName="Accent2" presStyleCnt="0"/>
      <dgm:spPr/>
    </dgm:pt>
    <dgm:pt modelId="{DDC3C539-C1D5-4EE1-A634-04CFADAD1B7A}" type="pres">
      <dgm:prSet presAssocID="{6F1FE164-4A9B-4E33-BD81-4C4E74F45231}" presName="Accent" presStyleLbl="bgShp" presStyleIdx="1" presStyleCnt="6"/>
      <dgm:spPr/>
    </dgm:pt>
    <dgm:pt modelId="{DC10BB4F-74A7-41A9-B1A0-4192F2DAE8A7}" type="pres">
      <dgm:prSet presAssocID="{6F1FE164-4A9B-4E33-BD81-4C4E74F45231}" presName="Child2" presStyleLbl="node1" presStyleIdx="1" presStyleCnt="6">
        <dgm:presLayoutVars>
          <dgm:chMax val="0"/>
          <dgm:chPref val="0"/>
          <dgm:bulletEnabled val="1"/>
        </dgm:presLayoutVars>
      </dgm:prSet>
      <dgm:spPr/>
      <dgm:t>
        <a:bodyPr/>
        <a:lstStyle/>
        <a:p>
          <a:endParaRPr lang="en-US"/>
        </a:p>
      </dgm:t>
    </dgm:pt>
    <dgm:pt modelId="{79DBB83C-671F-44D7-A0B8-F175C4DD2ADD}" type="pres">
      <dgm:prSet presAssocID="{6FFCC385-871E-4F30-AA62-626E99BEA3A4}" presName="Accent3" presStyleCnt="0"/>
      <dgm:spPr/>
    </dgm:pt>
    <dgm:pt modelId="{2A65E9F6-E015-4707-9D1C-5907A7D86117}" type="pres">
      <dgm:prSet presAssocID="{6FFCC385-871E-4F30-AA62-626E99BEA3A4}" presName="Accent" presStyleLbl="bgShp" presStyleIdx="2" presStyleCnt="6"/>
      <dgm:spPr/>
    </dgm:pt>
    <dgm:pt modelId="{09D1598E-0DC1-4768-B9EA-273EDBD0DC71}" type="pres">
      <dgm:prSet presAssocID="{6FFCC385-871E-4F30-AA62-626E99BEA3A4}" presName="Child3" presStyleLbl="node1" presStyleIdx="2" presStyleCnt="6">
        <dgm:presLayoutVars>
          <dgm:chMax val="0"/>
          <dgm:chPref val="0"/>
          <dgm:bulletEnabled val="1"/>
        </dgm:presLayoutVars>
      </dgm:prSet>
      <dgm:spPr/>
      <dgm:t>
        <a:bodyPr/>
        <a:lstStyle/>
        <a:p>
          <a:endParaRPr lang="en-US"/>
        </a:p>
      </dgm:t>
    </dgm:pt>
    <dgm:pt modelId="{049F1283-C538-4BE5-8A3D-130EAB7E67DC}" type="pres">
      <dgm:prSet presAssocID="{06E233AC-9FB6-46EE-B08F-5B24AA5CD6CE}" presName="Accent4" presStyleCnt="0"/>
      <dgm:spPr/>
    </dgm:pt>
    <dgm:pt modelId="{79886772-A653-4E76-AC10-1FDF342A16EA}" type="pres">
      <dgm:prSet presAssocID="{06E233AC-9FB6-46EE-B08F-5B24AA5CD6CE}" presName="Accent" presStyleLbl="bgShp" presStyleIdx="3" presStyleCnt="6"/>
      <dgm:spPr/>
    </dgm:pt>
    <dgm:pt modelId="{7F396476-100B-43C4-BB5B-17BA958BD896}" type="pres">
      <dgm:prSet presAssocID="{06E233AC-9FB6-46EE-B08F-5B24AA5CD6CE}" presName="Child4" presStyleLbl="node1" presStyleIdx="3" presStyleCnt="6">
        <dgm:presLayoutVars>
          <dgm:chMax val="0"/>
          <dgm:chPref val="0"/>
          <dgm:bulletEnabled val="1"/>
        </dgm:presLayoutVars>
      </dgm:prSet>
      <dgm:spPr/>
      <dgm:t>
        <a:bodyPr/>
        <a:lstStyle/>
        <a:p>
          <a:endParaRPr lang="en-US"/>
        </a:p>
      </dgm:t>
    </dgm:pt>
    <dgm:pt modelId="{8320183D-B720-4B4D-81ED-826465527767}" type="pres">
      <dgm:prSet presAssocID="{66307616-D2EC-4697-B02C-B1AEE27A9527}" presName="Accent5" presStyleCnt="0"/>
      <dgm:spPr/>
    </dgm:pt>
    <dgm:pt modelId="{D2707CE2-C0A6-4020-A4B9-40AD84B27731}" type="pres">
      <dgm:prSet presAssocID="{66307616-D2EC-4697-B02C-B1AEE27A9527}" presName="Accent" presStyleLbl="bgShp" presStyleIdx="4" presStyleCnt="6"/>
      <dgm:spPr/>
    </dgm:pt>
    <dgm:pt modelId="{F7DCEB3E-97AB-4A17-895C-1BBF0F5B143B}" type="pres">
      <dgm:prSet presAssocID="{66307616-D2EC-4697-B02C-B1AEE27A9527}" presName="Child5" presStyleLbl="node1" presStyleIdx="4" presStyleCnt="6">
        <dgm:presLayoutVars>
          <dgm:chMax val="0"/>
          <dgm:chPref val="0"/>
          <dgm:bulletEnabled val="1"/>
        </dgm:presLayoutVars>
      </dgm:prSet>
      <dgm:spPr/>
      <dgm:t>
        <a:bodyPr/>
        <a:lstStyle/>
        <a:p>
          <a:endParaRPr lang="en-US"/>
        </a:p>
      </dgm:t>
    </dgm:pt>
    <dgm:pt modelId="{D22213C8-D820-4EDF-B8F9-31F80B1CA1EB}" type="pres">
      <dgm:prSet presAssocID="{31F24280-723C-478A-BEC5-2F8A6BA72CCF}" presName="Accent6" presStyleCnt="0"/>
      <dgm:spPr/>
    </dgm:pt>
    <dgm:pt modelId="{8A3D37AE-08AC-4D0E-80B5-CA69449F06F8}" type="pres">
      <dgm:prSet presAssocID="{31F24280-723C-478A-BEC5-2F8A6BA72CCF}" presName="Accent" presStyleLbl="bgShp" presStyleIdx="5" presStyleCnt="6"/>
      <dgm:spPr/>
    </dgm:pt>
    <dgm:pt modelId="{2C8A814B-DFCD-412B-86F9-FF38971381DB}" type="pres">
      <dgm:prSet presAssocID="{31F24280-723C-478A-BEC5-2F8A6BA72CCF}" presName="Child6" presStyleLbl="node1" presStyleIdx="5" presStyleCnt="6">
        <dgm:presLayoutVars>
          <dgm:chMax val="0"/>
          <dgm:chPref val="0"/>
          <dgm:bulletEnabled val="1"/>
        </dgm:presLayoutVars>
      </dgm:prSet>
      <dgm:spPr/>
      <dgm:t>
        <a:bodyPr/>
        <a:lstStyle/>
        <a:p>
          <a:endParaRPr lang="en-US"/>
        </a:p>
      </dgm:t>
    </dgm:pt>
  </dgm:ptLst>
  <dgm:cxnLst>
    <dgm:cxn modelId="{5D243698-DC9F-4BE5-85BB-11017211C76F}" srcId="{BE706180-3752-4342-933A-C9F147E2B7D7}" destId="{1CD0025E-D0E8-4766-AD1B-97B4E7B3CE23}" srcOrd="0" destOrd="0" parTransId="{878FEDAE-474C-4762-8CD0-DBB7BFD65DB2}" sibTransId="{B955DD33-33B4-45C2-A47C-2820C9C9E3F7}"/>
    <dgm:cxn modelId="{F5625DAE-179B-4A80-B315-FC44E3763AF0}" type="presOf" srcId="{03DEAE1B-F0DE-4176-883E-F8E3A002C2A6}" destId="{BC89EF5A-471D-407B-9E0E-96E38946D606}" srcOrd="0" destOrd="0" presId="urn:microsoft.com/office/officeart/2011/layout/HexagonRadial"/>
    <dgm:cxn modelId="{F54F1873-5DDA-4B83-A377-AC1E68ED1723}" srcId="{BE706180-3752-4342-933A-C9F147E2B7D7}" destId="{6FFCC385-871E-4F30-AA62-626E99BEA3A4}" srcOrd="2" destOrd="0" parTransId="{BC82E3B7-DAE0-4130-925F-5F9FF9954E05}" sibTransId="{39EF026E-260B-4CC0-961F-9E5CB80C1BBD}"/>
    <dgm:cxn modelId="{5BDD80F5-F9E5-4D6E-895C-8752ACBE9B4E}" type="presOf" srcId="{6FFCC385-871E-4F30-AA62-626E99BEA3A4}" destId="{09D1598E-0DC1-4768-B9EA-273EDBD0DC71}" srcOrd="0" destOrd="0" presId="urn:microsoft.com/office/officeart/2011/layout/HexagonRadial"/>
    <dgm:cxn modelId="{110F351F-0F1B-4FDE-B843-A174A3201BEC}" srcId="{BE706180-3752-4342-933A-C9F147E2B7D7}" destId="{31F24280-723C-478A-BEC5-2F8A6BA72CCF}" srcOrd="5" destOrd="0" parTransId="{3B6F8992-911B-4511-94A2-531A147FAA9A}" sibTransId="{C6146799-3AAC-4EF1-880B-31E9552CBCFA}"/>
    <dgm:cxn modelId="{A00DB1E4-7149-40E7-8358-30F358BC9067}" srcId="{BE706180-3752-4342-933A-C9F147E2B7D7}" destId="{6F1FE164-4A9B-4E33-BD81-4C4E74F45231}" srcOrd="1" destOrd="0" parTransId="{C2003371-3C52-4A66-9143-72BF09F1473F}" sibTransId="{BA7EFBF1-9E17-46A3-B1E8-26161F2105CF}"/>
    <dgm:cxn modelId="{F8787933-CE56-43AB-A728-91ED6DCB3B2B}" type="presOf" srcId="{31F24280-723C-478A-BEC5-2F8A6BA72CCF}" destId="{2C8A814B-DFCD-412B-86F9-FF38971381DB}" srcOrd="0" destOrd="0" presId="urn:microsoft.com/office/officeart/2011/layout/HexagonRadial"/>
    <dgm:cxn modelId="{837D627D-BFB0-4FE1-BD88-9468FF1C648D}" type="presOf" srcId="{1CD0025E-D0E8-4766-AD1B-97B4E7B3CE23}" destId="{34885E43-3A3B-4283-BBC2-292FE5B314D8}" srcOrd="0" destOrd="0" presId="urn:microsoft.com/office/officeart/2011/layout/HexagonRadial"/>
    <dgm:cxn modelId="{68AB78A1-AF61-4E2D-94B7-BA24660996BA}" srcId="{BE706180-3752-4342-933A-C9F147E2B7D7}" destId="{66307616-D2EC-4697-B02C-B1AEE27A9527}" srcOrd="4" destOrd="0" parTransId="{A9D50CFE-A2CE-493A-BF3D-EADC1423AFA5}" sibTransId="{55F7E56E-99AD-4759-8EAB-EEA2935E7ACA}"/>
    <dgm:cxn modelId="{FB62E888-5CA3-44A2-AFEB-3367F5AC9555}" type="presOf" srcId="{BE706180-3752-4342-933A-C9F147E2B7D7}" destId="{1F3EA735-DCBB-4009-B45E-2775590B1A41}" srcOrd="0" destOrd="0" presId="urn:microsoft.com/office/officeart/2011/layout/HexagonRadial"/>
    <dgm:cxn modelId="{D0FCDC0E-D451-4A16-9553-F8E6B2FAA380}" type="presOf" srcId="{06E233AC-9FB6-46EE-B08F-5B24AA5CD6CE}" destId="{7F396476-100B-43C4-BB5B-17BA958BD896}" srcOrd="0" destOrd="0" presId="urn:microsoft.com/office/officeart/2011/layout/HexagonRadial"/>
    <dgm:cxn modelId="{566A7741-B2AB-4B63-BD10-2C7234A5C8FD}" srcId="{03DEAE1B-F0DE-4176-883E-F8E3A002C2A6}" destId="{BE706180-3752-4342-933A-C9F147E2B7D7}" srcOrd="0" destOrd="0" parTransId="{718871EC-8C70-494F-8836-FBB2957A9D0B}" sibTransId="{EA8563C2-7E46-4441-B280-7E8DAA231A33}"/>
    <dgm:cxn modelId="{6855627D-5123-4249-A283-10E8B123043C}" srcId="{BE706180-3752-4342-933A-C9F147E2B7D7}" destId="{06E233AC-9FB6-46EE-B08F-5B24AA5CD6CE}" srcOrd="3" destOrd="0" parTransId="{A2ADB09F-DDA8-465B-A96C-1C2861B774E0}" sibTransId="{46DE45EB-863B-407A-90FD-8D43C2140DB2}"/>
    <dgm:cxn modelId="{A5F2CA6C-6569-413E-A7CD-2A5FEF8C69CB}" type="presOf" srcId="{66307616-D2EC-4697-B02C-B1AEE27A9527}" destId="{F7DCEB3E-97AB-4A17-895C-1BBF0F5B143B}" srcOrd="0" destOrd="0" presId="urn:microsoft.com/office/officeart/2011/layout/HexagonRadial"/>
    <dgm:cxn modelId="{269712FA-487C-4434-B735-D3C6DFC2BEA3}" type="presOf" srcId="{6F1FE164-4A9B-4E33-BD81-4C4E74F45231}" destId="{DC10BB4F-74A7-41A9-B1A0-4192F2DAE8A7}" srcOrd="0" destOrd="0" presId="urn:microsoft.com/office/officeart/2011/layout/HexagonRadial"/>
    <dgm:cxn modelId="{ADB4EC29-4759-4116-8ECA-6DEAAAFB99F6}" type="presParOf" srcId="{BC89EF5A-471D-407B-9E0E-96E38946D606}" destId="{1F3EA735-DCBB-4009-B45E-2775590B1A41}" srcOrd="0" destOrd="0" presId="urn:microsoft.com/office/officeart/2011/layout/HexagonRadial"/>
    <dgm:cxn modelId="{EF52B5C8-EEA7-4061-9491-D64C2C6B70D7}" type="presParOf" srcId="{BC89EF5A-471D-407B-9E0E-96E38946D606}" destId="{CED52EC2-6358-4F5A-A445-8D13880E0CDA}" srcOrd="1" destOrd="0" presId="urn:microsoft.com/office/officeart/2011/layout/HexagonRadial"/>
    <dgm:cxn modelId="{3E46C931-E62D-473D-83E2-331F015A8559}" type="presParOf" srcId="{CED52EC2-6358-4F5A-A445-8D13880E0CDA}" destId="{29C03EA7-8CB7-48DA-AC01-3D6DD5FED10F}" srcOrd="0" destOrd="0" presId="urn:microsoft.com/office/officeart/2011/layout/HexagonRadial"/>
    <dgm:cxn modelId="{1FE6F57E-49B2-42A1-A939-32B0BEF78864}" type="presParOf" srcId="{BC89EF5A-471D-407B-9E0E-96E38946D606}" destId="{34885E43-3A3B-4283-BBC2-292FE5B314D8}" srcOrd="2" destOrd="0" presId="urn:microsoft.com/office/officeart/2011/layout/HexagonRadial"/>
    <dgm:cxn modelId="{67806F41-26EE-414E-89A1-8DE0F4ABE220}" type="presParOf" srcId="{BC89EF5A-471D-407B-9E0E-96E38946D606}" destId="{6422F85E-D749-4CC6-B300-D81159F11F97}" srcOrd="3" destOrd="0" presId="urn:microsoft.com/office/officeart/2011/layout/HexagonRadial"/>
    <dgm:cxn modelId="{C9CB99A5-FAC2-4F3A-BAEE-9F02C81F0161}" type="presParOf" srcId="{6422F85E-D749-4CC6-B300-D81159F11F97}" destId="{DDC3C539-C1D5-4EE1-A634-04CFADAD1B7A}" srcOrd="0" destOrd="0" presId="urn:microsoft.com/office/officeart/2011/layout/HexagonRadial"/>
    <dgm:cxn modelId="{FC7013D8-2269-4FFC-9D11-60930F357AB3}" type="presParOf" srcId="{BC89EF5A-471D-407B-9E0E-96E38946D606}" destId="{DC10BB4F-74A7-41A9-B1A0-4192F2DAE8A7}" srcOrd="4" destOrd="0" presId="urn:microsoft.com/office/officeart/2011/layout/HexagonRadial"/>
    <dgm:cxn modelId="{236C70CB-41E1-4114-847B-8236DC935679}" type="presParOf" srcId="{BC89EF5A-471D-407B-9E0E-96E38946D606}" destId="{79DBB83C-671F-44D7-A0B8-F175C4DD2ADD}" srcOrd="5" destOrd="0" presId="urn:microsoft.com/office/officeart/2011/layout/HexagonRadial"/>
    <dgm:cxn modelId="{48D13BC5-82FA-4463-9137-5829B54ADE76}" type="presParOf" srcId="{79DBB83C-671F-44D7-A0B8-F175C4DD2ADD}" destId="{2A65E9F6-E015-4707-9D1C-5907A7D86117}" srcOrd="0" destOrd="0" presId="urn:microsoft.com/office/officeart/2011/layout/HexagonRadial"/>
    <dgm:cxn modelId="{B5B988DA-8AF2-4909-8DBF-AE19FD03EC20}" type="presParOf" srcId="{BC89EF5A-471D-407B-9E0E-96E38946D606}" destId="{09D1598E-0DC1-4768-B9EA-273EDBD0DC71}" srcOrd="6" destOrd="0" presId="urn:microsoft.com/office/officeart/2011/layout/HexagonRadial"/>
    <dgm:cxn modelId="{2E35BC2D-676C-400E-9344-7E3B5FC35BFF}" type="presParOf" srcId="{BC89EF5A-471D-407B-9E0E-96E38946D606}" destId="{049F1283-C538-4BE5-8A3D-130EAB7E67DC}" srcOrd="7" destOrd="0" presId="urn:microsoft.com/office/officeart/2011/layout/HexagonRadial"/>
    <dgm:cxn modelId="{A35C89F6-E9D7-440B-A75B-CA82EDC7F31F}" type="presParOf" srcId="{049F1283-C538-4BE5-8A3D-130EAB7E67DC}" destId="{79886772-A653-4E76-AC10-1FDF342A16EA}" srcOrd="0" destOrd="0" presId="urn:microsoft.com/office/officeart/2011/layout/HexagonRadial"/>
    <dgm:cxn modelId="{E1FD518E-27B3-450D-AED7-E1196869B1F6}" type="presParOf" srcId="{BC89EF5A-471D-407B-9E0E-96E38946D606}" destId="{7F396476-100B-43C4-BB5B-17BA958BD896}" srcOrd="8" destOrd="0" presId="urn:microsoft.com/office/officeart/2011/layout/HexagonRadial"/>
    <dgm:cxn modelId="{CDA797A9-D191-407B-8F89-F3DAE2C05A6C}" type="presParOf" srcId="{BC89EF5A-471D-407B-9E0E-96E38946D606}" destId="{8320183D-B720-4B4D-81ED-826465527767}" srcOrd="9" destOrd="0" presId="urn:microsoft.com/office/officeart/2011/layout/HexagonRadial"/>
    <dgm:cxn modelId="{B566CB34-E74F-4E0C-B8FE-E36A102BCB65}" type="presParOf" srcId="{8320183D-B720-4B4D-81ED-826465527767}" destId="{D2707CE2-C0A6-4020-A4B9-40AD84B27731}" srcOrd="0" destOrd="0" presId="urn:microsoft.com/office/officeart/2011/layout/HexagonRadial"/>
    <dgm:cxn modelId="{9B7C29E6-0B8D-49C7-9984-8E8B7AA87897}" type="presParOf" srcId="{BC89EF5A-471D-407B-9E0E-96E38946D606}" destId="{F7DCEB3E-97AB-4A17-895C-1BBF0F5B143B}" srcOrd="10" destOrd="0" presId="urn:microsoft.com/office/officeart/2011/layout/HexagonRadial"/>
    <dgm:cxn modelId="{7E7EE62C-F32E-405A-B8DA-09749D51BFB7}" type="presParOf" srcId="{BC89EF5A-471D-407B-9E0E-96E38946D606}" destId="{D22213C8-D820-4EDF-B8F9-31F80B1CA1EB}" srcOrd="11" destOrd="0" presId="urn:microsoft.com/office/officeart/2011/layout/HexagonRadial"/>
    <dgm:cxn modelId="{135F7C63-8816-42D1-8E4B-51B542DB34B0}" type="presParOf" srcId="{D22213C8-D820-4EDF-B8F9-31F80B1CA1EB}" destId="{8A3D37AE-08AC-4D0E-80B5-CA69449F06F8}" srcOrd="0" destOrd="0" presId="urn:microsoft.com/office/officeart/2011/layout/HexagonRadial"/>
    <dgm:cxn modelId="{9BB1FC49-91CE-4325-81AB-29280AE7A94A}" type="presParOf" srcId="{BC89EF5A-471D-407B-9E0E-96E38946D606}" destId="{2C8A814B-DFCD-412B-86F9-FF38971381DB}"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72D6A3-2184-2045-ABF0-EFB26CB4D65C}" type="doc">
      <dgm:prSet loTypeId="urn:microsoft.com/office/officeart/2005/8/layout/chart3" loCatId="" qsTypeId="urn:microsoft.com/office/officeart/2005/8/quickstyle/simple1" qsCatId="simple" csTypeId="urn:microsoft.com/office/officeart/2005/8/colors/colorful4" csCatId="colorful" phldr="1"/>
      <dgm:spPr/>
      <dgm:t>
        <a:bodyPr/>
        <a:lstStyle/>
        <a:p>
          <a:endParaRPr lang="en-US"/>
        </a:p>
      </dgm:t>
    </dgm:pt>
    <dgm:pt modelId="{0C8DA332-C90D-4543-87C2-580A699140B3}">
      <dgm:prSet/>
      <dgm:spPr/>
      <dgm:t>
        <a:bodyPr/>
        <a:lstStyle/>
        <a:p>
          <a:r>
            <a:rPr lang="en-US" dirty="0"/>
            <a:t>FERPA</a:t>
          </a:r>
        </a:p>
      </dgm:t>
    </dgm:pt>
    <dgm:pt modelId="{62F28C3B-1576-204A-BE57-1F4B6729B926}" type="parTrans" cxnId="{6A2CB887-FBA2-5042-8F03-08833A648ACD}">
      <dgm:prSet/>
      <dgm:spPr/>
      <dgm:t>
        <a:bodyPr/>
        <a:lstStyle/>
        <a:p>
          <a:endParaRPr lang="en-US"/>
        </a:p>
      </dgm:t>
    </dgm:pt>
    <dgm:pt modelId="{56B3F85F-082C-AD43-8CD0-8DB05DB24003}" type="sibTrans" cxnId="{6A2CB887-FBA2-5042-8F03-08833A648ACD}">
      <dgm:prSet/>
      <dgm:spPr/>
      <dgm:t>
        <a:bodyPr/>
        <a:lstStyle/>
        <a:p>
          <a:endParaRPr lang="en-US"/>
        </a:p>
      </dgm:t>
    </dgm:pt>
    <dgm:pt modelId="{B6485B57-D617-9D41-A400-716ED0C1D692}">
      <dgm:prSet/>
      <dgm:spPr/>
      <dgm:t>
        <a:bodyPr/>
        <a:lstStyle/>
        <a:p>
          <a:r>
            <a:rPr lang="en-US" dirty="0"/>
            <a:t>TITLE IX</a:t>
          </a:r>
        </a:p>
      </dgm:t>
    </dgm:pt>
    <dgm:pt modelId="{F669D99F-DE77-074C-A86A-0F2B8F72B104}" type="parTrans" cxnId="{8E0DE6AE-870A-A14F-812A-0E1875F1906C}">
      <dgm:prSet/>
      <dgm:spPr/>
      <dgm:t>
        <a:bodyPr/>
        <a:lstStyle/>
        <a:p>
          <a:endParaRPr lang="en-US"/>
        </a:p>
      </dgm:t>
    </dgm:pt>
    <dgm:pt modelId="{1FCD97E2-8445-EF4C-ADAF-6707E1A6C7A9}" type="sibTrans" cxnId="{8E0DE6AE-870A-A14F-812A-0E1875F1906C}">
      <dgm:prSet/>
      <dgm:spPr/>
      <dgm:t>
        <a:bodyPr/>
        <a:lstStyle/>
        <a:p>
          <a:endParaRPr lang="en-US"/>
        </a:p>
      </dgm:t>
    </dgm:pt>
    <dgm:pt modelId="{B0551193-2211-A944-99CA-9218D074AF20}">
      <dgm:prSet/>
      <dgm:spPr/>
      <dgm:t>
        <a:bodyPr/>
        <a:lstStyle/>
        <a:p>
          <a:r>
            <a:rPr lang="en-US" dirty="0"/>
            <a:t>DC Human Rights Act</a:t>
          </a:r>
        </a:p>
      </dgm:t>
    </dgm:pt>
    <dgm:pt modelId="{C1C32E41-C597-914C-85E5-4F8D66611EF8}" type="parTrans" cxnId="{FDBCD962-3DC5-9F41-935F-3F42B4F5582A}">
      <dgm:prSet/>
      <dgm:spPr/>
      <dgm:t>
        <a:bodyPr/>
        <a:lstStyle/>
        <a:p>
          <a:endParaRPr lang="en-US"/>
        </a:p>
      </dgm:t>
    </dgm:pt>
    <dgm:pt modelId="{EE578DAF-4A99-3443-A365-9B8855A84AEA}" type="sibTrans" cxnId="{FDBCD962-3DC5-9F41-935F-3F42B4F5582A}">
      <dgm:prSet/>
      <dgm:spPr/>
      <dgm:t>
        <a:bodyPr/>
        <a:lstStyle/>
        <a:p>
          <a:endParaRPr lang="en-US"/>
        </a:p>
      </dgm:t>
    </dgm:pt>
    <dgm:pt modelId="{B51F5C54-EE85-7249-8E02-A8966121A279}">
      <dgm:prSet/>
      <dgm:spPr/>
      <dgm:t>
        <a:bodyPr/>
        <a:lstStyle/>
        <a:p>
          <a:r>
            <a:rPr lang="en-US" dirty="0"/>
            <a:t>DCPS Bullying Prevention Policy</a:t>
          </a:r>
        </a:p>
      </dgm:t>
    </dgm:pt>
    <dgm:pt modelId="{38095FFE-0BBE-5C45-8208-CB5E33918172}" type="parTrans" cxnId="{FB0FFB95-364F-BC43-B4DF-C894F3010E5C}">
      <dgm:prSet/>
      <dgm:spPr/>
      <dgm:t>
        <a:bodyPr/>
        <a:lstStyle/>
        <a:p>
          <a:endParaRPr lang="en-US"/>
        </a:p>
      </dgm:t>
    </dgm:pt>
    <dgm:pt modelId="{1CF5F685-2040-FA46-A748-C4C59B8D5681}" type="sibTrans" cxnId="{FB0FFB95-364F-BC43-B4DF-C894F3010E5C}">
      <dgm:prSet/>
      <dgm:spPr/>
      <dgm:t>
        <a:bodyPr/>
        <a:lstStyle/>
        <a:p>
          <a:endParaRPr lang="en-US"/>
        </a:p>
      </dgm:t>
    </dgm:pt>
    <dgm:pt modelId="{92A1E389-691D-6643-8E8C-E02C9219CF30}">
      <dgm:prSet/>
      <dgm:spPr/>
      <dgm:t>
        <a:bodyPr/>
        <a:lstStyle/>
        <a:p>
          <a:r>
            <a:rPr lang="en-US" dirty="0"/>
            <a:t>DC Municipal Regulations</a:t>
          </a:r>
        </a:p>
      </dgm:t>
    </dgm:pt>
    <dgm:pt modelId="{46164F37-B8CE-514D-A2ED-A3F06C69DE53}" type="parTrans" cxnId="{3967B1E2-2DBD-AC41-A836-0BC6C6178029}">
      <dgm:prSet/>
      <dgm:spPr/>
      <dgm:t>
        <a:bodyPr/>
        <a:lstStyle/>
        <a:p>
          <a:endParaRPr lang="en-US"/>
        </a:p>
      </dgm:t>
    </dgm:pt>
    <dgm:pt modelId="{C4FCB21C-6232-C847-A186-FE6CC189D6E6}" type="sibTrans" cxnId="{3967B1E2-2DBD-AC41-A836-0BC6C6178029}">
      <dgm:prSet/>
      <dgm:spPr/>
      <dgm:t>
        <a:bodyPr/>
        <a:lstStyle/>
        <a:p>
          <a:endParaRPr lang="en-US"/>
        </a:p>
      </dgm:t>
    </dgm:pt>
    <dgm:pt modelId="{002AD2A2-CE5D-D44C-8F84-FFCE96665DAF}" type="pres">
      <dgm:prSet presAssocID="{0C72D6A3-2184-2045-ABF0-EFB26CB4D65C}" presName="compositeShape" presStyleCnt="0">
        <dgm:presLayoutVars>
          <dgm:chMax val="7"/>
          <dgm:dir/>
          <dgm:resizeHandles val="exact"/>
        </dgm:presLayoutVars>
      </dgm:prSet>
      <dgm:spPr/>
      <dgm:t>
        <a:bodyPr/>
        <a:lstStyle/>
        <a:p>
          <a:endParaRPr lang="en-US"/>
        </a:p>
      </dgm:t>
    </dgm:pt>
    <dgm:pt modelId="{8691F97B-5E78-6543-A845-F6889FD977D5}" type="pres">
      <dgm:prSet presAssocID="{0C72D6A3-2184-2045-ABF0-EFB26CB4D65C}" presName="wedge1" presStyleLbl="node1" presStyleIdx="0" presStyleCnt="5" custLinFactNeighborX="-3357" custLinFactNeighborY="5201"/>
      <dgm:spPr/>
      <dgm:t>
        <a:bodyPr/>
        <a:lstStyle/>
        <a:p>
          <a:endParaRPr lang="en-US"/>
        </a:p>
      </dgm:t>
    </dgm:pt>
    <dgm:pt modelId="{7BBAA581-AD78-0149-9FC1-7194F0EF554C}" type="pres">
      <dgm:prSet presAssocID="{0C72D6A3-2184-2045-ABF0-EFB26CB4D65C}" presName="wedge1Tx" presStyleLbl="node1" presStyleIdx="0" presStyleCnt="5">
        <dgm:presLayoutVars>
          <dgm:chMax val="0"/>
          <dgm:chPref val="0"/>
          <dgm:bulletEnabled val="1"/>
        </dgm:presLayoutVars>
      </dgm:prSet>
      <dgm:spPr/>
      <dgm:t>
        <a:bodyPr/>
        <a:lstStyle/>
        <a:p>
          <a:endParaRPr lang="en-US"/>
        </a:p>
      </dgm:t>
    </dgm:pt>
    <dgm:pt modelId="{2EEC7F47-5634-D644-84B9-148B4B3FC3FE}" type="pres">
      <dgm:prSet presAssocID="{0C72D6A3-2184-2045-ABF0-EFB26CB4D65C}" presName="wedge2" presStyleLbl="node1" presStyleIdx="1" presStyleCnt="5"/>
      <dgm:spPr/>
      <dgm:t>
        <a:bodyPr/>
        <a:lstStyle/>
        <a:p>
          <a:endParaRPr lang="en-US"/>
        </a:p>
      </dgm:t>
    </dgm:pt>
    <dgm:pt modelId="{35898CD0-6345-8A48-93B9-CB254E322554}" type="pres">
      <dgm:prSet presAssocID="{0C72D6A3-2184-2045-ABF0-EFB26CB4D65C}" presName="wedge2Tx" presStyleLbl="node1" presStyleIdx="1" presStyleCnt="5">
        <dgm:presLayoutVars>
          <dgm:chMax val="0"/>
          <dgm:chPref val="0"/>
          <dgm:bulletEnabled val="1"/>
        </dgm:presLayoutVars>
      </dgm:prSet>
      <dgm:spPr/>
      <dgm:t>
        <a:bodyPr/>
        <a:lstStyle/>
        <a:p>
          <a:endParaRPr lang="en-US"/>
        </a:p>
      </dgm:t>
    </dgm:pt>
    <dgm:pt modelId="{5849CB61-6628-7849-9952-1C3BD625AAFB}" type="pres">
      <dgm:prSet presAssocID="{0C72D6A3-2184-2045-ABF0-EFB26CB4D65C}" presName="wedge3" presStyleLbl="node1" presStyleIdx="2" presStyleCnt="5"/>
      <dgm:spPr/>
      <dgm:t>
        <a:bodyPr/>
        <a:lstStyle/>
        <a:p>
          <a:endParaRPr lang="en-US"/>
        </a:p>
      </dgm:t>
    </dgm:pt>
    <dgm:pt modelId="{53AE64AA-AE9E-604D-B4E2-0B3CAA4FBE3B}" type="pres">
      <dgm:prSet presAssocID="{0C72D6A3-2184-2045-ABF0-EFB26CB4D65C}" presName="wedge3Tx" presStyleLbl="node1" presStyleIdx="2" presStyleCnt="5">
        <dgm:presLayoutVars>
          <dgm:chMax val="0"/>
          <dgm:chPref val="0"/>
          <dgm:bulletEnabled val="1"/>
        </dgm:presLayoutVars>
      </dgm:prSet>
      <dgm:spPr/>
      <dgm:t>
        <a:bodyPr/>
        <a:lstStyle/>
        <a:p>
          <a:endParaRPr lang="en-US"/>
        </a:p>
      </dgm:t>
    </dgm:pt>
    <dgm:pt modelId="{E9C26FA3-536D-264C-B6A7-F32F5FF56D58}" type="pres">
      <dgm:prSet presAssocID="{0C72D6A3-2184-2045-ABF0-EFB26CB4D65C}" presName="wedge4" presStyleLbl="node1" presStyleIdx="3" presStyleCnt="5"/>
      <dgm:spPr/>
      <dgm:t>
        <a:bodyPr/>
        <a:lstStyle/>
        <a:p>
          <a:endParaRPr lang="en-US"/>
        </a:p>
      </dgm:t>
    </dgm:pt>
    <dgm:pt modelId="{9CA9FDE9-1696-FE4F-BE39-CB39EFB526B2}" type="pres">
      <dgm:prSet presAssocID="{0C72D6A3-2184-2045-ABF0-EFB26CB4D65C}" presName="wedge4Tx" presStyleLbl="node1" presStyleIdx="3" presStyleCnt="5">
        <dgm:presLayoutVars>
          <dgm:chMax val="0"/>
          <dgm:chPref val="0"/>
          <dgm:bulletEnabled val="1"/>
        </dgm:presLayoutVars>
      </dgm:prSet>
      <dgm:spPr/>
      <dgm:t>
        <a:bodyPr/>
        <a:lstStyle/>
        <a:p>
          <a:endParaRPr lang="en-US"/>
        </a:p>
      </dgm:t>
    </dgm:pt>
    <dgm:pt modelId="{E5F8FFFF-8EBE-1E40-A489-C3B21E5B9971}" type="pres">
      <dgm:prSet presAssocID="{0C72D6A3-2184-2045-ABF0-EFB26CB4D65C}" presName="wedge5" presStyleLbl="node1" presStyleIdx="4" presStyleCnt="5"/>
      <dgm:spPr/>
      <dgm:t>
        <a:bodyPr/>
        <a:lstStyle/>
        <a:p>
          <a:endParaRPr lang="en-US"/>
        </a:p>
      </dgm:t>
    </dgm:pt>
    <dgm:pt modelId="{D9DD38E2-776D-FB44-8E3D-61C72282F4F4}" type="pres">
      <dgm:prSet presAssocID="{0C72D6A3-2184-2045-ABF0-EFB26CB4D65C}" presName="wedge5Tx" presStyleLbl="node1" presStyleIdx="4" presStyleCnt="5">
        <dgm:presLayoutVars>
          <dgm:chMax val="0"/>
          <dgm:chPref val="0"/>
          <dgm:bulletEnabled val="1"/>
        </dgm:presLayoutVars>
      </dgm:prSet>
      <dgm:spPr/>
      <dgm:t>
        <a:bodyPr/>
        <a:lstStyle/>
        <a:p>
          <a:endParaRPr lang="en-US"/>
        </a:p>
      </dgm:t>
    </dgm:pt>
  </dgm:ptLst>
  <dgm:cxnLst>
    <dgm:cxn modelId="{3967B1E2-2DBD-AC41-A836-0BC6C6178029}" srcId="{0C72D6A3-2184-2045-ABF0-EFB26CB4D65C}" destId="{92A1E389-691D-6643-8E8C-E02C9219CF30}" srcOrd="3" destOrd="0" parTransId="{46164F37-B8CE-514D-A2ED-A3F06C69DE53}" sibTransId="{C4FCB21C-6232-C847-A186-FE6CC189D6E6}"/>
    <dgm:cxn modelId="{C204E4E6-058B-4069-BF52-98C922D4879C}" type="presOf" srcId="{0C72D6A3-2184-2045-ABF0-EFB26CB4D65C}" destId="{002AD2A2-CE5D-D44C-8F84-FFCE96665DAF}" srcOrd="0" destOrd="0" presId="urn:microsoft.com/office/officeart/2005/8/layout/chart3"/>
    <dgm:cxn modelId="{C4168D82-7638-4B03-958D-5488723AA2B5}" type="presOf" srcId="{B0551193-2211-A944-99CA-9218D074AF20}" destId="{53AE64AA-AE9E-604D-B4E2-0B3CAA4FBE3B}" srcOrd="1" destOrd="0" presId="urn:microsoft.com/office/officeart/2005/8/layout/chart3"/>
    <dgm:cxn modelId="{0B5BF403-9E58-4052-ADBE-CBDF8EA0F2A1}" type="presOf" srcId="{0C8DA332-C90D-4543-87C2-580A699140B3}" destId="{35898CD0-6345-8A48-93B9-CB254E322554}" srcOrd="1" destOrd="0" presId="urn:microsoft.com/office/officeart/2005/8/layout/chart3"/>
    <dgm:cxn modelId="{8E0DE6AE-870A-A14F-812A-0E1875F1906C}" srcId="{0C72D6A3-2184-2045-ABF0-EFB26CB4D65C}" destId="{B6485B57-D617-9D41-A400-716ED0C1D692}" srcOrd="0" destOrd="0" parTransId="{F669D99F-DE77-074C-A86A-0F2B8F72B104}" sibTransId="{1FCD97E2-8445-EF4C-ADAF-6707E1A6C7A9}"/>
    <dgm:cxn modelId="{66C4FA7A-3A81-48BB-8C28-2C2240B62206}" type="presOf" srcId="{B51F5C54-EE85-7249-8E02-A8966121A279}" destId="{E5F8FFFF-8EBE-1E40-A489-C3B21E5B9971}" srcOrd="0" destOrd="0" presId="urn:microsoft.com/office/officeart/2005/8/layout/chart3"/>
    <dgm:cxn modelId="{FB0FFB95-364F-BC43-B4DF-C894F3010E5C}" srcId="{0C72D6A3-2184-2045-ABF0-EFB26CB4D65C}" destId="{B51F5C54-EE85-7249-8E02-A8966121A279}" srcOrd="4" destOrd="0" parTransId="{38095FFE-0BBE-5C45-8208-CB5E33918172}" sibTransId="{1CF5F685-2040-FA46-A748-C4C59B8D5681}"/>
    <dgm:cxn modelId="{4BCA4780-78F5-426E-9867-EBE484488B92}" type="presOf" srcId="{B0551193-2211-A944-99CA-9218D074AF20}" destId="{5849CB61-6628-7849-9952-1C3BD625AAFB}" srcOrd="0" destOrd="0" presId="urn:microsoft.com/office/officeart/2005/8/layout/chart3"/>
    <dgm:cxn modelId="{FDBCD962-3DC5-9F41-935F-3F42B4F5582A}" srcId="{0C72D6A3-2184-2045-ABF0-EFB26CB4D65C}" destId="{B0551193-2211-A944-99CA-9218D074AF20}" srcOrd="2" destOrd="0" parTransId="{C1C32E41-C597-914C-85E5-4F8D66611EF8}" sibTransId="{EE578DAF-4A99-3443-A365-9B8855A84AEA}"/>
    <dgm:cxn modelId="{0B3781EE-4C47-43FF-B0BA-4D6718D46695}" type="presOf" srcId="{B51F5C54-EE85-7249-8E02-A8966121A279}" destId="{D9DD38E2-776D-FB44-8E3D-61C72282F4F4}" srcOrd="1" destOrd="0" presId="urn:microsoft.com/office/officeart/2005/8/layout/chart3"/>
    <dgm:cxn modelId="{28A4DEB3-9722-4013-9FB1-C7194FF6ECEF}" type="presOf" srcId="{92A1E389-691D-6643-8E8C-E02C9219CF30}" destId="{9CA9FDE9-1696-FE4F-BE39-CB39EFB526B2}" srcOrd="1" destOrd="0" presId="urn:microsoft.com/office/officeart/2005/8/layout/chart3"/>
    <dgm:cxn modelId="{A66D0DD9-EAF5-4EC5-8312-73A3A114A290}" type="presOf" srcId="{92A1E389-691D-6643-8E8C-E02C9219CF30}" destId="{E9C26FA3-536D-264C-B6A7-F32F5FF56D58}" srcOrd="0" destOrd="0" presId="urn:microsoft.com/office/officeart/2005/8/layout/chart3"/>
    <dgm:cxn modelId="{F8FB2C6F-ADCC-4B1A-AC41-3E0AF5721FCA}" type="presOf" srcId="{0C8DA332-C90D-4543-87C2-580A699140B3}" destId="{2EEC7F47-5634-D644-84B9-148B4B3FC3FE}" srcOrd="0" destOrd="0" presId="urn:microsoft.com/office/officeart/2005/8/layout/chart3"/>
    <dgm:cxn modelId="{0A14CE90-3C15-47CF-BAEE-40E46A493D3D}" type="presOf" srcId="{B6485B57-D617-9D41-A400-716ED0C1D692}" destId="{8691F97B-5E78-6543-A845-F6889FD977D5}" srcOrd="0" destOrd="0" presId="urn:microsoft.com/office/officeart/2005/8/layout/chart3"/>
    <dgm:cxn modelId="{9BB7C6A9-E00E-4803-88E7-8D5B8F849462}" type="presOf" srcId="{B6485B57-D617-9D41-A400-716ED0C1D692}" destId="{7BBAA581-AD78-0149-9FC1-7194F0EF554C}" srcOrd="1" destOrd="0" presId="urn:microsoft.com/office/officeart/2005/8/layout/chart3"/>
    <dgm:cxn modelId="{6A2CB887-FBA2-5042-8F03-08833A648ACD}" srcId="{0C72D6A3-2184-2045-ABF0-EFB26CB4D65C}" destId="{0C8DA332-C90D-4543-87C2-580A699140B3}" srcOrd="1" destOrd="0" parTransId="{62F28C3B-1576-204A-BE57-1F4B6729B926}" sibTransId="{56B3F85F-082C-AD43-8CD0-8DB05DB24003}"/>
    <dgm:cxn modelId="{767C6926-FFB8-436E-B436-CE86983B0A3B}" type="presParOf" srcId="{002AD2A2-CE5D-D44C-8F84-FFCE96665DAF}" destId="{8691F97B-5E78-6543-A845-F6889FD977D5}" srcOrd="0" destOrd="0" presId="urn:microsoft.com/office/officeart/2005/8/layout/chart3"/>
    <dgm:cxn modelId="{C4548B36-5C37-4405-9FA8-89CCCAD9593B}" type="presParOf" srcId="{002AD2A2-CE5D-D44C-8F84-FFCE96665DAF}" destId="{7BBAA581-AD78-0149-9FC1-7194F0EF554C}" srcOrd="1" destOrd="0" presId="urn:microsoft.com/office/officeart/2005/8/layout/chart3"/>
    <dgm:cxn modelId="{79FEF064-7142-487F-AFB0-D5199A65E6F0}" type="presParOf" srcId="{002AD2A2-CE5D-D44C-8F84-FFCE96665DAF}" destId="{2EEC7F47-5634-D644-84B9-148B4B3FC3FE}" srcOrd="2" destOrd="0" presId="urn:microsoft.com/office/officeart/2005/8/layout/chart3"/>
    <dgm:cxn modelId="{5CB5389E-3AE8-4F06-9C1F-FF014831587A}" type="presParOf" srcId="{002AD2A2-CE5D-D44C-8F84-FFCE96665DAF}" destId="{35898CD0-6345-8A48-93B9-CB254E322554}" srcOrd="3" destOrd="0" presId="urn:microsoft.com/office/officeart/2005/8/layout/chart3"/>
    <dgm:cxn modelId="{AD21A22D-A11B-462E-A700-0D772C21BDB1}" type="presParOf" srcId="{002AD2A2-CE5D-D44C-8F84-FFCE96665DAF}" destId="{5849CB61-6628-7849-9952-1C3BD625AAFB}" srcOrd="4" destOrd="0" presId="urn:microsoft.com/office/officeart/2005/8/layout/chart3"/>
    <dgm:cxn modelId="{ADDDD9DF-9C2C-41E3-91C8-28E81AFDA0FE}" type="presParOf" srcId="{002AD2A2-CE5D-D44C-8F84-FFCE96665DAF}" destId="{53AE64AA-AE9E-604D-B4E2-0B3CAA4FBE3B}" srcOrd="5" destOrd="0" presId="urn:microsoft.com/office/officeart/2005/8/layout/chart3"/>
    <dgm:cxn modelId="{CE4F06E0-B8EA-4833-9725-E62D57C9A00B}" type="presParOf" srcId="{002AD2A2-CE5D-D44C-8F84-FFCE96665DAF}" destId="{E9C26FA3-536D-264C-B6A7-F32F5FF56D58}" srcOrd="6" destOrd="0" presId="urn:microsoft.com/office/officeart/2005/8/layout/chart3"/>
    <dgm:cxn modelId="{657B73E8-1F56-4A69-8156-8458A60AEF2D}" type="presParOf" srcId="{002AD2A2-CE5D-D44C-8F84-FFCE96665DAF}" destId="{9CA9FDE9-1696-FE4F-BE39-CB39EFB526B2}" srcOrd="7" destOrd="0" presId="urn:microsoft.com/office/officeart/2005/8/layout/chart3"/>
    <dgm:cxn modelId="{A95716B1-9207-4A6D-B39C-5250855E2A84}" type="presParOf" srcId="{002AD2A2-CE5D-D44C-8F84-FFCE96665DAF}" destId="{E5F8FFFF-8EBE-1E40-A489-C3B21E5B9971}" srcOrd="8" destOrd="0" presId="urn:microsoft.com/office/officeart/2005/8/layout/chart3"/>
    <dgm:cxn modelId="{FF1A25E5-35F3-4D39-82FF-AC227FA1CCBF}" type="presParOf" srcId="{002AD2A2-CE5D-D44C-8F84-FFCE96665DAF}" destId="{D9DD38E2-776D-FB44-8E3D-61C72282F4F4}" srcOrd="9"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D4C93F-C7DA-4BCA-B59F-A38016B3B4B1}" type="doc">
      <dgm:prSet loTypeId="urn:microsoft.com/office/officeart/2005/8/layout/pyramid2" loCatId="list" qsTypeId="urn:microsoft.com/office/officeart/2005/8/quickstyle/simple1" qsCatId="simple" csTypeId="urn:microsoft.com/office/officeart/2005/8/colors/accent1_2" csCatId="accent1" phldr="1"/>
      <dgm:spPr/>
    </dgm:pt>
    <dgm:pt modelId="{DE8A1E75-ABE6-4885-881C-91AEE179C4F9}">
      <dgm:prSet phldrT="[Text]"/>
      <dgm:spPr/>
      <dgm:t>
        <a:bodyPr/>
        <a:lstStyle/>
        <a:p>
          <a:r>
            <a:rPr lang="en-US" dirty="0"/>
            <a:t>Related Services</a:t>
          </a:r>
        </a:p>
      </dgm:t>
    </dgm:pt>
    <dgm:pt modelId="{5BA7E910-9F31-4474-8E0B-DE65AC66B738}" type="parTrans" cxnId="{BB38D4A7-3511-4377-AE3C-D40BFDADE644}">
      <dgm:prSet/>
      <dgm:spPr/>
      <dgm:t>
        <a:bodyPr/>
        <a:lstStyle/>
        <a:p>
          <a:endParaRPr lang="en-US"/>
        </a:p>
      </dgm:t>
    </dgm:pt>
    <dgm:pt modelId="{138D3E0B-724B-4902-96D3-CA82B0683B1F}" type="sibTrans" cxnId="{BB38D4A7-3511-4377-AE3C-D40BFDADE644}">
      <dgm:prSet/>
      <dgm:spPr/>
      <dgm:t>
        <a:bodyPr/>
        <a:lstStyle/>
        <a:p>
          <a:endParaRPr lang="en-US"/>
        </a:p>
      </dgm:t>
    </dgm:pt>
    <dgm:pt modelId="{8E38EAEB-9326-49AC-B01E-BBBB06FBC913}">
      <dgm:prSet phldrT="[Text]"/>
      <dgm:spPr/>
      <dgm:t>
        <a:bodyPr/>
        <a:lstStyle/>
        <a:p>
          <a:r>
            <a:rPr lang="en-US" dirty="0"/>
            <a:t>Behavior Management Plans</a:t>
          </a:r>
        </a:p>
      </dgm:t>
    </dgm:pt>
    <dgm:pt modelId="{0E9F27B0-3C78-4917-8D94-81CEF25513D4}" type="parTrans" cxnId="{CAD5AC16-3C9B-4443-9122-F5BCD39EF2FA}">
      <dgm:prSet/>
      <dgm:spPr/>
      <dgm:t>
        <a:bodyPr/>
        <a:lstStyle/>
        <a:p>
          <a:endParaRPr lang="en-US"/>
        </a:p>
      </dgm:t>
    </dgm:pt>
    <dgm:pt modelId="{78806413-F5D6-4A8A-99A4-B1871437914A}" type="sibTrans" cxnId="{CAD5AC16-3C9B-4443-9122-F5BCD39EF2FA}">
      <dgm:prSet/>
      <dgm:spPr/>
      <dgm:t>
        <a:bodyPr/>
        <a:lstStyle/>
        <a:p>
          <a:endParaRPr lang="en-US"/>
        </a:p>
      </dgm:t>
    </dgm:pt>
    <dgm:pt modelId="{6CB40E33-9991-4C91-9E45-2D1BE262EA0B}">
      <dgm:prSet phldrT="[Text]"/>
      <dgm:spPr/>
      <dgm:t>
        <a:bodyPr/>
        <a:lstStyle/>
        <a:p>
          <a:r>
            <a:rPr lang="en-US" dirty="0"/>
            <a:t>Instructional and Classroom Accommodations</a:t>
          </a:r>
        </a:p>
      </dgm:t>
    </dgm:pt>
    <dgm:pt modelId="{47BD1972-DBE2-4C1B-A1D9-0ED36B6A872A}" type="parTrans" cxnId="{FFA4E555-5229-411F-A0AB-84F2AE364E25}">
      <dgm:prSet/>
      <dgm:spPr/>
      <dgm:t>
        <a:bodyPr/>
        <a:lstStyle/>
        <a:p>
          <a:endParaRPr lang="en-US"/>
        </a:p>
      </dgm:t>
    </dgm:pt>
    <dgm:pt modelId="{402A1F2E-DAF7-4C45-BF1E-C204402B666E}" type="sibTrans" cxnId="{FFA4E555-5229-411F-A0AB-84F2AE364E25}">
      <dgm:prSet/>
      <dgm:spPr/>
      <dgm:t>
        <a:bodyPr/>
        <a:lstStyle/>
        <a:p>
          <a:endParaRPr lang="en-US"/>
        </a:p>
      </dgm:t>
    </dgm:pt>
    <dgm:pt modelId="{4D6362AC-631A-4974-AB8B-1F667BAF8943}">
      <dgm:prSet phldrT="[Text]"/>
      <dgm:spPr/>
      <dgm:t>
        <a:bodyPr/>
        <a:lstStyle/>
        <a:p>
          <a:r>
            <a:rPr lang="en-US" dirty="0"/>
            <a:t>Standardized Testing Accommodations</a:t>
          </a:r>
        </a:p>
      </dgm:t>
    </dgm:pt>
    <dgm:pt modelId="{C86EB598-574B-4614-8CA6-EB94812756DE}" type="parTrans" cxnId="{9705C2A5-0E68-48A7-9431-5D456F9DB795}">
      <dgm:prSet/>
      <dgm:spPr/>
      <dgm:t>
        <a:bodyPr/>
        <a:lstStyle/>
        <a:p>
          <a:endParaRPr lang="en-US"/>
        </a:p>
      </dgm:t>
    </dgm:pt>
    <dgm:pt modelId="{F8687C11-173A-4C8C-9735-D93503F54DDC}" type="sibTrans" cxnId="{9705C2A5-0E68-48A7-9431-5D456F9DB795}">
      <dgm:prSet/>
      <dgm:spPr/>
      <dgm:t>
        <a:bodyPr/>
        <a:lstStyle/>
        <a:p>
          <a:endParaRPr lang="en-US"/>
        </a:p>
      </dgm:t>
    </dgm:pt>
    <dgm:pt modelId="{CE862254-70D6-442B-BCFE-A5DDF7EF92DA}">
      <dgm:prSet phldrT="[Text]"/>
      <dgm:spPr/>
      <dgm:t>
        <a:bodyPr/>
        <a:lstStyle/>
        <a:p>
          <a:r>
            <a:rPr lang="en-US" dirty="0"/>
            <a:t>Assistive Technology</a:t>
          </a:r>
        </a:p>
      </dgm:t>
    </dgm:pt>
    <dgm:pt modelId="{00BD0353-A362-4915-96FC-F7376388304A}" type="parTrans" cxnId="{2CCC8222-4898-4C57-A6C6-2208EC35CD26}">
      <dgm:prSet/>
      <dgm:spPr/>
      <dgm:t>
        <a:bodyPr/>
        <a:lstStyle/>
        <a:p>
          <a:endParaRPr lang="en-US"/>
        </a:p>
      </dgm:t>
    </dgm:pt>
    <dgm:pt modelId="{EBD592B5-8925-4B73-A068-F044220994E7}" type="sibTrans" cxnId="{2CCC8222-4898-4C57-A6C6-2208EC35CD26}">
      <dgm:prSet/>
      <dgm:spPr/>
      <dgm:t>
        <a:bodyPr/>
        <a:lstStyle/>
        <a:p>
          <a:endParaRPr lang="en-US"/>
        </a:p>
      </dgm:t>
    </dgm:pt>
    <dgm:pt modelId="{B57827E5-0E23-4FF8-8F61-B105B7783527}" type="pres">
      <dgm:prSet presAssocID="{F4D4C93F-C7DA-4BCA-B59F-A38016B3B4B1}" presName="compositeShape" presStyleCnt="0">
        <dgm:presLayoutVars>
          <dgm:dir/>
          <dgm:resizeHandles/>
        </dgm:presLayoutVars>
      </dgm:prSet>
      <dgm:spPr/>
    </dgm:pt>
    <dgm:pt modelId="{15F271EE-6FF2-409D-BB04-B3E5BCD88E16}" type="pres">
      <dgm:prSet presAssocID="{F4D4C93F-C7DA-4BCA-B59F-A38016B3B4B1}" presName="pyramid" presStyleLbl="node1" presStyleIdx="0" presStyleCnt="1"/>
      <dgm:spPr/>
    </dgm:pt>
    <dgm:pt modelId="{6182F02D-80BE-45F6-9F94-11056EDF7079}" type="pres">
      <dgm:prSet presAssocID="{F4D4C93F-C7DA-4BCA-B59F-A38016B3B4B1}" presName="theList" presStyleCnt="0"/>
      <dgm:spPr/>
    </dgm:pt>
    <dgm:pt modelId="{3FFBF5E7-3EA9-4F95-915D-CF71D3F85F1F}" type="pres">
      <dgm:prSet presAssocID="{4D6362AC-631A-4974-AB8B-1F667BAF8943}" presName="aNode" presStyleLbl="fgAcc1" presStyleIdx="0" presStyleCnt="5">
        <dgm:presLayoutVars>
          <dgm:bulletEnabled val="1"/>
        </dgm:presLayoutVars>
      </dgm:prSet>
      <dgm:spPr/>
      <dgm:t>
        <a:bodyPr/>
        <a:lstStyle/>
        <a:p>
          <a:endParaRPr lang="en-US"/>
        </a:p>
      </dgm:t>
    </dgm:pt>
    <dgm:pt modelId="{38A27C5B-CB79-4936-9BC7-C67E6F0BE9C9}" type="pres">
      <dgm:prSet presAssocID="{4D6362AC-631A-4974-AB8B-1F667BAF8943}" presName="aSpace" presStyleCnt="0"/>
      <dgm:spPr/>
    </dgm:pt>
    <dgm:pt modelId="{82012853-E4FA-45A1-8377-410F293ADD63}" type="pres">
      <dgm:prSet presAssocID="{CE862254-70D6-442B-BCFE-A5DDF7EF92DA}" presName="aNode" presStyleLbl="fgAcc1" presStyleIdx="1" presStyleCnt="5">
        <dgm:presLayoutVars>
          <dgm:bulletEnabled val="1"/>
        </dgm:presLayoutVars>
      </dgm:prSet>
      <dgm:spPr/>
      <dgm:t>
        <a:bodyPr/>
        <a:lstStyle/>
        <a:p>
          <a:endParaRPr lang="en-US"/>
        </a:p>
      </dgm:t>
    </dgm:pt>
    <dgm:pt modelId="{9CF0DEF0-BB55-4363-B7B7-2A99E1A6E02F}" type="pres">
      <dgm:prSet presAssocID="{CE862254-70D6-442B-BCFE-A5DDF7EF92DA}" presName="aSpace" presStyleCnt="0"/>
      <dgm:spPr/>
    </dgm:pt>
    <dgm:pt modelId="{FCF9E8EE-64C5-4D53-A860-BCAC8CE8D41E}" type="pres">
      <dgm:prSet presAssocID="{DE8A1E75-ABE6-4885-881C-91AEE179C4F9}" presName="aNode" presStyleLbl="fgAcc1" presStyleIdx="2" presStyleCnt="5">
        <dgm:presLayoutVars>
          <dgm:bulletEnabled val="1"/>
        </dgm:presLayoutVars>
      </dgm:prSet>
      <dgm:spPr/>
      <dgm:t>
        <a:bodyPr/>
        <a:lstStyle/>
        <a:p>
          <a:endParaRPr lang="en-US"/>
        </a:p>
      </dgm:t>
    </dgm:pt>
    <dgm:pt modelId="{C59164C8-9910-408E-8170-6FE310943B43}" type="pres">
      <dgm:prSet presAssocID="{DE8A1E75-ABE6-4885-881C-91AEE179C4F9}" presName="aSpace" presStyleCnt="0"/>
      <dgm:spPr/>
    </dgm:pt>
    <dgm:pt modelId="{FD7FAEF1-D7AA-47CE-93FB-D1B29EBF193F}" type="pres">
      <dgm:prSet presAssocID="{8E38EAEB-9326-49AC-B01E-BBBB06FBC913}" presName="aNode" presStyleLbl="fgAcc1" presStyleIdx="3" presStyleCnt="5">
        <dgm:presLayoutVars>
          <dgm:bulletEnabled val="1"/>
        </dgm:presLayoutVars>
      </dgm:prSet>
      <dgm:spPr/>
      <dgm:t>
        <a:bodyPr/>
        <a:lstStyle/>
        <a:p>
          <a:endParaRPr lang="en-US"/>
        </a:p>
      </dgm:t>
    </dgm:pt>
    <dgm:pt modelId="{A237C20A-1874-418F-A34D-06F678ED7F41}" type="pres">
      <dgm:prSet presAssocID="{8E38EAEB-9326-49AC-B01E-BBBB06FBC913}" presName="aSpace" presStyleCnt="0"/>
      <dgm:spPr/>
    </dgm:pt>
    <dgm:pt modelId="{A1AA7042-28A6-42EE-9D94-080CF5D5EC2C}" type="pres">
      <dgm:prSet presAssocID="{6CB40E33-9991-4C91-9E45-2D1BE262EA0B}" presName="aNode" presStyleLbl="fgAcc1" presStyleIdx="4" presStyleCnt="5">
        <dgm:presLayoutVars>
          <dgm:bulletEnabled val="1"/>
        </dgm:presLayoutVars>
      </dgm:prSet>
      <dgm:spPr/>
      <dgm:t>
        <a:bodyPr/>
        <a:lstStyle/>
        <a:p>
          <a:endParaRPr lang="en-US"/>
        </a:p>
      </dgm:t>
    </dgm:pt>
    <dgm:pt modelId="{0A058A34-8DF5-42D1-B796-5DDB9C4531E5}" type="pres">
      <dgm:prSet presAssocID="{6CB40E33-9991-4C91-9E45-2D1BE262EA0B}" presName="aSpace" presStyleCnt="0"/>
      <dgm:spPr/>
    </dgm:pt>
  </dgm:ptLst>
  <dgm:cxnLst>
    <dgm:cxn modelId="{36F0587D-64BA-40AE-B2D1-FCC309B45C43}" type="presOf" srcId="{F4D4C93F-C7DA-4BCA-B59F-A38016B3B4B1}" destId="{B57827E5-0E23-4FF8-8F61-B105B7783527}" srcOrd="0" destOrd="0" presId="urn:microsoft.com/office/officeart/2005/8/layout/pyramid2"/>
    <dgm:cxn modelId="{FFA4E555-5229-411F-A0AB-84F2AE364E25}" srcId="{F4D4C93F-C7DA-4BCA-B59F-A38016B3B4B1}" destId="{6CB40E33-9991-4C91-9E45-2D1BE262EA0B}" srcOrd="4" destOrd="0" parTransId="{47BD1972-DBE2-4C1B-A1D9-0ED36B6A872A}" sibTransId="{402A1F2E-DAF7-4C45-BF1E-C204402B666E}"/>
    <dgm:cxn modelId="{9705C2A5-0E68-48A7-9431-5D456F9DB795}" srcId="{F4D4C93F-C7DA-4BCA-B59F-A38016B3B4B1}" destId="{4D6362AC-631A-4974-AB8B-1F667BAF8943}" srcOrd="0" destOrd="0" parTransId="{C86EB598-574B-4614-8CA6-EB94812756DE}" sibTransId="{F8687C11-173A-4C8C-9735-D93503F54DDC}"/>
    <dgm:cxn modelId="{048FA463-44BC-4879-8B32-4992777FAAF8}" type="presOf" srcId="{6CB40E33-9991-4C91-9E45-2D1BE262EA0B}" destId="{A1AA7042-28A6-42EE-9D94-080CF5D5EC2C}" srcOrd="0" destOrd="0" presId="urn:microsoft.com/office/officeart/2005/8/layout/pyramid2"/>
    <dgm:cxn modelId="{BB38D4A7-3511-4377-AE3C-D40BFDADE644}" srcId="{F4D4C93F-C7DA-4BCA-B59F-A38016B3B4B1}" destId="{DE8A1E75-ABE6-4885-881C-91AEE179C4F9}" srcOrd="2" destOrd="0" parTransId="{5BA7E910-9F31-4474-8E0B-DE65AC66B738}" sibTransId="{138D3E0B-724B-4902-96D3-CA82B0683B1F}"/>
    <dgm:cxn modelId="{1242B687-C447-4DD7-B493-09C53F1B861F}" type="presOf" srcId="{4D6362AC-631A-4974-AB8B-1F667BAF8943}" destId="{3FFBF5E7-3EA9-4F95-915D-CF71D3F85F1F}" srcOrd="0" destOrd="0" presId="urn:microsoft.com/office/officeart/2005/8/layout/pyramid2"/>
    <dgm:cxn modelId="{93BBEA0E-989B-4C05-B74F-B88A74D21E89}" type="presOf" srcId="{8E38EAEB-9326-49AC-B01E-BBBB06FBC913}" destId="{FD7FAEF1-D7AA-47CE-93FB-D1B29EBF193F}" srcOrd="0" destOrd="0" presId="urn:microsoft.com/office/officeart/2005/8/layout/pyramid2"/>
    <dgm:cxn modelId="{2CCC8222-4898-4C57-A6C6-2208EC35CD26}" srcId="{F4D4C93F-C7DA-4BCA-B59F-A38016B3B4B1}" destId="{CE862254-70D6-442B-BCFE-A5DDF7EF92DA}" srcOrd="1" destOrd="0" parTransId="{00BD0353-A362-4915-96FC-F7376388304A}" sibTransId="{EBD592B5-8925-4B73-A068-F044220994E7}"/>
    <dgm:cxn modelId="{984CD018-C66F-4386-8092-99EB0957E92A}" type="presOf" srcId="{CE862254-70D6-442B-BCFE-A5DDF7EF92DA}" destId="{82012853-E4FA-45A1-8377-410F293ADD63}" srcOrd="0" destOrd="0" presId="urn:microsoft.com/office/officeart/2005/8/layout/pyramid2"/>
    <dgm:cxn modelId="{CAD5AC16-3C9B-4443-9122-F5BCD39EF2FA}" srcId="{F4D4C93F-C7DA-4BCA-B59F-A38016B3B4B1}" destId="{8E38EAEB-9326-49AC-B01E-BBBB06FBC913}" srcOrd="3" destOrd="0" parTransId="{0E9F27B0-3C78-4917-8D94-81CEF25513D4}" sibTransId="{78806413-F5D6-4A8A-99A4-B1871437914A}"/>
    <dgm:cxn modelId="{BF656B2A-48F6-46CA-A4D7-98B47BA7BB74}" type="presOf" srcId="{DE8A1E75-ABE6-4885-881C-91AEE179C4F9}" destId="{FCF9E8EE-64C5-4D53-A860-BCAC8CE8D41E}" srcOrd="0" destOrd="0" presId="urn:microsoft.com/office/officeart/2005/8/layout/pyramid2"/>
    <dgm:cxn modelId="{0534724E-2D22-42AF-B004-6BC6D4BE5EE3}" type="presParOf" srcId="{B57827E5-0E23-4FF8-8F61-B105B7783527}" destId="{15F271EE-6FF2-409D-BB04-B3E5BCD88E16}" srcOrd="0" destOrd="0" presId="urn:microsoft.com/office/officeart/2005/8/layout/pyramid2"/>
    <dgm:cxn modelId="{419F9189-7FBC-4D36-93FD-C75232A417C0}" type="presParOf" srcId="{B57827E5-0E23-4FF8-8F61-B105B7783527}" destId="{6182F02D-80BE-45F6-9F94-11056EDF7079}" srcOrd="1" destOrd="0" presId="urn:microsoft.com/office/officeart/2005/8/layout/pyramid2"/>
    <dgm:cxn modelId="{C287E5DF-2969-4B25-ACF0-473EB5E81841}" type="presParOf" srcId="{6182F02D-80BE-45F6-9F94-11056EDF7079}" destId="{3FFBF5E7-3EA9-4F95-915D-CF71D3F85F1F}" srcOrd="0" destOrd="0" presId="urn:microsoft.com/office/officeart/2005/8/layout/pyramid2"/>
    <dgm:cxn modelId="{BB70CBF0-A7A0-4497-A3C6-CD06F946FDC0}" type="presParOf" srcId="{6182F02D-80BE-45F6-9F94-11056EDF7079}" destId="{38A27C5B-CB79-4936-9BC7-C67E6F0BE9C9}" srcOrd="1" destOrd="0" presId="urn:microsoft.com/office/officeart/2005/8/layout/pyramid2"/>
    <dgm:cxn modelId="{707E7DD2-2764-4729-898C-D72E7568649F}" type="presParOf" srcId="{6182F02D-80BE-45F6-9F94-11056EDF7079}" destId="{82012853-E4FA-45A1-8377-410F293ADD63}" srcOrd="2" destOrd="0" presId="urn:microsoft.com/office/officeart/2005/8/layout/pyramid2"/>
    <dgm:cxn modelId="{FE07678F-A4CE-4778-8EC5-C0A928CCFF25}" type="presParOf" srcId="{6182F02D-80BE-45F6-9F94-11056EDF7079}" destId="{9CF0DEF0-BB55-4363-B7B7-2A99E1A6E02F}" srcOrd="3" destOrd="0" presId="urn:microsoft.com/office/officeart/2005/8/layout/pyramid2"/>
    <dgm:cxn modelId="{A043B068-820E-4926-9825-369883247895}" type="presParOf" srcId="{6182F02D-80BE-45F6-9F94-11056EDF7079}" destId="{FCF9E8EE-64C5-4D53-A860-BCAC8CE8D41E}" srcOrd="4" destOrd="0" presId="urn:microsoft.com/office/officeart/2005/8/layout/pyramid2"/>
    <dgm:cxn modelId="{F20E9F15-871C-4D74-A596-317346BDFE59}" type="presParOf" srcId="{6182F02D-80BE-45F6-9F94-11056EDF7079}" destId="{C59164C8-9910-408E-8170-6FE310943B43}" srcOrd="5" destOrd="0" presId="urn:microsoft.com/office/officeart/2005/8/layout/pyramid2"/>
    <dgm:cxn modelId="{565D56DB-E881-49AF-A907-9303346A7A88}" type="presParOf" srcId="{6182F02D-80BE-45F6-9F94-11056EDF7079}" destId="{FD7FAEF1-D7AA-47CE-93FB-D1B29EBF193F}" srcOrd="6" destOrd="0" presId="urn:microsoft.com/office/officeart/2005/8/layout/pyramid2"/>
    <dgm:cxn modelId="{EEE0654D-F6C0-42D1-BCC4-91DF153BEE1E}" type="presParOf" srcId="{6182F02D-80BE-45F6-9F94-11056EDF7079}" destId="{A237C20A-1874-418F-A34D-06F678ED7F41}" srcOrd="7" destOrd="0" presId="urn:microsoft.com/office/officeart/2005/8/layout/pyramid2"/>
    <dgm:cxn modelId="{783189E2-6055-490A-955B-0F70EAD3B130}" type="presParOf" srcId="{6182F02D-80BE-45F6-9F94-11056EDF7079}" destId="{A1AA7042-28A6-42EE-9D94-080CF5D5EC2C}" srcOrd="8" destOrd="0" presId="urn:microsoft.com/office/officeart/2005/8/layout/pyramid2"/>
    <dgm:cxn modelId="{22174C58-58DD-4F38-8D96-019B53401C3F}" type="presParOf" srcId="{6182F02D-80BE-45F6-9F94-11056EDF7079}" destId="{0A058A34-8DF5-42D1-B796-5DDB9C4531E5}" srcOrd="9"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3EA735-DCBB-4009-B45E-2775590B1A41}">
      <dsp:nvSpPr>
        <dsp:cNvPr id="0" name=""/>
        <dsp:cNvSpPr/>
      </dsp:nvSpPr>
      <dsp:spPr>
        <a:xfrm>
          <a:off x="3155587" y="1397406"/>
          <a:ext cx="1776164" cy="1536454"/>
        </a:xfrm>
        <a:prstGeom prst="hexagon">
          <a:avLst>
            <a:gd name="adj" fmla="val 28570"/>
            <a:gd name="vf" fmla="val 1154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a:t>Our Values</a:t>
          </a:r>
        </a:p>
      </dsp:txBody>
      <dsp:txXfrm>
        <a:off x="3449922" y="1652018"/>
        <a:ext cx="1187494" cy="1027230"/>
      </dsp:txXfrm>
    </dsp:sp>
    <dsp:sp modelId="{DDC3C539-C1D5-4EE1-A634-04CFADAD1B7A}">
      <dsp:nvSpPr>
        <dsp:cNvPr id="0" name=""/>
        <dsp:cNvSpPr/>
      </dsp:nvSpPr>
      <dsp:spPr>
        <a:xfrm>
          <a:off x="4267807" y="662317"/>
          <a:ext cx="670141" cy="577415"/>
        </a:xfrm>
        <a:prstGeom prst="hexagon">
          <a:avLst>
            <a:gd name="adj" fmla="val 28900"/>
            <a:gd name="vf" fmla="val 11547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885E43-3A3B-4283-BBC2-292FE5B314D8}">
      <dsp:nvSpPr>
        <dsp:cNvPr id="0" name=""/>
        <dsp:cNvSpPr/>
      </dsp:nvSpPr>
      <dsp:spPr>
        <a:xfrm>
          <a:off x="3319197" y="0"/>
          <a:ext cx="1455554" cy="1259225"/>
        </a:xfrm>
        <a:prstGeom prst="hexagon">
          <a:avLst>
            <a:gd name="adj" fmla="val 28570"/>
            <a:gd name="vf" fmla="val 115470"/>
          </a:avLst>
        </a:prstGeom>
        <a:solidFill>
          <a:srgbClr val="FFC000"/>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a:t>Students First</a:t>
          </a:r>
        </a:p>
      </dsp:txBody>
      <dsp:txXfrm>
        <a:off x="3560413" y="208680"/>
        <a:ext cx="973122" cy="841865"/>
      </dsp:txXfrm>
    </dsp:sp>
    <dsp:sp modelId="{2A65E9F6-E015-4707-9D1C-5907A7D86117}">
      <dsp:nvSpPr>
        <dsp:cNvPr id="0" name=""/>
        <dsp:cNvSpPr/>
      </dsp:nvSpPr>
      <dsp:spPr>
        <a:xfrm>
          <a:off x="5049915" y="1741776"/>
          <a:ext cx="670141" cy="577415"/>
        </a:xfrm>
        <a:prstGeom prst="hexagon">
          <a:avLst>
            <a:gd name="adj" fmla="val 28900"/>
            <a:gd name="vf" fmla="val 11547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10BB4F-74A7-41A9-B1A0-4192F2DAE8A7}">
      <dsp:nvSpPr>
        <dsp:cNvPr id="0" name=""/>
        <dsp:cNvSpPr/>
      </dsp:nvSpPr>
      <dsp:spPr>
        <a:xfrm>
          <a:off x="4654110" y="774508"/>
          <a:ext cx="1455554" cy="1259225"/>
        </a:xfrm>
        <a:prstGeom prst="hexagon">
          <a:avLst>
            <a:gd name="adj" fmla="val 28570"/>
            <a:gd name="vf" fmla="val 115470"/>
          </a:avLst>
        </a:prstGeom>
        <a:solidFill>
          <a:srgbClr val="FFC000"/>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a:t>Equity</a:t>
          </a:r>
        </a:p>
      </dsp:txBody>
      <dsp:txXfrm>
        <a:off x="4895326" y="983188"/>
        <a:ext cx="973122" cy="841865"/>
      </dsp:txXfrm>
    </dsp:sp>
    <dsp:sp modelId="{79886772-A653-4E76-AC10-1FDF342A16EA}">
      <dsp:nvSpPr>
        <dsp:cNvPr id="0" name=""/>
        <dsp:cNvSpPr/>
      </dsp:nvSpPr>
      <dsp:spPr>
        <a:xfrm>
          <a:off x="4506613" y="2960284"/>
          <a:ext cx="670141" cy="577415"/>
        </a:xfrm>
        <a:prstGeom prst="hexagon">
          <a:avLst>
            <a:gd name="adj" fmla="val 28900"/>
            <a:gd name="vf" fmla="val 11547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D1598E-0DC1-4768-B9EA-273EDBD0DC71}">
      <dsp:nvSpPr>
        <dsp:cNvPr id="0" name=""/>
        <dsp:cNvSpPr/>
      </dsp:nvSpPr>
      <dsp:spPr>
        <a:xfrm>
          <a:off x="4654110" y="2297101"/>
          <a:ext cx="1455554" cy="1259225"/>
        </a:xfrm>
        <a:prstGeom prst="hexagon">
          <a:avLst>
            <a:gd name="adj" fmla="val 28570"/>
            <a:gd name="vf" fmla="val 1154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a:t>Excellence</a:t>
          </a:r>
        </a:p>
      </dsp:txBody>
      <dsp:txXfrm>
        <a:off x="4895326" y="2505781"/>
        <a:ext cx="973122" cy="841865"/>
      </dsp:txXfrm>
    </dsp:sp>
    <dsp:sp modelId="{D2707CE2-C0A6-4020-A4B9-40AD84B27731}">
      <dsp:nvSpPr>
        <dsp:cNvPr id="0" name=""/>
        <dsp:cNvSpPr/>
      </dsp:nvSpPr>
      <dsp:spPr>
        <a:xfrm>
          <a:off x="3158892" y="3086770"/>
          <a:ext cx="670141" cy="577415"/>
        </a:xfrm>
        <a:prstGeom prst="hexagon">
          <a:avLst>
            <a:gd name="adj" fmla="val 28900"/>
            <a:gd name="vf" fmla="val 11547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396476-100B-43C4-BB5B-17BA958BD896}">
      <dsp:nvSpPr>
        <dsp:cNvPr id="0" name=""/>
        <dsp:cNvSpPr/>
      </dsp:nvSpPr>
      <dsp:spPr>
        <a:xfrm>
          <a:off x="3319197" y="3072475"/>
          <a:ext cx="1455554" cy="1259225"/>
        </a:xfrm>
        <a:prstGeom prst="hexagon">
          <a:avLst>
            <a:gd name="adj" fmla="val 28570"/>
            <a:gd name="vf" fmla="val 1154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a:t>Teamwork</a:t>
          </a:r>
        </a:p>
      </dsp:txBody>
      <dsp:txXfrm>
        <a:off x="3560413" y="3281155"/>
        <a:ext cx="973122" cy="841865"/>
      </dsp:txXfrm>
    </dsp:sp>
    <dsp:sp modelId="{8A3D37AE-08AC-4D0E-80B5-CA69449F06F8}">
      <dsp:nvSpPr>
        <dsp:cNvPr id="0" name=""/>
        <dsp:cNvSpPr/>
      </dsp:nvSpPr>
      <dsp:spPr>
        <a:xfrm>
          <a:off x="2363977" y="2007743"/>
          <a:ext cx="670141" cy="577415"/>
        </a:xfrm>
        <a:prstGeom prst="hexagon">
          <a:avLst>
            <a:gd name="adj" fmla="val 28900"/>
            <a:gd name="vf" fmla="val 11547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DCEB3E-97AB-4A17-895C-1BBF0F5B143B}">
      <dsp:nvSpPr>
        <dsp:cNvPr id="0" name=""/>
        <dsp:cNvSpPr/>
      </dsp:nvSpPr>
      <dsp:spPr>
        <a:xfrm>
          <a:off x="1978088" y="2297967"/>
          <a:ext cx="1455554" cy="1259225"/>
        </a:xfrm>
        <a:prstGeom prst="hexagon">
          <a:avLst>
            <a:gd name="adj" fmla="val 28570"/>
            <a:gd name="vf" fmla="val 1154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a:t>Courage</a:t>
          </a:r>
        </a:p>
      </dsp:txBody>
      <dsp:txXfrm>
        <a:off x="2219304" y="2506647"/>
        <a:ext cx="973122" cy="841865"/>
      </dsp:txXfrm>
    </dsp:sp>
    <dsp:sp modelId="{2C8A814B-DFCD-412B-86F9-FF38971381DB}">
      <dsp:nvSpPr>
        <dsp:cNvPr id="0" name=""/>
        <dsp:cNvSpPr/>
      </dsp:nvSpPr>
      <dsp:spPr>
        <a:xfrm>
          <a:off x="1978088" y="772775"/>
          <a:ext cx="1455554" cy="1259225"/>
        </a:xfrm>
        <a:prstGeom prst="hexagon">
          <a:avLst>
            <a:gd name="adj" fmla="val 28570"/>
            <a:gd name="vf" fmla="val 1154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a:t>Joy</a:t>
          </a:r>
        </a:p>
      </dsp:txBody>
      <dsp:txXfrm>
        <a:off x="2219304" y="981455"/>
        <a:ext cx="973122" cy="8418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91F97B-5E78-6543-A845-F6889FD977D5}">
      <dsp:nvSpPr>
        <dsp:cNvPr id="0" name=""/>
        <dsp:cNvSpPr/>
      </dsp:nvSpPr>
      <dsp:spPr>
        <a:xfrm>
          <a:off x="324313" y="618748"/>
          <a:ext cx="4096512" cy="4096512"/>
        </a:xfrm>
        <a:prstGeom prst="pie">
          <a:avLst>
            <a:gd name="adj1" fmla="val 16200000"/>
            <a:gd name="adj2" fmla="val 2052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TITLE IX</a:t>
          </a:r>
        </a:p>
      </dsp:txBody>
      <dsp:txXfrm>
        <a:off x="2424263" y="1230786"/>
        <a:ext cx="1389888" cy="950976"/>
      </dsp:txXfrm>
    </dsp:sp>
    <dsp:sp modelId="{2EEC7F47-5634-D644-84B9-148B4B3FC3FE}">
      <dsp:nvSpPr>
        <dsp:cNvPr id="0" name=""/>
        <dsp:cNvSpPr/>
      </dsp:nvSpPr>
      <dsp:spPr>
        <a:xfrm>
          <a:off x="318455" y="603199"/>
          <a:ext cx="4096512" cy="4096512"/>
        </a:xfrm>
        <a:prstGeom prst="pie">
          <a:avLst>
            <a:gd name="adj1" fmla="val 20520000"/>
            <a:gd name="adj2" fmla="val 3240000"/>
          </a:avLst>
        </a:prstGeom>
        <a:solidFill>
          <a:schemeClr val="accent4">
            <a:hueOff val="-1116192"/>
            <a:satOff val="6725"/>
            <a:lumOff val="5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FERPA</a:t>
          </a:r>
        </a:p>
      </dsp:txBody>
      <dsp:txXfrm>
        <a:off x="2995818" y="2456383"/>
        <a:ext cx="1219200" cy="1029004"/>
      </dsp:txXfrm>
    </dsp:sp>
    <dsp:sp modelId="{5849CB61-6628-7849-9952-1C3BD625AAFB}">
      <dsp:nvSpPr>
        <dsp:cNvPr id="0" name=""/>
        <dsp:cNvSpPr/>
      </dsp:nvSpPr>
      <dsp:spPr>
        <a:xfrm>
          <a:off x="318455" y="603199"/>
          <a:ext cx="4096512" cy="4096512"/>
        </a:xfrm>
        <a:prstGeom prst="pie">
          <a:avLst>
            <a:gd name="adj1" fmla="val 3240000"/>
            <a:gd name="adj2" fmla="val 7560000"/>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DC Human Rights Act</a:t>
          </a:r>
        </a:p>
      </dsp:txBody>
      <dsp:txXfrm>
        <a:off x="1635191" y="3675583"/>
        <a:ext cx="1463040" cy="877824"/>
      </dsp:txXfrm>
    </dsp:sp>
    <dsp:sp modelId="{E9C26FA3-536D-264C-B6A7-F32F5FF56D58}">
      <dsp:nvSpPr>
        <dsp:cNvPr id="0" name=""/>
        <dsp:cNvSpPr/>
      </dsp:nvSpPr>
      <dsp:spPr>
        <a:xfrm>
          <a:off x="318455" y="603199"/>
          <a:ext cx="4096512" cy="4096512"/>
        </a:xfrm>
        <a:prstGeom prst="pie">
          <a:avLst>
            <a:gd name="adj1" fmla="val 7560000"/>
            <a:gd name="adj2" fmla="val 11880000"/>
          </a:avLst>
        </a:prstGeom>
        <a:solidFill>
          <a:schemeClr val="accent4">
            <a:hueOff val="-3348577"/>
            <a:satOff val="20174"/>
            <a:lumOff val="16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DC Municipal Regulations</a:t>
          </a:r>
        </a:p>
      </dsp:txBody>
      <dsp:txXfrm>
        <a:off x="513527" y="2456383"/>
        <a:ext cx="1219200" cy="1029004"/>
      </dsp:txXfrm>
    </dsp:sp>
    <dsp:sp modelId="{E5F8FFFF-8EBE-1E40-A489-C3B21E5B9971}">
      <dsp:nvSpPr>
        <dsp:cNvPr id="0" name=""/>
        <dsp:cNvSpPr/>
      </dsp:nvSpPr>
      <dsp:spPr>
        <a:xfrm>
          <a:off x="318455" y="603199"/>
          <a:ext cx="4096512" cy="4096512"/>
        </a:xfrm>
        <a:prstGeom prst="pie">
          <a:avLst>
            <a:gd name="adj1" fmla="val 11880000"/>
            <a:gd name="adj2" fmla="val 1620000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DCPS Bullying Prevention Policy</a:t>
          </a:r>
        </a:p>
      </dsp:txBody>
      <dsp:txXfrm>
        <a:off x="915863" y="1227429"/>
        <a:ext cx="1389888" cy="9509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F271EE-6FF2-409D-BB04-B3E5BCD88E16}">
      <dsp:nvSpPr>
        <dsp:cNvPr id="0" name=""/>
        <dsp:cNvSpPr/>
      </dsp:nvSpPr>
      <dsp:spPr>
        <a:xfrm>
          <a:off x="2044298" y="0"/>
          <a:ext cx="4312929" cy="4312929"/>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FBF5E7-3EA9-4F95-915D-CF71D3F85F1F}">
      <dsp:nvSpPr>
        <dsp:cNvPr id="0" name=""/>
        <dsp:cNvSpPr/>
      </dsp:nvSpPr>
      <dsp:spPr>
        <a:xfrm>
          <a:off x="4200763" y="431714"/>
          <a:ext cx="2803403" cy="61324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Standardized Testing Accommodations</a:t>
          </a:r>
        </a:p>
      </dsp:txBody>
      <dsp:txXfrm>
        <a:off x="4230699" y="461650"/>
        <a:ext cx="2743531" cy="553372"/>
      </dsp:txXfrm>
    </dsp:sp>
    <dsp:sp modelId="{82012853-E4FA-45A1-8377-410F293ADD63}">
      <dsp:nvSpPr>
        <dsp:cNvPr id="0" name=""/>
        <dsp:cNvSpPr/>
      </dsp:nvSpPr>
      <dsp:spPr>
        <a:xfrm>
          <a:off x="4200763" y="1121614"/>
          <a:ext cx="2803403" cy="61324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Assistive Technology</a:t>
          </a:r>
        </a:p>
      </dsp:txBody>
      <dsp:txXfrm>
        <a:off x="4230699" y="1151550"/>
        <a:ext cx="2743531" cy="553372"/>
      </dsp:txXfrm>
    </dsp:sp>
    <dsp:sp modelId="{FCF9E8EE-64C5-4D53-A860-BCAC8CE8D41E}">
      <dsp:nvSpPr>
        <dsp:cNvPr id="0" name=""/>
        <dsp:cNvSpPr/>
      </dsp:nvSpPr>
      <dsp:spPr>
        <a:xfrm>
          <a:off x="4200763" y="1811514"/>
          <a:ext cx="2803403" cy="61324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Related Services</a:t>
          </a:r>
        </a:p>
      </dsp:txBody>
      <dsp:txXfrm>
        <a:off x="4230699" y="1841450"/>
        <a:ext cx="2743531" cy="553372"/>
      </dsp:txXfrm>
    </dsp:sp>
    <dsp:sp modelId="{FD7FAEF1-D7AA-47CE-93FB-D1B29EBF193F}">
      <dsp:nvSpPr>
        <dsp:cNvPr id="0" name=""/>
        <dsp:cNvSpPr/>
      </dsp:nvSpPr>
      <dsp:spPr>
        <a:xfrm>
          <a:off x="4200763" y="2501414"/>
          <a:ext cx="2803403" cy="61324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Behavior Management Plans</a:t>
          </a:r>
        </a:p>
      </dsp:txBody>
      <dsp:txXfrm>
        <a:off x="4230699" y="2531350"/>
        <a:ext cx="2743531" cy="553372"/>
      </dsp:txXfrm>
    </dsp:sp>
    <dsp:sp modelId="{A1AA7042-28A6-42EE-9D94-080CF5D5EC2C}">
      <dsp:nvSpPr>
        <dsp:cNvPr id="0" name=""/>
        <dsp:cNvSpPr/>
      </dsp:nvSpPr>
      <dsp:spPr>
        <a:xfrm>
          <a:off x="4200763" y="3191314"/>
          <a:ext cx="2803403" cy="61324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Instructional and Classroom Accommodations</a:t>
          </a:r>
        </a:p>
      </dsp:txBody>
      <dsp:txXfrm>
        <a:off x="4230699" y="3221250"/>
        <a:ext cx="2743531" cy="553372"/>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C49DA1-E589-44AB-972B-E6EE43F37F30}" type="datetimeFigureOut">
              <a:rPr lang="en-US" smtClean="0"/>
              <a:t>3/5/2018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A8F295-A30A-4945-86D3-9399B77B8375}" type="slidenum">
              <a:rPr lang="en-US" smtClean="0"/>
              <a:t>‹#›</a:t>
            </a:fld>
            <a:endParaRPr lang="en-US"/>
          </a:p>
        </p:txBody>
      </p:sp>
    </p:spTree>
    <p:extLst>
      <p:ext uri="{BB962C8B-B14F-4D97-AF65-F5344CB8AC3E}">
        <p14:creationId xmlns:p14="http://schemas.microsoft.com/office/powerpoint/2010/main" val="1375360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Danielle</a:t>
            </a:r>
            <a:endParaRPr lang="en-US" dirty="0"/>
          </a:p>
        </p:txBody>
      </p:sp>
      <p:sp>
        <p:nvSpPr>
          <p:cNvPr id="4" name="Slide Number Placeholder 3"/>
          <p:cNvSpPr>
            <a:spLocks noGrp="1"/>
          </p:cNvSpPr>
          <p:nvPr>
            <p:ph type="sldNum" sz="quarter" idx="10"/>
          </p:nvPr>
        </p:nvSpPr>
        <p:spPr/>
        <p:txBody>
          <a:bodyPr/>
          <a:lstStyle/>
          <a:p>
            <a:fld id="{F1A8F295-A30A-4945-86D3-9399B77B8375}" type="slidenum">
              <a:rPr lang="en-US" smtClean="0"/>
              <a:t>7</a:t>
            </a:fld>
            <a:endParaRPr lang="en-US"/>
          </a:p>
        </p:txBody>
      </p:sp>
    </p:spTree>
    <p:extLst>
      <p:ext uri="{BB962C8B-B14F-4D97-AF65-F5344CB8AC3E}">
        <p14:creationId xmlns:p14="http://schemas.microsoft.com/office/powerpoint/2010/main" val="1726675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xmlns="" id="{5FE881A4-53A2-4606-B21A-9D91FDC566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xmlns="" id="{E625A83B-167B-4CC7-ABE9-3AED714B89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cs typeface="Geneva" charset="0"/>
            </a:endParaRPr>
          </a:p>
        </p:txBody>
      </p:sp>
      <p:sp>
        <p:nvSpPr>
          <p:cNvPr id="63492" name="Slide Number Placeholder 3">
            <a:extLst>
              <a:ext uri="{FF2B5EF4-FFF2-40B4-BE49-F238E27FC236}">
                <a16:creationId xmlns:a16="http://schemas.microsoft.com/office/drawing/2014/main" xmlns="" id="{E370D2C9-5954-456B-B47A-0E6DC87708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62EBF02-4A3C-4515-8C64-6A68B4285634}" type="slidenum">
              <a:rPr lang="en-US" altLang="en-US" smtClean="0">
                <a:latin typeface="Calibri" panose="020F0502020204030204" pitchFamily="34" charset="0"/>
              </a:rPr>
              <a:pPr/>
              <a:t>33</a:t>
            </a:fld>
            <a:endParaRPr lang="en-US" altLang="en-US">
              <a:latin typeface="Calibri" panose="020F0502020204030204" pitchFamily="34" charset="0"/>
            </a:endParaRPr>
          </a:p>
        </p:txBody>
      </p:sp>
    </p:spTree>
    <p:extLst>
      <p:ext uri="{BB962C8B-B14F-4D97-AF65-F5344CB8AC3E}">
        <p14:creationId xmlns:p14="http://schemas.microsoft.com/office/powerpoint/2010/main" val="2657188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38C3A-4EED-4B6E-A7FA-6E4CC85267DE}" type="slidenum">
              <a:rPr lang="en-US" smtClean="0"/>
              <a:t>36</a:t>
            </a:fld>
            <a:endParaRPr lang="en-US"/>
          </a:p>
        </p:txBody>
      </p:sp>
    </p:spTree>
    <p:extLst>
      <p:ext uri="{BB962C8B-B14F-4D97-AF65-F5344CB8AC3E}">
        <p14:creationId xmlns:p14="http://schemas.microsoft.com/office/powerpoint/2010/main" val="2122992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38C3A-4EED-4B6E-A7FA-6E4CC85267DE}" type="slidenum">
              <a:rPr lang="en-US" smtClean="0"/>
              <a:t>37</a:t>
            </a:fld>
            <a:endParaRPr lang="en-US"/>
          </a:p>
        </p:txBody>
      </p:sp>
    </p:spTree>
    <p:extLst>
      <p:ext uri="{BB962C8B-B14F-4D97-AF65-F5344CB8AC3E}">
        <p14:creationId xmlns:p14="http://schemas.microsoft.com/office/powerpoint/2010/main" val="1144377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38C3A-4EED-4B6E-A7FA-6E4CC85267DE}" type="slidenum">
              <a:rPr lang="en-US" smtClean="0"/>
              <a:t>39</a:t>
            </a:fld>
            <a:endParaRPr lang="en-US"/>
          </a:p>
        </p:txBody>
      </p:sp>
    </p:spTree>
    <p:extLst>
      <p:ext uri="{BB962C8B-B14F-4D97-AF65-F5344CB8AC3E}">
        <p14:creationId xmlns:p14="http://schemas.microsoft.com/office/powerpoint/2010/main" val="861475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38C3A-4EED-4B6E-A7FA-6E4CC85267DE}" type="slidenum">
              <a:rPr lang="en-US" smtClean="0"/>
              <a:t>40</a:t>
            </a:fld>
            <a:endParaRPr lang="en-US"/>
          </a:p>
        </p:txBody>
      </p:sp>
    </p:spTree>
    <p:extLst>
      <p:ext uri="{BB962C8B-B14F-4D97-AF65-F5344CB8AC3E}">
        <p14:creationId xmlns:p14="http://schemas.microsoft.com/office/powerpoint/2010/main" val="3649678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38C3A-4EED-4B6E-A7FA-6E4CC85267DE}" type="slidenum">
              <a:rPr lang="en-US" smtClean="0"/>
              <a:t>41</a:t>
            </a:fld>
            <a:endParaRPr lang="en-US"/>
          </a:p>
        </p:txBody>
      </p:sp>
    </p:spTree>
    <p:extLst>
      <p:ext uri="{BB962C8B-B14F-4D97-AF65-F5344CB8AC3E}">
        <p14:creationId xmlns:p14="http://schemas.microsoft.com/office/powerpoint/2010/main" val="4071789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38C3A-4EED-4B6E-A7FA-6E4CC85267DE}" type="slidenum">
              <a:rPr lang="en-US" smtClean="0"/>
              <a:t>42</a:t>
            </a:fld>
            <a:endParaRPr lang="en-US"/>
          </a:p>
        </p:txBody>
      </p:sp>
    </p:spTree>
    <p:extLst>
      <p:ext uri="{BB962C8B-B14F-4D97-AF65-F5344CB8AC3E}">
        <p14:creationId xmlns:p14="http://schemas.microsoft.com/office/powerpoint/2010/main" val="311820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38C3A-4EED-4B6E-A7FA-6E4CC85267DE}" type="slidenum">
              <a:rPr lang="en-US" smtClean="0"/>
              <a:t>43</a:t>
            </a:fld>
            <a:endParaRPr lang="en-US"/>
          </a:p>
        </p:txBody>
      </p:sp>
    </p:spTree>
    <p:extLst>
      <p:ext uri="{BB962C8B-B14F-4D97-AF65-F5344CB8AC3E}">
        <p14:creationId xmlns:p14="http://schemas.microsoft.com/office/powerpoint/2010/main" val="2490393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38C3A-4EED-4B6E-A7FA-6E4CC85267DE}" type="slidenum">
              <a:rPr lang="en-US" smtClean="0"/>
              <a:t>44</a:t>
            </a:fld>
            <a:endParaRPr lang="en-US"/>
          </a:p>
        </p:txBody>
      </p:sp>
    </p:spTree>
    <p:extLst>
      <p:ext uri="{BB962C8B-B14F-4D97-AF65-F5344CB8AC3E}">
        <p14:creationId xmlns:p14="http://schemas.microsoft.com/office/powerpoint/2010/main" val="1510878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72579A-1CA1-49C2-83EF-2185243FACE9}" type="slidenum">
              <a:rPr lang="en-US" smtClean="0"/>
              <a:t>45</a:t>
            </a:fld>
            <a:endParaRPr lang="en-US"/>
          </a:p>
        </p:txBody>
      </p:sp>
    </p:spTree>
    <p:extLst>
      <p:ext uri="{BB962C8B-B14F-4D97-AF65-F5344CB8AC3E}">
        <p14:creationId xmlns:p14="http://schemas.microsoft.com/office/powerpoint/2010/main" val="1683298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Danielle – thank TEAM for attending and </a:t>
            </a:r>
            <a:r>
              <a:rPr lang="en-US" smtClean="0"/>
              <a:t>special guest from DCPS</a:t>
            </a:r>
            <a:endParaRPr lang="en-US" dirty="0"/>
          </a:p>
        </p:txBody>
      </p:sp>
      <p:sp>
        <p:nvSpPr>
          <p:cNvPr id="4" name="Slide Number Placeholder 3"/>
          <p:cNvSpPr>
            <a:spLocks noGrp="1"/>
          </p:cNvSpPr>
          <p:nvPr>
            <p:ph type="sldNum" sz="quarter" idx="10"/>
          </p:nvPr>
        </p:nvSpPr>
        <p:spPr/>
        <p:txBody>
          <a:bodyPr/>
          <a:lstStyle/>
          <a:p>
            <a:fld id="{A4FE3B70-2448-41EF-9655-3DFF912577A8}" type="slidenum">
              <a:rPr lang="en-US" smtClean="0"/>
              <a:t>8</a:t>
            </a:fld>
            <a:endParaRPr lang="en-US" dirty="0"/>
          </a:p>
        </p:txBody>
      </p:sp>
    </p:spTree>
    <p:extLst>
      <p:ext uri="{BB962C8B-B14F-4D97-AF65-F5344CB8AC3E}">
        <p14:creationId xmlns:p14="http://schemas.microsoft.com/office/powerpoint/2010/main" val="3935096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Marcee – now that you have heard about some steps to take</a:t>
            </a:r>
            <a:r>
              <a:rPr lang="en-US" baseline="0" dirty="0" smtClean="0"/>
              <a:t> in everyday practice to advocate on the individual level for school health, let’s move to the system level and learn about programs and approaches that can employ system resources to support school health.  These are important components of advocacy, because there are children who may never or rarely interface with the medical system, but who are in school.  Therefore, school-based health services help to meet children where they are, and reach populations that might be hard to reach otherwise.</a:t>
            </a:r>
            <a:endParaRPr lang="en-US" dirty="0"/>
          </a:p>
        </p:txBody>
      </p:sp>
      <p:sp>
        <p:nvSpPr>
          <p:cNvPr id="4" name="Slide Number Placeholder 3"/>
          <p:cNvSpPr>
            <a:spLocks noGrp="1"/>
          </p:cNvSpPr>
          <p:nvPr>
            <p:ph type="sldNum" sz="quarter" idx="10"/>
          </p:nvPr>
        </p:nvSpPr>
        <p:spPr/>
        <p:txBody>
          <a:bodyPr/>
          <a:lstStyle/>
          <a:p>
            <a:fld id="{F1A8F295-A30A-4945-86D3-9399B77B8375}" type="slidenum">
              <a:rPr lang="en-US" smtClean="0"/>
              <a:t>49</a:t>
            </a:fld>
            <a:endParaRPr lang="en-US"/>
          </a:p>
        </p:txBody>
      </p:sp>
    </p:spTree>
    <p:extLst>
      <p:ext uri="{BB962C8B-B14F-4D97-AF65-F5344CB8AC3E}">
        <p14:creationId xmlns:p14="http://schemas.microsoft.com/office/powerpoint/2010/main" val="1949164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Marcee</a:t>
            </a:r>
            <a:endParaRPr lang="en-US" dirty="0"/>
          </a:p>
        </p:txBody>
      </p:sp>
      <p:sp>
        <p:nvSpPr>
          <p:cNvPr id="4" name="Slide Number Placeholder 3"/>
          <p:cNvSpPr>
            <a:spLocks noGrp="1"/>
          </p:cNvSpPr>
          <p:nvPr>
            <p:ph type="sldNum" sz="quarter" idx="10"/>
          </p:nvPr>
        </p:nvSpPr>
        <p:spPr/>
        <p:txBody>
          <a:bodyPr/>
          <a:lstStyle/>
          <a:p>
            <a:fld id="{F1A8F295-A30A-4945-86D3-9399B77B8375}" type="slidenum">
              <a:rPr lang="en-US" smtClean="0"/>
              <a:t>50</a:t>
            </a:fld>
            <a:endParaRPr lang="en-US"/>
          </a:p>
        </p:txBody>
      </p:sp>
    </p:spTree>
    <p:extLst>
      <p:ext uri="{BB962C8B-B14F-4D97-AF65-F5344CB8AC3E}">
        <p14:creationId xmlns:p14="http://schemas.microsoft.com/office/powerpoint/2010/main" val="35651784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Marcee</a:t>
            </a:r>
            <a:endParaRPr lang="en-US" dirty="0"/>
          </a:p>
        </p:txBody>
      </p:sp>
      <p:sp>
        <p:nvSpPr>
          <p:cNvPr id="4" name="Slide Number Placeholder 3"/>
          <p:cNvSpPr>
            <a:spLocks noGrp="1"/>
          </p:cNvSpPr>
          <p:nvPr>
            <p:ph type="sldNum" sz="quarter" idx="10"/>
          </p:nvPr>
        </p:nvSpPr>
        <p:spPr/>
        <p:txBody>
          <a:bodyPr/>
          <a:lstStyle/>
          <a:p>
            <a:fld id="{F1A8F295-A30A-4945-86D3-9399B77B8375}" type="slidenum">
              <a:rPr lang="en-US" smtClean="0"/>
              <a:t>51</a:t>
            </a:fld>
            <a:endParaRPr lang="en-US"/>
          </a:p>
        </p:txBody>
      </p:sp>
    </p:spTree>
    <p:extLst>
      <p:ext uri="{BB962C8B-B14F-4D97-AF65-F5344CB8AC3E}">
        <p14:creationId xmlns:p14="http://schemas.microsoft.com/office/powerpoint/2010/main" val="13015199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Marcee</a:t>
            </a:r>
            <a:endParaRPr lang="en-US" dirty="0"/>
          </a:p>
        </p:txBody>
      </p:sp>
      <p:sp>
        <p:nvSpPr>
          <p:cNvPr id="4" name="Slide Number Placeholder 3"/>
          <p:cNvSpPr>
            <a:spLocks noGrp="1"/>
          </p:cNvSpPr>
          <p:nvPr>
            <p:ph type="sldNum" sz="quarter" idx="10"/>
          </p:nvPr>
        </p:nvSpPr>
        <p:spPr/>
        <p:txBody>
          <a:bodyPr/>
          <a:lstStyle/>
          <a:p>
            <a:fld id="{F1A8F295-A30A-4945-86D3-9399B77B8375}" type="slidenum">
              <a:rPr lang="en-US" smtClean="0"/>
              <a:t>52</a:t>
            </a:fld>
            <a:endParaRPr lang="en-US"/>
          </a:p>
        </p:txBody>
      </p:sp>
    </p:spTree>
    <p:extLst>
      <p:ext uri="{BB962C8B-B14F-4D97-AF65-F5344CB8AC3E}">
        <p14:creationId xmlns:p14="http://schemas.microsoft.com/office/powerpoint/2010/main" val="3119467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Julia – Describe background of school-based programs report, findings, and development</a:t>
            </a:r>
            <a:r>
              <a:rPr lang="en-US" baseline="0" dirty="0" smtClean="0"/>
              <a:t> of collaborative to organize ourselves internally</a:t>
            </a:r>
            <a:endParaRPr lang="en-US" dirty="0"/>
          </a:p>
        </p:txBody>
      </p:sp>
      <p:sp>
        <p:nvSpPr>
          <p:cNvPr id="4" name="Slide Number Placeholder 3"/>
          <p:cNvSpPr>
            <a:spLocks noGrp="1"/>
          </p:cNvSpPr>
          <p:nvPr>
            <p:ph type="sldNum" sz="quarter" idx="10"/>
          </p:nvPr>
        </p:nvSpPr>
        <p:spPr/>
        <p:txBody>
          <a:bodyPr/>
          <a:lstStyle/>
          <a:p>
            <a:fld id="{F1A8F295-A30A-4945-86D3-9399B77B8375}" type="slidenum">
              <a:rPr lang="en-US" smtClean="0"/>
              <a:t>53</a:t>
            </a:fld>
            <a:endParaRPr lang="en-US"/>
          </a:p>
        </p:txBody>
      </p:sp>
    </p:spTree>
    <p:extLst>
      <p:ext uri="{BB962C8B-B14F-4D97-AF65-F5344CB8AC3E}">
        <p14:creationId xmlns:p14="http://schemas.microsoft.com/office/powerpoint/2010/main" val="28378462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Julia Discuss focus areas of school health collaborative</a:t>
            </a:r>
            <a:r>
              <a:rPr lang="en-US" baseline="0" dirty="0" smtClean="0"/>
              <a:t> and examples of efforts – </a:t>
            </a:r>
            <a:r>
              <a:rPr lang="en-US" baseline="0" dirty="0" err="1" smtClean="0"/>
              <a:t>ie</a:t>
            </a:r>
            <a:r>
              <a:rPr lang="en-US" baseline="0" dirty="0" smtClean="0"/>
              <a:t> 1 – organized panel session for School-Based Health Alliance conference; 2 – resident education and staff education; 3- testimony on local bills 4- external stakeholder meetings 5 – leveraging coordination to look for funding</a:t>
            </a:r>
            <a:endParaRPr lang="en-US" dirty="0"/>
          </a:p>
        </p:txBody>
      </p:sp>
      <p:sp>
        <p:nvSpPr>
          <p:cNvPr id="4" name="Slide Number Placeholder 3"/>
          <p:cNvSpPr>
            <a:spLocks noGrp="1"/>
          </p:cNvSpPr>
          <p:nvPr>
            <p:ph type="sldNum" sz="quarter" idx="10"/>
          </p:nvPr>
        </p:nvSpPr>
        <p:spPr/>
        <p:txBody>
          <a:bodyPr/>
          <a:lstStyle/>
          <a:p>
            <a:fld id="{F1A8F295-A30A-4945-86D3-9399B77B8375}" type="slidenum">
              <a:rPr lang="en-US" smtClean="0"/>
              <a:t>54</a:t>
            </a:fld>
            <a:endParaRPr lang="en-US"/>
          </a:p>
        </p:txBody>
      </p:sp>
    </p:spTree>
    <p:extLst>
      <p:ext uri="{BB962C8B-B14F-4D97-AF65-F5344CB8AC3E}">
        <p14:creationId xmlns:p14="http://schemas.microsoft.com/office/powerpoint/2010/main" val="35346503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Desiree  - you have heard examples of how to work at the individual patient level, and at the system level, and now we will talk about working at the community level and outside your institution or practice.  As a first step, it’s important to learn about the community</a:t>
            </a:r>
            <a:r>
              <a:rPr lang="en-US" baseline="0" dirty="0" smtClean="0"/>
              <a:t> you are working in</a:t>
            </a:r>
            <a:endParaRPr lang="en-US" dirty="0"/>
          </a:p>
        </p:txBody>
      </p:sp>
      <p:sp>
        <p:nvSpPr>
          <p:cNvPr id="4" name="Slide Number Placeholder 3"/>
          <p:cNvSpPr>
            <a:spLocks noGrp="1"/>
          </p:cNvSpPr>
          <p:nvPr>
            <p:ph type="sldNum" sz="quarter" idx="10"/>
          </p:nvPr>
        </p:nvSpPr>
        <p:spPr/>
        <p:txBody>
          <a:bodyPr/>
          <a:lstStyle/>
          <a:p>
            <a:fld id="{F1A8F295-A30A-4945-86D3-9399B77B8375}" type="slidenum">
              <a:rPr lang="en-US" smtClean="0"/>
              <a:t>55</a:t>
            </a:fld>
            <a:endParaRPr lang="en-US"/>
          </a:p>
        </p:txBody>
      </p:sp>
    </p:spTree>
    <p:extLst>
      <p:ext uri="{BB962C8B-B14F-4D97-AF65-F5344CB8AC3E}">
        <p14:creationId xmlns:p14="http://schemas.microsoft.com/office/powerpoint/2010/main" val="22933069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two examples of our work in Community Affairs to strengthen</a:t>
            </a:r>
            <a:r>
              <a:rPr lang="en-US" baseline="0" dirty="0" smtClean="0"/>
              <a:t> relationships with the school system.  In the picture on the left, you can see that we hosted a visit from DCPS staff in the New Heights Program, which provides services to pregnant and parenting teens in school, to learn more about the services at Children’s National.  On the right, we participated in a citywide back to school fair hosted by the Deputy Mayor of Education.  Learn about the needs and priorities of those working in the school system, and see how your work might align.  </a:t>
            </a:r>
            <a:endParaRPr lang="en-US" dirty="0"/>
          </a:p>
        </p:txBody>
      </p:sp>
      <p:sp>
        <p:nvSpPr>
          <p:cNvPr id="4" name="Slide Number Placeholder 3"/>
          <p:cNvSpPr>
            <a:spLocks noGrp="1"/>
          </p:cNvSpPr>
          <p:nvPr>
            <p:ph type="sldNum" sz="quarter" idx="10"/>
          </p:nvPr>
        </p:nvSpPr>
        <p:spPr/>
        <p:txBody>
          <a:bodyPr/>
          <a:lstStyle/>
          <a:p>
            <a:fld id="{F1A8F295-A30A-4945-86D3-9399B77B8375}" type="slidenum">
              <a:rPr lang="en-US" smtClean="0"/>
              <a:t>56</a:t>
            </a:fld>
            <a:endParaRPr lang="en-US"/>
          </a:p>
        </p:txBody>
      </p:sp>
    </p:spTree>
    <p:extLst>
      <p:ext uri="{BB962C8B-B14F-4D97-AF65-F5344CB8AC3E}">
        <p14:creationId xmlns:p14="http://schemas.microsoft.com/office/powerpoint/2010/main" val="4259534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December, Community Affairs invited the DCPS Chancellor and members of his team to</a:t>
            </a:r>
            <a:r>
              <a:rPr lang="en-US" baseline="0" dirty="0" smtClean="0"/>
              <a:t> visit Children’s National.  Since the Chancellor was new to DC, he did not know about Children’s National and the services we provide to school-aged children.  It’s important to note that we build relationships across all levels of the education sector – from the leadership at the top to the staff implementing programs and working with families.</a:t>
            </a:r>
            <a:endParaRPr lang="en-US" dirty="0"/>
          </a:p>
        </p:txBody>
      </p:sp>
      <p:sp>
        <p:nvSpPr>
          <p:cNvPr id="4" name="Slide Number Placeholder 3"/>
          <p:cNvSpPr>
            <a:spLocks noGrp="1"/>
          </p:cNvSpPr>
          <p:nvPr>
            <p:ph type="sldNum" sz="quarter" idx="10"/>
          </p:nvPr>
        </p:nvSpPr>
        <p:spPr/>
        <p:txBody>
          <a:bodyPr/>
          <a:lstStyle/>
          <a:p>
            <a:fld id="{F1A8F295-A30A-4945-86D3-9399B77B8375}" type="slidenum">
              <a:rPr lang="en-US" smtClean="0"/>
              <a:t>57</a:t>
            </a:fld>
            <a:endParaRPr lang="en-US"/>
          </a:p>
        </p:txBody>
      </p:sp>
    </p:spTree>
    <p:extLst>
      <p:ext uri="{BB962C8B-B14F-4D97-AF65-F5344CB8AC3E}">
        <p14:creationId xmlns:p14="http://schemas.microsoft.com/office/powerpoint/2010/main" val="20560328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Community Affairs</a:t>
            </a:r>
            <a:r>
              <a:rPr lang="en-US" baseline="0" dirty="0" smtClean="0"/>
              <a:t> partners with our government affairs team at Children’s National to identify school health-related issues in DC, MD and VA and offer testimony and expertise when possible.  Children’s National has resources to help you identify relevant legislation and prepare testimony.  In these photos, we’re testifying at a hearing on chronic school absenteeism in DC and the Healthy Youth and Schools Act.</a:t>
            </a:r>
            <a:endParaRPr lang="en-US" dirty="0"/>
          </a:p>
        </p:txBody>
      </p:sp>
      <p:sp>
        <p:nvSpPr>
          <p:cNvPr id="4" name="Slide Number Placeholder 3"/>
          <p:cNvSpPr>
            <a:spLocks noGrp="1"/>
          </p:cNvSpPr>
          <p:nvPr>
            <p:ph type="sldNum" sz="quarter" idx="10"/>
          </p:nvPr>
        </p:nvSpPr>
        <p:spPr/>
        <p:txBody>
          <a:bodyPr/>
          <a:lstStyle/>
          <a:p>
            <a:fld id="{F1A8F295-A30A-4945-86D3-9399B77B8375}" type="slidenum">
              <a:rPr lang="en-US" smtClean="0"/>
              <a:t>58</a:t>
            </a:fld>
            <a:endParaRPr lang="en-US"/>
          </a:p>
        </p:txBody>
      </p:sp>
    </p:spTree>
    <p:extLst>
      <p:ext uri="{BB962C8B-B14F-4D97-AF65-F5344CB8AC3E}">
        <p14:creationId xmlns:p14="http://schemas.microsoft.com/office/powerpoint/2010/main" val="397363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Danielle</a:t>
            </a:r>
            <a:endParaRPr lang="en-US" dirty="0"/>
          </a:p>
        </p:txBody>
      </p:sp>
      <p:sp>
        <p:nvSpPr>
          <p:cNvPr id="4" name="Slide Number Placeholder 3"/>
          <p:cNvSpPr>
            <a:spLocks noGrp="1"/>
          </p:cNvSpPr>
          <p:nvPr>
            <p:ph type="sldNum" sz="quarter" idx="10"/>
          </p:nvPr>
        </p:nvSpPr>
        <p:spPr/>
        <p:txBody>
          <a:bodyPr/>
          <a:lstStyle/>
          <a:p>
            <a:fld id="{F1A8F295-A30A-4945-86D3-9399B77B8375}" type="slidenum">
              <a:rPr lang="en-US" smtClean="0"/>
              <a:t>9</a:t>
            </a:fld>
            <a:endParaRPr lang="en-US"/>
          </a:p>
        </p:txBody>
      </p:sp>
    </p:spTree>
    <p:extLst>
      <p:ext uri="{BB962C8B-B14F-4D97-AF65-F5344CB8AC3E}">
        <p14:creationId xmlns:p14="http://schemas.microsoft.com/office/powerpoint/2010/main" val="29537953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Desiree – many of the educational programs or institutions in your community</a:t>
            </a:r>
            <a:r>
              <a:rPr lang="en-US" baseline="0" dirty="0" smtClean="0"/>
              <a:t> need board members to help guide them in their work and add a health voice/expertise.  In addition, local governments have boards or commissions that are devoted to public health, and address the health needs of students in schools.  In Community Affairs, we serve on two such commissions.  Ways to get involved are networking with your local community based organizations and agencies, inquiring if there are vacancies that need to be filled, and being willing to step up!</a:t>
            </a:r>
            <a:endParaRPr lang="en-US" dirty="0"/>
          </a:p>
        </p:txBody>
      </p:sp>
      <p:sp>
        <p:nvSpPr>
          <p:cNvPr id="4" name="Slide Number Placeholder 3"/>
          <p:cNvSpPr>
            <a:spLocks noGrp="1"/>
          </p:cNvSpPr>
          <p:nvPr>
            <p:ph type="sldNum" sz="quarter" idx="10"/>
          </p:nvPr>
        </p:nvSpPr>
        <p:spPr/>
        <p:txBody>
          <a:bodyPr/>
          <a:lstStyle/>
          <a:p>
            <a:fld id="{F1A8F295-A30A-4945-86D3-9399B77B8375}" type="slidenum">
              <a:rPr lang="en-US" smtClean="0"/>
              <a:t>59</a:t>
            </a:fld>
            <a:endParaRPr lang="en-US"/>
          </a:p>
        </p:txBody>
      </p:sp>
    </p:spTree>
    <p:extLst>
      <p:ext uri="{BB962C8B-B14F-4D97-AF65-F5344CB8AC3E}">
        <p14:creationId xmlns:p14="http://schemas.microsoft.com/office/powerpoint/2010/main" val="18165431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Danielle:</a:t>
            </a:r>
            <a:r>
              <a:rPr lang="en-US" baseline="0" dirty="0" smtClean="0"/>
              <a:t> While many of you were engaged in the battle to save Medicaid and CHIP this past year, you may not have realized that our colleagues in the education sector were fighting the same battle.  The education sector is a critical partner for us to ensure that the children we see in our practices- from general pediatrics to subspecialties – get the care they need in school.  </a:t>
            </a:r>
            <a:endParaRPr lang="en-US" dirty="0"/>
          </a:p>
        </p:txBody>
      </p:sp>
      <p:sp>
        <p:nvSpPr>
          <p:cNvPr id="4" name="Slide Number Placeholder 3"/>
          <p:cNvSpPr>
            <a:spLocks noGrp="1"/>
          </p:cNvSpPr>
          <p:nvPr>
            <p:ph type="sldNum" sz="quarter" idx="10"/>
          </p:nvPr>
        </p:nvSpPr>
        <p:spPr/>
        <p:txBody>
          <a:bodyPr/>
          <a:lstStyle/>
          <a:p>
            <a:fld id="{F1A8F295-A30A-4945-86D3-9399B77B8375}" type="slidenum">
              <a:rPr lang="en-US" smtClean="0"/>
              <a:t>60</a:t>
            </a:fld>
            <a:endParaRPr lang="en-US"/>
          </a:p>
        </p:txBody>
      </p:sp>
    </p:spTree>
    <p:extLst>
      <p:ext uri="{BB962C8B-B14F-4D97-AF65-F5344CB8AC3E}">
        <p14:creationId xmlns:p14="http://schemas.microsoft.com/office/powerpoint/2010/main" val="27814175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Danielle</a:t>
            </a:r>
          </a:p>
          <a:p>
            <a:r>
              <a:rPr lang="en-US" dirty="0" smtClean="0"/>
              <a:t>National School lunch program -</a:t>
            </a:r>
            <a:r>
              <a:rPr lang="en-US" baseline="0" dirty="0" smtClean="0"/>
              <a:t>  30 million kids, School Breakfast 14 million kids; kids typically consume ½ their daily calories in school</a:t>
            </a:r>
          </a:p>
          <a:p>
            <a:r>
              <a:rPr lang="en-US" baseline="0" dirty="0" smtClean="0"/>
              <a:t>HHKFA – increased fruit, vegetable, whole grain requirements in school meals, </a:t>
            </a:r>
            <a:r>
              <a:rPr lang="en-US" baseline="0" dirty="0" err="1" smtClean="0"/>
              <a:t>decr</a:t>
            </a:r>
            <a:r>
              <a:rPr lang="en-US" baseline="0" dirty="0" smtClean="0"/>
              <a:t> sodium content</a:t>
            </a:r>
          </a:p>
          <a:p>
            <a:r>
              <a:rPr lang="en-US" baseline="0" dirty="0" smtClean="0"/>
              <a:t>-new secretary of agriculture released an interim rule </a:t>
            </a:r>
            <a:r>
              <a:rPr lang="en-US" sz="1200" kern="1200" dirty="0" smtClean="0">
                <a:solidFill>
                  <a:schemeClr val="tx1"/>
                </a:solidFill>
                <a:effectLst/>
                <a:latin typeface="+mn-lt"/>
                <a:ea typeface="+mn-ea"/>
                <a:cs typeface="+mn-cs"/>
              </a:rPr>
              <a:t>The interim rule gives schools the option to offer flavored, low-fat milk at breakfast and lunch. Previous regulations only allowed flavored fat-free milk as well as fat-free or low-fat unflavored milk to be offered. The rule also allows state agencies to exempt schools from complying with the requirement to serve 100% whole grain-rich foods if the school can demonstrate hardship in meeting the requirement.</a:t>
            </a:r>
          </a:p>
          <a:p>
            <a:r>
              <a:rPr lang="en-US" sz="1200" kern="1200" dirty="0" smtClean="0">
                <a:solidFill>
                  <a:schemeClr val="tx1"/>
                </a:solidFill>
                <a:effectLst/>
                <a:latin typeface="+mn-lt"/>
                <a:ea typeface="+mn-ea"/>
                <a:cs typeface="+mn-cs"/>
              </a:rPr>
              <a:t>The rule also halts implementation of sodium reduction targets that were established in 2012.   AAP responded to the rule with a letter to</a:t>
            </a:r>
            <a:r>
              <a:rPr lang="en-US" sz="1200" kern="1200" baseline="0" dirty="0" smtClean="0">
                <a:solidFill>
                  <a:schemeClr val="tx1"/>
                </a:solidFill>
                <a:effectLst/>
                <a:latin typeface="+mn-lt"/>
                <a:ea typeface="+mn-ea"/>
                <a:cs typeface="+mn-cs"/>
              </a:rPr>
              <a:t> urge</a:t>
            </a:r>
            <a:r>
              <a:rPr lang="en-US" sz="1200" kern="1200" dirty="0" smtClean="0">
                <a:solidFill>
                  <a:schemeClr val="tx1"/>
                </a:solidFill>
                <a:effectLst/>
                <a:latin typeface="+mn-lt"/>
                <a:ea typeface="+mn-ea"/>
                <a:cs typeface="+mn-cs"/>
              </a:rPr>
              <a:t> USDA to not make these changes to the standards permanent.  USDA still expects to release a final rule regarding school meal standards in fall of 2018</a:t>
            </a:r>
          </a:p>
          <a:p>
            <a:endParaRPr lang="en-US" sz="120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 SFA may not permit public identification or stigmatization of the child, such as by requiring a wristband or hand stamp. The child also may not be required to: (1) perform chores or activities that are not required of students generally, or (2) dispose of food after it has been served to the child.</a:t>
            </a:r>
          </a:p>
          <a:p>
            <a:r>
              <a:rPr lang="en-US" sz="1200" b="0" i="0" kern="1200" dirty="0" smtClean="0">
                <a:solidFill>
                  <a:schemeClr val="tx1"/>
                </a:solidFill>
                <a:effectLst/>
                <a:latin typeface="+mn-lt"/>
                <a:ea typeface="+mn-ea"/>
                <a:cs typeface="+mn-cs"/>
              </a:rPr>
              <a:t>Any communication related to outstanding credit must be directed to the child's parent or guardian. A child may be required to deliver a letter regarding outstanding credit that is addressed to a parent or guardian if the letter is not distributed to the child in a manner that stigmatizes the child</a:t>
            </a:r>
          </a:p>
          <a:p>
            <a:endParaRPr lang="en-US" dirty="0" smtClean="0"/>
          </a:p>
          <a:p>
            <a:r>
              <a:rPr lang="en-US" dirty="0" smtClean="0"/>
              <a:t>SBHCs received</a:t>
            </a:r>
            <a:r>
              <a:rPr lang="en-US" baseline="0" dirty="0" smtClean="0"/>
              <a:t> 200 million in federal funding in the 2010 ACA; this bill tried to reauthorize funding for 5 years but died in committee</a:t>
            </a:r>
            <a:endParaRPr lang="en-US" dirty="0"/>
          </a:p>
        </p:txBody>
      </p:sp>
      <p:sp>
        <p:nvSpPr>
          <p:cNvPr id="4" name="Slide Number Placeholder 3"/>
          <p:cNvSpPr>
            <a:spLocks noGrp="1"/>
          </p:cNvSpPr>
          <p:nvPr>
            <p:ph type="sldNum" sz="quarter" idx="10"/>
          </p:nvPr>
        </p:nvSpPr>
        <p:spPr/>
        <p:txBody>
          <a:bodyPr/>
          <a:lstStyle/>
          <a:p>
            <a:fld id="{F1A8F295-A30A-4945-86D3-9399B77B8375}" type="slidenum">
              <a:rPr lang="en-US" smtClean="0"/>
              <a:t>61</a:t>
            </a:fld>
            <a:endParaRPr lang="en-US"/>
          </a:p>
        </p:txBody>
      </p:sp>
    </p:spTree>
    <p:extLst>
      <p:ext uri="{BB962C8B-B14F-4D97-AF65-F5344CB8AC3E}">
        <p14:creationId xmlns:p14="http://schemas.microsoft.com/office/powerpoint/2010/main" val="31969089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Danielle</a:t>
            </a:r>
            <a:endParaRPr lang="en-US" dirty="0"/>
          </a:p>
        </p:txBody>
      </p:sp>
      <p:sp>
        <p:nvSpPr>
          <p:cNvPr id="4" name="Slide Number Placeholder 3"/>
          <p:cNvSpPr>
            <a:spLocks noGrp="1"/>
          </p:cNvSpPr>
          <p:nvPr>
            <p:ph type="sldNum" sz="quarter" idx="10"/>
          </p:nvPr>
        </p:nvSpPr>
        <p:spPr/>
        <p:txBody>
          <a:bodyPr/>
          <a:lstStyle/>
          <a:p>
            <a:fld id="{F1A8F295-A30A-4945-86D3-9399B77B8375}" type="slidenum">
              <a:rPr lang="en-US" smtClean="0"/>
              <a:t>62</a:t>
            </a:fld>
            <a:endParaRPr lang="en-US"/>
          </a:p>
        </p:txBody>
      </p:sp>
    </p:spTree>
    <p:extLst>
      <p:ext uri="{BB962C8B-B14F-4D97-AF65-F5344CB8AC3E}">
        <p14:creationId xmlns:p14="http://schemas.microsoft.com/office/powerpoint/2010/main" val="36396016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Danielle</a:t>
            </a:r>
            <a:endParaRPr lang="en-US" dirty="0"/>
          </a:p>
        </p:txBody>
      </p:sp>
      <p:sp>
        <p:nvSpPr>
          <p:cNvPr id="4" name="Slide Number Placeholder 3"/>
          <p:cNvSpPr>
            <a:spLocks noGrp="1"/>
          </p:cNvSpPr>
          <p:nvPr>
            <p:ph type="sldNum" sz="quarter" idx="10"/>
          </p:nvPr>
        </p:nvSpPr>
        <p:spPr/>
        <p:txBody>
          <a:bodyPr/>
          <a:lstStyle/>
          <a:p>
            <a:fld id="{F1A8F295-A30A-4945-86D3-9399B77B8375}" type="slidenum">
              <a:rPr lang="en-US" smtClean="0"/>
              <a:t>63</a:t>
            </a:fld>
            <a:endParaRPr lang="en-US"/>
          </a:p>
        </p:txBody>
      </p:sp>
    </p:spTree>
    <p:extLst>
      <p:ext uri="{BB962C8B-B14F-4D97-AF65-F5344CB8AC3E}">
        <p14:creationId xmlns:p14="http://schemas.microsoft.com/office/powerpoint/2010/main" val="17851589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F92FD0-D651-4C7E-BA45-C8ABB38B9FB7}" type="slidenum">
              <a:rPr lang="en-US" smtClean="0"/>
              <a:t>67</a:t>
            </a:fld>
            <a:endParaRPr lang="en-US"/>
          </a:p>
        </p:txBody>
      </p:sp>
    </p:spTree>
    <p:extLst>
      <p:ext uri="{BB962C8B-B14F-4D97-AF65-F5344CB8AC3E}">
        <p14:creationId xmlns:p14="http://schemas.microsoft.com/office/powerpoint/2010/main" val="19449525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F92FD0-D651-4C7E-BA45-C8ABB38B9FB7}" type="slidenum">
              <a:rPr lang="en-US" smtClean="0"/>
              <a:t>70</a:t>
            </a:fld>
            <a:endParaRPr lang="en-US"/>
          </a:p>
        </p:txBody>
      </p:sp>
    </p:spTree>
    <p:extLst>
      <p:ext uri="{BB962C8B-B14F-4D97-AF65-F5344CB8AC3E}">
        <p14:creationId xmlns:p14="http://schemas.microsoft.com/office/powerpoint/2010/main" val="1798384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Danielle – to prompt audience discussion</a:t>
            </a:r>
            <a:endParaRPr lang="en-US" dirty="0"/>
          </a:p>
        </p:txBody>
      </p:sp>
      <p:sp>
        <p:nvSpPr>
          <p:cNvPr id="4" name="Slide Number Placeholder 3"/>
          <p:cNvSpPr>
            <a:spLocks noGrp="1"/>
          </p:cNvSpPr>
          <p:nvPr>
            <p:ph type="sldNum" sz="quarter" idx="10"/>
          </p:nvPr>
        </p:nvSpPr>
        <p:spPr/>
        <p:txBody>
          <a:bodyPr/>
          <a:lstStyle/>
          <a:p>
            <a:fld id="{F1A8F295-A30A-4945-86D3-9399B77B8375}" type="slidenum">
              <a:rPr lang="en-US" smtClean="0"/>
              <a:t>10</a:t>
            </a:fld>
            <a:endParaRPr lang="en-US"/>
          </a:p>
        </p:txBody>
      </p:sp>
    </p:spTree>
    <p:extLst>
      <p:ext uri="{BB962C8B-B14F-4D97-AF65-F5344CB8AC3E}">
        <p14:creationId xmlns:p14="http://schemas.microsoft.com/office/powerpoint/2010/main" val="25673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Danielle</a:t>
            </a:r>
          </a:p>
          <a:p>
            <a:r>
              <a:rPr lang="en-US" dirty="0" smtClean="0"/>
              <a:t>https://www.rwjf.org/en/library/research/2016/09/the-relationship-between-school-attendance-and-health.html</a:t>
            </a:r>
            <a:endParaRPr lang="en-US" dirty="0"/>
          </a:p>
        </p:txBody>
      </p:sp>
      <p:sp>
        <p:nvSpPr>
          <p:cNvPr id="4" name="Slide Number Placeholder 3"/>
          <p:cNvSpPr>
            <a:spLocks noGrp="1"/>
          </p:cNvSpPr>
          <p:nvPr>
            <p:ph type="sldNum" sz="quarter" idx="10"/>
          </p:nvPr>
        </p:nvSpPr>
        <p:spPr/>
        <p:txBody>
          <a:bodyPr/>
          <a:lstStyle/>
          <a:p>
            <a:fld id="{F1A8F295-A30A-4945-86D3-9399B77B8375}" type="slidenum">
              <a:rPr lang="en-US" smtClean="0"/>
              <a:t>11</a:t>
            </a:fld>
            <a:endParaRPr lang="en-US"/>
          </a:p>
        </p:txBody>
      </p:sp>
    </p:spTree>
    <p:extLst>
      <p:ext uri="{BB962C8B-B14F-4D97-AF65-F5344CB8AC3E}">
        <p14:creationId xmlns:p14="http://schemas.microsoft.com/office/powerpoint/2010/main" val="1191939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Danielle</a:t>
            </a:r>
          </a:p>
        </p:txBody>
      </p:sp>
      <p:sp>
        <p:nvSpPr>
          <p:cNvPr id="4" name="Slide Number Placeholder 3"/>
          <p:cNvSpPr>
            <a:spLocks noGrp="1"/>
          </p:cNvSpPr>
          <p:nvPr>
            <p:ph type="sldNum" sz="quarter" idx="10"/>
          </p:nvPr>
        </p:nvSpPr>
        <p:spPr/>
        <p:txBody>
          <a:bodyPr/>
          <a:lstStyle/>
          <a:p>
            <a:fld id="{258D5B85-BB78-0344-AD57-F5BC4C3D77C0}" type="slidenum">
              <a:rPr lang="en-US" smtClean="0"/>
              <a:pPr/>
              <a:t>12</a:t>
            </a:fld>
            <a:endParaRPr lang="en-US" dirty="0"/>
          </a:p>
        </p:txBody>
      </p:sp>
    </p:spTree>
    <p:extLst>
      <p:ext uri="{BB962C8B-B14F-4D97-AF65-F5344CB8AC3E}">
        <p14:creationId xmlns:p14="http://schemas.microsoft.com/office/powerpoint/2010/main" val="193961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Danielle </a:t>
            </a:r>
          </a:p>
          <a:p>
            <a:r>
              <a:rPr lang="en-US" dirty="0" smtClean="0"/>
              <a:t>Typically,</a:t>
            </a:r>
            <a:r>
              <a:rPr lang="en-US" baseline="0" dirty="0" smtClean="0"/>
              <a:t> the health </a:t>
            </a:r>
            <a:r>
              <a:rPr lang="en-US" baseline="0" dirty="0" err="1" smtClean="0"/>
              <a:t>ane</a:t>
            </a:r>
            <a:r>
              <a:rPr lang="en-US" baseline="0" dirty="0" smtClean="0"/>
              <a:t> education sectors are </a:t>
            </a:r>
            <a:r>
              <a:rPr lang="en-US" baseline="0" dirty="0" err="1" smtClean="0"/>
              <a:t>siloed</a:t>
            </a:r>
            <a:r>
              <a:rPr lang="en-US" baseline="0" dirty="0" smtClean="0"/>
              <a:t> – today we hope to share with you knowledge and practices that can help you break down those siloes and instead build bridges between the sectors.</a:t>
            </a:r>
            <a:endParaRPr lang="en-US" dirty="0"/>
          </a:p>
        </p:txBody>
      </p:sp>
      <p:sp>
        <p:nvSpPr>
          <p:cNvPr id="4" name="Slide Number Placeholder 3"/>
          <p:cNvSpPr>
            <a:spLocks noGrp="1"/>
          </p:cNvSpPr>
          <p:nvPr>
            <p:ph type="sldNum" sz="quarter" idx="10"/>
          </p:nvPr>
        </p:nvSpPr>
        <p:spPr/>
        <p:txBody>
          <a:bodyPr/>
          <a:lstStyle/>
          <a:p>
            <a:fld id="{550991D5-49EA-4082-AEFD-F9501B08F5C8}" type="slidenum">
              <a:rPr lang="en-US" smtClean="0"/>
              <a:t>13</a:t>
            </a:fld>
            <a:endParaRPr lang="en-US" dirty="0"/>
          </a:p>
        </p:txBody>
      </p:sp>
    </p:spTree>
    <p:extLst>
      <p:ext uri="{BB962C8B-B14F-4D97-AF65-F5344CB8AC3E}">
        <p14:creationId xmlns:p14="http://schemas.microsoft.com/office/powerpoint/2010/main" val="3361943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Diana –</a:t>
            </a:r>
            <a:endParaRPr lang="en-US" dirty="0"/>
          </a:p>
        </p:txBody>
      </p:sp>
      <p:sp>
        <p:nvSpPr>
          <p:cNvPr id="4" name="Slide Number Placeholder 3"/>
          <p:cNvSpPr>
            <a:spLocks noGrp="1"/>
          </p:cNvSpPr>
          <p:nvPr>
            <p:ph type="sldNum" sz="quarter" idx="10"/>
          </p:nvPr>
        </p:nvSpPr>
        <p:spPr/>
        <p:txBody>
          <a:bodyPr/>
          <a:lstStyle/>
          <a:p>
            <a:fld id="{F1A8F295-A30A-4945-86D3-9399B77B8375}" type="slidenum">
              <a:rPr lang="en-US" smtClean="0"/>
              <a:t>15</a:t>
            </a:fld>
            <a:endParaRPr lang="en-US"/>
          </a:p>
        </p:txBody>
      </p:sp>
    </p:spTree>
    <p:extLst>
      <p:ext uri="{BB962C8B-B14F-4D97-AF65-F5344CB8AC3E}">
        <p14:creationId xmlns:p14="http://schemas.microsoft.com/office/powerpoint/2010/main" val="3873310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xmlns="" id="{E4222D07-424D-46D4-8C28-F7516F7696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xmlns="" id="{0D30346B-1836-43FE-A602-5F8E74C625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cs typeface="Geneva" charset="0"/>
            </a:endParaRPr>
          </a:p>
        </p:txBody>
      </p:sp>
      <p:sp>
        <p:nvSpPr>
          <p:cNvPr id="43012" name="Slide Number Placeholder 3">
            <a:extLst>
              <a:ext uri="{FF2B5EF4-FFF2-40B4-BE49-F238E27FC236}">
                <a16:creationId xmlns:a16="http://schemas.microsoft.com/office/drawing/2014/main" xmlns="" id="{10AE0E03-D7ED-4419-8975-D93E19A097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8B34809-580B-4B4E-95C8-3B0C60A8F965}" type="slidenum">
              <a:rPr lang="en-US" altLang="en-US" smtClean="0">
                <a:latin typeface="Calibri" panose="020F0502020204030204" pitchFamily="34" charset="0"/>
              </a:rPr>
              <a:pPr/>
              <a:t>25</a:t>
            </a:fld>
            <a:endParaRPr lang="en-US" altLang="en-US">
              <a:latin typeface="Calibri" panose="020F0502020204030204" pitchFamily="34" charset="0"/>
            </a:endParaRPr>
          </a:p>
        </p:txBody>
      </p:sp>
    </p:spTree>
    <p:extLst>
      <p:ext uri="{BB962C8B-B14F-4D97-AF65-F5344CB8AC3E}">
        <p14:creationId xmlns:p14="http://schemas.microsoft.com/office/powerpoint/2010/main" val="13694480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8" name="Picture 7" descr="Title-01.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2590800" y="2130425"/>
            <a:ext cx="5867400" cy="917575"/>
          </a:xfrm>
        </p:spPr>
        <p:txBody>
          <a:bodyPr/>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5E00FD7D-D50D-44CE-BD30-DF29B077E881}" type="datetime4">
              <a:rPr lang="en-US" smtClean="0">
                <a:solidFill>
                  <a:prstClr val="black">
                    <a:tint val="75000"/>
                  </a:prstClr>
                </a:solidFill>
              </a:rPr>
              <a:pPr/>
              <a:t>March 5, 2018</a:t>
            </a:fld>
            <a:endParaRPr lang="en-US" dirty="0">
              <a:solidFill>
                <a:prstClr val="black">
                  <a:tint val="75000"/>
                </a:prstClr>
              </a:solidFill>
            </a:endParaRPr>
          </a:p>
        </p:txBody>
      </p:sp>
      <p:sp>
        <p:nvSpPr>
          <p:cNvPr id="6" name="Slide Number Placeholder 5"/>
          <p:cNvSpPr>
            <a:spLocks noGrp="1"/>
          </p:cNvSpPr>
          <p:nvPr>
            <p:ph type="sldNum" sz="quarter" idx="12"/>
          </p:nvPr>
        </p:nvSpPr>
        <p:spPr>
          <a:xfrm>
            <a:off x="6934200" y="6356350"/>
            <a:ext cx="2133600" cy="365125"/>
          </a:xfrm>
        </p:spPr>
        <p:txBody>
          <a:bodyPr/>
          <a:lstStyle>
            <a:lvl1pPr>
              <a:defRPr>
                <a:solidFill>
                  <a:srgbClr val="FFFFFF"/>
                </a:solidFill>
              </a:defRPr>
            </a:lvl1pPr>
          </a:lstStyle>
          <a:p>
            <a:fld id="{D3F8C041-0C5D-2542-BA56-2F135B42574C}" type="slidenum">
              <a:rPr lang="en-US" smtClean="0"/>
              <a:pPr/>
              <a:t>‹#›</a:t>
            </a:fld>
            <a:endParaRPr lang="en-US" dirty="0"/>
          </a:p>
        </p:txBody>
      </p:sp>
      <p:pic>
        <p:nvPicPr>
          <p:cNvPr id="7" name="Picture 2" descr="O:\MAC-SERVER\Jobs\CNM_Childrens_National_Medical_Center\12495-08_Collateral_Templates\PPT\Links\CN_Pr_Solid_3C-RGB_NEW.jpg"/>
          <p:cNvPicPr>
            <a:picLocks noChangeAspect="1" noChangeArrowheads="1"/>
          </p:cNvPicPr>
          <p:nvPr userDrawn="1"/>
        </p:nvPicPr>
        <p:blipFill>
          <a:blip r:embed="rId3" cstate="print"/>
          <a:srcRect/>
          <a:stretch>
            <a:fillRect/>
          </a:stretch>
        </p:blipFill>
        <p:spPr bwMode="auto">
          <a:xfrm>
            <a:off x="7099300" y="188640"/>
            <a:ext cx="2044700" cy="874712"/>
          </a:xfrm>
          <a:prstGeom prst="rect">
            <a:avLst/>
          </a:prstGeom>
          <a:noFill/>
        </p:spPr>
      </p:pic>
    </p:spTree>
    <p:extLst>
      <p:ext uri="{BB962C8B-B14F-4D97-AF65-F5344CB8AC3E}">
        <p14:creationId xmlns:p14="http://schemas.microsoft.com/office/powerpoint/2010/main" val="3018011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316744"/>
            <a:ext cx="6324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F884DC-2E2B-41F3-ACB3-4761649C09E2}" type="datetime4">
              <a:rPr lang="en-US" smtClean="0">
                <a:solidFill>
                  <a:prstClr val="black">
                    <a:tint val="75000"/>
                  </a:prstClr>
                </a:solidFill>
              </a:rPr>
              <a:pPr/>
              <a:t>March 5, 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sp>
        <p:nvSpPr>
          <p:cNvPr id="7" name="Picture Placeholder 7"/>
          <p:cNvSpPr>
            <a:spLocks noGrp="1"/>
          </p:cNvSpPr>
          <p:nvPr>
            <p:ph type="pic" sz="quarter" idx="14"/>
          </p:nvPr>
        </p:nvSpPr>
        <p:spPr>
          <a:xfrm>
            <a:off x="7054885" y="1311275"/>
            <a:ext cx="2089116" cy="4454557"/>
          </a:xfrm>
        </p:spPr>
        <p:txBody>
          <a:bodyPr/>
          <a:lstStyle/>
          <a:p>
            <a:r>
              <a:rPr lang="en-US" dirty="0"/>
              <a:t>Click icon to add picture</a:t>
            </a:r>
          </a:p>
        </p:txBody>
      </p:sp>
    </p:spTree>
    <p:extLst>
      <p:ext uri="{BB962C8B-B14F-4D97-AF65-F5344CB8AC3E}">
        <p14:creationId xmlns:p14="http://schemas.microsoft.com/office/powerpoint/2010/main" val="3471073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9D25C6E-2EFC-46B5-889E-8D79E480C9DD}" type="datetime4">
              <a:rPr lang="en-US" smtClean="0">
                <a:solidFill>
                  <a:prstClr val="black">
                    <a:tint val="75000"/>
                  </a:prstClr>
                </a:solidFill>
              </a:rPr>
              <a:pPr/>
              <a:t>March 5, 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9856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4E7A79-E2AC-48DD-8195-215C3B8CB0D3}" type="datetime4">
              <a:rPr lang="en-US" smtClean="0">
                <a:solidFill>
                  <a:prstClr val="black">
                    <a:tint val="75000"/>
                  </a:prstClr>
                </a:solidFill>
              </a:rPr>
              <a:pPr/>
              <a:t>March 5, 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0663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 With Photo">
    <p:spTree>
      <p:nvGrpSpPr>
        <p:cNvPr id="1" name=""/>
        <p:cNvGrpSpPr/>
        <p:nvPr/>
      </p:nvGrpSpPr>
      <p:grpSpPr>
        <a:xfrm>
          <a:off x="0" y="0"/>
          <a:ext cx="0" cy="0"/>
          <a:chOff x="0" y="0"/>
          <a:chExt cx="0" cy="0"/>
        </a:xfrm>
      </p:grpSpPr>
      <p:pic>
        <p:nvPicPr>
          <p:cNvPr id="5" name="Picture 2" descr="O:\MAC-SERVER\Jobs\CNM_Childrens_National_Medical_Center\12495-08_Collateral_Templates\PPT\Links\CN_Color_bar.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O:\MAC-SERVER\Jobs\CNM_Childrens_National_Medical_Center\12495-08_Collateral_Templates\PPT\Links\CN_Pr_Solid_3C-RGB_NEW.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99300" y="5842000"/>
            <a:ext cx="2044700"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98020" y="361908"/>
            <a:ext cx="8229600" cy="669925"/>
          </a:xfrm>
        </p:spPr>
        <p:txBody>
          <a:bodyPr anchor="t">
            <a:normAutofit/>
          </a:bodyPr>
          <a:lstStyle>
            <a:lvl1pPr algn="l">
              <a:defRPr sz="2400">
                <a:solidFill>
                  <a:srgbClr val="DA291C"/>
                </a:solidFill>
                <a:latin typeface="Corbel" pitchFamily="34" charset="0"/>
              </a:defRPr>
            </a:lvl1pPr>
          </a:lstStyle>
          <a:p>
            <a:r>
              <a:rPr lang="en-US" dirty="0"/>
              <a:t>Click to edit Master title style</a:t>
            </a:r>
          </a:p>
        </p:txBody>
      </p:sp>
      <p:sp>
        <p:nvSpPr>
          <p:cNvPr id="10" name="Text Placeholder 9"/>
          <p:cNvSpPr>
            <a:spLocks noGrp="1"/>
          </p:cNvSpPr>
          <p:nvPr>
            <p:ph type="body" sz="quarter" idx="13"/>
          </p:nvPr>
        </p:nvSpPr>
        <p:spPr>
          <a:xfrm>
            <a:off x="511174" y="1311275"/>
            <a:ext cx="6148389" cy="4454557"/>
          </a:xfrm>
        </p:spPr>
        <p:txBody>
          <a:bodyPr/>
          <a:lstStyle>
            <a:lvl1pPr marL="0" indent="0">
              <a:buNone/>
              <a:defRPr sz="1600" b="0" baseline="0">
                <a:latin typeface="Corbel" pitchFamily="34" charset="0"/>
              </a:defRPr>
            </a:lvl1pPr>
            <a:lvl2pPr>
              <a:buFont typeface="Arial" pitchFamily="34" charset="0"/>
              <a:buChar char="•"/>
              <a:defRPr sz="1600"/>
            </a:lvl2pPr>
          </a:lstStyle>
          <a:p>
            <a:pPr lvl="0"/>
            <a:r>
              <a:rPr lang="en-US" dirty="0"/>
              <a:t>Click to edit Master text styles</a:t>
            </a:r>
          </a:p>
          <a:p>
            <a:pPr lvl="1"/>
            <a:r>
              <a:rPr lang="en-US" dirty="0"/>
              <a:t>Second level</a:t>
            </a:r>
          </a:p>
        </p:txBody>
      </p:sp>
      <p:sp>
        <p:nvSpPr>
          <p:cNvPr id="8" name="Picture Placeholder 7"/>
          <p:cNvSpPr>
            <a:spLocks noGrp="1"/>
          </p:cNvSpPr>
          <p:nvPr>
            <p:ph type="pic" sz="quarter" idx="14"/>
          </p:nvPr>
        </p:nvSpPr>
        <p:spPr>
          <a:xfrm>
            <a:off x="7054885" y="1311275"/>
            <a:ext cx="2089116" cy="4454557"/>
          </a:xfrm>
        </p:spPr>
        <p:txBody>
          <a:bodyPr rtlCol="0">
            <a:normAutofit/>
          </a:bodyPr>
          <a:lstStyle/>
          <a:p>
            <a:pPr lvl="0"/>
            <a:endParaRPr lang="en-US" noProof="0" dirty="0"/>
          </a:p>
        </p:txBody>
      </p:sp>
      <p:sp>
        <p:nvSpPr>
          <p:cNvPr id="7" name="Slide Number Placeholder 5"/>
          <p:cNvSpPr>
            <a:spLocks noGrp="1"/>
          </p:cNvSpPr>
          <p:nvPr>
            <p:ph type="sldNum" sz="quarter" idx="15"/>
          </p:nvPr>
        </p:nvSpPr>
        <p:spPr/>
        <p:txBody>
          <a:bodyPr/>
          <a:lstStyle>
            <a:lvl1pPr>
              <a:defRPr/>
            </a:lvl1pPr>
          </a:lstStyle>
          <a:p>
            <a:pPr>
              <a:defRPr/>
            </a:pPr>
            <a:fld id="{CE980E5F-9CBC-4D66-A3A6-1DAF061B330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68466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 On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8020" y="361908"/>
            <a:ext cx="8229600" cy="669925"/>
          </a:xfrm>
        </p:spPr>
        <p:txBody>
          <a:bodyPr anchor="t">
            <a:normAutofit/>
          </a:bodyPr>
          <a:lstStyle>
            <a:lvl1pPr algn="l">
              <a:defRPr sz="3200">
                <a:solidFill>
                  <a:srgbClr val="DA291C"/>
                </a:solidFill>
                <a:latin typeface="Corbel" pitchFamily="34" charset="0"/>
              </a:defRPr>
            </a:lvl1pPr>
          </a:lstStyle>
          <a:p>
            <a:r>
              <a:rPr lang="en-US" dirty="0" smtClean="0"/>
              <a:t>Headline or Title</a:t>
            </a:r>
            <a:endParaRPr lang="en-US" dirty="0"/>
          </a:p>
        </p:txBody>
      </p:sp>
      <p:sp>
        <p:nvSpPr>
          <p:cNvPr id="6" name="Slide Number Placeholder 5"/>
          <p:cNvSpPr>
            <a:spLocks noGrp="1"/>
          </p:cNvSpPr>
          <p:nvPr>
            <p:ph type="sldNum" sz="quarter" idx="12"/>
          </p:nvPr>
        </p:nvSpPr>
        <p:spPr/>
        <p:txBody>
          <a:bodyPr/>
          <a:lstStyle/>
          <a:p>
            <a:fld id="{90033947-BDB2-44BC-B95C-A87CE3683263}" type="slidenum">
              <a:rPr lang="en-US" smtClean="0">
                <a:solidFill>
                  <a:prstClr val="black">
                    <a:tint val="75000"/>
                  </a:prstClr>
                </a:solidFill>
              </a:rPr>
              <a:pPr/>
              <a:t>‹#›</a:t>
            </a:fld>
            <a:endParaRPr lang="en-US" dirty="0">
              <a:solidFill>
                <a:prstClr val="black">
                  <a:tint val="75000"/>
                </a:prstClr>
              </a:solidFill>
            </a:endParaRPr>
          </a:p>
        </p:txBody>
      </p:sp>
      <p:pic>
        <p:nvPicPr>
          <p:cNvPr id="6146" name="Picture 2" descr="O:\MAC-SERVER\Jobs\CNM_Childrens_National_Medical_Center\12495-08_Collateral_Templates\PPT\Links\CN_Color_bar.jpg"/>
          <p:cNvPicPr>
            <a:picLocks noChangeAspect="1" noChangeArrowheads="1"/>
          </p:cNvPicPr>
          <p:nvPr userDrawn="1"/>
        </p:nvPicPr>
        <p:blipFill>
          <a:blip r:embed="rId2"/>
          <a:srcRect/>
          <a:stretch>
            <a:fillRect/>
          </a:stretch>
        </p:blipFill>
        <p:spPr bwMode="auto">
          <a:xfrm>
            <a:off x="0" y="0"/>
            <a:ext cx="9144000" cy="171450"/>
          </a:xfrm>
          <a:prstGeom prst="rect">
            <a:avLst/>
          </a:prstGeom>
          <a:noFill/>
        </p:spPr>
      </p:pic>
      <p:sp>
        <p:nvSpPr>
          <p:cNvPr id="10" name="Text Placeholder 9"/>
          <p:cNvSpPr>
            <a:spLocks noGrp="1"/>
          </p:cNvSpPr>
          <p:nvPr>
            <p:ph type="body" sz="quarter" idx="13" hasCustomPrompt="1"/>
          </p:nvPr>
        </p:nvSpPr>
        <p:spPr>
          <a:xfrm>
            <a:off x="511174" y="1311275"/>
            <a:ext cx="8223307" cy="4454557"/>
          </a:xfrm>
        </p:spPr>
        <p:txBody>
          <a:bodyPr>
            <a:normAutofit/>
          </a:bodyPr>
          <a:lstStyle>
            <a:lvl1pPr marL="0" indent="0">
              <a:buNone/>
              <a:defRPr sz="2400" b="0" baseline="0">
                <a:latin typeface="Corbel" pitchFamily="34" charset="0"/>
              </a:defRPr>
            </a:lvl1pPr>
            <a:lvl2pPr>
              <a:buFont typeface="Arial" pitchFamily="34" charset="0"/>
              <a:buChar char="•"/>
              <a:defRPr sz="2400"/>
            </a:lvl2pPr>
          </a:lstStyle>
          <a:p>
            <a:pPr lvl="0"/>
            <a:r>
              <a:rPr lang="en-US" dirty="0" smtClean="0"/>
              <a:t>Body Copy and Bullets: Corbel Regular (16pt.), Subheads: Corbel Bold (20pt.)</a:t>
            </a:r>
          </a:p>
          <a:p>
            <a:pPr lvl="1"/>
            <a:r>
              <a:rPr lang="en-US" dirty="0" smtClean="0"/>
              <a:t>Second level</a:t>
            </a:r>
          </a:p>
        </p:txBody>
      </p:sp>
      <p:pic>
        <p:nvPicPr>
          <p:cNvPr id="7" name="Picture 2" descr="O:\MAC-SERVER\Jobs\CNM_Childrens_National_Medical_Center\12495-08_Collateral_Templates\PPT\Links\CN_Pr_Solid_3C-RGB_NEW.jpg"/>
          <p:cNvPicPr>
            <a:picLocks noChangeAspect="1" noChangeArrowheads="1"/>
          </p:cNvPicPr>
          <p:nvPr userDrawn="1"/>
        </p:nvPicPr>
        <p:blipFill>
          <a:blip r:embed="rId3" cstate="print"/>
          <a:srcRect/>
          <a:stretch>
            <a:fillRect/>
          </a:stretch>
        </p:blipFill>
        <p:spPr bwMode="auto">
          <a:xfrm>
            <a:off x="7099300" y="5841268"/>
            <a:ext cx="2044700" cy="874712"/>
          </a:xfrm>
          <a:prstGeom prst="rect">
            <a:avLst/>
          </a:prstGeom>
          <a:noFill/>
        </p:spPr>
      </p:pic>
    </p:spTree>
    <p:extLst>
      <p:ext uri="{BB962C8B-B14F-4D97-AF65-F5344CB8AC3E}">
        <p14:creationId xmlns:p14="http://schemas.microsoft.com/office/powerpoint/2010/main" val="2403915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7314"/>
            <a:ext cx="4450644" cy="1470025"/>
          </a:xfrm>
        </p:spPr>
        <p:txBody>
          <a:bodyPr/>
          <a:lstStyle>
            <a:lvl1pPr algn="l">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85800" y="4148667"/>
            <a:ext cx="3815644" cy="860778"/>
          </a:xfrm>
        </p:spPr>
        <p:txBody>
          <a:bodyPr/>
          <a:lstStyle>
            <a:lvl1pPr marL="0" indent="0" algn="l">
              <a:buNone/>
              <a:defRPr sz="2400">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571623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ullet points and char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7EB77046-D6EC-4F96-8C57-7B63A23FB0E0}"/>
              </a:ext>
            </a:extLst>
          </p:cNvPr>
          <p:cNvSpPr txBox="1">
            <a:spLocks noChangeArrowheads="1"/>
          </p:cNvSpPr>
          <p:nvPr userDrawn="1"/>
        </p:nvSpPr>
        <p:spPr bwMode="auto">
          <a:xfrm>
            <a:off x="381000" y="381000"/>
            <a:ext cx="8382000" cy="276225"/>
          </a:xfrm>
          <a:prstGeom prst="rect">
            <a:avLst/>
          </a:prstGeom>
          <a:solidFill>
            <a:srgbClr val="005283"/>
          </a:solid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1200" b="1">
              <a:solidFill>
                <a:schemeClr val="bg1"/>
              </a:solidFill>
              <a:latin typeface="Calibri" charset="0"/>
              <a:cs typeface="Geneva" charset="0"/>
            </a:endParaRPr>
          </a:p>
        </p:txBody>
      </p:sp>
      <p:cxnSp>
        <p:nvCxnSpPr>
          <p:cNvPr id="8" name="Straight Connector 7">
            <a:extLst>
              <a:ext uri="{FF2B5EF4-FFF2-40B4-BE49-F238E27FC236}">
                <a16:creationId xmlns:a16="http://schemas.microsoft.com/office/drawing/2014/main" xmlns="" id="{5972CCFE-451C-4049-988C-2B434529CAA2}"/>
              </a:ext>
            </a:extLst>
          </p:cNvPr>
          <p:cNvCxnSpPr/>
          <p:nvPr userDrawn="1"/>
        </p:nvCxnSpPr>
        <p:spPr>
          <a:xfrm>
            <a:off x="381000" y="1524000"/>
            <a:ext cx="8382000" cy="1588"/>
          </a:xfrm>
          <a:prstGeom prst="line">
            <a:avLst/>
          </a:prstGeom>
          <a:ln w="6350" cap="flat" cmpd="sng" algn="ctr">
            <a:solidFill>
              <a:srgbClr val="A4AEB5"/>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xmlns="" id="{54F9C9E1-4FDB-4D16-8136-EC8E226947E0}"/>
              </a:ext>
            </a:extLst>
          </p:cNvPr>
          <p:cNvCxnSpPr/>
          <p:nvPr userDrawn="1"/>
        </p:nvCxnSpPr>
        <p:spPr>
          <a:xfrm>
            <a:off x="381000" y="6477000"/>
            <a:ext cx="8382000" cy="1588"/>
          </a:xfrm>
          <a:prstGeom prst="line">
            <a:avLst/>
          </a:prstGeom>
          <a:ln w="6350" cap="flat" cmpd="sng" algn="ctr">
            <a:solidFill>
              <a:srgbClr val="A4AEB5"/>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2" name="Title 1"/>
          <p:cNvSpPr>
            <a:spLocks noGrp="1"/>
          </p:cNvSpPr>
          <p:nvPr>
            <p:ph type="title"/>
          </p:nvPr>
        </p:nvSpPr>
        <p:spPr>
          <a:xfrm>
            <a:off x="381000" y="657225"/>
            <a:ext cx="8382000" cy="868363"/>
          </a:xfrm>
        </p:spPr>
        <p:txBody>
          <a:bodyPr/>
          <a:lstStyle>
            <a:lvl1pPr>
              <a:defRPr sz="2800">
                <a:solidFill>
                  <a:srgbClr val="005283"/>
                </a:solidFill>
              </a:defRPr>
            </a:lvl1pPr>
          </a:lstStyle>
          <a:p>
            <a:r>
              <a:rPr lang="en-US" dirty="0"/>
              <a:t>Click to edit Master title style</a:t>
            </a:r>
          </a:p>
        </p:txBody>
      </p:sp>
      <p:sp>
        <p:nvSpPr>
          <p:cNvPr id="3" name="Content Placeholder 2"/>
          <p:cNvSpPr>
            <a:spLocks noGrp="1"/>
          </p:cNvSpPr>
          <p:nvPr>
            <p:ph idx="1"/>
          </p:nvPr>
        </p:nvSpPr>
        <p:spPr>
          <a:xfrm>
            <a:off x="381000" y="1676401"/>
            <a:ext cx="8382000" cy="533399"/>
          </a:xfrm>
        </p:spPr>
        <p:txBody>
          <a:bodyPr/>
          <a:lstStyle>
            <a:lvl1pPr marL="0">
              <a:buClr>
                <a:srgbClr val="0098DB"/>
              </a:buClr>
              <a:buFont typeface="Wingdings" charset="2"/>
              <a:buNone/>
              <a:defRPr sz="2000"/>
            </a:lvl1pPr>
            <a:lvl2pPr>
              <a:buClr>
                <a:srgbClr val="0098DB"/>
              </a:buClr>
              <a:buFont typeface="Wingdings" charset="2"/>
              <a:buNone/>
              <a:defRPr sz="1800"/>
            </a:lvl2pPr>
            <a:lvl3pPr>
              <a:buClr>
                <a:srgbClr val="0098DB"/>
              </a:buClr>
              <a:buFont typeface="Wingdings" charset="2"/>
              <a:buNone/>
              <a:defRPr sz="1800"/>
            </a:lvl3pPr>
            <a:lvl4pPr>
              <a:buClr>
                <a:srgbClr val="0098DB"/>
              </a:buClr>
              <a:buFont typeface="Wingdings" charset="2"/>
              <a:buNone/>
              <a:defRPr sz="1800"/>
            </a:lvl4pPr>
            <a:lvl5pPr>
              <a:buClr>
                <a:srgbClr val="0098DB"/>
              </a:buClr>
              <a:buFont typeface="Wingdings" charset="2"/>
              <a:buNone/>
              <a:defRPr sz="1800"/>
            </a:lvl5pPr>
          </a:lstStyle>
          <a:p>
            <a:pPr lvl="0"/>
            <a:r>
              <a:rPr lang="en-US" dirty="0"/>
              <a:t>Click to edit Master text styles</a:t>
            </a:r>
          </a:p>
        </p:txBody>
      </p:sp>
      <p:sp>
        <p:nvSpPr>
          <p:cNvPr id="13" name="Text Placeholder 12"/>
          <p:cNvSpPr>
            <a:spLocks noGrp="1"/>
          </p:cNvSpPr>
          <p:nvPr>
            <p:ph type="body" sz="quarter" idx="12"/>
          </p:nvPr>
        </p:nvSpPr>
        <p:spPr>
          <a:xfrm>
            <a:off x="381000" y="381000"/>
            <a:ext cx="8382000" cy="276225"/>
          </a:xfrm>
        </p:spPr>
        <p:txBody>
          <a:bodyPr/>
          <a:lstStyle>
            <a:lvl1pPr>
              <a:buFontTx/>
              <a:buNone/>
              <a:defRPr sz="1100" b="1">
                <a:solidFill>
                  <a:schemeClr val="bg1"/>
                </a:solidFill>
              </a:defRPr>
            </a:lvl1pPr>
            <a:lvl2pPr>
              <a:buFontTx/>
              <a:buNone/>
              <a:defRPr sz="1100" b="1">
                <a:solidFill>
                  <a:schemeClr val="bg1"/>
                </a:solidFill>
              </a:defRPr>
            </a:lvl2pPr>
            <a:lvl3pPr>
              <a:buFontTx/>
              <a:buNone/>
              <a:defRPr sz="1100" b="1">
                <a:solidFill>
                  <a:schemeClr val="bg1"/>
                </a:solidFill>
              </a:defRPr>
            </a:lvl3pPr>
            <a:lvl4pPr>
              <a:buFontTx/>
              <a:buNone/>
              <a:defRPr sz="1100" b="1">
                <a:solidFill>
                  <a:schemeClr val="bg1"/>
                </a:solidFill>
              </a:defRPr>
            </a:lvl4pPr>
            <a:lvl5pPr>
              <a:buFontTx/>
              <a:buNone/>
              <a:defRPr sz="1100" b="1">
                <a:solidFill>
                  <a:schemeClr val="bg1"/>
                </a:solidFill>
              </a:defRPr>
            </a:lvl5pPr>
          </a:lstStyle>
          <a:p>
            <a:pPr lvl="0"/>
            <a:r>
              <a:rPr lang="en-US" dirty="0"/>
              <a:t>Click to edit Master text styles</a:t>
            </a:r>
          </a:p>
        </p:txBody>
      </p:sp>
      <p:sp>
        <p:nvSpPr>
          <p:cNvPr id="14" name="Content Placeholder 2"/>
          <p:cNvSpPr>
            <a:spLocks noGrp="1"/>
          </p:cNvSpPr>
          <p:nvPr>
            <p:ph idx="15"/>
          </p:nvPr>
        </p:nvSpPr>
        <p:spPr>
          <a:xfrm>
            <a:off x="381000" y="2209801"/>
            <a:ext cx="4038600" cy="3886200"/>
          </a:xfrm>
        </p:spPr>
        <p:txBody>
          <a:bodyPr/>
          <a:lstStyle>
            <a:lvl1pPr marL="228600" indent="-228600">
              <a:buClr>
                <a:srgbClr val="005283"/>
              </a:buClr>
              <a:buFont typeface="Wingdings" charset="2"/>
              <a:buChar char="§"/>
              <a:defRPr sz="1600"/>
            </a:lvl1pPr>
            <a:lvl2pPr>
              <a:buClr>
                <a:srgbClr val="0098DB"/>
              </a:buClr>
              <a:buFont typeface="Wingdings" charset="2"/>
              <a:buChar char="§"/>
              <a:defRPr sz="1800"/>
            </a:lvl2pPr>
            <a:lvl3pPr>
              <a:buClr>
                <a:srgbClr val="0098DB"/>
              </a:buClr>
              <a:buFont typeface="Wingdings" charset="2"/>
              <a:buChar char="§"/>
              <a:defRPr sz="1600"/>
            </a:lvl3pPr>
            <a:lvl4pPr>
              <a:buClr>
                <a:srgbClr val="0098DB"/>
              </a:buClr>
              <a:buFont typeface="Wingdings" charset="2"/>
              <a:buChar char="§"/>
              <a:defRPr sz="1400"/>
            </a:lvl4pPr>
            <a:lvl5pPr>
              <a:buClr>
                <a:srgbClr val="0098DB"/>
              </a:buClr>
              <a:buFont typeface="Wingdings" charset="2"/>
              <a:buChar char="§"/>
              <a:defRPr/>
            </a:lvl5pPr>
          </a:lstStyle>
          <a:p>
            <a:pPr lvl="0"/>
            <a:r>
              <a:rPr lang="en-US" dirty="0"/>
              <a:t>Click to edit Master text styles</a:t>
            </a:r>
          </a:p>
          <a:p>
            <a:pPr lvl="0"/>
            <a:endParaRPr lang="en-US" dirty="0"/>
          </a:p>
        </p:txBody>
      </p:sp>
      <p:sp>
        <p:nvSpPr>
          <p:cNvPr id="25" name="Chart Placeholder 24"/>
          <p:cNvSpPr>
            <a:spLocks noGrp="1"/>
          </p:cNvSpPr>
          <p:nvPr>
            <p:ph type="chart" sz="quarter" idx="16"/>
          </p:nvPr>
        </p:nvSpPr>
        <p:spPr>
          <a:xfrm>
            <a:off x="4648200" y="2209800"/>
            <a:ext cx="4114800" cy="3886200"/>
          </a:xfrm>
        </p:spPr>
        <p:txBody>
          <a:bodyPr/>
          <a:lstStyle>
            <a:lvl1pPr>
              <a:buFontTx/>
              <a:buNone/>
              <a:defRPr sz="1600"/>
            </a:lvl1pPr>
          </a:lstStyle>
          <a:p>
            <a:pPr lvl="0"/>
            <a:endParaRPr lang="en-US" noProof="0" dirty="0"/>
          </a:p>
        </p:txBody>
      </p:sp>
      <p:sp>
        <p:nvSpPr>
          <p:cNvPr id="10" name="Date Placeholder 3">
            <a:extLst>
              <a:ext uri="{FF2B5EF4-FFF2-40B4-BE49-F238E27FC236}">
                <a16:creationId xmlns:a16="http://schemas.microsoft.com/office/drawing/2014/main" xmlns="" id="{1A45109B-41CB-461E-9C64-D98BFF72E200}"/>
              </a:ext>
            </a:extLst>
          </p:cNvPr>
          <p:cNvSpPr>
            <a:spLocks noGrp="1"/>
          </p:cNvSpPr>
          <p:nvPr>
            <p:ph type="dt" sz="half" idx="17"/>
          </p:nvPr>
        </p:nvSpPr>
        <p:spPr>
          <a:xfrm>
            <a:off x="381000" y="6477000"/>
            <a:ext cx="6019800" cy="304800"/>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005283"/>
                </a:solidFill>
                <a:latin typeface="Arial" charset="0"/>
                <a:ea typeface="Geneva" pitchFamily="-110" charset="-128"/>
                <a:cs typeface="Arial" charset="0"/>
              </a:defRPr>
            </a:lvl1pPr>
          </a:lstStyle>
          <a:p>
            <a:pPr>
              <a:defRPr/>
            </a:pPr>
            <a:r>
              <a:rPr lang="en-US"/>
              <a:t>District of Columbia Public Schools  |  August 26, 2015</a:t>
            </a:r>
          </a:p>
        </p:txBody>
      </p:sp>
      <p:sp>
        <p:nvSpPr>
          <p:cNvPr id="11" name="Slide Number Placeholder 5">
            <a:extLst>
              <a:ext uri="{FF2B5EF4-FFF2-40B4-BE49-F238E27FC236}">
                <a16:creationId xmlns:a16="http://schemas.microsoft.com/office/drawing/2014/main" xmlns="" id="{EBC70B02-B4B3-427D-827C-39B7B3FE4A8D}"/>
              </a:ext>
            </a:extLst>
          </p:cNvPr>
          <p:cNvSpPr>
            <a:spLocks noGrp="1"/>
          </p:cNvSpPr>
          <p:nvPr>
            <p:ph type="sldNum" sz="quarter" idx="18"/>
          </p:nvPr>
        </p:nvSpPr>
        <p:spPr>
          <a:xfrm>
            <a:off x="6553200" y="6477000"/>
            <a:ext cx="2209800" cy="30480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005283"/>
                </a:solidFill>
                <a:latin typeface="Arial Bold" panose="020B0704020202020204" pitchFamily="34" charset="0"/>
              </a:defRPr>
            </a:lvl1pPr>
          </a:lstStyle>
          <a:p>
            <a:pPr>
              <a:defRPr/>
            </a:pPr>
            <a:fld id="{E1CF0633-CC2F-41D0-9DBB-E1C06C524A0C}" type="slidenum">
              <a:rPr lang="en-US" altLang="en-US"/>
              <a:pPr>
                <a:defRPr/>
              </a:pPr>
              <a:t>‹#›</a:t>
            </a:fld>
            <a:endParaRPr lang="en-US" altLang="en-US"/>
          </a:p>
        </p:txBody>
      </p:sp>
    </p:spTree>
    <p:extLst>
      <p:ext uri="{BB962C8B-B14F-4D97-AF65-F5344CB8AC3E}">
        <p14:creationId xmlns:p14="http://schemas.microsoft.com/office/powerpoint/2010/main" val="2672974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One column paragraph">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4C5BAB85-6FC8-4F38-8094-39A96C17056C}"/>
              </a:ext>
            </a:extLst>
          </p:cNvPr>
          <p:cNvSpPr txBox="1">
            <a:spLocks noChangeArrowheads="1"/>
          </p:cNvSpPr>
          <p:nvPr userDrawn="1"/>
        </p:nvSpPr>
        <p:spPr bwMode="auto">
          <a:xfrm>
            <a:off x="381000" y="381000"/>
            <a:ext cx="8382000" cy="276225"/>
          </a:xfrm>
          <a:prstGeom prst="rect">
            <a:avLst/>
          </a:prstGeom>
          <a:solidFill>
            <a:srgbClr val="005283"/>
          </a:solid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1200" b="1">
              <a:solidFill>
                <a:schemeClr val="bg1"/>
              </a:solidFill>
              <a:latin typeface="Calibri" charset="0"/>
              <a:cs typeface="Geneva" charset="0"/>
            </a:endParaRPr>
          </a:p>
        </p:txBody>
      </p:sp>
      <p:cxnSp>
        <p:nvCxnSpPr>
          <p:cNvPr id="6" name="Straight Connector 5">
            <a:extLst>
              <a:ext uri="{FF2B5EF4-FFF2-40B4-BE49-F238E27FC236}">
                <a16:creationId xmlns:a16="http://schemas.microsoft.com/office/drawing/2014/main" xmlns="" id="{3C7AB2E3-F860-4B6E-BFAC-173C4252947A}"/>
              </a:ext>
            </a:extLst>
          </p:cNvPr>
          <p:cNvCxnSpPr/>
          <p:nvPr userDrawn="1"/>
        </p:nvCxnSpPr>
        <p:spPr>
          <a:xfrm>
            <a:off x="381000" y="1524000"/>
            <a:ext cx="8382000" cy="1588"/>
          </a:xfrm>
          <a:prstGeom prst="line">
            <a:avLst/>
          </a:prstGeom>
          <a:ln w="6350" cap="flat" cmpd="sng" algn="ctr">
            <a:solidFill>
              <a:srgbClr val="A4AEB5"/>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7" name="Straight Connector 6">
            <a:extLst>
              <a:ext uri="{FF2B5EF4-FFF2-40B4-BE49-F238E27FC236}">
                <a16:creationId xmlns:a16="http://schemas.microsoft.com/office/drawing/2014/main" xmlns="" id="{EF7120C5-83F0-49A3-B35B-8E113F706CD7}"/>
              </a:ext>
            </a:extLst>
          </p:cNvPr>
          <p:cNvCxnSpPr/>
          <p:nvPr userDrawn="1"/>
        </p:nvCxnSpPr>
        <p:spPr>
          <a:xfrm>
            <a:off x="381000" y="6477000"/>
            <a:ext cx="8382000" cy="1588"/>
          </a:xfrm>
          <a:prstGeom prst="line">
            <a:avLst/>
          </a:prstGeom>
          <a:ln w="6350" cap="flat" cmpd="sng" algn="ctr">
            <a:solidFill>
              <a:srgbClr val="A4AEB5"/>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2" name="Title 1"/>
          <p:cNvSpPr>
            <a:spLocks noGrp="1"/>
          </p:cNvSpPr>
          <p:nvPr>
            <p:ph type="title"/>
          </p:nvPr>
        </p:nvSpPr>
        <p:spPr>
          <a:xfrm>
            <a:off x="381000" y="657225"/>
            <a:ext cx="8382000" cy="866775"/>
          </a:xfrm>
        </p:spPr>
        <p:txBody>
          <a:bodyPr/>
          <a:lstStyle>
            <a:lvl1pPr>
              <a:defRPr sz="2800">
                <a:solidFill>
                  <a:srgbClr val="005283"/>
                </a:solidFill>
              </a:defRPr>
            </a:lvl1pPr>
          </a:lstStyle>
          <a:p>
            <a:r>
              <a:rPr lang="en-US" dirty="0"/>
              <a:t>Click to edit Master title style</a:t>
            </a:r>
          </a:p>
        </p:txBody>
      </p:sp>
      <p:sp>
        <p:nvSpPr>
          <p:cNvPr id="3" name="Content Placeholder 2"/>
          <p:cNvSpPr>
            <a:spLocks noGrp="1"/>
          </p:cNvSpPr>
          <p:nvPr>
            <p:ph idx="1"/>
          </p:nvPr>
        </p:nvSpPr>
        <p:spPr>
          <a:xfrm>
            <a:off x="381000" y="1676400"/>
            <a:ext cx="8382000" cy="4449763"/>
          </a:xfrm>
        </p:spPr>
        <p:txBody>
          <a:bodyPr/>
          <a:lstStyle>
            <a:lvl1pPr marL="0">
              <a:buClr>
                <a:srgbClr val="0098DB"/>
              </a:buClr>
              <a:buFont typeface="Wingdings" charset="2"/>
              <a:buNone/>
              <a:defRPr sz="2000"/>
            </a:lvl1pPr>
            <a:lvl2pPr>
              <a:buClr>
                <a:srgbClr val="0098DB"/>
              </a:buClr>
              <a:buFont typeface="Wingdings" charset="2"/>
              <a:buNone/>
              <a:defRPr sz="1800"/>
            </a:lvl2pPr>
            <a:lvl3pPr>
              <a:buClr>
                <a:srgbClr val="0098DB"/>
              </a:buClr>
              <a:buFont typeface="Wingdings" charset="2"/>
              <a:buNone/>
              <a:defRPr sz="1800"/>
            </a:lvl3pPr>
            <a:lvl4pPr>
              <a:buClr>
                <a:srgbClr val="0098DB"/>
              </a:buClr>
              <a:buFont typeface="Wingdings" charset="2"/>
              <a:buNone/>
              <a:defRPr sz="1800"/>
            </a:lvl4pPr>
            <a:lvl5pPr>
              <a:buClr>
                <a:srgbClr val="0098DB"/>
              </a:buClr>
              <a:buFont typeface="Wingdings" charset="2"/>
              <a:buNone/>
              <a:defRPr sz="1800"/>
            </a:lvl5pPr>
          </a:lstStyle>
          <a:p>
            <a:pPr lvl="0"/>
            <a:r>
              <a:rPr lang="en-US" dirty="0"/>
              <a:t>Click to edit Master text styles</a:t>
            </a:r>
          </a:p>
        </p:txBody>
      </p:sp>
      <p:sp>
        <p:nvSpPr>
          <p:cNvPr id="13" name="Text Placeholder 12"/>
          <p:cNvSpPr>
            <a:spLocks noGrp="1"/>
          </p:cNvSpPr>
          <p:nvPr>
            <p:ph type="body" sz="quarter" idx="12"/>
          </p:nvPr>
        </p:nvSpPr>
        <p:spPr>
          <a:xfrm>
            <a:off x="381000" y="381000"/>
            <a:ext cx="8382000" cy="276225"/>
          </a:xfrm>
          <a:solidFill>
            <a:srgbClr val="005283"/>
          </a:solidFill>
        </p:spPr>
        <p:txBody>
          <a:bodyPr/>
          <a:lstStyle>
            <a:lvl1pPr>
              <a:buFontTx/>
              <a:buNone/>
              <a:defRPr sz="1100" b="1">
                <a:solidFill>
                  <a:schemeClr val="bg1"/>
                </a:solidFill>
              </a:defRPr>
            </a:lvl1pPr>
            <a:lvl2pPr>
              <a:buFontTx/>
              <a:buNone/>
              <a:defRPr sz="1100" b="1">
                <a:solidFill>
                  <a:schemeClr val="bg1"/>
                </a:solidFill>
              </a:defRPr>
            </a:lvl2pPr>
            <a:lvl3pPr>
              <a:buFontTx/>
              <a:buNone/>
              <a:defRPr sz="1100" b="1">
                <a:solidFill>
                  <a:schemeClr val="bg1"/>
                </a:solidFill>
              </a:defRPr>
            </a:lvl3pPr>
            <a:lvl4pPr>
              <a:buFontTx/>
              <a:buNone/>
              <a:defRPr sz="1100" b="1">
                <a:solidFill>
                  <a:schemeClr val="bg1"/>
                </a:solidFill>
              </a:defRPr>
            </a:lvl4pPr>
            <a:lvl5pPr>
              <a:buFontTx/>
              <a:buNone/>
              <a:defRPr sz="1100" b="1">
                <a:solidFill>
                  <a:schemeClr val="bg1"/>
                </a:solidFill>
              </a:defRPr>
            </a:lvl5pPr>
          </a:lstStyle>
          <a:p>
            <a:pPr lvl="0"/>
            <a:r>
              <a:rPr lang="en-US" dirty="0"/>
              <a:t>Click to edit Master text styles</a:t>
            </a:r>
          </a:p>
        </p:txBody>
      </p:sp>
      <p:sp>
        <p:nvSpPr>
          <p:cNvPr id="8" name="Date Placeholder 3">
            <a:extLst>
              <a:ext uri="{FF2B5EF4-FFF2-40B4-BE49-F238E27FC236}">
                <a16:creationId xmlns:a16="http://schemas.microsoft.com/office/drawing/2014/main" xmlns="" id="{FD971B23-1BC6-4643-8A7C-EED7EAEDB2D2}"/>
              </a:ext>
            </a:extLst>
          </p:cNvPr>
          <p:cNvSpPr>
            <a:spLocks noGrp="1"/>
          </p:cNvSpPr>
          <p:nvPr>
            <p:ph type="dt" sz="half" idx="13"/>
          </p:nvPr>
        </p:nvSpPr>
        <p:spPr>
          <a:xfrm>
            <a:off x="381000" y="6477000"/>
            <a:ext cx="6019800" cy="304800"/>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005283"/>
                </a:solidFill>
                <a:latin typeface="Arial" charset="0"/>
                <a:ea typeface="Geneva" pitchFamily="-110" charset="-128"/>
                <a:cs typeface="Arial" charset="0"/>
              </a:defRPr>
            </a:lvl1pPr>
          </a:lstStyle>
          <a:p>
            <a:pPr>
              <a:defRPr/>
            </a:pPr>
            <a:r>
              <a:rPr lang="en-US"/>
              <a:t>District of Columbia Public Schools  |  August 26, 2015</a:t>
            </a:r>
          </a:p>
        </p:txBody>
      </p:sp>
      <p:sp>
        <p:nvSpPr>
          <p:cNvPr id="9" name="Slide Number Placeholder 5">
            <a:extLst>
              <a:ext uri="{FF2B5EF4-FFF2-40B4-BE49-F238E27FC236}">
                <a16:creationId xmlns:a16="http://schemas.microsoft.com/office/drawing/2014/main" xmlns="" id="{9CACACDE-381E-4B91-9B05-8F1A72F07E5F}"/>
              </a:ext>
            </a:extLst>
          </p:cNvPr>
          <p:cNvSpPr>
            <a:spLocks noGrp="1"/>
          </p:cNvSpPr>
          <p:nvPr>
            <p:ph type="sldNum" sz="quarter" idx="14"/>
          </p:nvPr>
        </p:nvSpPr>
        <p:spPr>
          <a:xfrm>
            <a:off x="6553200" y="6477000"/>
            <a:ext cx="2209800" cy="30480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005283"/>
                </a:solidFill>
                <a:latin typeface="Arial Bold" panose="020B0704020202020204" pitchFamily="34" charset="0"/>
              </a:defRPr>
            </a:lvl1pPr>
          </a:lstStyle>
          <a:p>
            <a:pPr>
              <a:defRPr/>
            </a:pPr>
            <a:fld id="{C9230D2A-1191-475F-92DE-94D061F08D05}" type="slidenum">
              <a:rPr lang="en-US" altLang="en-US"/>
              <a:pPr>
                <a:defRPr/>
              </a:pPr>
              <a:t>‹#›</a:t>
            </a:fld>
            <a:endParaRPr lang="en-US" altLang="en-US"/>
          </a:p>
        </p:txBody>
      </p:sp>
    </p:spTree>
    <p:extLst>
      <p:ext uri="{BB962C8B-B14F-4D97-AF65-F5344CB8AC3E}">
        <p14:creationId xmlns:p14="http://schemas.microsoft.com/office/powerpoint/2010/main" val="2741117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horizontal photo">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xmlns="" id="{1CA4D507-516A-4ED4-9DD9-A15D84B7FC3F}"/>
              </a:ext>
            </a:extLst>
          </p:cNvPr>
          <p:cNvCxnSpPr/>
          <p:nvPr userDrawn="1"/>
        </p:nvCxnSpPr>
        <p:spPr>
          <a:xfrm>
            <a:off x="381000" y="6477000"/>
            <a:ext cx="8382000" cy="1588"/>
          </a:xfrm>
          <a:prstGeom prst="line">
            <a:avLst/>
          </a:prstGeom>
          <a:ln>
            <a:solidFill>
              <a:schemeClr val="bg1">
                <a:lumMod val="75000"/>
              </a:schemeClr>
            </a:solidFill>
          </a:ln>
        </p:spPr>
        <p:style>
          <a:lnRef idx="1">
            <a:schemeClr val="accent4"/>
          </a:lnRef>
          <a:fillRef idx="0">
            <a:schemeClr val="accent4"/>
          </a:fillRef>
          <a:effectRef idx="0">
            <a:schemeClr val="accent4"/>
          </a:effectRef>
          <a:fontRef idx="minor">
            <a:schemeClr val="tx1"/>
          </a:fontRef>
        </p:style>
      </p:cxnSp>
      <p:sp>
        <p:nvSpPr>
          <p:cNvPr id="6" name="TextBox 5">
            <a:extLst>
              <a:ext uri="{FF2B5EF4-FFF2-40B4-BE49-F238E27FC236}">
                <a16:creationId xmlns:a16="http://schemas.microsoft.com/office/drawing/2014/main" xmlns="" id="{892A88EF-21ED-4CDE-AF13-2D9921E3B017}"/>
              </a:ext>
            </a:extLst>
          </p:cNvPr>
          <p:cNvSpPr txBox="1">
            <a:spLocks noChangeArrowheads="1"/>
          </p:cNvSpPr>
          <p:nvPr userDrawn="1"/>
        </p:nvSpPr>
        <p:spPr bwMode="auto">
          <a:xfrm>
            <a:off x="381000" y="6515100"/>
            <a:ext cx="8382000" cy="230188"/>
          </a:xfrm>
          <a:prstGeom prst="rect">
            <a:avLst/>
          </a:prstGeom>
          <a:noFill/>
          <a:ln>
            <a:noFill/>
          </a:ln>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dist" eaLnBrk="1" hangingPunct="1">
              <a:defRPr/>
            </a:pPr>
            <a:r>
              <a:rPr lang="en-US" sz="900">
                <a:solidFill>
                  <a:srgbClr val="005283"/>
                </a:solidFill>
                <a:cs typeface="Geneva" charset="0"/>
              </a:rPr>
              <a:t>District of Columbia Public Schools  </a:t>
            </a:r>
            <a:r>
              <a:rPr lang="en-US" sz="900">
                <a:solidFill>
                  <a:srgbClr val="BFBFBF"/>
                </a:solidFill>
                <a:cs typeface="Geneva" charset="0"/>
              </a:rPr>
              <a:t>|</a:t>
            </a:r>
            <a:r>
              <a:rPr lang="en-US" sz="900">
                <a:solidFill>
                  <a:srgbClr val="005283"/>
                </a:solidFill>
                <a:cs typeface="Geneva" charset="0"/>
              </a:rPr>
              <a:t>  1200 First Street, NE  </a:t>
            </a:r>
            <a:r>
              <a:rPr lang="en-US" sz="900">
                <a:solidFill>
                  <a:srgbClr val="BFBFBF"/>
                </a:solidFill>
                <a:cs typeface="Geneva" charset="0"/>
              </a:rPr>
              <a:t>|</a:t>
            </a:r>
            <a:r>
              <a:rPr lang="en-US" sz="900">
                <a:solidFill>
                  <a:srgbClr val="005283"/>
                </a:solidFill>
                <a:cs typeface="Geneva" charset="0"/>
              </a:rPr>
              <a:t>  Washington, DC  20002 </a:t>
            </a:r>
            <a:r>
              <a:rPr lang="en-US" sz="900">
                <a:solidFill>
                  <a:srgbClr val="BFBFBF"/>
                </a:solidFill>
                <a:cs typeface="Geneva" charset="0"/>
              </a:rPr>
              <a:t> |  </a:t>
            </a:r>
            <a:r>
              <a:rPr lang="en-US" sz="900">
                <a:solidFill>
                  <a:srgbClr val="005283"/>
                </a:solidFill>
                <a:cs typeface="Geneva" charset="0"/>
              </a:rPr>
              <a:t>T  202.442.5885 </a:t>
            </a:r>
            <a:r>
              <a:rPr lang="en-US" sz="900">
                <a:solidFill>
                  <a:srgbClr val="BFBFBF"/>
                </a:solidFill>
                <a:cs typeface="Geneva" charset="0"/>
              </a:rPr>
              <a:t> |  </a:t>
            </a:r>
            <a:r>
              <a:rPr lang="en-US" sz="900">
                <a:solidFill>
                  <a:srgbClr val="005283"/>
                </a:solidFill>
                <a:cs typeface="Geneva" charset="0"/>
              </a:rPr>
              <a:t>F  202.442.5026 </a:t>
            </a:r>
            <a:r>
              <a:rPr lang="en-US" sz="900">
                <a:solidFill>
                  <a:srgbClr val="BFBFBF"/>
                </a:solidFill>
                <a:cs typeface="Geneva" charset="0"/>
              </a:rPr>
              <a:t> |  </a:t>
            </a:r>
            <a:r>
              <a:rPr lang="en-US" sz="900">
                <a:solidFill>
                  <a:srgbClr val="005283"/>
                </a:solidFill>
                <a:cs typeface="Geneva" charset="0"/>
              </a:rPr>
              <a:t>dcps.dc.gov</a:t>
            </a:r>
            <a:endParaRPr lang="en-US" sz="1800">
              <a:solidFill>
                <a:srgbClr val="005283"/>
              </a:solidFill>
              <a:cs typeface="Geneva" charset="0"/>
            </a:endParaRPr>
          </a:p>
        </p:txBody>
      </p:sp>
      <p:pic>
        <p:nvPicPr>
          <p:cNvPr id="8" name="Picture 5" descr="DCPS_logo_medium.png">
            <a:extLst>
              <a:ext uri="{FF2B5EF4-FFF2-40B4-BE49-F238E27FC236}">
                <a16:creationId xmlns:a16="http://schemas.microsoft.com/office/drawing/2014/main" xmlns="" id="{4DE930E0-AA7C-4ED9-AA06-946066DA887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609600"/>
            <a:ext cx="2514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81000" y="2743200"/>
            <a:ext cx="3352800" cy="3352800"/>
          </a:xfrm>
        </p:spPr>
        <p:txBody>
          <a:bodyPr anchor="t">
            <a:normAutofit/>
          </a:bodyPr>
          <a:lstStyle>
            <a:lvl1pPr>
              <a:defRPr sz="3600" baseline="0">
                <a:solidFill>
                  <a:srgbClr val="005283"/>
                </a:solidFill>
              </a:defRPr>
            </a:lvl1pPr>
          </a:lstStyle>
          <a:p>
            <a:r>
              <a:rPr lang="en-US" dirty="0"/>
              <a:t>Click to edit Master title style</a:t>
            </a:r>
          </a:p>
        </p:txBody>
      </p:sp>
      <p:sp>
        <p:nvSpPr>
          <p:cNvPr id="7" name="Text Placeholder 2"/>
          <p:cNvSpPr>
            <a:spLocks noGrp="1"/>
          </p:cNvSpPr>
          <p:nvPr>
            <p:ph type="body" idx="1"/>
          </p:nvPr>
        </p:nvSpPr>
        <p:spPr>
          <a:xfrm>
            <a:off x="381000" y="2362200"/>
            <a:ext cx="3352800" cy="381000"/>
          </a:xfrm>
        </p:spPr>
        <p:txBody>
          <a:bodyPr anchor="b"/>
          <a:lstStyle>
            <a:lvl1pPr marL="0" indent="0">
              <a:buNone/>
              <a:defRPr sz="1800" baseline="0">
                <a:solidFill>
                  <a:srgbClr val="A4AEB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Picture Placeholder 8"/>
          <p:cNvSpPr>
            <a:spLocks noGrp="1"/>
          </p:cNvSpPr>
          <p:nvPr>
            <p:ph type="pic" sz="quarter" idx="10"/>
          </p:nvPr>
        </p:nvSpPr>
        <p:spPr>
          <a:xfrm>
            <a:off x="3886200" y="2362200"/>
            <a:ext cx="4876800" cy="3733800"/>
          </a:xfrm>
        </p:spPr>
        <p:txBody>
          <a:bodyPr/>
          <a:lstStyle>
            <a:lvl1pPr>
              <a:buFontTx/>
              <a:buNone/>
              <a:defRPr sz="1800"/>
            </a:lvl1pPr>
          </a:lstStyle>
          <a:p>
            <a:pPr lvl="0"/>
            <a:endParaRPr lang="en-US" noProof="0" dirty="0"/>
          </a:p>
        </p:txBody>
      </p:sp>
    </p:spTree>
    <p:extLst>
      <p:ext uri="{BB962C8B-B14F-4D97-AF65-F5344CB8AC3E}">
        <p14:creationId xmlns:p14="http://schemas.microsoft.com/office/powerpoint/2010/main" val="4151539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One column bullets">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B66D6212-C41B-4993-BE9E-A789EA629B7E}"/>
              </a:ext>
            </a:extLst>
          </p:cNvPr>
          <p:cNvSpPr txBox="1">
            <a:spLocks noChangeArrowheads="1"/>
          </p:cNvSpPr>
          <p:nvPr userDrawn="1"/>
        </p:nvSpPr>
        <p:spPr bwMode="auto">
          <a:xfrm>
            <a:off x="381000" y="381000"/>
            <a:ext cx="8382000" cy="276225"/>
          </a:xfrm>
          <a:prstGeom prst="rect">
            <a:avLst/>
          </a:prstGeom>
          <a:solidFill>
            <a:srgbClr val="005283"/>
          </a:solid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1200" b="1">
              <a:solidFill>
                <a:schemeClr val="bg1"/>
              </a:solidFill>
              <a:latin typeface="Calibri" charset="0"/>
              <a:cs typeface="Geneva" charset="0"/>
            </a:endParaRPr>
          </a:p>
        </p:txBody>
      </p:sp>
      <p:cxnSp>
        <p:nvCxnSpPr>
          <p:cNvPr id="6" name="Straight Connector 5">
            <a:extLst>
              <a:ext uri="{FF2B5EF4-FFF2-40B4-BE49-F238E27FC236}">
                <a16:creationId xmlns:a16="http://schemas.microsoft.com/office/drawing/2014/main" xmlns="" id="{B1429BBF-E1D2-438B-88C8-854B044E0C95}"/>
              </a:ext>
            </a:extLst>
          </p:cNvPr>
          <p:cNvCxnSpPr/>
          <p:nvPr userDrawn="1"/>
        </p:nvCxnSpPr>
        <p:spPr>
          <a:xfrm>
            <a:off x="381000" y="1524000"/>
            <a:ext cx="8382000" cy="1588"/>
          </a:xfrm>
          <a:prstGeom prst="line">
            <a:avLst/>
          </a:prstGeom>
          <a:ln w="6350" cap="flat" cmpd="sng" algn="ctr">
            <a:solidFill>
              <a:srgbClr val="A4AEB5"/>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7" name="Straight Connector 6">
            <a:extLst>
              <a:ext uri="{FF2B5EF4-FFF2-40B4-BE49-F238E27FC236}">
                <a16:creationId xmlns:a16="http://schemas.microsoft.com/office/drawing/2014/main" xmlns="" id="{6A9CCEBF-7965-428F-A6C4-242BD2CE3E2D}"/>
              </a:ext>
            </a:extLst>
          </p:cNvPr>
          <p:cNvCxnSpPr/>
          <p:nvPr userDrawn="1"/>
        </p:nvCxnSpPr>
        <p:spPr>
          <a:xfrm>
            <a:off x="381000" y="6477000"/>
            <a:ext cx="8382000" cy="1588"/>
          </a:xfrm>
          <a:prstGeom prst="line">
            <a:avLst/>
          </a:prstGeom>
          <a:ln w="6350" cap="flat" cmpd="sng" algn="ctr">
            <a:solidFill>
              <a:srgbClr val="A4AEB5"/>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2" name="Title 1"/>
          <p:cNvSpPr>
            <a:spLocks noGrp="1"/>
          </p:cNvSpPr>
          <p:nvPr>
            <p:ph type="title"/>
          </p:nvPr>
        </p:nvSpPr>
        <p:spPr>
          <a:xfrm>
            <a:off x="381000" y="657225"/>
            <a:ext cx="8382000" cy="866775"/>
          </a:xfrm>
        </p:spPr>
        <p:txBody>
          <a:bodyPr/>
          <a:lstStyle>
            <a:lvl1pPr>
              <a:defRPr sz="2800">
                <a:solidFill>
                  <a:srgbClr val="005283"/>
                </a:solidFill>
              </a:defRPr>
            </a:lvl1pPr>
          </a:lstStyle>
          <a:p>
            <a:r>
              <a:rPr lang="en-US" dirty="0"/>
              <a:t>Click to edit Master title style</a:t>
            </a:r>
          </a:p>
        </p:txBody>
      </p:sp>
      <p:sp>
        <p:nvSpPr>
          <p:cNvPr id="3" name="Content Placeholder 2"/>
          <p:cNvSpPr>
            <a:spLocks noGrp="1"/>
          </p:cNvSpPr>
          <p:nvPr>
            <p:ph idx="1"/>
          </p:nvPr>
        </p:nvSpPr>
        <p:spPr>
          <a:xfrm>
            <a:off x="381000" y="1676400"/>
            <a:ext cx="8382000" cy="4449763"/>
          </a:xfrm>
        </p:spPr>
        <p:txBody>
          <a:bodyPr/>
          <a:lstStyle>
            <a:lvl1pPr marL="228600" indent="-228600">
              <a:buClr>
                <a:srgbClr val="005283"/>
              </a:buClr>
              <a:buFont typeface="Wingdings" charset="2"/>
              <a:buChar char="§"/>
              <a:defRPr sz="2000"/>
            </a:lvl1pPr>
            <a:lvl2pPr marL="594360" indent="-228600">
              <a:buClr>
                <a:srgbClr val="005283"/>
              </a:buClr>
              <a:buFont typeface="Wingdings" charset="2"/>
              <a:buChar char="§"/>
              <a:defRPr sz="1800"/>
            </a:lvl2pPr>
            <a:lvl3pPr>
              <a:buClr>
                <a:srgbClr val="005283"/>
              </a:buClr>
              <a:buFont typeface="Wingdings" charset="2"/>
              <a:buChar char="§"/>
              <a:defRPr sz="1600"/>
            </a:lvl3pPr>
            <a:lvl4pPr>
              <a:buClr>
                <a:srgbClr val="005283"/>
              </a:buClr>
              <a:buFont typeface="Wingdings" charset="2"/>
              <a:buChar char="§"/>
              <a:defRPr sz="1400"/>
            </a:lvl4pPr>
            <a:lvl5pPr>
              <a:buClr>
                <a:srgbClr val="005283"/>
              </a:buClr>
              <a:buFont typeface="Wingdings"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2"/>
          </p:nvPr>
        </p:nvSpPr>
        <p:spPr>
          <a:xfrm>
            <a:off x="381000" y="381000"/>
            <a:ext cx="8382000" cy="276225"/>
          </a:xfrm>
          <a:solidFill>
            <a:srgbClr val="005283"/>
          </a:solidFill>
        </p:spPr>
        <p:txBody>
          <a:bodyPr/>
          <a:lstStyle>
            <a:lvl1pPr>
              <a:buFontTx/>
              <a:buNone/>
              <a:defRPr sz="1100" b="1">
                <a:solidFill>
                  <a:schemeClr val="bg1"/>
                </a:solidFill>
              </a:defRPr>
            </a:lvl1pPr>
            <a:lvl2pPr>
              <a:buFontTx/>
              <a:buNone/>
              <a:defRPr sz="1100" b="1">
                <a:solidFill>
                  <a:schemeClr val="bg1"/>
                </a:solidFill>
              </a:defRPr>
            </a:lvl2pPr>
            <a:lvl3pPr>
              <a:buFontTx/>
              <a:buNone/>
              <a:defRPr sz="1100" b="1">
                <a:solidFill>
                  <a:schemeClr val="bg1"/>
                </a:solidFill>
              </a:defRPr>
            </a:lvl3pPr>
            <a:lvl4pPr>
              <a:buFontTx/>
              <a:buNone/>
              <a:defRPr sz="1100" b="1">
                <a:solidFill>
                  <a:schemeClr val="bg1"/>
                </a:solidFill>
              </a:defRPr>
            </a:lvl4pPr>
            <a:lvl5pPr>
              <a:buFontTx/>
              <a:buNone/>
              <a:defRPr sz="1100" b="1">
                <a:solidFill>
                  <a:schemeClr val="bg1"/>
                </a:solidFill>
              </a:defRPr>
            </a:lvl5pPr>
          </a:lstStyle>
          <a:p>
            <a:pPr lvl="0"/>
            <a:r>
              <a:rPr lang="en-US" dirty="0"/>
              <a:t>Click to edit Master text styles</a:t>
            </a:r>
          </a:p>
        </p:txBody>
      </p:sp>
      <p:sp>
        <p:nvSpPr>
          <p:cNvPr id="8" name="Date Placeholder 3">
            <a:extLst>
              <a:ext uri="{FF2B5EF4-FFF2-40B4-BE49-F238E27FC236}">
                <a16:creationId xmlns:a16="http://schemas.microsoft.com/office/drawing/2014/main" xmlns="" id="{4236506D-74B9-48F6-A161-9FA4E7C7DA2A}"/>
              </a:ext>
            </a:extLst>
          </p:cNvPr>
          <p:cNvSpPr>
            <a:spLocks noGrp="1"/>
          </p:cNvSpPr>
          <p:nvPr>
            <p:ph type="dt" sz="half" idx="13"/>
          </p:nvPr>
        </p:nvSpPr>
        <p:spPr>
          <a:xfrm>
            <a:off x="381000" y="6477000"/>
            <a:ext cx="6019800" cy="304800"/>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005283"/>
                </a:solidFill>
                <a:latin typeface="Arial" charset="0"/>
                <a:ea typeface="Geneva" pitchFamily="-110" charset="-128"/>
                <a:cs typeface="Arial" charset="0"/>
              </a:defRPr>
            </a:lvl1pPr>
          </a:lstStyle>
          <a:p>
            <a:pPr>
              <a:defRPr/>
            </a:pPr>
            <a:r>
              <a:rPr lang="en-US"/>
              <a:t>District of Columbia Public Schools  |  August 26, 2015</a:t>
            </a:r>
          </a:p>
        </p:txBody>
      </p:sp>
      <p:sp>
        <p:nvSpPr>
          <p:cNvPr id="9" name="Slide Number Placeholder 5">
            <a:extLst>
              <a:ext uri="{FF2B5EF4-FFF2-40B4-BE49-F238E27FC236}">
                <a16:creationId xmlns:a16="http://schemas.microsoft.com/office/drawing/2014/main" xmlns="" id="{E6681775-A5C4-4C83-9F49-D316BCC4D021}"/>
              </a:ext>
            </a:extLst>
          </p:cNvPr>
          <p:cNvSpPr>
            <a:spLocks noGrp="1"/>
          </p:cNvSpPr>
          <p:nvPr>
            <p:ph type="sldNum" sz="quarter" idx="14"/>
          </p:nvPr>
        </p:nvSpPr>
        <p:spPr>
          <a:xfrm>
            <a:off x="6553200" y="6477000"/>
            <a:ext cx="2209800" cy="30480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005283"/>
                </a:solidFill>
                <a:latin typeface="Arial Bold" panose="020B0704020202020204" pitchFamily="34" charset="0"/>
              </a:defRPr>
            </a:lvl1pPr>
          </a:lstStyle>
          <a:p>
            <a:pPr>
              <a:defRPr/>
            </a:pPr>
            <a:fld id="{41230D78-A448-413A-98C9-697C6368E162}" type="slidenum">
              <a:rPr lang="en-US" altLang="en-US"/>
              <a:pPr>
                <a:defRPr/>
              </a:pPr>
              <a:t>‹#›</a:t>
            </a:fld>
            <a:endParaRPr lang="en-US" altLang="en-US"/>
          </a:p>
        </p:txBody>
      </p:sp>
    </p:spTree>
    <p:extLst>
      <p:ext uri="{BB962C8B-B14F-4D97-AF65-F5344CB8AC3E}">
        <p14:creationId xmlns:p14="http://schemas.microsoft.com/office/powerpoint/2010/main" val="1588754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descr="Title-01.jpg"/>
          <p:cNvPicPr>
            <a:picLocks noChangeAspect="1"/>
          </p:cNvPicPr>
          <p:nvPr userDrawn="1"/>
        </p:nvPicPr>
        <p:blipFill>
          <a:blip r:embed="rId2">
            <a:clrChange>
              <a:clrFrom>
                <a:srgbClr val="E72B34"/>
              </a:clrFrom>
              <a:clrTo>
                <a:srgbClr val="E72B34">
                  <a:alpha val="0"/>
                </a:srgbClr>
              </a:clrTo>
            </a:clrChange>
            <a:alphaModFix amt="8000"/>
          </a:blip>
          <a:stretch>
            <a:fillRect/>
          </a:stretch>
        </p:blipFill>
        <p:spPr>
          <a:xfrm>
            <a:off x="0" y="0"/>
            <a:ext cx="9144000" cy="6858000"/>
          </a:xfrm>
          <a:prstGeom prst="rect">
            <a:avLst/>
          </a:prstGeom>
        </p:spPr>
      </p:pic>
      <p:sp>
        <p:nvSpPr>
          <p:cNvPr id="2" name="Title 1"/>
          <p:cNvSpPr>
            <a:spLocks noGrp="1"/>
          </p:cNvSpPr>
          <p:nvPr>
            <p:ph type="title"/>
          </p:nvPr>
        </p:nvSpPr>
        <p:spPr>
          <a:xfrm>
            <a:off x="457200" y="1893887"/>
            <a:ext cx="8229600" cy="1362075"/>
          </a:xfrm>
        </p:spPr>
        <p:txBody>
          <a:bodyPr anchor="t">
            <a:normAutofit/>
          </a:bodyPr>
          <a:lstStyle>
            <a:lvl1pPr algn="l">
              <a:defRPr sz="3600" b="1" cap="all"/>
            </a:lvl1pPr>
          </a:lstStyle>
          <a:p>
            <a:r>
              <a:rPr lang="en-US"/>
              <a:t>Click to edit Master title style</a:t>
            </a:r>
            <a:endParaRPr lang="en-US" dirty="0"/>
          </a:p>
        </p:txBody>
      </p:sp>
      <p:sp>
        <p:nvSpPr>
          <p:cNvPr id="3" name="Text Placeholder 2"/>
          <p:cNvSpPr>
            <a:spLocks noGrp="1"/>
          </p:cNvSpPr>
          <p:nvPr>
            <p:ph type="body" idx="1"/>
          </p:nvPr>
        </p:nvSpPr>
        <p:spPr>
          <a:xfrm>
            <a:off x="457200" y="1219200"/>
            <a:ext cx="8229600" cy="674687"/>
          </a:xfrm>
        </p:spPr>
        <p:txBody>
          <a:bodyPr anchor="t">
            <a:normAutofit/>
          </a:bodyPr>
          <a:lstStyle>
            <a:lvl1pPr marL="0" indent="0">
              <a:buNone/>
              <a:defRPr sz="2800">
                <a:solidFill>
                  <a:srgbClr val="7F6C68"/>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B3C090-6C69-47F0-8C6A-82CED0E5F079}" type="datetime4">
              <a:rPr lang="en-US" smtClean="0">
                <a:solidFill>
                  <a:prstClr val="black">
                    <a:tint val="75000"/>
                  </a:prstClr>
                </a:solidFill>
              </a:rPr>
              <a:pPr/>
              <a:t>March 5, 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pic>
        <p:nvPicPr>
          <p:cNvPr id="8" name="Picture 2" descr="O:\MAC-SERVER\Jobs\CNM_Childrens_National_Medical_Center\12495-08_Collateral_Templates\PPT\Links\CN_Pr_Solid_3C-RGB_NEW.jpg"/>
          <p:cNvPicPr>
            <a:picLocks noChangeAspect="1" noChangeArrowheads="1"/>
          </p:cNvPicPr>
          <p:nvPr userDrawn="1"/>
        </p:nvPicPr>
        <p:blipFill>
          <a:blip r:embed="rId3" cstate="print">
            <a:clrChange>
              <a:clrFrom>
                <a:srgbClr val="FFFFFF"/>
              </a:clrFrom>
              <a:clrTo>
                <a:srgbClr val="FFFFFF">
                  <a:alpha val="0"/>
                </a:srgbClr>
              </a:clrTo>
            </a:clrChange>
          </a:blip>
          <a:srcRect/>
          <a:stretch>
            <a:fillRect/>
          </a:stretch>
        </p:blipFill>
        <p:spPr bwMode="auto">
          <a:xfrm>
            <a:off x="7099300" y="5983288"/>
            <a:ext cx="2044700" cy="874712"/>
          </a:xfrm>
          <a:prstGeom prst="rect">
            <a:avLst/>
          </a:prstGeom>
          <a:noFill/>
        </p:spPr>
      </p:pic>
    </p:spTree>
    <p:extLst>
      <p:ext uri="{BB962C8B-B14F-4D97-AF65-F5344CB8AC3E}">
        <p14:creationId xmlns:p14="http://schemas.microsoft.com/office/powerpoint/2010/main" val="29023693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slide, big photo">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xmlns="" id="{F66C5C64-F9BE-44B5-8659-5A86D62A2E4C}"/>
              </a:ext>
            </a:extLst>
          </p:cNvPr>
          <p:cNvCxnSpPr/>
          <p:nvPr userDrawn="1"/>
        </p:nvCxnSpPr>
        <p:spPr>
          <a:xfrm>
            <a:off x="381000" y="6477000"/>
            <a:ext cx="8382000" cy="1588"/>
          </a:xfrm>
          <a:prstGeom prst="line">
            <a:avLst/>
          </a:prstGeom>
          <a:ln>
            <a:solidFill>
              <a:schemeClr val="bg1">
                <a:lumMod val="75000"/>
              </a:schemeClr>
            </a:solidFill>
          </a:ln>
        </p:spPr>
        <p:style>
          <a:lnRef idx="1">
            <a:schemeClr val="accent4"/>
          </a:lnRef>
          <a:fillRef idx="0">
            <a:schemeClr val="accent4"/>
          </a:fillRef>
          <a:effectRef idx="0">
            <a:schemeClr val="accent4"/>
          </a:effectRef>
          <a:fontRef idx="minor">
            <a:schemeClr val="tx1"/>
          </a:fontRef>
        </p:style>
      </p:cxnSp>
      <p:sp>
        <p:nvSpPr>
          <p:cNvPr id="5" name="TextBox 4">
            <a:extLst>
              <a:ext uri="{FF2B5EF4-FFF2-40B4-BE49-F238E27FC236}">
                <a16:creationId xmlns:a16="http://schemas.microsoft.com/office/drawing/2014/main" xmlns="" id="{DE4F54E6-D9D9-402D-9CED-7D0435843F82}"/>
              </a:ext>
            </a:extLst>
          </p:cNvPr>
          <p:cNvSpPr txBox="1">
            <a:spLocks noChangeArrowheads="1"/>
          </p:cNvSpPr>
          <p:nvPr userDrawn="1"/>
        </p:nvSpPr>
        <p:spPr bwMode="auto">
          <a:xfrm>
            <a:off x="381000" y="6515100"/>
            <a:ext cx="8382000" cy="230188"/>
          </a:xfrm>
          <a:prstGeom prst="rect">
            <a:avLst/>
          </a:prstGeom>
          <a:noFill/>
          <a:ln>
            <a:noFill/>
          </a:ln>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dist" eaLnBrk="1" hangingPunct="1">
              <a:defRPr/>
            </a:pPr>
            <a:r>
              <a:rPr lang="en-US" sz="900">
                <a:solidFill>
                  <a:srgbClr val="005283"/>
                </a:solidFill>
                <a:cs typeface="Geneva" charset="0"/>
              </a:rPr>
              <a:t>District of Columbia Public Schools  </a:t>
            </a:r>
            <a:r>
              <a:rPr lang="en-US" sz="900">
                <a:solidFill>
                  <a:srgbClr val="BFBFBF"/>
                </a:solidFill>
                <a:cs typeface="Geneva" charset="0"/>
              </a:rPr>
              <a:t>|</a:t>
            </a:r>
            <a:r>
              <a:rPr lang="en-US" sz="900">
                <a:solidFill>
                  <a:srgbClr val="005283"/>
                </a:solidFill>
                <a:cs typeface="Geneva" charset="0"/>
              </a:rPr>
              <a:t>  1200 First Street, NE  </a:t>
            </a:r>
            <a:r>
              <a:rPr lang="en-US" sz="900">
                <a:solidFill>
                  <a:srgbClr val="BFBFBF"/>
                </a:solidFill>
                <a:cs typeface="Geneva" charset="0"/>
              </a:rPr>
              <a:t>|</a:t>
            </a:r>
            <a:r>
              <a:rPr lang="en-US" sz="900">
                <a:solidFill>
                  <a:srgbClr val="005283"/>
                </a:solidFill>
                <a:cs typeface="Geneva" charset="0"/>
              </a:rPr>
              <a:t>  Washington, DC  20002 </a:t>
            </a:r>
            <a:r>
              <a:rPr lang="en-US" sz="900">
                <a:solidFill>
                  <a:srgbClr val="BFBFBF"/>
                </a:solidFill>
                <a:cs typeface="Geneva" charset="0"/>
              </a:rPr>
              <a:t> |  </a:t>
            </a:r>
            <a:r>
              <a:rPr lang="en-US" sz="900">
                <a:solidFill>
                  <a:srgbClr val="005283"/>
                </a:solidFill>
                <a:cs typeface="Geneva" charset="0"/>
              </a:rPr>
              <a:t>T  202.442.5885 </a:t>
            </a:r>
            <a:r>
              <a:rPr lang="en-US" sz="900">
                <a:solidFill>
                  <a:srgbClr val="BFBFBF"/>
                </a:solidFill>
                <a:cs typeface="Geneva" charset="0"/>
              </a:rPr>
              <a:t> |  </a:t>
            </a:r>
            <a:r>
              <a:rPr lang="en-US" sz="900">
                <a:solidFill>
                  <a:srgbClr val="005283"/>
                </a:solidFill>
                <a:cs typeface="Geneva" charset="0"/>
              </a:rPr>
              <a:t>F  202.442.5026 </a:t>
            </a:r>
            <a:r>
              <a:rPr lang="en-US" sz="900">
                <a:solidFill>
                  <a:srgbClr val="BFBFBF"/>
                </a:solidFill>
                <a:cs typeface="Geneva" charset="0"/>
              </a:rPr>
              <a:t> |  </a:t>
            </a:r>
            <a:r>
              <a:rPr lang="en-US" sz="900">
                <a:solidFill>
                  <a:srgbClr val="005283"/>
                </a:solidFill>
                <a:cs typeface="Geneva" charset="0"/>
              </a:rPr>
              <a:t>dcps.dc.gov</a:t>
            </a:r>
            <a:endParaRPr lang="en-US" sz="1800">
              <a:solidFill>
                <a:srgbClr val="005283"/>
              </a:solidFill>
              <a:cs typeface="Geneva" charset="0"/>
            </a:endParaRPr>
          </a:p>
        </p:txBody>
      </p:sp>
      <p:sp>
        <p:nvSpPr>
          <p:cNvPr id="6" name="Rectangle 5">
            <a:extLst>
              <a:ext uri="{FF2B5EF4-FFF2-40B4-BE49-F238E27FC236}">
                <a16:creationId xmlns:a16="http://schemas.microsoft.com/office/drawing/2014/main" xmlns="" id="{F54B9A6C-E3E1-4067-B4B5-2A8FE9D9CF67}"/>
              </a:ext>
            </a:extLst>
          </p:cNvPr>
          <p:cNvSpPr/>
          <p:nvPr userDrawn="1"/>
        </p:nvSpPr>
        <p:spPr>
          <a:xfrm>
            <a:off x="381000" y="5334000"/>
            <a:ext cx="8382000" cy="762000"/>
          </a:xfrm>
          <a:prstGeom prst="rect">
            <a:avLst/>
          </a:prstGeom>
          <a:solidFill>
            <a:srgbClr val="005283">
              <a:alpha val="0"/>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Geneva" pitchFamily="-110" charset="-128"/>
            </a:endParaRPr>
          </a:p>
        </p:txBody>
      </p:sp>
      <p:pic>
        <p:nvPicPr>
          <p:cNvPr id="7" name="Picture 5" descr="DCPS_logo_medium.png">
            <a:extLst>
              <a:ext uri="{FF2B5EF4-FFF2-40B4-BE49-F238E27FC236}">
                <a16:creationId xmlns:a16="http://schemas.microsoft.com/office/drawing/2014/main" xmlns="" id="{EEF7E24A-31F8-425A-9216-5B4E2B29245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609600"/>
            <a:ext cx="2514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8"/>
          <p:cNvSpPr>
            <a:spLocks noGrp="1"/>
          </p:cNvSpPr>
          <p:nvPr>
            <p:ph type="pic" sz="quarter" idx="10"/>
          </p:nvPr>
        </p:nvSpPr>
        <p:spPr>
          <a:xfrm>
            <a:off x="381000" y="1676400"/>
            <a:ext cx="8382000" cy="4419600"/>
          </a:xfrm>
        </p:spPr>
        <p:txBody>
          <a:bodyPr/>
          <a:lstStyle>
            <a:lvl1pPr>
              <a:buFontTx/>
              <a:buNone/>
              <a:defRPr sz="1800"/>
            </a:lvl1pPr>
          </a:lstStyle>
          <a:p>
            <a:pPr lvl="0"/>
            <a:endParaRPr lang="en-US" noProof="0" dirty="0"/>
          </a:p>
        </p:txBody>
      </p:sp>
      <p:sp>
        <p:nvSpPr>
          <p:cNvPr id="2" name="Title 1"/>
          <p:cNvSpPr>
            <a:spLocks noGrp="1"/>
          </p:cNvSpPr>
          <p:nvPr>
            <p:ph type="ctrTitle"/>
          </p:nvPr>
        </p:nvSpPr>
        <p:spPr>
          <a:xfrm>
            <a:off x="381000" y="5334000"/>
            <a:ext cx="8382000" cy="762000"/>
          </a:xfrm>
        </p:spPr>
        <p:txBody>
          <a:bodyPr anchor="ctr">
            <a:normAutofit/>
          </a:bodyPr>
          <a:lstStyle>
            <a:lvl1pPr>
              <a:defRPr sz="2400" baseline="0">
                <a:solidFill>
                  <a:srgbClr val="005283"/>
                </a:solidFill>
              </a:defRPr>
            </a:lvl1pPr>
          </a:lstStyle>
          <a:p>
            <a:r>
              <a:rPr lang="en-US"/>
              <a:t>Click to edit Master title style</a:t>
            </a:r>
            <a:endParaRPr lang="en-US" dirty="0"/>
          </a:p>
        </p:txBody>
      </p:sp>
    </p:spTree>
    <p:extLst>
      <p:ext uri="{BB962C8B-B14F-4D97-AF65-F5344CB8AC3E}">
        <p14:creationId xmlns:p14="http://schemas.microsoft.com/office/powerpoint/2010/main" val="953602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242847-9604-6F49-9050-549A2E5CDF33}" type="datetimeFigureOut">
              <a:rPr lang="en-US" smtClean="0"/>
              <a:t>3/5/2018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9C99EC-0444-814F-B7B5-49E252465484}" type="slidenum">
              <a:rPr lang="en-US" smtClean="0"/>
              <a:t>‹#›</a:t>
            </a:fld>
            <a:endParaRPr lang="en-US"/>
          </a:p>
        </p:txBody>
      </p:sp>
      <p:sp>
        <p:nvSpPr>
          <p:cNvPr id="8" name="Text Placeholder 7"/>
          <p:cNvSpPr>
            <a:spLocks noGrp="1"/>
          </p:cNvSpPr>
          <p:nvPr>
            <p:ph type="body" sz="quarter" idx="13" hasCustomPrompt="1"/>
          </p:nvPr>
        </p:nvSpPr>
        <p:spPr>
          <a:xfrm>
            <a:off x="522288" y="379223"/>
            <a:ext cx="8164512" cy="388597"/>
          </a:xfrm>
        </p:spPr>
        <p:txBody>
          <a:bodyPr>
            <a:noAutofit/>
          </a:bodyPr>
          <a:lstStyle>
            <a:lvl1pPr marL="0" indent="0">
              <a:buNone/>
              <a:defRPr sz="1800">
                <a:solidFill>
                  <a:srgbClr val="FFFFFF"/>
                </a:solidFill>
              </a:defRPr>
            </a:lvl1pPr>
          </a:lstStyle>
          <a:p>
            <a:pPr lvl="0"/>
            <a:r>
              <a:rPr lang="en-US" dirty="0"/>
              <a:t>Click to edit text</a:t>
            </a:r>
          </a:p>
        </p:txBody>
      </p:sp>
    </p:spTree>
    <p:extLst>
      <p:ext uri="{BB962C8B-B14F-4D97-AF65-F5344CB8AC3E}">
        <p14:creationId xmlns:p14="http://schemas.microsoft.com/office/powerpoint/2010/main" val="3487113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242847-9604-6F49-9050-549A2E5CDF33}" type="datetimeFigureOut">
              <a:rPr lang="en-US" smtClean="0"/>
              <a:t>3/5/2018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9C99EC-0444-814F-B7B5-49E252465484}" type="slidenum">
              <a:rPr lang="en-US" smtClean="0"/>
              <a:t>‹#›</a:t>
            </a:fld>
            <a:endParaRPr lang="en-US"/>
          </a:p>
        </p:txBody>
      </p:sp>
      <p:sp>
        <p:nvSpPr>
          <p:cNvPr id="8" name="Text Placeholder 7"/>
          <p:cNvSpPr>
            <a:spLocks noGrp="1"/>
          </p:cNvSpPr>
          <p:nvPr>
            <p:ph type="body" sz="quarter" idx="13" hasCustomPrompt="1"/>
          </p:nvPr>
        </p:nvSpPr>
        <p:spPr>
          <a:xfrm>
            <a:off x="522288" y="379223"/>
            <a:ext cx="8164512" cy="388597"/>
          </a:xfrm>
        </p:spPr>
        <p:txBody>
          <a:bodyPr>
            <a:noAutofit/>
          </a:bodyPr>
          <a:lstStyle>
            <a:lvl1pPr marL="0" indent="0">
              <a:buNone/>
              <a:defRPr sz="1800">
                <a:solidFill>
                  <a:srgbClr val="FFFFFF"/>
                </a:solidFill>
              </a:defRPr>
            </a:lvl1pPr>
          </a:lstStyle>
          <a:p>
            <a:pPr lvl="0"/>
            <a:r>
              <a:rPr lang="en-US" dirty="0"/>
              <a:t>Click to edit text</a:t>
            </a:r>
          </a:p>
        </p:txBody>
      </p:sp>
    </p:spTree>
    <p:extLst>
      <p:ext uri="{BB962C8B-B14F-4D97-AF65-F5344CB8AC3E}">
        <p14:creationId xmlns:p14="http://schemas.microsoft.com/office/powerpoint/2010/main" val="3487113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242847-9604-6F49-9050-549A2E5CDF33}" type="datetimeFigureOut">
              <a:rPr lang="en-US" smtClean="0"/>
              <a:t>3/5/2018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9C99EC-0444-814F-B7B5-49E252465484}" type="slidenum">
              <a:rPr lang="en-US" smtClean="0"/>
              <a:t>‹#›</a:t>
            </a:fld>
            <a:endParaRPr lang="en-US"/>
          </a:p>
        </p:txBody>
      </p:sp>
      <p:sp>
        <p:nvSpPr>
          <p:cNvPr id="8" name="Text Placeholder 7"/>
          <p:cNvSpPr>
            <a:spLocks noGrp="1"/>
          </p:cNvSpPr>
          <p:nvPr>
            <p:ph type="body" sz="quarter" idx="13" hasCustomPrompt="1"/>
          </p:nvPr>
        </p:nvSpPr>
        <p:spPr>
          <a:xfrm>
            <a:off x="522288" y="379223"/>
            <a:ext cx="8164512" cy="388597"/>
          </a:xfrm>
        </p:spPr>
        <p:txBody>
          <a:bodyPr>
            <a:noAutofit/>
          </a:bodyPr>
          <a:lstStyle>
            <a:lvl1pPr marL="0" indent="0">
              <a:buNone/>
              <a:defRPr sz="1800">
                <a:solidFill>
                  <a:srgbClr val="FFFFFF"/>
                </a:solidFill>
              </a:defRPr>
            </a:lvl1pPr>
          </a:lstStyle>
          <a:p>
            <a:pPr lvl="0"/>
            <a:r>
              <a:rPr lang="en-US" dirty="0"/>
              <a:t>Click to edit text</a:t>
            </a:r>
          </a:p>
        </p:txBody>
      </p:sp>
    </p:spTree>
    <p:extLst>
      <p:ext uri="{BB962C8B-B14F-4D97-AF65-F5344CB8AC3E}">
        <p14:creationId xmlns:p14="http://schemas.microsoft.com/office/powerpoint/2010/main" val="34871131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242847-9604-6F49-9050-549A2E5CDF33}" type="datetimeFigureOut">
              <a:rPr lang="en-US" smtClean="0"/>
              <a:t>3/5/2018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9C99EC-0444-814F-B7B5-49E252465484}" type="slidenum">
              <a:rPr lang="en-US" smtClean="0"/>
              <a:t>‹#›</a:t>
            </a:fld>
            <a:endParaRPr lang="en-US"/>
          </a:p>
        </p:txBody>
      </p:sp>
      <p:sp>
        <p:nvSpPr>
          <p:cNvPr id="8" name="Text Placeholder 7"/>
          <p:cNvSpPr>
            <a:spLocks noGrp="1"/>
          </p:cNvSpPr>
          <p:nvPr>
            <p:ph type="body" sz="quarter" idx="13" hasCustomPrompt="1"/>
          </p:nvPr>
        </p:nvSpPr>
        <p:spPr>
          <a:xfrm>
            <a:off x="522288" y="379223"/>
            <a:ext cx="8164512" cy="388597"/>
          </a:xfrm>
        </p:spPr>
        <p:txBody>
          <a:bodyPr>
            <a:noAutofit/>
          </a:bodyPr>
          <a:lstStyle>
            <a:lvl1pPr marL="0" indent="0">
              <a:buNone/>
              <a:defRPr sz="1800">
                <a:solidFill>
                  <a:srgbClr val="FFFFFF"/>
                </a:solidFill>
              </a:defRPr>
            </a:lvl1pPr>
          </a:lstStyle>
          <a:p>
            <a:pPr lvl="0"/>
            <a:r>
              <a:rPr lang="en-US" dirty="0"/>
              <a:t>Click to edit text</a:t>
            </a:r>
          </a:p>
        </p:txBody>
      </p:sp>
    </p:spTree>
    <p:extLst>
      <p:ext uri="{BB962C8B-B14F-4D97-AF65-F5344CB8AC3E}">
        <p14:creationId xmlns:p14="http://schemas.microsoft.com/office/powerpoint/2010/main" val="34871131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242847-9604-6F49-9050-549A2E5CDF33}" type="datetimeFigureOut">
              <a:rPr lang="en-US" smtClean="0"/>
              <a:t>3/5/2018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9C99EC-0444-814F-B7B5-49E252465484}" type="slidenum">
              <a:rPr lang="en-US" smtClean="0"/>
              <a:t>‹#›</a:t>
            </a:fld>
            <a:endParaRPr lang="en-US"/>
          </a:p>
        </p:txBody>
      </p:sp>
      <p:sp>
        <p:nvSpPr>
          <p:cNvPr id="8" name="Text Placeholder 7"/>
          <p:cNvSpPr>
            <a:spLocks noGrp="1"/>
          </p:cNvSpPr>
          <p:nvPr>
            <p:ph type="body" sz="quarter" idx="13" hasCustomPrompt="1"/>
          </p:nvPr>
        </p:nvSpPr>
        <p:spPr>
          <a:xfrm>
            <a:off x="522288" y="379223"/>
            <a:ext cx="8164512" cy="388597"/>
          </a:xfrm>
        </p:spPr>
        <p:txBody>
          <a:bodyPr>
            <a:noAutofit/>
          </a:bodyPr>
          <a:lstStyle>
            <a:lvl1pPr marL="0" indent="0">
              <a:buNone/>
              <a:defRPr sz="1800">
                <a:solidFill>
                  <a:srgbClr val="FFFFFF"/>
                </a:solidFill>
              </a:defRPr>
            </a:lvl1pPr>
          </a:lstStyle>
          <a:p>
            <a:pPr lvl="0"/>
            <a:r>
              <a:rPr lang="en-US" dirty="0"/>
              <a:t>Click to edit text</a:t>
            </a:r>
          </a:p>
        </p:txBody>
      </p:sp>
    </p:spTree>
    <p:extLst>
      <p:ext uri="{BB962C8B-B14F-4D97-AF65-F5344CB8AC3E}">
        <p14:creationId xmlns:p14="http://schemas.microsoft.com/office/powerpoint/2010/main" val="34871131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242847-9604-6F49-9050-549A2E5CDF33}" type="datetimeFigureOut">
              <a:rPr lang="en-US" smtClean="0"/>
              <a:t>3/5/2018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9C99EC-0444-814F-B7B5-49E252465484}" type="slidenum">
              <a:rPr lang="en-US" smtClean="0"/>
              <a:t>‹#›</a:t>
            </a:fld>
            <a:endParaRPr lang="en-US"/>
          </a:p>
        </p:txBody>
      </p:sp>
      <p:sp>
        <p:nvSpPr>
          <p:cNvPr id="8" name="Text Placeholder 7"/>
          <p:cNvSpPr>
            <a:spLocks noGrp="1"/>
          </p:cNvSpPr>
          <p:nvPr>
            <p:ph type="body" sz="quarter" idx="13" hasCustomPrompt="1"/>
          </p:nvPr>
        </p:nvSpPr>
        <p:spPr>
          <a:xfrm>
            <a:off x="522288" y="379223"/>
            <a:ext cx="8164512" cy="388597"/>
          </a:xfrm>
        </p:spPr>
        <p:txBody>
          <a:bodyPr>
            <a:noAutofit/>
          </a:bodyPr>
          <a:lstStyle>
            <a:lvl1pPr marL="0" indent="0">
              <a:buNone/>
              <a:defRPr sz="1800">
                <a:solidFill>
                  <a:srgbClr val="FFFFFF"/>
                </a:solidFill>
              </a:defRPr>
            </a:lvl1pPr>
          </a:lstStyle>
          <a:p>
            <a:pPr lvl="0"/>
            <a:r>
              <a:rPr lang="en-US" dirty="0"/>
              <a:t>Click to edit text</a:t>
            </a:r>
          </a:p>
        </p:txBody>
      </p:sp>
    </p:spTree>
    <p:extLst>
      <p:ext uri="{BB962C8B-B14F-4D97-AF65-F5344CB8AC3E}">
        <p14:creationId xmlns:p14="http://schemas.microsoft.com/office/powerpoint/2010/main" val="34871131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242847-9604-6F49-9050-549A2E5CDF33}" type="datetimeFigureOut">
              <a:rPr lang="en-US" smtClean="0"/>
              <a:t>3/5/2018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9C99EC-0444-814F-B7B5-49E252465484}" type="slidenum">
              <a:rPr lang="en-US" smtClean="0"/>
              <a:t>‹#›</a:t>
            </a:fld>
            <a:endParaRPr lang="en-US"/>
          </a:p>
        </p:txBody>
      </p:sp>
      <p:sp>
        <p:nvSpPr>
          <p:cNvPr id="8" name="Text Placeholder 7"/>
          <p:cNvSpPr>
            <a:spLocks noGrp="1"/>
          </p:cNvSpPr>
          <p:nvPr>
            <p:ph type="body" sz="quarter" idx="13" hasCustomPrompt="1"/>
          </p:nvPr>
        </p:nvSpPr>
        <p:spPr>
          <a:xfrm>
            <a:off x="522288" y="379223"/>
            <a:ext cx="8164512" cy="388597"/>
          </a:xfrm>
        </p:spPr>
        <p:txBody>
          <a:bodyPr>
            <a:noAutofit/>
          </a:bodyPr>
          <a:lstStyle>
            <a:lvl1pPr marL="0" indent="0">
              <a:buNone/>
              <a:defRPr sz="1800">
                <a:solidFill>
                  <a:srgbClr val="FFFFFF"/>
                </a:solidFill>
              </a:defRPr>
            </a:lvl1pPr>
          </a:lstStyle>
          <a:p>
            <a:pPr lvl="0"/>
            <a:r>
              <a:rPr lang="en-US" dirty="0"/>
              <a:t>Click to edit text</a:t>
            </a:r>
          </a:p>
        </p:txBody>
      </p:sp>
    </p:spTree>
    <p:extLst>
      <p:ext uri="{BB962C8B-B14F-4D97-AF65-F5344CB8AC3E}">
        <p14:creationId xmlns:p14="http://schemas.microsoft.com/office/powerpoint/2010/main" val="34871131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242847-9604-6F49-9050-549A2E5CDF33}" type="datetimeFigureOut">
              <a:rPr lang="en-US" smtClean="0"/>
              <a:t>3/5/2018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9C99EC-0444-814F-B7B5-49E252465484}" type="slidenum">
              <a:rPr lang="en-US" smtClean="0"/>
              <a:t>‹#›</a:t>
            </a:fld>
            <a:endParaRPr lang="en-US"/>
          </a:p>
        </p:txBody>
      </p:sp>
      <p:sp>
        <p:nvSpPr>
          <p:cNvPr id="8" name="Text Placeholder 7"/>
          <p:cNvSpPr>
            <a:spLocks noGrp="1"/>
          </p:cNvSpPr>
          <p:nvPr>
            <p:ph type="body" sz="quarter" idx="13" hasCustomPrompt="1"/>
          </p:nvPr>
        </p:nvSpPr>
        <p:spPr>
          <a:xfrm>
            <a:off x="522288" y="379223"/>
            <a:ext cx="8164512" cy="388597"/>
          </a:xfrm>
        </p:spPr>
        <p:txBody>
          <a:bodyPr>
            <a:noAutofit/>
          </a:bodyPr>
          <a:lstStyle>
            <a:lvl1pPr marL="0" indent="0">
              <a:buNone/>
              <a:defRPr sz="1800">
                <a:solidFill>
                  <a:srgbClr val="FFFFFF"/>
                </a:solidFill>
              </a:defRPr>
            </a:lvl1pPr>
          </a:lstStyle>
          <a:p>
            <a:pPr lvl="0"/>
            <a:r>
              <a:rPr lang="en-US" dirty="0"/>
              <a:t>Click to edit text</a:t>
            </a:r>
          </a:p>
        </p:txBody>
      </p:sp>
    </p:spTree>
    <p:extLst>
      <p:ext uri="{BB962C8B-B14F-4D97-AF65-F5344CB8AC3E}">
        <p14:creationId xmlns:p14="http://schemas.microsoft.com/office/powerpoint/2010/main" val="34871131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242847-9604-6F49-9050-549A2E5CDF33}" type="datetimeFigureOut">
              <a:rPr lang="en-US" smtClean="0"/>
              <a:t>3/5/2018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9C99EC-0444-814F-B7B5-49E252465484}" type="slidenum">
              <a:rPr lang="en-US" smtClean="0"/>
              <a:t>‹#›</a:t>
            </a:fld>
            <a:endParaRPr lang="en-US"/>
          </a:p>
        </p:txBody>
      </p:sp>
      <p:sp>
        <p:nvSpPr>
          <p:cNvPr id="8" name="Text Placeholder 7"/>
          <p:cNvSpPr>
            <a:spLocks noGrp="1"/>
          </p:cNvSpPr>
          <p:nvPr>
            <p:ph type="body" sz="quarter" idx="13" hasCustomPrompt="1"/>
          </p:nvPr>
        </p:nvSpPr>
        <p:spPr>
          <a:xfrm>
            <a:off x="522288" y="379223"/>
            <a:ext cx="8164512" cy="388597"/>
          </a:xfrm>
        </p:spPr>
        <p:txBody>
          <a:bodyPr>
            <a:noAutofit/>
          </a:bodyPr>
          <a:lstStyle>
            <a:lvl1pPr marL="0" indent="0">
              <a:buNone/>
              <a:defRPr sz="1800">
                <a:solidFill>
                  <a:srgbClr val="FFFFFF"/>
                </a:solidFill>
              </a:defRPr>
            </a:lvl1pPr>
          </a:lstStyle>
          <a:p>
            <a:pPr lvl="0"/>
            <a:r>
              <a:rPr lang="en-US" dirty="0"/>
              <a:t>Click to edit text</a:t>
            </a:r>
          </a:p>
        </p:txBody>
      </p:sp>
    </p:spTree>
    <p:extLst>
      <p:ext uri="{BB962C8B-B14F-4D97-AF65-F5344CB8AC3E}">
        <p14:creationId xmlns:p14="http://schemas.microsoft.com/office/powerpoint/2010/main" val="3487113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pic>
        <p:nvPicPr>
          <p:cNvPr id="6" name="Picture 3" descr="O:\MAC-SERVER\Jobs\CNM_Childrens_National_Medical_Center\12495-08_Collateral_Templates\PPT\Links\CN_Red_DivBkg.jpg"/>
          <p:cNvPicPr>
            <a:picLocks noChangeAspect="1" noChangeArrowheads="1"/>
          </p:cNvPicPr>
          <p:nvPr userDrawn="1"/>
        </p:nvPicPr>
        <p:blipFill>
          <a:blip r:embed="rId2"/>
          <a:srcRect/>
          <a:stretch>
            <a:fillRect/>
          </a:stretch>
        </p:blipFill>
        <p:spPr bwMode="auto">
          <a:xfrm>
            <a:off x="0" y="171179"/>
            <a:ext cx="9144001" cy="5321301"/>
          </a:xfrm>
          <a:prstGeom prst="rect">
            <a:avLst/>
          </a:prstGeom>
          <a:noFill/>
        </p:spPr>
      </p:pic>
      <p:sp>
        <p:nvSpPr>
          <p:cNvPr id="2" name="Title 1"/>
          <p:cNvSpPr>
            <a:spLocks noGrp="1"/>
          </p:cNvSpPr>
          <p:nvPr>
            <p:ph type="title"/>
          </p:nvPr>
        </p:nvSpPr>
        <p:spPr>
          <a:xfrm>
            <a:off x="457200" y="1417638"/>
            <a:ext cx="8229600" cy="1143000"/>
          </a:xfrm>
        </p:spPr>
        <p:txBody>
          <a:bodyPr/>
          <a:lstStyle>
            <a:lvl1pPr>
              <a:defRPr>
                <a:solidFill>
                  <a:srgbClr val="FFFF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6D0E5-5FD4-4977-949C-61A499CBF406}" type="datetime4">
              <a:rPr lang="en-US" smtClean="0">
                <a:solidFill>
                  <a:prstClr val="black">
                    <a:tint val="75000"/>
                  </a:prstClr>
                </a:solidFill>
              </a:rPr>
              <a:pPr/>
              <a:t>March 5, 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pic>
        <p:nvPicPr>
          <p:cNvPr id="7" name="Picture 2" descr="O:\MAC-SERVER\Jobs\CNM_Childrens_National_Medical_Center\12495-08_Collateral_Templates\PPT\Links\CN_Pr_Solid_3C-RGB_NEW.jpg"/>
          <p:cNvPicPr>
            <a:picLocks noChangeAspect="1" noChangeArrowheads="1"/>
          </p:cNvPicPr>
          <p:nvPr userDrawn="1"/>
        </p:nvPicPr>
        <p:blipFill>
          <a:blip r:embed="rId3" cstate="print"/>
          <a:srcRect/>
          <a:stretch>
            <a:fillRect/>
          </a:stretch>
        </p:blipFill>
        <p:spPr bwMode="auto">
          <a:xfrm>
            <a:off x="7099300" y="5983288"/>
            <a:ext cx="2044700" cy="874712"/>
          </a:xfrm>
          <a:prstGeom prst="rect">
            <a:avLst/>
          </a:prstGeom>
          <a:noFill/>
        </p:spPr>
      </p:pic>
    </p:spTree>
    <p:extLst>
      <p:ext uri="{BB962C8B-B14F-4D97-AF65-F5344CB8AC3E}">
        <p14:creationId xmlns:p14="http://schemas.microsoft.com/office/powerpoint/2010/main" val="21068927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118" b="0" i="0">
                <a:solidFill>
                  <a:srgbClr val="A4AEB5"/>
                </a:solidFill>
                <a:latin typeface="Calibri"/>
                <a:cs typeface="Calibri"/>
              </a:defRPr>
            </a:lvl1pPr>
          </a:lstStyle>
          <a:p>
            <a:endParaRPr/>
          </a:p>
        </p:txBody>
      </p:sp>
      <p:sp>
        <p:nvSpPr>
          <p:cNvPr id="3" name="Holder 3"/>
          <p:cNvSpPr>
            <a:spLocks noGrp="1"/>
          </p:cNvSpPr>
          <p:nvPr>
            <p:ph sz="half" idx="2"/>
          </p:nvPr>
        </p:nvSpPr>
        <p:spPr>
          <a:xfrm>
            <a:off x="457200" y="1577340"/>
            <a:ext cx="397764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3/5/2018</a:t>
            </a:fld>
            <a:endParaRPr lang="en-US"/>
          </a:p>
        </p:txBody>
      </p:sp>
      <p:sp>
        <p:nvSpPr>
          <p:cNvPr id="7" name="Holder 7"/>
          <p:cNvSpPr>
            <a:spLocks noGrp="1"/>
          </p:cNvSpPr>
          <p:nvPr>
            <p:ph type="sldNum" sz="quarter" idx="7"/>
          </p:nvPr>
        </p:nvSpPr>
        <p:spPr/>
        <p:txBody>
          <a:bodyPr lIns="0" tIns="0" rIns="0" bIns="0"/>
          <a:lstStyle>
            <a:lvl1pPr>
              <a:defRPr sz="794" b="1" i="0">
                <a:solidFill>
                  <a:srgbClr val="005284"/>
                </a:solidFill>
                <a:latin typeface="Arial"/>
                <a:cs typeface="Arial"/>
              </a:defRPr>
            </a:lvl1pPr>
          </a:lstStyle>
          <a:p>
            <a:pPr marL="22413"/>
            <a:fld id="{81D60167-4931-47E6-BA6A-407CBD079E47}" type="slidenum">
              <a:rPr lang="en-US" smtClean="0"/>
              <a:pPr marL="22413"/>
              <a:t>‹#›</a:t>
            </a:fld>
            <a:endParaRPr lang="en-US" dirty="0"/>
          </a:p>
        </p:txBody>
      </p:sp>
    </p:spTree>
    <p:extLst>
      <p:ext uri="{BB962C8B-B14F-4D97-AF65-F5344CB8AC3E}">
        <p14:creationId xmlns:p14="http://schemas.microsoft.com/office/powerpoint/2010/main" val="15431921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242847-9604-6F49-9050-549A2E5CDF33}" type="datetimeFigureOut">
              <a:rPr lang="en-US" smtClean="0"/>
              <a:t>3/5/2018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9C99EC-0444-814F-B7B5-49E252465484}" type="slidenum">
              <a:rPr lang="en-US" smtClean="0"/>
              <a:t>‹#›</a:t>
            </a:fld>
            <a:endParaRPr lang="en-US"/>
          </a:p>
        </p:txBody>
      </p:sp>
      <p:sp>
        <p:nvSpPr>
          <p:cNvPr id="8" name="Text Placeholder 7"/>
          <p:cNvSpPr>
            <a:spLocks noGrp="1"/>
          </p:cNvSpPr>
          <p:nvPr>
            <p:ph type="body" sz="quarter" idx="13" hasCustomPrompt="1"/>
          </p:nvPr>
        </p:nvSpPr>
        <p:spPr>
          <a:xfrm>
            <a:off x="522288" y="379223"/>
            <a:ext cx="8164512" cy="388597"/>
          </a:xfrm>
        </p:spPr>
        <p:txBody>
          <a:bodyPr>
            <a:noAutofit/>
          </a:bodyPr>
          <a:lstStyle>
            <a:lvl1pPr marL="0" indent="0">
              <a:buNone/>
              <a:defRPr sz="1800">
                <a:solidFill>
                  <a:srgbClr val="FFFFFF"/>
                </a:solidFill>
              </a:defRPr>
            </a:lvl1pPr>
          </a:lstStyle>
          <a:p>
            <a:pPr lvl="0"/>
            <a:r>
              <a:rPr lang="en-US" dirty="0"/>
              <a:t>Click to edit text</a:t>
            </a:r>
          </a:p>
        </p:txBody>
      </p:sp>
    </p:spTree>
    <p:extLst>
      <p:ext uri="{BB962C8B-B14F-4D97-AF65-F5344CB8AC3E}">
        <p14:creationId xmlns:p14="http://schemas.microsoft.com/office/powerpoint/2010/main" val="34871131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457200"/>
            <a:fld id="{AC304B0F-7105-4172-9569-D0DF08FC556D}" type="datetime4">
              <a:rPr lang="en-US" smtClean="0">
                <a:solidFill>
                  <a:prstClr val="black">
                    <a:tint val="75000"/>
                  </a:prstClr>
                </a:solidFill>
              </a:rPr>
              <a:pPr defTabSz="457200"/>
              <a:t>March 5, 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3F8C041-0C5D-2542-BA56-2F135B42574C}" type="slidenum">
              <a:rPr lang="en-US" smtClean="0">
                <a:solidFill>
                  <a:prstClr val="black">
                    <a:tint val="75000"/>
                  </a:prstClr>
                </a:solidFill>
              </a:rPr>
              <a:pPr defTabSz="457200"/>
              <a:t>‹#›</a:t>
            </a:fld>
            <a:endParaRPr lang="en-US" dirty="0">
              <a:solidFill>
                <a:prstClr val="black">
                  <a:tint val="75000"/>
                </a:prstClr>
              </a:solidFill>
            </a:endParaRPr>
          </a:p>
        </p:txBody>
      </p:sp>
    </p:spTree>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FB1CA2-97C0-449F-AE8B-9DD73AFA12F1}" type="datetime4">
              <a:rPr lang="en-US" smtClean="0">
                <a:solidFill>
                  <a:prstClr val="black">
                    <a:tint val="75000"/>
                  </a:prstClr>
                </a:solidFill>
              </a:rPr>
              <a:pPr/>
              <a:t>March 5, 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B3C090-6C69-47F0-8C6A-82CED0E5F079}" type="datetime4">
              <a:rPr lang="en-US" smtClean="0">
                <a:solidFill>
                  <a:prstClr val="black">
                    <a:tint val="75000"/>
                  </a:prstClr>
                </a:solidFill>
              </a:rPr>
              <a:pPr/>
              <a:t>March 5, 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descr="Title-01.jpg"/>
          <p:cNvPicPr>
            <a:picLocks noChangeAspect="1"/>
          </p:cNvPicPr>
          <p:nvPr userDrawn="1"/>
        </p:nvPicPr>
        <p:blipFill>
          <a:blip r:embed="rId2">
            <a:clrChange>
              <a:clrFrom>
                <a:srgbClr val="E72B34"/>
              </a:clrFrom>
              <a:clrTo>
                <a:srgbClr val="E72B34">
                  <a:alpha val="0"/>
                </a:srgbClr>
              </a:clrTo>
            </a:clrChange>
            <a:alphaModFix amt="8000"/>
          </a:blip>
          <a:stretch>
            <a:fillRect/>
          </a:stretch>
        </p:blipFill>
        <p:spPr>
          <a:xfrm>
            <a:off x="0" y="0"/>
            <a:ext cx="9144000" cy="6858000"/>
          </a:xfrm>
          <a:prstGeom prst="rect">
            <a:avLst/>
          </a:prstGeom>
        </p:spPr>
      </p:pic>
      <p:pic>
        <p:nvPicPr>
          <p:cNvPr id="8" name="Picture 2" descr="O:\MAC-SERVER\Jobs\CNM_Childrens_National_Medical_Center\12495-08_Collateral_Templates\PPT\Links\CN_Pr_Solid_3C-RGB_NEW.jpg"/>
          <p:cNvPicPr>
            <a:picLocks noChangeAspect="1" noChangeArrowheads="1"/>
          </p:cNvPicPr>
          <p:nvPr userDrawn="1"/>
        </p:nvPicPr>
        <p:blipFill>
          <a:blip r:embed="rId3" cstate="print">
            <a:clrChange>
              <a:clrFrom>
                <a:srgbClr val="FFFFFF"/>
              </a:clrFrom>
              <a:clrTo>
                <a:srgbClr val="FFFFFF">
                  <a:alpha val="0"/>
                </a:srgbClr>
              </a:clrTo>
            </a:clrChange>
          </a:blip>
          <a:srcRect/>
          <a:stretch>
            <a:fillRect/>
          </a:stretch>
        </p:blipFill>
        <p:spPr bwMode="auto">
          <a:xfrm>
            <a:off x="7099300" y="5983288"/>
            <a:ext cx="2044700" cy="874712"/>
          </a:xfrm>
          <a:prstGeom prst="rect">
            <a:avLst/>
          </a:prstGeom>
          <a:noFill/>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6B8F5CD-9070-4136-923A-37F691756C0F}" type="datetime4">
              <a:rPr lang="en-US" smtClean="0">
                <a:solidFill>
                  <a:prstClr val="black">
                    <a:tint val="75000"/>
                  </a:prstClr>
                </a:solidFill>
              </a:rPr>
              <a:pPr/>
              <a:t>March 5, 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D25C6E-2EFC-46B5-889E-8D79E480C9DD}" type="datetime4">
              <a:rPr lang="en-US" smtClean="0">
                <a:solidFill>
                  <a:prstClr val="black">
                    <a:tint val="75000"/>
                  </a:prstClr>
                </a:solidFill>
              </a:rPr>
              <a:pPr/>
              <a:t>March 5, 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0033A1-99FC-4897-A7EE-733A00734302}" type="datetime4">
              <a:rPr lang="en-US" smtClean="0">
                <a:solidFill>
                  <a:prstClr val="black">
                    <a:tint val="75000"/>
                  </a:prstClr>
                </a:solidFill>
              </a:rPr>
              <a:pPr/>
              <a:t>March 5, 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456F73-9243-4C13-8900-C3BDCCDA7EFA}" type="datetime4">
              <a:rPr lang="en-US" smtClean="0">
                <a:solidFill>
                  <a:prstClr val="black">
                    <a:tint val="75000"/>
                  </a:prstClr>
                </a:solidFill>
              </a:rPr>
              <a:pPr/>
              <a:t>March 5, 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4E7A79-E2AC-48DD-8195-215C3B8CB0D3}" type="datetime4">
              <a:rPr lang="en-US" smtClean="0">
                <a:solidFill>
                  <a:prstClr val="black">
                    <a:tint val="75000"/>
                  </a:prstClr>
                </a:solidFill>
              </a:rPr>
              <a:pPr/>
              <a:t>March 5, 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_Custom Layout">
    <p:spTree>
      <p:nvGrpSpPr>
        <p:cNvPr id="1" name=""/>
        <p:cNvGrpSpPr/>
        <p:nvPr/>
      </p:nvGrpSpPr>
      <p:grpSpPr>
        <a:xfrm>
          <a:off x="0" y="0"/>
          <a:ext cx="0" cy="0"/>
          <a:chOff x="0" y="0"/>
          <a:chExt cx="0" cy="0"/>
        </a:xfrm>
      </p:grpSpPr>
      <p:pic>
        <p:nvPicPr>
          <p:cNvPr id="8" name="Picture 2" descr="O:\MAC-SERVER\Jobs\CNM_Childrens_National_Medical_Center\12495-08_Collateral_Templates\PPT\Links\CN_Taupe_DivBkg.jpg"/>
          <p:cNvPicPr>
            <a:picLocks noChangeAspect="1" noChangeArrowheads="1"/>
          </p:cNvPicPr>
          <p:nvPr userDrawn="1"/>
        </p:nvPicPr>
        <p:blipFill>
          <a:blip r:embed="rId2"/>
          <a:srcRect/>
          <a:stretch>
            <a:fillRect/>
          </a:stretch>
        </p:blipFill>
        <p:spPr bwMode="auto">
          <a:xfrm>
            <a:off x="0" y="179343"/>
            <a:ext cx="9144001" cy="5321300"/>
          </a:xfrm>
          <a:prstGeom prst="rect">
            <a:avLst/>
          </a:prstGeom>
          <a:noFill/>
        </p:spPr>
      </p:pic>
      <p:sp>
        <p:nvSpPr>
          <p:cNvPr id="2" name="Title 1"/>
          <p:cNvSpPr>
            <a:spLocks noGrp="1"/>
          </p:cNvSpPr>
          <p:nvPr>
            <p:ph type="title"/>
          </p:nvPr>
        </p:nvSpPr>
        <p:spPr>
          <a:xfrm>
            <a:off x="457200" y="1417638"/>
            <a:ext cx="8229600" cy="1143000"/>
          </a:xfrm>
        </p:spPr>
        <p:txBody>
          <a:bodyPr/>
          <a:lstStyle>
            <a:lvl1pPr>
              <a:defRPr>
                <a:solidFill>
                  <a:srgbClr val="FFFF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328076B-3751-4C1E-8097-59208B13B7B8}" type="datetime4">
              <a:rPr lang="en-US" smtClean="0">
                <a:solidFill>
                  <a:prstClr val="black">
                    <a:tint val="75000"/>
                  </a:prstClr>
                </a:solidFill>
              </a:rPr>
              <a:pPr/>
              <a:t>March 5, 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pic>
        <p:nvPicPr>
          <p:cNvPr id="7" name="Picture 2" descr="O:\MAC-SERVER\Jobs\CNM_Childrens_National_Medical_Center\12495-08_Collateral_Templates\PPT\Links\CN_Pr_Solid_3C-RGB_NEW.jpg"/>
          <p:cNvPicPr>
            <a:picLocks noChangeAspect="1" noChangeArrowheads="1"/>
          </p:cNvPicPr>
          <p:nvPr userDrawn="1"/>
        </p:nvPicPr>
        <p:blipFill>
          <a:blip r:embed="rId3" cstate="print"/>
          <a:srcRect/>
          <a:stretch>
            <a:fillRect/>
          </a:stretch>
        </p:blipFill>
        <p:spPr bwMode="auto">
          <a:xfrm>
            <a:off x="7099300" y="5983288"/>
            <a:ext cx="2044700" cy="874712"/>
          </a:xfrm>
          <a:prstGeom prst="rect">
            <a:avLst/>
          </a:prstGeom>
          <a:noFill/>
        </p:spPr>
      </p:pic>
    </p:spTree>
    <p:extLst>
      <p:ext uri="{BB962C8B-B14F-4D97-AF65-F5344CB8AC3E}">
        <p14:creationId xmlns:p14="http://schemas.microsoft.com/office/powerpoint/2010/main" val="40212311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pPr defTabSz="457200"/>
            <a:fld id="{AC304B0F-7105-4172-9569-D0DF08FC556D}" type="datetime4">
              <a:rPr lang="en-US" smtClean="0">
                <a:solidFill>
                  <a:prstClr val="black">
                    <a:tint val="75000"/>
                  </a:prstClr>
                </a:solidFill>
              </a:rPr>
              <a:pPr defTabSz="457200"/>
              <a:t>March 5, 2018</a:t>
            </a:fld>
            <a:endParaRPr lang="en-US" dirty="0">
              <a:solidFill>
                <a:prstClr val="black">
                  <a:tint val="75000"/>
                </a:prstClr>
              </a:solidFill>
            </a:endParaRPr>
          </a:p>
        </p:txBody>
      </p:sp>
      <p:sp>
        <p:nvSpPr>
          <p:cNvPr id="9" name="Slide Number Placeholder 8"/>
          <p:cNvSpPr>
            <a:spLocks noGrp="1"/>
          </p:cNvSpPr>
          <p:nvPr>
            <p:ph type="sldNum" sz="quarter" idx="11"/>
          </p:nvPr>
        </p:nvSpPr>
        <p:spPr/>
        <p:txBody>
          <a:bodyPr/>
          <a:lstStyle/>
          <a:p>
            <a:pPr defTabSz="457200"/>
            <a:fld id="{D3F8C041-0C5D-2542-BA56-2F135B42574C}" type="slidenum">
              <a:rPr lang="en-US" smtClean="0">
                <a:solidFill>
                  <a:prstClr val="black">
                    <a:tint val="75000"/>
                  </a:prstClr>
                </a:solidFill>
              </a:rPr>
              <a:pPr defTabSz="457200"/>
              <a:t>‹#›</a:t>
            </a:fld>
            <a:endParaRPr lang="en-US" dirty="0">
              <a:solidFill>
                <a:prstClr val="black">
                  <a:tint val="75000"/>
                </a:prstClr>
              </a:solidFill>
            </a:endParaRPr>
          </a:p>
        </p:txBody>
      </p:sp>
      <p:sp>
        <p:nvSpPr>
          <p:cNvPr id="10" name="Footer Placeholder 9"/>
          <p:cNvSpPr>
            <a:spLocks noGrp="1"/>
          </p:cNvSpPr>
          <p:nvPr>
            <p:ph type="ftr" sz="quarter" idx="12"/>
          </p:nvPr>
        </p:nvSpPr>
        <p:spPr/>
        <p:txBody>
          <a:bodyPr/>
          <a:lstStyle/>
          <a:p>
            <a:pPr defTabSz="457200"/>
            <a:endParaRPr lang="en-US" dirty="0">
              <a:solidFill>
                <a:prstClr val="black">
                  <a:tint val="75000"/>
                </a:prstClr>
              </a:solidFill>
            </a:endParaRPr>
          </a:p>
        </p:txBody>
      </p:sp>
    </p:spTree>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457200"/>
            <a:fld id="{AC304B0F-7105-4172-9569-D0DF08FC556D}" type="datetime4">
              <a:rPr lang="en-US" smtClean="0">
                <a:solidFill>
                  <a:prstClr val="black">
                    <a:tint val="75000"/>
                  </a:prstClr>
                </a:solidFill>
              </a:rPr>
              <a:pPr defTabSz="457200"/>
              <a:t>March 5, 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3F8C041-0C5D-2542-BA56-2F135B42574C}" type="slidenum">
              <a:rPr lang="en-US" smtClean="0">
                <a:solidFill>
                  <a:prstClr val="black">
                    <a:tint val="75000"/>
                  </a:prstClr>
                </a:solidFill>
              </a:rPr>
              <a:pPr defTabSz="457200"/>
              <a:t>‹#›</a:t>
            </a:fld>
            <a:endParaRPr lang="en-US" dirty="0">
              <a:solidFill>
                <a:prstClr val="black">
                  <a:tint val="75000"/>
                </a:prstClr>
              </a:solidFill>
            </a:endParaRPr>
          </a:p>
        </p:txBody>
      </p:sp>
    </p:spTree>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457200"/>
            <a:fld id="{AC304B0F-7105-4172-9569-D0DF08FC556D}" type="datetime4">
              <a:rPr lang="en-US" smtClean="0">
                <a:solidFill>
                  <a:prstClr val="black">
                    <a:tint val="75000"/>
                  </a:prstClr>
                </a:solidFill>
              </a:rPr>
              <a:pPr defTabSz="457200"/>
              <a:t>March 5, 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3F8C041-0C5D-2542-BA56-2F135B42574C}" type="slidenum">
              <a:rPr lang="en-US" smtClean="0">
                <a:solidFill>
                  <a:prstClr val="black">
                    <a:tint val="75000"/>
                  </a:prstClr>
                </a:solidFill>
              </a:rPr>
              <a:pPr defTabSz="457200"/>
              <a:t>‹#›</a:t>
            </a:fld>
            <a:endParaRPr lang="en-US" dirty="0">
              <a:solidFill>
                <a:prstClr val="black">
                  <a:tint val="75000"/>
                </a:prstClr>
              </a:solidFill>
            </a:endParaRPr>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FB1CA2-97C0-449F-AE8B-9DD73AFA12F1}" type="datetime4">
              <a:rPr lang="en-US" smtClean="0">
                <a:solidFill>
                  <a:prstClr val="black">
                    <a:tint val="75000"/>
                  </a:prstClr>
                </a:solidFill>
              </a:rPr>
              <a:pPr/>
              <a:t>March 5, 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2517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B8F5CD-9070-4136-923A-37F691756C0F}" type="datetime4">
              <a:rPr lang="en-US" smtClean="0">
                <a:solidFill>
                  <a:prstClr val="black">
                    <a:tint val="75000"/>
                  </a:prstClr>
                </a:solidFill>
              </a:rPr>
              <a:pPr/>
              <a:t>March 5, 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53227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0033A1-99FC-4897-A7EE-733A00734302}" type="datetime4">
              <a:rPr lang="en-US" smtClean="0">
                <a:solidFill>
                  <a:prstClr val="black">
                    <a:tint val="75000"/>
                  </a:prstClr>
                </a:solidFill>
              </a:rPr>
              <a:pPr/>
              <a:t>March 5, 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7260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456F73-9243-4C13-8900-C3BDCCDA7EFA}" type="datetime4">
              <a:rPr lang="en-US" smtClean="0">
                <a:solidFill>
                  <a:prstClr val="black">
                    <a:tint val="75000"/>
                  </a:prstClr>
                </a:solidFill>
              </a:rPr>
              <a:pPr/>
              <a:t>March 5, 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9714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3663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321A09-CB26-481B-8E94-7DBB5D5A9E85}" type="datetime4">
              <a:rPr lang="en-US" smtClean="0">
                <a:solidFill>
                  <a:prstClr val="black">
                    <a:tint val="75000"/>
                  </a:prstClr>
                </a:solidFill>
              </a:rPr>
              <a:pPr/>
              <a:t>March 5, 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sp>
        <p:nvSpPr>
          <p:cNvPr id="6" name="Picture Placeholder 7"/>
          <p:cNvSpPr>
            <a:spLocks noGrp="1"/>
          </p:cNvSpPr>
          <p:nvPr>
            <p:ph type="pic" sz="quarter" idx="14"/>
          </p:nvPr>
        </p:nvSpPr>
        <p:spPr>
          <a:xfrm>
            <a:off x="0" y="1311275"/>
            <a:ext cx="9144000" cy="4454525"/>
          </a:xfrm>
        </p:spPr>
        <p:txBody>
          <a:bodyPr/>
          <a:lstStyle/>
          <a:p>
            <a:r>
              <a:rPr lang="en-US" dirty="0"/>
              <a:t>Click icon to add picture</a:t>
            </a:r>
          </a:p>
        </p:txBody>
      </p:sp>
    </p:spTree>
    <p:extLst>
      <p:ext uri="{BB962C8B-B14F-4D97-AF65-F5344CB8AC3E}">
        <p14:creationId xmlns:p14="http://schemas.microsoft.com/office/powerpoint/2010/main" val="2939162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2" descr="O:\MAC-SERVER\Jobs\CNM_Childrens_National_Medical_Center\12495-08_Collateral_Templates\PPT\Links\CN_Pr_Solid_3C-RGB_NEW.jpg"/>
          <p:cNvPicPr>
            <a:picLocks noChangeAspect="1" noChangeArrowheads="1"/>
          </p:cNvPicPr>
          <p:nvPr/>
        </p:nvPicPr>
        <p:blipFill>
          <a:blip r:embed="rId33" cstate="print"/>
          <a:srcRect/>
          <a:stretch>
            <a:fillRect/>
          </a:stretch>
        </p:blipFill>
        <p:spPr bwMode="auto">
          <a:xfrm>
            <a:off x="7099300" y="5983288"/>
            <a:ext cx="2044700" cy="874712"/>
          </a:xfrm>
          <a:prstGeom prst="rect">
            <a:avLst/>
          </a:prstGeom>
          <a:noFill/>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orbel"/>
                <a:cs typeface="Corbel"/>
              </a:defRPr>
            </a:lvl1pPr>
          </a:lstStyle>
          <a:p>
            <a:pPr defTabSz="457200"/>
            <a:fld id="{AC304B0F-7105-4172-9569-D0DF08FC556D}" type="datetime4">
              <a:rPr lang="en-US" smtClean="0">
                <a:solidFill>
                  <a:prstClr val="black">
                    <a:tint val="75000"/>
                  </a:prstClr>
                </a:solidFill>
              </a:rPr>
              <a:pPr defTabSz="457200"/>
              <a:t>March 5, 2018</a:t>
            </a:fld>
            <a:endParaRPr lang="en-US" dirty="0">
              <a:solidFill>
                <a:prstClr val="black">
                  <a:tint val="75000"/>
                </a:prstClr>
              </a:solidFill>
            </a:endParaRPr>
          </a:p>
        </p:txBody>
      </p:sp>
      <p:sp>
        <p:nvSpPr>
          <p:cNvPr id="5" name="Footer Placeholder 4"/>
          <p:cNvSpPr>
            <a:spLocks noGrp="1"/>
          </p:cNvSpPr>
          <p:nvPr>
            <p:ph type="ftr" sz="quarter" idx="3"/>
          </p:nvPr>
        </p:nvSpPr>
        <p:spPr>
          <a:xfrm>
            <a:off x="2590800" y="6356350"/>
            <a:ext cx="2209800" cy="365125"/>
          </a:xfrm>
          <a:prstGeom prst="rect">
            <a:avLst/>
          </a:prstGeom>
        </p:spPr>
        <p:txBody>
          <a:bodyPr vert="horz" lIns="91440" tIns="45720" rIns="91440" bIns="45720" rtlCol="0" anchor="ctr"/>
          <a:lstStyle>
            <a:lvl1pPr algn="ctr">
              <a:defRPr sz="1200" b="0" i="0">
                <a:solidFill>
                  <a:schemeClr val="tx1">
                    <a:tint val="75000"/>
                  </a:schemeClr>
                </a:solidFill>
                <a:latin typeface="Corbel"/>
                <a:cs typeface="Corbe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4800600" y="6356350"/>
            <a:ext cx="2133600" cy="365125"/>
          </a:xfrm>
          <a:prstGeom prst="rect">
            <a:avLst/>
          </a:prstGeom>
        </p:spPr>
        <p:txBody>
          <a:bodyPr vert="horz" lIns="91440" tIns="45720" rIns="91440" bIns="45720" rtlCol="0" anchor="ctr"/>
          <a:lstStyle>
            <a:lvl1pPr algn="r">
              <a:defRPr sz="1200" b="0" i="0">
                <a:solidFill>
                  <a:schemeClr val="tx1">
                    <a:tint val="75000"/>
                  </a:schemeClr>
                </a:solidFill>
                <a:latin typeface="Corbel"/>
                <a:cs typeface="Corbel"/>
              </a:defRPr>
            </a:lvl1pPr>
          </a:lstStyle>
          <a:p>
            <a:pPr defTabSz="457200"/>
            <a:fld id="{D3F8C041-0C5D-2542-BA56-2F135B42574C}" type="slidenum">
              <a:rPr lang="en-US" smtClean="0">
                <a:solidFill>
                  <a:prstClr val="black">
                    <a:tint val="75000"/>
                  </a:prstClr>
                </a:solidFill>
              </a:rPr>
              <a:pPr defTabSz="457200"/>
              <a:t>‹#›</a:t>
            </a:fld>
            <a:endParaRPr lang="en-US" dirty="0">
              <a:solidFill>
                <a:prstClr val="black">
                  <a:tint val="75000"/>
                </a:prstClr>
              </a:solidFill>
            </a:endParaRPr>
          </a:p>
        </p:txBody>
      </p:sp>
      <p:pic>
        <p:nvPicPr>
          <p:cNvPr id="7" name="Picture 2" descr="O:\MAC-SERVER\Jobs\CNM_Childrens_National_Medical_Center\12495-08_Collateral_Templates\PPT\Links\CN_Color_bar.jpg"/>
          <p:cNvPicPr>
            <a:picLocks noChangeAspect="1" noChangeArrowheads="1"/>
          </p:cNvPicPr>
          <p:nvPr/>
        </p:nvPicPr>
        <p:blipFill>
          <a:blip r:embed="rId34"/>
          <a:srcRect/>
          <a:stretch>
            <a:fillRect/>
          </a:stretch>
        </p:blipFill>
        <p:spPr bwMode="auto">
          <a:xfrm>
            <a:off x="0" y="0"/>
            <a:ext cx="9144001" cy="171450"/>
          </a:xfrm>
          <a:prstGeom prst="rect">
            <a:avLst/>
          </a:prstGeom>
          <a:noFill/>
        </p:spPr>
      </p:pic>
    </p:spTree>
    <p:extLst>
      <p:ext uri="{BB962C8B-B14F-4D97-AF65-F5344CB8AC3E}">
        <p14:creationId xmlns:p14="http://schemas.microsoft.com/office/powerpoint/2010/main" val="3356017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hf sldNum="0" hdr="0" ftr="0" dt="0"/>
  <p:txStyles>
    <p:titleStyle>
      <a:lvl1pPr algn="l" defTabSz="457200" rtl="0" eaLnBrk="1" latinLnBrk="0" hangingPunct="1">
        <a:spcBef>
          <a:spcPct val="0"/>
        </a:spcBef>
        <a:buNone/>
        <a:defRPr sz="2800" b="0" i="0" kern="1200">
          <a:solidFill>
            <a:srgbClr val="FF0000"/>
          </a:solidFill>
          <a:latin typeface="Corbel"/>
          <a:ea typeface="+mj-ea"/>
          <a:cs typeface="Corbel"/>
        </a:defRPr>
      </a:lvl1pPr>
    </p:titleStyle>
    <p:bodyStyle>
      <a:lvl1pPr marL="342900" indent="-342900" algn="l" defTabSz="457200" rtl="0" eaLnBrk="1" latinLnBrk="0" hangingPunct="1">
        <a:spcBef>
          <a:spcPct val="20000"/>
        </a:spcBef>
        <a:buFont typeface="Arial"/>
        <a:buChar char="•"/>
        <a:defRPr sz="2800" b="0" i="0" kern="1200">
          <a:solidFill>
            <a:schemeClr val="tx1"/>
          </a:solidFill>
          <a:latin typeface="Corbel"/>
          <a:ea typeface="+mn-ea"/>
          <a:cs typeface="Corbel"/>
        </a:defRPr>
      </a:lvl1pPr>
      <a:lvl2pPr marL="742950" indent="-285750" algn="l" defTabSz="457200" rtl="0" eaLnBrk="1" latinLnBrk="0" hangingPunct="1">
        <a:spcBef>
          <a:spcPct val="20000"/>
        </a:spcBef>
        <a:buFont typeface="Arial"/>
        <a:buChar char="–"/>
        <a:defRPr sz="2400" b="0" i="0" kern="1200">
          <a:solidFill>
            <a:schemeClr val="tx1"/>
          </a:solidFill>
          <a:latin typeface="Corbel"/>
          <a:ea typeface="+mn-ea"/>
          <a:cs typeface="Corbel"/>
        </a:defRPr>
      </a:lvl2pPr>
      <a:lvl3pPr marL="1143000" indent="-228600" algn="l" defTabSz="457200" rtl="0" eaLnBrk="1" latinLnBrk="0" hangingPunct="1">
        <a:spcBef>
          <a:spcPct val="20000"/>
        </a:spcBef>
        <a:buFont typeface="Arial"/>
        <a:buChar char="•"/>
        <a:defRPr sz="2000" b="0" i="0" kern="1200">
          <a:solidFill>
            <a:schemeClr val="tx1"/>
          </a:solidFill>
          <a:latin typeface="Corbel"/>
          <a:ea typeface="+mn-ea"/>
          <a:cs typeface="Corbel"/>
        </a:defRPr>
      </a:lvl3pPr>
      <a:lvl4pPr marL="1600200" indent="-228600" algn="l" defTabSz="457200" rtl="0" eaLnBrk="1" latinLnBrk="0" hangingPunct="1">
        <a:spcBef>
          <a:spcPct val="20000"/>
        </a:spcBef>
        <a:buFont typeface="Arial"/>
        <a:buChar char="–"/>
        <a:defRPr sz="1800" b="0" i="0" kern="1200">
          <a:solidFill>
            <a:schemeClr val="tx1"/>
          </a:solidFill>
          <a:latin typeface="Corbel"/>
          <a:ea typeface="+mn-ea"/>
          <a:cs typeface="Corbel"/>
        </a:defRPr>
      </a:lvl4pPr>
      <a:lvl5pPr marL="2057400" indent="-228600" algn="l" defTabSz="457200" rtl="0" eaLnBrk="1" latinLnBrk="0" hangingPunct="1">
        <a:spcBef>
          <a:spcPct val="20000"/>
        </a:spcBef>
        <a:buFont typeface="Arial"/>
        <a:buChar char="»"/>
        <a:defRPr sz="1800" b="0" i="0" kern="1200">
          <a:solidFill>
            <a:schemeClr val="tx1"/>
          </a:solidFill>
          <a:latin typeface="Corbel"/>
          <a:ea typeface="+mn-ea"/>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defTabSz="457200"/>
            <a:fld id="{D3F8C041-0C5D-2542-BA56-2F135B42574C}" type="slidenum">
              <a:rPr lang="en-US" smtClean="0">
                <a:solidFill>
                  <a:prstClr val="black">
                    <a:tint val="75000"/>
                  </a:prstClr>
                </a:solidFill>
              </a:rPr>
              <a:pPr defTabSz="457200"/>
              <a:t>‹#›</a:t>
            </a:fld>
            <a:endParaRPr lang="en-US" dirty="0">
              <a:solidFill>
                <a:prstClr val="black">
                  <a:tint val="75000"/>
                </a:prstClr>
              </a:solidFill>
            </a:endParaRPr>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pPr defTabSz="457200"/>
            <a:endParaRPr lang="en-US" dirty="0">
              <a:solidFill>
                <a:prstClr val="black">
                  <a:tint val="75000"/>
                </a:prstClr>
              </a:solidFill>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pPr defTabSz="457200"/>
            <a:fld id="{AC304B0F-7105-4172-9569-D0DF08FC556D}" type="datetime4">
              <a:rPr lang="en-US" smtClean="0">
                <a:solidFill>
                  <a:prstClr val="black">
                    <a:tint val="75000"/>
                  </a:prstClr>
                </a:solidFill>
              </a:rPr>
              <a:pPr defTabSz="457200"/>
              <a:t>March 5, 2018</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sldNum="0"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en.wikipedia.org/wiki/Generation_Z" TargetMode="Externa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hyperlink" Target="https://en.wikipedia.org/wiki/Generation_Z" TargetMode="Externa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hyperlink" Target="mailto:dgdooley@childrensnational.org" TargetMode="Externa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19.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7.png"/><Relationship Id="rId1" Type="http://schemas.openxmlformats.org/officeDocument/2006/relationships/slideLayout" Target="../slideLayouts/slideLayout18.xml"/><Relationship Id="rId5" Type="http://schemas.openxmlformats.org/officeDocument/2006/relationships/image" Target="../media/image35.jpeg"/><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hyperlink" Target="mailto:Diana.Bruce@dc.gov" TargetMode="External"/><Relationship Id="rId2" Type="http://schemas.openxmlformats.org/officeDocument/2006/relationships/image" Target="../media/image44.png"/><Relationship Id="rId1" Type="http://schemas.openxmlformats.org/officeDocument/2006/relationships/slideLayout" Target="../slideLayouts/slideLayout18.xml"/><Relationship Id="rId6" Type="http://schemas.openxmlformats.org/officeDocument/2006/relationships/hyperlink" Target="https://dcps.dc.gov/page/section-504" TargetMode="External"/><Relationship Id="rId5" Type="http://schemas.openxmlformats.org/officeDocument/2006/relationships/hyperlink" Target="mailto:504@dc.gov" TargetMode="External"/><Relationship Id="rId4" Type="http://schemas.openxmlformats.org/officeDocument/2006/relationships/hyperlink" Target="https://dcps.dc.gov/page/health-and-wellness"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47.jpeg"/></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hyperlink" Target="mailto:heidi.schumacher@dc.gov" TargetMode="External"/><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hyperlink" Target="mailto:jdeangelo@childrensnational.org" TargetMode="External"/><Relationship Id="rId4" Type="http://schemas.openxmlformats.org/officeDocument/2006/relationships/hyperlink" Target="mailto:jnkline@childrensnational.org"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hyperlink" Target="https://docs.google.com/spreadsheets/d/12ij_8dYyYduzSvbzhA2Y3gh3dY3xS5blIUsMMSYcRfY/edit#gid=0" TargetMode="External"/><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1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2.png"/><Relationship Id="rId1" Type="http://schemas.openxmlformats.org/officeDocument/2006/relationships/slideLayout" Target="../slideLayouts/slideLayout14.xml"/><Relationship Id="rId5" Type="http://schemas.openxmlformats.org/officeDocument/2006/relationships/image" Target="../media/image62.png"/><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14.xml"/><Relationship Id="rId5" Type="http://schemas.openxmlformats.org/officeDocument/2006/relationships/hyperlink" Target="http://researchweek.ctsicn.org/Apps/abstractSpeaker.aspx#camara_j" TargetMode="External"/><Relationship Id="rId4" Type="http://schemas.openxmlformats.org/officeDocument/2006/relationships/image" Target="../media/image63.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514600"/>
            <a:ext cx="8229600" cy="1362075"/>
          </a:xfrm>
        </p:spPr>
        <p:txBody>
          <a:bodyPr>
            <a:noAutofit/>
          </a:bodyPr>
          <a:lstStyle/>
          <a:p>
            <a:pPr algn="ctr"/>
            <a:r>
              <a:rPr lang="en-US" b="1" dirty="0">
                <a:solidFill>
                  <a:srgbClr val="C00000"/>
                </a:solidFill>
                <a:latin typeface="Corbel" panose="020B0503020204020204" pitchFamily="34" charset="0"/>
                <a:cs typeface="Arial" panose="020B0604020202020204" pitchFamily="34" charset="0"/>
              </a:rPr>
              <a:t>Pediatric Public Health and Advocacy Curriculum (P-PHAC)</a:t>
            </a:r>
            <a:br>
              <a:rPr lang="en-US" b="1" dirty="0">
                <a:solidFill>
                  <a:srgbClr val="C00000"/>
                </a:solidFill>
                <a:latin typeface="Corbel" panose="020B0503020204020204" pitchFamily="34" charset="0"/>
                <a:cs typeface="Arial" panose="020B0604020202020204" pitchFamily="34" charset="0"/>
              </a:rPr>
            </a:br>
            <a:r>
              <a:rPr lang="en-US" b="1" dirty="0">
                <a:solidFill>
                  <a:srgbClr val="C00000"/>
                </a:solidFill>
                <a:latin typeface="Corbel" panose="020B0503020204020204" pitchFamily="34" charset="0"/>
                <a:cs typeface="Arial" panose="020B0604020202020204" pitchFamily="34" charset="0"/>
              </a:rPr>
              <a:t/>
            </a:r>
            <a:br>
              <a:rPr lang="en-US" b="1" dirty="0">
                <a:solidFill>
                  <a:srgbClr val="C00000"/>
                </a:solidFill>
                <a:latin typeface="Corbel" panose="020B0503020204020204" pitchFamily="34" charset="0"/>
                <a:cs typeface="Arial" panose="020B0604020202020204" pitchFamily="34" charset="0"/>
              </a:rPr>
            </a:br>
            <a:r>
              <a:rPr lang="en-US" b="1" dirty="0">
                <a:solidFill>
                  <a:srgbClr val="C00000"/>
                </a:solidFill>
                <a:latin typeface="Corbel" panose="020B0503020204020204" pitchFamily="34" charset="0"/>
                <a:cs typeface="Arial" panose="020B0604020202020204" pitchFamily="34" charset="0"/>
              </a:rPr>
              <a:t>March 6</a:t>
            </a:r>
            <a:r>
              <a:rPr lang="en-US" b="1" baseline="30000" dirty="0">
                <a:solidFill>
                  <a:srgbClr val="C00000"/>
                </a:solidFill>
                <a:latin typeface="Corbel" panose="020B0503020204020204" pitchFamily="34" charset="0"/>
                <a:cs typeface="Arial" panose="020B0604020202020204" pitchFamily="34" charset="0"/>
              </a:rPr>
              <a:t>th</a:t>
            </a:r>
            <a:r>
              <a:rPr lang="en-US" b="1" dirty="0">
                <a:solidFill>
                  <a:srgbClr val="C00000"/>
                </a:solidFill>
                <a:latin typeface="Corbel" panose="020B0503020204020204" pitchFamily="34" charset="0"/>
                <a:cs typeface="Arial" panose="020B0604020202020204" pitchFamily="34" charset="0"/>
              </a:rPr>
              <a:t>, 2018</a:t>
            </a:r>
            <a:endParaRPr lang="en-US" b="1" dirty="0"/>
          </a:p>
        </p:txBody>
      </p:sp>
    </p:spTree>
    <p:extLst>
      <p:ext uri="{BB962C8B-B14F-4D97-AF65-F5344CB8AC3E}">
        <p14:creationId xmlns:p14="http://schemas.microsoft.com/office/powerpoint/2010/main" val="1249390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lvl="0" algn="ctr">
              <a:spcBef>
                <a:spcPct val="20000"/>
              </a:spcBef>
            </a:pPr>
            <a:r>
              <a:rPr lang="en-US" sz="3200" b="1" dirty="0">
                <a:ea typeface="+mn-ea"/>
              </a:rPr>
              <a:t>Why is education important for health?</a:t>
            </a:r>
            <a:r>
              <a:rPr lang="en-US" sz="3200" b="1" dirty="0">
                <a:solidFill>
                  <a:srgbClr val="C00000"/>
                </a:solidFill>
                <a:ea typeface="+mn-ea"/>
              </a:rPr>
              <a:t/>
            </a:r>
            <a:br>
              <a:rPr lang="en-US" sz="3200" b="1" dirty="0">
                <a:solidFill>
                  <a:srgbClr val="C00000"/>
                </a:solidFill>
                <a:ea typeface="+mn-ea"/>
              </a:rPr>
            </a:br>
            <a:endParaRPr lang="en-US" sz="3200" b="1" dirty="0">
              <a:solidFill>
                <a:srgbClr val="C00000"/>
              </a:solidFill>
            </a:endParaRP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74494" y="1600200"/>
            <a:ext cx="6795011" cy="4525963"/>
          </a:xfrm>
        </p:spPr>
      </p:pic>
    </p:spTree>
    <p:extLst>
      <p:ext uri="{BB962C8B-B14F-4D97-AF65-F5344CB8AC3E}">
        <p14:creationId xmlns:p14="http://schemas.microsoft.com/office/powerpoint/2010/main" val="2221629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smtClean="0"/>
              <a:t>Education as a Social Determinant of Health</a:t>
            </a:r>
            <a:endParaRPr lang="en-US" sz="3200" b="1" dirty="0"/>
          </a:p>
        </p:txBody>
      </p:sp>
      <p:sp>
        <p:nvSpPr>
          <p:cNvPr id="3" name="Content Placeholder 2"/>
          <p:cNvSpPr>
            <a:spLocks noGrp="1"/>
          </p:cNvSpPr>
          <p:nvPr>
            <p:ph idx="1"/>
          </p:nvPr>
        </p:nvSpPr>
        <p:spPr>
          <a:xfrm>
            <a:off x="457200" y="990600"/>
            <a:ext cx="8229600" cy="5135563"/>
          </a:xfrm>
        </p:spPr>
        <p:txBody>
          <a:bodyPr>
            <a:normAutofit fontScale="92500" lnSpcReduction="10000"/>
          </a:bodyPr>
          <a:lstStyle/>
          <a:p>
            <a:pPr lvl="0" fontAlgn="base"/>
            <a:r>
              <a:rPr lang="en-US" dirty="0">
                <a:solidFill>
                  <a:prstClr val="black"/>
                </a:solidFill>
              </a:rPr>
              <a:t>Infant mortality rates are higher among children born to women who never graduated high school compared with women who have earned a college </a:t>
            </a:r>
            <a:r>
              <a:rPr lang="en-US" dirty="0" smtClean="0">
                <a:solidFill>
                  <a:prstClr val="black"/>
                </a:solidFill>
              </a:rPr>
              <a:t>degree</a:t>
            </a:r>
            <a:endParaRPr lang="en-US" dirty="0" smtClean="0"/>
          </a:p>
          <a:p>
            <a:pPr fontAlgn="base"/>
            <a:r>
              <a:rPr lang="en-US" dirty="0" smtClean="0"/>
              <a:t>On </a:t>
            </a:r>
            <a:r>
              <a:rPr lang="en-US" dirty="0"/>
              <a:t>average, a college graduate is </a:t>
            </a:r>
            <a:r>
              <a:rPr lang="en-US" dirty="0" smtClean="0"/>
              <a:t>lives </a:t>
            </a:r>
            <a:r>
              <a:rPr lang="en-US" dirty="0"/>
              <a:t>nine years longer than someone who has not completed high </a:t>
            </a:r>
            <a:r>
              <a:rPr lang="en-US" dirty="0" smtClean="0"/>
              <a:t>school</a:t>
            </a:r>
          </a:p>
          <a:p>
            <a:pPr fontAlgn="base"/>
            <a:r>
              <a:rPr lang="en-US" dirty="0" smtClean="0"/>
              <a:t>College </a:t>
            </a:r>
            <a:r>
              <a:rPr lang="en-US" dirty="0"/>
              <a:t>graduates earn nearly twice as much as high school graduates over a </a:t>
            </a:r>
            <a:r>
              <a:rPr lang="en-US" dirty="0" smtClean="0"/>
              <a:t>lifetime</a:t>
            </a:r>
          </a:p>
          <a:p>
            <a:pPr lvl="0" fontAlgn="base"/>
            <a:r>
              <a:rPr lang="en-US" dirty="0">
                <a:solidFill>
                  <a:prstClr val="black"/>
                </a:solidFill>
              </a:rPr>
              <a:t>Adults with fewer years of education are more likely to die prematurely, engage in unhealthy behaviors such as smoking and have higher rates of diabetes and </a:t>
            </a:r>
            <a:r>
              <a:rPr lang="en-US" dirty="0" smtClean="0">
                <a:solidFill>
                  <a:prstClr val="black"/>
                </a:solidFill>
              </a:rPr>
              <a:t>obesity</a:t>
            </a:r>
            <a:endParaRPr lang="en-US" dirty="0" smtClean="0"/>
          </a:p>
          <a:p>
            <a:pPr fontAlgn="base"/>
            <a:r>
              <a:rPr lang="en-US" dirty="0" smtClean="0"/>
              <a:t>People </a:t>
            </a:r>
            <a:r>
              <a:rPr lang="en-US" dirty="0"/>
              <a:t>with fewer years of education are more likely to have lower paying jobs that offer fewer </a:t>
            </a:r>
            <a:r>
              <a:rPr lang="en-US" dirty="0" smtClean="0"/>
              <a:t>benefits</a:t>
            </a:r>
            <a:endParaRPr lang="en-US" dirty="0"/>
          </a:p>
          <a:p>
            <a:endParaRPr lang="en-US" dirty="0"/>
          </a:p>
        </p:txBody>
      </p:sp>
    </p:spTree>
    <p:extLst>
      <p:ext uri="{BB962C8B-B14F-4D97-AF65-F5344CB8AC3E}">
        <p14:creationId xmlns:p14="http://schemas.microsoft.com/office/powerpoint/2010/main" val="4127998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2000" y="304800"/>
            <a:ext cx="7696200" cy="1524000"/>
          </a:xfrm>
        </p:spPr>
        <p:txBody>
          <a:bodyPr>
            <a:normAutofit fontScale="90000"/>
          </a:bodyPr>
          <a:lstStyle/>
          <a:p>
            <a:pPr algn="ctr"/>
            <a:r>
              <a:rPr lang="en-US" sz="3600" b="1" dirty="0" smtClean="0"/>
              <a:t>Health and Educational Outcomes are Intertwined</a:t>
            </a:r>
            <a:r>
              <a:rPr lang="en-US" dirty="0" smtClean="0"/>
              <a:t/>
            </a:r>
            <a:br>
              <a:rPr lang="en-US" dirty="0" smtClean="0"/>
            </a:br>
            <a:endParaRPr lang="en-US" dirty="0"/>
          </a:p>
        </p:txBody>
      </p:sp>
      <p:grpSp>
        <p:nvGrpSpPr>
          <p:cNvPr id="14" name="Group 13"/>
          <p:cNvGrpSpPr/>
          <p:nvPr/>
        </p:nvGrpSpPr>
        <p:grpSpPr>
          <a:xfrm>
            <a:off x="2362200" y="1905000"/>
            <a:ext cx="4267200" cy="4222473"/>
            <a:chOff x="4154024" y="1016911"/>
            <a:chExt cx="4766935" cy="4766936"/>
          </a:xfrm>
        </p:grpSpPr>
        <p:pic>
          <p:nvPicPr>
            <p:cNvPr id="15" name="Picture 2" descr="http://www.clipartbest.com/cliparts/dcr/x6x/dcrx6xKc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4024" y="1016911"/>
              <a:ext cx="4766935" cy="476693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501683" y="2412078"/>
              <a:ext cx="2271860" cy="938149"/>
            </a:xfrm>
            <a:prstGeom prst="rect">
              <a:avLst/>
            </a:prstGeom>
            <a:noFill/>
          </p:spPr>
          <p:txBody>
            <a:bodyPr wrap="square" rtlCol="0">
              <a:spAutoFit/>
            </a:bodyPr>
            <a:lstStyle/>
            <a:p>
              <a:pPr defTabSz="457200" eaLnBrk="1" fontAlgn="auto" hangingPunct="1">
                <a:spcBef>
                  <a:spcPts val="0"/>
                </a:spcBef>
                <a:spcAft>
                  <a:spcPts val="0"/>
                </a:spcAft>
              </a:pPr>
              <a:r>
                <a:rPr lang="en-US" sz="2400" b="1" dirty="0">
                  <a:solidFill>
                    <a:prstClr val="black"/>
                  </a:solidFill>
                  <a:latin typeface="Calibri"/>
                  <a:ea typeface="+mn-ea"/>
                </a:rPr>
                <a:t>Educational Outcomes</a:t>
              </a:r>
            </a:p>
          </p:txBody>
        </p:sp>
        <p:sp>
          <p:nvSpPr>
            <p:cNvPr id="17" name="TextBox 16"/>
            <p:cNvSpPr txBox="1"/>
            <p:nvPr/>
          </p:nvSpPr>
          <p:spPr>
            <a:xfrm>
              <a:off x="6897003" y="3475417"/>
              <a:ext cx="1989056" cy="938149"/>
            </a:xfrm>
            <a:prstGeom prst="rect">
              <a:avLst/>
            </a:prstGeom>
            <a:noFill/>
          </p:spPr>
          <p:txBody>
            <a:bodyPr wrap="square" rtlCol="0">
              <a:spAutoFit/>
            </a:bodyPr>
            <a:lstStyle/>
            <a:p>
              <a:pPr defTabSz="457200" eaLnBrk="1" fontAlgn="auto" hangingPunct="1">
                <a:spcBef>
                  <a:spcPts val="0"/>
                </a:spcBef>
                <a:spcAft>
                  <a:spcPts val="0"/>
                </a:spcAft>
              </a:pPr>
              <a:r>
                <a:rPr lang="en-US" sz="2400" dirty="0">
                  <a:solidFill>
                    <a:schemeClr val="bg1"/>
                  </a:solidFill>
                  <a:latin typeface="Calibri"/>
                  <a:ea typeface="+mn-ea"/>
                </a:rPr>
                <a:t>Health Outcomes</a:t>
              </a:r>
            </a:p>
          </p:txBody>
        </p:sp>
      </p:grpSp>
      <p:sp>
        <p:nvSpPr>
          <p:cNvPr id="3" name="TextBox 2"/>
          <p:cNvSpPr txBox="1"/>
          <p:nvPr/>
        </p:nvSpPr>
        <p:spPr>
          <a:xfrm>
            <a:off x="340802" y="1981200"/>
            <a:ext cx="2209800" cy="3908762"/>
          </a:xfrm>
          <a:prstGeom prst="rect">
            <a:avLst/>
          </a:prstGeom>
          <a:noFill/>
        </p:spPr>
        <p:txBody>
          <a:bodyPr wrap="square" rtlCol="0">
            <a:spAutoFit/>
          </a:bodyPr>
          <a:lstStyle/>
          <a:p>
            <a:r>
              <a:rPr lang="en-US" altLang="en-US" sz="2800" dirty="0">
                <a:solidFill>
                  <a:srgbClr val="002C77"/>
                </a:solidFill>
                <a:latin typeface="+mn-lt"/>
              </a:rPr>
              <a:t>Higher educational </a:t>
            </a:r>
            <a:r>
              <a:rPr lang="en-US" altLang="en-US" sz="2800" dirty="0" smtClean="0">
                <a:solidFill>
                  <a:srgbClr val="002C77"/>
                </a:solidFill>
                <a:latin typeface="+mn-lt"/>
              </a:rPr>
              <a:t>achievement </a:t>
            </a:r>
            <a:r>
              <a:rPr lang="en-US" altLang="en-US" sz="2800" dirty="0">
                <a:solidFill>
                  <a:srgbClr val="002C77"/>
                </a:solidFill>
                <a:latin typeface="+mn-lt"/>
              </a:rPr>
              <a:t>is associated with better health throughout the </a:t>
            </a:r>
            <a:r>
              <a:rPr lang="en-US" altLang="en-US" sz="2800" dirty="0" smtClean="0">
                <a:solidFill>
                  <a:srgbClr val="002C77"/>
                </a:solidFill>
                <a:latin typeface="+mn-lt"/>
              </a:rPr>
              <a:t>lifespan</a:t>
            </a:r>
            <a:endParaRPr lang="en-US" altLang="en-US" sz="2800" dirty="0">
              <a:solidFill>
                <a:schemeClr val="accent2">
                  <a:lumMod val="60000"/>
                  <a:lumOff val="40000"/>
                </a:schemeClr>
              </a:solidFill>
              <a:latin typeface="+mn-lt"/>
            </a:endParaRPr>
          </a:p>
          <a:p>
            <a:endParaRPr lang="en-US" dirty="0">
              <a:solidFill>
                <a:schemeClr val="accent2">
                  <a:lumMod val="60000"/>
                  <a:lumOff val="40000"/>
                </a:schemeClr>
              </a:solidFill>
            </a:endParaRPr>
          </a:p>
        </p:txBody>
      </p:sp>
      <p:sp>
        <p:nvSpPr>
          <p:cNvPr id="4" name="TextBox 3"/>
          <p:cNvSpPr txBox="1"/>
          <p:nvPr/>
        </p:nvSpPr>
        <p:spPr>
          <a:xfrm>
            <a:off x="6752211" y="2848218"/>
            <a:ext cx="2391789" cy="3477875"/>
          </a:xfrm>
          <a:prstGeom prst="rect">
            <a:avLst/>
          </a:prstGeom>
          <a:noFill/>
        </p:spPr>
        <p:txBody>
          <a:bodyPr wrap="square" rtlCol="0">
            <a:spAutoFit/>
          </a:bodyPr>
          <a:lstStyle/>
          <a:p>
            <a:r>
              <a:rPr lang="en-US" altLang="en-US" sz="2800" dirty="0">
                <a:solidFill>
                  <a:srgbClr val="0070C0"/>
                </a:solidFill>
                <a:latin typeface="+mn-lt"/>
              </a:rPr>
              <a:t>Healthier students, families </a:t>
            </a:r>
            <a:r>
              <a:rPr lang="en-US" altLang="en-US" sz="2800" dirty="0" smtClean="0">
                <a:solidFill>
                  <a:srgbClr val="0070C0"/>
                </a:solidFill>
                <a:latin typeface="+mn-lt"/>
              </a:rPr>
              <a:t>&amp; </a:t>
            </a:r>
            <a:r>
              <a:rPr lang="en-US" altLang="en-US" sz="2800" dirty="0">
                <a:solidFill>
                  <a:srgbClr val="0070C0"/>
                </a:solidFill>
                <a:latin typeface="+mn-lt"/>
              </a:rPr>
              <a:t>communities have higher educational </a:t>
            </a:r>
            <a:r>
              <a:rPr lang="en-US" altLang="en-US" sz="2800" dirty="0" smtClean="0">
                <a:solidFill>
                  <a:srgbClr val="0070C0"/>
                </a:solidFill>
                <a:latin typeface="+mn-lt"/>
              </a:rPr>
              <a:t>achievement</a:t>
            </a:r>
            <a:endParaRPr lang="en-US" altLang="en-US" sz="2800" dirty="0">
              <a:solidFill>
                <a:srgbClr val="0070C0"/>
              </a:solidFill>
              <a:latin typeface="+mn-lt"/>
            </a:endParaRPr>
          </a:p>
          <a:p>
            <a:endParaRPr lang="en-US" dirty="0">
              <a:solidFill>
                <a:srgbClr val="254B8E"/>
              </a:solidFill>
            </a:endParaRPr>
          </a:p>
        </p:txBody>
      </p:sp>
    </p:spTree>
    <p:extLst>
      <p:ext uri="{BB962C8B-B14F-4D97-AF65-F5344CB8AC3E}">
        <p14:creationId xmlns:p14="http://schemas.microsoft.com/office/powerpoint/2010/main" val="13915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54200" y="197549"/>
            <a:ext cx="5615195" cy="1143000"/>
          </a:xfrm>
        </p:spPr>
        <p:txBody>
          <a:bodyPr anchor="ctr">
            <a:normAutofit/>
          </a:bodyPr>
          <a:lstStyle/>
          <a:p>
            <a:pPr algn="ctr"/>
            <a:r>
              <a:rPr lang="en-US" sz="3200" b="1" dirty="0" smtClean="0"/>
              <a:t>Siloed Sectors</a:t>
            </a:r>
            <a:endParaRPr lang="en-US" sz="3200" b="1" dirty="0"/>
          </a:p>
        </p:txBody>
      </p:sp>
      <p:sp>
        <p:nvSpPr>
          <p:cNvPr id="2" name="Date Placeholder 1"/>
          <p:cNvSpPr>
            <a:spLocks noGrp="1"/>
          </p:cNvSpPr>
          <p:nvPr>
            <p:ph type="dt" sz="half" idx="10"/>
          </p:nvPr>
        </p:nvSpPr>
        <p:spPr/>
        <p:txBody>
          <a:bodyPr/>
          <a:lstStyle/>
          <a:p>
            <a:pPr>
              <a:defRPr/>
            </a:pPr>
            <a:endParaRPr lang="en-US" dirty="0">
              <a:latin typeface="Times" charset="0"/>
            </a:endParaRPr>
          </a:p>
        </p:txBody>
      </p:sp>
      <p:sp>
        <p:nvSpPr>
          <p:cNvPr id="3" name="Slide Number Placeholder 2"/>
          <p:cNvSpPr>
            <a:spLocks noGrp="1"/>
          </p:cNvSpPr>
          <p:nvPr>
            <p:ph type="sldNum" sz="quarter" idx="12"/>
          </p:nvPr>
        </p:nvSpPr>
        <p:spPr/>
        <p:txBody>
          <a:bodyPr/>
          <a:lstStyle/>
          <a:p>
            <a:endParaRPr lang="en-US" altLang="en-US" dirty="0">
              <a:solidFill>
                <a:srgbClr val="002C77"/>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25938"/>
          <a:stretch/>
        </p:blipFill>
        <p:spPr>
          <a:xfrm>
            <a:off x="914399" y="1624572"/>
            <a:ext cx="7450403" cy="4872626"/>
          </a:xfrm>
          <a:prstGeom prst="rect">
            <a:avLst/>
          </a:prstGeom>
        </p:spPr>
      </p:pic>
      <p:sp>
        <p:nvSpPr>
          <p:cNvPr id="6" name="Text Box 12"/>
          <p:cNvSpPr txBox="1">
            <a:spLocks noChangeArrowheads="1"/>
          </p:cNvSpPr>
          <p:nvPr/>
        </p:nvSpPr>
        <p:spPr bwMode="auto">
          <a:xfrm>
            <a:off x="1295400" y="4060886"/>
            <a:ext cx="1879204" cy="400110"/>
          </a:xfrm>
          <a:prstGeom prst="rect">
            <a:avLst/>
          </a:prstGeom>
          <a:solidFill>
            <a:schemeClr val="bg1"/>
          </a:solidFill>
          <a:ln>
            <a:noFill/>
          </a:ln>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b="1" dirty="0" smtClean="0"/>
              <a:t> </a:t>
            </a:r>
            <a:r>
              <a:rPr lang="en-US" altLang="en-US" sz="2000" b="1" dirty="0" smtClean="0">
                <a:latin typeface="+mj-lt"/>
              </a:rPr>
              <a:t>HEALTH</a:t>
            </a:r>
            <a:endParaRPr lang="en-US" altLang="en-US" sz="2000" b="1" dirty="0">
              <a:latin typeface="+mj-lt"/>
            </a:endParaRPr>
          </a:p>
        </p:txBody>
      </p:sp>
      <p:sp>
        <p:nvSpPr>
          <p:cNvPr id="7" name="Text Box 13"/>
          <p:cNvSpPr txBox="1">
            <a:spLocks noChangeArrowheads="1"/>
          </p:cNvSpPr>
          <p:nvPr/>
        </p:nvSpPr>
        <p:spPr bwMode="auto">
          <a:xfrm>
            <a:off x="3629951" y="4060885"/>
            <a:ext cx="2019300" cy="400110"/>
          </a:xfrm>
          <a:prstGeom prst="rect">
            <a:avLst/>
          </a:prstGeom>
          <a:solidFill>
            <a:schemeClr val="bg1"/>
          </a:solidFill>
          <a:ln>
            <a:noFill/>
          </a:ln>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000" b="1" dirty="0">
                <a:latin typeface="+mn-lt"/>
              </a:rPr>
              <a:t>EDUCATION</a:t>
            </a:r>
          </a:p>
        </p:txBody>
      </p:sp>
      <p:sp>
        <p:nvSpPr>
          <p:cNvPr id="8" name="Text Box 14"/>
          <p:cNvSpPr txBox="1">
            <a:spLocks noChangeArrowheads="1"/>
          </p:cNvSpPr>
          <p:nvPr/>
        </p:nvSpPr>
        <p:spPr bwMode="auto">
          <a:xfrm>
            <a:off x="6231200" y="3869504"/>
            <a:ext cx="1846000" cy="707886"/>
          </a:xfrm>
          <a:prstGeom prst="rect">
            <a:avLst/>
          </a:prstGeom>
          <a:solidFill>
            <a:schemeClr val="bg1"/>
          </a:solidFill>
          <a:ln>
            <a:noFill/>
          </a:ln>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000" b="1" dirty="0" smtClean="0">
                <a:latin typeface="+mn-lt"/>
              </a:rPr>
              <a:t>OTHER SERVICES, JOBS</a:t>
            </a:r>
            <a:endParaRPr lang="en-US" altLang="en-US" sz="2000" b="1" dirty="0">
              <a:latin typeface="+mn-lt"/>
            </a:endParaRPr>
          </a:p>
        </p:txBody>
      </p:sp>
    </p:spTree>
    <p:extLst>
      <p:ext uri="{BB962C8B-B14F-4D97-AF65-F5344CB8AC3E}">
        <p14:creationId xmlns:p14="http://schemas.microsoft.com/office/powerpoint/2010/main" val="284016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smtClean="0"/>
              <a:t>Pop Quiz</a:t>
            </a:r>
            <a:endParaRPr lang="en-US" sz="3200" b="1" dirty="0"/>
          </a:p>
        </p:txBody>
      </p:sp>
      <p:sp>
        <p:nvSpPr>
          <p:cNvPr id="3" name="Content Placeholder 2"/>
          <p:cNvSpPr>
            <a:spLocks noGrp="1"/>
          </p:cNvSpPr>
          <p:nvPr>
            <p:ph idx="1"/>
          </p:nvPr>
        </p:nvSpPr>
        <p:spPr/>
        <p:txBody>
          <a:bodyPr/>
          <a:lstStyle/>
          <a:p>
            <a:r>
              <a:rPr lang="en-US" dirty="0" smtClean="0"/>
              <a:t>Raise your hand if:</a:t>
            </a:r>
          </a:p>
          <a:p>
            <a:pPr lvl="1"/>
            <a:r>
              <a:rPr lang="en-US" dirty="0" smtClean="0"/>
              <a:t>You know what an IEP is</a:t>
            </a:r>
          </a:p>
          <a:p>
            <a:pPr lvl="1"/>
            <a:r>
              <a:rPr lang="en-US" dirty="0" smtClean="0"/>
              <a:t>You know what a 504 plan is</a:t>
            </a:r>
          </a:p>
          <a:p>
            <a:pPr lvl="1"/>
            <a:r>
              <a:rPr lang="en-US" dirty="0" smtClean="0"/>
              <a:t>You have </a:t>
            </a:r>
            <a:r>
              <a:rPr lang="en-US" dirty="0"/>
              <a:t>spoken to or contacted a school staff member (including school nursing) on behalf of a patient.</a:t>
            </a:r>
          </a:p>
          <a:p>
            <a:pPr marL="457200" lvl="1" indent="0">
              <a:buNone/>
            </a:pPr>
            <a:endParaRPr lang="en-US" dirty="0" smtClean="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0" y="3914775"/>
            <a:ext cx="6035040" cy="1885950"/>
          </a:xfrm>
          <a:prstGeom prst="rect">
            <a:avLst/>
          </a:prstGeom>
        </p:spPr>
      </p:pic>
    </p:spTree>
    <p:extLst>
      <p:ext uri="{BB962C8B-B14F-4D97-AF65-F5344CB8AC3E}">
        <p14:creationId xmlns:p14="http://schemas.microsoft.com/office/powerpoint/2010/main" val="2877952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3200" b="1" dirty="0" smtClean="0"/>
              <a:t>Individual Advocacy</a:t>
            </a:r>
            <a:endParaRPr lang="en-US" sz="3200" b="1" dirty="0"/>
          </a:p>
        </p:txBody>
      </p:sp>
      <p:sp>
        <p:nvSpPr>
          <p:cNvPr id="4" name="Content Placeholder 3"/>
          <p:cNvSpPr>
            <a:spLocks noGrp="1"/>
          </p:cNvSpPr>
          <p:nvPr>
            <p:ph idx="1"/>
          </p:nvPr>
        </p:nvSpPr>
        <p:spPr/>
        <p:txBody>
          <a:bodyPr/>
          <a:lstStyle/>
          <a:p>
            <a:r>
              <a:rPr lang="en-US" dirty="0" smtClean="0"/>
              <a:t>504 plans</a:t>
            </a:r>
          </a:p>
          <a:p>
            <a:r>
              <a:rPr lang="en-US" dirty="0" smtClean="0"/>
              <a:t>Caring for special populations</a:t>
            </a:r>
            <a:endParaRPr lang="en-US" dirty="0"/>
          </a:p>
        </p:txBody>
      </p:sp>
    </p:spTree>
    <p:extLst>
      <p:ext uri="{BB962C8B-B14F-4D97-AF65-F5344CB8AC3E}">
        <p14:creationId xmlns:p14="http://schemas.microsoft.com/office/powerpoint/2010/main" val="461149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Advocacy Towards Equity in School Health</a:t>
            </a:r>
          </a:p>
        </p:txBody>
      </p:sp>
      <p:sp>
        <p:nvSpPr>
          <p:cNvPr id="3" name="Subtitle 2"/>
          <p:cNvSpPr>
            <a:spLocks noGrp="1"/>
          </p:cNvSpPr>
          <p:nvPr>
            <p:ph type="subTitle" idx="1"/>
          </p:nvPr>
        </p:nvSpPr>
        <p:spPr/>
        <p:txBody>
          <a:bodyPr>
            <a:normAutofit fontScale="92500"/>
          </a:bodyPr>
          <a:lstStyle/>
          <a:p>
            <a:r>
              <a:rPr lang="en-US" dirty="0"/>
              <a:t>Diana K. Bruce</a:t>
            </a:r>
          </a:p>
          <a:p>
            <a:r>
              <a:rPr lang="en-US" dirty="0"/>
              <a:t>Director of Health and Wellness</a:t>
            </a:r>
          </a:p>
        </p:txBody>
      </p:sp>
    </p:spTree>
    <p:extLst>
      <p:ext uri="{BB962C8B-B14F-4D97-AF65-F5344CB8AC3E}">
        <p14:creationId xmlns:p14="http://schemas.microsoft.com/office/powerpoint/2010/main" val="882774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xmlns="" id="{0EF971BB-6364-48DE-BD87-85295298A29C}"/>
              </a:ext>
            </a:extLst>
          </p:cNvPr>
          <p:cNvSpPr>
            <a:spLocks noGrp="1"/>
          </p:cNvSpPr>
          <p:nvPr>
            <p:ph type="title"/>
          </p:nvPr>
        </p:nvSpPr>
        <p:spPr/>
        <p:txBody>
          <a:bodyPr/>
          <a:lstStyle/>
          <a:p>
            <a:r>
              <a:rPr lang="en-US" altLang="en-US" dirty="0">
                <a:cs typeface="Geneva" charset="0"/>
              </a:rPr>
              <a:t>DCPS Values</a:t>
            </a:r>
          </a:p>
        </p:txBody>
      </p:sp>
      <p:sp>
        <p:nvSpPr>
          <p:cNvPr id="23555" name="Text Placeholder 3">
            <a:extLst>
              <a:ext uri="{FF2B5EF4-FFF2-40B4-BE49-F238E27FC236}">
                <a16:creationId xmlns:a16="http://schemas.microsoft.com/office/drawing/2014/main" xmlns="" id="{AA784141-8CEF-482B-9B7F-1FF5B643E4B7}"/>
              </a:ext>
            </a:extLst>
          </p:cNvPr>
          <p:cNvSpPr>
            <a:spLocks noGrp="1"/>
          </p:cNvSpPr>
          <p:nvPr>
            <p:ph type="body" sz="quarter" idx="12"/>
          </p:nvPr>
        </p:nvSpPr>
        <p:spPr/>
        <p:txBody>
          <a:bodyPr/>
          <a:lstStyle/>
          <a:p>
            <a:r>
              <a:rPr lang="en-US" altLang="en-US">
                <a:cs typeface="Geneva" charset="0"/>
              </a:rPr>
              <a:t>Health and Wellness Team </a:t>
            </a:r>
          </a:p>
        </p:txBody>
      </p:sp>
      <p:sp>
        <p:nvSpPr>
          <p:cNvPr id="23556" name="Date Placeholder 6">
            <a:extLst>
              <a:ext uri="{FF2B5EF4-FFF2-40B4-BE49-F238E27FC236}">
                <a16:creationId xmlns:a16="http://schemas.microsoft.com/office/drawing/2014/main" xmlns="" id="{E22899A1-2CFB-4520-9D6E-020129202DE7}"/>
              </a:ext>
            </a:extLst>
          </p:cNvPr>
          <p:cNvSpPr>
            <a:spLocks noGrp="1"/>
          </p:cNvSpPr>
          <p:nvPr>
            <p:ph type="dt"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Geneva"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ea typeface="Geneva" charset="0"/>
                <a:cs typeface="Geneva"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ea typeface="Geneva" charset="0"/>
                <a:cs typeface="Geneva" charset="0"/>
              </a:defRPr>
            </a:lvl3pPr>
            <a:lvl4pPr marL="1600200" indent="-228600">
              <a:spcBef>
                <a:spcPct val="20000"/>
              </a:spcBef>
              <a:buFont typeface="Arial" panose="020B0604020202020204" pitchFamily="34" charset="0"/>
              <a:buChar char="•"/>
              <a:defRPr sz="1600">
                <a:solidFill>
                  <a:schemeClr val="tx1"/>
                </a:solidFill>
                <a:latin typeface="Calibri" panose="020F0502020204030204" pitchFamily="34" charset="0"/>
                <a:ea typeface="Geneva" charset="0"/>
                <a:cs typeface="Geneva" charset="0"/>
              </a:defRPr>
            </a:lvl4pPr>
            <a:lvl5pPr marL="2057400" indent="-228600">
              <a:spcBef>
                <a:spcPct val="20000"/>
              </a:spcBef>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9pPr>
          </a:lstStyle>
          <a:p>
            <a:pPr>
              <a:spcBef>
                <a:spcPct val="0"/>
              </a:spcBef>
              <a:buFontTx/>
              <a:buNone/>
            </a:pPr>
            <a:r>
              <a:rPr lang="en-US" altLang="en-US" sz="900">
                <a:solidFill>
                  <a:srgbClr val="005283"/>
                </a:solidFill>
                <a:latin typeface="Arial" panose="020B0604020202020204" pitchFamily="34" charset="0"/>
                <a:cs typeface="Arial" panose="020B0604020202020204" pitchFamily="34" charset="0"/>
              </a:rPr>
              <a:t>District of Columbia Public Schools</a:t>
            </a:r>
          </a:p>
        </p:txBody>
      </p:sp>
      <p:graphicFrame>
        <p:nvGraphicFramePr>
          <p:cNvPr id="9" name="Diagram 8">
            <a:extLst>
              <a:ext uri="{FF2B5EF4-FFF2-40B4-BE49-F238E27FC236}">
                <a16:creationId xmlns:a16="http://schemas.microsoft.com/office/drawing/2014/main" xmlns="" id="{A28BB7B5-3454-4C27-A77F-CE440D0C62DB}"/>
              </a:ext>
            </a:extLst>
          </p:cNvPr>
          <p:cNvGraphicFramePr/>
          <p:nvPr>
            <p:extLst>
              <p:ext uri="{D42A27DB-BD31-4B8C-83A1-F6EECF244321}">
                <p14:modId xmlns:p14="http://schemas.microsoft.com/office/powerpoint/2010/main" val="463060785"/>
              </p:ext>
            </p:extLst>
          </p:nvPr>
        </p:nvGraphicFramePr>
        <p:xfrm>
          <a:off x="521675" y="1801813"/>
          <a:ext cx="8087753" cy="43317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8546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xmlns="" id="{0EF971BB-6364-48DE-BD87-85295298A29C}"/>
              </a:ext>
            </a:extLst>
          </p:cNvPr>
          <p:cNvSpPr>
            <a:spLocks noGrp="1"/>
          </p:cNvSpPr>
          <p:nvPr>
            <p:ph type="title"/>
          </p:nvPr>
        </p:nvSpPr>
        <p:spPr/>
        <p:txBody>
          <a:bodyPr/>
          <a:lstStyle/>
          <a:p>
            <a:r>
              <a:rPr lang="en-US" altLang="en-US">
                <a:cs typeface="Geneva" charset="0"/>
              </a:rPr>
              <a:t>DCPS’s Health and Wellness Team </a:t>
            </a:r>
          </a:p>
        </p:txBody>
      </p:sp>
      <p:sp>
        <p:nvSpPr>
          <p:cNvPr id="23555" name="Text Placeholder 3">
            <a:extLst>
              <a:ext uri="{FF2B5EF4-FFF2-40B4-BE49-F238E27FC236}">
                <a16:creationId xmlns:a16="http://schemas.microsoft.com/office/drawing/2014/main" xmlns="" id="{AA784141-8CEF-482B-9B7F-1FF5B643E4B7}"/>
              </a:ext>
            </a:extLst>
          </p:cNvPr>
          <p:cNvSpPr>
            <a:spLocks noGrp="1"/>
          </p:cNvSpPr>
          <p:nvPr>
            <p:ph type="body" sz="quarter" idx="12"/>
          </p:nvPr>
        </p:nvSpPr>
        <p:spPr/>
        <p:txBody>
          <a:bodyPr/>
          <a:lstStyle/>
          <a:p>
            <a:r>
              <a:rPr lang="en-US" altLang="en-US">
                <a:cs typeface="Geneva" charset="0"/>
              </a:rPr>
              <a:t>Health and Wellness Team </a:t>
            </a:r>
          </a:p>
        </p:txBody>
      </p:sp>
      <p:sp>
        <p:nvSpPr>
          <p:cNvPr id="23556" name="Date Placeholder 6">
            <a:extLst>
              <a:ext uri="{FF2B5EF4-FFF2-40B4-BE49-F238E27FC236}">
                <a16:creationId xmlns:a16="http://schemas.microsoft.com/office/drawing/2014/main" xmlns="" id="{E22899A1-2CFB-4520-9D6E-020129202DE7}"/>
              </a:ext>
            </a:extLst>
          </p:cNvPr>
          <p:cNvSpPr>
            <a:spLocks noGrp="1"/>
          </p:cNvSpPr>
          <p:nvPr>
            <p:ph type="dt"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Geneva"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ea typeface="Geneva" charset="0"/>
                <a:cs typeface="Geneva"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ea typeface="Geneva" charset="0"/>
                <a:cs typeface="Geneva" charset="0"/>
              </a:defRPr>
            </a:lvl3pPr>
            <a:lvl4pPr marL="1600200" indent="-228600">
              <a:spcBef>
                <a:spcPct val="20000"/>
              </a:spcBef>
              <a:buFont typeface="Arial" panose="020B0604020202020204" pitchFamily="34" charset="0"/>
              <a:buChar char="•"/>
              <a:defRPr sz="1600">
                <a:solidFill>
                  <a:schemeClr val="tx1"/>
                </a:solidFill>
                <a:latin typeface="Calibri" panose="020F0502020204030204" pitchFamily="34" charset="0"/>
                <a:ea typeface="Geneva" charset="0"/>
                <a:cs typeface="Geneva" charset="0"/>
              </a:defRPr>
            </a:lvl4pPr>
            <a:lvl5pPr marL="2057400" indent="-228600">
              <a:spcBef>
                <a:spcPct val="20000"/>
              </a:spcBef>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9pPr>
          </a:lstStyle>
          <a:p>
            <a:pPr>
              <a:spcBef>
                <a:spcPct val="0"/>
              </a:spcBef>
              <a:buFontTx/>
              <a:buNone/>
            </a:pPr>
            <a:r>
              <a:rPr lang="en-US" altLang="en-US" sz="900">
                <a:solidFill>
                  <a:srgbClr val="005283"/>
                </a:solidFill>
                <a:latin typeface="Arial" panose="020B0604020202020204" pitchFamily="34" charset="0"/>
                <a:cs typeface="Arial" panose="020B0604020202020204" pitchFamily="34" charset="0"/>
              </a:rPr>
              <a:t>District of Columbia Public Schools</a:t>
            </a:r>
          </a:p>
        </p:txBody>
      </p:sp>
      <p:sp>
        <p:nvSpPr>
          <p:cNvPr id="23557" name="Content Placeholder 5">
            <a:extLst>
              <a:ext uri="{FF2B5EF4-FFF2-40B4-BE49-F238E27FC236}">
                <a16:creationId xmlns:a16="http://schemas.microsoft.com/office/drawing/2014/main" xmlns="" id="{40FAAE78-11D4-4672-A46B-31A1D239B2F0}"/>
              </a:ext>
            </a:extLst>
          </p:cNvPr>
          <p:cNvSpPr>
            <a:spLocks noGrp="1"/>
          </p:cNvSpPr>
          <p:nvPr>
            <p:ph idx="1"/>
          </p:nvPr>
        </p:nvSpPr>
        <p:spPr>
          <a:xfrm>
            <a:off x="990600" y="1676400"/>
            <a:ext cx="7162800" cy="4419600"/>
          </a:xfrm>
        </p:spPr>
        <p:txBody>
          <a:bodyPr/>
          <a:lstStyle/>
          <a:p>
            <a:pPr>
              <a:buFont typeface="Wingdings" panose="05000000000000000000" pitchFamily="2" charset="2"/>
              <a:buNone/>
              <a:defRPr/>
            </a:pPr>
            <a:r>
              <a:rPr lang="en-US" altLang="en-US" dirty="0">
                <a:cs typeface="Geneva" charset="0"/>
              </a:rPr>
              <a:t>DCPS’s Health and Wellness Team works hard to build the capacity of schools to develop and coordinate health services and wellness strategies that empower students to stay engaged in their academics by making healthy decisions and living healthy lives.</a:t>
            </a:r>
          </a:p>
          <a:p>
            <a:pPr>
              <a:buFont typeface="Wingdings" panose="05000000000000000000" pitchFamily="2" charset="2"/>
              <a:buNone/>
              <a:defRPr/>
            </a:pPr>
            <a:endParaRPr lang="en-US" altLang="en-US" dirty="0">
              <a:cs typeface="Geneva" charset="0"/>
            </a:endParaRPr>
          </a:p>
          <a:p>
            <a:pPr>
              <a:buFont typeface="Arial" panose="020B0604020202020204" pitchFamily="34" charset="0"/>
              <a:buChar char="•"/>
              <a:defRPr/>
            </a:pPr>
            <a:r>
              <a:rPr lang="en-US" altLang="en-US" sz="2300" dirty="0">
                <a:cs typeface="Geneva" charset="0"/>
              </a:rPr>
              <a:t>Health Services</a:t>
            </a:r>
          </a:p>
          <a:p>
            <a:pPr>
              <a:buFont typeface="Arial" panose="020B0604020202020204" pitchFamily="34" charset="0"/>
              <a:buChar char="•"/>
              <a:defRPr/>
            </a:pPr>
            <a:r>
              <a:rPr lang="en-US" altLang="en-US" sz="2300" dirty="0">
                <a:cs typeface="Geneva" charset="0"/>
              </a:rPr>
              <a:t>Expectant/Parenting Students</a:t>
            </a:r>
          </a:p>
          <a:p>
            <a:pPr>
              <a:buFont typeface="Arial" panose="020B0604020202020204" pitchFamily="34" charset="0"/>
              <a:buChar char="•"/>
              <a:defRPr/>
            </a:pPr>
            <a:r>
              <a:rPr lang="en-US" altLang="en-US" sz="2300" dirty="0">
                <a:cs typeface="Geneva" charset="0"/>
              </a:rPr>
              <a:t>HIV/STI Prevention</a:t>
            </a:r>
          </a:p>
          <a:p>
            <a:pPr>
              <a:buFont typeface="Arial" panose="020B0604020202020204" pitchFamily="34" charset="0"/>
              <a:buChar char="•"/>
              <a:defRPr/>
            </a:pPr>
            <a:r>
              <a:rPr lang="en-US" altLang="en-US" sz="2300" dirty="0">
                <a:cs typeface="Geneva" charset="0"/>
              </a:rPr>
              <a:t>LGBTQ Supports  </a:t>
            </a:r>
          </a:p>
          <a:p>
            <a:pPr>
              <a:buFont typeface="Arial" panose="020B0604020202020204" pitchFamily="34" charset="0"/>
              <a:buChar char="•"/>
              <a:defRPr/>
            </a:pPr>
            <a:r>
              <a:rPr lang="en-US" altLang="en-US" sz="2300" dirty="0">
                <a:cs typeface="Geneva" charset="0"/>
              </a:rPr>
              <a:t>Wellness Councils </a:t>
            </a:r>
          </a:p>
          <a:p>
            <a:pPr indent="0">
              <a:defRPr/>
            </a:pPr>
            <a:endParaRPr lang="en-US" altLang="en-US" dirty="0">
              <a:cs typeface="Geneva" charset="0"/>
            </a:endParaRPr>
          </a:p>
        </p:txBody>
      </p:sp>
      <p:pic>
        <p:nvPicPr>
          <p:cNvPr id="23558" name="Picture 1">
            <a:extLst>
              <a:ext uri="{FF2B5EF4-FFF2-40B4-BE49-F238E27FC236}">
                <a16:creationId xmlns:a16="http://schemas.microsoft.com/office/drawing/2014/main" xmlns="" id="{665F4B17-CBEB-4D55-B9E7-8B51071B40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124200"/>
            <a:ext cx="3200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3402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xmlns="" id="{51121B60-E96D-47BE-BAC8-2D424E9BC1FF}"/>
              </a:ext>
            </a:extLst>
          </p:cNvPr>
          <p:cNvSpPr>
            <a:spLocks noGrp="1"/>
          </p:cNvSpPr>
          <p:nvPr>
            <p:ph type="title"/>
          </p:nvPr>
        </p:nvSpPr>
        <p:spPr/>
        <p:txBody>
          <a:bodyPr/>
          <a:lstStyle/>
          <a:p>
            <a:r>
              <a:rPr lang="en-US" altLang="en-US">
                <a:cs typeface="Geneva" charset="0"/>
              </a:rPr>
              <a:t>DCPS’s LGBTQ Programming </a:t>
            </a:r>
          </a:p>
        </p:txBody>
      </p:sp>
      <p:sp>
        <p:nvSpPr>
          <p:cNvPr id="24579" name="Text Placeholder 3">
            <a:extLst>
              <a:ext uri="{FF2B5EF4-FFF2-40B4-BE49-F238E27FC236}">
                <a16:creationId xmlns:a16="http://schemas.microsoft.com/office/drawing/2014/main" xmlns="" id="{485A7CB4-8A08-4C02-968D-EBE4DA39B49C}"/>
              </a:ext>
            </a:extLst>
          </p:cNvPr>
          <p:cNvSpPr>
            <a:spLocks noGrp="1"/>
          </p:cNvSpPr>
          <p:nvPr>
            <p:ph type="body" sz="quarter" idx="12"/>
          </p:nvPr>
        </p:nvSpPr>
        <p:spPr/>
        <p:txBody>
          <a:bodyPr/>
          <a:lstStyle/>
          <a:p>
            <a:r>
              <a:rPr lang="en-US" altLang="en-US">
                <a:cs typeface="Geneva" charset="0"/>
              </a:rPr>
              <a:t>2015 DC Youth Risk Behavior Survey </a:t>
            </a:r>
          </a:p>
        </p:txBody>
      </p:sp>
      <p:sp>
        <p:nvSpPr>
          <p:cNvPr id="24580" name="Date Placeholder 6">
            <a:extLst>
              <a:ext uri="{FF2B5EF4-FFF2-40B4-BE49-F238E27FC236}">
                <a16:creationId xmlns:a16="http://schemas.microsoft.com/office/drawing/2014/main" xmlns="" id="{CBCD5E1A-2A42-4DDA-8F0B-E1F8951D576F}"/>
              </a:ext>
            </a:extLst>
          </p:cNvPr>
          <p:cNvSpPr>
            <a:spLocks noGrp="1"/>
          </p:cNvSpPr>
          <p:nvPr>
            <p:ph type="dt"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Geneva"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ea typeface="Geneva" charset="0"/>
                <a:cs typeface="Geneva"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ea typeface="Geneva" charset="0"/>
                <a:cs typeface="Geneva" charset="0"/>
              </a:defRPr>
            </a:lvl3pPr>
            <a:lvl4pPr marL="1600200" indent="-228600">
              <a:spcBef>
                <a:spcPct val="20000"/>
              </a:spcBef>
              <a:buFont typeface="Arial" panose="020B0604020202020204" pitchFamily="34" charset="0"/>
              <a:buChar char="•"/>
              <a:defRPr sz="1600">
                <a:solidFill>
                  <a:schemeClr val="tx1"/>
                </a:solidFill>
                <a:latin typeface="Calibri" panose="020F0502020204030204" pitchFamily="34" charset="0"/>
                <a:ea typeface="Geneva" charset="0"/>
                <a:cs typeface="Geneva" charset="0"/>
              </a:defRPr>
            </a:lvl4pPr>
            <a:lvl5pPr marL="2057400" indent="-228600">
              <a:spcBef>
                <a:spcPct val="20000"/>
              </a:spcBef>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9pPr>
          </a:lstStyle>
          <a:p>
            <a:pPr>
              <a:spcBef>
                <a:spcPct val="0"/>
              </a:spcBef>
              <a:buFontTx/>
              <a:buNone/>
            </a:pPr>
            <a:r>
              <a:rPr lang="en-US" altLang="en-US" sz="900">
                <a:solidFill>
                  <a:srgbClr val="005283"/>
                </a:solidFill>
                <a:latin typeface="Arial" panose="020B0604020202020204" pitchFamily="34" charset="0"/>
                <a:cs typeface="Arial" panose="020B0604020202020204" pitchFamily="34" charset="0"/>
              </a:rPr>
              <a:t>District of Columbia Public Schools</a:t>
            </a:r>
          </a:p>
        </p:txBody>
      </p:sp>
      <p:sp>
        <p:nvSpPr>
          <p:cNvPr id="24581" name="Content Placeholder 5">
            <a:extLst>
              <a:ext uri="{FF2B5EF4-FFF2-40B4-BE49-F238E27FC236}">
                <a16:creationId xmlns:a16="http://schemas.microsoft.com/office/drawing/2014/main" xmlns="" id="{9307E451-B077-43AE-95C7-03238750CAE3}"/>
              </a:ext>
            </a:extLst>
          </p:cNvPr>
          <p:cNvSpPr>
            <a:spLocks noGrp="1"/>
          </p:cNvSpPr>
          <p:nvPr>
            <p:ph idx="1"/>
          </p:nvPr>
        </p:nvSpPr>
        <p:spPr>
          <a:xfrm>
            <a:off x="609600" y="1676400"/>
            <a:ext cx="8305800" cy="4419600"/>
          </a:xfrm>
        </p:spPr>
        <p:txBody>
          <a:bodyPr/>
          <a:lstStyle/>
          <a:p>
            <a:pPr>
              <a:buFont typeface="Wingdings" panose="05000000000000000000" pitchFamily="2" charset="2"/>
              <a:buNone/>
            </a:pPr>
            <a:r>
              <a:rPr lang="en-US" altLang="en-US">
                <a:cs typeface="Geneva" charset="0"/>
              </a:rPr>
              <a:t>DCPS is working to make schools safe and inclusive for lesbian, gay, bisexual, transgender and questioning (LGBTQ) students, staff, and families.</a:t>
            </a:r>
          </a:p>
          <a:p>
            <a:pPr>
              <a:buFont typeface="Wingdings" panose="05000000000000000000" pitchFamily="2" charset="2"/>
              <a:buNone/>
            </a:pPr>
            <a:endParaRPr lang="en-US" altLang="en-US">
              <a:cs typeface="Geneva" charset="0"/>
            </a:endParaRPr>
          </a:p>
          <a:p>
            <a:pPr lvl="1">
              <a:buFont typeface="Wingdings" panose="05000000000000000000" pitchFamily="2" charset="2"/>
              <a:buChar char="§"/>
            </a:pPr>
            <a:r>
              <a:rPr lang="en-US" altLang="en-US">
                <a:ea typeface="Geneva" charset="0"/>
              </a:rPr>
              <a:t>LGBTQ Liaisons </a:t>
            </a:r>
          </a:p>
          <a:p>
            <a:pPr lvl="1">
              <a:buFont typeface="Wingdings" panose="05000000000000000000" pitchFamily="2" charset="2"/>
              <a:buChar char="§"/>
            </a:pPr>
            <a:r>
              <a:rPr lang="en-US" altLang="en-US">
                <a:ea typeface="Geneva" charset="0"/>
              </a:rPr>
              <a:t>GSAs </a:t>
            </a:r>
          </a:p>
          <a:p>
            <a:pPr lvl="1">
              <a:buFont typeface="Wingdings" panose="05000000000000000000" pitchFamily="2" charset="2"/>
              <a:buChar char="§"/>
            </a:pPr>
            <a:r>
              <a:rPr lang="en-US" altLang="en-US">
                <a:ea typeface="Geneva" charset="0"/>
              </a:rPr>
              <a:t>Transgender support</a:t>
            </a:r>
          </a:p>
          <a:p>
            <a:pPr lvl="1">
              <a:buFont typeface="Wingdings" panose="05000000000000000000" pitchFamily="2" charset="2"/>
              <a:buChar char="§"/>
            </a:pPr>
            <a:r>
              <a:rPr lang="en-US" altLang="en-US">
                <a:ea typeface="Geneva" charset="0"/>
              </a:rPr>
              <a:t>Leading With Pride</a:t>
            </a:r>
          </a:p>
          <a:p>
            <a:pPr lvl="1">
              <a:buFont typeface="Wingdings" panose="05000000000000000000" pitchFamily="2" charset="2"/>
              <a:buChar char="§"/>
            </a:pPr>
            <a:r>
              <a:rPr lang="en-US" altLang="en-US">
                <a:ea typeface="Geneva" charset="0"/>
              </a:rPr>
              <a:t>OUT for Safe Schools </a:t>
            </a:r>
          </a:p>
          <a:p>
            <a:pPr lvl="1">
              <a:buFont typeface="Wingdings" panose="05000000000000000000" pitchFamily="2" charset="2"/>
              <a:buChar char="§"/>
            </a:pPr>
            <a:r>
              <a:rPr lang="en-US" altLang="en-US">
                <a:ea typeface="Geneva" charset="0"/>
              </a:rPr>
              <a:t>Pride </a:t>
            </a:r>
          </a:p>
        </p:txBody>
      </p:sp>
      <p:pic>
        <p:nvPicPr>
          <p:cNvPr id="24582" name="Picture 1">
            <a:extLst>
              <a:ext uri="{FF2B5EF4-FFF2-40B4-BE49-F238E27FC236}">
                <a16:creationId xmlns:a16="http://schemas.microsoft.com/office/drawing/2014/main" xmlns="" id="{6CF9A273-80BD-4D66-8630-97A8BE0588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7150" y="4095750"/>
            <a:ext cx="2192338"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2">
            <a:extLst>
              <a:ext uri="{FF2B5EF4-FFF2-40B4-BE49-F238E27FC236}">
                <a16:creationId xmlns:a16="http://schemas.microsoft.com/office/drawing/2014/main" xmlns="" id="{5FD4A7D3-EBA8-4B04-BA40-1B66DCBC34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1388" y="2986088"/>
            <a:ext cx="2697162" cy="349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3247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Objectives</a:t>
            </a:r>
            <a:endParaRPr lang="en-US" sz="3600" b="1" dirty="0"/>
          </a:p>
        </p:txBody>
      </p:sp>
      <p:sp>
        <p:nvSpPr>
          <p:cNvPr id="3" name="Text Placeholder 2"/>
          <p:cNvSpPr>
            <a:spLocks noGrp="1"/>
          </p:cNvSpPr>
          <p:nvPr>
            <p:ph type="body" sz="quarter" idx="13"/>
          </p:nvPr>
        </p:nvSpPr>
        <p:spPr/>
        <p:txBody>
          <a:bodyPr>
            <a:normAutofit/>
          </a:bodyPr>
          <a:lstStyle/>
          <a:p>
            <a:r>
              <a:rPr lang="en-US" sz="2400" b="1" dirty="0"/>
              <a:t>After completion of this series, the learners will be able to:</a:t>
            </a:r>
            <a:endParaRPr lang="en-US" sz="2400" dirty="0"/>
          </a:p>
          <a:p>
            <a:pPr marL="457200" lvl="0" indent="-457200">
              <a:buFont typeface="+mj-lt"/>
              <a:buAutoNum type="arabicParenR"/>
            </a:pPr>
            <a:r>
              <a:rPr lang="en-US" sz="2400" dirty="0" smtClean="0"/>
              <a:t>Describe </a:t>
            </a:r>
            <a:r>
              <a:rPr lang="en-US" sz="2400" dirty="0"/>
              <a:t>the child health effects of 5 public health topics (2017-2018 topics: health financing, immigration, socioeconomic disparities and adverse childhood experiences, education, and the opioid epidemic</a:t>
            </a:r>
            <a:r>
              <a:rPr lang="en-US" sz="2400" dirty="0" smtClean="0"/>
              <a:t>).</a:t>
            </a:r>
          </a:p>
          <a:p>
            <a:pPr marL="457200" lvl="0" indent="-457200">
              <a:buFont typeface="+mj-lt"/>
              <a:buAutoNum type="arabicParenR"/>
            </a:pPr>
            <a:r>
              <a:rPr lang="en-US" sz="2400" dirty="0" smtClean="0"/>
              <a:t>Express </a:t>
            </a:r>
            <a:r>
              <a:rPr lang="en-US" sz="2400" dirty="0"/>
              <a:t>an interest in advocacy opportunities during training and in their future </a:t>
            </a:r>
            <a:r>
              <a:rPr lang="en-US" sz="2400" dirty="0" smtClean="0"/>
              <a:t>careers.</a:t>
            </a:r>
          </a:p>
          <a:p>
            <a:pPr marL="457200" lvl="0" indent="-457200">
              <a:buFont typeface="+mj-lt"/>
              <a:buAutoNum type="arabicParenR"/>
            </a:pPr>
            <a:r>
              <a:rPr lang="en-US" sz="2400" dirty="0" smtClean="0"/>
              <a:t>Apply </a:t>
            </a:r>
            <a:r>
              <a:rPr lang="en-US" sz="2400" dirty="0"/>
              <a:t>strategies to communicate with lawmakers and community partners regarding child health.</a:t>
            </a:r>
          </a:p>
        </p:txBody>
      </p:sp>
    </p:spTree>
    <p:extLst>
      <p:ext uri="{BB962C8B-B14F-4D97-AF65-F5344CB8AC3E}">
        <p14:creationId xmlns:p14="http://schemas.microsoft.com/office/powerpoint/2010/main" val="12963542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xmlns="" id="{9FE7B6FD-1E4B-4945-9F66-1822951FE4DA}"/>
              </a:ext>
            </a:extLst>
          </p:cNvPr>
          <p:cNvSpPr>
            <a:spLocks noGrp="1"/>
          </p:cNvSpPr>
          <p:nvPr>
            <p:ph type="title"/>
          </p:nvPr>
        </p:nvSpPr>
        <p:spPr/>
        <p:txBody>
          <a:bodyPr/>
          <a:lstStyle/>
          <a:p>
            <a:r>
              <a:rPr lang="en-US" altLang="en-US">
                <a:cs typeface="Geneva" charset="0"/>
              </a:rPr>
              <a:t>WTB?</a:t>
            </a:r>
          </a:p>
        </p:txBody>
      </p:sp>
      <p:sp>
        <p:nvSpPr>
          <p:cNvPr id="25603" name="Text Placeholder 3">
            <a:extLst>
              <a:ext uri="{FF2B5EF4-FFF2-40B4-BE49-F238E27FC236}">
                <a16:creationId xmlns:a16="http://schemas.microsoft.com/office/drawing/2014/main" xmlns="" id="{1EF1A020-C5E1-489F-AEE4-9007E99DE8CC}"/>
              </a:ext>
            </a:extLst>
          </p:cNvPr>
          <p:cNvSpPr>
            <a:spLocks noGrp="1"/>
          </p:cNvSpPr>
          <p:nvPr>
            <p:ph type="body" sz="quarter" idx="12"/>
          </p:nvPr>
        </p:nvSpPr>
        <p:spPr/>
        <p:txBody>
          <a:bodyPr/>
          <a:lstStyle/>
          <a:p>
            <a:r>
              <a:rPr lang="en-US" altLang="en-US">
                <a:cs typeface="Geneva" charset="0"/>
              </a:rPr>
              <a:t>2015 DC Youth Risk Behavior Survey </a:t>
            </a:r>
          </a:p>
        </p:txBody>
      </p:sp>
      <p:sp>
        <p:nvSpPr>
          <p:cNvPr id="25604" name="Date Placeholder 6">
            <a:extLst>
              <a:ext uri="{FF2B5EF4-FFF2-40B4-BE49-F238E27FC236}">
                <a16:creationId xmlns:a16="http://schemas.microsoft.com/office/drawing/2014/main" xmlns="" id="{394BE173-09C9-46DC-82AE-7B1688559AFF}"/>
              </a:ext>
            </a:extLst>
          </p:cNvPr>
          <p:cNvSpPr>
            <a:spLocks noGrp="1"/>
          </p:cNvSpPr>
          <p:nvPr>
            <p:ph type="dt"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Geneva"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ea typeface="Geneva" charset="0"/>
                <a:cs typeface="Geneva"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ea typeface="Geneva" charset="0"/>
                <a:cs typeface="Geneva" charset="0"/>
              </a:defRPr>
            </a:lvl3pPr>
            <a:lvl4pPr marL="1600200" indent="-228600">
              <a:spcBef>
                <a:spcPct val="20000"/>
              </a:spcBef>
              <a:buFont typeface="Arial" panose="020B0604020202020204" pitchFamily="34" charset="0"/>
              <a:buChar char="•"/>
              <a:defRPr sz="1600">
                <a:solidFill>
                  <a:schemeClr val="tx1"/>
                </a:solidFill>
                <a:latin typeface="Calibri" panose="020F0502020204030204" pitchFamily="34" charset="0"/>
                <a:ea typeface="Geneva" charset="0"/>
                <a:cs typeface="Geneva" charset="0"/>
              </a:defRPr>
            </a:lvl4pPr>
            <a:lvl5pPr marL="2057400" indent="-228600">
              <a:spcBef>
                <a:spcPct val="20000"/>
              </a:spcBef>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9pPr>
          </a:lstStyle>
          <a:p>
            <a:pPr>
              <a:spcBef>
                <a:spcPct val="0"/>
              </a:spcBef>
              <a:buFontTx/>
              <a:buNone/>
            </a:pPr>
            <a:r>
              <a:rPr lang="en-US" altLang="en-US" sz="900">
                <a:solidFill>
                  <a:srgbClr val="005283"/>
                </a:solidFill>
                <a:latin typeface="Arial" panose="020B0604020202020204" pitchFamily="34" charset="0"/>
                <a:cs typeface="Arial" panose="020B0604020202020204" pitchFamily="34" charset="0"/>
              </a:rPr>
              <a:t>District of Columbia Public Schools</a:t>
            </a:r>
          </a:p>
        </p:txBody>
      </p:sp>
      <p:sp>
        <p:nvSpPr>
          <p:cNvPr id="25605" name="Content Placeholder 5">
            <a:extLst>
              <a:ext uri="{FF2B5EF4-FFF2-40B4-BE49-F238E27FC236}">
                <a16:creationId xmlns:a16="http://schemas.microsoft.com/office/drawing/2014/main" xmlns="" id="{CB7D3D13-C156-4712-8F63-6E52F41316C4}"/>
              </a:ext>
            </a:extLst>
          </p:cNvPr>
          <p:cNvSpPr>
            <a:spLocks noGrp="1"/>
          </p:cNvSpPr>
          <p:nvPr>
            <p:ph idx="1"/>
          </p:nvPr>
        </p:nvSpPr>
        <p:spPr>
          <a:xfrm>
            <a:off x="990600" y="1676400"/>
            <a:ext cx="7162800" cy="4419600"/>
          </a:xfrm>
        </p:spPr>
        <p:txBody>
          <a:bodyPr/>
          <a:lstStyle/>
          <a:p>
            <a:pPr>
              <a:buFont typeface="Wingdings" panose="05000000000000000000" pitchFamily="2" charset="2"/>
              <a:buNone/>
            </a:pPr>
            <a:r>
              <a:rPr lang="en-US" altLang="en-US" u="sng">
                <a:cs typeface="Geneva" charset="0"/>
                <a:hlinkClick r:id="rId2"/>
              </a:rPr>
              <a:t>Generation Z</a:t>
            </a:r>
            <a:r>
              <a:rPr lang="en-US" altLang="en-US">
                <a:cs typeface="Geneva" charset="0"/>
              </a:rPr>
              <a:t> is bucking the binary. According to the Walter Thompson Innovation Group trend data, among Gen Zers:</a:t>
            </a:r>
          </a:p>
          <a:p>
            <a:pPr>
              <a:buFont typeface="Wingdings" panose="05000000000000000000" pitchFamily="2" charset="2"/>
              <a:buNone/>
            </a:pPr>
            <a:endParaRPr lang="en-US" altLang="en-US">
              <a:cs typeface="Geneva" charset="0"/>
            </a:endParaRPr>
          </a:p>
          <a:p>
            <a:pPr lvl="1">
              <a:buFont typeface="Wingdings" panose="05000000000000000000" pitchFamily="2" charset="2"/>
              <a:buChar char="§"/>
            </a:pPr>
            <a:r>
              <a:rPr lang="en-US" altLang="en-US">
                <a:ea typeface="Geneva" charset="0"/>
              </a:rPr>
              <a:t>48% identify as exclusively heterosexual</a:t>
            </a:r>
          </a:p>
          <a:p>
            <a:pPr lvl="1">
              <a:buFont typeface="Wingdings" panose="05000000000000000000" pitchFamily="2" charset="2"/>
              <a:buChar char="§"/>
            </a:pPr>
            <a:r>
              <a:rPr lang="en-US" altLang="en-US">
                <a:ea typeface="Geneva" charset="0"/>
              </a:rPr>
              <a:t>35% identify as queer</a:t>
            </a:r>
          </a:p>
          <a:p>
            <a:pPr lvl="1">
              <a:buFont typeface="Wingdings" panose="05000000000000000000" pitchFamily="2" charset="2"/>
              <a:buChar char="§"/>
            </a:pPr>
            <a:r>
              <a:rPr lang="en-US" altLang="en-US">
                <a:ea typeface="Geneva" charset="0"/>
              </a:rPr>
              <a:t>56% know someone who uses gender-neutral pronouns </a:t>
            </a:r>
          </a:p>
          <a:p>
            <a:pPr lvl="1">
              <a:buFont typeface="Wingdings" panose="05000000000000000000" pitchFamily="2" charset="2"/>
              <a:buChar char="§"/>
            </a:pPr>
            <a:r>
              <a:rPr lang="en-US" altLang="en-US">
                <a:ea typeface="Geneva" charset="0"/>
              </a:rPr>
              <a:t>44% exclusively wear clothing designed for their gender identity </a:t>
            </a:r>
          </a:p>
          <a:p>
            <a:pPr lvl="1">
              <a:buFont typeface="Wingdings" panose="05000000000000000000" pitchFamily="2" charset="2"/>
              <a:buChar char="§"/>
            </a:pPr>
            <a:r>
              <a:rPr lang="en-US" altLang="en-US">
                <a:ea typeface="Geneva" charset="0"/>
              </a:rPr>
              <a:t>70% believe public spaces should offer gender-neutral bathrooms</a:t>
            </a:r>
          </a:p>
        </p:txBody>
      </p:sp>
      <p:pic>
        <p:nvPicPr>
          <p:cNvPr id="25606" name="Picture 2">
            <a:extLst>
              <a:ext uri="{FF2B5EF4-FFF2-40B4-BE49-F238E27FC236}">
                <a16:creationId xmlns:a16="http://schemas.microsoft.com/office/drawing/2014/main" xmlns="" id="{F7C05691-8F2B-4184-8E7B-71317C31DD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4572000"/>
            <a:ext cx="71628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5315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xmlns="" id="{5D8C0BC5-102A-4088-AA89-E1A324F8857B}"/>
              </a:ext>
            </a:extLst>
          </p:cNvPr>
          <p:cNvSpPr>
            <a:spLocks noGrp="1"/>
          </p:cNvSpPr>
          <p:nvPr>
            <p:ph type="title"/>
          </p:nvPr>
        </p:nvSpPr>
        <p:spPr/>
        <p:txBody>
          <a:bodyPr/>
          <a:lstStyle/>
          <a:p>
            <a:r>
              <a:rPr lang="en-US" altLang="en-US">
                <a:cs typeface="Geneva" charset="0"/>
              </a:rPr>
              <a:t>WTB?</a:t>
            </a:r>
          </a:p>
        </p:txBody>
      </p:sp>
      <p:sp>
        <p:nvSpPr>
          <p:cNvPr id="26627" name="Text Placeholder 3">
            <a:extLst>
              <a:ext uri="{FF2B5EF4-FFF2-40B4-BE49-F238E27FC236}">
                <a16:creationId xmlns:a16="http://schemas.microsoft.com/office/drawing/2014/main" xmlns="" id="{9DE7C617-44C1-42A1-BFCE-ABC12611A324}"/>
              </a:ext>
            </a:extLst>
          </p:cNvPr>
          <p:cNvSpPr>
            <a:spLocks noGrp="1"/>
          </p:cNvSpPr>
          <p:nvPr>
            <p:ph type="body" sz="quarter" idx="12"/>
          </p:nvPr>
        </p:nvSpPr>
        <p:spPr/>
        <p:txBody>
          <a:bodyPr/>
          <a:lstStyle/>
          <a:p>
            <a:r>
              <a:rPr lang="en-US" altLang="en-US">
                <a:cs typeface="Geneva" charset="0"/>
              </a:rPr>
              <a:t>2015 DC Youth Risk Behavior Survey </a:t>
            </a:r>
          </a:p>
        </p:txBody>
      </p:sp>
      <p:sp>
        <p:nvSpPr>
          <p:cNvPr id="26628" name="Date Placeholder 6">
            <a:extLst>
              <a:ext uri="{FF2B5EF4-FFF2-40B4-BE49-F238E27FC236}">
                <a16:creationId xmlns:a16="http://schemas.microsoft.com/office/drawing/2014/main" xmlns="" id="{35724805-6F73-4B85-88D6-96B056DBCD95}"/>
              </a:ext>
            </a:extLst>
          </p:cNvPr>
          <p:cNvSpPr>
            <a:spLocks noGrp="1"/>
          </p:cNvSpPr>
          <p:nvPr>
            <p:ph type="dt"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Geneva"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ea typeface="Geneva" charset="0"/>
                <a:cs typeface="Geneva"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ea typeface="Geneva" charset="0"/>
                <a:cs typeface="Geneva" charset="0"/>
              </a:defRPr>
            </a:lvl3pPr>
            <a:lvl4pPr marL="1600200" indent="-228600">
              <a:spcBef>
                <a:spcPct val="20000"/>
              </a:spcBef>
              <a:buFont typeface="Arial" panose="020B0604020202020204" pitchFamily="34" charset="0"/>
              <a:buChar char="•"/>
              <a:defRPr sz="1600">
                <a:solidFill>
                  <a:schemeClr val="tx1"/>
                </a:solidFill>
                <a:latin typeface="Calibri" panose="020F0502020204030204" pitchFamily="34" charset="0"/>
                <a:ea typeface="Geneva" charset="0"/>
                <a:cs typeface="Geneva" charset="0"/>
              </a:defRPr>
            </a:lvl4pPr>
            <a:lvl5pPr marL="2057400" indent="-228600">
              <a:spcBef>
                <a:spcPct val="20000"/>
              </a:spcBef>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9pPr>
          </a:lstStyle>
          <a:p>
            <a:pPr>
              <a:spcBef>
                <a:spcPct val="0"/>
              </a:spcBef>
              <a:buFontTx/>
              <a:buNone/>
            </a:pPr>
            <a:r>
              <a:rPr lang="en-US" altLang="en-US" sz="900">
                <a:solidFill>
                  <a:srgbClr val="005283"/>
                </a:solidFill>
                <a:latin typeface="Arial" panose="020B0604020202020204" pitchFamily="34" charset="0"/>
                <a:cs typeface="Arial" panose="020B0604020202020204" pitchFamily="34" charset="0"/>
              </a:rPr>
              <a:t>District of Columbia Public Schools</a:t>
            </a:r>
          </a:p>
        </p:txBody>
      </p:sp>
      <p:sp>
        <p:nvSpPr>
          <p:cNvPr id="26629" name="Content Placeholder 5">
            <a:extLst>
              <a:ext uri="{FF2B5EF4-FFF2-40B4-BE49-F238E27FC236}">
                <a16:creationId xmlns:a16="http://schemas.microsoft.com/office/drawing/2014/main" xmlns="" id="{4ACCF13B-4D3A-4AD6-A171-63C5631F4C20}"/>
              </a:ext>
            </a:extLst>
          </p:cNvPr>
          <p:cNvSpPr>
            <a:spLocks noGrp="1"/>
          </p:cNvSpPr>
          <p:nvPr>
            <p:ph idx="1"/>
          </p:nvPr>
        </p:nvSpPr>
        <p:spPr>
          <a:xfrm>
            <a:off x="990600" y="1676400"/>
            <a:ext cx="7162800" cy="4419600"/>
          </a:xfrm>
        </p:spPr>
        <p:txBody>
          <a:bodyPr/>
          <a:lstStyle/>
          <a:p>
            <a:pPr>
              <a:buFont typeface="Wingdings" panose="05000000000000000000" pitchFamily="2" charset="2"/>
              <a:buNone/>
            </a:pPr>
            <a:r>
              <a:rPr lang="en-US" altLang="en-US">
                <a:cs typeface="Geneva" charset="0"/>
              </a:rPr>
              <a:t>DC students, like their </a:t>
            </a:r>
            <a:r>
              <a:rPr lang="en-US" altLang="en-US" u="sng">
                <a:cs typeface="Geneva" charset="0"/>
                <a:hlinkClick r:id="rId2"/>
              </a:rPr>
              <a:t>Generation Z</a:t>
            </a:r>
            <a:r>
              <a:rPr lang="en-US" altLang="en-US">
                <a:cs typeface="Geneva" charset="0"/>
              </a:rPr>
              <a:t> peers across the U.S., are increasingly trending away from binary understandings of gender and sexuality. </a:t>
            </a:r>
          </a:p>
          <a:p>
            <a:pPr>
              <a:buFont typeface="Wingdings" panose="05000000000000000000" pitchFamily="2" charset="2"/>
              <a:buNone/>
            </a:pPr>
            <a:endParaRPr lang="en-US" altLang="en-US">
              <a:cs typeface="Geneva" charset="0"/>
            </a:endParaRPr>
          </a:p>
          <a:p>
            <a:pPr>
              <a:buFont typeface="Wingdings" panose="05000000000000000000" pitchFamily="2" charset="2"/>
              <a:buNone/>
            </a:pPr>
            <a:r>
              <a:rPr lang="en-US" altLang="en-US">
                <a:cs typeface="Geneva" charset="0"/>
              </a:rPr>
              <a:t>From the 2015 DC YRBS, we know that: </a:t>
            </a:r>
          </a:p>
          <a:p>
            <a:pPr lvl="1">
              <a:buFont typeface="Wingdings" panose="05000000000000000000" pitchFamily="2" charset="2"/>
              <a:buChar char="§"/>
            </a:pPr>
            <a:r>
              <a:rPr lang="en-US" altLang="en-US">
                <a:ea typeface="Geneva" charset="0"/>
              </a:rPr>
              <a:t>2.6% of DC high school students identify as transgender</a:t>
            </a:r>
          </a:p>
          <a:p>
            <a:pPr lvl="1">
              <a:buFont typeface="Wingdings" panose="05000000000000000000" pitchFamily="2" charset="2"/>
              <a:buChar char="§"/>
            </a:pPr>
            <a:r>
              <a:rPr lang="en-US" altLang="en-US">
                <a:ea typeface="Geneva" charset="0"/>
              </a:rPr>
              <a:t>5.4% of DC middle school students and 10.1% of DC high school students identify as bisexual</a:t>
            </a:r>
          </a:p>
          <a:p>
            <a:pPr lvl="1">
              <a:buFont typeface="Wingdings" panose="05000000000000000000" pitchFamily="2" charset="2"/>
              <a:buChar char="§"/>
            </a:pPr>
            <a:r>
              <a:rPr lang="en-US" altLang="en-US">
                <a:ea typeface="Geneva" charset="0"/>
              </a:rPr>
              <a:t>10.5% of MS and 3.7% of HS aren’t sure</a:t>
            </a:r>
          </a:p>
          <a:p>
            <a:pPr lvl="1">
              <a:buFont typeface="Wingdings" panose="05000000000000000000" pitchFamily="2" charset="2"/>
              <a:buChar char="§"/>
            </a:pPr>
            <a:r>
              <a:rPr lang="en-US" altLang="en-US">
                <a:ea typeface="Geneva" charset="0"/>
              </a:rPr>
              <a:t>1.1% of MS and 3.8% of HS identify as gay/lesbian </a:t>
            </a:r>
          </a:p>
          <a:p>
            <a:pPr lvl="1">
              <a:buFont typeface="Wingdings" panose="05000000000000000000" pitchFamily="2" charset="2"/>
              <a:buChar char="§"/>
            </a:pPr>
            <a:r>
              <a:rPr lang="en-US" altLang="en-US">
                <a:ea typeface="Geneva" charset="0"/>
              </a:rPr>
              <a:t>30% of HS girls and 10% of boys have had same-sex sexual contact</a:t>
            </a:r>
          </a:p>
        </p:txBody>
      </p:sp>
    </p:spTree>
    <p:extLst>
      <p:ext uri="{BB962C8B-B14F-4D97-AF65-F5344CB8AC3E}">
        <p14:creationId xmlns:p14="http://schemas.microsoft.com/office/powerpoint/2010/main" val="2449536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xmlns="" id="{5D8C0BC5-102A-4088-AA89-E1A324F8857B}"/>
              </a:ext>
            </a:extLst>
          </p:cNvPr>
          <p:cNvSpPr>
            <a:spLocks noGrp="1"/>
          </p:cNvSpPr>
          <p:nvPr>
            <p:ph type="title"/>
          </p:nvPr>
        </p:nvSpPr>
        <p:spPr/>
        <p:txBody>
          <a:bodyPr/>
          <a:lstStyle/>
          <a:p>
            <a:r>
              <a:rPr lang="en-US" altLang="en-US" dirty="0">
                <a:cs typeface="Geneva" charset="0"/>
              </a:rPr>
              <a:t>DC YRBS 2017</a:t>
            </a:r>
          </a:p>
        </p:txBody>
      </p:sp>
      <p:sp>
        <p:nvSpPr>
          <p:cNvPr id="26627" name="Text Placeholder 3">
            <a:extLst>
              <a:ext uri="{FF2B5EF4-FFF2-40B4-BE49-F238E27FC236}">
                <a16:creationId xmlns:a16="http://schemas.microsoft.com/office/drawing/2014/main" xmlns="" id="{9DE7C617-44C1-42A1-BFCE-ABC12611A324}"/>
              </a:ext>
            </a:extLst>
          </p:cNvPr>
          <p:cNvSpPr>
            <a:spLocks noGrp="1"/>
          </p:cNvSpPr>
          <p:nvPr>
            <p:ph type="body" sz="quarter" idx="12"/>
          </p:nvPr>
        </p:nvSpPr>
        <p:spPr/>
        <p:txBody>
          <a:bodyPr/>
          <a:lstStyle/>
          <a:p>
            <a:r>
              <a:rPr lang="en-US" altLang="en-US">
                <a:cs typeface="Geneva" charset="0"/>
              </a:rPr>
              <a:t>2015 DC Youth Risk Behavior Survey </a:t>
            </a:r>
          </a:p>
        </p:txBody>
      </p:sp>
      <p:sp>
        <p:nvSpPr>
          <p:cNvPr id="26628" name="Date Placeholder 6">
            <a:extLst>
              <a:ext uri="{FF2B5EF4-FFF2-40B4-BE49-F238E27FC236}">
                <a16:creationId xmlns:a16="http://schemas.microsoft.com/office/drawing/2014/main" xmlns="" id="{35724805-6F73-4B85-88D6-96B056DBCD95}"/>
              </a:ext>
            </a:extLst>
          </p:cNvPr>
          <p:cNvSpPr>
            <a:spLocks noGrp="1"/>
          </p:cNvSpPr>
          <p:nvPr>
            <p:ph type="dt"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Geneva"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ea typeface="Geneva" charset="0"/>
                <a:cs typeface="Geneva"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ea typeface="Geneva" charset="0"/>
                <a:cs typeface="Geneva" charset="0"/>
              </a:defRPr>
            </a:lvl3pPr>
            <a:lvl4pPr marL="1600200" indent="-228600">
              <a:spcBef>
                <a:spcPct val="20000"/>
              </a:spcBef>
              <a:buFont typeface="Arial" panose="020B0604020202020204" pitchFamily="34" charset="0"/>
              <a:buChar char="•"/>
              <a:defRPr sz="1600">
                <a:solidFill>
                  <a:schemeClr val="tx1"/>
                </a:solidFill>
                <a:latin typeface="Calibri" panose="020F0502020204030204" pitchFamily="34" charset="0"/>
                <a:ea typeface="Geneva" charset="0"/>
                <a:cs typeface="Geneva" charset="0"/>
              </a:defRPr>
            </a:lvl4pPr>
            <a:lvl5pPr marL="2057400" indent="-228600">
              <a:spcBef>
                <a:spcPct val="20000"/>
              </a:spcBef>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9pPr>
          </a:lstStyle>
          <a:p>
            <a:pPr>
              <a:spcBef>
                <a:spcPct val="0"/>
              </a:spcBef>
              <a:buFontTx/>
              <a:buNone/>
            </a:pPr>
            <a:r>
              <a:rPr lang="en-US" altLang="en-US" sz="900">
                <a:solidFill>
                  <a:srgbClr val="005283"/>
                </a:solidFill>
                <a:latin typeface="Arial" panose="020B0604020202020204" pitchFamily="34" charset="0"/>
                <a:cs typeface="Arial" panose="020B0604020202020204" pitchFamily="34" charset="0"/>
              </a:rPr>
              <a:t>District of Columbia Public Schools</a:t>
            </a:r>
          </a:p>
        </p:txBody>
      </p:sp>
      <p:pic>
        <p:nvPicPr>
          <p:cNvPr id="11" name="Picture 10">
            <a:extLst>
              <a:ext uri="{FF2B5EF4-FFF2-40B4-BE49-F238E27FC236}">
                <a16:creationId xmlns:a16="http://schemas.microsoft.com/office/drawing/2014/main" xmlns="" id="{9D2371D2-2DEE-4165-BBCA-C3FA1668A965}"/>
              </a:ext>
            </a:extLst>
          </p:cNvPr>
          <p:cNvPicPr>
            <a:picLocks noChangeAspect="1"/>
          </p:cNvPicPr>
          <p:nvPr/>
        </p:nvPicPr>
        <p:blipFill rotWithShape="1">
          <a:blip r:embed="rId2"/>
          <a:srcRect l="16082" t="52535" r="50882" b="21141"/>
          <a:stretch/>
        </p:blipFill>
        <p:spPr>
          <a:xfrm>
            <a:off x="1962343" y="3418449"/>
            <a:ext cx="6452787" cy="2890861"/>
          </a:xfrm>
          <a:prstGeom prst="rect">
            <a:avLst/>
          </a:prstGeom>
        </p:spPr>
      </p:pic>
      <p:pic>
        <p:nvPicPr>
          <p:cNvPr id="12" name="Picture 11">
            <a:extLst>
              <a:ext uri="{FF2B5EF4-FFF2-40B4-BE49-F238E27FC236}">
                <a16:creationId xmlns:a16="http://schemas.microsoft.com/office/drawing/2014/main" xmlns="" id="{DEBD5D2C-BA69-4E8B-9098-B11BF9ECB0E2}"/>
              </a:ext>
            </a:extLst>
          </p:cNvPr>
          <p:cNvPicPr>
            <a:picLocks noChangeAspect="1"/>
          </p:cNvPicPr>
          <p:nvPr/>
        </p:nvPicPr>
        <p:blipFill rotWithShape="1">
          <a:blip r:embed="rId2"/>
          <a:srcRect l="16082" t="22419" r="50882" b="54000"/>
          <a:stretch/>
        </p:blipFill>
        <p:spPr>
          <a:xfrm>
            <a:off x="381000" y="1576146"/>
            <a:ext cx="4906142" cy="1968912"/>
          </a:xfrm>
          <a:prstGeom prst="rect">
            <a:avLst/>
          </a:prstGeom>
        </p:spPr>
      </p:pic>
      <p:sp>
        <p:nvSpPr>
          <p:cNvPr id="4" name="TextBox 3">
            <a:extLst>
              <a:ext uri="{FF2B5EF4-FFF2-40B4-BE49-F238E27FC236}">
                <a16:creationId xmlns:a16="http://schemas.microsoft.com/office/drawing/2014/main" xmlns="" id="{5AE5E192-A420-4828-921E-17A939B0FD82}"/>
              </a:ext>
            </a:extLst>
          </p:cNvPr>
          <p:cNvSpPr txBox="1"/>
          <p:nvPr/>
        </p:nvSpPr>
        <p:spPr>
          <a:xfrm>
            <a:off x="5387927" y="2433711"/>
            <a:ext cx="3027204"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en-US" dirty="0"/>
              <a:t>.9% of MS identify as trans</a:t>
            </a:r>
          </a:p>
          <a:p>
            <a:pPr marL="285750" indent="-285750">
              <a:buFont typeface="Arial" panose="020B0604020202020204" pitchFamily="34" charset="0"/>
              <a:buChar char="•"/>
            </a:pPr>
            <a:r>
              <a:rPr lang="en-US" dirty="0"/>
              <a:t>1.9% of HS identify as trans</a:t>
            </a:r>
          </a:p>
        </p:txBody>
      </p:sp>
    </p:spTree>
    <p:extLst>
      <p:ext uri="{BB962C8B-B14F-4D97-AF65-F5344CB8AC3E}">
        <p14:creationId xmlns:p14="http://schemas.microsoft.com/office/powerpoint/2010/main" val="1108632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xmlns="" id="{5D8C0BC5-102A-4088-AA89-E1A324F8857B}"/>
              </a:ext>
            </a:extLst>
          </p:cNvPr>
          <p:cNvSpPr>
            <a:spLocks noGrp="1"/>
          </p:cNvSpPr>
          <p:nvPr>
            <p:ph type="title"/>
          </p:nvPr>
        </p:nvSpPr>
        <p:spPr/>
        <p:txBody>
          <a:bodyPr/>
          <a:lstStyle/>
          <a:p>
            <a:r>
              <a:rPr lang="en-US" altLang="en-US" dirty="0">
                <a:cs typeface="Geneva" charset="0"/>
              </a:rPr>
              <a:t>DC YRBS 2017</a:t>
            </a:r>
          </a:p>
        </p:txBody>
      </p:sp>
      <p:sp>
        <p:nvSpPr>
          <p:cNvPr id="26627" name="Text Placeholder 3">
            <a:extLst>
              <a:ext uri="{FF2B5EF4-FFF2-40B4-BE49-F238E27FC236}">
                <a16:creationId xmlns:a16="http://schemas.microsoft.com/office/drawing/2014/main" xmlns="" id="{9DE7C617-44C1-42A1-BFCE-ABC12611A324}"/>
              </a:ext>
            </a:extLst>
          </p:cNvPr>
          <p:cNvSpPr>
            <a:spLocks noGrp="1"/>
          </p:cNvSpPr>
          <p:nvPr>
            <p:ph type="body" sz="quarter" idx="12"/>
          </p:nvPr>
        </p:nvSpPr>
        <p:spPr/>
        <p:txBody>
          <a:bodyPr/>
          <a:lstStyle/>
          <a:p>
            <a:r>
              <a:rPr lang="en-US" altLang="en-US">
                <a:cs typeface="Geneva" charset="0"/>
              </a:rPr>
              <a:t>2015 DC Youth Risk Behavior Survey </a:t>
            </a:r>
          </a:p>
        </p:txBody>
      </p:sp>
      <p:sp>
        <p:nvSpPr>
          <p:cNvPr id="26628" name="Date Placeholder 6">
            <a:extLst>
              <a:ext uri="{FF2B5EF4-FFF2-40B4-BE49-F238E27FC236}">
                <a16:creationId xmlns:a16="http://schemas.microsoft.com/office/drawing/2014/main" xmlns="" id="{35724805-6F73-4B85-88D6-96B056DBCD95}"/>
              </a:ext>
            </a:extLst>
          </p:cNvPr>
          <p:cNvSpPr>
            <a:spLocks noGrp="1"/>
          </p:cNvSpPr>
          <p:nvPr>
            <p:ph type="dt"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Geneva"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ea typeface="Geneva" charset="0"/>
                <a:cs typeface="Geneva"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ea typeface="Geneva" charset="0"/>
                <a:cs typeface="Geneva" charset="0"/>
              </a:defRPr>
            </a:lvl3pPr>
            <a:lvl4pPr marL="1600200" indent="-228600">
              <a:spcBef>
                <a:spcPct val="20000"/>
              </a:spcBef>
              <a:buFont typeface="Arial" panose="020B0604020202020204" pitchFamily="34" charset="0"/>
              <a:buChar char="•"/>
              <a:defRPr sz="1600">
                <a:solidFill>
                  <a:schemeClr val="tx1"/>
                </a:solidFill>
                <a:latin typeface="Calibri" panose="020F0502020204030204" pitchFamily="34" charset="0"/>
                <a:ea typeface="Geneva" charset="0"/>
                <a:cs typeface="Geneva" charset="0"/>
              </a:defRPr>
            </a:lvl4pPr>
            <a:lvl5pPr marL="2057400" indent="-228600">
              <a:spcBef>
                <a:spcPct val="20000"/>
              </a:spcBef>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9pPr>
          </a:lstStyle>
          <a:p>
            <a:pPr>
              <a:spcBef>
                <a:spcPct val="0"/>
              </a:spcBef>
              <a:buFontTx/>
              <a:buNone/>
            </a:pPr>
            <a:r>
              <a:rPr lang="en-US" altLang="en-US" sz="900">
                <a:solidFill>
                  <a:srgbClr val="005283"/>
                </a:solidFill>
                <a:latin typeface="Arial" panose="020B0604020202020204" pitchFamily="34" charset="0"/>
                <a:cs typeface="Arial" panose="020B0604020202020204" pitchFamily="34" charset="0"/>
              </a:rPr>
              <a:t>District of Columbia Public Schools</a:t>
            </a:r>
          </a:p>
        </p:txBody>
      </p:sp>
      <p:pic>
        <p:nvPicPr>
          <p:cNvPr id="7" name="Picture 6">
            <a:extLst>
              <a:ext uri="{FF2B5EF4-FFF2-40B4-BE49-F238E27FC236}">
                <a16:creationId xmlns:a16="http://schemas.microsoft.com/office/drawing/2014/main" xmlns="" id="{31F3AA76-8224-4326-AEDD-B963A683E02A}"/>
              </a:ext>
            </a:extLst>
          </p:cNvPr>
          <p:cNvPicPr>
            <a:picLocks noChangeAspect="1"/>
          </p:cNvPicPr>
          <p:nvPr/>
        </p:nvPicPr>
        <p:blipFill rotWithShape="1">
          <a:blip r:embed="rId2"/>
          <a:srcRect l="51510" t="22419" r="21431" b="54000"/>
          <a:stretch/>
        </p:blipFill>
        <p:spPr>
          <a:xfrm>
            <a:off x="1189032" y="1942493"/>
            <a:ext cx="6687538" cy="3768990"/>
          </a:xfrm>
          <a:prstGeom prst="rect">
            <a:avLst/>
          </a:prstGeom>
        </p:spPr>
      </p:pic>
    </p:spTree>
    <p:extLst>
      <p:ext uri="{BB962C8B-B14F-4D97-AF65-F5344CB8AC3E}">
        <p14:creationId xmlns:p14="http://schemas.microsoft.com/office/powerpoint/2010/main" val="4014909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2">
            <a:extLst>
              <a:ext uri="{FF2B5EF4-FFF2-40B4-BE49-F238E27FC236}">
                <a16:creationId xmlns:a16="http://schemas.microsoft.com/office/drawing/2014/main" xmlns="" id="{9D4FFBB0-3FDC-4085-BF6F-3A574A807B61}"/>
              </a:ext>
            </a:extLst>
          </p:cNvPr>
          <p:cNvSpPr>
            <a:spLocks noGrp="1"/>
          </p:cNvSpPr>
          <p:nvPr>
            <p:ph idx="1"/>
          </p:nvPr>
        </p:nvSpPr>
        <p:spPr/>
        <p:txBody>
          <a:bodyPr/>
          <a:lstStyle/>
          <a:p>
            <a:pPr>
              <a:buFont typeface="Wingdings" panose="05000000000000000000" pitchFamily="2" charset="2"/>
              <a:buNone/>
            </a:pPr>
            <a:endParaRPr lang="en-US" altLang="en-US" sz="4000">
              <a:cs typeface="Geneva" charset="0"/>
            </a:endParaRPr>
          </a:p>
          <a:p>
            <a:pPr>
              <a:buFont typeface="Wingdings" panose="05000000000000000000" pitchFamily="2" charset="2"/>
              <a:buNone/>
            </a:pPr>
            <a:r>
              <a:rPr lang="en-US" altLang="en-US" sz="4000">
                <a:cs typeface="Geneva" charset="0"/>
              </a:rPr>
              <a:t>“When someone calls me by the wrong pronoun, I feel like I’m being stabbed.”</a:t>
            </a:r>
          </a:p>
          <a:p>
            <a:pPr algn="r">
              <a:buFont typeface="Wingdings" panose="05000000000000000000" pitchFamily="2" charset="2"/>
              <a:buNone/>
            </a:pPr>
            <a:r>
              <a:rPr lang="en-US" altLang="en-US" sz="2500">
                <a:cs typeface="Geneva" charset="0"/>
              </a:rPr>
              <a:t>-- DC student, age 16 </a:t>
            </a:r>
          </a:p>
        </p:txBody>
      </p:sp>
      <p:sp>
        <p:nvSpPr>
          <p:cNvPr id="50179" name="Text Placeholder 3">
            <a:extLst>
              <a:ext uri="{FF2B5EF4-FFF2-40B4-BE49-F238E27FC236}">
                <a16:creationId xmlns:a16="http://schemas.microsoft.com/office/drawing/2014/main" xmlns="" id="{7E32D716-880A-4DE8-8BDF-66C8E05EA91C}"/>
              </a:ext>
            </a:extLst>
          </p:cNvPr>
          <p:cNvSpPr>
            <a:spLocks noGrp="1"/>
          </p:cNvSpPr>
          <p:nvPr>
            <p:ph type="body" sz="quarter" idx="12"/>
          </p:nvPr>
        </p:nvSpPr>
        <p:spPr/>
        <p:txBody>
          <a:bodyPr/>
          <a:lstStyle/>
          <a:p>
            <a:r>
              <a:rPr lang="en-US" altLang="en-US">
                <a:cs typeface="Geneva" charset="0"/>
              </a:rPr>
              <a:t>Voices of Transgender People</a:t>
            </a:r>
          </a:p>
        </p:txBody>
      </p:sp>
      <p:sp>
        <p:nvSpPr>
          <p:cNvPr id="50180" name="Date Placeholder 4">
            <a:extLst>
              <a:ext uri="{FF2B5EF4-FFF2-40B4-BE49-F238E27FC236}">
                <a16:creationId xmlns:a16="http://schemas.microsoft.com/office/drawing/2014/main" xmlns="" id="{DE35C68A-0FB8-41F9-BE33-59329BD550E9}"/>
              </a:ext>
            </a:extLst>
          </p:cNvPr>
          <p:cNvSpPr>
            <a:spLocks noGrp="1" noChangeArrowheads="1"/>
          </p:cNvSpPr>
          <p:nvPr>
            <p:ph type="dt"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Geneva"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ea typeface="Geneva" charset="0"/>
                <a:cs typeface="Geneva"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ea typeface="Geneva" charset="0"/>
                <a:cs typeface="Geneva" charset="0"/>
              </a:defRPr>
            </a:lvl3pPr>
            <a:lvl4pPr marL="1600200" indent="-228600">
              <a:spcBef>
                <a:spcPct val="20000"/>
              </a:spcBef>
              <a:buFont typeface="Arial" panose="020B0604020202020204" pitchFamily="34" charset="0"/>
              <a:buChar char="•"/>
              <a:defRPr sz="1600">
                <a:solidFill>
                  <a:schemeClr val="tx1"/>
                </a:solidFill>
                <a:latin typeface="Calibri" panose="020F0502020204030204" pitchFamily="34" charset="0"/>
                <a:ea typeface="Geneva" charset="0"/>
                <a:cs typeface="Geneva" charset="0"/>
              </a:defRPr>
            </a:lvl4pPr>
            <a:lvl5pPr marL="2057400" indent="-228600">
              <a:spcBef>
                <a:spcPct val="20000"/>
              </a:spcBef>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9pPr>
          </a:lstStyle>
          <a:p>
            <a:pPr>
              <a:spcBef>
                <a:spcPct val="0"/>
              </a:spcBef>
              <a:buFontTx/>
              <a:buNone/>
            </a:pPr>
            <a:r>
              <a:rPr lang="en-US" altLang="en-US" sz="900">
                <a:solidFill>
                  <a:srgbClr val="005283"/>
                </a:solidFill>
                <a:latin typeface="Arial" panose="020B0604020202020204" pitchFamily="34" charset="0"/>
                <a:ea typeface="Geneva" charset="0"/>
                <a:cs typeface="Arial" panose="020B0604020202020204" pitchFamily="34" charset="0"/>
              </a:rPr>
              <a:t>District of Columbia Public Schools </a:t>
            </a:r>
          </a:p>
        </p:txBody>
      </p:sp>
    </p:spTree>
    <p:extLst>
      <p:ext uri="{BB962C8B-B14F-4D97-AF65-F5344CB8AC3E}">
        <p14:creationId xmlns:p14="http://schemas.microsoft.com/office/powerpoint/2010/main" val="2323962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36">
            <a:extLst>
              <a:ext uri="{FF2B5EF4-FFF2-40B4-BE49-F238E27FC236}">
                <a16:creationId xmlns:a16="http://schemas.microsoft.com/office/drawing/2014/main" xmlns="" id="{23C10569-B947-4C3A-9C32-B75F08BC213C}"/>
              </a:ext>
            </a:extLst>
          </p:cNvPr>
          <p:cNvSpPr>
            <a:spLocks noGrp="1"/>
          </p:cNvSpPr>
          <p:nvPr>
            <p:ph type="ctrTitle"/>
          </p:nvPr>
        </p:nvSpPr>
        <p:spPr>
          <a:xfrm>
            <a:off x="381000" y="2590800"/>
            <a:ext cx="3733800" cy="3276600"/>
          </a:xfrm>
        </p:spPr>
        <p:txBody>
          <a:bodyPr/>
          <a:lstStyle/>
          <a:p>
            <a:r>
              <a:rPr lang="en-US" altLang="en-US" sz="4800">
                <a:cs typeface="Geneva" charset="0"/>
              </a:rPr>
              <a:t>Policies and </a:t>
            </a:r>
            <a:br>
              <a:rPr lang="en-US" altLang="en-US" sz="4800">
                <a:cs typeface="Geneva" charset="0"/>
              </a:rPr>
            </a:br>
            <a:r>
              <a:rPr lang="en-US" altLang="en-US" sz="4800">
                <a:cs typeface="Geneva" charset="0"/>
              </a:rPr>
              <a:t>Laws</a:t>
            </a:r>
          </a:p>
        </p:txBody>
      </p:sp>
      <p:sp>
        <p:nvSpPr>
          <p:cNvPr id="41987" name="Text Placeholder 40">
            <a:extLst>
              <a:ext uri="{FF2B5EF4-FFF2-40B4-BE49-F238E27FC236}">
                <a16:creationId xmlns:a16="http://schemas.microsoft.com/office/drawing/2014/main" xmlns="" id="{3A3C5A19-63BC-4BA3-A1B6-AD34553062AD}"/>
              </a:ext>
            </a:extLst>
          </p:cNvPr>
          <p:cNvSpPr>
            <a:spLocks noGrp="1"/>
          </p:cNvSpPr>
          <p:nvPr>
            <p:ph type="body" idx="1"/>
          </p:nvPr>
        </p:nvSpPr>
        <p:spPr/>
        <p:txBody>
          <a:bodyPr>
            <a:normAutofit lnSpcReduction="10000"/>
          </a:bodyPr>
          <a:lstStyle/>
          <a:p>
            <a:r>
              <a:rPr lang="en-US" altLang="en-US" sz="2000">
                <a:cs typeface="Geneva" charset="0"/>
              </a:rPr>
              <a:t>Page 19 of policy guidance</a:t>
            </a:r>
          </a:p>
        </p:txBody>
      </p:sp>
      <p:graphicFrame>
        <p:nvGraphicFramePr>
          <p:cNvPr id="43" name="Picture Placeholder 42">
            <a:extLst>
              <a:ext uri="{FF2B5EF4-FFF2-40B4-BE49-F238E27FC236}">
                <a16:creationId xmlns:a16="http://schemas.microsoft.com/office/drawing/2014/main" xmlns="" id="{885570F4-A07F-46CB-A392-9F54B7828B16}"/>
              </a:ext>
            </a:extLst>
          </p:cNvPr>
          <p:cNvGraphicFramePr>
            <a:graphicFrameLocks noGrp="1"/>
          </p:cNvGraphicFramePr>
          <p:nvPr>
            <p:ph type="pic" sz="quarter" idx="10"/>
          </p:nvPr>
        </p:nvGraphicFramePr>
        <p:xfrm>
          <a:off x="3886200" y="1066800"/>
          <a:ext cx="48768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1989" name="Text Placeholder 40">
            <a:extLst>
              <a:ext uri="{FF2B5EF4-FFF2-40B4-BE49-F238E27FC236}">
                <a16:creationId xmlns:a16="http://schemas.microsoft.com/office/drawing/2014/main" xmlns="" id="{DEC61BD7-C657-4814-B2D4-0A5F43D1429E}"/>
              </a:ext>
            </a:extLst>
          </p:cNvPr>
          <p:cNvSpPr txBox="1">
            <a:spLocks/>
          </p:cNvSpPr>
          <p:nvPr/>
        </p:nvSpPr>
        <p:spPr bwMode="auto">
          <a:xfrm>
            <a:off x="411163" y="4800600"/>
            <a:ext cx="3352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Geneva"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ea typeface="Geneva" charset="0"/>
                <a:cs typeface="Geneva"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ea typeface="Geneva" charset="0"/>
                <a:cs typeface="Geneva" charset="0"/>
              </a:defRPr>
            </a:lvl3pPr>
            <a:lvl4pPr marL="1600200" indent="-228600">
              <a:spcBef>
                <a:spcPct val="20000"/>
              </a:spcBef>
              <a:buFont typeface="Arial" panose="020B0604020202020204" pitchFamily="34" charset="0"/>
              <a:buChar char="•"/>
              <a:defRPr sz="1600">
                <a:solidFill>
                  <a:schemeClr val="tx1"/>
                </a:solidFill>
                <a:latin typeface="Calibri" panose="020F0502020204030204" pitchFamily="34" charset="0"/>
                <a:ea typeface="Geneva" charset="0"/>
                <a:cs typeface="Geneva" charset="0"/>
              </a:defRPr>
            </a:lvl4pPr>
            <a:lvl5pPr marL="2057400" indent="-228600">
              <a:spcBef>
                <a:spcPct val="20000"/>
              </a:spcBef>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9pPr>
          </a:lstStyle>
          <a:p>
            <a:pPr>
              <a:buFont typeface="Arial" panose="020B0604020202020204" pitchFamily="34" charset="0"/>
              <a:buNone/>
            </a:pPr>
            <a:r>
              <a:rPr lang="en-US" altLang="en-US" sz="1800">
                <a:solidFill>
                  <a:srgbClr val="A4AEB5"/>
                </a:solidFill>
              </a:rPr>
              <a:t>Laws, regulations and policies together build protection for transgender and gender nonconforming people in DC. </a:t>
            </a:r>
          </a:p>
        </p:txBody>
      </p:sp>
    </p:spTree>
    <p:extLst>
      <p:ext uri="{BB962C8B-B14F-4D97-AF65-F5344CB8AC3E}">
        <p14:creationId xmlns:p14="http://schemas.microsoft.com/office/powerpoint/2010/main" val="3074204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xmlns="" id="{D6705CE1-09F9-4B5C-AE92-888E638B1E5C}"/>
              </a:ext>
            </a:extLst>
          </p:cNvPr>
          <p:cNvSpPr>
            <a:spLocks noGrp="1"/>
          </p:cNvSpPr>
          <p:nvPr>
            <p:ph type="title"/>
          </p:nvPr>
        </p:nvSpPr>
        <p:spPr/>
        <p:txBody>
          <a:bodyPr/>
          <a:lstStyle/>
          <a:p>
            <a:r>
              <a:rPr lang="en-US" altLang="en-US">
                <a:cs typeface="Geneva" charset="0"/>
              </a:rPr>
              <a:t>DCPS’s Non-Discrimination Policy </a:t>
            </a:r>
          </a:p>
        </p:txBody>
      </p:sp>
      <p:sp>
        <p:nvSpPr>
          <p:cNvPr id="44035" name="Content Placeholder 5">
            <a:extLst>
              <a:ext uri="{FF2B5EF4-FFF2-40B4-BE49-F238E27FC236}">
                <a16:creationId xmlns:a16="http://schemas.microsoft.com/office/drawing/2014/main" xmlns="" id="{ED068477-2BDD-485C-9228-BE77B4C0D3C9}"/>
              </a:ext>
            </a:extLst>
          </p:cNvPr>
          <p:cNvSpPr>
            <a:spLocks noGrp="1"/>
          </p:cNvSpPr>
          <p:nvPr>
            <p:ph idx="1"/>
          </p:nvPr>
        </p:nvSpPr>
        <p:spPr/>
        <p:txBody>
          <a:bodyPr anchor="ctr"/>
          <a:lstStyle/>
          <a:p>
            <a:pPr>
              <a:buFont typeface="Wingdings" panose="05000000000000000000" pitchFamily="2" charset="2"/>
              <a:buNone/>
            </a:pPr>
            <a:r>
              <a:rPr lang="en-US" altLang="en-US" sz="2400">
                <a:cs typeface="Geneva" charset="0"/>
              </a:rPr>
              <a:t>“…DCPS does not discriminate or tolerate discrimination against employees, applicants for employment, or students on the basis of actual or perceived race, color, religion, national origin, </a:t>
            </a:r>
            <a:r>
              <a:rPr lang="en-US" altLang="en-US" sz="2400" b="1">
                <a:cs typeface="Geneva" charset="0"/>
              </a:rPr>
              <a:t>sex</a:t>
            </a:r>
            <a:r>
              <a:rPr lang="en-US" altLang="en-US" sz="2400">
                <a:cs typeface="Geneva" charset="0"/>
              </a:rPr>
              <a:t> (including pregnancy), age, marital status, </a:t>
            </a:r>
            <a:r>
              <a:rPr lang="en-US" altLang="en-US" sz="2400" b="1">
                <a:cs typeface="Geneva" charset="0"/>
              </a:rPr>
              <a:t>personal appearance, sexual orientation, gender identity or expression,</a:t>
            </a:r>
            <a:r>
              <a:rPr lang="en-US" altLang="en-US" sz="2400">
                <a:cs typeface="Geneva" charset="0"/>
              </a:rPr>
              <a:t> family status, family responsibilities, matriculation, political affiliation, genetic information, disability, source of income, status as a victim of an interfamily offense, or place of residence or business.”</a:t>
            </a:r>
            <a:endParaRPr lang="en-US" altLang="ja-JP" sz="2400">
              <a:cs typeface="Geneva" charset="0"/>
            </a:endParaRPr>
          </a:p>
          <a:p>
            <a:pPr>
              <a:buFont typeface="Wingdings" panose="05000000000000000000" pitchFamily="2" charset="2"/>
              <a:buNone/>
            </a:pPr>
            <a:endParaRPr lang="en-US" altLang="en-US">
              <a:cs typeface="Geneva" charset="0"/>
            </a:endParaRPr>
          </a:p>
          <a:p>
            <a:pPr algn="r">
              <a:buFont typeface="Wingdings" panose="05000000000000000000" pitchFamily="2" charset="2"/>
              <a:buNone/>
            </a:pPr>
            <a:r>
              <a:rPr lang="en-US" altLang="en-US" i="1">
                <a:cs typeface="Geneva" charset="0"/>
              </a:rPr>
              <a:t>(based on DC Human Rights Act)</a:t>
            </a:r>
          </a:p>
        </p:txBody>
      </p:sp>
      <p:sp>
        <p:nvSpPr>
          <p:cNvPr id="44036" name="Text Placeholder 6">
            <a:extLst>
              <a:ext uri="{FF2B5EF4-FFF2-40B4-BE49-F238E27FC236}">
                <a16:creationId xmlns:a16="http://schemas.microsoft.com/office/drawing/2014/main" xmlns="" id="{4F19A600-53BC-437A-976F-0AD206BA3EB9}"/>
              </a:ext>
            </a:extLst>
          </p:cNvPr>
          <p:cNvSpPr>
            <a:spLocks noGrp="1"/>
          </p:cNvSpPr>
          <p:nvPr>
            <p:ph type="body" sz="quarter" idx="12"/>
          </p:nvPr>
        </p:nvSpPr>
        <p:spPr/>
        <p:txBody>
          <a:bodyPr/>
          <a:lstStyle/>
          <a:p>
            <a:endParaRPr lang="en-US" altLang="en-US">
              <a:cs typeface="Geneva" charset="0"/>
            </a:endParaRPr>
          </a:p>
        </p:txBody>
      </p:sp>
      <p:sp>
        <p:nvSpPr>
          <p:cNvPr id="44037" name="Date Placeholder 4">
            <a:extLst>
              <a:ext uri="{FF2B5EF4-FFF2-40B4-BE49-F238E27FC236}">
                <a16:creationId xmlns:a16="http://schemas.microsoft.com/office/drawing/2014/main" xmlns="" id="{8DE41F21-D00D-4BD8-AFDD-90D3745263AE}"/>
              </a:ext>
            </a:extLst>
          </p:cNvPr>
          <p:cNvSpPr>
            <a:spLocks noGrp="1"/>
          </p:cNvSpPr>
          <p:nvPr>
            <p:ph type="dt"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Geneva"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ea typeface="Geneva" charset="0"/>
                <a:cs typeface="Geneva"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ea typeface="Geneva" charset="0"/>
                <a:cs typeface="Geneva" charset="0"/>
              </a:defRPr>
            </a:lvl3pPr>
            <a:lvl4pPr marL="1600200" indent="-228600">
              <a:spcBef>
                <a:spcPct val="20000"/>
              </a:spcBef>
              <a:buFont typeface="Arial" panose="020B0604020202020204" pitchFamily="34" charset="0"/>
              <a:buChar char="•"/>
              <a:defRPr sz="1600">
                <a:solidFill>
                  <a:schemeClr val="tx1"/>
                </a:solidFill>
                <a:latin typeface="Calibri" panose="020F0502020204030204" pitchFamily="34" charset="0"/>
                <a:ea typeface="Geneva" charset="0"/>
                <a:cs typeface="Geneva" charset="0"/>
              </a:defRPr>
            </a:lvl4pPr>
            <a:lvl5pPr marL="2057400" indent="-228600">
              <a:spcBef>
                <a:spcPct val="20000"/>
              </a:spcBef>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9pPr>
          </a:lstStyle>
          <a:p>
            <a:pPr>
              <a:spcBef>
                <a:spcPct val="0"/>
              </a:spcBef>
              <a:buFontTx/>
              <a:buNone/>
            </a:pPr>
            <a:r>
              <a:rPr lang="en-US" altLang="en-US" sz="900">
                <a:solidFill>
                  <a:srgbClr val="005283"/>
                </a:solidFill>
                <a:latin typeface="Arial" panose="020B0604020202020204" pitchFamily="34" charset="0"/>
                <a:cs typeface="Arial" panose="020B0604020202020204" pitchFamily="34" charset="0"/>
              </a:rPr>
              <a:t>District of Columbia Public Schools</a:t>
            </a:r>
          </a:p>
        </p:txBody>
      </p:sp>
    </p:spTree>
    <p:extLst>
      <p:ext uri="{BB962C8B-B14F-4D97-AF65-F5344CB8AC3E}">
        <p14:creationId xmlns:p14="http://schemas.microsoft.com/office/powerpoint/2010/main" val="3441039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Content Placeholder 5">
            <a:extLst>
              <a:ext uri="{FF2B5EF4-FFF2-40B4-BE49-F238E27FC236}">
                <a16:creationId xmlns:a16="http://schemas.microsoft.com/office/drawing/2014/main" xmlns="" id="{8C440E50-2227-4B79-9341-BBAAB5AA8F20}"/>
              </a:ext>
            </a:extLst>
          </p:cNvPr>
          <p:cNvSpPr>
            <a:spLocks noGrp="1"/>
          </p:cNvSpPr>
          <p:nvPr>
            <p:ph idx="1"/>
          </p:nvPr>
        </p:nvSpPr>
        <p:spPr>
          <a:xfrm>
            <a:off x="228600" y="4876800"/>
            <a:ext cx="8382000" cy="2209800"/>
          </a:xfrm>
        </p:spPr>
        <p:txBody>
          <a:bodyPr anchor="ctr"/>
          <a:lstStyle/>
          <a:p>
            <a:pPr indent="0">
              <a:defRPr/>
            </a:pPr>
            <a:r>
              <a:rPr lang="en-US" altLang="en-US" sz="2200" dirty="0">
                <a:cs typeface="Geneva" charset="0"/>
              </a:rPr>
              <a:t>We all have a right in DC to our sexual orientation, gender identity and </a:t>
            </a:r>
          </a:p>
          <a:p>
            <a:pPr indent="0">
              <a:defRPr/>
            </a:pPr>
            <a:r>
              <a:rPr lang="en-US" altLang="en-US" sz="2200" dirty="0">
                <a:cs typeface="Geneva" charset="0"/>
              </a:rPr>
              <a:t>gender expression … free from discrimination. </a:t>
            </a:r>
          </a:p>
          <a:p>
            <a:pPr algn="ctr">
              <a:defRPr/>
            </a:pPr>
            <a:endParaRPr lang="en-US" sz="2200" dirty="0"/>
          </a:p>
          <a:p>
            <a:pPr>
              <a:buFont typeface="Wingdings" panose="05000000000000000000" pitchFamily="2" charset="2"/>
              <a:buNone/>
              <a:defRPr/>
            </a:pPr>
            <a:endParaRPr lang="en-US" altLang="en-US" sz="2200" dirty="0">
              <a:cs typeface="Geneva" charset="0"/>
            </a:endParaRPr>
          </a:p>
        </p:txBody>
      </p:sp>
      <p:sp>
        <p:nvSpPr>
          <p:cNvPr id="45059" name="Text Placeholder 6">
            <a:extLst>
              <a:ext uri="{FF2B5EF4-FFF2-40B4-BE49-F238E27FC236}">
                <a16:creationId xmlns:a16="http://schemas.microsoft.com/office/drawing/2014/main" xmlns="" id="{441421EE-1456-4FA2-BF5C-C1E3FF85F95E}"/>
              </a:ext>
            </a:extLst>
          </p:cNvPr>
          <p:cNvSpPr>
            <a:spLocks noGrp="1"/>
          </p:cNvSpPr>
          <p:nvPr>
            <p:ph type="body" sz="quarter" idx="12"/>
          </p:nvPr>
        </p:nvSpPr>
        <p:spPr/>
        <p:txBody>
          <a:bodyPr/>
          <a:lstStyle/>
          <a:p>
            <a:endParaRPr lang="en-US" altLang="en-US">
              <a:cs typeface="Geneva" charset="0"/>
            </a:endParaRPr>
          </a:p>
        </p:txBody>
      </p:sp>
      <p:sp>
        <p:nvSpPr>
          <p:cNvPr id="45060" name="Date Placeholder 4">
            <a:extLst>
              <a:ext uri="{FF2B5EF4-FFF2-40B4-BE49-F238E27FC236}">
                <a16:creationId xmlns:a16="http://schemas.microsoft.com/office/drawing/2014/main" xmlns="" id="{A890723B-C75B-44DB-BC66-34F239328CA1}"/>
              </a:ext>
            </a:extLst>
          </p:cNvPr>
          <p:cNvSpPr>
            <a:spLocks noGrp="1"/>
          </p:cNvSpPr>
          <p:nvPr>
            <p:ph type="dt"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Geneva"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ea typeface="Geneva" charset="0"/>
                <a:cs typeface="Geneva"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ea typeface="Geneva" charset="0"/>
                <a:cs typeface="Geneva" charset="0"/>
              </a:defRPr>
            </a:lvl3pPr>
            <a:lvl4pPr marL="1600200" indent="-228600">
              <a:spcBef>
                <a:spcPct val="20000"/>
              </a:spcBef>
              <a:buFont typeface="Arial" panose="020B0604020202020204" pitchFamily="34" charset="0"/>
              <a:buChar char="•"/>
              <a:defRPr sz="1600">
                <a:solidFill>
                  <a:schemeClr val="tx1"/>
                </a:solidFill>
                <a:latin typeface="Calibri" panose="020F0502020204030204" pitchFamily="34" charset="0"/>
                <a:ea typeface="Geneva" charset="0"/>
                <a:cs typeface="Geneva" charset="0"/>
              </a:defRPr>
            </a:lvl4pPr>
            <a:lvl5pPr marL="2057400" indent="-228600">
              <a:spcBef>
                <a:spcPct val="20000"/>
              </a:spcBef>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9pPr>
          </a:lstStyle>
          <a:p>
            <a:pPr>
              <a:spcBef>
                <a:spcPct val="0"/>
              </a:spcBef>
              <a:buFontTx/>
              <a:buNone/>
            </a:pPr>
            <a:r>
              <a:rPr lang="en-US" altLang="en-US" sz="900">
                <a:solidFill>
                  <a:srgbClr val="005283"/>
                </a:solidFill>
                <a:latin typeface="Arial" panose="020B0604020202020204" pitchFamily="34" charset="0"/>
                <a:cs typeface="Arial" panose="020B0604020202020204" pitchFamily="34" charset="0"/>
              </a:rPr>
              <a:t>District of Columbia Public Schools</a:t>
            </a:r>
          </a:p>
        </p:txBody>
      </p:sp>
      <p:pic>
        <p:nvPicPr>
          <p:cNvPr id="45061" name="Picture Placeholder 3">
            <a:extLst>
              <a:ext uri="{FF2B5EF4-FFF2-40B4-BE49-F238E27FC236}">
                <a16:creationId xmlns:a16="http://schemas.microsoft.com/office/drawing/2014/main" xmlns="" id="{3643283F-7FEC-4B9C-A952-623075CBB0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516" b="10516"/>
          <a:stretch>
            <a:fillRect/>
          </a:stretch>
        </p:blipFill>
        <p:spPr bwMode="auto">
          <a:xfrm>
            <a:off x="1273175" y="1219200"/>
            <a:ext cx="65976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9355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xmlns="" id="{B43CE5B5-DAB5-4A30-9C62-646D1CA9DBCE}"/>
              </a:ext>
            </a:extLst>
          </p:cNvPr>
          <p:cNvSpPr>
            <a:spLocks noGrp="1"/>
          </p:cNvSpPr>
          <p:nvPr>
            <p:ph type="title"/>
          </p:nvPr>
        </p:nvSpPr>
        <p:spPr/>
        <p:txBody>
          <a:bodyPr/>
          <a:lstStyle/>
          <a:p>
            <a:r>
              <a:rPr lang="en-US" altLang="en-US" dirty="0">
                <a:cs typeface="Geneva" charset="0"/>
              </a:rPr>
              <a:t>In DC, Students Have a Right To …  </a:t>
            </a:r>
          </a:p>
        </p:txBody>
      </p:sp>
      <p:sp>
        <p:nvSpPr>
          <p:cNvPr id="46083" name="Content Placeholder 5">
            <a:extLst>
              <a:ext uri="{FF2B5EF4-FFF2-40B4-BE49-F238E27FC236}">
                <a16:creationId xmlns:a16="http://schemas.microsoft.com/office/drawing/2014/main" xmlns="" id="{6199E042-1BC2-44FE-99D8-B2EEE91CCBCE}"/>
              </a:ext>
            </a:extLst>
          </p:cNvPr>
          <p:cNvSpPr>
            <a:spLocks noGrp="1"/>
          </p:cNvSpPr>
          <p:nvPr>
            <p:ph idx="1"/>
          </p:nvPr>
        </p:nvSpPr>
        <p:spPr>
          <a:xfrm>
            <a:off x="381000" y="1371600"/>
            <a:ext cx="8382000" cy="4449763"/>
          </a:xfrm>
        </p:spPr>
        <p:txBody>
          <a:bodyPr anchor="ctr"/>
          <a:lstStyle/>
          <a:p>
            <a:pPr>
              <a:buFont typeface="Wingdings" panose="05000000000000000000" pitchFamily="2" charset="2"/>
              <a:buChar char="§"/>
            </a:pPr>
            <a:endParaRPr lang="en-US" altLang="en-US">
              <a:cs typeface="Geneva" charset="0"/>
            </a:endParaRPr>
          </a:p>
          <a:p>
            <a:pPr>
              <a:buFont typeface="Wingdings" panose="05000000000000000000" pitchFamily="2" charset="2"/>
              <a:buChar char="§"/>
            </a:pPr>
            <a:r>
              <a:rPr lang="en-US" altLang="en-US">
                <a:cs typeface="Geneva" charset="0"/>
              </a:rPr>
              <a:t>Be out. </a:t>
            </a:r>
          </a:p>
          <a:p>
            <a:pPr>
              <a:buFont typeface="Wingdings" panose="05000000000000000000" pitchFamily="2" charset="2"/>
              <a:buChar char="§"/>
            </a:pPr>
            <a:r>
              <a:rPr lang="en-US" altLang="en-US">
                <a:cs typeface="Geneva" charset="0"/>
              </a:rPr>
              <a:t>Be addressed by their preferred name and pronouns.  </a:t>
            </a:r>
          </a:p>
          <a:p>
            <a:pPr>
              <a:buFont typeface="Wingdings" panose="05000000000000000000" pitchFamily="2" charset="2"/>
              <a:buChar char="§"/>
            </a:pPr>
            <a:r>
              <a:rPr lang="en-US" altLang="en-US">
                <a:cs typeface="Geneva" charset="0"/>
              </a:rPr>
              <a:t>Use bathroom and locker room facility that matches their gender identity.</a:t>
            </a:r>
          </a:p>
          <a:p>
            <a:pPr>
              <a:buFont typeface="Wingdings" panose="05000000000000000000" pitchFamily="2" charset="2"/>
              <a:buChar char="§"/>
            </a:pPr>
            <a:r>
              <a:rPr lang="en-US" altLang="en-US">
                <a:cs typeface="Geneva" charset="0"/>
              </a:rPr>
              <a:t>Express gender as they desire, within the constraints of school dress code. </a:t>
            </a:r>
          </a:p>
          <a:p>
            <a:pPr lvl="1">
              <a:buFont typeface="Wingdings" panose="05000000000000000000" pitchFamily="2" charset="2"/>
              <a:buChar char="§"/>
            </a:pPr>
            <a:r>
              <a:rPr lang="en-US" altLang="en-US">
                <a:ea typeface="Geneva" charset="0"/>
              </a:rPr>
              <a:t>Dress codes should be gender-neutral (school day, special events).</a:t>
            </a:r>
          </a:p>
          <a:p>
            <a:pPr lvl="1">
              <a:buFont typeface="Wingdings" panose="05000000000000000000" pitchFamily="2" charset="2"/>
              <a:buChar char="§"/>
            </a:pPr>
            <a:r>
              <a:rPr lang="en-US" altLang="en-US">
                <a:ea typeface="Geneva" charset="0"/>
              </a:rPr>
              <a:t>School dress codes can’t be enforced more strictly against transgender and gender-nonconforming students.</a:t>
            </a:r>
          </a:p>
          <a:p>
            <a:pPr>
              <a:buFont typeface="Wingdings" panose="05000000000000000000" pitchFamily="2" charset="2"/>
              <a:buChar char="§"/>
            </a:pPr>
            <a:r>
              <a:rPr lang="en-US" altLang="en-US">
                <a:cs typeface="Geneva" charset="0"/>
              </a:rPr>
              <a:t>Participate in athletic activities, intramural sports and physical education 	classes that correspond with their gender identity.</a:t>
            </a:r>
          </a:p>
          <a:p>
            <a:pPr>
              <a:buFont typeface="Wingdings" panose="05000000000000000000" pitchFamily="2" charset="2"/>
              <a:buChar char="§"/>
            </a:pPr>
            <a:r>
              <a:rPr lang="en-US" altLang="en-US">
                <a:cs typeface="Geneva" charset="0"/>
              </a:rPr>
              <a:t>GSAs can meet on campus, if other clubs are allowed. </a:t>
            </a:r>
          </a:p>
          <a:p>
            <a:pPr>
              <a:buFont typeface="Wingdings" panose="05000000000000000000" pitchFamily="2" charset="2"/>
              <a:buNone/>
            </a:pPr>
            <a:endParaRPr lang="en-US" altLang="en-US">
              <a:cs typeface="Geneva" charset="0"/>
            </a:endParaRPr>
          </a:p>
        </p:txBody>
      </p:sp>
      <p:sp>
        <p:nvSpPr>
          <p:cNvPr id="46084" name="Text Placeholder 6">
            <a:extLst>
              <a:ext uri="{FF2B5EF4-FFF2-40B4-BE49-F238E27FC236}">
                <a16:creationId xmlns:a16="http://schemas.microsoft.com/office/drawing/2014/main" xmlns="" id="{C68E7ABF-AC02-409C-B808-6A8492841103}"/>
              </a:ext>
            </a:extLst>
          </p:cNvPr>
          <p:cNvSpPr>
            <a:spLocks noGrp="1"/>
          </p:cNvSpPr>
          <p:nvPr>
            <p:ph type="body" sz="quarter" idx="12"/>
          </p:nvPr>
        </p:nvSpPr>
        <p:spPr/>
        <p:txBody>
          <a:bodyPr/>
          <a:lstStyle/>
          <a:p>
            <a:endParaRPr lang="en-US" altLang="en-US">
              <a:cs typeface="Geneva" charset="0"/>
            </a:endParaRPr>
          </a:p>
        </p:txBody>
      </p:sp>
      <p:sp>
        <p:nvSpPr>
          <p:cNvPr id="46085" name="Date Placeholder 4">
            <a:extLst>
              <a:ext uri="{FF2B5EF4-FFF2-40B4-BE49-F238E27FC236}">
                <a16:creationId xmlns:a16="http://schemas.microsoft.com/office/drawing/2014/main" xmlns="" id="{5A90F350-EC24-4324-954C-713D9FB6EB88}"/>
              </a:ext>
            </a:extLst>
          </p:cNvPr>
          <p:cNvSpPr>
            <a:spLocks noGrp="1"/>
          </p:cNvSpPr>
          <p:nvPr>
            <p:ph type="dt"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Geneva"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ea typeface="Geneva" charset="0"/>
                <a:cs typeface="Geneva"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ea typeface="Geneva" charset="0"/>
                <a:cs typeface="Geneva" charset="0"/>
              </a:defRPr>
            </a:lvl3pPr>
            <a:lvl4pPr marL="1600200" indent="-228600">
              <a:spcBef>
                <a:spcPct val="20000"/>
              </a:spcBef>
              <a:buFont typeface="Arial" panose="020B0604020202020204" pitchFamily="34" charset="0"/>
              <a:buChar char="•"/>
              <a:defRPr sz="1600">
                <a:solidFill>
                  <a:schemeClr val="tx1"/>
                </a:solidFill>
                <a:latin typeface="Calibri" panose="020F0502020204030204" pitchFamily="34" charset="0"/>
                <a:ea typeface="Geneva" charset="0"/>
                <a:cs typeface="Geneva" charset="0"/>
              </a:defRPr>
            </a:lvl4pPr>
            <a:lvl5pPr marL="2057400" indent="-228600">
              <a:spcBef>
                <a:spcPct val="20000"/>
              </a:spcBef>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9pPr>
          </a:lstStyle>
          <a:p>
            <a:pPr>
              <a:spcBef>
                <a:spcPct val="0"/>
              </a:spcBef>
              <a:buFontTx/>
              <a:buNone/>
            </a:pPr>
            <a:r>
              <a:rPr lang="en-US" altLang="en-US" sz="900">
                <a:solidFill>
                  <a:srgbClr val="005283"/>
                </a:solidFill>
                <a:latin typeface="Arial" panose="020B0604020202020204" pitchFamily="34" charset="0"/>
                <a:cs typeface="Arial" panose="020B0604020202020204" pitchFamily="34" charset="0"/>
              </a:rPr>
              <a:t>District of Columbia Public Schools</a:t>
            </a:r>
          </a:p>
        </p:txBody>
      </p:sp>
    </p:spTree>
    <p:extLst>
      <p:ext uri="{BB962C8B-B14F-4D97-AF65-F5344CB8AC3E}">
        <p14:creationId xmlns:p14="http://schemas.microsoft.com/office/powerpoint/2010/main" val="3629768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4">
            <a:extLst>
              <a:ext uri="{FF2B5EF4-FFF2-40B4-BE49-F238E27FC236}">
                <a16:creationId xmlns:a16="http://schemas.microsoft.com/office/drawing/2014/main" xmlns="" id="{25981508-A6D8-4A7E-966E-55CEBDE825CD}"/>
              </a:ext>
            </a:extLst>
          </p:cNvPr>
          <p:cNvSpPr>
            <a:spLocks noGrp="1"/>
          </p:cNvSpPr>
          <p:nvPr>
            <p:ph type="title"/>
          </p:nvPr>
        </p:nvSpPr>
        <p:spPr/>
        <p:txBody>
          <a:bodyPr/>
          <a:lstStyle/>
          <a:p>
            <a:r>
              <a:rPr lang="en-US" altLang="en-US">
                <a:cs typeface="Geneva" charset="0"/>
              </a:rPr>
              <a:t>Appendix III: School Planning Guide</a:t>
            </a:r>
          </a:p>
        </p:txBody>
      </p:sp>
      <p:sp>
        <p:nvSpPr>
          <p:cNvPr id="51203" name="Text Placeholder 15">
            <a:extLst>
              <a:ext uri="{FF2B5EF4-FFF2-40B4-BE49-F238E27FC236}">
                <a16:creationId xmlns:a16="http://schemas.microsoft.com/office/drawing/2014/main" xmlns="" id="{10DF4584-A316-42CC-846F-46C9A7CA3B6B}"/>
              </a:ext>
            </a:extLst>
          </p:cNvPr>
          <p:cNvSpPr>
            <a:spLocks noGrp="1"/>
          </p:cNvSpPr>
          <p:nvPr>
            <p:ph type="body" sz="quarter" idx="12"/>
          </p:nvPr>
        </p:nvSpPr>
        <p:spPr/>
        <p:txBody>
          <a:bodyPr/>
          <a:lstStyle/>
          <a:p>
            <a:r>
              <a:rPr lang="en-US" altLang="en-US">
                <a:cs typeface="Geneva" charset="0"/>
              </a:rPr>
              <a:t>Page 27 of policy guidance</a:t>
            </a:r>
          </a:p>
        </p:txBody>
      </p:sp>
      <p:pic>
        <p:nvPicPr>
          <p:cNvPr id="51204" name="Picture 17" descr="Screen Shot 2015-08-24 at 3.22.45 PM.png">
            <a:extLst>
              <a:ext uri="{FF2B5EF4-FFF2-40B4-BE49-F238E27FC236}">
                <a16:creationId xmlns:a16="http://schemas.microsoft.com/office/drawing/2014/main" xmlns="" id="{813F9074-AA87-43C2-84D0-7EDCE6B4D8AA}"/>
              </a:ext>
            </a:extLst>
          </p:cNvPr>
          <p:cNvPicPr>
            <a:picLocks noChangeAspect="1"/>
          </p:cNvPicPr>
          <p:nvPr/>
        </p:nvPicPr>
        <p:blipFill>
          <a:blip r:embed="rId2">
            <a:extLst>
              <a:ext uri="{28A0092B-C50C-407E-A947-70E740481C1C}">
                <a14:useLocalDpi xmlns:a14="http://schemas.microsoft.com/office/drawing/2010/main" val="0"/>
              </a:ext>
            </a:extLst>
          </a:blip>
          <a:srcRect b="19849"/>
          <a:stretch>
            <a:fillRect/>
          </a:stretch>
        </p:blipFill>
        <p:spPr bwMode="auto">
          <a:xfrm>
            <a:off x="2016125" y="1589088"/>
            <a:ext cx="4508500" cy="488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Date Placeholder 18">
            <a:extLst>
              <a:ext uri="{FF2B5EF4-FFF2-40B4-BE49-F238E27FC236}">
                <a16:creationId xmlns:a16="http://schemas.microsoft.com/office/drawing/2014/main" xmlns="" id="{036EBE34-B331-45D4-8D9E-2106C46CC1DE}"/>
              </a:ext>
            </a:extLst>
          </p:cNvPr>
          <p:cNvSpPr>
            <a:spLocks noGrp="1"/>
          </p:cNvSpPr>
          <p:nvPr>
            <p:ph type="dt"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Geneva"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ea typeface="Geneva" charset="0"/>
                <a:cs typeface="Geneva"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ea typeface="Geneva" charset="0"/>
                <a:cs typeface="Geneva" charset="0"/>
              </a:defRPr>
            </a:lvl3pPr>
            <a:lvl4pPr marL="1600200" indent="-228600">
              <a:spcBef>
                <a:spcPct val="20000"/>
              </a:spcBef>
              <a:buFont typeface="Arial" panose="020B0604020202020204" pitchFamily="34" charset="0"/>
              <a:buChar char="•"/>
              <a:defRPr sz="1600">
                <a:solidFill>
                  <a:schemeClr val="tx1"/>
                </a:solidFill>
                <a:latin typeface="Calibri" panose="020F0502020204030204" pitchFamily="34" charset="0"/>
                <a:ea typeface="Geneva" charset="0"/>
                <a:cs typeface="Geneva" charset="0"/>
              </a:defRPr>
            </a:lvl4pPr>
            <a:lvl5pPr marL="2057400" indent="-228600">
              <a:spcBef>
                <a:spcPct val="20000"/>
              </a:spcBef>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9pPr>
          </a:lstStyle>
          <a:p>
            <a:pPr>
              <a:spcBef>
                <a:spcPct val="0"/>
              </a:spcBef>
              <a:buFontTx/>
              <a:buNone/>
            </a:pPr>
            <a:r>
              <a:rPr lang="en-US" altLang="en-US" sz="900">
                <a:solidFill>
                  <a:srgbClr val="005283"/>
                </a:solidFill>
                <a:latin typeface="Arial" panose="020B0604020202020204" pitchFamily="34" charset="0"/>
              </a:rPr>
              <a:t>District of Columbia Public Schools</a:t>
            </a:r>
          </a:p>
        </p:txBody>
      </p:sp>
    </p:spTree>
    <p:extLst>
      <p:ext uri="{BB962C8B-B14F-4D97-AF65-F5344CB8AC3E}">
        <p14:creationId xmlns:p14="http://schemas.microsoft.com/office/powerpoint/2010/main" val="707780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CHAPP Pathway Credit</a:t>
            </a:r>
            <a:endParaRPr lang="en-US" sz="3600" b="1" dirty="0"/>
          </a:p>
        </p:txBody>
      </p:sp>
      <p:sp>
        <p:nvSpPr>
          <p:cNvPr id="3" name="Text Placeholder 2"/>
          <p:cNvSpPr>
            <a:spLocks noGrp="1"/>
          </p:cNvSpPr>
          <p:nvPr>
            <p:ph type="body" sz="quarter" idx="13"/>
          </p:nvPr>
        </p:nvSpPr>
        <p:spPr/>
        <p:txBody>
          <a:bodyPr>
            <a:normAutofit/>
          </a:bodyPr>
          <a:lstStyle/>
          <a:p>
            <a:pPr marL="457200" indent="-457200">
              <a:buAutoNum type="arabicParenR"/>
            </a:pPr>
            <a:r>
              <a:rPr lang="en-US" sz="2400" dirty="0" smtClean="0"/>
              <a:t>Attend </a:t>
            </a:r>
            <a:r>
              <a:rPr lang="en-US" sz="2400" dirty="0"/>
              <a:t>every noon conference or, if unable to be there in person, listen to the recorded </a:t>
            </a:r>
            <a:r>
              <a:rPr lang="en-US" sz="2400" dirty="0" smtClean="0"/>
              <a:t>conference;</a:t>
            </a:r>
          </a:p>
          <a:p>
            <a:pPr marL="457200" indent="-457200">
              <a:buAutoNum type="arabicParenR"/>
            </a:pPr>
            <a:r>
              <a:rPr lang="en-US" sz="2400" dirty="0" smtClean="0"/>
              <a:t>Complete </a:t>
            </a:r>
            <a:r>
              <a:rPr lang="en-US" sz="2400" dirty="0"/>
              <a:t>one of the “continuing education” activities suggested at the end of each lecture; </a:t>
            </a:r>
            <a:r>
              <a:rPr lang="en-US" sz="2400" dirty="0" smtClean="0"/>
              <a:t>and</a:t>
            </a:r>
          </a:p>
          <a:p>
            <a:pPr marL="457200" indent="-457200">
              <a:buAutoNum type="arabicParenR"/>
            </a:pPr>
            <a:r>
              <a:rPr lang="en-US" sz="2400" dirty="0" smtClean="0"/>
              <a:t>Attend </a:t>
            </a:r>
            <a:r>
              <a:rPr lang="en-US" sz="2400" dirty="0"/>
              <a:t>the legislative advocacy day, or if unable to be there in person, discuss other options with the faculty contact.</a:t>
            </a:r>
          </a:p>
          <a:p>
            <a:r>
              <a:rPr lang="en-US" sz="2400" dirty="0"/>
              <a:t> </a:t>
            </a:r>
          </a:p>
          <a:p>
            <a:r>
              <a:rPr lang="en-US" sz="2400" u="sng" dirty="0"/>
              <a:t>Duration</a:t>
            </a:r>
            <a:r>
              <a:rPr lang="en-US" sz="2400" dirty="0"/>
              <a:t>: 5 conferences and Resident Hill Day</a:t>
            </a:r>
          </a:p>
          <a:p>
            <a:r>
              <a:rPr lang="en-US" sz="2400" u="sng" dirty="0"/>
              <a:t>Contact</a:t>
            </a:r>
            <a:r>
              <a:rPr lang="en-US" sz="2400" dirty="0"/>
              <a:t>: Dr. Danielle Dooley </a:t>
            </a:r>
            <a:r>
              <a:rPr lang="en-US" sz="2400" u="sng" dirty="0">
                <a:hlinkClick r:id="rId2"/>
              </a:rPr>
              <a:t>dgdooley@childrensnational.org</a:t>
            </a:r>
            <a:endParaRPr lang="en-US" sz="2400" dirty="0"/>
          </a:p>
          <a:p>
            <a:r>
              <a:rPr lang="en-US" sz="2400" u="sng" dirty="0"/>
              <a:t>Units</a:t>
            </a:r>
            <a:r>
              <a:rPr lang="en-US" sz="2400" dirty="0"/>
              <a:t>: 0.25</a:t>
            </a:r>
          </a:p>
          <a:p>
            <a:endParaRPr lang="en-US" dirty="0"/>
          </a:p>
        </p:txBody>
      </p:sp>
    </p:spTree>
    <p:extLst>
      <p:ext uri="{BB962C8B-B14F-4D97-AF65-F5344CB8AC3E}">
        <p14:creationId xmlns:p14="http://schemas.microsoft.com/office/powerpoint/2010/main" val="36004595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4">
            <a:extLst>
              <a:ext uri="{FF2B5EF4-FFF2-40B4-BE49-F238E27FC236}">
                <a16:creationId xmlns:a16="http://schemas.microsoft.com/office/drawing/2014/main" xmlns="" id="{1AD2665C-DCE0-4D33-9A68-54CC31F1EAA9}"/>
              </a:ext>
            </a:extLst>
          </p:cNvPr>
          <p:cNvSpPr>
            <a:spLocks noGrp="1"/>
          </p:cNvSpPr>
          <p:nvPr>
            <p:ph type="title"/>
          </p:nvPr>
        </p:nvSpPr>
        <p:spPr/>
        <p:txBody>
          <a:bodyPr/>
          <a:lstStyle/>
          <a:p>
            <a:r>
              <a:rPr lang="en-US" altLang="en-US">
                <a:cs typeface="Geneva" charset="0"/>
              </a:rPr>
              <a:t>Appendix III: School Planning Guide</a:t>
            </a:r>
          </a:p>
        </p:txBody>
      </p:sp>
      <p:pic>
        <p:nvPicPr>
          <p:cNvPr id="52227" name="Picture 1" descr="Screen Shot 2015-08-24 at 3.22.21 PM.png">
            <a:extLst>
              <a:ext uri="{FF2B5EF4-FFF2-40B4-BE49-F238E27FC236}">
                <a16:creationId xmlns:a16="http://schemas.microsoft.com/office/drawing/2014/main" xmlns="" id="{9ECA93FB-C8C1-4FDA-B00B-8DDF58DC6A31}"/>
              </a:ext>
            </a:extLst>
          </p:cNvPr>
          <p:cNvPicPr>
            <a:picLocks noChangeAspect="1"/>
          </p:cNvPicPr>
          <p:nvPr/>
        </p:nvPicPr>
        <p:blipFill>
          <a:blip r:embed="rId2">
            <a:extLst>
              <a:ext uri="{28A0092B-C50C-407E-A947-70E740481C1C}">
                <a14:useLocalDpi xmlns:a14="http://schemas.microsoft.com/office/drawing/2010/main" val="0"/>
              </a:ext>
            </a:extLst>
          </a:blip>
          <a:srcRect t="3952" b="4193"/>
          <a:stretch>
            <a:fillRect/>
          </a:stretch>
        </p:blipFill>
        <p:spPr bwMode="auto">
          <a:xfrm>
            <a:off x="2438400" y="1652588"/>
            <a:ext cx="4032250" cy="475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 Placeholder 15">
            <a:extLst>
              <a:ext uri="{FF2B5EF4-FFF2-40B4-BE49-F238E27FC236}">
                <a16:creationId xmlns:a16="http://schemas.microsoft.com/office/drawing/2014/main" xmlns="" id="{20266192-D443-41F4-8770-FD8FA0074E49}"/>
              </a:ext>
            </a:extLst>
          </p:cNvPr>
          <p:cNvSpPr>
            <a:spLocks noGrp="1"/>
          </p:cNvSpPr>
          <p:nvPr>
            <p:ph type="body" sz="quarter" idx="12"/>
          </p:nvPr>
        </p:nvSpPr>
        <p:spPr/>
        <p:txBody>
          <a:bodyPr/>
          <a:lstStyle/>
          <a:p>
            <a:r>
              <a:rPr lang="en-US" altLang="en-US">
                <a:cs typeface="Geneva" charset="0"/>
              </a:rPr>
              <a:t>Page 28 of policy guidance</a:t>
            </a:r>
          </a:p>
        </p:txBody>
      </p:sp>
      <p:sp>
        <p:nvSpPr>
          <p:cNvPr id="52229" name="Date Placeholder 2">
            <a:extLst>
              <a:ext uri="{FF2B5EF4-FFF2-40B4-BE49-F238E27FC236}">
                <a16:creationId xmlns:a16="http://schemas.microsoft.com/office/drawing/2014/main" xmlns="" id="{08AA46A4-2E11-4FBD-8881-ADFF687E6D1F}"/>
              </a:ext>
            </a:extLst>
          </p:cNvPr>
          <p:cNvSpPr>
            <a:spLocks noGrp="1"/>
          </p:cNvSpPr>
          <p:nvPr>
            <p:ph type="dt"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Geneva"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ea typeface="Geneva" charset="0"/>
                <a:cs typeface="Geneva"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ea typeface="Geneva" charset="0"/>
                <a:cs typeface="Geneva" charset="0"/>
              </a:defRPr>
            </a:lvl3pPr>
            <a:lvl4pPr marL="1600200" indent="-228600">
              <a:spcBef>
                <a:spcPct val="20000"/>
              </a:spcBef>
              <a:buFont typeface="Arial" panose="020B0604020202020204" pitchFamily="34" charset="0"/>
              <a:buChar char="•"/>
              <a:defRPr sz="1600">
                <a:solidFill>
                  <a:schemeClr val="tx1"/>
                </a:solidFill>
                <a:latin typeface="Calibri" panose="020F0502020204030204" pitchFamily="34" charset="0"/>
                <a:ea typeface="Geneva" charset="0"/>
                <a:cs typeface="Geneva" charset="0"/>
              </a:defRPr>
            </a:lvl4pPr>
            <a:lvl5pPr marL="2057400" indent="-228600">
              <a:spcBef>
                <a:spcPct val="20000"/>
              </a:spcBef>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9pPr>
          </a:lstStyle>
          <a:p>
            <a:pPr>
              <a:spcBef>
                <a:spcPct val="0"/>
              </a:spcBef>
              <a:buFontTx/>
              <a:buNone/>
            </a:pPr>
            <a:r>
              <a:rPr lang="en-US" altLang="en-US" sz="900">
                <a:solidFill>
                  <a:srgbClr val="005283"/>
                </a:solidFill>
                <a:latin typeface="Arial" panose="020B0604020202020204" pitchFamily="34" charset="0"/>
              </a:rPr>
              <a:t>District of Columbia Public Schools</a:t>
            </a:r>
          </a:p>
        </p:txBody>
      </p:sp>
    </p:spTree>
    <p:extLst>
      <p:ext uri="{BB962C8B-B14F-4D97-AF65-F5344CB8AC3E}">
        <p14:creationId xmlns:p14="http://schemas.microsoft.com/office/powerpoint/2010/main" val="3945941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4">
            <a:extLst>
              <a:ext uri="{FF2B5EF4-FFF2-40B4-BE49-F238E27FC236}">
                <a16:creationId xmlns:a16="http://schemas.microsoft.com/office/drawing/2014/main" xmlns="" id="{B3A06744-793C-4E26-9E4C-B09B1F450696}"/>
              </a:ext>
            </a:extLst>
          </p:cNvPr>
          <p:cNvSpPr>
            <a:spLocks noGrp="1"/>
          </p:cNvSpPr>
          <p:nvPr>
            <p:ph type="title"/>
          </p:nvPr>
        </p:nvSpPr>
        <p:spPr/>
        <p:txBody>
          <a:bodyPr/>
          <a:lstStyle/>
          <a:p>
            <a:r>
              <a:rPr lang="en-US" altLang="en-US">
                <a:cs typeface="Geneva" charset="0"/>
              </a:rPr>
              <a:t>Appendix III: School Planning Guide</a:t>
            </a:r>
          </a:p>
        </p:txBody>
      </p:sp>
      <p:sp>
        <p:nvSpPr>
          <p:cNvPr id="53251" name="Text Placeholder 15">
            <a:extLst>
              <a:ext uri="{FF2B5EF4-FFF2-40B4-BE49-F238E27FC236}">
                <a16:creationId xmlns:a16="http://schemas.microsoft.com/office/drawing/2014/main" xmlns="" id="{DFD17A68-2186-4E41-BD85-C81FDACB9870}"/>
              </a:ext>
            </a:extLst>
          </p:cNvPr>
          <p:cNvSpPr>
            <a:spLocks noGrp="1"/>
          </p:cNvSpPr>
          <p:nvPr>
            <p:ph type="body" sz="quarter" idx="12"/>
          </p:nvPr>
        </p:nvSpPr>
        <p:spPr/>
        <p:txBody>
          <a:bodyPr/>
          <a:lstStyle/>
          <a:p>
            <a:r>
              <a:rPr lang="en-US" altLang="en-US">
                <a:cs typeface="Geneva" charset="0"/>
              </a:rPr>
              <a:t>Page 28 of policy guidance</a:t>
            </a:r>
          </a:p>
        </p:txBody>
      </p:sp>
      <p:pic>
        <p:nvPicPr>
          <p:cNvPr id="53252" name="Picture 2" descr="Screen Shot 2015-08-24 at 3.23.06 PM.png">
            <a:extLst>
              <a:ext uri="{FF2B5EF4-FFF2-40B4-BE49-F238E27FC236}">
                <a16:creationId xmlns:a16="http://schemas.microsoft.com/office/drawing/2014/main" xmlns="" id="{EE944413-0833-431B-9832-68401BD010CA}"/>
              </a:ext>
            </a:extLst>
          </p:cNvPr>
          <p:cNvPicPr>
            <a:picLocks noChangeAspect="1"/>
          </p:cNvPicPr>
          <p:nvPr/>
        </p:nvPicPr>
        <p:blipFill>
          <a:blip r:embed="rId2">
            <a:extLst>
              <a:ext uri="{28A0092B-C50C-407E-A947-70E740481C1C}">
                <a14:useLocalDpi xmlns:a14="http://schemas.microsoft.com/office/drawing/2010/main" val="0"/>
              </a:ext>
            </a:extLst>
          </a:blip>
          <a:srcRect b="36336"/>
          <a:stretch>
            <a:fillRect/>
          </a:stretch>
        </p:blipFill>
        <p:spPr bwMode="auto">
          <a:xfrm>
            <a:off x="1992313" y="1577975"/>
            <a:ext cx="5062537"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Date Placeholder 3">
            <a:extLst>
              <a:ext uri="{FF2B5EF4-FFF2-40B4-BE49-F238E27FC236}">
                <a16:creationId xmlns:a16="http://schemas.microsoft.com/office/drawing/2014/main" xmlns="" id="{389B2E29-FEA8-4E4C-BFDC-F1639F08A8EF}"/>
              </a:ext>
            </a:extLst>
          </p:cNvPr>
          <p:cNvSpPr>
            <a:spLocks noGrp="1"/>
          </p:cNvSpPr>
          <p:nvPr>
            <p:ph type="dt"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Geneva"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ea typeface="Geneva" charset="0"/>
                <a:cs typeface="Geneva"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ea typeface="Geneva" charset="0"/>
                <a:cs typeface="Geneva" charset="0"/>
              </a:defRPr>
            </a:lvl3pPr>
            <a:lvl4pPr marL="1600200" indent="-228600">
              <a:spcBef>
                <a:spcPct val="20000"/>
              </a:spcBef>
              <a:buFont typeface="Arial" panose="020B0604020202020204" pitchFamily="34" charset="0"/>
              <a:buChar char="•"/>
              <a:defRPr sz="1600">
                <a:solidFill>
                  <a:schemeClr val="tx1"/>
                </a:solidFill>
                <a:latin typeface="Calibri" panose="020F0502020204030204" pitchFamily="34" charset="0"/>
                <a:ea typeface="Geneva" charset="0"/>
                <a:cs typeface="Geneva" charset="0"/>
              </a:defRPr>
            </a:lvl4pPr>
            <a:lvl5pPr marL="2057400" indent="-228600">
              <a:spcBef>
                <a:spcPct val="20000"/>
              </a:spcBef>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9pPr>
          </a:lstStyle>
          <a:p>
            <a:pPr>
              <a:spcBef>
                <a:spcPct val="0"/>
              </a:spcBef>
              <a:buFontTx/>
              <a:buNone/>
            </a:pPr>
            <a:r>
              <a:rPr lang="en-US" altLang="en-US" sz="900">
                <a:solidFill>
                  <a:srgbClr val="005283"/>
                </a:solidFill>
                <a:latin typeface="Arial" panose="020B0604020202020204" pitchFamily="34" charset="0"/>
              </a:rPr>
              <a:t>District of Columbia Public Schools</a:t>
            </a:r>
          </a:p>
        </p:txBody>
      </p:sp>
    </p:spTree>
    <p:extLst>
      <p:ext uri="{BB962C8B-B14F-4D97-AF65-F5344CB8AC3E}">
        <p14:creationId xmlns:p14="http://schemas.microsoft.com/office/powerpoint/2010/main" val="22902644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8">
            <a:extLst>
              <a:ext uri="{FF2B5EF4-FFF2-40B4-BE49-F238E27FC236}">
                <a16:creationId xmlns:a16="http://schemas.microsoft.com/office/drawing/2014/main" xmlns="" id="{21AE8D74-25A2-4D8A-AA3C-10C3DF9EE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9375" y="180975"/>
            <a:ext cx="3297238"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18">
            <a:extLst>
              <a:ext uri="{FF2B5EF4-FFF2-40B4-BE49-F238E27FC236}">
                <a16:creationId xmlns:a16="http://schemas.microsoft.com/office/drawing/2014/main" xmlns="" id="{625448B8-2457-467F-A216-7F29C0C4F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5825" y="784225"/>
            <a:ext cx="305752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Content Placeholder 6">
            <a:extLst>
              <a:ext uri="{FF2B5EF4-FFF2-40B4-BE49-F238E27FC236}">
                <a16:creationId xmlns:a16="http://schemas.microsoft.com/office/drawing/2014/main" xmlns="" id="{432D4C5B-E709-4C7F-A88A-9036FEC0D0A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58775" y="866775"/>
            <a:ext cx="4064000" cy="3048000"/>
          </a:xfrm>
        </p:spPr>
      </p:pic>
      <p:pic>
        <p:nvPicPr>
          <p:cNvPr id="54277" name="Picture 12">
            <a:extLst>
              <a:ext uri="{FF2B5EF4-FFF2-40B4-BE49-F238E27FC236}">
                <a16:creationId xmlns:a16="http://schemas.microsoft.com/office/drawing/2014/main" xmlns="" id="{273C11D5-BF29-4A20-814B-F26AF59AD5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734036">
            <a:off x="19050" y="3960813"/>
            <a:ext cx="28194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14">
            <a:extLst>
              <a:ext uri="{FF2B5EF4-FFF2-40B4-BE49-F238E27FC236}">
                <a16:creationId xmlns:a16="http://schemas.microsoft.com/office/drawing/2014/main" xmlns="" id="{51C759F7-C308-4CB4-9755-B95EA4E7EC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93942">
            <a:off x="2179638" y="3832225"/>
            <a:ext cx="3417887"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17">
            <a:extLst>
              <a:ext uri="{FF2B5EF4-FFF2-40B4-BE49-F238E27FC236}">
                <a16:creationId xmlns:a16="http://schemas.microsoft.com/office/drawing/2014/main" xmlns="" id="{51CBE3E7-84E7-431C-9BB6-B60BBE4BED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937929">
            <a:off x="5875338" y="3586162"/>
            <a:ext cx="3252788"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16">
            <a:extLst>
              <a:ext uri="{FF2B5EF4-FFF2-40B4-BE49-F238E27FC236}">
                <a16:creationId xmlns:a16="http://schemas.microsoft.com/office/drawing/2014/main" xmlns="" id="{E29A95C2-044A-4181-BE9C-4BB31A1064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920097">
            <a:off x="3290888" y="2776538"/>
            <a:ext cx="3375025"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1" name="Date Placeholder 6">
            <a:extLst>
              <a:ext uri="{FF2B5EF4-FFF2-40B4-BE49-F238E27FC236}">
                <a16:creationId xmlns:a16="http://schemas.microsoft.com/office/drawing/2014/main" xmlns="" id="{2B615F84-A287-4E57-AC72-271C110A03E0}"/>
              </a:ext>
            </a:extLst>
          </p:cNvPr>
          <p:cNvSpPr>
            <a:spLocks noGrp="1"/>
          </p:cNvSpPr>
          <p:nvPr>
            <p:ph type="dt"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Geneva"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ea typeface="Geneva" charset="0"/>
                <a:cs typeface="Geneva"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ea typeface="Geneva" charset="0"/>
                <a:cs typeface="Geneva" charset="0"/>
              </a:defRPr>
            </a:lvl3pPr>
            <a:lvl4pPr marL="1600200" indent="-228600">
              <a:spcBef>
                <a:spcPct val="20000"/>
              </a:spcBef>
              <a:buFont typeface="Arial" panose="020B0604020202020204" pitchFamily="34" charset="0"/>
              <a:buChar char="•"/>
              <a:defRPr sz="1600">
                <a:solidFill>
                  <a:schemeClr val="tx1"/>
                </a:solidFill>
                <a:latin typeface="Calibri" panose="020F0502020204030204" pitchFamily="34" charset="0"/>
                <a:ea typeface="Geneva" charset="0"/>
                <a:cs typeface="Geneva" charset="0"/>
              </a:defRPr>
            </a:lvl4pPr>
            <a:lvl5pPr marL="2057400" indent="-228600">
              <a:spcBef>
                <a:spcPct val="20000"/>
              </a:spcBef>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9pPr>
          </a:lstStyle>
          <a:p>
            <a:pPr eaLnBrk="0" hangingPunct="0">
              <a:spcBef>
                <a:spcPct val="0"/>
              </a:spcBef>
              <a:buFontTx/>
              <a:buNone/>
            </a:pPr>
            <a:r>
              <a:rPr lang="en-US" altLang="en-US" sz="900">
                <a:solidFill>
                  <a:srgbClr val="005283"/>
                </a:solidFill>
                <a:latin typeface="Arial" panose="020B0604020202020204" pitchFamily="34" charset="0"/>
                <a:cs typeface="Arial" panose="020B0604020202020204" pitchFamily="34" charset="0"/>
              </a:rPr>
              <a:t>District of Columbia Public Schools</a:t>
            </a:r>
          </a:p>
        </p:txBody>
      </p:sp>
    </p:spTree>
    <p:extLst>
      <p:ext uri="{BB962C8B-B14F-4D97-AF65-F5344CB8AC3E}">
        <p14:creationId xmlns:p14="http://schemas.microsoft.com/office/powerpoint/2010/main" val="3010577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xmlns="" id="{586FBA34-1ACD-4F2E-86D3-D5774168AD11}"/>
              </a:ext>
            </a:extLst>
          </p:cNvPr>
          <p:cNvSpPr>
            <a:spLocks noGrp="1"/>
          </p:cNvSpPr>
          <p:nvPr>
            <p:ph type="title"/>
          </p:nvPr>
        </p:nvSpPr>
        <p:spPr/>
        <p:txBody>
          <a:bodyPr/>
          <a:lstStyle/>
          <a:p>
            <a:r>
              <a:rPr lang="en-US" altLang="en-US" dirty="0">
                <a:cs typeface="Geneva" charset="0"/>
              </a:rPr>
              <a:t>Bathroom Design Changes</a:t>
            </a:r>
          </a:p>
        </p:txBody>
      </p:sp>
      <p:sp>
        <p:nvSpPr>
          <p:cNvPr id="62467" name="Text Placeholder 2">
            <a:extLst>
              <a:ext uri="{FF2B5EF4-FFF2-40B4-BE49-F238E27FC236}">
                <a16:creationId xmlns:a16="http://schemas.microsoft.com/office/drawing/2014/main" xmlns="" id="{14BC9292-47A2-458E-A931-C920D046CDAB}"/>
              </a:ext>
            </a:extLst>
          </p:cNvPr>
          <p:cNvSpPr>
            <a:spLocks noGrp="1"/>
          </p:cNvSpPr>
          <p:nvPr>
            <p:ph type="body" sz="quarter" idx="12"/>
          </p:nvPr>
        </p:nvSpPr>
        <p:spPr/>
        <p:txBody>
          <a:bodyPr/>
          <a:lstStyle/>
          <a:p>
            <a:endParaRPr lang="en-US" altLang="en-US">
              <a:cs typeface="Geneva" charset="0"/>
            </a:endParaRPr>
          </a:p>
        </p:txBody>
      </p:sp>
      <p:sp>
        <p:nvSpPr>
          <p:cNvPr id="62468" name="Content Placeholder 1">
            <a:extLst>
              <a:ext uri="{FF2B5EF4-FFF2-40B4-BE49-F238E27FC236}">
                <a16:creationId xmlns:a16="http://schemas.microsoft.com/office/drawing/2014/main" xmlns="" id="{935F929A-783C-4980-9D19-671D561A085C}"/>
              </a:ext>
            </a:extLst>
          </p:cNvPr>
          <p:cNvSpPr>
            <a:spLocks noGrp="1"/>
          </p:cNvSpPr>
          <p:nvPr>
            <p:ph idx="1"/>
          </p:nvPr>
        </p:nvSpPr>
        <p:spPr>
          <a:xfrm>
            <a:off x="228600" y="1711325"/>
            <a:ext cx="4419600" cy="4449763"/>
          </a:xfrm>
        </p:spPr>
        <p:txBody>
          <a:bodyPr/>
          <a:lstStyle/>
          <a:p>
            <a:pPr>
              <a:buFont typeface="Wingdings" panose="05000000000000000000" pitchFamily="2" charset="2"/>
              <a:buChar char="§"/>
            </a:pPr>
            <a:r>
              <a:rPr lang="en-US" altLang="en-US">
                <a:cs typeface="Geneva" charset="0"/>
              </a:rPr>
              <a:t>Bathroom design became a significant initiative, Spring of 2016. </a:t>
            </a:r>
          </a:p>
          <a:p>
            <a:pPr>
              <a:buFont typeface="Wingdings" panose="05000000000000000000" pitchFamily="2" charset="2"/>
              <a:buChar char="§"/>
            </a:pPr>
            <a:r>
              <a:rPr lang="en-US" altLang="en-US">
                <a:cs typeface="Geneva" charset="0"/>
              </a:rPr>
              <a:t>Met with architects of all with all active projects, no matter where they were in the process.</a:t>
            </a:r>
          </a:p>
          <a:p>
            <a:pPr>
              <a:buFont typeface="Wingdings" panose="05000000000000000000" pitchFamily="2" charset="2"/>
              <a:buChar char="§"/>
            </a:pPr>
            <a:r>
              <a:rPr lang="en-US" altLang="en-US">
                <a:cs typeface="Geneva" charset="0"/>
              </a:rPr>
              <a:t>Modifications made to </a:t>
            </a:r>
            <a:r>
              <a:rPr lang="en-US" altLang="en-US" b="1" u="sng">
                <a:cs typeface="Geneva" charset="0"/>
              </a:rPr>
              <a:t>all</a:t>
            </a:r>
            <a:r>
              <a:rPr lang="en-US" altLang="en-US">
                <a:cs typeface="Geneva" charset="0"/>
              </a:rPr>
              <a:t> projects ensuring bathrooms met latest best practices. </a:t>
            </a:r>
          </a:p>
          <a:p>
            <a:pPr marL="593725" lvl="1">
              <a:buFont typeface="Wingdings" panose="05000000000000000000" pitchFamily="2" charset="2"/>
              <a:buChar char="§"/>
            </a:pPr>
            <a:r>
              <a:rPr lang="en-US" altLang="en-US">
                <a:ea typeface="Geneva" charset="0"/>
              </a:rPr>
              <a:t>Addition of single-user bathrooms</a:t>
            </a:r>
          </a:p>
          <a:p>
            <a:pPr marL="593725" lvl="1">
              <a:buFont typeface="Wingdings" panose="05000000000000000000" pitchFamily="2" charset="2"/>
              <a:buChar char="§"/>
            </a:pPr>
            <a:r>
              <a:rPr lang="en-US" altLang="en-US">
                <a:ea typeface="Geneva" charset="0"/>
              </a:rPr>
              <a:t>All gender multi-user bathrooms</a:t>
            </a:r>
          </a:p>
          <a:p>
            <a:pPr marL="593725" lvl="1">
              <a:buFont typeface="Wingdings" panose="05000000000000000000" pitchFamily="2" charset="2"/>
              <a:buChar char="§"/>
            </a:pPr>
            <a:r>
              <a:rPr lang="en-US" altLang="en-US">
                <a:ea typeface="Geneva" charset="0"/>
              </a:rPr>
              <a:t>Signage changes</a:t>
            </a:r>
          </a:p>
        </p:txBody>
      </p:sp>
      <p:pic>
        <p:nvPicPr>
          <p:cNvPr id="62469" name="Picture 4" descr="ada-braille-handicap-all-gender-restroom-sign-blue-ag2i88__62006.1482947659.1280.1280.gif">
            <a:extLst>
              <a:ext uri="{FF2B5EF4-FFF2-40B4-BE49-F238E27FC236}">
                <a16:creationId xmlns:a16="http://schemas.microsoft.com/office/drawing/2014/main" xmlns="" id="{E181A1A3-A475-472C-9416-519C9A7EB6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52400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Date Placeholder 6">
            <a:extLst>
              <a:ext uri="{FF2B5EF4-FFF2-40B4-BE49-F238E27FC236}">
                <a16:creationId xmlns:a16="http://schemas.microsoft.com/office/drawing/2014/main" xmlns="" id="{C84141F7-BF33-40EF-9575-5436401D2AB3}"/>
              </a:ext>
            </a:extLst>
          </p:cNvPr>
          <p:cNvSpPr>
            <a:spLocks noGrp="1"/>
          </p:cNvSpPr>
          <p:nvPr>
            <p:ph type="dt"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Geneva"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ea typeface="Geneva" charset="0"/>
                <a:cs typeface="Geneva"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ea typeface="Geneva" charset="0"/>
                <a:cs typeface="Geneva" charset="0"/>
              </a:defRPr>
            </a:lvl3pPr>
            <a:lvl4pPr marL="1600200" indent="-228600">
              <a:spcBef>
                <a:spcPct val="20000"/>
              </a:spcBef>
              <a:buFont typeface="Arial" panose="020B0604020202020204" pitchFamily="34" charset="0"/>
              <a:buChar char="•"/>
              <a:defRPr sz="1600">
                <a:solidFill>
                  <a:schemeClr val="tx1"/>
                </a:solidFill>
                <a:latin typeface="Calibri" panose="020F0502020204030204" pitchFamily="34" charset="0"/>
                <a:ea typeface="Geneva" charset="0"/>
                <a:cs typeface="Geneva" charset="0"/>
              </a:defRPr>
            </a:lvl4pPr>
            <a:lvl5pPr marL="2057400" indent="-228600">
              <a:spcBef>
                <a:spcPct val="20000"/>
              </a:spcBef>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9pPr>
          </a:lstStyle>
          <a:p>
            <a:pPr eaLnBrk="0" hangingPunct="0">
              <a:spcBef>
                <a:spcPct val="0"/>
              </a:spcBef>
              <a:buFontTx/>
              <a:buNone/>
            </a:pPr>
            <a:r>
              <a:rPr lang="en-US" altLang="en-US" sz="900">
                <a:solidFill>
                  <a:srgbClr val="005283"/>
                </a:solidFill>
                <a:latin typeface="Arial" panose="020B0604020202020204" pitchFamily="34" charset="0"/>
                <a:cs typeface="Arial" panose="020B0604020202020204" pitchFamily="34" charset="0"/>
              </a:rPr>
              <a:t>District of Columbia Public Schools</a:t>
            </a:r>
          </a:p>
        </p:txBody>
      </p:sp>
    </p:spTree>
    <p:extLst>
      <p:ext uri="{BB962C8B-B14F-4D97-AF65-F5344CB8AC3E}">
        <p14:creationId xmlns:p14="http://schemas.microsoft.com/office/powerpoint/2010/main" val="3515382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ontent Placeholder 2">
            <a:extLst>
              <a:ext uri="{FF2B5EF4-FFF2-40B4-BE49-F238E27FC236}">
                <a16:creationId xmlns:a16="http://schemas.microsoft.com/office/drawing/2014/main" xmlns="" id="{B511CD43-C17A-4EE6-9E95-CA2416E50E10}"/>
              </a:ext>
            </a:extLst>
          </p:cNvPr>
          <p:cNvSpPr>
            <a:spLocks noGrp="1"/>
          </p:cNvSpPr>
          <p:nvPr>
            <p:ph type="body" idx="1"/>
          </p:nvPr>
        </p:nvSpPr>
        <p:spPr>
          <a:xfrm>
            <a:off x="392113" y="2667000"/>
            <a:ext cx="3352800" cy="381000"/>
          </a:xfrm>
        </p:spPr>
        <p:txBody>
          <a:bodyPr>
            <a:normAutofit fontScale="62500" lnSpcReduction="20000"/>
          </a:bodyPr>
          <a:lstStyle/>
          <a:p>
            <a:r>
              <a:rPr lang="en-US" altLang="en-US">
                <a:solidFill>
                  <a:schemeClr val="tx1"/>
                </a:solidFill>
                <a:cs typeface="Geneva" charset="0"/>
              </a:rPr>
              <a:t>DCPS builds the capacity of adults and gives them the opportunities to be visible allies.</a:t>
            </a:r>
          </a:p>
        </p:txBody>
      </p:sp>
      <p:sp>
        <p:nvSpPr>
          <p:cNvPr id="59395" name="Title 4">
            <a:extLst>
              <a:ext uri="{FF2B5EF4-FFF2-40B4-BE49-F238E27FC236}">
                <a16:creationId xmlns:a16="http://schemas.microsoft.com/office/drawing/2014/main" xmlns="" id="{D68A9E83-9A23-478A-A05F-6AB9938F25E6}"/>
              </a:ext>
            </a:extLst>
          </p:cNvPr>
          <p:cNvSpPr txBox="1">
            <a:spLocks/>
          </p:cNvSpPr>
          <p:nvPr/>
        </p:nvSpPr>
        <p:spPr bwMode="auto">
          <a:xfrm>
            <a:off x="379413" y="1295400"/>
            <a:ext cx="83820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Geneva"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ea typeface="Geneva" charset="0"/>
                <a:cs typeface="Geneva"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ea typeface="Geneva" charset="0"/>
                <a:cs typeface="Geneva" charset="0"/>
              </a:defRPr>
            </a:lvl3pPr>
            <a:lvl4pPr marL="1600200" indent="-228600">
              <a:spcBef>
                <a:spcPct val="20000"/>
              </a:spcBef>
              <a:buFont typeface="Arial" panose="020B0604020202020204" pitchFamily="34" charset="0"/>
              <a:buChar char="•"/>
              <a:defRPr sz="1600">
                <a:solidFill>
                  <a:schemeClr val="tx1"/>
                </a:solidFill>
                <a:latin typeface="Calibri" panose="020F0502020204030204" pitchFamily="34" charset="0"/>
                <a:ea typeface="Geneva" charset="0"/>
                <a:cs typeface="Geneva" charset="0"/>
              </a:defRPr>
            </a:lvl4pPr>
            <a:lvl5pPr marL="2057400" indent="-228600">
              <a:spcBef>
                <a:spcPct val="20000"/>
              </a:spcBef>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9pPr>
          </a:lstStyle>
          <a:p>
            <a:pPr>
              <a:spcBef>
                <a:spcPct val="0"/>
              </a:spcBef>
              <a:buFontTx/>
              <a:buNone/>
            </a:pPr>
            <a:r>
              <a:rPr lang="en-US" altLang="en-US" sz="2800">
                <a:solidFill>
                  <a:srgbClr val="005283"/>
                </a:solidFill>
              </a:rPr>
              <a:t>Implementation – Creating Visible Allies </a:t>
            </a:r>
          </a:p>
        </p:txBody>
      </p:sp>
      <p:cxnSp>
        <p:nvCxnSpPr>
          <p:cNvPr id="7" name="Straight Connector 6">
            <a:extLst>
              <a:ext uri="{FF2B5EF4-FFF2-40B4-BE49-F238E27FC236}">
                <a16:creationId xmlns:a16="http://schemas.microsoft.com/office/drawing/2014/main" xmlns="" id="{FFAC1466-5386-432D-8D47-57FE7CD3D37D}"/>
              </a:ext>
            </a:extLst>
          </p:cNvPr>
          <p:cNvCxnSpPr>
            <a:cxnSpLocks noChangeShapeType="1"/>
          </p:cNvCxnSpPr>
          <p:nvPr/>
        </p:nvCxnSpPr>
        <p:spPr bwMode="auto">
          <a:xfrm>
            <a:off x="392113" y="1857375"/>
            <a:ext cx="8369300" cy="0"/>
          </a:xfrm>
          <a:prstGeom prst="line">
            <a:avLst/>
          </a:prstGeom>
          <a:noFill/>
          <a:ln w="9525">
            <a:solidFill>
              <a:srgbClr val="C7CBD4"/>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59397" name="Picture 1">
            <a:extLst>
              <a:ext uri="{FF2B5EF4-FFF2-40B4-BE49-F238E27FC236}">
                <a16:creationId xmlns:a16="http://schemas.microsoft.com/office/drawing/2014/main" xmlns="" id="{0FCDD227-57F0-4F1E-9EFE-303857D605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1295400"/>
            <a:ext cx="2192338"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Placeholder 4">
            <a:extLst>
              <a:ext uri="{FF2B5EF4-FFF2-40B4-BE49-F238E27FC236}">
                <a16:creationId xmlns:a16="http://schemas.microsoft.com/office/drawing/2014/main" xmlns="" id="{1F0F4D9C-22F2-4135-BDEC-55EB2F520D6A}"/>
              </a:ext>
            </a:extLst>
          </p:cNvPr>
          <p:cNvPicPr>
            <a:picLocks noGrp="1" noChangeAspect="1" noChangeArrowheads="1"/>
          </p:cNvPicPr>
          <p:nvPr>
            <p:ph type="pic" sz="quarter" idx="10"/>
          </p:nvPr>
        </p:nvPicPr>
        <p:blipFill>
          <a:blip r:embed="rId3" cstate="print">
            <a:extLst>
              <a:ext uri="{28A0092B-C50C-407E-A947-70E740481C1C}">
                <a14:useLocalDpi xmlns:a14="http://schemas.microsoft.com/office/drawing/2010/main" val="0"/>
              </a:ext>
            </a:extLst>
          </a:blip>
          <a:srcRect l="1019" r="1019"/>
          <a:stretch>
            <a:fillRect/>
          </a:stretch>
        </p:blipFill>
        <p:spPr>
          <a:xfrm>
            <a:off x="5284788" y="3624263"/>
            <a:ext cx="3384550" cy="2590800"/>
          </a:xfrm>
        </p:spPr>
      </p:pic>
      <p:pic>
        <p:nvPicPr>
          <p:cNvPr id="59399" name="Picture 2">
            <a:extLst>
              <a:ext uri="{FF2B5EF4-FFF2-40B4-BE49-F238E27FC236}">
                <a16:creationId xmlns:a16="http://schemas.microsoft.com/office/drawing/2014/main" xmlns="" id="{74BF75E1-0A24-41FF-BF6A-AA48543DC2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3309938"/>
            <a:ext cx="387350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7">
            <a:extLst>
              <a:ext uri="{FF2B5EF4-FFF2-40B4-BE49-F238E27FC236}">
                <a16:creationId xmlns:a16="http://schemas.microsoft.com/office/drawing/2014/main" xmlns="" id="{41243F24-4FEB-4690-A501-78EFD5928A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2713" y="2100263"/>
            <a:ext cx="21145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01962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2">
            <a:extLst>
              <a:ext uri="{FF2B5EF4-FFF2-40B4-BE49-F238E27FC236}">
                <a16:creationId xmlns:a16="http://schemas.microsoft.com/office/drawing/2014/main" xmlns="" id="{BC4DDEA4-33F2-4F54-871A-C396D758E48C}"/>
              </a:ext>
            </a:extLst>
          </p:cNvPr>
          <p:cNvSpPr>
            <a:spLocks noGrp="1"/>
          </p:cNvSpPr>
          <p:nvPr>
            <p:ph type="ctrTitle"/>
          </p:nvPr>
        </p:nvSpPr>
        <p:spPr/>
        <p:txBody>
          <a:bodyPr/>
          <a:lstStyle/>
          <a:p>
            <a:endParaRPr lang="en-US" altLang="en-US">
              <a:cs typeface="Geneva" charset="0"/>
            </a:endParaRPr>
          </a:p>
        </p:txBody>
      </p:sp>
      <p:pic>
        <p:nvPicPr>
          <p:cNvPr id="75779" name="Picture 4" descr="No automatic alt text available.">
            <a:extLst>
              <a:ext uri="{FF2B5EF4-FFF2-40B4-BE49-F238E27FC236}">
                <a16:creationId xmlns:a16="http://schemas.microsoft.com/office/drawing/2014/main" xmlns="" id="{DB19AE02-B9E0-47B7-B558-7B7451737D8C}"/>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10455" b="10455"/>
          <a:stretch>
            <a:fillRect/>
          </a:stretch>
        </p:blipFill>
        <p:spPr>
          <a:noFill/>
        </p:spPr>
      </p:pic>
    </p:spTree>
    <p:extLst>
      <p:ext uri="{BB962C8B-B14F-4D97-AF65-F5344CB8AC3E}">
        <p14:creationId xmlns:p14="http://schemas.microsoft.com/office/powerpoint/2010/main" val="12873371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a:bodyPr>
          <a:lstStyle/>
          <a:p>
            <a:r>
              <a:rPr lang="en-US" dirty="0"/>
              <a:t>504 Federal Law</a:t>
            </a:r>
          </a:p>
        </p:txBody>
      </p:sp>
      <p:sp>
        <p:nvSpPr>
          <p:cNvPr id="3" name="Content Placeholder 2"/>
          <p:cNvSpPr>
            <a:spLocks noGrp="1"/>
          </p:cNvSpPr>
          <p:nvPr>
            <p:ph idx="1"/>
          </p:nvPr>
        </p:nvSpPr>
        <p:spPr>
          <a:xfrm>
            <a:off x="522114" y="2060222"/>
            <a:ext cx="5023280" cy="4185833"/>
          </a:xfrm>
        </p:spPr>
        <p:txBody>
          <a:bodyPr>
            <a:normAutofit fontScale="77500" lnSpcReduction="20000"/>
          </a:bodyPr>
          <a:lstStyle/>
          <a:p>
            <a:pPr marL="241300" marR="5080" indent="-228600">
              <a:lnSpc>
                <a:spcPct val="100000"/>
              </a:lnSpc>
              <a:buClr>
                <a:srgbClr val="3797CF"/>
              </a:buClr>
              <a:buFont typeface="Wingdings"/>
              <a:buChar char=""/>
              <a:tabLst>
                <a:tab pos="241300" algn="l"/>
              </a:tabLst>
            </a:pPr>
            <a:r>
              <a:rPr lang="en-US" spc="-5" dirty="0">
                <a:cs typeface="Calibri"/>
              </a:rPr>
              <a:t>Sectio</a:t>
            </a:r>
            <a:r>
              <a:rPr lang="en-US" dirty="0">
                <a:cs typeface="Calibri"/>
              </a:rPr>
              <a:t>n</a:t>
            </a:r>
            <a:r>
              <a:rPr lang="en-US" spc="-5" dirty="0">
                <a:cs typeface="Calibri"/>
              </a:rPr>
              <a:t> 504</a:t>
            </a:r>
            <a:r>
              <a:rPr lang="en-US" spc="-30" dirty="0">
                <a:cs typeface="Calibri"/>
              </a:rPr>
              <a:t> </a:t>
            </a:r>
            <a:r>
              <a:rPr lang="en-US" dirty="0">
                <a:cs typeface="Calibri"/>
              </a:rPr>
              <a:t>is</a:t>
            </a:r>
            <a:r>
              <a:rPr lang="en-US" spc="-5" dirty="0">
                <a:cs typeface="Calibri"/>
              </a:rPr>
              <a:t> par</a:t>
            </a:r>
            <a:r>
              <a:rPr lang="en-US" dirty="0">
                <a:cs typeface="Calibri"/>
              </a:rPr>
              <a:t>t</a:t>
            </a:r>
            <a:r>
              <a:rPr lang="en-US" spc="-5" dirty="0">
                <a:cs typeface="Calibri"/>
              </a:rPr>
              <a:t> o</a:t>
            </a:r>
            <a:r>
              <a:rPr lang="en-US" dirty="0">
                <a:cs typeface="Calibri"/>
              </a:rPr>
              <a:t>f</a:t>
            </a:r>
            <a:r>
              <a:rPr lang="en-US" spc="-5" dirty="0">
                <a:cs typeface="Calibri"/>
              </a:rPr>
              <a:t> th</a:t>
            </a:r>
            <a:r>
              <a:rPr lang="en-US" dirty="0">
                <a:cs typeface="Calibri"/>
              </a:rPr>
              <a:t>e </a:t>
            </a:r>
            <a:r>
              <a:rPr lang="en-US" spc="-65" dirty="0">
                <a:cs typeface="Calibri"/>
              </a:rPr>
              <a:t>f</a:t>
            </a:r>
            <a:r>
              <a:rPr lang="en-US" spc="-5" dirty="0">
                <a:cs typeface="Calibri"/>
              </a:rPr>
              <a:t>ede</a:t>
            </a:r>
            <a:r>
              <a:rPr lang="en-US" spc="-60" dirty="0">
                <a:cs typeface="Calibri"/>
              </a:rPr>
              <a:t>r</a:t>
            </a:r>
            <a:r>
              <a:rPr lang="en-US" spc="-5" dirty="0">
                <a:cs typeface="Calibri"/>
              </a:rPr>
              <a:t>a</a:t>
            </a:r>
            <a:r>
              <a:rPr lang="en-US" dirty="0">
                <a:cs typeface="Calibri"/>
              </a:rPr>
              <a:t>l</a:t>
            </a:r>
            <a:r>
              <a:rPr lang="en-US" spc="5" dirty="0">
                <a:cs typeface="Calibri"/>
              </a:rPr>
              <a:t> </a:t>
            </a:r>
            <a:r>
              <a:rPr lang="en-US" i="1" spc="-45" dirty="0">
                <a:cs typeface="Calibri"/>
              </a:rPr>
              <a:t>R</a:t>
            </a:r>
            <a:r>
              <a:rPr lang="en-US" i="1" spc="-5" dirty="0">
                <a:cs typeface="Calibri"/>
              </a:rPr>
              <a:t>ehabili</a:t>
            </a:r>
            <a:r>
              <a:rPr lang="en-US" i="1" spc="-30" dirty="0">
                <a:cs typeface="Calibri"/>
              </a:rPr>
              <a:t>t</a:t>
            </a:r>
            <a:r>
              <a:rPr lang="en-US" i="1" spc="-25" dirty="0">
                <a:cs typeface="Calibri"/>
              </a:rPr>
              <a:t>a</a:t>
            </a:r>
            <a:r>
              <a:rPr lang="en-US" i="1" dirty="0">
                <a:cs typeface="Calibri"/>
              </a:rPr>
              <a:t>t</a:t>
            </a:r>
            <a:r>
              <a:rPr lang="en-US" i="1" spc="-5" dirty="0">
                <a:cs typeface="Calibri"/>
              </a:rPr>
              <a:t>ion</a:t>
            </a:r>
            <a:r>
              <a:rPr lang="en-US" i="1" spc="-70" dirty="0">
                <a:cs typeface="Times New Roman"/>
              </a:rPr>
              <a:t> </a:t>
            </a:r>
            <a:r>
              <a:rPr lang="en-US" i="1" spc="-10" dirty="0">
                <a:cs typeface="Calibri"/>
              </a:rPr>
              <a:t>Act</a:t>
            </a:r>
            <a:r>
              <a:rPr lang="en-US" i="1" spc="-70" dirty="0">
                <a:cs typeface="Times New Roman"/>
              </a:rPr>
              <a:t> </a:t>
            </a:r>
            <a:r>
              <a:rPr lang="en-US" i="1" spc="-5" dirty="0">
                <a:cs typeface="Calibri"/>
              </a:rPr>
              <a:t>of</a:t>
            </a:r>
            <a:r>
              <a:rPr lang="en-US" i="1" spc="-60" dirty="0">
                <a:cs typeface="Times New Roman"/>
              </a:rPr>
              <a:t> </a:t>
            </a:r>
            <a:r>
              <a:rPr lang="en-US" i="1" spc="-5" dirty="0">
                <a:cs typeface="Calibri"/>
              </a:rPr>
              <a:t>1</a:t>
            </a:r>
            <a:r>
              <a:rPr lang="en-US" i="1" dirty="0">
                <a:cs typeface="Calibri"/>
              </a:rPr>
              <a:t>973</a:t>
            </a:r>
            <a:r>
              <a:rPr lang="en-US" dirty="0">
                <a:cs typeface="Calibri"/>
              </a:rPr>
              <a:t>; it</a:t>
            </a:r>
            <a:r>
              <a:rPr lang="en-US" spc="-30" dirty="0">
                <a:cs typeface="Calibri"/>
              </a:rPr>
              <a:t> </a:t>
            </a:r>
            <a:r>
              <a:rPr lang="en-US" spc="-5" dirty="0">
                <a:cs typeface="Calibri"/>
              </a:rPr>
              <a:t>also </a:t>
            </a:r>
            <a:r>
              <a:rPr lang="en-US" spc="-20" dirty="0">
                <a:cs typeface="Calibri"/>
              </a:rPr>
              <a:t>over</a:t>
            </a:r>
            <a:r>
              <a:rPr lang="en-US" spc="5" dirty="0">
                <a:cs typeface="Calibri"/>
              </a:rPr>
              <a:t>l</a:t>
            </a:r>
            <a:r>
              <a:rPr lang="en-US" dirty="0">
                <a:cs typeface="Calibri"/>
              </a:rPr>
              <a:t>a</a:t>
            </a:r>
            <a:r>
              <a:rPr lang="en-US" spc="-15" dirty="0">
                <a:cs typeface="Calibri"/>
              </a:rPr>
              <a:t>p</a:t>
            </a:r>
            <a:r>
              <a:rPr lang="en-US" dirty="0">
                <a:cs typeface="Calibri"/>
              </a:rPr>
              <a:t>s with</a:t>
            </a:r>
            <a:r>
              <a:rPr lang="en-US" spc="-15" dirty="0">
                <a:cs typeface="Calibri"/>
              </a:rPr>
              <a:t> </a:t>
            </a:r>
            <a:r>
              <a:rPr lang="en-US" spc="-5" dirty="0">
                <a:cs typeface="Calibri"/>
              </a:rPr>
              <a:t>th</a:t>
            </a:r>
            <a:r>
              <a:rPr lang="en-US" dirty="0">
                <a:cs typeface="Calibri"/>
              </a:rPr>
              <a:t>e</a:t>
            </a:r>
            <a:r>
              <a:rPr lang="en-US" spc="-5" dirty="0">
                <a:cs typeface="Calibri"/>
              </a:rPr>
              <a:t> </a:t>
            </a:r>
            <a:r>
              <a:rPr lang="en-US" i="1" spc="-5" dirty="0">
                <a:cs typeface="Calibri"/>
              </a:rPr>
              <a:t>Ameri</a:t>
            </a:r>
            <a:r>
              <a:rPr lang="en-US" i="1" spc="-30" dirty="0">
                <a:cs typeface="Calibri"/>
              </a:rPr>
              <a:t>c</a:t>
            </a:r>
            <a:r>
              <a:rPr lang="en-US" i="1" dirty="0">
                <a:cs typeface="Calibri"/>
              </a:rPr>
              <a:t>ans</a:t>
            </a:r>
            <a:r>
              <a:rPr lang="en-US" i="1" spc="-70" dirty="0">
                <a:cs typeface="Times New Roman"/>
              </a:rPr>
              <a:t> </a:t>
            </a:r>
            <a:r>
              <a:rPr lang="en-US" i="1" dirty="0">
                <a:cs typeface="Calibri"/>
              </a:rPr>
              <a:t>with</a:t>
            </a:r>
            <a:r>
              <a:rPr lang="en-US" i="1" spc="-75" dirty="0">
                <a:cs typeface="Times New Roman"/>
              </a:rPr>
              <a:t> </a:t>
            </a:r>
            <a:r>
              <a:rPr lang="en-US" i="1" dirty="0">
                <a:cs typeface="Calibri"/>
              </a:rPr>
              <a:t>Disabilities</a:t>
            </a:r>
            <a:r>
              <a:rPr lang="en-US" i="1" spc="-65" dirty="0">
                <a:cs typeface="Times New Roman"/>
              </a:rPr>
              <a:t> </a:t>
            </a:r>
            <a:r>
              <a:rPr lang="en-US" i="1" spc="-10" dirty="0">
                <a:cs typeface="Calibri"/>
              </a:rPr>
              <a:t>Ac</a:t>
            </a:r>
            <a:r>
              <a:rPr lang="en-US" i="1" spc="-5" dirty="0">
                <a:cs typeface="Calibri"/>
              </a:rPr>
              <a:t>t</a:t>
            </a:r>
            <a:r>
              <a:rPr lang="en-US" i="1" spc="-10" dirty="0">
                <a:cs typeface="Calibri"/>
              </a:rPr>
              <a:t> </a:t>
            </a:r>
            <a:r>
              <a:rPr lang="en-US" spc="-5" dirty="0">
                <a:cs typeface="Calibri"/>
              </a:rPr>
              <a:t>(</a:t>
            </a:r>
            <a:r>
              <a:rPr lang="en-US" i="1" spc="-10" dirty="0">
                <a:cs typeface="Calibri"/>
              </a:rPr>
              <a:t>A</a:t>
            </a:r>
            <a:r>
              <a:rPr lang="en-US" i="1" spc="-45" dirty="0">
                <a:cs typeface="Calibri"/>
              </a:rPr>
              <a:t>D</a:t>
            </a:r>
            <a:r>
              <a:rPr lang="en-US" i="1" spc="-5" dirty="0">
                <a:cs typeface="Calibri"/>
              </a:rPr>
              <a:t>A</a:t>
            </a:r>
            <a:r>
              <a:rPr lang="en-US" spc="-5" dirty="0">
                <a:cs typeface="Calibri"/>
              </a:rPr>
              <a:t>).</a:t>
            </a:r>
            <a:endParaRPr lang="en-US" sz="4400" dirty="0">
              <a:cs typeface="Times New Roman"/>
            </a:endParaRPr>
          </a:p>
          <a:p>
            <a:pPr marL="241300" marR="677545" indent="-228600">
              <a:lnSpc>
                <a:spcPct val="100000"/>
              </a:lnSpc>
              <a:buClr>
                <a:srgbClr val="3797CF"/>
              </a:buClr>
              <a:buFont typeface="Wingdings"/>
              <a:buChar char=""/>
              <a:tabLst>
                <a:tab pos="241300" algn="l"/>
              </a:tabLst>
            </a:pPr>
            <a:r>
              <a:rPr lang="en-US" spc="-10" dirty="0">
                <a:cs typeface="Calibri"/>
              </a:rPr>
              <a:t>C</a:t>
            </a:r>
            <a:r>
              <a:rPr lang="en-US" spc="-40" dirty="0">
                <a:cs typeface="Calibri"/>
              </a:rPr>
              <a:t>r</a:t>
            </a:r>
            <a:r>
              <a:rPr lang="en-US" spc="-5" dirty="0">
                <a:cs typeface="Calibri"/>
              </a:rPr>
              <a:t>e</a:t>
            </a:r>
            <a:r>
              <a:rPr lang="en-US" spc="-30" dirty="0">
                <a:cs typeface="Calibri"/>
              </a:rPr>
              <a:t>a</a:t>
            </a:r>
            <a:r>
              <a:rPr lang="en-US" spc="-25" dirty="0">
                <a:cs typeface="Calibri"/>
              </a:rPr>
              <a:t>t</a:t>
            </a:r>
            <a:r>
              <a:rPr lang="en-US" spc="-5" dirty="0">
                <a:cs typeface="Calibri"/>
              </a:rPr>
              <a:t>e</a:t>
            </a:r>
            <a:r>
              <a:rPr lang="en-US" dirty="0">
                <a:cs typeface="Calibri"/>
              </a:rPr>
              <a:t>d </a:t>
            </a:r>
            <a:r>
              <a:rPr lang="en-US" spc="-25" dirty="0">
                <a:cs typeface="Calibri"/>
              </a:rPr>
              <a:t>t</a:t>
            </a:r>
            <a:r>
              <a:rPr lang="en-US" dirty="0">
                <a:cs typeface="Calibri"/>
              </a:rPr>
              <a:t>o</a:t>
            </a:r>
            <a:r>
              <a:rPr lang="en-US" spc="-15" dirty="0">
                <a:cs typeface="Calibri"/>
              </a:rPr>
              <a:t> </a:t>
            </a:r>
            <a:r>
              <a:rPr lang="en-US" spc="-10" dirty="0">
                <a:cs typeface="Calibri"/>
              </a:rPr>
              <a:t>p</a:t>
            </a:r>
            <a:r>
              <a:rPr lang="en-US" spc="-35" dirty="0">
                <a:cs typeface="Calibri"/>
              </a:rPr>
              <a:t>r</a:t>
            </a:r>
            <a:r>
              <a:rPr lang="en-US" spc="-10" dirty="0">
                <a:cs typeface="Calibri"/>
              </a:rPr>
              <a:t>e</a:t>
            </a:r>
            <a:r>
              <a:rPr lang="en-US" spc="-30" dirty="0">
                <a:cs typeface="Calibri"/>
              </a:rPr>
              <a:t>v</a:t>
            </a:r>
            <a:r>
              <a:rPr lang="en-US" spc="-5" dirty="0">
                <a:cs typeface="Calibri"/>
              </a:rPr>
              <a:t>e</a:t>
            </a:r>
            <a:r>
              <a:rPr lang="en-US" spc="-30" dirty="0">
                <a:cs typeface="Calibri"/>
              </a:rPr>
              <a:t>n</a:t>
            </a:r>
            <a:r>
              <a:rPr lang="en-US" dirty="0">
                <a:cs typeface="Calibri"/>
              </a:rPr>
              <a:t>t</a:t>
            </a:r>
            <a:r>
              <a:rPr lang="en-US" spc="10" dirty="0">
                <a:cs typeface="Calibri"/>
              </a:rPr>
              <a:t> </a:t>
            </a:r>
            <a:r>
              <a:rPr lang="en-US" spc="-5" dirty="0">
                <a:cs typeface="Calibri"/>
              </a:rPr>
              <a:t>discrimin</a:t>
            </a:r>
            <a:r>
              <a:rPr lang="en-US" spc="-20" dirty="0">
                <a:cs typeface="Calibri"/>
              </a:rPr>
              <a:t>a</a:t>
            </a:r>
            <a:r>
              <a:rPr lang="en-US" dirty="0">
                <a:cs typeface="Calibri"/>
              </a:rPr>
              <a:t>tion</a:t>
            </a:r>
            <a:r>
              <a:rPr lang="en-US" spc="-20" dirty="0">
                <a:cs typeface="Calibri"/>
              </a:rPr>
              <a:t> </a:t>
            </a:r>
            <a:r>
              <a:rPr lang="en-US" spc="-5" dirty="0">
                <a:cs typeface="Calibri"/>
              </a:rPr>
              <a:t>a</a:t>
            </a:r>
            <a:r>
              <a:rPr lang="en-US" spc="-50" dirty="0">
                <a:cs typeface="Calibri"/>
              </a:rPr>
              <a:t>g</a:t>
            </a:r>
            <a:r>
              <a:rPr lang="en-US" dirty="0">
                <a:cs typeface="Calibri"/>
              </a:rPr>
              <a:t>ain</a:t>
            </a:r>
            <a:r>
              <a:rPr lang="en-US" spc="-35" dirty="0">
                <a:cs typeface="Calibri"/>
              </a:rPr>
              <a:t>s</a:t>
            </a:r>
            <a:r>
              <a:rPr lang="en-US" dirty="0">
                <a:cs typeface="Calibri"/>
              </a:rPr>
              <a:t>t</a:t>
            </a:r>
            <a:r>
              <a:rPr lang="en-US" spc="-10" dirty="0">
                <a:cs typeface="Calibri"/>
              </a:rPr>
              <a:t> </a:t>
            </a:r>
            <a:r>
              <a:rPr lang="en-US" spc="-5" dirty="0">
                <a:cs typeface="Calibri"/>
              </a:rPr>
              <a:t>individual</a:t>
            </a:r>
            <a:r>
              <a:rPr lang="en-US" dirty="0">
                <a:cs typeface="Calibri"/>
              </a:rPr>
              <a:t>s</a:t>
            </a:r>
            <a:r>
              <a:rPr lang="en-US" spc="5" dirty="0">
                <a:cs typeface="Calibri"/>
              </a:rPr>
              <a:t> </a:t>
            </a:r>
            <a:r>
              <a:rPr lang="en-US" dirty="0">
                <a:cs typeface="Calibri"/>
              </a:rPr>
              <a:t>with </a:t>
            </a:r>
            <a:r>
              <a:rPr lang="en-US" spc="-5" dirty="0">
                <a:cs typeface="Calibri"/>
              </a:rPr>
              <a:t>disabilitie</a:t>
            </a:r>
            <a:r>
              <a:rPr lang="en-US" dirty="0">
                <a:cs typeface="Calibri"/>
              </a:rPr>
              <a:t>s in</a:t>
            </a:r>
            <a:r>
              <a:rPr lang="en-US" spc="-5" dirty="0">
                <a:cs typeface="Calibri"/>
              </a:rPr>
              <a:t> </a:t>
            </a:r>
            <a:r>
              <a:rPr lang="en-US" spc="-10" dirty="0">
                <a:cs typeface="Calibri"/>
              </a:rPr>
              <a:t>se</a:t>
            </a:r>
            <a:r>
              <a:rPr lang="en-US" spc="10" dirty="0">
                <a:cs typeface="Calibri"/>
              </a:rPr>
              <a:t>r</a:t>
            </a:r>
            <a:r>
              <a:rPr lang="en-US" spc="-5" dirty="0">
                <a:cs typeface="Calibri"/>
              </a:rPr>
              <a:t>v</a:t>
            </a:r>
            <a:r>
              <a:rPr lang="en-US" spc="-10" dirty="0">
                <a:cs typeface="Calibri"/>
              </a:rPr>
              <a:t>ices</a:t>
            </a:r>
            <a:r>
              <a:rPr lang="en-US" spc="-5" dirty="0">
                <a:cs typeface="Calibri"/>
              </a:rPr>
              <a:t>,</a:t>
            </a:r>
            <a:r>
              <a:rPr lang="en-US" spc="10" dirty="0">
                <a:cs typeface="Calibri"/>
              </a:rPr>
              <a:t> </a:t>
            </a:r>
            <a:r>
              <a:rPr lang="en-US" spc="-5" dirty="0">
                <a:cs typeface="Calibri"/>
              </a:rPr>
              <a:t>p</a:t>
            </a:r>
            <a:r>
              <a:rPr lang="en-US" spc="-40" dirty="0">
                <a:cs typeface="Calibri"/>
              </a:rPr>
              <a:t>r</a:t>
            </a:r>
            <a:r>
              <a:rPr lang="en-US" spc="-10" dirty="0">
                <a:cs typeface="Calibri"/>
              </a:rPr>
              <a:t>og</a:t>
            </a:r>
            <a:r>
              <a:rPr lang="en-US" spc="-55" dirty="0">
                <a:cs typeface="Calibri"/>
              </a:rPr>
              <a:t>r</a:t>
            </a:r>
            <a:r>
              <a:rPr lang="en-US" dirty="0">
                <a:cs typeface="Calibri"/>
              </a:rPr>
              <a:t>a</a:t>
            </a:r>
            <a:r>
              <a:rPr lang="en-US" spc="-5" dirty="0">
                <a:cs typeface="Calibri"/>
              </a:rPr>
              <a:t>ms,</a:t>
            </a:r>
            <a:r>
              <a:rPr lang="en-US" spc="-15" dirty="0">
                <a:cs typeface="Calibri"/>
              </a:rPr>
              <a:t> </a:t>
            </a:r>
            <a:r>
              <a:rPr lang="en-US" dirty="0">
                <a:cs typeface="Calibri"/>
              </a:rPr>
              <a:t>and</a:t>
            </a:r>
            <a:r>
              <a:rPr lang="en-US" spc="-5" dirty="0">
                <a:cs typeface="Calibri"/>
              </a:rPr>
              <a:t> </a:t>
            </a:r>
            <a:r>
              <a:rPr lang="en-US" dirty="0">
                <a:cs typeface="Calibri"/>
              </a:rPr>
              <a:t>activities</a:t>
            </a:r>
            <a:r>
              <a:rPr lang="en-US" spc="-20" dirty="0">
                <a:cs typeface="Calibri"/>
              </a:rPr>
              <a:t> </a:t>
            </a:r>
            <a:r>
              <a:rPr lang="en-US" spc="-5" dirty="0">
                <a:cs typeface="Calibri"/>
              </a:rPr>
              <a:t>th</a:t>
            </a:r>
            <a:r>
              <a:rPr lang="en-US" spc="-25" dirty="0">
                <a:cs typeface="Calibri"/>
              </a:rPr>
              <a:t>a</a:t>
            </a:r>
            <a:r>
              <a:rPr lang="en-US" dirty="0">
                <a:cs typeface="Calibri"/>
              </a:rPr>
              <a:t>t</a:t>
            </a:r>
            <a:r>
              <a:rPr lang="en-US" spc="-10" dirty="0">
                <a:cs typeface="Calibri"/>
              </a:rPr>
              <a:t> </a:t>
            </a:r>
            <a:r>
              <a:rPr lang="en-US" spc="-40" dirty="0">
                <a:cs typeface="Calibri"/>
              </a:rPr>
              <a:t>r</a:t>
            </a:r>
            <a:r>
              <a:rPr lang="en-US" spc="-5" dirty="0">
                <a:cs typeface="Calibri"/>
              </a:rPr>
              <a:t>e</a:t>
            </a:r>
            <a:r>
              <a:rPr lang="en-US" spc="-10" dirty="0">
                <a:cs typeface="Calibri"/>
              </a:rPr>
              <a:t>c</a:t>
            </a:r>
            <a:r>
              <a:rPr lang="en-US" spc="-5" dirty="0">
                <a:cs typeface="Calibri"/>
              </a:rPr>
              <a:t>e</a:t>
            </a:r>
            <a:r>
              <a:rPr lang="en-US" dirty="0">
                <a:cs typeface="Calibri"/>
              </a:rPr>
              <a:t>i</a:t>
            </a:r>
            <a:r>
              <a:rPr lang="en-US" spc="-30" dirty="0">
                <a:cs typeface="Calibri"/>
              </a:rPr>
              <a:t>v</a:t>
            </a:r>
            <a:r>
              <a:rPr lang="en-US" spc="-5" dirty="0">
                <a:cs typeface="Calibri"/>
              </a:rPr>
              <a:t>e </a:t>
            </a:r>
            <a:r>
              <a:rPr lang="en-US" spc="-65" dirty="0">
                <a:cs typeface="Calibri"/>
              </a:rPr>
              <a:t>f</a:t>
            </a:r>
            <a:r>
              <a:rPr lang="en-US" spc="-5" dirty="0">
                <a:cs typeface="Calibri"/>
              </a:rPr>
              <a:t>ede</a:t>
            </a:r>
            <a:r>
              <a:rPr lang="en-US" spc="-60" dirty="0">
                <a:cs typeface="Calibri"/>
              </a:rPr>
              <a:t>r</a:t>
            </a:r>
            <a:r>
              <a:rPr lang="en-US" spc="-5" dirty="0">
                <a:cs typeface="Calibri"/>
              </a:rPr>
              <a:t>a</a:t>
            </a:r>
            <a:r>
              <a:rPr lang="en-US" dirty="0">
                <a:cs typeface="Calibri"/>
              </a:rPr>
              <a:t>l</a:t>
            </a:r>
            <a:r>
              <a:rPr lang="en-US" spc="15" dirty="0">
                <a:cs typeface="Calibri"/>
              </a:rPr>
              <a:t> </a:t>
            </a:r>
            <a:r>
              <a:rPr lang="en-US" spc="-5" dirty="0">
                <a:cs typeface="Calibri"/>
              </a:rPr>
              <a:t>funds.</a:t>
            </a:r>
          </a:p>
          <a:p>
            <a:pPr marL="241300" marR="677545" indent="-228600">
              <a:lnSpc>
                <a:spcPct val="100000"/>
              </a:lnSpc>
              <a:buClr>
                <a:srgbClr val="3797CF"/>
              </a:buClr>
              <a:buFont typeface="Wingdings"/>
              <a:buChar char=""/>
              <a:tabLst>
                <a:tab pos="241300" algn="l"/>
              </a:tabLst>
            </a:pPr>
            <a:r>
              <a:rPr lang="en-US" i="1" dirty="0">
                <a:cs typeface="Times New Roman"/>
              </a:rPr>
              <a:t>Public Schools</a:t>
            </a:r>
            <a:r>
              <a:rPr lang="en-US" dirty="0">
                <a:cs typeface="Times New Roman"/>
              </a:rPr>
              <a:t>: protects students with disabilities so that they are able to access the curriculum and other educational opportunities provided by public schools.</a:t>
            </a:r>
            <a:endParaRPr lang="en-US" i="1" dirty="0">
              <a:cs typeface="Times New Roman"/>
            </a:endParaRPr>
          </a:p>
        </p:txBody>
      </p:sp>
      <p:sp>
        <p:nvSpPr>
          <p:cNvPr id="4" name="Text Placeholder 3"/>
          <p:cNvSpPr>
            <a:spLocks noGrp="1"/>
          </p:cNvSpPr>
          <p:nvPr>
            <p:ph type="body" sz="quarter" idx="13"/>
          </p:nvPr>
        </p:nvSpPr>
        <p:spPr/>
        <p:txBody>
          <a:bodyPr/>
          <a:lstStyle/>
          <a:p>
            <a:r>
              <a:rPr lang="en-US" dirty="0"/>
              <a:t>Introduction to Section 504</a:t>
            </a:r>
          </a:p>
        </p:txBody>
      </p:sp>
      <p:sp>
        <p:nvSpPr>
          <p:cNvPr id="5" name="Slide Number Placeholder 4"/>
          <p:cNvSpPr>
            <a:spLocks noGrp="1"/>
          </p:cNvSpPr>
          <p:nvPr>
            <p:ph type="sldNum" sz="quarter" idx="12"/>
          </p:nvPr>
        </p:nvSpPr>
        <p:spPr/>
        <p:txBody>
          <a:bodyPr/>
          <a:lstStyle/>
          <a:p>
            <a:fld id="{7B9C99EC-0444-814F-B7B5-49E252465484}" type="slidenum">
              <a:rPr lang="en-US" smtClean="0"/>
              <a:t>36</a:t>
            </a:fld>
            <a:endParaRPr lang="en-US"/>
          </a:p>
        </p:txBody>
      </p:sp>
      <p:sp>
        <p:nvSpPr>
          <p:cNvPr id="8" name="TextBox 7"/>
          <p:cNvSpPr txBox="1"/>
          <p:nvPr/>
        </p:nvSpPr>
        <p:spPr>
          <a:xfrm>
            <a:off x="5545394" y="4786230"/>
            <a:ext cx="3015759" cy="700192"/>
          </a:xfrm>
          <a:prstGeom prst="rect">
            <a:avLst/>
          </a:prstGeom>
          <a:noFill/>
        </p:spPr>
        <p:txBody>
          <a:bodyPr wrap="square" rtlCol="0">
            <a:spAutoFit/>
          </a:bodyPr>
          <a:lstStyle/>
          <a:p>
            <a:r>
              <a:rPr lang="en-US" sz="1050" dirty="0"/>
              <a:t>Disability rights activists protesting the inaccessibility of public transit. Los Angeles, California.</a:t>
            </a:r>
          </a:p>
          <a:p>
            <a:r>
              <a:rPr lang="en-US" sz="800" dirty="0"/>
              <a:t>Image: http://www.nxtbook.com/faircount/ADA/ADA25/index.php</a:t>
            </a:r>
          </a:p>
        </p:txBody>
      </p:sp>
      <p:pic>
        <p:nvPicPr>
          <p:cNvPr id="9"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5394" y="2687438"/>
            <a:ext cx="3084193" cy="2045848"/>
          </a:xfrm>
          <a:prstGeom prst="rect">
            <a:avLst/>
          </a:prstGeom>
          <a:ln>
            <a:solidFill>
              <a:schemeClr val="tx1"/>
            </a:solidFill>
          </a:ln>
        </p:spPr>
      </p:pic>
    </p:spTree>
    <p:extLst>
      <p:ext uri="{BB962C8B-B14F-4D97-AF65-F5344CB8AC3E}">
        <p14:creationId xmlns:p14="http://schemas.microsoft.com/office/powerpoint/2010/main" val="15558039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a:bodyPr>
          <a:lstStyle/>
          <a:p>
            <a:r>
              <a:rPr lang="en-US" dirty="0"/>
              <a:t>Section 504 of the Rehabilitation Act of 1973</a:t>
            </a:r>
          </a:p>
        </p:txBody>
      </p:sp>
      <p:sp>
        <p:nvSpPr>
          <p:cNvPr id="3" name="Content Placeholder 2"/>
          <p:cNvSpPr>
            <a:spLocks noGrp="1"/>
          </p:cNvSpPr>
          <p:nvPr>
            <p:ph idx="1"/>
          </p:nvPr>
        </p:nvSpPr>
        <p:spPr/>
        <p:txBody>
          <a:bodyPr/>
          <a:lstStyle/>
          <a:p>
            <a:pPr marL="0" indent="0">
              <a:buNone/>
            </a:pPr>
            <a:r>
              <a:rPr lang="en-US" spc="-5" dirty="0">
                <a:cs typeface="Calibri"/>
              </a:rPr>
              <a:t>“No</a:t>
            </a:r>
            <a:r>
              <a:rPr lang="en-US" spc="-10" dirty="0">
                <a:cs typeface="Calibri"/>
              </a:rPr>
              <a:t> </a:t>
            </a:r>
            <a:r>
              <a:rPr lang="en-US" dirty="0">
                <a:cs typeface="Calibri"/>
              </a:rPr>
              <a:t>otherwise</a:t>
            </a:r>
            <a:r>
              <a:rPr lang="en-US" spc="10" dirty="0">
                <a:cs typeface="Calibri"/>
              </a:rPr>
              <a:t> </a:t>
            </a:r>
            <a:r>
              <a:rPr lang="en-US" spc="-5" dirty="0">
                <a:cs typeface="Calibri"/>
              </a:rPr>
              <a:t>qualifie</a:t>
            </a:r>
            <a:r>
              <a:rPr lang="en-US" dirty="0">
                <a:cs typeface="Calibri"/>
              </a:rPr>
              <a:t>d</a:t>
            </a:r>
            <a:r>
              <a:rPr lang="en-US" spc="15" dirty="0">
                <a:cs typeface="Calibri"/>
              </a:rPr>
              <a:t> </a:t>
            </a:r>
            <a:r>
              <a:rPr lang="en-US" spc="-5" dirty="0">
                <a:cs typeface="Calibri"/>
              </a:rPr>
              <a:t>individua</a:t>
            </a:r>
            <a:r>
              <a:rPr lang="en-US" dirty="0">
                <a:cs typeface="Calibri"/>
              </a:rPr>
              <a:t>l with</a:t>
            </a:r>
            <a:r>
              <a:rPr lang="en-US" spc="-15" dirty="0">
                <a:cs typeface="Calibri"/>
              </a:rPr>
              <a:t> </a:t>
            </a:r>
            <a:r>
              <a:rPr lang="en-US" dirty="0">
                <a:cs typeface="Calibri"/>
              </a:rPr>
              <a:t>a</a:t>
            </a:r>
            <a:r>
              <a:rPr lang="en-US" spc="-10" dirty="0">
                <a:cs typeface="Calibri"/>
              </a:rPr>
              <a:t> </a:t>
            </a:r>
            <a:r>
              <a:rPr lang="en-US" spc="-5" dirty="0">
                <a:cs typeface="Calibri"/>
              </a:rPr>
              <a:t>disabilit</a:t>
            </a:r>
            <a:r>
              <a:rPr lang="en-US" dirty="0">
                <a:cs typeface="Calibri"/>
              </a:rPr>
              <a:t>y in</a:t>
            </a:r>
            <a:r>
              <a:rPr lang="en-US" spc="-10" dirty="0">
                <a:cs typeface="Calibri"/>
              </a:rPr>
              <a:t> </a:t>
            </a:r>
            <a:r>
              <a:rPr lang="en-US" spc="-5" dirty="0">
                <a:cs typeface="Calibri"/>
              </a:rPr>
              <a:t>th</a:t>
            </a:r>
            <a:r>
              <a:rPr lang="en-US" dirty="0">
                <a:cs typeface="Calibri"/>
              </a:rPr>
              <a:t>e Uni</a:t>
            </a:r>
            <a:r>
              <a:rPr lang="en-US" spc="-30" dirty="0">
                <a:cs typeface="Calibri"/>
              </a:rPr>
              <a:t>t</a:t>
            </a:r>
            <a:r>
              <a:rPr lang="en-US" dirty="0">
                <a:cs typeface="Calibri"/>
              </a:rPr>
              <a:t>ed </a:t>
            </a:r>
            <a:r>
              <a:rPr lang="en-US" spc="-5" dirty="0">
                <a:cs typeface="Calibri"/>
              </a:rPr>
              <a:t>S</a:t>
            </a:r>
            <a:r>
              <a:rPr lang="en-US" spc="-30" dirty="0">
                <a:cs typeface="Calibri"/>
              </a:rPr>
              <a:t>t</a:t>
            </a:r>
            <a:r>
              <a:rPr lang="en-US" spc="-25" dirty="0">
                <a:cs typeface="Calibri"/>
              </a:rPr>
              <a:t>at</a:t>
            </a:r>
            <a:r>
              <a:rPr lang="en-US" spc="-5" dirty="0">
                <a:cs typeface="Calibri"/>
              </a:rPr>
              <a:t>es</a:t>
            </a:r>
            <a:r>
              <a:rPr lang="en-US" spc="-15" dirty="0">
                <a:cs typeface="Calibri"/>
              </a:rPr>
              <a:t> </a:t>
            </a:r>
            <a:r>
              <a:rPr lang="en-US" dirty="0">
                <a:cs typeface="Calibri"/>
              </a:rPr>
              <a:t>.</a:t>
            </a:r>
            <a:r>
              <a:rPr lang="en-US" spc="-15" dirty="0">
                <a:cs typeface="Calibri"/>
              </a:rPr>
              <a:t> </a:t>
            </a:r>
            <a:r>
              <a:rPr lang="en-US" dirty="0">
                <a:cs typeface="Calibri"/>
              </a:rPr>
              <a:t>.</a:t>
            </a:r>
            <a:r>
              <a:rPr lang="en-US" spc="-10" dirty="0">
                <a:cs typeface="Calibri"/>
              </a:rPr>
              <a:t> </a:t>
            </a:r>
            <a:r>
              <a:rPr lang="en-US" dirty="0">
                <a:cs typeface="Calibri"/>
              </a:rPr>
              <a:t>.</a:t>
            </a:r>
            <a:r>
              <a:rPr lang="en-US" spc="-15" dirty="0">
                <a:cs typeface="Calibri"/>
              </a:rPr>
              <a:t> </a:t>
            </a:r>
            <a:r>
              <a:rPr lang="en-US" dirty="0">
                <a:cs typeface="Calibri"/>
              </a:rPr>
              <a:t>shall,</a:t>
            </a:r>
            <a:r>
              <a:rPr lang="en-US" spc="-5" dirty="0">
                <a:cs typeface="Calibri"/>
              </a:rPr>
              <a:t> </a:t>
            </a:r>
            <a:r>
              <a:rPr lang="en-US" dirty="0">
                <a:cs typeface="Calibri"/>
              </a:rPr>
              <a:t>solely</a:t>
            </a:r>
            <a:r>
              <a:rPr lang="en-US" spc="-10" dirty="0">
                <a:cs typeface="Calibri"/>
              </a:rPr>
              <a:t> </a:t>
            </a:r>
            <a:r>
              <a:rPr lang="en-US" spc="-15" dirty="0">
                <a:cs typeface="Calibri"/>
              </a:rPr>
              <a:t>b</a:t>
            </a:r>
            <a:r>
              <a:rPr lang="en-US" dirty="0">
                <a:cs typeface="Calibri"/>
              </a:rPr>
              <a:t>y </a:t>
            </a:r>
            <a:r>
              <a:rPr lang="en-US" spc="-40" dirty="0">
                <a:cs typeface="Calibri"/>
              </a:rPr>
              <a:t>r</a:t>
            </a:r>
            <a:r>
              <a:rPr lang="en-US" spc="-5" dirty="0">
                <a:cs typeface="Calibri"/>
              </a:rPr>
              <a:t>e</a:t>
            </a:r>
            <a:r>
              <a:rPr lang="en-US" dirty="0">
                <a:cs typeface="Calibri"/>
              </a:rPr>
              <a:t>a</a:t>
            </a:r>
            <a:r>
              <a:rPr lang="en-US" spc="-5" dirty="0">
                <a:cs typeface="Calibri"/>
              </a:rPr>
              <a:t>so</a:t>
            </a:r>
            <a:r>
              <a:rPr lang="en-US" dirty="0">
                <a:cs typeface="Calibri"/>
              </a:rPr>
              <a:t>n</a:t>
            </a:r>
            <a:r>
              <a:rPr lang="en-US" spc="-5" dirty="0">
                <a:cs typeface="Calibri"/>
              </a:rPr>
              <a:t> o</a:t>
            </a:r>
            <a:r>
              <a:rPr lang="en-US" dirty="0">
                <a:cs typeface="Calibri"/>
              </a:rPr>
              <a:t>f</a:t>
            </a:r>
            <a:r>
              <a:rPr lang="en-US" spc="-5" dirty="0">
                <a:cs typeface="Calibri"/>
              </a:rPr>
              <a:t> hi</a:t>
            </a:r>
            <a:r>
              <a:rPr lang="en-US" dirty="0">
                <a:cs typeface="Calibri"/>
              </a:rPr>
              <a:t>s</a:t>
            </a:r>
            <a:r>
              <a:rPr lang="en-US" spc="-5" dirty="0">
                <a:cs typeface="Calibri"/>
              </a:rPr>
              <a:t> o</a:t>
            </a:r>
            <a:r>
              <a:rPr lang="en-US" dirty="0">
                <a:cs typeface="Calibri"/>
              </a:rPr>
              <a:t>r</a:t>
            </a:r>
            <a:r>
              <a:rPr lang="en-US" spc="-5" dirty="0">
                <a:cs typeface="Calibri"/>
              </a:rPr>
              <a:t> </a:t>
            </a:r>
            <a:r>
              <a:rPr lang="en-US" spc="-10" dirty="0">
                <a:cs typeface="Calibri"/>
              </a:rPr>
              <a:t>he</a:t>
            </a:r>
            <a:r>
              <a:rPr lang="en-US" spc="-5" dirty="0">
                <a:cs typeface="Calibri"/>
              </a:rPr>
              <a:t>r</a:t>
            </a:r>
            <a:r>
              <a:rPr lang="en-US" dirty="0">
                <a:cs typeface="Calibri"/>
              </a:rPr>
              <a:t> </a:t>
            </a:r>
            <a:r>
              <a:rPr lang="en-US" spc="-5" dirty="0">
                <a:cs typeface="Calibri"/>
              </a:rPr>
              <a:t>disabili</a:t>
            </a:r>
            <a:r>
              <a:rPr lang="en-US" spc="-10" dirty="0">
                <a:cs typeface="Calibri"/>
              </a:rPr>
              <a:t>t</a:t>
            </a:r>
            <a:r>
              <a:rPr lang="en-US" spc="-170" dirty="0">
                <a:cs typeface="Calibri"/>
              </a:rPr>
              <a:t>y</a:t>
            </a:r>
            <a:r>
              <a:rPr lang="en-US" spc="-5" dirty="0">
                <a:cs typeface="Calibri"/>
              </a:rPr>
              <a:t>, be </a:t>
            </a:r>
            <a:r>
              <a:rPr lang="en-US" spc="-45" dirty="0">
                <a:cs typeface="Calibri"/>
              </a:rPr>
              <a:t>e</a:t>
            </a:r>
            <a:r>
              <a:rPr lang="en-US" spc="-60" dirty="0">
                <a:cs typeface="Calibri"/>
              </a:rPr>
              <a:t>x</a:t>
            </a:r>
            <a:r>
              <a:rPr lang="en-US" spc="-5" dirty="0">
                <a:cs typeface="Calibri"/>
              </a:rPr>
              <a:t>clude</a:t>
            </a:r>
            <a:r>
              <a:rPr lang="en-US" dirty="0">
                <a:cs typeface="Calibri"/>
              </a:rPr>
              <a:t>d</a:t>
            </a:r>
            <a:r>
              <a:rPr lang="en-US" spc="5" dirty="0">
                <a:cs typeface="Calibri"/>
              </a:rPr>
              <a:t> </a:t>
            </a:r>
            <a:r>
              <a:rPr lang="en-US" spc="-10" dirty="0">
                <a:cs typeface="Calibri"/>
              </a:rPr>
              <a:t>f</a:t>
            </a:r>
            <a:r>
              <a:rPr lang="en-US" spc="-45" dirty="0">
                <a:cs typeface="Calibri"/>
              </a:rPr>
              <a:t>r</a:t>
            </a:r>
            <a:r>
              <a:rPr lang="en-US" spc="-5" dirty="0">
                <a:cs typeface="Calibri"/>
              </a:rPr>
              <a:t>o</a:t>
            </a:r>
            <a:r>
              <a:rPr lang="en-US" dirty="0">
                <a:cs typeface="Calibri"/>
              </a:rPr>
              <a:t>m</a:t>
            </a:r>
            <a:r>
              <a:rPr lang="en-US" spc="-10" dirty="0">
                <a:cs typeface="Calibri"/>
              </a:rPr>
              <a:t> </a:t>
            </a:r>
            <a:r>
              <a:rPr lang="en-US" spc="-5" dirty="0">
                <a:cs typeface="Calibri"/>
              </a:rPr>
              <a:t>th</a:t>
            </a:r>
            <a:r>
              <a:rPr lang="en-US" dirty="0">
                <a:cs typeface="Calibri"/>
              </a:rPr>
              <a:t>e</a:t>
            </a:r>
            <a:r>
              <a:rPr lang="en-US" spc="-5" dirty="0">
                <a:cs typeface="Calibri"/>
              </a:rPr>
              <a:t> particip</a:t>
            </a:r>
            <a:r>
              <a:rPr lang="en-US" spc="-20" dirty="0">
                <a:cs typeface="Calibri"/>
              </a:rPr>
              <a:t>a</a:t>
            </a:r>
            <a:r>
              <a:rPr lang="en-US" dirty="0">
                <a:cs typeface="Calibri"/>
              </a:rPr>
              <a:t>t</a:t>
            </a:r>
            <a:r>
              <a:rPr lang="en-US" spc="-5" dirty="0">
                <a:cs typeface="Calibri"/>
              </a:rPr>
              <a:t>io</a:t>
            </a:r>
            <a:r>
              <a:rPr lang="en-US" dirty="0">
                <a:cs typeface="Calibri"/>
              </a:rPr>
              <a:t>n</a:t>
            </a:r>
            <a:r>
              <a:rPr lang="en-US" spc="-10" dirty="0">
                <a:cs typeface="Calibri"/>
              </a:rPr>
              <a:t> </a:t>
            </a:r>
            <a:r>
              <a:rPr lang="en-US" spc="-5" dirty="0">
                <a:cs typeface="Calibri"/>
              </a:rPr>
              <a:t>in</a:t>
            </a:r>
            <a:r>
              <a:rPr lang="en-US" dirty="0">
                <a:cs typeface="Calibri"/>
              </a:rPr>
              <a:t>, </a:t>
            </a:r>
            <a:r>
              <a:rPr lang="en-US" spc="-5" dirty="0">
                <a:cs typeface="Calibri"/>
              </a:rPr>
              <a:t>b</a:t>
            </a:r>
            <a:r>
              <a:rPr lang="en-US" dirty="0">
                <a:cs typeface="Calibri"/>
              </a:rPr>
              <a:t>e </a:t>
            </a:r>
            <a:r>
              <a:rPr lang="en-US" spc="-5" dirty="0">
                <a:cs typeface="Calibri"/>
              </a:rPr>
              <a:t>denie</a:t>
            </a:r>
            <a:r>
              <a:rPr lang="en-US" dirty="0">
                <a:cs typeface="Calibri"/>
              </a:rPr>
              <a:t>d</a:t>
            </a:r>
            <a:r>
              <a:rPr lang="en-US" spc="10" dirty="0">
                <a:cs typeface="Calibri"/>
              </a:rPr>
              <a:t> </a:t>
            </a:r>
            <a:r>
              <a:rPr lang="en-US" spc="-5" dirty="0">
                <a:cs typeface="Calibri"/>
              </a:rPr>
              <a:t>th</a:t>
            </a:r>
            <a:r>
              <a:rPr lang="en-US" dirty="0">
                <a:cs typeface="Calibri"/>
              </a:rPr>
              <a:t>e </a:t>
            </a:r>
            <a:r>
              <a:rPr lang="en-US" spc="-5" dirty="0">
                <a:cs typeface="Calibri"/>
              </a:rPr>
              <a:t>ben</a:t>
            </a:r>
            <a:r>
              <a:rPr lang="en-US" spc="-25" dirty="0">
                <a:cs typeface="Calibri"/>
              </a:rPr>
              <a:t>e</a:t>
            </a:r>
            <a:r>
              <a:rPr lang="en-US" spc="-5" dirty="0">
                <a:cs typeface="Calibri"/>
              </a:rPr>
              <a:t>fit</a:t>
            </a:r>
            <a:r>
              <a:rPr lang="en-US" dirty="0">
                <a:cs typeface="Calibri"/>
              </a:rPr>
              <a:t>s</a:t>
            </a:r>
            <a:r>
              <a:rPr lang="en-US" spc="10" dirty="0">
                <a:cs typeface="Calibri"/>
              </a:rPr>
              <a:t> </a:t>
            </a:r>
            <a:r>
              <a:rPr lang="en-US" spc="-5" dirty="0">
                <a:cs typeface="Calibri"/>
              </a:rPr>
              <a:t>o</a:t>
            </a:r>
            <a:r>
              <a:rPr lang="en-US" spc="-150" dirty="0">
                <a:cs typeface="Calibri"/>
              </a:rPr>
              <a:t>f</a:t>
            </a:r>
            <a:r>
              <a:rPr lang="en-US" spc="-5" dirty="0">
                <a:cs typeface="Calibri"/>
              </a:rPr>
              <a:t>,</a:t>
            </a:r>
            <a:r>
              <a:rPr lang="en-US" dirty="0">
                <a:cs typeface="Calibri"/>
              </a:rPr>
              <a:t> </a:t>
            </a:r>
            <a:r>
              <a:rPr lang="en-US" spc="-5" dirty="0">
                <a:cs typeface="Calibri"/>
              </a:rPr>
              <a:t>or b</a:t>
            </a:r>
            <a:r>
              <a:rPr lang="en-US" dirty="0">
                <a:cs typeface="Calibri"/>
              </a:rPr>
              <a:t>e </a:t>
            </a:r>
            <a:r>
              <a:rPr lang="en-US" spc="-5" dirty="0">
                <a:cs typeface="Calibri"/>
              </a:rPr>
              <a:t>subjec</a:t>
            </a:r>
            <a:r>
              <a:rPr lang="en-US" spc="-25" dirty="0">
                <a:cs typeface="Calibri"/>
              </a:rPr>
              <a:t>t</a:t>
            </a:r>
            <a:r>
              <a:rPr lang="en-US" spc="-5" dirty="0">
                <a:cs typeface="Calibri"/>
              </a:rPr>
              <a:t>e</a:t>
            </a:r>
            <a:r>
              <a:rPr lang="en-US" dirty="0">
                <a:cs typeface="Calibri"/>
              </a:rPr>
              <a:t>d</a:t>
            </a:r>
            <a:r>
              <a:rPr lang="en-US" spc="5" dirty="0">
                <a:cs typeface="Calibri"/>
              </a:rPr>
              <a:t> </a:t>
            </a:r>
            <a:r>
              <a:rPr lang="en-US" spc="-25" dirty="0">
                <a:cs typeface="Calibri"/>
              </a:rPr>
              <a:t>t</a:t>
            </a:r>
            <a:r>
              <a:rPr lang="en-US" dirty="0">
                <a:cs typeface="Calibri"/>
              </a:rPr>
              <a:t>o</a:t>
            </a:r>
            <a:r>
              <a:rPr lang="en-US" spc="-15" dirty="0">
                <a:cs typeface="Calibri"/>
              </a:rPr>
              <a:t> </a:t>
            </a:r>
            <a:r>
              <a:rPr lang="en-US" spc="-5" dirty="0">
                <a:cs typeface="Calibri"/>
              </a:rPr>
              <a:t>discrimin</a:t>
            </a:r>
            <a:r>
              <a:rPr lang="en-US" spc="-20" dirty="0">
                <a:cs typeface="Calibri"/>
              </a:rPr>
              <a:t>a</a:t>
            </a:r>
            <a:r>
              <a:rPr lang="en-US" dirty="0">
                <a:cs typeface="Calibri"/>
              </a:rPr>
              <a:t>tion</a:t>
            </a:r>
            <a:r>
              <a:rPr lang="en-US" spc="-15" dirty="0">
                <a:cs typeface="Calibri"/>
              </a:rPr>
              <a:t> </a:t>
            </a:r>
            <a:r>
              <a:rPr lang="en-US" spc="-5" dirty="0">
                <a:cs typeface="Calibri"/>
              </a:rPr>
              <a:t>unde</a:t>
            </a:r>
            <a:r>
              <a:rPr lang="en-US" dirty="0">
                <a:cs typeface="Calibri"/>
              </a:rPr>
              <a:t>r</a:t>
            </a:r>
            <a:r>
              <a:rPr lang="en-US" spc="10" dirty="0">
                <a:cs typeface="Calibri"/>
              </a:rPr>
              <a:t> </a:t>
            </a:r>
            <a:r>
              <a:rPr lang="en-US" dirty="0">
                <a:cs typeface="Calibri"/>
              </a:rPr>
              <a:t>a</a:t>
            </a:r>
            <a:r>
              <a:rPr lang="en-US" spc="-45" dirty="0">
                <a:cs typeface="Calibri"/>
              </a:rPr>
              <a:t>n</a:t>
            </a:r>
            <a:r>
              <a:rPr lang="en-US" spc="-5" dirty="0">
                <a:cs typeface="Calibri"/>
              </a:rPr>
              <a:t>y p</a:t>
            </a:r>
            <a:r>
              <a:rPr lang="en-US" spc="-40" dirty="0">
                <a:cs typeface="Calibri"/>
              </a:rPr>
              <a:t>r</a:t>
            </a:r>
            <a:r>
              <a:rPr lang="en-US" spc="-10" dirty="0">
                <a:cs typeface="Calibri"/>
              </a:rPr>
              <a:t>og</a:t>
            </a:r>
            <a:r>
              <a:rPr lang="en-US" spc="-55" dirty="0">
                <a:cs typeface="Calibri"/>
              </a:rPr>
              <a:t>r</a:t>
            </a:r>
            <a:r>
              <a:rPr lang="en-US" dirty="0">
                <a:cs typeface="Calibri"/>
              </a:rPr>
              <a:t>a</a:t>
            </a:r>
            <a:r>
              <a:rPr lang="en-US" spc="-5" dirty="0">
                <a:cs typeface="Calibri"/>
              </a:rPr>
              <a:t>m</a:t>
            </a:r>
            <a:r>
              <a:rPr lang="en-US" spc="-20" dirty="0">
                <a:cs typeface="Calibri"/>
              </a:rPr>
              <a:t> </a:t>
            </a:r>
            <a:r>
              <a:rPr lang="en-US" spc="-5" dirty="0">
                <a:cs typeface="Calibri"/>
              </a:rPr>
              <a:t>o</a:t>
            </a:r>
            <a:r>
              <a:rPr lang="en-US" dirty="0">
                <a:cs typeface="Calibri"/>
              </a:rPr>
              <a:t>r</a:t>
            </a:r>
            <a:r>
              <a:rPr lang="en-US" spc="-5" dirty="0">
                <a:cs typeface="Calibri"/>
              </a:rPr>
              <a:t> </a:t>
            </a:r>
            <a:r>
              <a:rPr lang="en-US" dirty="0">
                <a:cs typeface="Calibri"/>
              </a:rPr>
              <a:t>activity </a:t>
            </a:r>
            <a:r>
              <a:rPr lang="en-US" spc="-40" dirty="0">
                <a:cs typeface="Calibri"/>
              </a:rPr>
              <a:t>r</a:t>
            </a:r>
            <a:r>
              <a:rPr lang="en-US" spc="-5" dirty="0">
                <a:cs typeface="Calibri"/>
              </a:rPr>
              <a:t>e</a:t>
            </a:r>
            <a:r>
              <a:rPr lang="en-US" dirty="0">
                <a:cs typeface="Calibri"/>
              </a:rPr>
              <a:t>ceiving</a:t>
            </a:r>
            <a:r>
              <a:rPr lang="en-US" spc="-5" dirty="0">
                <a:cs typeface="Calibri"/>
              </a:rPr>
              <a:t> </a:t>
            </a:r>
            <a:r>
              <a:rPr lang="en-US" spc="-40" dirty="0">
                <a:cs typeface="Calibri"/>
              </a:rPr>
              <a:t>F</a:t>
            </a:r>
            <a:r>
              <a:rPr lang="en-US" dirty="0">
                <a:cs typeface="Calibri"/>
              </a:rPr>
              <a:t>e</a:t>
            </a:r>
            <a:r>
              <a:rPr lang="en-US" spc="-5" dirty="0">
                <a:cs typeface="Calibri"/>
              </a:rPr>
              <a:t>de</a:t>
            </a:r>
            <a:r>
              <a:rPr lang="en-US" spc="-55" dirty="0">
                <a:cs typeface="Calibri"/>
              </a:rPr>
              <a:t>r</a:t>
            </a:r>
            <a:r>
              <a:rPr lang="en-US" dirty="0">
                <a:cs typeface="Calibri"/>
              </a:rPr>
              <a:t>al financial </a:t>
            </a:r>
            <a:r>
              <a:rPr lang="en-US" spc="-5" dirty="0">
                <a:cs typeface="Calibri"/>
              </a:rPr>
              <a:t>assi</a:t>
            </a:r>
            <a:r>
              <a:rPr lang="en-US" spc="-35" dirty="0">
                <a:cs typeface="Calibri"/>
              </a:rPr>
              <a:t>s</a:t>
            </a:r>
            <a:r>
              <a:rPr lang="en-US" spc="-30" dirty="0">
                <a:cs typeface="Calibri"/>
              </a:rPr>
              <a:t>t</a:t>
            </a:r>
            <a:r>
              <a:rPr lang="en-US" spc="-5" dirty="0">
                <a:cs typeface="Calibri"/>
              </a:rPr>
              <a:t>ance.”</a:t>
            </a:r>
            <a:endParaRPr lang="en-US" dirty="0">
              <a:cs typeface="Calibri"/>
            </a:endParaRPr>
          </a:p>
          <a:p>
            <a:endParaRPr lang="en-US" dirty="0"/>
          </a:p>
        </p:txBody>
      </p:sp>
      <p:sp>
        <p:nvSpPr>
          <p:cNvPr id="4" name="Text Placeholder 3"/>
          <p:cNvSpPr>
            <a:spLocks noGrp="1"/>
          </p:cNvSpPr>
          <p:nvPr>
            <p:ph type="body" sz="quarter" idx="13"/>
          </p:nvPr>
        </p:nvSpPr>
        <p:spPr/>
        <p:txBody>
          <a:bodyPr/>
          <a:lstStyle/>
          <a:p>
            <a:r>
              <a:rPr lang="en-US" dirty="0"/>
              <a:t>Introduction to Section 504</a:t>
            </a:r>
          </a:p>
        </p:txBody>
      </p:sp>
      <p:sp>
        <p:nvSpPr>
          <p:cNvPr id="5" name="Slide Number Placeholder 4"/>
          <p:cNvSpPr>
            <a:spLocks noGrp="1"/>
          </p:cNvSpPr>
          <p:nvPr>
            <p:ph type="sldNum" sz="quarter" idx="12"/>
          </p:nvPr>
        </p:nvSpPr>
        <p:spPr/>
        <p:txBody>
          <a:bodyPr/>
          <a:lstStyle/>
          <a:p>
            <a:fld id="{7B9C99EC-0444-814F-B7B5-49E252465484}" type="slidenum">
              <a:rPr lang="en-US" smtClean="0"/>
              <a:t>37</a:t>
            </a:fld>
            <a:endParaRPr lang="en-US"/>
          </a:p>
        </p:txBody>
      </p:sp>
    </p:spTree>
    <p:extLst>
      <p:ext uri="{BB962C8B-B14F-4D97-AF65-F5344CB8AC3E}">
        <p14:creationId xmlns:p14="http://schemas.microsoft.com/office/powerpoint/2010/main" val="33329860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Section 504 and IDEA Comparison</a:t>
            </a:r>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quarter" idx="13"/>
          </p:nvPr>
        </p:nvSpPr>
        <p:spPr/>
        <p:txBody>
          <a:bodyPr/>
          <a:lstStyle/>
          <a:p>
            <a:endParaRPr lang="en-US"/>
          </a:p>
        </p:txBody>
      </p:sp>
      <p:graphicFrame>
        <p:nvGraphicFramePr>
          <p:cNvPr id="5" name="Content Placeholder 5"/>
          <p:cNvGraphicFramePr>
            <a:graphicFrameLocks/>
          </p:cNvGraphicFramePr>
          <p:nvPr>
            <p:extLst>
              <p:ext uri="{D42A27DB-BD31-4B8C-83A1-F6EECF244321}">
                <p14:modId xmlns:p14="http://schemas.microsoft.com/office/powerpoint/2010/main" val="320811865"/>
              </p:ext>
            </p:extLst>
          </p:nvPr>
        </p:nvGraphicFramePr>
        <p:xfrm>
          <a:off x="152400" y="1143000"/>
          <a:ext cx="8839201" cy="5127350"/>
        </p:xfrm>
        <a:graphic>
          <a:graphicData uri="http://schemas.openxmlformats.org/drawingml/2006/table">
            <a:tbl>
              <a:tblPr firstRow="1" bandRow="1">
                <a:tableStyleId>{5C22544A-7EE6-4342-B048-85BDC9FD1C3A}</a:tableStyleId>
              </a:tblPr>
              <a:tblGrid>
                <a:gridCol w="1908825">
                  <a:extLst>
                    <a:ext uri="{9D8B030D-6E8A-4147-A177-3AD203B41FA5}">
                      <a16:colId xmlns:a16="http://schemas.microsoft.com/office/drawing/2014/main" xmlns="" val="20000"/>
                    </a:ext>
                  </a:extLst>
                </a:gridCol>
                <a:gridCol w="3465188">
                  <a:extLst>
                    <a:ext uri="{9D8B030D-6E8A-4147-A177-3AD203B41FA5}">
                      <a16:colId xmlns:a16="http://schemas.microsoft.com/office/drawing/2014/main" xmlns="" val="20001"/>
                    </a:ext>
                  </a:extLst>
                </a:gridCol>
                <a:gridCol w="3465188">
                  <a:extLst>
                    <a:ext uri="{9D8B030D-6E8A-4147-A177-3AD203B41FA5}">
                      <a16:colId xmlns:a16="http://schemas.microsoft.com/office/drawing/2014/main" xmlns="" val="20002"/>
                    </a:ext>
                  </a:extLst>
                </a:gridCol>
              </a:tblGrid>
              <a:tr h="449571">
                <a:tc>
                  <a:txBody>
                    <a:bodyPr/>
                    <a:lstStyle/>
                    <a:p>
                      <a:endParaRPr lang="en-US" dirty="0"/>
                    </a:p>
                  </a:txBody>
                  <a:tcPr/>
                </a:tc>
                <a:tc>
                  <a:txBody>
                    <a:bodyPr/>
                    <a:lstStyle/>
                    <a:p>
                      <a:r>
                        <a:rPr lang="en-US" dirty="0"/>
                        <a:t>IDEA</a:t>
                      </a:r>
                    </a:p>
                  </a:txBody>
                  <a:tcPr/>
                </a:tc>
                <a:tc>
                  <a:txBody>
                    <a:bodyPr/>
                    <a:lstStyle/>
                    <a:p>
                      <a:r>
                        <a:rPr lang="en-US" dirty="0"/>
                        <a:t>Section 504</a:t>
                      </a:r>
                    </a:p>
                  </a:txBody>
                  <a:tcPr/>
                </a:tc>
                <a:extLst>
                  <a:ext uri="{0D108BD9-81ED-4DB2-BD59-A6C34878D82A}">
                    <a16:rowId xmlns:a16="http://schemas.microsoft.com/office/drawing/2014/main" xmlns="" val="10000"/>
                  </a:ext>
                </a:extLst>
              </a:tr>
              <a:tr h="1441090">
                <a:tc>
                  <a:txBody>
                    <a:bodyPr/>
                    <a:lstStyle/>
                    <a:p>
                      <a:r>
                        <a:rPr lang="en-US" dirty="0"/>
                        <a:t>Purpose</a:t>
                      </a:r>
                    </a:p>
                  </a:txBody>
                  <a:tcPr/>
                </a:tc>
                <a:tc>
                  <a:txBody>
                    <a:bodyPr/>
                    <a:lstStyle/>
                    <a:p>
                      <a:r>
                        <a:rPr lang="en-US" dirty="0"/>
                        <a:t>A</a:t>
                      </a:r>
                      <a:r>
                        <a:rPr lang="en-US" baseline="0" dirty="0"/>
                        <a:t> </a:t>
                      </a:r>
                      <a:r>
                        <a:rPr lang="en-US" i="1" baseline="0" dirty="0"/>
                        <a:t>federal statute</a:t>
                      </a:r>
                      <a:r>
                        <a:rPr lang="en-US" i="0" baseline="0" dirty="0"/>
                        <a:t> whose purpose is to ensure FAPE for children with specific disabilities</a:t>
                      </a:r>
                      <a:endParaRPr lang="en-US" dirty="0"/>
                    </a:p>
                  </a:txBody>
                  <a:tcPr/>
                </a:tc>
                <a:tc>
                  <a:txBody>
                    <a:bodyPr/>
                    <a:lstStyle/>
                    <a:p>
                      <a:r>
                        <a:rPr lang="en-US" dirty="0"/>
                        <a:t>A broad</a:t>
                      </a:r>
                      <a:r>
                        <a:rPr lang="en-US" baseline="0" dirty="0"/>
                        <a:t> </a:t>
                      </a:r>
                      <a:r>
                        <a:rPr lang="en-US" i="1" baseline="0" dirty="0"/>
                        <a:t>civil rights law </a:t>
                      </a:r>
                      <a:r>
                        <a:rPr lang="en-US" baseline="0" dirty="0"/>
                        <a:t>which protects the rights of individuals with disabilities</a:t>
                      </a:r>
                      <a:endParaRPr lang="en-US" dirty="0"/>
                    </a:p>
                  </a:txBody>
                  <a:tcPr/>
                </a:tc>
                <a:extLst>
                  <a:ext uri="{0D108BD9-81ED-4DB2-BD59-A6C34878D82A}">
                    <a16:rowId xmlns:a16="http://schemas.microsoft.com/office/drawing/2014/main" xmlns="" val="10001"/>
                  </a:ext>
                </a:extLst>
              </a:tr>
              <a:tr h="1441090">
                <a:tc>
                  <a:txBody>
                    <a:bodyPr/>
                    <a:lstStyle/>
                    <a:p>
                      <a:r>
                        <a:rPr lang="en-US" dirty="0"/>
                        <a:t>Who is Protected</a:t>
                      </a:r>
                    </a:p>
                  </a:txBody>
                  <a:tcPr/>
                </a:tc>
                <a:tc>
                  <a:txBody>
                    <a:bodyPr/>
                    <a:lstStyle/>
                    <a:p>
                      <a:r>
                        <a:rPr lang="en-US" dirty="0"/>
                        <a:t>Eligible students</a:t>
                      </a:r>
                      <a:r>
                        <a:rPr lang="en-US" baseline="0" dirty="0"/>
                        <a:t> (aged 3-21) with one of 13 specific disabilities and whose disability adversely affects the child’s educational performance</a:t>
                      </a:r>
                      <a:endParaRPr lang="en-US" dirty="0"/>
                    </a:p>
                  </a:txBody>
                  <a:tcPr/>
                </a:tc>
                <a:tc>
                  <a:txBody>
                    <a:bodyPr/>
                    <a:lstStyle/>
                    <a:p>
                      <a:r>
                        <a:rPr lang="en-US" dirty="0"/>
                        <a:t>All persons</a:t>
                      </a:r>
                      <a:r>
                        <a:rPr lang="en-US" baseline="0" dirty="0"/>
                        <a:t> with a disability that substantially limits at least one major life activity</a:t>
                      </a:r>
                      <a:endParaRPr lang="en-US" dirty="0"/>
                    </a:p>
                  </a:txBody>
                  <a:tcPr/>
                </a:tc>
                <a:extLst>
                  <a:ext uri="{0D108BD9-81ED-4DB2-BD59-A6C34878D82A}">
                    <a16:rowId xmlns:a16="http://schemas.microsoft.com/office/drawing/2014/main" xmlns="" val="10002"/>
                  </a:ext>
                </a:extLst>
              </a:tr>
              <a:tr h="1773649">
                <a:tc>
                  <a:txBody>
                    <a:bodyPr/>
                    <a:lstStyle/>
                    <a:p>
                      <a:r>
                        <a:rPr lang="en-US" dirty="0"/>
                        <a:t>Services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Provides an individualized</a:t>
                      </a:r>
                      <a:r>
                        <a:rPr lang="en-US" baseline="0" dirty="0"/>
                        <a:t> educational program (IEP) which modifies the curriculum to meet the individual student’s needs</a:t>
                      </a:r>
                      <a:endParaRPr lang="en-US" dirty="0"/>
                    </a:p>
                    <a:p>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Requires schools to provide accommodations to</a:t>
                      </a:r>
                      <a:r>
                        <a:rPr lang="en-US" baseline="0" dirty="0"/>
                        <a:t> allow students to access the existing general education curriculum, opportunities for learning, and other activities</a:t>
                      </a:r>
                      <a:endParaRPr lang="en-US" dirty="0"/>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8900100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a:bodyPr>
          <a:lstStyle/>
          <a:p>
            <a:r>
              <a:rPr lang="en-US" dirty="0"/>
              <a:t>Eligibility Criteria</a:t>
            </a:r>
          </a:p>
        </p:txBody>
      </p:sp>
      <p:sp>
        <p:nvSpPr>
          <p:cNvPr id="3" name="Content Placeholder 2"/>
          <p:cNvSpPr>
            <a:spLocks noGrp="1"/>
          </p:cNvSpPr>
          <p:nvPr>
            <p:ph idx="1"/>
          </p:nvPr>
        </p:nvSpPr>
        <p:spPr/>
        <p:txBody>
          <a:bodyPr>
            <a:normAutofit/>
          </a:bodyPr>
          <a:lstStyle/>
          <a:p>
            <a:pPr marL="12700" marR="5080" indent="0" algn="just">
              <a:lnSpc>
                <a:spcPct val="100000"/>
              </a:lnSpc>
              <a:buClr>
                <a:srgbClr val="3797CF"/>
              </a:buClr>
              <a:buNone/>
              <a:tabLst>
                <a:tab pos="241300" algn="l"/>
              </a:tabLst>
            </a:pPr>
            <a:r>
              <a:rPr lang="en-US" spc="-5" dirty="0">
                <a:cs typeface="Calibri"/>
              </a:rPr>
              <a:t>Under Sectio</a:t>
            </a:r>
            <a:r>
              <a:rPr lang="en-US" dirty="0">
                <a:cs typeface="Calibri"/>
              </a:rPr>
              <a:t>n</a:t>
            </a:r>
            <a:r>
              <a:rPr lang="en-US" spc="-5" dirty="0">
                <a:cs typeface="Calibri"/>
              </a:rPr>
              <a:t> 504,</a:t>
            </a:r>
            <a:r>
              <a:rPr lang="en-US" spc="-25" dirty="0">
                <a:cs typeface="Calibri"/>
              </a:rPr>
              <a:t> </a:t>
            </a:r>
            <a:r>
              <a:rPr lang="en-US" dirty="0">
                <a:cs typeface="Calibri"/>
              </a:rPr>
              <a:t>a</a:t>
            </a:r>
            <a:r>
              <a:rPr lang="en-US" spc="-10" dirty="0">
                <a:cs typeface="Calibri"/>
              </a:rPr>
              <a:t> </a:t>
            </a:r>
            <a:r>
              <a:rPr lang="en-US" spc="-35" dirty="0">
                <a:cs typeface="Calibri"/>
              </a:rPr>
              <a:t>s</a:t>
            </a:r>
            <a:r>
              <a:rPr lang="en-US" dirty="0">
                <a:cs typeface="Calibri"/>
              </a:rPr>
              <a:t>t</a:t>
            </a:r>
            <a:r>
              <a:rPr lang="en-US" spc="-5" dirty="0">
                <a:cs typeface="Calibri"/>
              </a:rPr>
              <a:t>ude</a:t>
            </a:r>
            <a:r>
              <a:rPr lang="en-US" spc="-25" dirty="0">
                <a:cs typeface="Calibri"/>
              </a:rPr>
              <a:t>n</a:t>
            </a:r>
            <a:r>
              <a:rPr lang="en-US" dirty="0">
                <a:cs typeface="Calibri"/>
              </a:rPr>
              <a:t>t</a:t>
            </a:r>
            <a:r>
              <a:rPr lang="en-US" spc="5" dirty="0">
                <a:cs typeface="Calibri"/>
              </a:rPr>
              <a:t> </a:t>
            </a:r>
            <a:r>
              <a:rPr lang="en-US" dirty="0">
                <a:cs typeface="Calibri"/>
              </a:rPr>
              <a:t>is</a:t>
            </a:r>
            <a:r>
              <a:rPr lang="en-US" spc="-5" dirty="0">
                <a:cs typeface="Calibri"/>
              </a:rPr>
              <a:t> </a:t>
            </a:r>
            <a:r>
              <a:rPr lang="en-US" spc="-25" dirty="0">
                <a:cs typeface="Calibri"/>
              </a:rPr>
              <a:t>c</a:t>
            </a:r>
            <a:r>
              <a:rPr lang="en-US" spc="-5" dirty="0">
                <a:cs typeface="Calibri"/>
              </a:rPr>
              <a:t>onside</a:t>
            </a:r>
            <a:r>
              <a:rPr lang="en-US" spc="-30" dirty="0">
                <a:cs typeface="Calibri"/>
              </a:rPr>
              <a:t>r</a:t>
            </a:r>
            <a:r>
              <a:rPr lang="en-US" dirty="0">
                <a:cs typeface="Calibri"/>
              </a:rPr>
              <a:t>ed</a:t>
            </a:r>
            <a:r>
              <a:rPr lang="en-US" spc="5" dirty="0">
                <a:cs typeface="Calibri"/>
              </a:rPr>
              <a:t> </a:t>
            </a:r>
            <a:r>
              <a:rPr lang="en-US" dirty="0">
                <a:cs typeface="Calibri"/>
              </a:rPr>
              <a:t>an</a:t>
            </a:r>
            <a:r>
              <a:rPr lang="en-US" spc="-10" dirty="0">
                <a:cs typeface="Calibri"/>
              </a:rPr>
              <a:t> </a:t>
            </a:r>
            <a:r>
              <a:rPr lang="en-US" spc="-5" dirty="0">
                <a:cs typeface="Calibri"/>
              </a:rPr>
              <a:t>“individua</a:t>
            </a:r>
            <a:r>
              <a:rPr lang="en-US" dirty="0">
                <a:cs typeface="Calibri"/>
              </a:rPr>
              <a:t>l</a:t>
            </a:r>
            <a:r>
              <a:rPr lang="en-US" spc="5" dirty="0">
                <a:cs typeface="Calibri"/>
              </a:rPr>
              <a:t> </a:t>
            </a:r>
            <a:r>
              <a:rPr lang="en-US" dirty="0">
                <a:cs typeface="Calibri"/>
              </a:rPr>
              <a:t>with</a:t>
            </a:r>
            <a:r>
              <a:rPr lang="en-US" spc="-20" dirty="0">
                <a:cs typeface="Calibri"/>
              </a:rPr>
              <a:t> </a:t>
            </a:r>
            <a:r>
              <a:rPr lang="en-US" dirty="0">
                <a:cs typeface="Calibri"/>
              </a:rPr>
              <a:t>a </a:t>
            </a:r>
            <a:r>
              <a:rPr lang="en-US" spc="-5" dirty="0">
                <a:cs typeface="Calibri"/>
              </a:rPr>
              <a:t>disabilit</a:t>
            </a:r>
            <a:r>
              <a:rPr lang="en-US" spc="70" dirty="0">
                <a:cs typeface="Calibri"/>
              </a:rPr>
              <a:t>y</a:t>
            </a:r>
            <a:r>
              <a:rPr lang="en-US" dirty="0">
                <a:cs typeface="Calibri"/>
              </a:rPr>
              <a:t>”</a:t>
            </a:r>
            <a:r>
              <a:rPr lang="en-US" spc="-15" dirty="0">
                <a:cs typeface="Calibri"/>
              </a:rPr>
              <a:t> </a:t>
            </a:r>
            <a:r>
              <a:rPr lang="en-US" dirty="0">
                <a:cs typeface="Calibri"/>
              </a:rPr>
              <a:t>if </a:t>
            </a:r>
            <a:r>
              <a:rPr lang="en-US" spc="-5" dirty="0">
                <a:cs typeface="Calibri"/>
              </a:rPr>
              <a:t>h</a:t>
            </a:r>
            <a:r>
              <a:rPr lang="en-US" dirty="0">
                <a:cs typeface="Calibri"/>
              </a:rPr>
              <a:t>e </a:t>
            </a:r>
            <a:r>
              <a:rPr lang="en-US" spc="-5" dirty="0">
                <a:cs typeface="Calibri"/>
              </a:rPr>
              <a:t>o</a:t>
            </a:r>
            <a:r>
              <a:rPr lang="en-US" dirty="0">
                <a:cs typeface="Calibri"/>
              </a:rPr>
              <a:t>r</a:t>
            </a:r>
            <a:r>
              <a:rPr lang="en-US" spc="-15" dirty="0">
                <a:cs typeface="Calibri"/>
              </a:rPr>
              <a:t> </a:t>
            </a:r>
            <a:r>
              <a:rPr lang="en-US" spc="-5" dirty="0">
                <a:cs typeface="Calibri"/>
              </a:rPr>
              <a:t>sh</a:t>
            </a:r>
            <a:r>
              <a:rPr lang="en-US" dirty="0">
                <a:cs typeface="Calibri"/>
              </a:rPr>
              <a:t>e </a:t>
            </a:r>
            <a:r>
              <a:rPr lang="en-US" spc="-5" dirty="0">
                <a:cs typeface="Calibri"/>
              </a:rPr>
              <a:t>ha</a:t>
            </a:r>
            <a:r>
              <a:rPr lang="en-US" dirty="0">
                <a:cs typeface="Calibri"/>
              </a:rPr>
              <a:t>s</a:t>
            </a:r>
            <a:r>
              <a:rPr lang="en-US" spc="-5" dirty="0">
                <a:cs typeface="Calibri"/>
              </a:rPr>
              <a:t> </a:t>
            </a:r>
            <a:r>
              <a:rPr lang="en-US" dirty="0">
                <a:cs typeface="Calibri"/>
              </a:rPr>
              <a:t>a </a:t>
            </a:r>
            <a:r>
              <a:rPr lang="en-US" u="sng" dirty="0">
                <a:cs typeface="Calibri"/>
              </a:rPr>
              <a:t>p</a:t>
            </a:r>
            <a:r>
              <a:rPr lang="en-US" u="sng" spc="-45" dirty="0">
                <a:cs typeface="Calibri"/>
              </a:rPr>
              <a:t>h</a:t>
            </a:r>
            <a:r>
              <a:rPr lang="en-US" u="sng" spc="-30" dirty="0">
                <a:cs typeface="Calibri"/>
              </a:rPr>
              <a:t>y</a:t>
            </a:r>
            <a:r>
              <a:rPr lang="en-US" u="sng" spc="-5" dirty="0">
                <a:cs typeface="Calibri"/>
              </a:rPr>
              <a:t>si</a:t>
            </a:r>
            <a:r>
              <a:rPr lang="en-US" u="sng" spc="-20" dirty="0">
                <a:cs typeface="Calibri"/>
              </a:rPr>
              <a:t>c</a:t>
            </a:r>
            <a:r>
              <a:rPr lang="en-US" u="sng" dirty="0">
                <a:cs typeface="Calibri"/>
              </a:rPr>
              <a:t>al</a:t>
            </a:r>
            <a:r>
              <a:rPr lang="en-US" u="sng" spc="-65" dirty="0">
                <a:latin typeface="Times New Roman"/>
                <a:cs typeface="Times New Roman"/>
              </a:rPr>
              <a:t> </a:t>
            </a:r>
            <a:r>
              <a:rPr lang="en-US" u="sng" spc="-5" dirty="0">
                <a:cs typeface="Calibri"/>
              </a:rPr>
              <a:t>or</a:t>
            </a:r>
            <a:r>
              <a:rPr lang="en-US" u="sng" spc="-70" dirty="0">
                <a:latin typeface="Times New Roman"/>
                <a:cs typeface="Times New Roman"/>
              </a:rPr>
              <a:t> </a:t>
            </a:r>
            <a:r>
              <a:rPr lang="en-US" u="sng" spc="-5" dirty="0">
                <a:cs typeface="Calibri"/>
              </a:rPr>
              <a:t>me</a:t>
            </a:r>
            <a:r>
              <a:rPr lang="en-US" u="sng" spc="-35" dirty="0">
                <a:cs typeface="Calibri"/>
              </a:rPr>
              <a:t>nt</a:t>
            </a:r>
            <a:r>
              <a:rPr lang="en-US" u="sng" dirty="0">
                <a:cs typeface="Calibri"/>
              </a:rPr>
              <a:t>al</a:t>
            </a:r>
            <a:r>
              <a:rPr lang="en-US" u="sng" spc="-70" dirty="0">
                <a:latin typeface="Times New Roman"/>
                <a:cs typeface="Times New Roman"/>
              </a:rPr>
              <a:t> </a:t>
            </a:r>
            <a:r>
              <a:rPr lang="en-US" u="sng" spc="-5" dirty="0">
                <a:cs typeface="Calibri"/>
              </a:rPr>
              <a:t>impairme</a:t>
            </a:r>
            <a:r>
              <a:rPr lang="en-US" u="sng" spc="-20" dirty="0">
                <a:cs typeface="Calibri"/>
              </a:rPr>
              <a:t>n</a:t>
            </a:r>
            <a:r>
              <a:rPr lang="en-US" u="sng" dirty="0">
                <a:cs typeface="Calibri"/>
              </a:rPr>
              <a:t>t</a:t>
            </a:r>
            <a:r>
              <a:rPr lang="en-US" spc="-15" dirty="0">
                <a:cs typeface="Calibri"/>
              </a:rPr>
              <a:t> </a:t>
            </a:r>
            <a:r>
              <a:rPr lang="en-US" dirty="0">
                <a:cs typeface="Calibri"/>
              </a:rPr>
              <a:t>th</a:t>
            </a:r>
            <a:r>
              <a:rPr lang="en-US" spc="-25" dirty="0">
                <a:cs typeface="Calibri"/>
              </a:rPr>
              <a:t>a</a:t>
            </a:r>
            <a:r>
              <a:rPr lang="en-US" dirty="0">
                <a:cs typeface="Calibri"/>
              </a:rPr>
              <a:t>t </a:t>
            </a:r>
            <a:r>
              <a:rPr lang="en-US" u="sng" dirty="0">
                <a:cs typeface="Calibri"/>
              </a:rPr>
              <a:t>su</a:t>
            </a:r>
            <a:r>
              <a:rPr lang="en-US" u="sng" spc="-15" dirty="0">
                <a:cs typeface="Calibri"/>
              </a:rPr>
              <a:t>b</a:t>
            </a:r>
            <a:r>
              <a:rPr lang="en-US" u="sng" spc="-35" dirty="0">
                <a:cs typeface="Calibri"/>
              </a:rPr>
              <a:t>s</a:t>
            </a:r>
            <a:r>
              <a:rPr lang="en-US" u="sng" spc="-30" dirty="0">
                <a:cs typeface="Calibri"/>
              </a:rPr>
              <a:t>t</a:t>
            </a:r>
            <a:r>
              <a:rPr lang="en-US" u="sng" dirty="0">
                <a:cs typeface="Calibri"/>
              </a:rPr>
              <a:t>a</a:t>
            </a:r>
            <a:r>
              <a:rPr lang="en-US" u="sng" spc="-30" dirty="0">
                <a:cs typeface="Calibri"/>
              </a:rPr>
              <a:t>n</a:t>
            </a:r>
            <a:r>
              <a:rPr lang="en-US" u="sng" dirty="0">
                <a:cs typeface="Calibri"/>
              </a:rPr>
              <a:t>t</a:t>
            </a:r>
            <a:r>
              <a:rPr lang="en-US" u="sng" spc="-5" dirty="0">
                <a:cs typeface="Calibri"/>
              </a:rPr>
              <a:t>ially</a:t>
            </a:r>
            <a:r>
              <a:rPr lang="en-US" u="sng" spc="-55" dirty="0">
                <a:latin typeface="Times New Roman"/>
                <a:cs typeface="Times New Roman"/>
              </a:rPr>
              <a:t> </a:t>
            </a:r>
            <a:r>
              <a:rPr lang="en-US" u="sng" spc="-5" dirty="0">
                <a:cs typeface="Calibri"/>
              </a:rPr>
              <a:t>limit</a:t>
            </a:r>
            <a:r>
              <a:rPr lang="en-US" u="sng" dirty="0">
                <a:cs typeface="Calibri"/>
              </a:rPr>
              <a:t>s</a:t>
            </a:r>
            <a:r>
              <a:rPr lang="en-US" spc="-30" dirty="0">
                <a:cs typeface="Calibri"/>
              </a:rPr>
              <a:t> </a:t>
            </a:r>
            <a:r>
              <a:rPr lang="en-US" spc="-5" dirty="0">
                <a:cs typeface="Calibri"/>
              </a:rPr>
              <a:t>on</a:t>
            </a:r>
            <a:r>
              <a:rPr lang="en-US" dirty="0">
                <a:cs typeface="Calibri"/>
              </a:rPr>
              <a:t>e</a:t>
            </a:r>
            <a:r>
              <a:rPr lang="en-US" spc="5" dirty="0">
                <a:cs typeface="Calibri"/>
              </a:rPr>
              <a:t> </a:t>
            </a:r>
            <a:r>
              <a:rPr lang="en-US" spc="-5" dirty="0">
                <a:cs typeface="Calibri"/>
              </a:rPr>
              <a:t>o</a:t>
            </a:r>
            <a:r>
              <a:rPr lang="en-US" dirty="0">
                <a:cs typeface="Calibri"/>
              </a:rPr>
              <a:t>r</a:t>
            </a:r>
            <a:r>
              <a:rPr lang="en-US" spc="-15" dirty="0">
                <a:cs typeface="Calibri"/>
              </a:rPr>
              <a:t> </a:t>
            </a:r>
            <a:r>
              <a:rPr lang="en-US" dirty="0">
                <a:cs typeface="Calibri"/>
              </a:rPr>
              <a:t>mo</a:t>
            </a:r>
            <a:r>
              <a:rPr lang="en-US" spc="-35" dirty="0">
                <a:cs typeface="Calibri"/>
              </a:rPr>
              <a:t>r</a:t>
            </a:r>
            <a:r>
              <a:rPr lang="en-US" spc="-5" dirty="0">
                <a:cs typeface="Calibri"/>
              </a:rPr>
              <a:t>e </a:t>
            </a:r>
            <a:r>
              <a:rPr lang="en-US" u="sng" dirty="0">
                <a:cs typeface="Calibri"/>
              </a:rPr>
              <a:t>major</a:t>
            </a:r>
            <a:r>
              <a:rPr lang="en-US" u="sng" spc="-85" dirty="0">
                <a:latin typeface="Times New Roman"/>
                <a:cs typeface="Times New Roman"/>
              </a:rPr>
              <a:t> </a:t>
            </a:r>
            <a:r>
              <a:rPr lang="en-US" u="sng" dirty="0">
                <a:cs typeface="Calibri"/>
              </a:rPr>
              <a:t>li</a:t>
            </a:r>
            <a:r>
              <a:rPr lang="en-US" u="sng" spc="-65" dirty="0">
                <a:cs typeface="Calibri"/>
              </a:rPr>
              <a:t>f</a:t>
            </a:r>
            <a:r>
              <a:rPr lang="en-US" u="sng" spc="-5" dirty="0">
                <a:cs typeface="Calibri"/>
              </a:rPr>
              <a:t>e</a:t>
            </a:r>
            <a:r>
              <a:rPr lang="en-US" u="sng" spc="-55" dirty="0">
                <a:latin typeface="Times New Roman"/>
                <a:cs typeface="Times New Roman"/>
              </a:rPr>
              <a:t> </a:t>
            </a:r>
            <a:r>
              <a:rPr lang="en-US" u="sng" dirty="0">
                <a:cs typeface="Calibri"/>
              </a:rPr>
              <a:t>activities</a:t>
            </a:r>
            <a:r>
              <a:rPr lang="en-US" dirty="0">
                <a:cs typeface="Calibri"/>
              </a:rPr>
              <a:t>.</a:t>
            </a:r>
          </a:p>
          <a:p>
            <a:pPr>
              <a:lnSpc>
                <a:spcPct val="100000"/>
              </a:lnSpc>
              <a:spcBef>
                <a:spcPts val="7"/>
              </a:spcBef>
            </a:pPr>
            <a:endParaRPr lang="en-US" sz="4400" dirty="0">
              <a:latin typeface="Times New Roman"/>
              <a:cs typeface="Times New Roman"/>
            </a:endParaRPr>
          </a:p>
          <a:p>
            <a:pPr marL="927100" lvl="1" indent="-514350">
              <a:buClr>
                <a:srgbClr val="3797CF"/>
              </a:buClr>
              <a:buAutoNum type="arabicPeriod"/>
              <a:tabLst>
                <a:tab pos="527050" algn="l"/>
              </a:tabLst>
            </a:pPr>
            <a:r>
              <a:rPr lang="en-US" dirty="0">
                <a:cs typeface="Calibri"/>
              </a:rPr>
              <a:t>P</a:t>
            </a:r>
            <a:r>
              <a:rPr lang="en-US" spc="-45" dirty="0">
                <a:cs typeface="Calibri"/>
              </a:rPr>
              <a:t>h</a:t>
            </a:r>
            <a:r>
              <a:rPr lang="en-US" spc="-30" dirty="0">
                <a:cs typeface="Calibri"/>
              </a:rPr>
              <a:t>y</a:t>
            </a:r>
            <a:r>
              <a:rPr lang="en-US" spc="-5" dirty="0">
                <a:cs typeface="Calibri"/>
              </a:rPr>
              <a:t>s</a:t>
            </a:r>
            <a:r>
              <a:rPr lang="en-US" dirty="0">
                <a:cs typeface="Calibri"/>
              </a:rPr>
              <a:t>i</a:t>
            </a:r>
            <a:r>
              <a:rPr lang="en-US" spc="-20" dirty="0">
                <a:cs typeface="Calibri"/>
              </a:rPr>
              <a:t>c</a:t>
            </a:r>
            <a:r>
              <a:rPr lang="en-US" dirty="0">
                <a:cs typeface="Calibri"/>
              </a:rPr>
              <a:t>al</a:t>
            </a:r>
            <a:r>
              <a:rPr lang="en-US" spc="-15" dirty="0">
                <a:cs typeface="Calibri"/>
              </a:rPr>
              <a:t> </a:t>
            </a:r>
            <a:r>
              <a:rPr lang="en-US" spc="-5" dirty="0">
                <a:cs typeface="Calibri"/>
              </a:rPr>
              <a:t>o</a:t>
            </a:r>
            <a:r>
              <a:rPr lang="en-US" dirty="0">
                <a:cs typeface="Calibri"/>
              </a:rPr>
              <a:t>r</a:t>
            </a:r>
            <a:r>
              <a:rPr lang="en-US" spc="-5" dirty="0">
                <a:cs typeface="Calibri"/>
              </a:rPr>
              <a:t> me</a:t>
            </a:r>
            <a:r>
              <a:rPr lang="en-US" spc="-35" dirty="0">
                <a:cs typeface="Calibri"/>
              </a:rPr>
              <a:t>nt</a:t>
            </a:r>
            <a:r>
              <a:rPr lang="en-US" dirty="0">
                <a:cs typeface="Calibri"/>
              </a:rPr>
              <a:t>al</a:t>
            </a:r>
            <a:r>
              <a:rPr lang="en-US" spc="-15" dirty="0">
                <a:cs typeface="Calibri"/>
              </a:rPr>
              <a:t> </a:t>
            </a:r>
            <a:r>
              <a:rPr lang="en-US" spc="-5" dirty="0">
                <a:cs typeface="Calibri"/>
              </a:rPr>
              <a:t>impairme</a:t>
            </a:r>
            <a:r>
              <a:rPr lang="en-US" spc="-20" dirty="0">
                <a:cs typeface="Calibri"/>
              </a:rPr>
              <a:t>n</a:t>
            </a:r>
            <a:r>
              <a:rPr lang="en-US" dirty="0">
                <a:cs typeface="Calibri"/>
              </a:rPr>
              <a:t>t</a:t>
            </a:r>
          </a:p>
          <a:p>
            <a:pPr marL="927100" lvl="1" indent="-514350">
              <a:spcBef>
                <a:spcPts val="575"/>
              </a:spcBef>
              <a:buClr>
                <a:srgbClr val="3797CF"/>
              </a:buClr>
              <a:buAutoNum type="arabicPeriod"/>
              <a:tabLst>
                <a:tab pos="527050" algn="l"/>
              </a:tabLst>
            </a:pPr>
            <a:r>
              <a:rPr lang="en-US" spc="-5" dirty="0">
                <a:cs typeface="Calibri"/>
              </a:rPr>
              <a:t>Su</a:t>
            </a:r>
            <a:r>
              <a:rPr lang="en-US" spc="-15" dirty="0">
                <a:cs typeface="Calibri"/>
              </a:rPr>
              <a:t>b</a:t>
            </a:r>
            <a:r>
              <a:rPr lang="en-US" spc="-35" dirty="0">
                <a:cs typeface="Calibri"/>
              </a:rPr>
              <a:t>s</a:t>
            </a:r>
            <a:r>
              <a:rPr lang="en-US" spc="-30" dirty="0">
                <a:cs typeface="Calibri"/>
              </a:rPr>
              <a:t>t</a:t>
            </a:r>
            <a:r>
              <a:rPr lang="en-US" dirty="0">
                <a:cs typeface="Calibri"/>
              </a:rPr>
              <a:t>a</a:t>
            </a:r>
            <a:r>
              <a:rPr lang="en-US" spc="-30" dirty="0">
                <a:cs typeface="Calibri"/>
              </a:rPr>
              <a:t>n</a:t>
            </a:r>
            <a:r>
              <a:rPr lang="en-US" dirty="0">
                <a:cs typeface="Calibri"/>
              </a:rPr>
              <a:t>t</a:t>
            </a:r>
            <a:r>
              <a:rPr lang="en-US" spc="-5" dirty="0">
                <a:cs typeface="Calibri"/>
              </a:rPr>
              <a:t>ia</a:t>
            </a:r>
            <a:r>
              <a:rPr lang="en-US" dirty="0">
                <a:cs typeface="Calibri"/>
              </a:rPr>
              <a:t>l</a:t>
            </a:r>
            <a:r>
              <a:rPr lang="en-US" spc="-5" dirty="0">
                <a:cs typeface="Calibri"/>
              </a:rPr>
              <a:t> limi</a:t>
            </a:r>
            <a:r>
              <a:rPr lang="en-US" spc="-30" dirty="0">
                <a:cs typeface="Calibri"/>
              </a:rPr>
              <a:t>t</a:t>
            </a:r>
            <a:r>
              <a:rPr lang="en-US" spc="-25" dirty="0">
                <a:cs typeface="Calibri"/>
              </a:rPr>
              <a:t>a</a:t>
            </a:r>
            <a:r>
              <a:rPr lang="en-US" spc="-10" dirty="0">
                <a:cs typeface="Calibri"/>
              </a:rPr>
              <a:t>t</a:t>
            </a:r>
            <a:r>
              <a:rPr lang="en-US" spc="-5" dirty="0">
                <a:cs typeface="Calibri"/>
              </a:rPr>
              <a:t>ion</a:t>
            </a:r>
            <a:endParaRPr lang="en-US" dirty="0">
              <a:cs typeface="Calibri"/>
            </a:endParaRPr>
          </a:p>
          <a:p>
            <a:pPr marL="927100" lvl="1" indent="-514350">
              <a:spcBef>
                <a:spcPts val="575"/>
              </a:spcBef>
              <a:buClr>
                <a:srgbClr val="3797CF"/>
              </a:buClr>
              <a:buAutoNum type="arabicPeriod"/>
              <a:tabLst>
                <a:tab pos="527050" algn="l"/>
              </a:tabLst>
            </a:pPr>
            <a:r>
              <a:rPr lang="en-US" dirty="0">
                <a:cs typeface="Calibri"/>
              </a:rPr>
              <a:t>Major</a:t>
            </a:r>
            <a:r>
              <a:rPr lang="en-US" spc="-15" dirty="0">
                <a:cs typeface="Calibri"/>
              </a:rPr>
              <a:t> </a:t>
            </a:r>
            <a:r>
              <a:rPr lang="en-US" dirty="0">
                <a:cs typeface="Calibri"/>
              </a:rPr>
              <a:t>li</a:t>
            </a:r>
            <a:r>
              <a:rPr lang="en-US" spc="-65" dirty="0">
                <a:cs typeface="Calibri"/>
              </a:rPr>
              <a:t>f</a:t>
            </a:r>
            <a:r>
              <a:rPr lang="en-US" spc="-5" dirty="0">
                <a:cs typeface="Calibri"/>
              </a:rPr>
              <a:t>e</a:t>
            </a:r>
            <a:r>
              <a:rPr lang="en-US" spc="5" dirty="0">
                <a:cs typeface="Calibri"/>
              </a:rPr>
              <a:t> </a:t>
            </a:r>
            <a:r>
              <a:rPr lang="en-US" dirty="0">
                <a:cs typeface="Calibri"/>
              </a:rPr>
              <a:t>activities</a:t>
            </a:r>
          </a:p>
        </p:txBody>
      </p:sp>
      <p:sp>
        <p:nvSpPr>
          <p:cNvPr id="4" name="Text Placeholder 3"/>
          <p:cNvSpPr>
            <a:spLocks noGrp="1"/>
          </p:cNvSpPr>
          <p:nvPr>
            <p:ph type="body" sz="quarter" idx="13"/>
          </p:nvPr>
        </p:nvSpPr>
        <p:spPr/>
        <p:txBody>
          <a:bodyPr/>
          <a:lstStyle/>
          <a:p>
            <a:r>
              <a:rPr lang="en-US" dirty="0"/>
              <a:t>504 Process in DCPS</a:t>
            </a:r>
          </a:p>
        </p:txBody>
      </p:sp>
      <p:sp>
        <p:nvSpPr>
          <p:cNvPr id="5" name="Slide Number Placeholder 4"/>
          <p:cNvSpPr>
            <a:spLocks noGrp="1"/>
          </p:cNvSpPr>
          <p:nvPr>
            <p:ph type="sldNum" sz="quarter" idx="12"/>
          </p:nvPr>
        </p:nvSpPr>
        <p:spPr/>
        <p:txBody>
          <a:bodyPr/>
          <a:lstStyle/>
          <a:p>
            <a:fld id="{7B9C99EC-0444-814F-B7B5-49E252465484}" type="slidenum">
              <a:rPr lang="en-US" smtClean="0"/>
              <a:t>39</a:t>
            </a:fld>
            <a:endParaRPr lang="en-US"/>
          </a:p>
        </p:txBody>
      </p:sp>
    </p:spTree>
    <p:extLst>
      <p:ext uri="{BB962C8B-B14F-4D97-AF65-F5344CB8AC3E}">
        <p14:creationId xmlns:p14="http://schemas.microsoft.com/office/powerpoint/2010/main" val="2953293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smtClean="0"/>
              <a:t>CHECK OUT THE NEWS!</a:t>
            </a:r>
            <a:endParaRPr lang="en-US" sz="3600" b="1" dirty="0"/>
          </a:p>
        </p:txBody>
      </p:sp>
      <p:pic>
        <p:nvPicPr>
          <p:cNvPr id="1026" name="Picture 2" descr="Image result for newspaper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0" y="228600"/>
            <a:ext cx="14224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newspaper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8200" y="228600"/>
            <a:ext cx="1422400" cy="1066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 y="1255693"/>
            <a:ext cx="8686800" cy="461665"/>
          </a:xfrm>
          <a:prstGeom prst="rect">
            <a:avLst/>
          </a:prstGeom>
          <a:noFill/>
        </p:spPr>
        <p:txBody>
          <a:bodyPr wrap="square" rtlCol="0">
            <a:spAutoFit/>
          </a:bodyPr>
          <a:lstStyle/>
          <a:p>
            <a:pPr algn="ctr"/>
            <a:r>
              <a:rPr lang="en-US" sz="2400" b="1" dirty="0" smtClean="0">
                <a:latin typeface="Arial" panose="020B0604020202020204" pitchFamily="34" charset="0"/>
                <a:cs typeface="Arial" panose="020B0604020202020204" pitchFamily="34" charset="0"/>
              </a:rPr>
              <a:t>Gun Control</a:t>
            </a:r>
            <a:endParaRPr lang="en-US" sz="2400" b="1" dirty="0">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885" y="1909011"/>
            <a:ext cx="7059829" cy="4721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8401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a:bodyPr>
          <a:lstStyle/>
          <a:p>
            <a:r>
              <a:rPr lang="en-US" dirty="0"/>
              <a:t>Eligibility Criterion: Physical or Mental Impairment</a:t>
            </a:r>
          </a:p>
        </p:txBody>
      </p:sp>
      <p:sp>
        <p:nvSpPr>
          <p:cNvPr id="3" name="Content Placeholder 2"/>
          <p:cNvSpPr>
            <a:spLocks noGrp="1"/>
          </p:cNvSpPr>
          <p:nvPr>
            <p:ph idx="1"/>
          </p:nvPr>
        </p:nvSpPr>
        <p:spPr/>
        <p:txBody>
          <a:bodyPr>
            <a:normAutofit/>
          </a:bodyPr>
          <a:lstStyle/>
          <a:p>
            <a:pPr marL="12700" indent="0">
              <a:lnSpc>
                <a:spcPct val="100000"/>
              </a:lnSpc>
              <a:buNone/>
              <a:tabLst>
                <a:tab pos="311785" algn="l"/>
              </a:tabLst>
            </a:pPr>
            <a:r>
              <a:rPr lang="en-US" sz="2400" dirty="0">
                <a:cs typeface="Calibri"/>
              </a:rPr>
              <a:t>Unli</a:t>
            </a:r>
            <a:r>
              <a:rPr lang="en-US" sz="2400" spc="-85" dirty="0">
                <a:cs typeface="Calibri"/>
              </a:rPr>
              <a:t>k</a:t>
            </a:r>
            <a:r>
              <a:rPr lang="en-US" sz="2400" spc="-5" dirty="0">
                <a:cs typeface="Calibri"/>
              </a:rPr>
              <a:t>e</a:t>
            </a:r>
            <a:r>
              <a:rPr lang="en-US" sz="2400" spc="-10" dirty="0">
                <a:cs typeface="Calibri"/>
              </a:rPr>
              <a:t> </a:t>
            </a:r>
            <a:r>
              <a:rPr lang="en-US" sz="2400" spc="-5" dirty="0">
                <a:cs typeface="Calibri"/>
              </a:rPr>
              <a:t>th</a:t>
            </a:r>
            <a:r>
              <a:rPr lang="en-US" sz="2400" dirty="0">
                <a:cs typeface="Calibri"/>
              </a:rPr>
              <a:t>e</a:t>
            </a:r>
            <a:r>
              <a:rPr lang="en-US" sz="2400" spc="-5" dirty="0">
                <a:cs typeface="Calibri"/>
              </a:rPr>
              <a:t> </a:t>
            </a:r>
            <a:r>
              <a:rPr lang="en-US" sz="2400" dirty="0">
                <a:cs typeface="Calibri"/>
              </a:rPr>
              <a:t>eligibility</a:t>
            </a:r>
            <a:r>
              <a:rPr lang="en-US" sz="2400" spc="-30" dirty="0">
                <a:cs typeface="Calibri"/>
              </a:rPr>
              <a:t> </a:t>
            </a:r>
            <a:r>
              <a:rPr lang="en-US" sz="2400" dirty="0">
                <a:cs typeface="Calibri"/>
              </a:rPr>
              <a:t>cri</a:t>
            </a:r>
            <a:r>
              <a:rPr lang="en-US" sz="2400" spc="-25" dirty="0">
                <a:cs typeface="Calibri"/>
              </a:rPr>
              <a:t>t</a:t>
            </a:r>
            <a:r>
              <a:rPr lang="en-US" sz="2400" spc="-5" dirty="0">
                <a:cs typeface="Calibri"/>
              </a:rPr>
              <a:t>eria</a:t>
            </a:r>
            <a:r>
              <a:rPr lang="en-US" sz="2400" spc="-10" dirty="0">
                <a:cs typeface="Calibri"/>
              </a:rPr>
              <a:t> </a:t>
            </a:r>
            <a:r>
              <a:rPr lang="en-US" sz="2400" spc="-50" dirty="0">
                <a:cs typeface="Calibri"/>
              </a:rPr>
              <a:t>f</a:t>
            </a:r>
            <a:r>
              <a:rPr lang="en-US" sz="2400" spc="-5" dirty="0">
                <a:cs typeface="Calibri"/>
              </a:rPr>
              <a:t>or specia</a:t>
            </a:r>
            <a:r>
              <a:rPr lang="en-US" sz="2400" dirty="0">
                <a:cs typeface="Calibri"/>
              </a:rPr>
              <a:t>l</a:t>
            </a:r>
            <a:r>
              <a:rPr lang="en-US" sz="2400" spc="-5" dirty="0">
                <a:cs typeface="Calibri"/>
              </a:rPr>
              <a:t> </a:t>
            </a:r>
            <a:r>
              <a:rPr lang="en-US" sz="2400" spc="-40" dirty="0">
                <a:cs typeface="Calibri"/>
              </a:rPr>
              <a:t>e</a:t>
            </a:r>
            <a:r>
              <a:rPr lang="en-US" sz="2400" spc="-5" dirty="0">
                <a:cs typeface="Calibri"/>
              </a:rPr>
              <a:t>du</a:t>
            </a:r>
            <a:r>
              <a:rPr lang="en-US" sz="2400" spc="-20" dirty="0">
                <a:cs typeface="Calibri"/>
              </a:rPr>
              <a:t>c</a:t>
            </a:r>
            <a:r>
              <a:rPr lang="en-US" sz="2400" spc="-25" dirty="0">
                <a:cs typeface="Calibri"/>
              </a:rPr>
              <a:t>a</a:t>
            </a:r>
            <a:r>
              <a:rPr lang="en-US" sz="2400" dirty="0">
                <a:cs typeface="Calibri"/>
              </a:rPr>
              <a:t>t</a:t>
            </a:r>
            <a:r>
              <a:rPr lang="en-US" sz="2400" spc="-5" dirty="0">
                <a:cs typeface="Calibri"/>
              </a:rPr>
              <a:t>io</a:t>
            </a:r>
            <a:r>
              <a:rPr lang="en-US" sz="2400" dirty="0">
                <a:cs typeface="Calibri"/>
              </a:rPr>
              <a:t>n </a:t>
            </a:r>
            <a:r>
              <a:rPr lang="en-US" sz="2400" spc="-5" dirty="0">
                <a:cs typeface="Calibri"/>
              </a:rPr>
              <a:t>unde</a:t>
            </a:r>
            <a:r>
              <a:rPr lang="en-US" sz="2400" dirty="0">
                <a:cs typeface="Calibri"/>
              </a:rPr>
              <a:t>r</a:t>
            </a:r>
            <a:r>
              <a:rPr lang="en-US" sz="2400" spc="10" dirty="0">
                <a:cs typeface="Calibri"/>
              </a:rPr>
              <a:t> </a:t>
            </a:r>
            <a:r>
              <a:rPr lang="en-US" sz="2400" dirty="0">
                <a:cs typeface="Calibri"/>
              </a:rPr>
              <a:t>ID</a:t>
            </a:r>
            <a:r>
              <a:rPr lang="en-US" sz="2400" spc="-30" dirty="0">
                <a:cs typeface="Calibri"/>
              </a:rPr>
              <a:t>E</a:t>
            </a:r>
            <a:r>
              <a:rPr lang="en-US" sz="2400" spc="5" dirty="0">
                <a:cs typeface="Calibri"/>
              </a:rPr>
              <a:t>A</a:t>
            </a:r>
            <a:r>
              <a:rPr lang="en-US" sz="2400" spc="-5" dirty="0">
                <a:cs typeface="Calibri"/>
              </a:rPr>
              <a:t>, Sectio</a:t>
            </a:r>
            <a:r>
              <a:rPr lang="en-US" sz="2400" dirty="0">
                <a:cs typeface="Calibri"/>
              </a:rPr>
              <a:t>n</a:t>
            </a:r>
            <a:r>
              <a:rPr lang="en-US" sz="2400" spc="-5" dirty="0">
                <a:cs typeface="Calibri"/>
              </a:rPr>
              <a:t> 504</a:t>
            </a:r>
            <a:r>
              <a:rPr lang="en-US" sz="2400" spc="-30" dirty="0">
                <a:cs typeface="Calibri"/>
              </a:rPr>
              <a:t> </a:t>
            </a:r>
            <a:r>
              <a:rPr lang="en-US" sz="2400" spc="-5" dirty="0">
                <a:cs typeface="Calibri"/>
              </a:rPr>
              <a:t>doe</a:t>
            </a:r>
            <a:r>
              <a:rPr lang="en-US" sz="2400" dirty="0">
                <a:cs typeface="Calibri"/>
              </a:rPr>
              <a:t>s </a:t>
            </a:r>
            <a:r>
              <a:rPr lang="en-US" sz="2400" spc="-5" dirty="0">
                <a:cs typeface="Calibri"/>
              </a:rPr>
              <a:t>no</a:t>
            </a:r>
            <a:r>
              <a:rPr lang="en-US" sz="2400" dirty="0">
                <a:cs typeface="Calibri"/>
              </a:rPr>
              <a:t>t</a:t>
            </a:r>
            <a:r>
              <a:rPr lang="en-US" sz="2400" spc="-10" dirty="0">
                <a:cs typeface="Calibri"/>
              </a:rPr>
              <a:t> </a:t>
            </a:r>
            <a:r>
              <a:rPr lang="en-US" sz="2400" dirty="0">
                <a:cs typeface="Calibri"/>
              </a:rPr>
              <a:t>li</a:t>
            </a:r>
            <a:r>
              <a:rPr lang="en-US" sz="2400" spc="-35" dirty="0">
                <a:cs typeface="Calibri"/>
              </a:rPr>
              <a:t>s</a:t>
            </a:r>
            <a:r>
              <a:rPr lang="en-US" sz="2400" dirty="0">
                <a:cs typeface="Calibri"/>
              </a:rPr>
              <a:t>t</a:t>
            </a:r>
            <a:r>
              <a:rPr lang="en-US" sz="2400" spc="-10" dirty="0">
                <a:cs typeface="Calibri"/>
              </a:rPr>
              <a:t> </a:t>
            </a:r>
            <a:r>
              <a:rPr lang="en-US" sz="2400" spc="-5" dirty="0">
                <a:cs typeface="Calibri"/>
              </a:rPr>
              <a:t>specifi</a:t>
            </a:r>
            <a:r>
              <a:rPr lang="en-US" sz="2400" dirty="0">
                <a:cs typeface="Calibri"/>
              </a:rPr>
              <a:t>c </a:t>
            </a:r>
            <a:r>
              <a:rPr lang="en-US" sz="2400" spc="-5" dirty="0">
                <a:cs typeface="Calibri"/>
              </a:rPr>
              <a:t>disabilitie</a:t>
            </a:r>
            <a:r>
              <a:rPr lang="en-US" sz="2400" dirty="0">
                <a:cs typeface="Calibri"/>
              </a:rPr>
              <a:t>s </a:t>
            </a:r>
            <a:r>
              <a:rPr lang="en-US" sz="2400" spc="-5" dirty="0">
                <a:cs typeface="Calibri"/>
              </a:rPr>
              <a:t>(“impairme</a:t>
            </a:r>
            <a:r>
              <a:rPr lang="en-US" sz="2400" spc="-25" dirty="0">
                <a:cs typeface="Calibri"/>
              </a:rPr>
              <a:t>n</a:t>
            </a:r>
            <a:r>
              <a:rPr lang="en-US" sz="2400" dirty="0">
                <a:cs typeface="Calibri"/>
              </a:rPr>
              <a:t>t</a:t>
            </a:r>
            <a:r>
              <a:rPr lang="en-US" sz="2400" spc="-5" dirty="0">
                <a:cs typeface="Calibri"/>
              </a:rPr>
              <a:t>s”) th</a:t>
            </a:r>
            <a:r>
              <a:rPr lang="en-US" sz="2400" spc="-25" dirty="0">
                <a:cs typeface="Calibri"/>
              </a:rPr>
              <a:t>a</a:t>
            </a:r>
            <a:r>
              <a:rPr lang="en-US" sz="2400" dirty="0">
                <a:cs typeface="Calibri"/>
              </a:rPr>
              <a:t>t</a:t>
            </a:r>
            <a:r>
              <a:rPr lang="en-US" sz="2400" spc="-10" dirty="0">
                <a:cs typeface="Calibri"/>
              </a:rPr>
              <a:t> </a:t>
            </a:r>
            <a:r>
              <a:rPr lang="en-US" sz="2400" dirty="0">
                <a:cs typeface="Calibri"/>
              </a:rPr>
              <a:t>will</a:t>
            </a:r>
            <a:r>
              <a:rPr lang="en-US" sz="2400" spc="-15" dirty="0">
                <a:cs typeface="Calibri"/>
              </a:rPr>
              <a:t> </a:t>
            </a:r>
            <a:r>
              <a:rPr lang="en-US" sz="2400" spc="-5" dirty="0">
                <a:cs typeface="Calibri"/>
              </a:rPr>
              <a:t>ma</a:t>
            </a:r>
            <a:r>
              <a:rPr lang="en-US" sz="2400" spc="-85" dirty="0">
                <a:cs typeface="Calibri"/>
              </a:rPr>
              <a:t>k</a:t>
            </a:r>
            <a:r>
              <a:rPr lang="en-US" sz="2400" spc="-5" dirty="0">
                <a:cs typeface="Calibri"/>
              </a:rPr>
              <a:t>e</a:t>
            </a:r>
            <a:r>
              <a:rPr lang="en-US" sz="2400" spc="-20" dirty="0">
                <a:cs typeface="Calibri"/>
              </a:rPr>
              <a:t> </a:t>
            </a:r>
            <a:r>
              <a:rPr lang="en-US" sz="2400" dirty="0">
                <a:cs typeface="Calibri"/>
              </a:rPr>
              <a:t>a</a:t>
            </a:r>
            <a:r>
              <a:rPr lang="en-US" sz="2400" spc="-10" dirty="0">
                <a:cs typeface="Calibri"/>
              </a:rPr>
              <a:t> </a:t>
            </a:r>
            <a:r>
              <a:rPr lang="en-US" sz="2400" spc="-35" dirty="0">
                <a:cs typeface="Calibri"/>
              </a:rPr>
              <a:t>s</a:t>
            </a:r>
            <a:r>
              <a:rPr lang="en-US" sz="2400" dirty="0">
                <a:cs typeface="Calibri"/>
              </a:rPr>
              <a:t>t</a:t>
            </a:r>
            <a:r>
              <a:rPr lang="en-US" sz="2400" spc="-5" dirty="0">
                <a:cs typeface="Calibri"/>
              </a:rPr>
              <a:t>ude</a:t>
            </a:r>
            <a:r>
              <a:rPr lang="en-US" sz="2400" spc="-25" dirty="0">
                <a:cs typeface="Calibri"/>
              </a:rPr>
              <a:t>n</a:t>
            </a:r>
            <a:r>
              <a:rPr lang="en-US" sz="2400" dirty="0">
                <a:cs typeface="Calibri"/>
              </a:rPr>
              <a:t>t</a:t>
            </a:r>
            <a:r>
              <a:rPr lang="en-US" sz="2400" spc="10" dirty="0">
                <a:cs typeface="Calibri"/>
              </a:rPr>
              <a:t> </a:t>
            </a:r>
            <a:r>
              <a:rPr lang="en-US" sz="2400" dirty="0">
                <a:cs typeface="Calibri"/>
              </a:rPr>
              <a:t>eligible.</a:t>
            </a:r>
          </a:p>
          <a:p>
            <a:pPr marL="607060" lvl="1" indent="-228600">
              <a:lnSpc>
                <a:spcPct val="100000"/>
              </a:lnSpc>
              <a:buClr>
                <a:srgbClr val="0098DB"/>
              </a:buClr>
              <a:buFont typeface="Wingdings"/>
              <a:buChar char=""/>
              <a:tabLst>
                <a:tab pos="607060" algn="l"/>
              </a:tabLst>
            </a:pPr>
            <a:r>
              <a:rPr lang="en-US" sz="2400" dirty="0">
                <a:cs typeface="Calibri"/>
              </a:rPr>
              <a:t>P</a:t>
            </a:r>
            <a:r>
              <a:rPr lang="en-US" sz="2400" spc="-45" dirty="0">
                <a:cs typeface="Calibri"/>
              </a:rPr>
              <a:t>h</a:t>
            </a:r>
            <a:r>
              <a:rPr lang="en-US" sz="2400" spc="-30" dirty="0">
                <a:cs typeface="Calibri"/>
              </a:rPr>
              <a:t>y</a:t>
            </a:r>
            <a:r>
              <a:rPr lang="en-US" sz="2400" spc="-5" dirty="0">
                <a:cs typeface="Calibri"/>
              </a:rPr>
              <a:t>s</a:t>
            </a:r>
            <a:r>
              <a:rPr lang="en-US" sz="2400" dirty="0">
                <a:cs typeface="Calibri"/>
              </a:rPr>
              <a:t>i</a:t>
            </a:r>
            <a:r>
              <a:rPr lang="en-US" sz="2400" spc="-20" dirty="0">
                <a:cs typeface="Calibri"/>
              </a:rPr>
              <a:t>c</a:t>
            </a:r>
            <a:r>
              <a:rPr lang="en-US" sz="2400" dirty="0">
                <a:cs typeface="Calibri"/>
              </a:rPr>
              <a:t>al</a:t>
            </a:r>
            <a:r>
              <a:rPr lang="en-US" sz="2400" spc="-15" dirty="0">
                <a:cs typeface="Calibri"/>
              </a:rPr>
              <a:t> </a:t>
            </a:r>
            <a:r>
              <a:rPr lang="en-US" sz="2400" spc="-5" dirty="0">
                <a:cs typeface="Calibri"/>
              </a:rPr>
              <a:t>impairme</a:t>
            </a:r>
            <a:r>
              <a:rPr lang="en-US" sz="2400" spc="-20" dirty="0">
                <a:cs typeface="Calibri"/>
              </a:rPr>
              <a:t>n</a:t>
            </a:r>
            <a:r>
              <a:rPr lang="en-US" sz="2400" dirty="0">
                <a:cs typeface="Calibri"/>
              </a:rPr>
              <a:t>t</a:t>
            </a:r>
            <a:r>
              <a:rPr lang="en-US" sz="2400" spc="-15" dirty="0">
                <a:cs typeface="Calibri"/>
              </a:rPr>
              <a:t> </a:t>
            </a:r>
            <a:r>
              <a:rPr lang="en-US" sz="2400" spc="-45" dirty="0">
                <a:cs typeface="Calibri"/>
              </a:rPr>
              <a:t>ex</a:t>
            </a:r>
            <a:r>
              <a:rPr lang="en-US" sz="2400" spc="-5" dirty="0">
                <a:cs typeface="Calibri"/>
              </a:rPr>
              <a:t>amp</a:t>
            </a:r>
            <a:r>
              <a:rPr lang="en-US" sz="2400" dirty="0">
                <a:cs typeface="Calibri"/>
              </a:rPr>
              <a:t>l</a:t>
            </a:r>
            <a:r>
              <a:rPr lang="en-US" sz="2400" spc="-5" dirty="0">
                <a:cs typeface="Calibri"/>
              </a:rPr>
              <a:t>es:</a:t>
            </a:r>
            <a:endParaRPr lang="en-US" sz="2400" dirty="0">
              <a:cs typeface="Calibri"/>
            </a:endParaRPr>
          </a:p>
          <a:p>
            <a:pPr marL="1155065" marR="615315" lvl="2" indent="-227965" algn="just">
              <a:lnSpc>
                <a:spcPct val="100000"/>
              </a:lnSpc>
              <a:spcBef>
                <a:spcPts val="505"/>
              </a:spcBef>
              <a:buClr>
                <a:srgbClr val="3797CF"/>
              </a:buClr>
              <a:buFont typeface="Wingdings"/>
              <a:buChar char=""/>
              <a:tabLst>
                <a:tab pos="1155700" algn="l"/>
              </a:tabLst>
            </a:pPr>
            <a:r>
              <a:rPr lang="en-US" sz="2000" spc="-5" dirty="0">
                <a:cs typeface="Calibri"/>
              </a:rPr>
              <a:t>Stude</a:t>
            </a:r>
            <a:r>
              <a:rPr lang="en-US" sz="2000" spc="-25" dirty="0">
                <a:cs typeface="Calibri"/>
              </a:rPr>
              <a:t>n</a:t>
            </a:r>
            <a:r>
              <a:rPr lang="en-US" sz="2000" spc="-5" dirty="0">
                <a:cs typeface="Calibri"/>
              </a:rPr>
              <a:t>ts</a:t>
            </a:r>
            <a:r>
              <a:rPr lang="en-US" sz="2000" spc="20" dirty="0">
                <a:cs typeface="Calibri"/>
              </a:rPr>
              <a:t> </a:t>
            </a:r>
            <a:r>
              <a:rPr lang="en-US" sz="2000" spc="-10" dirty="0">
                <a:cs typeface="Calibri"/>
              </a:rPr>
              <a:t>who have mobility impairments</a:t>
            </a:r>
            <a:r>
              <a:rPr lang="en-US" sz="2000" spc="-5" dirty="0">
                <a:cs typeface="Calibri"/>
              </a:rPr>
              <a:t>,</a:t>
            </a:r>
            <a:r>
              <a:rPr lang="en-US" sz="2000" spc="25" dirty="0">
                <a:cs typeface="Calibri"/>
              </a:rPr>
              <a:t> </a:t>
            </a:r>
            <a:r>
              <a:rPr lang="en-US" sz="2000" spc="-5" dirty="0">
                <a:cs typeface="Calibri"/>
              </a:rPr>
              <a:t>hearing impairments, visual</a:t>
            </a:r>
            <a:r>
              <a:rPr lang="en-US" sz="2000" spc="5" dirty="0">
                <a:cs typeface="Calibri"/>
              </a:rPr>
              <a:t> </a:t>
            </a:r>
            <a:r>
              <a:rPr lang="en-US" sz="2000" spc="-5" dirty="0">
                <a:cs typeface="Calibri"/>
              </a:rPr>
              <a:t>impairme</a:t>
            </a:r>
            <a:r>
              <a:rPr lang="en-US" sz="2000" spc="-20" dirty="0">
                <a:cs typeface="Calibri"/>
              </a:rPr>
              <a:t>n</a:t>
            </a:r>
            <a:r>
              <a:rPr lang="en-US" sz="2000" dirty="0">
                <a:cs typeface="Calibri"/>
              </a:rPr>
              <a:t>t</a:t>
            </a:r>
            <a:r>
              <a:rPr lang="en-US" sz="2000" spc="-5" dirty="0">
                <a:cs typeface="Calibri"/>
              </a:rPr>
              <a:t>s,</a:t>
            </a:r>
            <a:r>
              <a:rPr lang="en-US" sz="2000" spc="25" dirty="0">
                <a:cs typeface="Calibri"/>
              </a:rPr>
              <a:t> </a:t>
            </a:r>
            <a:r>
              <a:rPr lang="en-US" sz="2000" spc="-5" dirty="0">
                <a:cs typeface="Calibri"/>
              </a:rPr>
              <a:t>ch</a:t>
            </a:r>
            <a:r>
              <a:rPr lang="en-US" sz="2000" spc="-40" dirty="0">
                <a:cs typeface="Calibri"/>
              </a:rPr>
              <a:t>r</a:t>
            </a:r>
            <a:r>
              <a:rPr lang="en-US" sz="2000" spc="-5" dirty="0">
                <a:cs typeface="Calibri"/>
              </a:rPr>
              <a:t>o</a:t>
            </a:r>
            <a:r>
              <a:rPr lang="en-US" sz="2000" spc="-10" dirty="0">
                <a:cs typeface="Calibri"/>
              </a:rPr>
              <a:t>ni</a:t>
            </a:r>
            <a:r>
              <a:rPr lang="en-US" sz="2000" spc="-5" dirty="0">
                <a:cs typeface="Calibri"/>
              </a:rPr>
              <a:t>c</a:t>
            </a:r>
            <a:r>
              <a:rPr lang="en-US" sz="2000" spc="10" dirty="0">
                <a:cs typeface="Calibri"/>
              </a:rPr>
              <a:t> </a:t>
            </a:r>
            <a:r>
              <a:rPr lang="en-US" sz="2000" spc="-5" dirty="0">
                <a:cs typeface="Calibri"/>
              </a:rPr>
              <a:t>medi</a:t>
            </a:r>
            <a:r>
              <a:rPr lang="en-US" sz="2000" spc="-25" dirty="0">
                <a:cs typeface="Calibri"/>
              </a:rPr>
              <a:t>c</a:t>
            </a:r>
            <a:r>
              <a:rPr lang="en-US" sz="2000" spc="-5" dirty="0">
                <a:cs typeface="Calibri"/>
              </a:rPr>
              <a:t>a</a:t>
            </a:r>
            <a:r>
              <a:rPr lang="en-US" sz="2000" dirty="0">
                <a:cs typeface="Calibri"/>
              </a:rPr>
              <a:t>l</a:t>
            </a:r>
            <a:r>
              <a:rPr lang="en-US" sz="2000" spc="25" dirty="0">
                <a:cs typeface="Calibri"/>
              </a:rPr>
              <a:t> </a:t>
            </a:r>
            <a:r>
              <a:rPr lang="en-US" sz="2000" spc="-25" dirty="0">
                <a:cs typeface="Calibri"/>
              </a:rPr>
              <a:t>c</a:t>
            </a:r>
            <a:r>
              <a:rPr lang="en-US" sz="2000" spc="-5" dirty="0">
                <a:cs typeface="Calibri"/>
              </a:rPr>
              <a:t>o</a:t>
            </a:r>
            <a:r>
              <a:rPr lang="en-US" sz="2000" spc="-10" dirty="0">
                <a:cs typeface="Calibri"/>
              </a:rPr>
              <a:t>nditions</a:t>
            </a:r>
            <a:r>
              <a:rPr lang="en-US" sz="2000" spc="-5" dirty="0">
                <a:cs typeface="Calibri"/>
              </a:rPr>
              <a:t> (</a:t>
            </a:r>
            <a:r>
              <a:rPr lang="en-US" sz="2000" spc="-10" dirty="0">
                <a:cs typeface="Calibri"/>
              </a:rPr>
              <a:t>diab</a:t>
            </a:r>
            <a:r>
              <a:rPr lang="en-US" sz="2000" spc="-15" dirty="0">
                <a:cs typeface="Calibri"/>
              </a:rPr>
              <a:t>e</a:t>
            </a:r>
            <a:r>
              <a:rPr lang="en-US" sz="2000" spc="-30" dirty="0">
                <a:cs typeface="Calibri"/>
              </a:rPr>
              <a:t>t</a:t>
            </a:r>
            <a:r>
              <a:rPr lang="en-US" sz="2000" spc="-5" dirty="0">
                <a:cs typeface="Calibri"/>
              </a:rPr>
              <a:t>es,</a:t>
            </a:r>
            <a:r>
              <a:rPr lang="en-US" sz="2000" spc="25" dirty="0">
                <a:cs typeface="Calibri"/>
              </a:rPr>
              <a:t> </a:t>
            </a:r>
            <a:r>
              <a:rPr lang="en-US" sz="2000" spc="-10" dirty="0">
                <a:cs typeface="Calibri"/>
              </a:rPr>
              <a:t>ju</a:t>
            </a:r>
            <a:r>
              <a:rPr lang="en-US" sz="2000" spc="-25" dirty="0">
                <a:cs typeface="Calibri"/>
              </a:rPr>
              <a:t>v</a:t>
            </a:r>
            <a:r>
              <a:rPr lang="en-US" sz="2000" spc="-5" dirty="0">
                <a:cs typeface="Calibri"/>
              </a:rPr>
              <a:t>e</a:t>
            </a:r>
            <a:r>
              <a:rPr lang="en-US" sz="2000" spc="-10" dirty="0">
                <a:cs typeface="Calibri"/>
              </a:rPr>
              <a:t>nil</a:t>
            </a:r>
            <a:r>
              <a:rPr lang="en-US" sz="2000" spc="-5" dirty="0">
                <a:cs typeface="Calibri"/>
              </a:rPr>
              <a:t>e</a:t>
            </a:r>
            <a:r>
              <a:rPr lang="en-US" sz="2000" spc="20" dirty="0">
                <a:cs typeface="Calibri"/>
              </a:rPr>
              <a:t> </a:t>
            </a:r>
            <a:r>
              <a:rPr lang="en-US" sz="2000" spc="-5" dirty="0">
                <a:cs typeface="Calibri"/>
              </a:rPr>
              <a:t>arthritis,</a:t>
            </a:r>
            <a:r>
              <a:rPr lang="en-US" sz="2000" spc="25" dirty="0">
                <a:cs typeface="Calibri"/>
              </a:rPr>
              <a:t> sickle cell anemia, </a:t>
            </a:r>
            <a:r>
              <a:rPr lang="en-US" sz="2000" spc="-15" dirty="0">
                <a:cs typeface="Calibri"/>
              </a:rPr>
              <a:t>e</a:t>
            </a:r>
            <a:r>
              <a:rPr lang="en-US" sz="2000" spc="-30" dirty="0">
                <a:cs typeface="Calibri"/>
              </a:rPr>
              <a:t>t</a:t>
            </a:r>
            <a:r>
              <a:rPr lang="en-US" sz="2000" spc="-5" dirty="0">
                <a:cs typeface="Calibri"/>
              </a:rPr>
              <a:t>c</a:t>
            </a:r>
            <a:r>
              <a:rPr lang="en-US" sz="2000" dirty="0">
                <a:cs typeface="Calibri"/>
              </a:rPr>
              <a:t>.)</a:t>
            </a:r>
          </a:p>
          <a:p>
            <a:pPr marL="607060" lvl="1" indent="-228600">
              <a:lnSpc>
                <a:spcPct val="100000"/>
              </a:lnSpc>
              <a:spcBef>
                <a:spcPts val="545"/>
              </a:spcBef>
              <a:buClr>
                <a:srgbClr val="0098DB"/>
              </a:buClr>
              <a:buFont typeface="Wingdings"/>
              <a:buChar char=""/>
              <a:tabLst>
                <a:tab pos="607060" algn="l"/>
              </a:tabLst>
            </a:pPr>
            <a:r>
              <a:rPr lang="en-US" sz="2400" dirty="0">
                <a:cs typeface="Calibri"/>
              </a:rPr>
              <a:t>Me</a:t>
            </a:r>
            <a:r>
              <a:rPr lang="en-US" sz="2400" spc="-25" dirty="0">
                <a:cs typeface="Calibri"/>
              </a:rPr>
              <a:t>n</a:t>
            </a:r>
            <a:r>
              <a:rPr lang="en-US" sz="2400" spc="-30" dirty="0">
                <a:cs typeface="Calibri"/>
              </a:rPr>
              <a:t>t</a:t>
            </a:r>
            <a:r>
              <a:rPr lang="en-US" sz="2400" dirty="0">
                <a:cs typeface="Calibri"/>
              </a:rPr>
              <a:t>al</a:t>
            </a:r>
            <a:r>
              <a:rPr lang="en-US" sz="2400" spc="-5" dirty="0">
                <a:cs typeface="Calibri"/>
              </a:rPr>
              <a:t> impairme</a:t>
            </a:r>
            <a:r>
              <a:rPr lang="en-US" sz="2400" spc="-20" dirty="0">
                <a:cs typeface="Calibri"/>
              </a:rPr>
              <a:t>n</a:t>
            </a:r>
            <a:r>
              <a:rPr lang="en-US" sz="2400" dirty="0">
                <a:cs typeface="Calibri"/>
              </a:rPr>
              <a:t>t</a:t>
            </a:r>
            <a:r>
              <a:rPr lang="en-US" sz="2400" spc="-15" dirty="0">
                <a:cs typeface="Calibri"/>
              </a:rPr>
              <a:t> </a:t>
            </a:r>
            <a:r>
              <a:rPr lang="en-US" sz="2400" spc="-45" dirty="0">
                <a:cs typeface="Calibri"/>
              </a:rPr>
              <a:t>ex</a:t>
            </a:r>
            <a:r>
              <a:rPr lang="en-US" sz="2400" spc="-5" dirty="0">
                <a:cs typeface="Calibri"/>
              </a:rPr>
              <a:t>amp</a:t>
            </a:r>
            <a:r>
              <a:rPr lang="en-US" sz="2400" dirty="0">
                <a:cs typeface="Calibri"/>
              </a:rPr>
              <a:t>l</a:t>
            </a:r>
            <a:r>
              <a:rPr lang="en-US" sz="2400" spc="-5" dirty="0">
                <a:cs typeface="Calibri"/>
              </a:rPr>
              <a:t>es:</a:t>
            </a:r>
            <a:endParaRPr lang="en-US" sz="2400" dirty="0">
              <a:cs typeface="Calibri"/>
            </a:endParaRPr>
          </a:p>
          <a:p>
            <a:pPr marL="1155065" marR="581660" lvl="2" indent="-227965" algn="just">
              <a:lnSpc>
                <a:spcPct val="100000"/>
              </a:lnSpc>
              <a:spcBef>
                <a:spcPts val="505"/>
              </a:spcBef>
              <a:buClr>
                <a:srgbClr val="3797CF"/>
              </a:buClr>
              <a:buFont typeface="Wingdings"/>
              <a:buChar char=""/>
              <a:tabLst>
                <a:tab pos="1155700" algn="l"/>
              </a:tabLst>
            </a:pPr>
            <a:r>
              <a:rPr lang="en-US" sz="2000" spc="-5" dirty="0">
                <a:cs typeface="Calibri"/>
              </a:rPr>
              <a:t>Stude</a:t>
            </a:r>
            <a:r>
              <a:rPr lang="en-US" sz="2000" spc="-25" dirty="0">
                <a:cs typeface="Calibri"/>
              </a:rPr>
              <a:t>n</a:t>
            </a:r>
            <a:r>
              <a:rPr lang="en-US" sz="2000" spc="-5" dirty="0">
                <a:cs typeface="Calibri"/>
              </a:rPr>
              <a:t>ts</a:t>
            </a:r>
            <a:r>
              <a:rPr lang="en-US" sz="2000" spc="20" dirty="0">
                <a:cs typeface="Calibri"/>
              </a:rPr>
              <a:t> </a:t>
            </a:r>
            <a:r>
              <a:rPr lang="en-US" sz="2000" spc="-5" dirty="0">
                <a:cs typeface="Calibri"/>
              </a:rPr>
              <a:t>who</a:t>
            </a:r>
            <a:r>
              <a:rPr lang="en-US" sz="2000" spc="-10" dirty="0">
                <a:cs typeface="Calibri"/>
              </a:rPr>
              <a:t> h</a:t>
            </a:r>
            <a:r>
              <a:rPr lang="en-US" sz="2000" spc="-40" dirty="0">
                <a:cs typeface="Calibri"/>
              </a:rPr>
              <a:t>a</a:t>
            </a:r>
            <a:r>
              <a:rPr lang="en-US" sz="2000" spc="-25" dirty="0">
                <a:cs typeface="Calibri"/>
              </a:rPr>
              <a:t>v</a:t>
            </a:r>
            <a:r>
              <a:rPr lang="en-US" sz="2000" spc="-5" dirty="0">
                <a:cs typeface="Calibri"/>
              </a:rPr>
              <a:t>e</a:t>
            </a:r>
            <a:r>
              <a:rPr lang="en-US" sz="2000" spc="5" dirty="0">
                <a:cs typeface="Calibri"/>
              </a:rPr>
              <a:t> </a:t>
            </a:r>
            <a:r>
              <a:rPr lang="en-US" sz="2000" spc="-5" dirty="0">
                <a:cs typeface="Calibri"/>
              </a:rPr>
              <a:t>ADH</a:t>
            </a:r>
            <a:r>
              <a:rPr lang="en-US" sz="2000" spc="-65" dirty="0">
                <a:cs typeface="Calibri"/>
              </a:rPr>
              <a:t>D</a:t>
            </a:r>
            <a:r>
              <a:rPr lang="en-US" sz="2000" spc="-5" dirty="0">
                <a:cs typeface="Calibri"/>
              </a:rPr>
              <a:t>,</a:t>
            </a:r>
            <a:r>
              <a:rPr lang="en-US" sz="2000" spc="5" dirty="0">
                <a:cs typeface="Calibri"/>
              </a:rPr>
              <a:t> </a:t>
            </a:r>
            <a:r>
              <a:rPr lang="en-US" sz="2000" spc="-5" dirty="0">
                <a:cs typeface="Calibri"/>
              </a:rPr>
              <a:t>a</a:t>
            </a:r>
            <a:r>
              <a:rPr lang="en-US" sz="2000" spc="-25" dirty="0">
                <a:cs typeface="Calibri"/>
              </a:rPr>
              <a:t>n</a:t>
            </a:r>
            <a:r>
              <a:rPr lang="en-US" sz="2000" spc="-5" dirty="0">
                <a:cs typeface="Calibri"/>
              </a:rPr>
              <a:t>xi</a:t>
            </a:r>
            <a:r>
              <a:rPr lang="en-US" sz="2000" spc="-15" dirty="0">
                <a:cs typeface="Calibri"/>
              </a:rPr>
              <a:t>e</a:t>
            </a:r>
            <a:r>
              <a:rPr lang="en-US" sz="2000" spc="-5" dirty="0">
                <a:cs typeface="Calibri"/>
              </a:rPr>
              <a:t>ty</a:t>
            </a:r>
            <a:r>
              <a:rPr lang="en-US" sz="2000" dirty="0">
                <a:cs typeface="Calibri"/>
              </a:rPr>
              <a:t> </a:t>
            </a:r>
            <a:r>
              <a:rPr lang="en-US" sz="2000" spc="-10" dirty="0">
                <a:cs typeface="Calibri"/>
              </a:rPr>
              <a:t>diso</a:t>
            </a:r>
            <a:r>
              <a:rPr lang="en-US" sz="2000" spc="-35" dirty="0">
                <a:cs typeface="Calibri"/>
              </a:rPr>
              <a:t>r</a:t>
            </a:r>
            <a:r>
              <a:rPr lang="en-US" sz="2000" spc="-10" dirty="0">
                <a:cs typeface="Calibri"/>
              </a:rPr>
              <a:t>d</a:t>
            </a:r>
            <a:r>
              <a:rPr lang="en-US" sz="2000" spc="-5" dirty="0">
                <a:cs typeface="Calibri"/>
              </a:rPr>
              <a:t>e</a:t>
            </a:r>
            <a:r>
              <a:rPr lang="en-US" sz="2000" spc="-35" dirty="0">
                <a:cs typeface="Calibri"/>
              </a:rPr>
              <a:t>r</a:t>
            </a:r>
            <a:r>
              <a:rPr lang="en-US" sz="2000" spc="-10" dirty="0">
                <a:cs typeface="Calibri"/>
              </a:rPr>
              <a:t>s</a:t>
            </a:r>
            <a:r>
              <a:rPr lang="en-US" sz="2000" spc="-5" dirty="0">
                <a:cs typeface="Calibri"/>
              </a:rPr>
              <a:t>,</a:t>
            </a:r>
            <a:r>
              <a:rPr lang="en-US" sz="2000" spc="25" dirty="0">
                <a:cs typeface="Calibri"/>
              </a:rPr>
              <a:t> </a:t>
            </a:r>
            <a:r>
              <a:rPr lang="en-US" sz="2000" spc="-10" dirty="0">
                <a:cs typeface="Calibri"/>
              </a:rPr>
              <a:t>dep</a:t>
            </a:r>
            <a:r>
              <a:rPr lang="en-US" sz="2000" spc="-30" dirty="0">
                <a:cs typeface="Calibri"/>
              </a:rPr>
              <a:t>r</a:t>
            </a:r>
            <a:r>
              <a:rPr lang="en-US" sz="2000" spc="-5" dirty="0">
                <a:cs typeface="Calibri"/>
              </a:rPr>
              <a:t>ession,</a:t>
            </a:r>
            <a:r>
              <a:rPr lang="en-US" sz="2000" spc="30" dirty="0">
                <a:cs typeface="Calibri"/>
              </a:rPr>
              <a:t> </a:t>
            </a:r>
            <a:r>
              <a:rPr lang="en-US" sz="2000" spc="-15" dirty="0">
                <a:cs typeface="Calibri"/>
              </a:rPr>
              <a:t>e</a:t>
            </a:r>
            <a:r>
              <a:rPr lang="en-US" sz="2000" spc="-30" dirty="0">
                <a:cs typeface="Calibri"/>
              </a:rPr>
              <a:t>t</a:t>
            </a:r>
            <a:r>
              <a:rPr lang="en-US" sz="2000" spc="-5" dirty="0">
                <a:cs typeface="Calibri"/>
              </a:rPr>
              <a:t>c</a:t>
            </a:r>
            <a:r>
              <a:rPr lang="en-US" sz="2000" dirty="0">
                <a:cs typeface="Calibri"/>
              </a:rPr>
              <a:t>.</a:t>
            </a:r>
          </a:p>
          <a:p>
            <a:endParaRPr lang="en-US" dirty="0"/>
          </a:p>
        </p:txBody>
      </p:sp>
      <p:sp>
        <p:nvSpPr>
          <p:cNvPr id="4" name="Text Placeholder 3"/>
          <p:cNvSpPr>
            <a:spLocks noGrp="1"/>
          </p:cNvSpPr>
          <p:nvPr>
            <p:ph type="body" sz="quarter" idx="13"/>
          </p:nvPr>
        </p:nvSpPr>
        <p:spPr/>
        <p:txBody>
          <a:bodyPr/>
          <a:lstStyle/>
          <a:p>
            <a:r>
              <a:rPr lang="en-US" dirty="0"/>
              <a:t>504 Process in DCPS</a:t>
            </a:r>
          </a:p>
        </p:txBody>
      </p:sp>
      <p:sp>
        <p:nvSpPr>
          <p:cNvPr id="5" name="Slide Number Placeholder 4"/>
          <p:cNvSpPr>
            <a:spLocks noGrp="1"/>
          </p:cNvSpPr>
          <p:nvPr>
            <p:ph type="sldNum" sz="quarter" idx="12"/>
          </p:nvPr>
        </p:nvSpPr>
        <p:spPr/>
        <p:txBody>
          <a:bodyPr/>
          <a:lstStyle/>
          <a:p>
            <a:fld id="{7B9C99EC-0444-814F-B7B5-49E252465484}" type="slidenum">
              <a:rPr lang="en-US" smtClean="0"/>
              <a:t>40</a:t>
            </a:fld>
            <a:endParaRPr lang="en-US"/>
          </a:p>
        </p:txBody>
      </p:sp>
    </p:spTree>
    <p:extLst>
      <p:ext uri="{BB962C8B-B14F-4D97-AF65-F5344CB8AC3E}">
        <p14:creationId xmlns:p14="http://schemas.microsoft.com/office/powerpoint/2010/main" val="9706354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a:bodyPr>
          <a:lstStyle/>
          <a:p>
            <a:r>
              <a:rPr lang="en-US" dirty="0"/>
              <a:t>Eligibility Criterion: Substantial Limitation</a:t>
            </a:r>
          </a:p>
        </p:txBody>
      </p:sp>
      <p:sp>
        <p:nvSpPr>
          <p:cNvPr id="3" name="Content Placeholder 2"/>
          <p:cNvSpPr>
            <a:spLocks noGrp="1"/>
          </p:cNvSpPr>
          <p:nvPr>
            <p:ph idx="1"/>
          </p:nvPr>
        </p:nvSpPr>
        <p:spPr>
          <a:xfrm>
            <a:off x="522114" y="2060222"/>
            <a:ext cx="8164686" cy="4087360"/>
          </a:xfrm>
        </p:spPr>
        <p:txBody>
          <a:bodyPr/>
          <a:lstStyle/>
          <a:p>
            <a:pPr marL="355600">
              <a:lnSpc>
                <a:spcPct val="100000"/>
              </a:lnSpc>
              <a:buFont typeface="Wingdings" panose="05000000000000000000" pitchFamily="2" charset="2"/>
              <a:buChar char="§"/>
              <a:tabLst>
                <a:tab pos="311785" algn="l"/>
              </a:tabLst>
            </a:pPr>
            <a:r>
              <a:rPr lang="en-US" sz="2000" spc="-5" dirty="0">
                <a:cs typeface="Calibri"/>
              </a:rPr>
              <a:t>A</a:t>
            </a:r>
            <a:r>
              <a:rPr lang="en-US" sz="2000" spc="5" dirty="0">
                <a:cs typeface="Calibri"/>
              </a:rPr>
              <a:t> </a:t>
            </a:r>
            <a:r>
              <a:rPr lang="en-US" sz="2000" spc="-60" dirty="0">
                <a:cs typeface="Calibri"/>
              </a:rPr>
              <a:t>“</a:t>
            </a:r>
            <a:r>
              <a:rPr lang="en-US" sz="2000" spc="-10" dirty="0">
                <a:cs typeface="Calibri"/>
              </a:rPr>
              <a:t>su</a:t>
            </a:r>
            <a:r>
              <a:rPr lang="en-US" sz="2000" spc="-20" dirty="0">
                <a:cs typeface="Calibri"/>
              </a:rPr>
              <a:t>b</a:t>
            </a:r>
            <a:r>
              <a:rPr lang="en-US" sz="2000" spc="-35" dirty="0">
                <a:cs typeface="Calibri"/>
              </a:rPr>
              <a:t>s</a:t>
            </a:r>
            <a:r>
              <a:rPr lang="en-US" sz="2000" spc="-30" dirty="0">
                <a:cs typeface="Calibri"/>
              </a:rPr>
              <a:t>t</a:t>
            </a:r>
            <a:r>
              <a:rPr lang="en-US" sz="2000" spc="-5" dirty="0">
                <a:cs typeface="Calibri"/>
              </a:rPr>
              <a:t>a</a:t>
            </a:r>
            <a:r>
              <a:rPr lang="en-US" sz="2000" spc="-25" dirty="0">
                <a:cs typeface="Calibri"/>
              </a:rPr>
              <a:t>n</a:t>
            </a:r>
            <a:r>
              <a:rPr lang="en-US" sz="2000" dirty="0">
                <a:cs typeface="Calibri"/>
              </a:rPr>
              <a:t>tial</a:t>
            </a:r>
            <a:r>
              <a:rPr lang="en-US" sz="2000" spc="30" dirty="0">
                <a:cs typeface="Calibri"/>
              </a:rPr>
              <a:t> </a:t>
            </a:r>
            <a:r>
              <a:rPr lang="en-US" sz="2000" spc="-10" dirty="0">
                <a:cs typeface="Calibri"/>
              </a:rPr>
              <a:t>limi</a:t>
            </a:r>
            <a:r>
              <a:rPr lang="en-US" sz="2000" spc="-25" dirty="0">
                <a:cs typeface="Calibri"/>
              </a:rPr>
              <a:t>t</a:t>
            </a:r>
            <a:r>
              <a:rPr lang="en-US" sz="2000" spc="-20" dirty="0">
                <a:cs typeface="Calibri"/>
              </a:rPr>
              <a:t>a</a:t>
            </a:r>
            <a:r>
              <a:rPr lang="en-US" sz="2000" dirty="0">
                <a:cs typeface="Calibri"/>
              </a:rPr>
              <a:t>t</a:t>
            </a:r>
            <a:r>
              <a:rPr lang="en-US" sz="2000" spc="-5" dirty="0">
                <a:cs typeface="Calibri"/>
              </a:rPr>
              <a:t>ion</a:t>
            </a:r>
            <a:r>
              <a:rPr lang="en-US" sz="2000" dirty="0">
                <a:cs typeface="Calibri"/>
              </a:rPr>
              <a:t>”</a:t>
            </a:r>
            <a:r>
              <a:rPr lang="en-US" sz="2000" spc="25" dirty="0">
                <a:cs typeface="Calibri"/>
              </a:rPr>
              <a:t> </a:t>
            </a:r>
            <a:r>
              <a:rPr lang="en-US" sz="2000" spc="-5" dirty="0">
                <a:cs typeface="Calibri"/>
              </a:rPr>
              <a:t>i</a:t>
            </a:r>
            <a:r>
              <a:rPr lang="en-US" sz="2000" dirty="0">
                <a:cs typeface="Calibri"/>
              </a:rPr>
              <a:t>s</a:t>
            </a:r>
            <a:r>
              <a:rPr lang="en-US" sz="2000" spc="15" dirty="0">
                <a:cs typeface="Calibri"/>
              </a:rPr>
              <a:t> </a:t>
            </a:r>
            <a:r>
              <a:rPr lang="en-US" sz="2000" spc="-5" dirty="0">
                <a:cs typeface="Calibri"/>
              </a:rPr>
              <a:t>not </a:t>
            </a:r>
            <a:r>
              <a:rPr lang="en-US" sz="2000" spc="-10" dirty="0">
                <a:cs typeface="Calibri"/>
              </a:rPr>
              <a:t>d</a:t>
            </a:r>
            <a:r>
              <a:rPr lang="en-US" sz="2000" spc="-25" dirty="0">
                <a:cs typeface="Calibri"/>
              </a:rPr>
              <a:t>e</a:t>
            </a:r>
            <a:r>
              <a:rPr lang="en-US" sz="2000" spc="-5" dirty="0">
                <a:cs typeface="Calibri"/>
              </a:rPr>
              <a:t>fined</a:t>
            </a:r>
            <a:r>
              <a:rPr lang="en-US" sz="2000" spc="15" dirty="0">
                <a:cs typeface="Calibri"/>
              </a:rPr>
              <a:t> </a:t>
            </a:r>
            <a:r>
              <a:rPr lang="en-US" sz="2000" spc="-5" dirty="0">
                <a:cs typeface="Calibri"/>
              </a:rPr>
              <a:t>i</a:t>
            </a:r>
            <a:r>
              <a:rPr lang="en-US" sz="2000" dirty="0">
                <a:cs typeface="Calibri"/>
              </a:rPr>
              <a:t>n</a:t>
            </a:r>
            <a:r>
              <a:rPr lang="en-US" sz="2000" spc="5" dirty="0">
                <a:cs typeface="Calibri"/>
              </a:rPr>
              <a:t> </a:t>
            </a:r>
            <a:r>
              <a:rPr lang="en-US" sz="2000" spc="-5" dirty="0">
                <a:cs typeface="Calibri"/>
              </a:rPr>
              <a:t>the</a:t>
            </a:r>
            <a:r>
              <a:rPr lang="en-US" sz="2000" spc="5" dirty="0">
                <a:cs typeface="Calibri"/>
              </a:rPr>
              <a:t> </a:t>
            </a:r>
            <a:r>
              <a:rPr lang="en-US" sz="2000" spc="-15" dirty="0">
                <a:cs typeface="Calibri"/>
              </a:rPr>
              <a:t>la</a:t>
            </a:r>
            <a:r>
              <a:rPr lang="en-US" sz="2000" spc="-5" dirty="0">
                <a:cs typeface="Calibri"/>
              </a:rPr>
              <a:t>w</a:t>
            </a:r>
            <a:r>
              <a:rPr lang="en-US" sz="2000" spc="5" dirty="0">
                <a:cs typeface="Calibri"/>
              </a:rPr>
              <a:t> </a:t>
            </a:r>
            <a:r>
              <a:rPr lang="en-US" sz="2000" spc="-5" dirty="0">
                <a:cs typeface="Calibri"/>
              </a:rPr>
              <a:t>or </a:t>
            </a:r>
            <a:r>
              <a:rPr lang="en-US" sz="2000" spc="-30" dirty="0">
                <a:cs typeface="Calibri"/>
              </a:rPr>
              <a:t>r</a:t>
            </a:r>
            <a:r>
              <a:rPr lang="en-US" sz="2000" spc="-5" dirty="0">
                <a:cs typeface="Calibri"/>
              </a:rPr>
              <a:t>eg</a:t>
            </a:r>
            <a:r>
              <a:rPr lang="en-US" sz="2000" spc="-10" dirty="0">
                <a:cs typeface="Calibri"/>
              </a:rPr>
              <a:t>u</a:t>
            </a:r>
            <a:r>
              <a:rPr lang="en-US" sz="2000" spc="-5" dirty="0">
                <a:cs typeface="Calibri"/>
              </a:rPr>
              <a:t>l</a:t>
            </a:r>
            <a:r>
              <a:rPr lang="en-US" sz="2000" spc="-20" dirty="0">
                <a:cs typeface="Calibri"/>
              </a:rPr>
              <a:t>a</a:t>
            </a:r>
            <a:r>
              <a:rPr lang="en-US" sz="2000" spc="-5" dirty="0">
                <a:cs typeface="Calibri"/>
              </a:rPr>
              <a:t>tio</a:t>
            </a:r>
            <a:r>
              <a:rPr lang="en-US" sz="2000" spc="-10" dirty="0">
                <a:cs typeface="Calibri"/>
              </a:rPr>
              <a:t>n</a:t>
            </a:r>
            <a:r>
              <a:rPr lang="en-US" sz="2000" spc="-5" dirty="0">
                <a:cs typeface="Calibri"/>
              </a:rPr>
              <a:t>s</a:t>
            </a:r>
            <a:r>
              <a:rPr lang="en-US" sz="2000" spc="15" dirty="0">
                <a:cs typeface="Calibri"/>
              </a:rPr>
              <a:t> </a:t>
            </a:r>
            <a:r>
              <a:rPr lang="en-US" sz="2000" spc="-50" dirty="0">
                <a:cs typeface="Calibri"/>
              </a:rPr>
              <a:t>f</a:t>
            </a:r>
            <a:r>
              <a:rPr lang="en-US" sz="2000" spc="-5" dirty="0">
                <a:cs typeface="Calibri"/>
              </a:rPr>
              <a:t>or Section</a:t>
            </a:r>
            <a:r>
              <a:rPr lang="en-US" sz="2000" spc="20" dirty="0">
                <a:cs typeface="Calibri"/>
              </a:rPr>
              <a:t> </a:t>
            </a:r>
            <a:r>
              <a:rPr lang="en-US" sz="2000" spc="-5" dirty="0">
                <a:cs typeface="Calibri"/>
              </a:rPr>
              <a:t>504.</a:t>
            </a:r>
            <a:r>
              <a:rPr lang="en-US" sz="2000" spc="-10" dirty="0">
                <a:cs typeface="Calibri"/>
              </a:rPr>
              <a:t> </a:t>
            </a:r>
            <a:r>
              <a:rPr lang="en-US" sz="2000" spc="-5" dirty="0">
                <a:cs typeface="Calibri"/>
              </a:rPr>
              <a:t>In</a:t>
            </a:r>
            <a:r>
              <a:rPr lang="en-US" sz="2000" spc="-35" dirty="0">
                <a:cs typeface="Calibri"/>
              </a:rPr>
              <a:t>s</a:t>
            </a:r>
            <a:r>
              <a:rPr lang="en-US" sz="2000" spc="-30" dirty="0">
                <a:cs typeface="Calibri"/>
              </a:rPr>
              <a:t>t</a:t>
            </a:r>
            <a:r>
              <a:rPr lang="en-US" sz="2000" spc="-5" dirty="0">
                <a:cs typeface="Calibri"/>
              </a:rPr>
              <a:t>ead,</a:t>
            </a:r>
            <a:r>
              <a:rPr lang="en-US" sz="2000" spc="10" dirty="0">
                <a:cs typeface="Calibri"/>
              </a:rPr>
              <a:t> </a:t>
            </a:r>
            <a:r>
              <a:rPr lang="en-US" sz="2000" spc="-5" dirty="0">
                <a:cs typeface="Calibri"/>
              </a:rPr>
              <a:t>DCPS</a:t>
            </a:r>
            <a:r>
              <a:rPr lang="en-US" sz="2000" dirty="0">
                <a:cs typeface="Calibri"/>
              </a:rPr>
              <a:t> </a:t>
            </a:r>
            <a:r>
              <a:rPr lang="en-US" sz="2000" spc="-25" dirty="0">
                <a:cs typeface="Calibri"/>
              </a:rPr>
              <a:t>c</a:t>
            </a:r>
            <a:r>
              <a:rPr lang="en-US" sz="2000" spc="-5" dirty="0">
                <a:cs typeface="Calibri"/>
              </a:rPr>
              <a:t>o</a:t>
            </a:r>
            <a:r>
              <a:rPr lang="en-US" sz="2000" spc="-10" dirty="0">
                <a:cs typeface="Calibri"/>
              </a:rPr>
              <a:t>ns</a:t>
            </a:r>
            <a:r>
              <a:rPr lang="en-US" sz="2000" spc="-5" dirty="0">
                <a:cs typeface="Calibri"/>
              </a:rPr>
              <a:t>i</a:t>
            </a:r>
            <a:r>
              <a:rPr lang="en-US" sz="2000" spc="-10" dirty="0">
                <a:cs typeface="Calibri"/>
              </a:rPr>
              <a:t>d</a:t>
            </a:r>
            <a:r>
              <a:rPr lang="en-US" sz="2000" spc="-5" dirty="0">
                <a:cs typeface="Calibri"/>
              </a:rPr>
              <a:t>e</a:t>
            </a:r>
            <a:r>
              <a:rPr lang="en-US" sz="2000" spc="-45" dirty="0">
                <a:cs typeface="Calibri"/>
              </a:rPr>
              <a:t>r</a:t>
            </a:r>
            <a:r>
              <a:rPr lang="en-US" sz="2000" spc="-5" dirty="0">
                <a:cs typeface="Calibri"/>
              </a:rPr>
              <a:t>s</a:t>
            </a:r>
            <a:r>
              <a:rPr lang="en-US" sz="2000" spc="25" dirty="0">
                <a:cs typeface="Calibri"/>
              </a:rPr>
              <a:t> </a:t>
            </a:r>
            <a:r>
              <a:rPr lang="en-US" sz="2000" spc="-10" dirty="0">
                <a:cs typeface="Calibri"/>
              </a:rPr>
              <a:t>multipl</a:t>
            </a:r>
            <a:r>
              <a:rPr lang="en-US" sz="2000" spc="-5" dirty="0">
                <a:cs typeface="Calibri"/>
              </a:rPr>
              <a:t>e</a:t>
            </a:r>
            <a:r>
              <a:rPr lang="en-US" sz="2000" spc="30" dirty="0">
                <a:cs typeface="Calibri"/>
              </a:rPr>
              <a:t> </a:t>
            </a:r>
            <a:r>
              <a:rPr lang="en-US" sz="2000" spc="-5" dirty="0">
                <a:cs typeface="Calibri"/>
              </a:rPr>
              <a:t>cri</a:t>
            </a:r>
            <a:r>
              <a:rPr lang="en-US" sz="2000" spc="-30" dirty="0">
                <a:cs typeface="Calibri"/>
              </a:rPr>
              <a:t>t</a:t>
            </a:r>
            <a:r>
              <a:rPr lang="en-US" sz="2000" spc="-5" dirty="0">
                <a:cs typeface="Calibri"/>
              </a:rPr>
              <a:t>eria</a:t>
            </a:r>
            <a:r>
              <a:rPr lang="en-US" sz="2000" spc="25" dirty="0">
                <a:cs typeface="Calibri"/>
              </a:rPr>
              <a:t> </a:t>
            </a:r>
            <a:r>
              <a:rPr lang="en-US" sz="2000" spc="-50" dirty="0">
                <a:cs typeface="Calibri"/>
              </a:rPr>
              <a:t>f</a:t>
            </a:r>
            <a:r>
              <a:rPr lang="en-US" sz="2000" spc="-5" dirty="0">
                <a:cs typeface="Calibri"/>
              </a:rPr>
              <a:t>or</a:t>
            </a:r>
            <a:r>
              <a:rPr lang="en-US" sz="2000" spc="-10" dirty="0">
                <a:cs typeface="Calibri"/>
              </a:rPr>
              <a:t> de</a:t>
            </a:r>
            <a:r>
              <a:rPr lang="en-US" sz="2000" spc="-25" dirty="0">
                <a:cs typeface="Calibri"/>
              </a:rPr>
              <a:t>t</a:t>
            </a:r>
            <a:r>
              <a:rPr lang="en-US" sz="2000" spc="-5" dirty="0">
                <a:cs typeface="Calibri"/>
              </a:rPr>
              <a:t>e</a:t>
            </a:r>
            <a:r>
              <a:rPr lang="en-US" sz="2000" spc="-10" dirty="0">
                <a:cs typeface="Calibri"/>
              </a:rPr>
              <a:t>rmining whethe</a:t>
            </a:r>
            <a:r>
              <a:rPr lang="en-US" sz="2000" spc="-5" dirty="0">
                <a:cs typeface="Calibri"/>
              </a:rPr>
              <a:t>r</a:t>
            </a:r>
            <a:r>
              <a:rPr lang="en-US" sz="2000" spc="5" dirty="0">
                <a:cs typeface="Calibri"/>
              </a:rPr>
              <a:t> </a:t>
            </a:r>
            <a:r>
              <a:rPr lang="en-US" sz="2000" spc="-5" dirty="0">
                <a:cs typeface="Calibri"/>
              </a:rPr>
              <a:t>an</a:t>
            </a:r>
            <a:r>
              <a:rPr lang="en-US" sz="2000" dirty="0">
                <a:cs typeface="Calibri"/>
              </a:rPr>
              <a:t> </a:t>
            </a:r>
            <a:r>
              <a:rPr lang="en-US" sz="2000" spc="-10" dirty="0">
                <a:cs typeface="Calibri"/>
              </a:rPr>
              <a:t>impairme</a:t>
            </a:r>
            <a:r>
              <a:rPr lang="en-US" sz="2000" spc="-20" dirty="0">
                <a:cs typeface="Calibri"/>
              </a:rPr>
              <a:t>n</a:t>
            </a:r>
            <a:r>
              <a:rPr lang="en-US" sz="2000" spc="-5" dirty="0">
                <a:cs typeface="Calibri"/>
              </a:rPr>
              <a:t>t</a:t>
            </a:r>
            <a:r>
              <a:rPr lang="en-US" sz="2000" spc="30" dirty="0">
                <a:cs typeface="Calibri"/>
              </a:rPr>
              <a:t> </a:t>
            </a:r>
            <a:r>
              <a:rPr lang="en-US" sz="2000" spc="-5" dirty="0">
                <a:cs typeface="Calibri"/>
              </a:rPr>
              <a:t>i</a:t>
            </a:r>
            <a:r>
              <a:rPr lang="en-US" sz="2000" dirty="0">
                <a:cs typeface="Calibri"/>
              </a:rPr>
              <a:t>s</a:t>
            </a:r>
            <a:r>
              <a:rPr lang="en-US" sz="2000" spc="15" dirty="0">
                <a:cs typeface="Calibri"/>
              </a:rPr>
              <a:t> </a:t>
            </a:r>
            <a:r>
              <a:rPr lang="en-US" sz="2000" spc="-5" dirty="0">
                <a:cs typeface="Calibri"/>
              </a:rPr>
              <a:t>su</a:t>
            </a:r>
            <a:r>
              <a:rPr lang="en-US" sz="2000" spc="-20" dirty="0">
                <a:cs typeface="Calibri"/>
              </a:rPr>
              <a:t>b</a:t>
            </a:r>
            <a:r>
              <a:rPr lang="en-US" sz="2000" spc="-35" dirty="0">
                <a:cs typeface="Calibri"/>
              </a:rPr>
              <a:t>s</a:t>
            </a:r>
            <a:r>
              <a:rPr lang="en-US" sz="2000" spc="-30" dirty="0">
                <a:cs typeface="Calibri"/>
              </a:rPr>
              <a:t>t</a:t>
            </a:r>
            <a:r>
              <a:rPr lang="en-US" sz="2000" spc="-5" dirty="0">
                <a:cs typeface="Calibri"/>
              </a:rPr>
              <a:t>a</a:t>
            </a:r>
            <a:r>
              <a:rPr lang="en-US" sz="2000" spc="-25" dirty="0">
                <a:cs typeface="Calibri"/>
              </a:rPr>
              <a:t>n</a:t>
            </a:r>
            <a:r>
              <a:rPr lang="en-US" sz="2000" spc="-5" dirty="0">
                <a:cs typeface="Calibri"/>
              </a:rPr>
              <a:t>tially</a:t>
            </a:r>
            <a:r>
              <a:rPr lang="en-US" sz="2000" spc="30" dirty="0">
                <a:cs typeface="Calibri"/>
              </a:rPr>
              <a:t> </a:t>
            </a:r>
            <a:r>
              <a:rPr lang="en-US" sz="2000" spc="-10" dirty="0">
                <a:cs typeface="Calibri"/>
              </a:rPr>
              <a:t>limiting</a:t>
            </a:r>
          </a:p>
          <a:p>
            <a:pPr marL="355600">
              <a:lnSpc>
                <a:spcPct val="100000"/>
              </a:lnSpc>
              <a:buFont typeface="Wingdings" panose="05000000000000000000" pitchFamily="2" charset="2"/>
              <a:buChar char="§"/>
              <a:tabLst>
                <a:tab pos="311785" algn="l"/>
              </a:tabLst>
            </a:pPr>
            <a:r>
              <a:rPr lang="en-US" sz="2000" spc="-10" dirty="0">
                <a:cs typeface="Calibri"/>
              </a:rPr>
              <a:t>Consider the student’s ability to perform a major life activity to the ability of the average student of the same age in the general population. </a:t>
            </a:r>
          </a:p>
          <a:p>
            <a:pPr marL="355600">
              <a:lnSpc>
                <a:spcPct val="100000"/>
              </a:lnSpc>
              <a:buFont typeface="Wingdings" panose="05000000000000000000" pitchFamily="2" charset="2"/>
              <a:buChar char="§"/>
              <a:tabLst>
                <a:tab pos="311785" algn="l"/>
              </a:tabLst>
            </a:pPr>
            <a:endParaRPr lang="en-US" sz="2000" spc="-10" dirty="0">
              <a:cs typeface="Calibri"/>
            </a:endParaRPr>
          </a:p>
          <a:p>
            <a:pPr marL="355600">
              <a:lnSpc>
                <a:spcPct val="100000"/>
              </a:lnSpc>
              <a:buFont typeface="Wingdings" panose="05000000000000000000" pitchFamily="2" charset="2"/>
              <a:buChar char="§"/>
              <a:tabLst>
                <a:tab pos="311785" algn="l"/>
              </a:tabLst>
            </a:pPr>
            <a:endParaRPr lang="en-US" sz="2000" spc="-10" dirty="0">
              <a:cs typeface="Calibri"/>
            </a:endParaRPr>
          </a:p>
          <a:p>
            <a:pPr marL="355600">
              <a:lnSpc>
                <a:spcPct val="100000"/>
              </a:lnSpc>
              <a:buFont typeface="Wingdings" panose="05000000000000000000" pitchFamily="2" charset="2"/>
              <a:buChar char="§"/>
              <a:tabLst>
                <a:tab pos="311785" algn="l"/>
              </a:tabLst>
            </a:pPr>
            <a:endParaRPr lang="en-US" sz="2000" spc="-10" dirty="0">
              <a:cs typeface="Calibri"/>
            </a:endParaRPr>
          </a:p>
          <a:p>
            <a:pPr marL="355600">
              <a:lnSpc>
                <a:spcPct val="100000"/>
              </a:lnSpc>
              <a:buFont typeface="Wingdings" panose="05000000000000000000" pitchFamily="2" charset="2"/>
              <a:buChar char="§"/>
              <a:tabLst>
                <a:tab pos="311785" algn="l"/>
              </a:tabLst>
            </a:pPr>
            <a:r>
              <a:rPr lang="en-US" sz="2000" spc="-10" dirty="0"/>
              <a:t>Duration: Section 504 only covers students with disabilities, not temporary </a:t>
            </a:r>
            <a:r>
              <a:rPr lang="en-US" sz="2000" spc="-10" dirty="0">
                <a:cs typeface="Calibri"/>
              </a:rPr>
              <a:t>injuries.</a:t>
            </a:r>
          </a:p>
          <a:p>
            <a:pPr marL="755650" lvl="1">
              <a:buFont typeface="Wingdings" panose="05000000000000000000" pitchFamily="2" charset="2"/>
              <a:buChar char="§"/>
              <a:tabLst>
                <a:tab pos="311785" algn="l"/>
              </a:tabLst>
            </a:pPr>
            <a:r>
              <a:rPr lang="en-US" sz="1600" spc="-10" dirty="0">
                <a:cs typeface="Calibri"/>
              </a:rPr>
              <a:t>In general, if the condition will resolve in six months or less, the student has a temporary injury, not a disability.</a:t>
            </a:r>
          </a:p>
        </p:txBody>
      </p:sp>
      <p:sp>
        <p:nvSpPr>
          <p:cNvPr id="4" name="Text Placeholder 3"/>
          <p:cNvSpPr>
            <a:spLocks noGrp="1"/>
          </p:cNvSpPr>
          <p:nvPr>
            <p:ph type="body" sz="quarter" idx="13"/>
          </p:nvPr>
        </p:nvSpPr>
        <p:spPr/>
        <p:txBody>
          <a:bodyPr/>
          <a:lstStyle/>
          <a:p>
            <a:r>
              <a:rPr lang="en-US" dirty="0"/>
              <a:t>504 Process in DCPS</a:t>
            </a:r>
          </a:p>
        </p:txBody>
      </p:sp>
      <p:sp>
        <p:nvSpPr>
          <p:cNvPr id="5" name="object 6"/>
          <p:cNvSpPr/>
          <p:nvPr/>
        </p:nvSpPr>
        <p:spPr>
          <a:xfrm>
            <a:off x="1564458" y="3797228"/>
            <a:ext cx="6079997" cy="914400"/>
          </a:xfrm>
          <a:prstGeom prst="rect">
            <a:avLst/>
          </a:prstGeom>
          <a:blipFill>
            <a:blip r:embed="rId3" cstate="print"/>
            <a:stretch>
              <a:fillRect/>
            </a:stretch>
          </a:blipFill>
        </p:spPr>
        <p:txBody>
          <a:bodyPr wrap="square" lIns="0" tIns="0" rIns="0" bIns="0" rtlCol="0"/>
          <a:lstStyle/>
          <a:p>
            <a:endParaRPr/>
          </a:p>
        </p:txBody>
      </p:sp>
      <p:sp>
        <p:nvSpPr>
          <p:cNvPr id="6" name="Slide Number Placeholder 5"/>
          <p:cNvSpPr>
            <a:spLocks noGrp="1"/>
          </p:cNvSpPr>
          <p:nvPr>
            <p:ph type="sldNum" sz="quarter" idx="12"/>
          </p:nvPr>
        </p:nvSpPr>
        <p:spPr/>
        <p:txBody>
          <a:bodyPr/>
          <a:lstStyle/>
          <a:p>
            <a:fld id="{7B9C99EC-0444-814F-B7B5-49E252465484}" type="slidenum">
              <a:rPr lang="en-US" smtClean="0"/>
              <a:t>41</a:t>
            </a:fld>
            <a:endParaRPr lang="en-US"/>
          </a:p>
        </p:txBody>
      </p:sp>
    </p:spTree>
    <p:extLst>
      <p:ext uri="{BB962C8B-B14F-4D97-AF65-F5344CB8AC3E}">
        <p14:creationId xmlns:p14="http://schemas.microsoft.com/office/powerpoint/2010/main" val="24738726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a:bodyPr>
          <a:lstStyle/>
          <a:p>
            <a:r>
              <a:rPr lang="en-US" dirty="0"/>
              <a:t>Eligibility Criterion: Major Life Activity</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dirty="0"/>
              <a:t>Any activity important in daily life or necessary for the student to access the education, opportunities for learning, and school activities that are accessed by other students in the school.</a:t>
            </a:r>
          </a:p>
          <a:p>
            <a:pPr>
              <a:buFont typeface="Wingdings" panose="05000000000000000000" pitchFamily="2" charset="2"/>
              <a:buChar char="§"/>
            </a:pPr>
            <a:r>
              <a:rPr lang="en-US" spc="-10" dirty="0">
                <a:cs typeface="Calibri"/>
              </a:rPr>
              <a:t>Th</a:t>
            </a:r>
            <a:r>
              <a:rPr lang="en-US" spc="-5" dirty="0">
                <a:cs typeface="Calibri"/>
              </a:rPr>
              <a:t>e</a:t>
            </a:r>
            <a:r>
              <a:rPr lang="en-US" spc="5" dirty="0">
                <a:cs typeface="Calibri"/>
              </a:rPr>
              <a:t> </a:t>
            </a:r>
            <a:r>
              <a:rPr lang="en-US" spc="-5" dirty="0">
                <a:cs typeface="Calibri"/>
              </a:rPr>
              <a:t>mo</a:t>
            </a:r>
            <a:r>
              <a:rPr lang="en-US" spc="-35" dirty="0">
                <a:cs typeface="Calibri"/>
              </a:rPr>
              <a:t>s</a:t>
            </a:r>
            <a:r>
              <a:rPr lang="en-US" spc="-5" dirty="0">
                <a:cs typeface="Calibri"/>
              </a:rPr>
              <a:t>t</a:t>
            </a:r>
            <a:r>
              <a:rPr lang="en-US" spc="10" dirty="0">
                <a:cs typeface="Calibri"/>
              </a:rPr>
              <a:t> </a:t>
            </a:r>
            <a:r>
              <a:rPr lang="en-US" spc="-25" dirty="0">
                <a:cs typeface="Calibri"/>
              </a:rPr>
              <a:t>c</a:t>
            </a:r>
            <a:r>
              <a:rPr lang="en-US" spc="-5" dirty="0">
                <a:cs typeface="Calibri"/>
              </a:rPr>
              <a:t>ommonly </a:t>
            </a:r>
            <a:r>
              <a:rPr lang="en-US" spc="-25" dirty="0">
                <a:cs typeface="Calibri"/>
              </a:rPr>
              <a:t>c</a:t>
            </a:r>
            <a:r>
              <a:rPr lang="en-US" spc="-5" dirty="0">
                <a:cs typeface="Calibri"/>
              </a:rPr>
              <a:t>o</a:t>
            </a:r>
            <a:r>
              <a:rPr lang="en-US" spc="-10" dirty="0">
                <a:cs typeface="Calibri"/>
              </a:rPr>
              <a:t>nside</a:t>
            </a:r>
            <a:r>
              <a:rPr lang="en-US" spc="-30" dirty="0">
                <a:cs typeface="Calibri"/>
              </a:rPr>
              <a:t>r</a:t>
            </a:r>
            <a:r>
              <a:rPr lang="en-US" spc="-5" dirty="0">
                <a:cs typeface="Calibri"/>
              </a:rPr>
              <a:t>ed</a:t>
            </a:r>
            <a:r>
              <a:rPr lang="en-US" spc="20" dirty="0">
                <a:cs typeface="Calibri"/>
              </a:rPr>
              <a:t> </a:t>
            </a:r>
            <a:r>
              <a:rPr lang="en-US" spc="-5" dirty="0">
                <a:cs typeface="Calibri"/>
              </a:rPr>
              <a:t>major li</a:t>
            </a:r>
            <a:r>
              <a:rPr lang="en-US" spc="-50" dirty="0">
                <a:cs typeface="Calibri"/>
              </a:rPr>
              <a:t>f</a:t>
            </a:r>
            <a:r>
              <a:rPr lang="en-US" spc="-5" dirty="0">
                <a:cs typeface="Calibri"/>
              </a:rPr>
              <a:t>e</a:t>
            </a:r>
            <a:r>
              <a:rPr lang="en-US" spc="20" dirty="0">
                <a:cs typeface="Calibri"/>
              </a:rPr>
              <a:t> </a:t>
            </a:r>
            <a:r>
              <a:rPr lang="en-US" spc="-5" dirty="0">
                <a:cs typeface="Calibri"/>
              </a:rPr>
              <a:t>activities</a:t>
            </a:r>
            <a:r>
              <a:rPr lang="en-US" spc="20" dirty="0">
                <a:cs typeface="Calibri"/>
              </a:rPr>
              <a:t> </a:t>
            </a:r>
            <a:r>
              <a:rPr lang="en-US" spc="-5" dirty="0">
                <a:cs typeface="Calibri"/>
              </a:rPr>
              <a:t>a</a:t>
            </a:r>
            <a:r>
              <a:rPr lang="en-US" spc="-30" dirty="0">
                <a:cs typeface="Calibri"/>
              </a:rPr>
              <a:t>r</a:t>
            </a:r>
            <a:r>
              <a:rPr lang="en-US" spc="-5" dirty="0">
                <a:cs typeface="Calibri"/>
              </a:rPr>
              <a:t>e</a:t>
            </a:r>
            <a:r>
              <a:rPr lang="en-US" spc="5" dirty="0">
                <a:cs typeface="Calibri"/>
              </a:rPr>
              <a:t> </a:t>
            </a:r>
            <a:r>
              <a:rPr lang="en-US" spc="-5" dirty="0">
                <a:cs typeface="Calibri"/>
              </a:rPr>
              <a:t>li</a:t>
            </a:r>
            <a:r>
              <a:rPr lang="en-US" spc="-30" dirty="0">
                <a:cs typeface="Calibri"/>
              </a:rPr>
              <a:t>st</a:t>
            </a:r>
            <a:r>
              <a:rPr lang="en-US" spc="-5" dirty="0">
                <a:cs typeface="Calibri"/>
              </a:rPr>
              <a:t>ed</a:t>
            </a:r>
            <a:r>
              <a:rPr lang="en-US" spc="25" dirty="0">
                <a:cs typeface="Calibri"/>
              </a:rPr>
              <a:t> </a:t>
            </a:r>
            <a:r>
              <a:rPr lang="en-US" spc="-5" dirty="0">
                <a:cs typeface="Calibri"/>
              </a:rPr>
              <a:t>on</a:t>
            </a:r>
            <a:r>
              <a:rPr lang="en-US" spc="-10" dirty="0">
                <a:cs typeface="Calibri"/>
              </a:rPr>
              <a:t> </a:t>
            </a:r>
            <a:r>
              <a:rPr lang="en-US" spc="-5" dirty="0">
                <a:cs typeface="Calibri"/>
              </a:rPr>
              <a:t>the </a:t>
            </a:r>
            <a:r>
              <a:rPr lang="en-US" spc="-10" dirty="0">
                <a:cs typeface="Calibri"/>
              </a:rPr>
              <a:t>504 Eligibility form</a:t>
            </a:r>
            <a:r>
              <a:rPr lang="en-US" spc="-5" dirty="0">
                <a:cs typeface="Calibri"/>
              </a:rPr>
              <a:t>,</a:t>
            </a:r>
            <a:r>
              <a:rPr lang="en-US" spc="10" dirty="0">
                <a:cs typeface="Calibri"/>
              </a:rPr>
              <a:t> </a:t>
            </a:r>
            <a:r>
              <a:rPr lang="en-US" spc="-10" dirty="0">
                <a:cs typeface="Calibri"/>
              </a:rPr>
              <a:t>bu</a:t>
            </a:r>
            <a:r>
              <a:rPr lang="en-US" spc="-5" dirty="0">
                <a:cs typeface="Calibri"/>
              </a:rPr>
              <a:t>t</a:t>
            </a:r>
            <a:r>
              <a:rPr lang="en-US" spc="5" dirty="0">
                <a:cs typeface="Calibri"/>
              </a:rPr>
              <a:t> </a:t>
            </a:r>
            <a:r>
              <a:rPr lang="en-US" spc="-5" dirty="0">
                <a:cs typeface="Calibri"/>
              </a:rPr>
              <a:t>the</a:t>
            </a:r>
            <a:r>
              <a:rPr lang="en-US" spc="5" dirty="0">
                <a:cs typeface="Calibri"/>
              </a:rPr>
              <a:t> </a:t>
            </a:r>
            <a:r>
              <a:rPr lang="en-US" spc="-30" dirty="0">
                <a:cs typeface="Calibri"/>
              </a:rPr>
              <a:t>t</a:t>
            </a:r>
            <a:r>
              <a:rPr lang="en-US" spc="-5" dirty="0">
                <a:cs typeface="Calibri"/>
              </a:rPr>
              <a:t>eam</a:t>
            </a:r>
            <a:r>
              <a:rPr lang="en-US" spc="5" dirty="0">
                <a:cs typeface="Calibri"/>
              </a:rPr>
              <a:t> </a:t>
            </a:r>
            <a:r>
              <a:rPr lang="en-US" spc="-5" dirty="0">
                <a:cs typeface="Calibri"/>
              </a:rPr>
              <a:t>m</a:t>
            </a:r>
            <a:r>
              <a:rPr lang="en-US" spc="-40" dirty="0">
                <a:cs typeface="Calibri"/>
              </a:rPr>
              <a:t>a</a:t>
            </a:r>
            <a:r>
              <a:rPr lang="en-US" spc="-5" dirty="0">
                <a:cs typeface="Calibri"/>
              </a:rPr>
              <a:t>y need</a:t>
            </a:r>
            <a:r>
              <a:rPr lang="en-US" spc="10" dirty="0">
                <a:cs typeface="Calibri"/>
              </a:rPr>
              <a:t> </a:t>
            </a:r>
            <a:r>
              <a:rPr lang="en-US" spc="-25" dirty="0">
                <a:cs typeface="Calibri"/>
              </a:rPr>
              <a:t>t</a:t>
            </a:r>
            <a:r>
              <a:rPr lang="en-US" spc="-5" dirty="0">
                <a:cs typeface="Calibri"/>
              </a:rPr>
              <a:t>o</a:t>
            </a:r>
            <a:r>
              <a:rPr lang="en-US" spc="-10" dirty="0">
                <a:cs typeface="Calibri"/>
              </a:rPr>
              <a:t> </a:t>
            </a:r>
            <a:r>
              <a:rPr lang="en-US" spc="-25" dirty="0">
                <a:cs typeface="Calibri"/>
              </a:rPr>
              <a:t>c</a:t>
            </a:r>
            <a:r>
              <a:rPr lang="en-US" spc="-5" dirty="0">
                <a:cs typeface="Calibri"/>
              </a:rPr>
              <a:t>o</a:t>
            </a:r>
            <a:r>
              <a:rPr lang="en-US" spc="-10" dirty="0">
                <a:cs typeface="Calibri"/>
              </a:rPr>
              <a:t>ns</a:t>
            </a:r>
            <a:r>
              <a:rPr lang="en-US" spc="-5" dirty="0">
                <a:cs typeface="Calibri"/>
              </a:rPr>
              <a:t>i</a:t>
            </a:r>
            <a:r>
              <a:rPr lang="en-US" spc="-10" dirty="0">
                <a:cs typeface="Calibri"/>
              </a:rPr>
              <a:t>d</a:t>
            </a:r>
            <a:r>
              <a:rPr lang="en-US" spc="-5" dirty="0">
                <a:cs typeface="Calibri"/>
              </a:rPr>
              <a:t>er</a:t>
            </a:r>
            <a:r>
              <a:rPr lang="en-US" spc="15" dirty="0">
                <a:cs typeface="Calibri"/>
              </a:rPr>
              <a:t> </a:t>
            </a:r>
            <a:r>
              <a:rPr lang="en-US" spc="-5" dirty="0">
                <a:cs typeface="Calibri"/>
              </a:rPr>
              <a:t>additional</a:t>
            </a:r>
            <a:r>
              <a:rPr lang="en-US" spc="15" dirty="0">
                <a:cs typeface="Calibri"/>
              </a:rPr>
              <a:t> </a:t>
            </a:r>
            <a:r>
              <a:rPr lang="en-US" spc="-5" dirty="0">
                <a:cs typeface="Calibri"/>
              </a:rPr>
              <a:t>major li</a:t>
            </a:r>
            <a:r>
              <a:rPr lang="en-US" spc="-50" dirty="0">
                <a:cs typeface="Calibri"/>
              </a:rPr>
              <a:t>f</a:t>
            </a:r>
            <a:r>
              <a:rPr lang="en-US" spc="-5" dirty="0">
                <a:cs typeface="Calibri"/>
              </a:rPr>
              <a:t>e activities</a:t>
            </a:r>
            <a:r>
              <a:rPr lang="en-US" spc="20" dirty="0">
                <a:cs typeface="Calibri"/>
              </a:rPr>
              <a:t> </a:t>
            </a:r>
            <a:r>
              <a:rPr lang="en-US" spc="-5" dirty="0">
                <a:cs typeface="Calibri"/>
              </a:rPr>
              <a:t>i</a:t>
            </a:r>
            <a:r>
              <a:rPr lang="en-US" dirty="0">
                <a:cs typeface="Calibri"/>
              </a:rPr>
              <a:t>f</a:t>
            </a:r>
            <a:r>
              <a:rPr lang="en-US" spc="5" dirty="0">
                <a:cs typeface="Calibri"/>
              </a:rPr>
              <a:t> </a:t>
            </a:r>
            <a:r>
              <a:rPr lang="en-US" spc="-5" dirty="0">
                <a:cs typeface="Calibri"/>
              </a:rPr>
              <a:t>appli</a:t>
            </a:r>
            <a:r>
              <a:rPr lang="en-US" spc="-25" dirty="0">
                <a:cs typeface="Calibri"/>
              </a:rPr>
              <a:t>c</a:t>
            </a:r>
            <a:r>
              <a:rPr lang="en-US" spc="-5" dirty="0">
                <a:cs typeface="Calibri"/>
              </a:rPr>
              <a:t>able.</a:t>
            </a:r>
            <a:endParaRPr lang="en-US" dirty="0">
              <a:cs typeface="Calibri"/>
            </a:endParaRPr>
          </a:p>
          <a:p>
            <a:pPr>
              <a:buFont typeface="Wingdings" panose="05000000000000000000" pitchFamily="2" charset="2"/>
              <a:buChar char="§"/>
            </a:pPr>
            <a:endParaRPr lang="en-US" dirty="0"/>
          </a:p>
        </p:txBody>
      </p:sp>
      <p:sp>
        <p:nvSpPr>
          <p:cNvPr id="4" name="Text Placeholder 3"/>
          <p:cNvSpPr>
            <a:spLocks noGrp="1"/>
          </p:cNvSpPr>
          <p:nvPr>
            <p:ph type="body" sz="quarter" idx="13"/>
          </p:nvPr>
        </p:nvSpPr>
        <p:spPr/>
        <p:txBody>
          <a:bodyPr/>
          <a:lstStyle/>
          <a:p>
            <a:r>
              <a:rPr lang="en-US" dirty="0"/>
              <a:t>504 Process in DCPS</a:t>
            </a:r>
          </a:p>
        </p:txBody>
      </p:sp>
      <p:sp>
        <p:nvSpPr>
          <p:cNvPr id="5" name="Slide Number Placeholder 4"/>
          <p:cNvSpPr>
            <a:spLocks noGrp="1"/>
          </p:cNvSpPr>
          <p:nvPr>
            <p:ph type="sldNum" sz="quarter" idx="12"/>
          </p:nvPr>
        </p:nvSpPr>
        <p:spPr/>
        <p:txBody>
          <a:bodyPr/>
          <a:lstStyle/>
          <a:p>
            <a:fld id="{7B9C99EC-0444-814F-B7B5-49E252465484}" type="slidenum">
              <a:rPr lang="en-US" smtClean="0"/>
              <a:t>42</a:t>
            </a:fld>
            <a:endParaRPr lang="en-US"/>
          </a:p>
        </p:txBody>
      </p:sp>
    </p:spTree>
    <p:extLst>
      <p:ext uri="{BB962C8B-B14F-4D97-AF65-F5344CB8AC3E}">
        <p14:creationId xmlns:p14="http://schemas.microsoft.com/office/powerpoint/2010/main" val="4713116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a:bodyPr>
          <a:lstStyle/>
          <a:p>
            <a:r>
              <a:rPr lang="en-US" dirty="0"/>
              <a:t>Eligibility Criterion: Major Life Activity</a:t>
            </a:r>
          </a:p>
        </p:txBody>
      </p:sp>
      <p:pic>
        <p:nvPicPr>
          <p:cNvPr id="5" name="Content Placeholder 4"/>
          <p:cNvPicPr>
            <a:picLocks noGrp="1" noChangeAspect="1"/>
          </p:cNvPicPr>
          <p:nvPr>
            <p:ph idx="1"/>
          </p:nvPr>
        </p:nvPicPr>
        <p:blipFill>
          <a:blip r:embed="rId3"/>
          <a:stretch>
            <a:fillRect/>
          </a:stretch>
        </p:blipFill>
        <p:spPr>
          <a:xfrm>
            <a:off x="731520" y="2643187"/>
            <a:ext cx="7680959" cy="3713163"/>
          </a:xfrm>
          <a:prstGeom prst="rect">
            <a:avLst/>
          </a:prstGeom>
        </p:spPr>
      </p:pic>
      <p:sp>
        <p:nvSpPr>
          <p:cNvPr id="4" name="Text Placeholder 3"/>
          <p:cNvSpPr>
            <a:spLocks noGrp="1"/>
          </p:cNvSpPr>
          <p:nvPr>
            <p:ph type="body" sz="quarter" idx="13"/>
          </p:nvPr>
        </p:nvSpPr>
        <p:spPr/>
        <p:txBody>
          <a:bodyPr/>
          <a:lstStyle/>
          <a:p>
            <a:r>
              <a:rPr lang="en-US" dirty="0"/>
              <a:t>504 Process in DCPS</a:t>
            </a:r>
          </a:p>
        </p:txBody>
      </p:sp>
      <p:sp>
        <p:nvSpPr>
          <p:cNvPr id="6" name="Slide Number Placeholder 5"/>
          <p:cNvSpPr>
            <a:spLocks noGrp="1"/>
          </p:cNvSpPr>
          <p:nvPr>
            <p:ph type="sldNum" sz="quarter" idx="12"/>
          </p:nvPr>
        </p:nvSpPr>
        <p:spPr/>
        <p:txBody>
          <a:bodyPr/>
          <a:lstStyle/>
          <a:p>
            <a:fld id="{7B9C99EC-0444-814F-B7B5-49E252465484}" type="slidenum">
              <a:rPr lang="en-US" smtClean="0"/>
              <a:t>43</a:t>
            </a:fld>
            <a:endParaRPr lang="en-US"/>
          </a:p>
        </p:txBody>
      </p:sp>
      <p:sp>
        <p:nvSpPr>
          <p:cNvPr id="7" name="TextBox 6">
            <a:extLst>
              <a:ext uri="{FF2B5EF4-FFF2-40B4-BE49-F238E27FC236}">
                <a16:creationId xmlns:a16="http://schemas.microsoft.com/office/drawing/2014/main" xmlns="" id="{5EE3A2E4-3317-4CD7-A7BF-B7AB7873B4F6}"/>
              </a:ext>
            </a:extLst>
          </p:cNvPr>
          <p:cNvSpPr txBox="1"/>
          <p:nvPr/>
        </p:nvSpPr>
        <p:spPr>
          <a:xfrm>
            <a:off x="587093" y="1836910"/>
            <a:ext cx="8034728" cy="1200329"/>
          </a:xfrm>
          <a:prstGeom prst="rect">
            <a:avLst/>
          </a:prstGeom>
          <a:noFill/>
        </p:spPr>
        <p:txBody>
          <a:bodyPr wrap="square" rtlCol="0">
            <a:spAutoFit/>
          </a:bodyPr>
          <a:lstStyle/>
          <a:p>
            <a:r>
              <a:rPr lang="en-US" dirty="0"/>
              <a:t>Any activity important in daily life or necessary for the student to access the education, opportunities for learning, and school activities that are accessed by other students in the school.</a:t>
            </a:r>
          </a:p>
          <a:p>
            <a:endParaRPr lang="en-US" dirty="0"/>
          </a:p>
        </p:txBody>
      </p:sp>
    </p:spTree>
    <p:extLst>
      <p:ext uri="{BB962C8B-B14F-4D97-AF65-F5344CB8AC3E}">
        <p14:creationId xmlns:p14="http://schemas.microsoft.com/office/powerpoint/2010/main" val="1654693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a:bodyPr>
          <a:lstStyle/>
          <a:p>
            <a:r>
              <a:rPr lang="en-US" dirty="0"/>
              <a:t>What goes into a Section 504 Plan?</a:t>
            </a:r>
          </a:p>
        </p:txBody>
      </p:sp>
      <p:sp>
        <p:nvSpPr>
          <p:cNvPr id="4" name="Text Placeholder 3"/>
          <p:cNvSpPr>
            <a:spLocks noGrp="1"/>
          </p:cNvSpPr>
          <p:nvPr>
            <p:ph type="body" sz="quarter" idx="13"/>
          </p:nvPr>
        </p:nvSpPr>
        <p:spPr/>
        <p:txBody>
          <a:bodyPr/>
          <a:lstStyle/>
          <a:p>
            <a:r>
              <a:rPr lang="en-US" dirty="0"/>
              <a:t>504 Process in DCPS</a:t>
            </a:r>
          </a:p>
        </p:txBody>
      </p:sp>
      <p:graphicFrame>
        <p:nvGraphicFramePr>
          <p:cNvPr id="8" name="Content Placeholder 4"/>
          <p:cNvGraphicFramePr>
            <a:graphicFrameLocks noGrp="1"/>
          </p:cNvGraphicFramePr>
          <p:nvPr>
            <p:ph idx="1"/>
            <p:extLst/>
          </p:nvPr>
        </p:nvGraphicFramePr>
        <p:xfrm>
          <a:off x="80224" y="2060575"/>
          <a:ext cx="9048466" cy="43129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Slide Number Placeholder 8"/>
          <p:cNvSpPr>
            <a:spLocks noGrp="1"/>
          </p:cNvSpPr>
          <p:nvPr>
            <p:ph type="sldNum" sz="quarter" idx="12"/>
          </p:nvPr>
        </p:nvSpPr>
        <p:spPr/>
        <p:txBody>
          <a:bodyPr/>
          <a:lstStyle/>
          <a:p>
            <a:fld id="{7B9C99EC-0444-814F-B7B5-49E252465484}" type="slidenum">
              <a:rPr lang="en-US" smtClean="0"/>
              <a:t>44</a:t>
            </a:fld>
            <a:endParaRPr lang="en-US"/>
          </a:p>
        </p:txBody>
      </p:sp>
    </p:spTree>
    <p:extLst>
      <p:ext uri="{BB962C8B-B14F-4D97-AF65-F5344CB8AC3E}">
        <p14:creationId xmlns:p14="http://schemas.microsoft.com/office/powerpoint/2010/main" val="21810851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5159" y="1093781"/>
            <a:ext cx="7204135" cy="371580"/>
          </a:xfrm>
          <a:prstGeom prst="rect">
            <a:avLst/>
          </a:prstGeom>
        </p:spPr>
        <p:txBody>
          <a:bodyPr vert="horz" wrap="square" lIns="0" tIns="45215" rIns="0" bIns="0" rtlCol="0" anchor="ctr">
            <a:spAutoFit/>
          </a:bodyPr>
          <a:lstStyle/>
          <a:p>
            <a:pPr marL="11206"/>
            <a:r>
              <a:rPr spc="-4" dirty="0"/>
              <a:t>Th</a:t>
            </a:r>
            <a:r>
              <a:rPr dirty="0"/>
              <a:t>e</a:t>
            </a:r>
            <a:r>
              <a:rPr spc="9" dirty="0"/>
              <a:t> </a:t>
            </a:r>
            <a:r>
              <a:rPr spc="-4" dirty="0"/>
              <a:t>Sectio</a:t>
            </a:r>
            <a:r>
              <a:rPr dirty="0"/>
              <a:t>n</a:t>
            </a:r>
            <a:r>
              <a:rPr spc="-9" dirty="0"/>
              <a:t> </a:t>
            </a:r>
            <a:r>
              <a:rPr spc="-4" dirty="0"/>
              <a:t>504</a:t>
            </a:r>
            <a:r>
              <a:rPr spc="-18" dirty="0"/>
              <a:t> </a:t>
            </a:r>
            <a:r>
              <a:rPr spc="-4" dirty="0"/>
              <a:t>P</a:t>
            </a:r>
            <a:r>
              <a:rPr spc="-40" dirty="0"/>
              <a:t>r</a:t>
            </a:r>
            <a:r>
              <a:rPr spc="-4" dirty="0"/>
              <a:t>oces</a:t>
            </a:r>
            <a:r>
              <a:rPr dirty="0"/>
              <a:t>s</a:t>
            </a:r>
            <a:r>
              <a:rPr spc="-9" dirty="0"/>
              <a:t> </a:t>
            </a:r>
            <a:r>
              <a:rPr dirty="0"/>
              <a:t>in</a:t>
            </a:r>
            <a:r>
              <a:rPr spc="-4" dirty="0"/>
              <a:t> DCPS</a:t>
            </a:r>
            <a:r>
              <a:rPr dirty="0"/>
              <a:t>:</a:t>
            </a:r>
            <a:r>
              <a:rPr spc="-22" dirty="0"/>
              <a:t> </a:t>
            </a:r>
            <a:r>
              <a:rPr spc="-4" dirty="0"/>
              <a:t>Timeline</a:t>
            </a:r>
            <a:r>
              <a:rPr dirty="0"/>
              <a:t>s</a:t>
            </a:r>
            <a:r>
              <a:rPr spc="4" dirty="0"/>
              <a:t> </a:t>
            </a:r>
            <a:r>
              <a:rPr dirty="0"/>
              <a:t>&amp;</a:t>
            </a:r>
            <a:r>
              <a:rPr spc="-4" dirty="0"/>
              <a:t> Docume</a:t>
            </a:r>
            <a:r>
              <a:rPr spc="-22" dirty="0"/>
              <a:t>n</a:t>
            </a:r>
            <a:r>
              <a:rPr dirty="0"/>
              <a:t>ts</a:t>
            </a:r>
          </a:p>
        </p:txBody>
      </p:sp>
      <p:sp>
        <p:nvSpPr>
          <p:cNvPr id="26" name="object 26"/>
          <p:cNvSpPr txBox="1"/>
          <p:nvPr/>
        </p:nvSpPr>
        <p:spPr>
          <a:xfrm>
            <a:off x="4281822" y="1454784"/>
            <a:ext cx="4404978" cy="666849"/>
          </a:xfrm>
          <a:prstGeom prst="rect">
            <a:avLst/>
          </a:prstGeom>
        </p:spPr>
        <p:txBody>
          <a:bodyPr vert="horz" wrap="square" lIns="0" tIns="0" rIns="0" bIns="0" rtlCol="0">
            <a:spAutoFit/>
          </a:bodyPr>
          <a:lstStyle/>
          <a:p>
            <a:pPr marL="461147" marR="4483" indent="-450500">
              <a:lnSpc>
                <a:spcPts val="2647"/>
              </a:lnSpc>
            </a:pPr>
            <a:r>
              <a:rPr sz="1500" b="1" spc="-22" dirty="0">
                <a:latin typeface="Calibri"/>
                <a:cs typeface="Calibri"/>
              </a:rPr>
              <a:t>R</a:t>
            </a:r>
            <a:r>
              <a:rPr sz="1500" b="1" spc="-13" dirty="0">
                <a:latin typeface="Calibri"/>
                <a:cs typeface="Calibri"/>
              </a:rPr>
              <a:t>e</a:t>
            </a:r>
            <a:r>
              <a:rPr sz="1500" b="1" spc="-9" dirty="0">
                <a:latin typeface="Calibri"/>
                <a:cs typeface="Calibri"/>
              </a:rPr>
              <a:t>vie</a:t>
            </a:r>
            <a:r>
              <a:rPr sz="1500" b="1" spc="-4" dirty="0">
                <a:latin typeface="Calibri"/>
                <a:cs typeface="Calibri"/>
              </a:rPr>
              <a:t>w Eli</a:t>
            </a:r>
            <a:r>
              <a:rPr sz="1500" b="1" spc="-9" dirty="0">
                <a:latin typeface="Calibri"/>
                <a:cs typeface="Calibri"/>
              </a:rPr>
              <a:t>g</a:t>
            </a:r>
            <a:r>
              <a:rPr sz="1500" b="1" spc="-4" dirty="0">
                <a:latin typeface="Calibri"/>
                <a:cs typeface="Calibri"/>
              </a:rPr>
              <a:t>ibility</a:t>
            </a:r>
            <a:r>
              <a:rPr sz="1500" b="1" spc="18" dirty="0">
                <a:latin typeface="Calibri"/>
                <a:cs typeface="Calibri"/>
              </a:rPr>
              <a:t> </a:t>
            </a:r>
            <a:r>
              <a:rPr sz="1500" b="1" spc="-35" dirty="0">
                <a:latin typeface="Calibri"/>
                <a:cs typeface="Calibri"/>
              </a:rPr>
              <a:t>E</a:t>
            </a:r>
            <a:r>
              <a:rPr sz="1500" b="1" spc="-18" dirty="0">
                <a:latin typeface="Calibri"/>
                <a:cs typeface="Calibri"/>
              </a:rPr>
              <a:t>v</a:t>
            </a:r>
            <a:r>
              <a:rPr sz="1500" b="1" spc="-9" dirty="0">
                <a:latin typeface="Calibri"/>
                <a:cs typeface="Calibri"/>
              </a:rPr>
              <a:t>e</a:t>
            </a:r>
            <a:r>
              <a:rPr sz="1500" b="1" spc="4" dirty="0">
                <a:latin typeface="Calibri"/>
                <a:cs typeface="Calibri"/>
              </a:rPr>
              <a:t>r</a:t>
            </a:r>
            <a:r>
              <a:rPr sz="1500" b="1" spc="-4" dirty="0">
                <a:latin typeface="Calibri"/>
                <a:cs typeface="Calibri"/>
              </a:rPr>
              <a:t>y</a:t>
            </a:r>
            <a:r>
              <a:rPr sz="1500" b="1" spc="4" dirty="0">
                <a:latin typeface="Calibri"/>
                <a:cs typeface="Calibri"/>
              </a:rPr>
              <a:t> </a:t>
            </a:r>
            <a:r>
              <a:rPr sz="1500" b="1" spc="-9" dirty="0">
                <a:latin typeface="Calibri"/>
                <a:cs typeface="Calibri"/>
              </a:rPr>
              <a:t>Th</a:t>
            </a:r>
            <a:r>
              <a:rPr sz="1500" b="1" spc="-22" dirty="0">
                <a:latin typeface="Calibri"/>
                <a:cs typeface="Calibri"/>
              </a:rPr>
              <a:t>r</a:t>
            </a:r>
            <a:r>
              <a:rPr sz="1500" b="1" spc="-9" dirty="0">
                <a:latin typeface="Calibri"/>
                <a:cs typeface="Calibri"/>
              </a:rPr>
              <a:t>e</a:t>
            </a:r>
            <a:r>
              <a:rPr sz="1500" b="1" spc="-4" dirty="0">
                <a:latin typeface="Calibri"/>
                <a:cs typeface="Calibri"/>
              </a:rPr>
              <a:t>e</a:t>
            </a:r>
            <a:r>
              <a:rPr sz="1500" b="1" spc="-13" dirty="0">
                <a:latin typeface="Calibri"/>
                <a:cs typeface="Calibri"/>
              </a:rPr>
              <a:t> </a:t>
            </a:r>
            <a:r>
              <a:rPr sz="1500" b="1" spc="-106" dirty="0">
                <a:latin typeface="Calibri"/>
                <a:cs typeface="Calibri"/>
              </a:rPr>
              <a:t>Y</a:t>
            </a:r>
            <a:r>
              <a:rPr sz="1500" b="1" spc="-9" dirty="0">
                <a:latin typeface="Calibri"/>
                <a:cs typeface="Calibri"/>
              </a:rPr>
              <a:t>e</a:t>
            </a:r>
            <a:r>
              <a:rPr sz="1500" b="1" spc="-4" dirty="0">
                <a:latin typeface="Calibri"/>
                <a:cs typeface="Calibri"/>
              </a:rPr>
              <a:t>a</a:t>
            </a:r>
            <a:r>
              <a:rPr sz="1500" b="1" spc="-18" dirty="0">
                <a:latin typeface="Calibri"/>
                <a:cs typeface="Calibri"/>
              </a:rPr>
              <a:t>r</a:t>
            </a:r>
            <a:r>
              <a:rPr sz="1500" b="1" spc="-4" dirty="0">
                <a:latin typeface="Calibri"/>
                <a:cs typeface="Calibri"/>
              </a:rPr>
              <a:t>s</a:t>
            </a:r>
            <a:endParaRPr lang="en-US" sz="1500" b="1" spc="-4" dirty="0">
              <a:latin typeface="Calibri"/>
              <a:cs typeface="Calibri"/>
            </a:endParaRPr>
          </a:p>
          <a:p>
            <a:pPr marL="461147" marR="4483" indent="-450500">
              <a:lnSpc>
                <a:spcPts val="2647"/>
              </a:lnSpc>
            </a:pPr>
            <a:r>
              <a:rPr lang="en-US" sz="1500" b="1" spc="-22" dirty="0">
                <a:latin typeface="Calibri"/>
                <a:cs typeface="Calibri"/>
              </a:rPr>
              <a:t>				</a:t>
            </a:r>
            <a:r>
              <a:rPr sz="1500" b="1" spc="-22" dirty="0">
                <a:latin typeface="Calibri"/>
                <a:cs typeface="Calibri"/>
              </a:rPr>
              <a:t>R</a:t>
            </a:r>
            <a:r>
              <a:rPr sz="1500" b="1" spc="-13" dirty="0">
                <a:latin typeface="Calibri"/>
                <a:cs typeface="Calibri"/>
              </a:rPr>
              <a:t>e</a:t>
            </a:r>
            <a:r>
              <a:rPr sz="1500" b="1" spc="-9" dirty="0">
                <a:latin typeface="Calibri"/>
                <a:cs typeface="Calibri"/>
              </a:rPr>
              <a:t>vie</a:t>
            </a:r>
            <a:r>
              <a:rPr sz="1500" b="1" spc="-4" dirty="0">
                <a:latin typeface="Calibri"/>
                <a:cs typeface="Calibri"/>
              </a:rPr>
              <a:t>w</a:t>
            </a:r>
            <a:r>
              <a:rPr lang="en-US" sz="1500" b="1" spc="-4" dirty="0">
                <a:latin typeface="Calibri"/>
                <a:cs typeface="Calibri"/>
              </a:rPr>
              <a:t> </a:t>
            </a:r>
            <a:r>
              <a:rPr lang="en-US" sz="1500" b="1" spc="-9" dirty="0">
                <a:latin typeface="Calibri"/>
                <a:cs typeface="Calibri"/>
              </a:rPr>
              <a:t>P</a:t>
            </a:r>
            <a:r>
              <a:rPr sz="1500" b="1" spc="-9" dirty="0">
                <a:latin typeface="Calibri"/>
                <a:cs typeface="Calibri"/>
              </a:rPr>
              <a:t>la</a:t>
            </a:r>
            <a:r>
              <a:rPr sz="1500" b="1" spc="-4" dirty="0">
                <a:latin typeface="Calibri"/>
                <a:cs typeface="Calibri"/>
              </a:rPr>
              <a:t>n</a:t>
            </a:r>
            <a:r>
              <a:rPr sz="1500" b="1" spc="4" dirty="0">
                <a:latin typeface="Calibri"/>
                <a:cs typeface="Calibri"/>
              </a:rPr>
              <a:t> </a:t>
            </a:r>
            <a:r>
              <a:rPr sz="1500" b="1" spc="-35" dirty="0">
                <a:latin typeface="Calibri"/>
                <a:cs typeface="Calibri"/>
              </a:rPr>
              <a:t>E</a:t>
            </a:r>
            <a:r>
              <a:rPr sz="1500" b="1" spc="-18" dirty="0">
                <a:latin typeface="Calibri"/>
                <a:cs typeface="Calibri"/>
              </a:rPr>
              <a:t>v</a:t>
            </a:r>
            <a:r>
              <a:rPr sz="1500" b="1" spc="-9" dirty="0">
                <a:latin typeface="Calibri"/>
                <a:cs typeface="Calibri"/>
              </a:rPr>
              <a:t>e</a:t>
            </a:r>
            <a:r>
              <a:rPr sz="1500" b="1" spc="4" dirty="0">
                <a:latin typeface="Calibri"/>
                <a:cs typeface="Calibri"/>
              </a:rPr>
              <a:t>r</a:t>
            </a:r>
            <a:r>
              <a:rPr sz="1500" b="1" spc="-4" dirty="0">
                <a:latin typeface="Calibri"/>
                <a:cs typeface="Calibri"/>
              </a:rPr>
              <a:t>y</a:t>
            </a:r>
            <a:r>
              <a:rPr sz="1500" b="1" dirty="0">
                <a:latin typeface="Calibri"/>
                <a:cs typeface="Calibri"/>
              </a:rPr>
              <a:t> </a:t>
            </a:r>
            <a:r>
              <a:rPr sz="1500" b="1" spc="-106" dirty="0">
                <a:latin typeface="Calibri"/>
                <a:cs typeface="Calibri"/>
              </a:rPr>
              <a:t>Y</a:t>
            </a:r>
            <a:r>
              <a:rPr sz="1500" b="1" spc="-9" dirty="0">
                <a:latin typeface="Calibri"/>
                <a:cs typeface="Calibri"/>
              </a:rPr>
              <a:t>e</a:t>
            </a:r>
            <a:r>
              <a:rPr sz="1500" b="1" spc="-4" dirty="0">
                <a:latin typeface="Calibri"/>
                <a:cs typeface="Calibri"/>
              </a:rPr>
              <a:t>a</a:t>
            </a:r>
            <a:r>
              <a:rPr sz="1500" b="1" dirty="0">
                <a:latin typeface="Calibri"/>
                <a:cs typeface="Calibri"/>
              </a:rPr>
              <a:t>r</a:t>
            </a:r>
            <a:endParaRPr sz="1500" dirty="0">
              <a:latin typeface="Calibri"/>
              <a:cs typeface="Calibri"/>
            </a:endParaRPr>
          </a:p>
        </p:txBody>
      </p:sp>
      <p:grpSp>
        <p:nvGrpSpPr>
          <p:cNvPr id="3" name="Group 2"/>
          <p:cNvGrpSpPr/>
          <p:nvPr/>
        </p:nvGrpSpPr>
        <p:grpSpPr>
          <a:xfrm>
            <a:off x="887186" y="1771704"/>
            <a:ext cx="7441702" cy="3869337"/>
            <a:chOff x="930787" y="1451609"/>
            <a:chExt cx="7030881" cy="2880136"/>
          </a:xfrm>
        </p:grpSpPr>
        <p:sp>
          <p:nvSpPr>
            <p:cNvPr id="4" name="object 4"/>
            <p:cNvSpPr/>
            <p:nvPr/>
          </p:nvSpPr>
          <p:spPr>
            <a:xfrm>
              <a:off x="6340288" y="2086983"/>
              <a:ext cx="1609725" cy="1609165"/>
            </a:xfrm>
            <a:custGeom>
              <a:avLst/>
              <a:gdLst/>
              <a:ahLst/>
              <a:cxnLst/>
              <a:rect l="l" t="t" r="r" b="b"/>
              <a:pathLst>
                <a:path w="1824354" h="1823720">
                  <a:moveTo>
                    <a:pt x="1824227" y="912113"/>
                  </a:moveTo>
                  <a:lnTo>
                    <a:pt x="1821203" y="837315"/>
                  </a:lnTo>
                  <a:lnTo>
                    <a:pt x="1812288" y="764180"/>
                  </a:lnTo>
                  <a:lnTo>
                    <a:pt x="1797715" y="692943"/>
                  </a:lnTo>
                  <a:lnTo>
                    <a:pt x="1777721" y="623840"/>
                  </a:lnTo>
                  <a:lnTo>
                    <a:pt x="1752540" y="557105"/>
                  </a:lnTo>
                  <a:lnTo>
                    <a:pt x="1722407" y="492973"/>
                  </a:lnTo>
                  <a:lnTo>
                    <a:pt x="1687556" y="431679"/>
                  </a:lnTo>
                  <a:lnTo>
                    <a:pt x="1648224" y="373459"/>
                  </a:lnTo>
                  <a:lnTo>
                    <a:pt x="1604644" y="318546"/>
                  </a:lnTo>
                  <a:lnTo>
                    <a:pt x="1557051" y="267176"/>
                  </a:lnTo>
                  <a:lnTo>
                    <a:pt x="1505681" y="219583"/>
                  </a:lnTo>
                  <a:lnTo>
                    <a:pt x="1450768" y="176003"/>
                  </a:lnTo>
                  <a:lnTo>
                    <a:pt x="1392548" y="136671"/>
                  </a:lnTo>
                  <a:lnTo>
                    <a:pt x="1331254" y="101820"/>
                  </a:lnTo>
                  <a:lnTo>
                    <a:pt x="1267122" y="71687"/>
                  </a:lnTo>
                  <a:lnTo>
                    <a:pt x="1200387" y="46506"/>
                  </a:lnTo>
                  <a:lnTo>
                    <a:pt x="1131284" y="26512"/>
                  </a:lnTo>
                  <a:lnTo>
                    <a:pt x="1060047" y="11939"/>
                  </a:lnTo>
                  <a:lnTo>
                    <a:pt x="986912" y="3024"/>
                  </a:lnTo>
                  <a:lnTo>
                    <a:pt x="912113" y="0"/>
                  </a:lnTo>
                  <a:lnTo>
                    <a:pt x="837315" y="3024"/>
                  </a:lnTo>
                  <a:lnTo>
                    <a:pt x="764180" y="11939"/>
                  </a:lnTo>
                  <a:lnTo>
                    <a:pt x="692943" y="26512"/>
                  </a:lnTo>
                  <a:lnTo>
                    <a:pt x="623840" y="46506"/>
                  </a:lnTo>
                  <a:lnTo>
                    <a:pt x="557105" y="71687"/>
                  </a:lnTo>
                  <a:lnTo>
                    <a:pt x="492973" y="101820"/>
                  </a:lnTo>
                  <a:lnTo>
                    <a:pt x="431679" y="136671"/>
                  </a:lnTo>
                  <a:lnTo>
                    <a:pt x="373459" y="176003"/>
                  </a:lnTo>
                  <a:lnTo>
                    <a:pt x="318546" y="219583"/>
                  </a:lnTo>
                  <a:lnTo>
                    <a:pt x="267176" y="267176"/>
                  </a:lnTo>
                  <a:lnTo>
                    <a:pt x="219583" y="318546"/>
                  </a:lnTo>
                  <a:lnTo>
                    <a:pt x="176003" y="373459"/>
                  </a:lnTo>
                  <a:lnTo>
                    <a:pt x="136671" y="431679"/>
                  </a:lnTo>
                  <a:lnTo>
                    <a:pt x="101820" y="492973"/>
                  </a:lnTo>
                  <a:lnTo>
                    <a:pt x="71687" y="557105"/>
                  </a:lnTo>
                  <a:lnTo>
                    <a:pt x="46506" y="623840"/>
                  </a:lnTo>
                  <a:lnTo>
                    <a:pt x="26512" y="692943"/>
                  </a:lnTo>
                  <a:lnTo>
                    <a:pt x="11939" y="764180"/>
                  </a:lnTo>
                  <a:lnTo>
                    <a:pt x="3024" y="837315"/>
                  </a:lnTo>
                  <a:lnTo>
                    <a:pt x="0" y="912113"/>
                  </a:lnTo>
                  <a:lnTo>
                    <a:pt x="3024" y="986907"/>
                  </a:lnTo>
                  <a:lnTo>
                    <a:pt x="11939" y="1060026"/>
                  </a:lnTo>
                  <a:lnTo>
                    <a:pt x="26512" y="1131238"/>
                  </a:lnTo>
                  <a:lnTo>
                    <a:pt x="46506" y="1200308"/>
                  </a:lnTo>
                  <a:lnTo>
                    <a:pt x="71687" y="1267003"/>
                  </a:lnTo>
                  <a:lnTo>
                    <a:pt x="101820" y="1331089"/>
                  </a:lnTo>
                  <a:lnTo>
                    <a:pt x="136671" y="1392333"/>
                  </a:lnTo>
                  <a:lnTo>
                    <a:pt x="176003" y="1450500"/>
                  </a:lnTo>
                  <a:lnTo>
                    <a:pt x="219583" y="1505357"/>
                  </a:lnTo>
                  <a:lnTo>
                    <a:pt x="267176" y="1556670"/>
                  </a:lnTo>
                  <a:lnTo>
                    <a:pt x="318546" y="1604206"/>
                  </a:lnTo>
                  <a:lnTo>
                    <a:pt x="373459" y="1647730"/>
                  </a:lnTo>
                  <a:lnTo>
                    <a:pt x="431679" y="1687009"/>
                  </a:lnTo>
                  <a:lnTo>
                    <a:pt x="492973" y="1721809"/>
                  </a:lnTo>
                  <a:lnTo>
                    <a:pt x="557105" y="1751897"/>
                  </a:lnTo>
                  <a:lnTo>
                    <a:pt x="623840" y="1777038"/>
                  </a:lnTo>
                  <a:lnTo>
                    <a:pt x="692943" y="1797000"/>
                  </a:lnTo>
                  <a:lnTo>
                    <a:pt x="764180" y="1811547"/>
                  </a:lnTo>
                  <a:lnTo>
                    <a:pt x="837315" y="1820447"/>
                  </a:lnTo>
                  <a:lnTo>
                    <a:pt x="912113" y="1823465"/>
                  </a:lnTo>
                  <a:lnTo>
                    <a:pt x="986912" y="1820447"/>
                  </a:lnTo>
                  <a:lnTo>
                    <a:pt x="1060047" y="1811547"/>
                  </a:lnTo>
                  <a:lnTo>
                    <a:pt x="1131284" y="1797000"/>
                  </a:lnTo>
                  <a:lnTo>
                    <a:pt x="1200387" y="1777038"/>
                  </a:lnTo>
                  <a:lnTo>
                    <a:pt x="1267122" y="1751897"/>
                  </a:lnTo>
                  <a:lnTo>
                    <a:pt x="1331254" y="1721809"/>
                  </a:lnTo>
                  <a:lnTo>
                    <a:pt x="1392548" y="1687009"/>
                  </a:lnTo>
                  <a:lnTo>
                    <a:pt x="1450768" y="1647730"/>
                  </a:lnTo>
                  <a:lnTo>
                    <a:pt x="1505681" y="1604206"/>
                  </a:lnTo>
                  <a:lnTo>
                    <a:pt x="1557051" y="1556670"/>
                  </a:lnTo>
                  <a:lnTo>
                    <a:pt x="1604644" y="1505357"/>
                  </a:lnTo>
                  <a:lnTo>
                    <a:pt x="1648224" y="1450500"/>
                  </a:lnTo>
                  <a:lnTo>
                    <a:pt x="1687556" y="1392333"/>
                  </a:lnTo>
                  <a:lnTo>
                    <a:pt x="1722407" y="1331089"/>
                  </a:lnTo>
                  <a:lnTo>
                    <a:pt x="1752540" y="1267003"/>
                  </a:lnTo>
                  <a:lnTo>
                    <a:pt x="1777721" y="1200308"/>
                  </a:lnTo>
                  <a:lnTo>
                    <a:pt x="1797715" y="1131238"/>
                  </a:lnTo>
                  <a:lnTo>
                    <a:pt x="1812288" y="1060026"/>
                  </a:lnTo>
                  <a:lnTo>
                    <a:pt x="1821203" y="986907"/>
                  </a:lnTo>
                  <a:lnTo>
                    <a:pt x="1824227" y="912113"/>
                  </a:lnTo>
                  <a:close/>
                </a:path>
              </a:pathLst>
            </a:custGeom>
            <a:solidFill>
              <a:srgbClr val="4F81BD"/>
            </a:solidFill>
          </p:spPr>
          <p:txBody>
            <a:bodyPr wrap="square" lIns="0" tIns="0" rIns="0" bIns="0" rtlCol="0"/>
            <a:lstStyle/>
            <a:p>
              <a:endParaRPr sz="1588"/>
            </a:p>
          </p:txBody>
        </p:sp>
        <p:sp>
          <p:nvSpPr>
            <p:cNvPr id="5" name="object 5"/>
            <p:cNvSpPr/>
            <p:nvPr/>
          </p:nvSpPr>
          <p:spPr>
            <a:xfrm>
              <a:off x="6329531" y="2075554"/>
              <a:ext cx="1632137" cy="1632137"/>
            </a:xfrm>
            <a:custGeom>
              <a:avLst/>
              <a:gdLst/>
              <a:ahLst/>
              <a:cxnLst/>
              <a:rect l="l" t="t" r="r" b="b"/>
              <a:pathLst>
                <a:path w="1849754" h="1849754">
                  <a:moveTo>
                    <a:pt x="1849374" y="924306"/>
                  </a:moveTo>
                  <a:lnTo>
                    <a:pt x="1847850" y="877062"/>
                  </a:lnTo>
                  <a:lnTo>
                    <a:pt x="1844039" y="829818"/>
                  </a:lnTo>
                  <a:lnTo>
                    <a:pt x="1838706" y="784098"/>
                  </a:lnTo>
                  <a:lnTo>
                    <a:pt x="1826544" y="720106"/>
                  </a:lnTo>
                  <a:lnTo>
                    <a:pt x="1810089" y="657797"/>
                  </a:lnTo>
                  <a:lnTo>
                    <a:pt x="1789510" y="597327"/>
                  </a:lnTo>
                  <a:lnTo>
                    <a:pt x="1764974" y="538852"/>
                  </a:lnTo>
                  <a:lnTo>
                    <a:pt x="1736650" y="482526"/>
                  </a:lnTo>
                  <a:lnTo>
                    <a:pt x="1704706" y="428507"/>
                  </a:lnTo>
                  <a:lnTo>
                    <a:pt x="1669310" y="376949"/>
                  </a:lnTo>
                  <a:lnTo>
                    <a:pt x="1630631" y="328008"/>
                  </a:lnTo>
                  <a:lnTo>
                    <a:pt x="1588835" y="281840"/>
                  </a:lnTo>
                  <a:lnTo>
                    <a:pt x="1544092" y="238601"/>
                  </a:lnTo>
                  <a:lnTo>
                    <a:pt x="1496570" y="198445"/>
                  </a:lnTo>
                  <a:lnTo>
                    <a:pt x="1446437" y="161530"/>
                  </a:lnTo>
                  <a:lnTo>
                    <a:pt x="1393861" y="128010"/>
                  </a:lnTo>
                  <a:lnTo>
                    <a:pt x="1339010" y="98042"/>
                  </a:lnTo>
                  <a:lnTo>
                    <a:pt x="1282052" y="71780"/>
                  </a:lnTo>
                  <a:lnTo>
                    <a:pt x="1223156" y="49381"/>
                  </a:lnTo>
                  <a:lnTo>
                    <a:pt x="1162489" y="31000"/>
                  </a:lnTo>
                  <a:lnTo>
                    <a:pt x="1100221" y="16793"/>
                  </a:lnTo>
                  <a:lnTo>
                    <a:pt x="1036518" y="6916"/>
                  </a:lnTo>
                  <a:lnTo>
                    <a:pt x="972312" y="1587"/>
                  </a:lnTo>
                  <a:lnTo>
                    <a:pt x="924306" y="0"/>
                  </a:lnTo>
                  <a:lnTo>
                    <a:pt x="876300" y="1524"/>
                  </a:lnTo>
                  <a:lnTo>
                    <a:pt x="811460" y="7030"/>
                  </a:lnTo>
                  <a:lnTo>
                    <a:pt x="747864" y="17008"/>
                  </a:lnTo>
                  <a:lnTo>
                    <a:pt x="685682" y="31302"/>
                  </a:lnTo>
                  <a:lnTo>
                    <a:pt x="625086" y="49756"/>
                  </a:lnTo>
                  <a:lnTo>
                    <a:pt x="566246" y="72216"/>
                  </a:lnTo>
                  <a:lnTo>
                    <a:pt x="509333" y="98525"/>
                  </a:lnTo>
                  <a:lnTo>
                    <a:pt x="454509" y="128535"/>
                  </a:lnTo>
                  <a:lnTo>
                    <a:pt x="401974" y="162071"/>
                  </a:lnTo>
                  <a:lnTo>
                    <a:pt x="351869" y="198998"/>
                  </a:lnTo>
                  <a:lnTo>
                    <a:pt x="304376" y="239153"/>
                  </a:lnTo>
                  <a:lnTo>
                    <a:pt x="259664" y="282381"/>
                  </a:lnTo>
                  <a:lnTo>
                    <a:pt x="217906" y="328528"/>
                  </a:lnTo>
                  <a:lnTo>
                    <a:pt x="179272" y="377436"/>
                  </a:lnTo>
                  <a:lnTo>
                    <a:pt x="143932" y="428952"/>
                  </a:lnTo>
                  <a:lnTo>
                    <a:pt x="112059" y="482919"/>
                  </a:lnTo>
                  <a:lnTo>
                    <a:pt x="83823" y="539183"/>
                  </a:lnTo>
                  <a:lnTo>
                    <a:pt x="59395" y="597589"/>
                  </a:lnTo>
                  <a:lnTo>
                    <a:pt x="38946" y="657979"/>
                  </a:lnTo>
                  <a:lnTo>
                    <a:pt x="22646" y="720201"/>
                  </a:lnTo>
                  <a:lnTo>
                    <a:pt x="10667" y="784098"/>
                  </a:lnTo>
                  <a:lnTo>
                    <a:pt x="4571" y="830580"/>
                  </a:lnTo>
                  <a:lnTo>
                    <a:pt x="761" y="877824"/>
                  </a:lnTo>
                  <a:lnTo>
                    <a:pt x="0" y="925068"/>
                  </a:lnTo>
                  <a:lnTo>
                    <a:pt x="762" y="973074"/>
                  </a:lnTo>
                  <a:lnTo>
                    <a:pt x="4572" y="1019556"/>
                  </a:lnTo>
                  <a:lnTo>
                    <a:pt x="10668" y="1066038"/>
                  </a:lnTo>
                  <a:lnTo>
                    <a:pt x="18288" y="1111758"/>
                  </a:lnTo>
                  <a:lnTo>
                    <a:pt x="25146" y="1139434"/>
                  </a:lnTo>
                  <a:lnTo>
                    <a:pt x="25146" y="924306"/>
                  </a:lnTo>
                  <a:lnTo>
                    <a:pt x="26669" y="878586"/>
                  </a:lnTo>
                  <a:lnTo>
                    <a:pt x="29717" y="832866"/>
                  </a:lnTo>
                  <a:lnTo>
                    <a:pt x="35813" y="787908"/>
                  </a:lnTo>
                  <a:lnTo>
                    <a:pt x="48038" y="723245"/>
                  </a:lnTo>
                  <a:lnTo>
                    <a:pt x="64796" y="660383"/>
                  </a:lnTo>
                  <a:lnTo>
                    <a:pt x="85897" y="599488"/>
                  </a:lnTo>
                  <a:lnTo>
                    <a:pt x="111152" y="540724"/>
                  </a:lnTo>
                  <a:lnTo>
                    <a:pt x="140369" y="484259"/>
                  </a:lnTo>
                  <a:lnTo>
                    <a:pt x="173361" y="430259"/>
                  </a:lnTo>
                  <a:lnTo>
                    <a:pt x="209936" y="378888"/>
                  </a:lnTo>
                  <a:lnTo>
                    <a:pt x="249904" y="330313"/>
                  </a:lnTo>
                  <a:lnTo>
                    <a:pt x="293076" y="284700"/>
                  </a:lnTo>
                  <a:lnTo>
                    <a:pt x="339261" y="242215"/>
                  </a:lnTo>
                  <a:lnTo>
                    <a:pt x="388270" y="203024"/>
                  </a:lnTo>
                  <a:lnTo>
                    <a:pt x="439912" y="167293"/>
                  </a:lnTo>
                  <a:lnTo>
                    <a:pt x="493999" y="135188"/>
                  </a:lnTo>
                  <a:lnTo>
                    <a:pt x="550339" y="106874"/>
                  </a:lnTo>
                  <a:lnTo>
                    <a:pt x="608742" y="82518"/>
                  </a:lnTo>
                  <a:lnTo>
                    <a:pt x="669020" y="62285"/>
                  </a:lnTo>
                  <a:lnTo>
                    <a:pt x="730981" y="46341"/>
                  </a:lnTo>
                  <a:lnTo>
                    <a:pt x="794436" y="34853"/>
                  </a:lnTo>
                  <a:lnTo>
                    <a:pt x="859195" y="27987"/>
                  </a:lnTo>
                  <a:lnTo>
                    <a:pt x="925068" y="25908"/>
                  </a:lnTo>
                  <a:lnTo>
                    <a:pt x="970026" y="26657"/>
                  </a:lnTo>
                  <a:lnTo>
                    <a:pt x="1016508" y="30480"/>
                  </a:lnTo>
                  <a:lnTo>
                    <a:pt x="1079096" y="38866"/>
                  </a:lnTo>
                  <a:lnTo>
                    <a:pt x="1140292" y="51570"/>
                  </a:lnTo>
                  <a:lnTo>
                    <a:pt x="1199933" y="68428"/>
                  </a:lnTo>
                  <a:lnTo>
                    <a:pt x="1257858" y="89277"/>
                  </a:lnTo>
                  <a:lnTo>
                    <a:pt x="1313904" y="113954"/>
                  </a:lnTo>
                  <a:lnTo>
                    <a:pt x="1367908" y="142298"/>
                  </a:lnTo>
                  <a:lnTo>
                    <a:pt x="1419710" y="174144"/>
                  </a:lnTo>
                  <a:lnTo>
                    <a:pt x="1469146" y="209331"/>
                  </a:lnTo>
                  <a:lnTo>
                    <a:pt x="1516056" y="247695"/>
                  </a:lnTo>
                  <a:lnTo>
                    <a:pt x="1560275" y="289074"/>
                  </a:lnTo>
                  <a:lnTo>
                    <a:pt x="1601644" y="333305"/>
                  </a:lnTo>
                  <a:lnTo>
                    <a:pt x="1639998" y="380225"/>
                  </a:lnTo>
                  <a:lnTo>
                    <a:pt x="1675177" y="429671"/>
                  </a:lnTo>
                  <a:lnTo>
                    <a:pt x="1707019" y="481481"/>
                  </a:lnTo>
                  <a:lnTo>
                    <a:pt x="1735360" y="535493"/>
                  </a:lnTo>
                  <a:lnTo>
                    <a:pt x="1760039" y="591542"/>
                  </a:lnTo>
                  <a:lnTo>
                    <a:pt x="1780894" y="649467"/>
                  </a:lnTo>
                  <a:lnTo>
                    <a:pt x="1797763" y="709104"/>
                  </a:lnTo>
                  <a:lnTo>
                    <a:pt x="1810483" y="770291"/>
                  </a:lnTo>
                  <a:lnTo>
                    <a:pt x="1818894" y="832866"/>
                  </a:lnTo>
                  <a:lnTo>
                    <a:pt x="1822704" y="878586"/>
                  </a:lnTo>
                  <a:lnTo>
                    <a:pt x="1823466" y="925068"/>
                  </a:lnTo>
                  <a:lnTo>
                    <a:pt x="1823466" y="1139196"/>
                  </a:lnTo>
                  <a:lnTo>
                    <a:pt x="1832212" y="1101110"/>
                  </a:lnTo>
                  <a:lnTo>
                    <a:pt x="1842243" y="1037357"/>
                  </a:lnTo>
                  <a:lnTo>
                    <a:pt x="1847850" y="972312"/>
                  </a:lnTo>
                  <a:lnTo>
                    <a:pt x="1849374" y="924306"/>
                  </a:lnTo>
                  <a:close/>
                </a:path>
                <a:path w="1849754" h="1849754">
                  <a:moveTo>
                    <a:pt x="1823466" y="1139196"/>
                  </a:moveTo>
                  <a:lnTo>
                    <a:pt x="1823466" y="925068"/>
                  </a:lnTo>
                  <a:lnTo>
                    <a:pt x="1822704" y="971550"/>
                  </a:lnTo>
                  <a:lnTo>
                    <a:pt x="1818894" y="1017270"/>
                  </a:lnTo>
                  <a:lnTo>
                    <a:pt x="1810362" y="1080020"/>
                  </a:lnTo>
                  <a:lnTo>
                    <a:pt x="1797550" y="1141330"/>
                  </a:lnTo>
                  <a:lnTo>
                    <a:pt x="1780615" y="1201045"/>
                  </a:lnTo>
                  <a:lnTo>
                    <a:pt x="1759717" y="1259005"/>
                  </a:lnTo>
                  <a:lnTo>
                    <a:pt x="1735014" y="1315055"/>
                  </a:lnTo>
                  <a:lnTo>
                    <a:pt x="1706664" y="1369037"/>
                  </a:lnTo>
                  <a:lnTo>
                    <a:pt x="1674827" y="1420794"/>
                  </a:lnTo>
                  <a:lnTo>
                    <a:pt x="1639661" y="1470168"/>
                  </a:lnTo>
                  <a:lnTo>
                    <a:pt x="1601324" y="1517003"/>
                  </a:lnTo>
                  <a:lnTo>
                    <a:pt x="1559975" y="1561142"/>
                  </a:lnTo>
                  <a:lnTo>
                    <a:pt x="1515774" y="1602427"/>
                  </a:lnTo>
                  <a:lnTo>
                    <a:pt x="1468878" y="1640702"/>
                  </a:lnTo>
                  <a:lnTo>
                    <a:pt x="1419446" y="1675809"/>
                  </a:lnTo>
                  <a:lnTo>
                    <a:pt x="1367637" y="1707590"/>
                  </a:lnTo>
                  <a:lnTo>
                    <a:pt x="1313609" y="1735890"/>
                  </a:lnTo>
                  <a:lnTo>
                    <a:pt x="1257521" y="1760550"/>
                  </a:lnTo>
                  <a:lnTo>
                    <a:pt x="1199533" y="1781414"/>
                  </a:lnTo>
                  <a:lnTo>
                    <a:pt x="1139801" y="1798324"/>
                  </a:lnTo>
                  <a:lnTo>
                    <a:pt x="1078486" y="1811124"/>
                  </a:lnTo>
                  <a:lnTo>
                    <a:pt x="1015746" y="1819656"/>
                  </a:lnTo>
                  <a:lnTo>
                    <a:pt x="970026" y="1822704"/>
                  </a:lnTo>
                  <a:lnTo>
                    <a:pt x="924306" y="1824228"/>
                  </a:lnTo>
                  <a:lnTo>
                    <a:pt x="860724" y="1822015"/>
                  </a:lnTo>
                  <a:lnTo>
                    <a:pt x="798197" y="1815428"/>
                  </a:lnTo>
                  <a:lnTo>
                    <a:pt x="736889" y="1804604"/>
                  </a:lnTo>
                  <a:lnTo>
                    <a:pt x="676969" y="1789680"/>
                  </a:lnTo>
                  <a:lnTo>
                    <a:pt x="618604" y="1770795"/>
                  </a:lnTo>
                  <a:lnTo>
                    <a:pt x="561960" y="1748085"/>
                  </a:lnTo>
                  <a:lnTo>
                    <a:pt x="507207" y="1721688"/>
                  </a:lnTo>
                  <a:lnTo>
                    <a:pt x="454509" y="1691743"/>
                  </a:lnTo>
                  <a:lnTo>
                    <a:pt x="404036" y="1658385"/>
                  </a:lnTo>
                  <a:lnTo>
                    <a:pt x="355954" y="1621755"/>
                  </a:lnTo>
                  <a:lnTo>
                    <a:pt x="310429" y="1581987"/>
                  </a:lnTo>
                  <a:lnTo>
                    <a:pt x="267631" y="1539222"/>
                  </a:lnTo>
                  <a:lnTo>
                    <a:pt x="227725" y="1493595"/>
                  </a:lnTo>
                  <a:lnTo>
                    <a:pt x="190880" y="1445245"/>
                  </a:lnTo>
                  <a:lnTo>
                    <a:pt x="157261" y="1394309"/>
                  </a:lnTo>
                  <a:lnTo>
                    <a:pt x="127038" y="1340926"/>
                  </a:lnTo>
                  <a:lnTo>
                    <a:pt x="100376" y="1285231"/>
                  </a:lnTo>
                  <a:lnTo>
                    <a:pt x="77443" y="1227364"/>
                  </a:lnTo>
                  <a:lnTo>
                    <a:pt x="58406" y="1167462"/>
                  </a:lnTo>
                  <a:lnTo>
                    <a:pt x="43434" y="1105662"/>
                  </a:lnTo>
                  <a:lnTo>
                    <a:pt x="35814" y="1061466"/>
                  </a:lnTo>
                  <a:lnTo>
                    <a:pt x="29718" y="1016508"/>
                  </a:lnTo>
                  <a:lnTo>
                    <a:pt x="26670" y="970788"/>
                  </a:lnTo>
                  <a:lnTo>
                    <a:pt x="25146" y="924306"/>
                  </a:lnTo>
                  <a:lnTo>
                    <a:pt x="25146" y="1139434"/>
                  </a:lnTo>
                  <a:lnTo>
                    <a:pt x="34650" y="1177791"/>
                  </a:lnTo>
                  <a:lnTo>
                    <a:pt x="55460" y="1241661"/>
                  </a:lnTo>
                  <a:lnTo>
                    <a:pt x="80528" y="1303218"/>
                  </a:lnTo>
                  <a:lnTo>
                    <a:pt x="109660" y="1362309"/>
                  </a:lnTo>
                  <a:lnTo>
                    <a:pt x="142667" y="1418783"/>
                  </a:lnTo>
                  <a:lnTo>
                    <a:pt x="179355" y="1472487"/>
                  </a:lnTo>
                  <a:lnTo>
                    <a:pt x="219534" y="1523271"/>
                  </a:lnTo>
                  <a:lnTo>
                    <a:pt x="263011" y="1570981"/>
                  </a:lnTo>
                  <a:lnTo>
                    <a:pt x="309596" y="1615468"/>
                  </a:lnTo>
                  <a:lnTo>
                    <a:pt x="359097" y="1656578"/>
                  </a:lnTo>
                  <a:lnTo>
                    <a:pt x="411321" y="1694160"/>
                  </a:lnTo>
                  <a:lnTo>
                    <a:pt x="466078" y="1728063"/>
                  </a:lnTo>
                  <a:lnTo>
                    <a:pt x="523176" y="1758135"/>
                  </a:lnTo>
                  <a:lnTo>
                    <a:pt x="582423" y="1784223"/>
                  </a:lnTo>
                  <a:lnTo>
                    <a:pt x="643628" y="1806176"/>
                  </a:lnTo>
                  <a:lnTo>
                    <a:pt x="706599" y="1823843"/>
                  </a:lnTo>
                  <a:lnTo>
                    <a:pt x="771144" y="1837072"/>
                  </a:lnTo>
                  <a:lnTo>
                    <a:pt x="837073" y="1845711"/>
                  </a:lnTo>
                  <a:lnTo>
                    <a:pt x="904192" y="1849608"/>
                  </a:lnTo>
                  <a:lnTo>
                    <a:pt x="972312" y="1848612"/>
                  </a:lnTo>
                  <a:lnTo>
                    <a:pt x="1019556" y="1844802"/>
                  </a:lnTo>
                  <a:lnTo>
                    <a:pt x="1065276" y="1838706"/>
                  </a:lnTo>
                  <a:lnTo>
                    <a:pt x="1129421" y="1826555"/>
                  </a:lnTo>
                  <a:lnTo>
                    <a:pt x="1191828" y="1810130"/>
                  </a:lnTo>
                  <a:lnTo>
                    <a:pt x="1252347" y="1789595"/>
                  </a:lnTo>
                  <a:lnTo>
                    <a:pt x="1310831" y="1765117"/>
                  </a:lnTo>
                  <a:lnTo>
                    <a:pt x="1367129" y="1736861"/>
                  </a:lnTo>
                  <a:lnTo>
                    <a:pt x="1421092" y="1704992"/>
                  </a:lnTo>
                  <a:lnTo>
                    <a:pt x="1472570" y="1669676"/>
                  </a:lnTo>
                  <a:lnTo>
                    <a:pt x="1521416" y="1631080"/>
                  </a:lnTo>
                  <a:lnTo>
                    <a:pt x="1567479" y="1589368"/>
                  </a:lnTo>
                  <a:lnTo>
                    <a:pt x="1610610" y="1544707"/>
                  </a:lnTo>
                  <a:lnTo>
                    <a:pt x="1650661" y="1497261"/>
                  </a:lnTo>
                  <a:lnTo>
                    <a:pt x="1687481" y="1447198"/>
                  </a:lnTo>
                  <a:lnTo>
                    <a:pt x="1720922" y="1394682"/>
                  </a:lnTo>
                  <a:lnTo>
                    <a:pt x="1750834" y="1339878"/>
                  </a:lnTo>
                  <a:lnTo>
                    <a:pt x="1777068" y="1282954"/>
                  </a:lnTo>
                  <a:lnTo>
                    <a:pt x="1799475" y="1224074"/>
                  </a:lnTo>
                  <a:lnTo>
                    <a:pt x="1817906" y="1163404"/>
                  </a:lnTo>
                  <a:lnTo>
                    <a:pt x="1823466" y="1139196"/>
                  </a:lnTo>
                  <a:close/>
                </a:path>
              </a:pathLst>
            </a:custGeom>
            <a:solidFill>
              <a:srgbClr val="FFFFFF"/>
            </a:solidFill>
          </p:spPr>
          <p:txBody>
            <a:bodyPr wrap="square" lIns="0" tIns="0" rIns="0" bIns="0" rtlCol="0"/>
            <a:lstStyle/>
            <a:p>
              <a:endParaRPr sz="1588"/>
            </a:p>
          </p:txBody>
        </p:sp>
        <p:sp>
          <p:nvSpPr>
            <p:cNvPr id="6" name="object 6"/>
            <p:cNvSpPr/>
            <p:nvPr/>
          </p:nvSpPr>
          <p:spPr>
            <a:xfrm>
              <a:off x="6394076" y="2140771"/>
              <a:ext cx="1502709" cy="1502036"/>
            </a:xfrm>
            <a:prstGeom prst="rect">
              <a:avLst/>
            </a:prstGeom>
            <a:blipFill>
              <a:blip r:embed="rId3" cstate="print"/>
              <a:stretch>
                <a:fillRect/>
              </a:stretch>
            </a:blipFill>
          </p:spPr>
          <p:txBody>
            <a:bodyPr wrap="square" lIns="0" tIns="0" rIns="0" bIns="0" rtlCol="0"/>
            <a:lstStyle/>
            <a:p>
              <a:endParaRPr sz="1588"/>
            </a:p>
          </p:txBody>
        </p:sp>
        <p:sp>
          <p:nvSpPr>
            <p:cNvPr id="7" name="object 7"/>
            <p:cNvSpPr/>
            <p:nvPr/>
          </p:nvSpPr>
          <p:spPr>
            <a:xfrm>
              <a:off x="6383319" y="2129342"/>
              <a:ext cx="1524560" cy="1524560"/>
            </a:xfrm>
            <a:custGeom>
              <a:avLst/>
              <a:gdLst/>
              <a:ahLst/>
              <a:cxnLst/>
              <a:rect l="l" t="t" r="r" b="b"/>
              <a:pathLst>
                <a:path w="1727834" h="1727835">
                  <a:moveTo>
                    <a:pt x="1727454" y="863346"/>
                  </a:moveTo>
                  <a:lnTo>
                    <a:pt x="1726692" y="819150"/>
                  </a:lnTo>
                  <a:lnTo>
                    <a:pt x="1723644" y="774954"/>
                  </a:lnTo>
                  <a:lnTo>
                    <a:pt x="1717548" y="732282"/>
                  </a:lnTo>
                  <a:lnTo>
                    <a:pt x="1706264" y="672370"/>
                  </a:lnTo>
                  <a:lnTo>
                    <a:pt x="1690969" y="614083"/>
                  </a:lnTo>
                  <a:lnTo>
                    <a:pt x="1671819" y="557559"/>
                  </a:lnTo>
                  <a:lnTo>
                    <a:pt x="1648971" y="502938"/>
                  </a:lnTo>
                  <a:lnTo>
                    <a:pt x="1622582" y="450357"/>
                  </a:lnTo>
                  <a:lnTo>
                    <a:pt x="1592808" y="399955"/>
                  </a:lnTo>
                  <a:lnTo>
                    <a:pt x="1559806" y="351872"/>
                  </a:lnTo>
                  <a:lnTo>
                    <a:pt x="1523733" y="306244"/>
                  </a:lnTo>
                  <a:lnTo>
                    <a:pt x="1484745" y="263212"/>
                  </a:lnTo>
                  <a:lnTo>
                    <a:pt x="1442999" y="222913"/>
                  </a:lnTo>
                  <a:lnTo>
                    <a:pt x="1398651" y="185486"/>
                  </a:lnTo>
                  <a:lnTo>
                    <a:pt x="1351859" y="151071"/>
                  </a:lnTo>
                  <a:lnTo>
                    <a:pt x="1302778" y="119804"/>
                  </a:lnTo>
                  <a:lnTo>
                    <a:pt x="1251566" y="91825"/>
                  </a:lnTo>
                  <a:lnTo>
                    <a:pt x="1198379" y="67273"/>
                  </a:lnTo>
                  <a:lnTo>
                    <a:pt x="1143374" y="46286"/>
                  </a:lnTo>
                  <a:lnTo>
                    <a:pt x="1086707" y="29003"/>
                  </a:lnTo>
                  <a:lnTo>
                    <a:pt x="1028535" y="15562"/>
                  </a:lnTo>
                  <a:lnTo>
                    <a:pt x="969015" y="6102"/>
                  </a:lnTo>
                  <a:lnTo>
                    <a:pt x="908304" y="762"/>
                  </a:lnTo>
                  <a:lnTo>
                    <a:pt x="863346" y="0"/>
                  </a:lnTo>
                  <a:lnTo>
                    <a:pt x="819150" y="1524"/>
                  </a:lnTo>
                  <a:lnTo>
                    <a:pt x="758575" y="6505"/>
                  </a:lnTo>
                  <a:lnTo>
                    <a:pt x="699155" y="15692"/>
                  </a:lnTo>
                  <a:lnTo>
                    <a:pt x="641050" y="28938"/>
                  </a:lnTo>
                  <a:lnTo>
                    <a:pt x="584422" y="46095"/>
                  </a:lnTo>
                  <a:lnTo>
                    <a:pt x="529429" y="67016"/>
                  </a:lnTo>
                  <a:lnTo>
                    <a:pt x="476233" y="91554"/>
                  </a:lnTo>
                  <a:lnTo>
                    <a:pt x="424994" y="119561"/>
                  </a:lnTo>
                  <a:lnTo>
                    <a:pt x="375872" y="150890"/>
                  </a:lnTo>
                  <a:lnTo>
                    <a:pt x="329028" y="185393"/>
                  </a:lnTo>
                  <a:lnTo>
                    <a:pt x="284621" y="222923"/>
                  </a:lnTo>
                  <a:lnTo>
                    <a:pt x="242812" y="263332"/>
                  </a:lnTo>
                  <a:lnTo>
                    <a:pt x="203762" y="306474"/>
                  </a:lnTo>
                  <a:lnTo>
                    <a:pt x="167631" y="352201"/>
                  </a:lnTo>
                  <a:lnTo>
                    <a:pt x="134578" y="400365"/>
                  </a:lnTo>
                  <a:lnTo>
                    <a:pt x="104766" y="450819"/>
                  </a:lnTo>
                  <a:lnTo>
                    <a:pt x="78353" y="503416"/>
                  </a:lnTo>
                  <a:lnTo>
                    <a:pt x="55500" y="558008"/>
                  </a:lnTo>
                  <a:lnTo>
                    <a:pt x="36367" y="614448"/>
                  </a:lnTo>
                  <a:lnTo>
                    <a:pt x="21116" y="672588"/>
                  </a:lnTo>
                  <a:lnTo>
                    <a:pt x="9905" y="732282"/>
                  </a:lnTo>
                  <a:lnTo>
                    <a:pt x="4571" y="775716"/>
                  </a:lnTo>
                  <a:lnTo>
                    <a:pt x="761" y="819912"/>
                  </a:lnTo>
                  <a:lnTo>
                    <a:pt x="0" y="864108"/>
                  </a:lnTo>
                  <a:lnTo>
                    <a:pt x="762" y="908304"/>
                  </a:lnTo>
                  <a:lnTo>
                    <a:pt x="4572" y="952500"/>
                  </a:lnTo>
                  <a:lnTo>
                    <a:pt x="9906" y="995934"/>
                  </a:lnTo>
                  <a:lnTo>
                    <a:pt x="17526" y="1038606"/>
                  </a:lnTo>
                  <a:lnTo>
                    <a:pt x="25146" y="1069533"/>
                  </a:lnTo>
                  <a:lnTo>
                    <a:pt x="25146" y="863346"/>
                  </a:lnTo>
                  <a:lnTo>
                    <a:pt x="26670" y="820674"/>
                  </a:lnTo>
                  <a:lnTo>
                    <a:pt x="29717" y="778002"/>
                  </a:lnTo>
                  <a:lnTo>
                    <a:pt x="35051" y="736092"/>
                  </a:lnTo>
                  <a:lnTo>
                    <a:pt x="46717" y="675461"/>
                  </a:lnTo>
                  <a:lnTo>
                    <a:pt x="62520" y="616620"/>
                  </a:lnTo>
                  <a:lnTo>
                    <a:pt x="82295" y="559711"/>
                  </a:lnTo>
                  <a:lnTo>
                    <a:pt x="105874" y="504875"/>
                  </a:lnTo>
                  <a:lnTo>
                    <a:pt x="133089" y="452254"/>
                  </a:lnTo>
                  <a:lnTo>
                    <a:pt x="163775" y="401990"/>
                  </a:lnTo>
                  <a:lnTo>
                    <a:pt x="197763" y="354225"/>
                  </a:lnTo>
                  <a:lnTo>
                    <a:pt x="234887" y="309100"/>
                  </a:lnTo>
                  <a:lnTo>
                    <a:pt x="274979" y="266757"/>
                  </a:lnTo>
                  <a:lnTo>
                    <a:pt x="317873" y="227337"/>
                  </a:lnTo>
                  <a:lnTo>
                    <a:pt x="363400" y="190984"/>
                  </a:lnTo>
                  <a:lnTo>
                    <a:pt x="411395" y="157838"/>
                  </a:lnTo>
                  <a:lnTo>
                    <a:pt x="461689" y="128041"/>
                  </a:lnTo>
                  <a:lnTo>
                    <a:pt x="514116" y="101735"/>
                  </a:lnTo>
                  <a:lnTo>
                    <a:pt x="568509" y="79061"/>
                  </a:lnTo>
                  <a:lnTo>
                    <a:pt x="624701" y="60162"/>
                  </a:lnTo>
                  <a:lnTo>
                    <a:pt x="682523" y="45179"/>
                  </a:lnTo>
                  <a:lnTo>
                    <a:pt x="741810" y="34254"/>
                  </a:lnTo>
                  <a:lnTo>
                    <a:pt x="802394" y="27529"/>
                  </a:lnTo>
                  <a:lnTo>
                    <a:pt x="864108" y="25146"/>
                  </a:lnTo>
                  <a:lnTo>
                    <a:pt x="906780" y="26643"/>
                  </a:lnTo>
                  <a:lnTo>
                    <a:pt x="950213" y="29718"/>
                  </a:lnTo>
                  <a:lnTo>
                    <a:pt x="1008893" y="37875"/>
                  </a:lnTo>
                  <a:lnTo>
                    <a:pt x="1066177" y="49971"/>
                  </a:lnTo>
                  <a:lnTo>
                    <a:pt x="1121923" y="65862"/>
                  </a:lnTo>
                  <a:lnTo>
                    <a:pt x="1175992" y="85406"/>
                  </a:lnTo>
                  <a:lnTo>
                    <a:pt x="1228244" y="108460"/>
                  </a:lnTo>
                  <a:lnTo>
                    <a:pt x="1278538" y="134883"/>
                  </a:lnTo>
                  <a:lnTo>
                    <a:pt x="1326734" y="164531"/>
                  </a:lnTo>
                  <a:lnTo>
                    <a:pt x="1372691" y="197264"/>
                  </a:lnTo>
                  <a:lnTo>
                    <a:pt x="1416270" y="232937"/>
                  </a:lnTo>
                  <a:lnTo>
                    <a:pt x="1457329" y="271410"/>
                  </a:lnTo>
                  <a:lnTo>
                    <a:pt x="1495729" y="312539"/>
                  </a:lnTo>
                  <a:lnTo>
                    <a:pt x="1531329" y="356182"/>
                  </a:lnTo>
                  <a:lnTo>
                    <a:pt x="1563989" y="402197"/>
                  </a:lnTo>
                  <a:lnTo>
                    <a:pt x="1593569" y="450442"/>
                  </a:lnTo>
                  <a:lnTo>
                    <a:pt x="1619928" y="500775"/>
                  </a:lnTo>
                  <a:lnTo>
                    <a:pt x="1642925" y="553052"/>
                  </a:lnTo>
                  <a:lnTo>
                    <a:pt x="1662421" y="607132"/>
                  </a:lnTo>
                  <a:lnTo>
                    <a:pt x="1678276" y="662872"/>
                  </a:lnTo>
                  <a:lnTo>
                    <a:pt x="1690348" y="720130"/>
                  </a:lnTo>
                  <a:lnTo>
                    <a:pt x="1698498" y="778764"/>
                  </a:lnTo>
                  <a:lnTo>
                    <a:pt x="1701545" y="820674"/>
                  </a:lnTo>
                  <a:lnTo>
                    <a:pt x="1702308" y="864108"/>
                  </a:lnTo>
                  <a:lnTo>
                    <a:pt x="1702308" y="1072263"/>
                  </a:lnTo>
                  <a:lnTo>
                    <a:pt x="1712325" y="1028476"/>
                  </a:lnTo>
                  <a:lnTo>
                    <a:pt x="1721596" y="968986"/>
                  </a:lnTo>
                  <a:lnTo>
                    <a:pt x="1726692" y="908304"/>
                  </a:lnTo>
                  <a:lnTo>
                    <a:pt x="1727454" y="863346"/>
                  </a:lnTo>
                  <a:close/>
                </a:path>
                <a:path w="1727834" h="1727835">
                  <a:moveTo>
                    <a:pt x="1702308" y="1072263"/>
                  </a:moveTo>
                  <a:lnTo>
                    <a:pt x="1702308" y="864108"/>
                  </a:lnTo>
                  <a:lnTo>
                    <a:pt x="1701545" y="907542"/>
                  </a:lnTo>
                  <a:lnTo>
                    <a:pt x="1697736" y="950214"/>
                  </a:lnTo>
                  <a:lnTo>
                    <a:pt x="1689763" y="1008663"/>
                  </a:lnTo>
                  <a:lnTo>
                    <a:pt x="1677810" y="1065781"/>
                  </a:lnTo>
                  <a:lnTo>
                    <a:pt x="1662022" y="1121419"/>
                  </a:lnTo>
                  <a:lnTo>
                    <a:pt x="1642546" y="1175429"/>
                  </a:lnTo>
                  <a:lnTo>
                    <a:pt x="1619530" y="1227664"/>
                  </a:lnTo>
                  <a:lnTo>
                    <a:pt x="1593120" y="1277977"/>
                  </a:lnTo>
                  <a:lnTo>
                    <a:pt x="1563465" y="1326218"/>
                  </a:lnTo>
                  <a:lnTo>
                    <a:pt x="1530710" y="1372242"/>
                  </a:lnTo>
                  <a:lnTo>
                    <a:pt x="1495003" y="1415900"/>
                  </a:lnTo>
                  <a:lnTo>
                    <a:pt x="1456491" y="1457044"/>
                  </a:lnTo>
                  <a:lnTo>
                    <a:pt x="1415321" y="1495526"/>
                  </a:lnTo>
                  <a:lnTo>
                    <a:pt x="1371640" y="1531199"/>
                  </a:lnTo>
                  <a:lnTo>
                    <a:pt x="1325596" y="1563916"/>
                  </a:lnTo>
                  <a:lnTo>
                    <a:pt x="1277334" y="1593528"/>
                  </a:lnTo>
                  <a:lnTo>
                    <a:pt x="1227003" y="1619888"/>
                  </a:lnTo>
                  <a:lnTo>
                    <a:pt x="1174750" y="1642848"/>
                  </a:lnTo>
                  <a:lnTo>
                    <a:pt x="1120721" y="1662261"/>
                  </a:lnTo>
                  <a:lnTo>
                    <a:pt x="1065063" y="1677978"/>
                  </a:lnTo>
                  <a:lnTo>
                    <a:pt x="1007925" y="1689852"/>
                  </a:lnTo>
                  <a:lnTo>
                    <a:pt x="949452" y="1697736"/>
                  </a:lnTo>
                  <a:lnTo>
                    <a:pt x="906780" y="1701546"/>
                  </a:lnTo>
                  <a:lnTo>
                    <a:pt x="863346" y="1702308"/>
                  </a:lnTo>
                  <a:lnTo>
                    <a:pt x="804060" y="1700194"/>
                  </a:lnTo>
                  <a:lnTo>
                    <a:pt x="745763" y="1694015"/>
                  </a:lnTo>
                  <a:lnTo>
                    <a:pt x="688609" y="1683897"/>
                  </a:lnTo>
                  <a:lnTo>
                    <a:pt x="632752" y="1669967"/>
                  </a:lnTo>
                  <a:lnTo>
                    <a:pt x="578348" y="1652353"/>
                  </a:lnTo>
                  <a:lnTo>
                    <a:pt x="525551" y="1631182"/>
                  </a:lnTo>
                  <a:lnTo>
                    <a:pt x="474517" y="1606581"/>
                  </a:lnTo>
                  <a:lnTo>
                    <a:pt x="425400" y="1578677"/>
                  </a:lnTo>
                  <a:lnTo>
                    <a:pt x="378355" y="1547597"/>
                  </a:lnTo>
                  <a:lnTo>
                    <a:pt x="333536" y="1513470"/>
                  </a:lnTo>
                  <a:lnTo>
                    <a:pt x="291100" y="1476421"/>
                  </a:lnTo>
                  <a:lnTo>
                    <a:pt x="251200" y="1436577"/>
                  </a:lnTo>
                  <a:lnTo>
                    <a:pt x="213992" y="1394067"/>
                  </a:lnTo>
                  <a:lnTo>
                    <a:pt x="179631" y="1349018"/>
                  </a:lnTo>
                  <a:lnTo>
                    <a:pt x="148270" y="1301556"/>
                  </a:lnTo>
                  <a:lnTo>
                    <a:pt x="120066" y="1251808"/>
                  </a:lnTo>
                  <a:lnTo>
                    <a:pt x="95173" y="1199903"/>
                  </a:lnTo>
                  <a:lnTo>
                    <a:pt x="73746" y="1145966"/>
                  </a:lnTo>
                  <a:lnTo>
                    <a:pt x="55940" y="1090126"/>
                  </a:lnTo>
                  <a:lnTo>
                    <a:pt x="41910" y="1032510"/>
                  </a:lnTo>
                  <a:lnTo>
                    <a:pt x="35052" y="991362"/>
                  </a:lnTo>
                  <a:lnTo>
                    <a:pt x="29718" y="949452"/>
                  </a:lnTo>
                  <a:lnTo>
                    <a:pt x="25908" y="906780"/>
                  </a:lnTo>
                  <a:lnTo>
                    <a:pt x="25146" y="863346"/>
                  </a:lnTo>
                  <a:lnTo>
                    <a:pt x="25146" y="1069533"/>
                  </a:lnTo>
                  <a:lnTo>
                    <a:pt x="52087" y="1159924"/>
                  </a:lnTo>
                  <a:lnTo>
                    <a:pt x="75448" y="1217413"/>
                  </a:lnTo>
                  <a:lnTo>
                    <a:pt x="102620" y="1272600"/>
                  </a:lnTo>
                  <a:lnTo>
                    <a:pt x="133423" y="1325343"/>
                  </a:lnTo>
                  <a:lnTo>
                    <a:pt x="167676" y="1375500"/>
                  </a:lnTo>
                  <a:lnTo>
                    <a:pt x="205199" y="1422928"/>
                  </a:lnTo>
                  <a:lnTo>
                    <a:pt x="245812" y="1467487"/>
                  </a:lnTo>
                  <a:lnTo>
                    <a:pt x="289332" y="1509033"/>
                  </a:lnTo>
                  <a:lnTo>
                    <a:pt x="335580" y="1547426"/>
                  </a:lnTo>
                  <a:lnTo>
                    <a:pt x="384374" y="1582524"/>
                  </a:lnTo>
                  <a:lnTo>
                    <a:pt x="435534" y="1614184"/>
                  </a:lnTo>
                  <a:lnTo>
                    <a:pt x="488880" y="1642264"/>
                  </a:lnTo>
                  <a:lnTo>
                    <a:pt x="544230" y="1666624"/>
                  </a:lnTo>
                  <a:lnTo>
                    <a:pt x="601404" y="1687120"/>
                  </a:lnTo>
                  <a:lnTo>
                    <a:pt x="660221" y="1703612"/>
                  </a:lnTo>
                  <a:lnTo>
                    <a:pt x="720500" y="1715957"/>
                  </a:lnTo>
                  <a:lnTo>
                    <a:pt x="782060" y="1724013"/>
                  </a:lnTo>
                  <a:lnTo>
                    <a:pt x="844722" y="1727638"/>
                  </a:lnTo>
                  <a:lnTo>
                    <a:pt x="908304" y="1726692"/>
                  </a:lnTo>
                  <a:lnTo>
                    <a:pt x="952500" y="1722882"/>
                  </a:lnTo>
                  <a:lnTo>
                    <a:pt x="995934" y="1717548"/>
                  </a:lnTo>
                  <a:lnTo>
                    <a:pt x="1055695" y="1706197"/>
                  </a:lnTo>
                  <a:lnTo>
                    <a:pt x="1113876" y="1690846"/>
                  </a:lnTo>
                  <a:lnTo>
                    <a:pt x="1170335" y="1671651"/>
                  </a:lnTo>
                  <a:lnTo>
                    <a:pt x="1224925" y="1648768"/>
                  </a:lnTo>
                  <a:lnTo>
                    <a:pt x="1277503" y="1622352"/>
                  </a:lnTo>
                  <a:lnTo>
                    <a:pt x="1327925" y="1592559"/>
                  </a:lnTo>
                  <a:lnTo>
                    <a:pt x="1376047" y="1559547"/>
                  </a:lnTo>
                  <a:lnTo>
                    <a:pt x="1421724" y="1523470"/>
                  </a:lnTo>
                  <a:lnTo>
                    <a:pt x="1464813" y="1484484"/>
                  </a:lnTo>
                  <a:lnTo>
                    <a:pt x="1505169" y="1442746"/>
                  </a:lnTo>
                  <a:lnTo>
                    <a:pt x="1542647" y="1398412"/>
                  </a:lnTo>
                  <a:lnTo>
                    <a:pt x="1577104" y="1351638"/>
                  </a:lnTo>
                  <a:lnTo>
                    <a:pt x="1608396" y="1302578"/>
                  </a:lnTo>
                  <a:lnTo>
                    <a:pt x="1636378" y="1251391"/>
                  </a:lnTo>
                  <a:lnTo>
                    <a:pt x="1660906" y="1198231"/>
                  </a:lnTo>
                  <a:lnTo>
                    <a:pt x="1681836" y="1143254"/>
                  </a:lnTo>
                  <a:lnTo>
                    <a:pt x="1699024" y="1086617"/>
                  </a:lnTo>
                  <a:lnTo>
                    <a:pt x="1702308" y="1072263"/>
                  </a:lnTo>
                  <a:close/>
                </a:path>
              </a:pathLst>
            </a:custGeom>
            <a:solidFill>
              <a:srgbClr val="4F81BD"/>
            </a:solidFill>
          </p:spPr>
          <p:txBody>
            <a:bodyPr wrap="square" lIns="0" tIns="0" rIns="0" bIns="0" rtlCol="0"/>
            <a:lstStyle/>
            <a:p>
              <a:endParaRPr sz="1588"/>
            </a:p>
          </p:txBody>
        </p:sp>
        <p:sp>
          <p:nvSpPr>
            <p:cNvPr id="8" name="object 8"/>
            <p:cNvSpPr txBox="1"/>
            <p:nvPr/>
          </p:nvSpPr>
          <p:spPr>
            <a:xfrm>
              <a:off x="6663662" y="2795699"/>
              <a:ext cx="1042707" cy="217304"/>
            </a:xfrm>
            <a:prstGeom prst="rect">
              <a:avLst/>
            </a:prstGeom>
          </p:spPr>
          <p:txBody>
            <a:bodyPr vert="horz" wrap="square" lIns="0" tIns="0" rIns="0" bIns="0" rtlCol="0">
              <a:spAutoFit/>
            </a:bodyPr>
            <a:lstStyle/>
            <a:p>
              <a:pPr marL="11206"/>
              <a:r>
                <a:rPr sz="1412" b="1" spc="-4" dirty="0">
                  <a:latin typeface="Calibri"/>
                  <a:cs typeface="Calibri"/>
                </a:rPr>
                <a:t>4</a:t>
              </a:r>
              <a:r>
                <a:rPr sz="1412" b="1" dirty="0">
                  <a:latin typeface="Calibri"/>
                  <a:cs typeface="Calibri"/>
                </a:rPr>
                <a:t>. Moni</a:t>
              </a:r>
              <a:r>
                <a:rPr sz="1412" b="1" spc="-13" dirty="0">
                  <a:latin typeface="Calibri"/>
                  <a:cs typeface="Calibri"/>
                </a:rPr>
                <a:t>t</a:t>
              </a:r>
              <a:r>
                <a:rPr sz="1412" b="1" dirty="0">
                  <a:latin typeface="Calibri"/>
                  <a:cs typeface="Calibri"/>
                </a:rPr>
                <a:t>o</a:t>
              </a:r>
              <a:r>
                <a:rPr sz="1412" b="1" spc="-4" dirty="0">
                  <a:latin typeface="Calibri"/>
                  <a:cs typeface="Calibri"/>
                </a:rPr>
                <a:t>ring</a:t>
              </a:r>
              <a:endParaRPr sz="1412" dirty="0">
                <a:latin typeface="Calibri"/>
                <a:cs typeface="Calibri"/>
              </a:endParaRPr>
            </a:p>
          </p:txBody>
        </p:sp>
        <p:sp>
          <p:nvSpPr>
            <p:cNvPr id="9" name="object 9"/>
            <p:cNvSpPr/>
            <p:nvPr/>
          </p:nvSpPr>
          <p:spPr>
            <a:xfrm>
              <a:off x="4568470" y="2086815"/>
              <a:ext cx="1943100" cy="1609725"/>
            </a:xfrm>
            <a:custGeom>
              <a:avLst/>
              <a:gdLst/>
              <a:ahLst/>
              <a:cxnLst/>
              <a:rect l="l" t="t" r="r" b="b"/>
              <a:pathLst>
                <a:path w="2202179" h="1824354">
                  <a:moveTo>
                    <a:pt x="2201608" y="911542"/>
                  </a:moveTo>
                  <a:lnTo>
                    <a:pt x="1556956" y="266890"/>
                  </a:lnTo>
                  <a:lnTo>
                    <a:pt x="1501867" y="216181"/>
                  </a:lnTo>
                  <a:lnTo>
                    <a:pt x="1443805" y="170809"/>
                  </a:lnTo>
                  <a:lnTo>
                    <a:pt x="1383101" y="130776"/>
                  </a:lnTo>
                  <a:lnTo>
                    <a:pt x="1320084" y="96080"/>
                  </a:lnTo>
                  <a:lnTo>
                    <a:pt x="1255085" y="66722"/>
                  </a:lnTo>
                  <a:lnTo>
                    <a:pt x="1188435" y="42702"/>
                  </a:lnTo>
                  <a:lnTo>
                    <a:pt x="1120463" y="24020"/>
                  </a:lnTo>
                  <a:lnTo>
                    <a:pt x="1051500" y="10675"/>
                  </a:lnTo>
                  <a:lnTo>
                    <a:pt x="981877" y="2668"/>
                  </a:lnTo>
                  <a:lnTo>
                    <a:pt x="911923" y="0"/>
                  </a:lnTo>
                  <a:lnTo>
                    <a:pt x="841969" y="2668"/>
                  </a:lnTo>
                  <a:lnTo>
                    <a:pt x="772346" y="10675"/>
                  </a:lnTo>
                  <a:lnTo>
                    <a:pt x="703383" y="24020"/>
                  </a:lnTo>
                  <a:lnTo>
                    <a:pt x="635411" y="42702"/>
                  </a:lnTo>
                  <a:lnTo>
                    <a:pt x="568761" y="66722"/>
                  </a:lnTo>
                  <a:lnTo>
                    <a:pt x="503762" y="96080"/>
                  </a:lnTo>
                  <a:lnTo>
                    <a:pt x="440745" y="130776"/>
                  </a:lnTo>
                  <a:lnTo>
                    <a:pt x="380041" y="170809"/>
                  </a:lnTo>
                  <a:lnTo>
                    <a:pt x="321979" y="216181"/>
                  </a:lnTo>
                  <a:lnTo>
                    <a:pt x="266890" y="266890"/>
                  </a:lnTo>
                  <a:lnTo>
                    <a:pt x="216181" y="321979"/>
                  </a:lnTo>
                  <a:lnTo>
                    <a:pt x="170809" y="380041"/>
                  </a:lnTo>
                  <a:lnTo>
                    <a:pt x="130776" y="440745"/>
                  </a:lnTo>
                  <a:lnTo>
                    <a:pt x="96080" y="503762"/>
                  </a:lnTo>
                  <a:lnTo>
                    <a:pt x="66722" y="568761"/>
                  </a:lnTo>
                  <a:lnTo>
                    <a:pt x="42702" y="635411"/>
                  </a:lnTo>
                  <a:lnTo>
                    <a:pt x="24020" y="703383"/>
                  </a:lnTo>
                  <a:lnTo>
                    <a:pt x="10675" y="772346"/>
                  </a:lnTo>
                  <a:lnTo>
                    <a:pt x="2668" y="841969"/>
                  </a:lnTo>
                  <a:lnTo>
                    <a:pt x="0" y="911923"/>
                  </a:lnTo>
                  <a:lnTo>
                    <a:pt x="2668" y="981877"/>
                  </a:lnTo>
                  <a:lnTo>
                    <a:pt x="10675" y="1051500"/>
                  </a:lnTo>
                  <a:lnTo>
                    <a:pt x="24020" y="1120463"/>
                  </a:lnTo>
                  <a:lnTo>
                    <a:pt x="42702" y="1188435"/>
                  </a:lnTo>
                  <a:lnTo>
                    <a:pt x="66722" y="1255085"/>
                  </a:lnTo>
                  <a:lnTo>
                    <a:pt x="96080" y="1320084"/>
                  </a:lnTo>
                  <a:lnTo>
                    <a:pt x="130776" y="1383101"/>
                  </a:lnTo>
                  <a:lnTo>
                    <a:pt x="170809" y="1443805"/>
                  </a:lnTo>
                  <a:lnTo>
                    <a:pt x="216181" y="1501867"/>
                  </a:lnTo>
                  <a:lnTo>
                    <a:pt x="266890" y="1556956"/>
                  </a:lnTo>
                  <a:lnTo>
                    <a:pt x="321979" y="1607665"/>
                  </a:lnTo>
                  <a:lnTo>
                    <a:pt x="380041" y="1653037"/>
                  </a:lnTo>
                  <a:lnTo>
                    <a:pt x="440745" y="1693070"/>
                  </a:lnTo>
                  <a:lnTo>
                    <a:pt x="503762" y="1727766"/>
                  </a:lnTo>
                  <a:lnTo>
                    <a:pt x="568761" y="1757124"/>
                  </a:lnTo>
                  <a:lnTo>
                    <a:pt x="635411" y="1781144"/>
                  </a:lnTo>
                  <a:lnTo>
                    <a:pt x="703383" y="1799826"/>
                  </a:lnTo>
                  <a:lnTo>
                    <a:pt x="772346" y="1813171"/>
                  </a:lnTo>
                  <a:lnTo>
                    <a:pt x="841969" y="1821178"/>
                  </a:lnTo>
                  <a:lnTo>
                    <a:pt x="911923" y="1823846"/>
                  </a:lnTo>
                  <a:lnTo>
                    <a:pt x="981877" y="1821178"/>
                  </a:lnTo>
                  <a:lnTo>
                    <a:pt x="1051500" y="1813171"/>
                  </a:lnTo>
                  <a:lnTo>
                    <a:pt x="1120463" y="1799826"/>
                  </a:lnTo>
                  <a:lnTo>
                    <a:pt x="1188435" y="1781144"/>
                  </a:lnTo>
                  <a:lnTo>
                    <a:pt x="1255085" y="1757124"/>
                  </a:lnTo>
                  <a:lnTo>
                    <a:pt x="1320084" y="1727766"/>
                  </a:lnTo>
                  <a:lnTo>
                    <a:pt x="1383101" y="1693070"/>
                  </a:lnTo>
                  <a:lnTo>
                    <a:pt x="1443805" y="1653037"/>
                  </a:lnTo>
                  <a:lnTo>
                    <a:pt x="1501867" y="1607665"/>
                  </a:lnTo>
                  <a:lnTo>
                    <a:pt x="1556956" y="1556956"/>
                  </a:lnTo>
                  <a:lnTo>
                    <a:pt x="2201608" y="911542"/>
                  </a:lnTo>
                  <a:close/>
                </a:path>
              </a:pathLst>
            </a:custGeom>
            <a:solidFill>
              <a:srgbClr val="4F81BD"/>
            </a:solidFill>
          </p:spPr>
          <p:txBody>
            <a:bodyPr wrap="square" lIns="0" tIns="0" rIns="0" bIns="0" rtlCol="0"/>
            <a:lstStyle/>
            <a:p>
              <a:endParaRPr sz="1588"/>
            </a:p>
          </p:txBody>
        </p:sp>
        <p:sp>
          <p:nvSpPr>
            <p:cNvPr id="10" name="object 10"/>
            <p:cNvSpPr/>
            <p:nvPr/>
          </p:nvSpPr>
          <p:spPr>
            <a:xfrm>
              <a:off x="4557404" y="2076098"/>
              <a:ext cx="1966072" cy="1631016"/>
            </a:xfrm>
            <a:custGeom>
              <a:avLst/>
              <a:gdLst/>
              <a:ahLst/>
              <a:cxnLst/>
              <a:rect l="l" t="t" r="r" b="b"/>
              <a:pathLst>
                <a:path w="2228215" h="1848485">
                  <a:moveTo>
                    <a:pt x="2227866" y="928261"/>
                  </a:moveTo>
                  <a:lnTo>
                    <a:pt x="2227866" y="919879"/>
                  </a:lnTo>
                  <a:lnTo>
                    <a:pt x="1577880" y="269893"/>
                  </a:lnTo>
                  <a:lnTo>
                    <a:pt x="1524643" y="220322"/>
                  </a:lnTo>
                  <a:lnTo>
                    <a:pt x="1468376" y="175744"/>
                  </a:lnTo>
                  <a:lnTo>
                    <a:pt x="1409401" y="136168"/>
                  </a:lnTo>
                  <a:lnTo>
                    <a:pt x="1348041" y="101604"/>
                  </a:lnTo>
                  <a:lnTo>
                    <a:pt x="1284619" y="72061"/>
                  </a:lnTo>
                  <a:lnTo>
                    <a:pt x="1219458" y="47548"/>
                  </a:lnTo>
                  <a:lnTo>
                    <a:pt x="1152881" y="28075"/>
                  </a:lnTo>
                  <a:lnTo>
                    <a:pt x="1085210" y="13652"/>
                  </a:lnTo>
                  <a:lnTo>
                    <a:pt x="1016768" y="4288"/>
                  </a:lnTo>
                  <a:lnTo>
                    <a:pt x="948558" y="35"/>
                  </a:lnTo>
                  <a:lnTo>
                    <a:pt x="947239" y="0"/>
                  </a:lnTo>
                  <a:lnTo>
                    <a:pt x="878862" y="775"/>
                  </a:lnTo>
                  <a:lnTo>
                    <a:pt x="810044" y="6644"/>
                  </a:lnTo>
                  <a:lnTo>
                    <a:pt x="741746" y="17611"/>
                  </a:lnTo>
                  <a:lnTo>
                    <a:pt x="674291" y="33684"/>
                  </a:lnTo>
                  <a:lnTo>
                    <a:pt x="608002" y="54873"/>
                  </a:lnTo>
                  <a:lnTo>
                    <a:pt x="543201" y="81187"/>
                  </a:lnTo>
                  <a:lnTo>
                    <a:pt x="480212" y="112637"/>
                  </a:lnTo>
                  <a:lnTo>
                    <a:pt x="419357" y="149230"/>
                  </a:lnTo>
                  <a:lnTo>
                    <a:pt x="360958" y="190978"/>
                  </a:lnTo>
                  <a:lnTo>
                    <a:pt x="305340" y="237889"/>
                  </a:lnTo>
                  <a:lnTo>
                    <a:pt x="270288" y="270655"/>
                  </a:lnTo>
                  <a:lnTo>
                    <a:pt x="237522" y="304945"/>
                  </a:lnTo>
                  <a:lnTo>
                    <a:pt x="207042" y="340759"/>
                  </a:lnTo>
                  <a:lnTo>
                    <a:pt x="178848" y="377335"/>
                  </a:lnTo>
                  <a:lnTo>
                    <a:pt x="140716" y="433385"/>
                  </a:lnTo>
                  <a:lnTo>
                    <a:pt x="107191" y="491374"/>
                  </a:lnTo>
                  <a:lnTo>
                    <a:pt x="78255" y="551047"/>
                  </a:lnTo>
                  <a:lnTo>
                    <a:pt x="53890" y="612153"/>
                  </a:lnTo>
                  <a:lnTo>
                    <a:pt x="34077" y="674437"/>
                  </a:lnTo>
                  <a:lnTo>
                    <a:pt x="18800" y="737648"/>
                  </a:lnTo>
                  <a:lnTo>
                    <a:pt x="8040" y="801533"/>
                  </a:lnTo>
                  <a:lnTo>
                    <a:pt x="1779" y="865838"/>
                  </a:lnTo>
                  <a:lnTo>
                    <a:pt x="0" y="930310"/>
                  </a:lnTo>
                  <a:lnTo>
                    <a:pt x="2683" y="994698"/>
                  </a:lnTo>
                  <a:lnTo>
                    <a:pt x="9812" y="1058747"/>
                  </a:lnTo>
                  <a:lnTo>
                    <a:pt x="21368" y="1122205"/>
                  </a:lnTo>
                  <a:lnTo>
                    <a:pt x="25324" y="1137720"/>
                  </a:lnTo>
                  <a:lnTo>
                    <a:pt x="25324" y="929859"/>
                  </a:lnTo>
                  <a:lnTo>
                    <a:pt x="27068" y="867244"/>
                  </a:lnTo>
                  <a:lnTo>
                    <a:pt x="33171" y="804778"/>
                  </a:lnTo>
                  <a:lnTo>
                    <a:pt x="43648" y="742701"/>
                  </a:lnTo>
                  <a:lnTo>
                    <a:pt x="58520" y="681252"/>
                  </a:lnTo>
                  <a:lnTo>
                    <a:pt x="77804" y="620671"/>
                  </a:lnTo>
                  <a:lnTo>
                    <a:pt x="101518" y="561197"/>
                  </a:lnTo>
                  <a:lnTo>
                    <a:pt x="129681" y="503070"/>
                  </a:lnTo>
                  <a:lnTo>
                    <a:pt x="162309" y="446528"/>
                  </a:lnTo>
                  <a:lnTo>
                    <a:pt x="199422" y="391813"/>
                  </a:lnTo>
                  <a:lnTo>
                    <a:pt x="226854" y="355999"/>
                  </a:lnTo>
                  <a:lnTo>
                    <a:pt x="257334" y="321709"/>
                  </a:lnTo>
                  <a:lnTo>
                    <a:pt x="288576" y="288181"/>
                  </a:lnTo>
                  <a:lnTo>
                    <a:pt x="322104" y="256177"/>
                  </a:lnTo>
                  <a:lnTo>
                    <a:pt x="376822" y="210680"/>
                  </a:lnTo>
                  <a:lnTo>
                    <a:pt x="434072" y="170177"/>
                  </a:lnTo>
                  <a:lnTo>
                    <a:pt x="493559" y="134663"/>
                  </a:lnTo>
                  <a:lnTo>
                    <a:pt x="554987" y="104131"/>
                  </a:lnTo>
                  <a:lnTo>
                    <a:pt x="618059" y="78576"/>
                  </a:lnTo>
                  <a:lnTo>
                    <a:pt x="682481" y="57990"/>
                  </a:lnTo>
                  <a:lnTo>
                    <a:pt x="747955" y="42368"/>
                  </a:lnTo>
                  <a:lnTo>
                    <a:pt x="814187" y="31704"/>
                  </a:lnTo>
                  <a:lnTo>
                    <a:pt x="880880" y="25991"/>
                  </a:lnTo>
                  <a:lnTo>
                    <a:pt x="947239" y="25230"/>
                  </a:lnTo>
                  <a:lnTo>
                    <a:pt x="948558" y="25275"/>
                  </a:lnTo>
                  <a:lnTo>
                    <a:pt x="1014468" y="29396"/>
                  </a:lnTo>
                  <a:lnTo>
                    <a:pt x="1080771" y="38500"/>
                  </a:lnTo>
                  <a:lnTo>
                    <a:pt x="1146351" y="52531"/>
                  </a:lnTo>
                  <a:lnTo>
                    <a:pt x="1210914" y="71483"/>
                  </a:lnTo>
                  <a:lnTo>
                    <a:pt x="1274164" y="95349"/>
                  </a:lnTo>
                  <a:lnTo>
                    <a:pt x="1335804" y="124124"/>
                  </a:lnTo>
                  <a:lnTo>
                    <a:pt x="1395539" y="157800"/>
                  </a:lnTo>
                  <a:lnTo>
                    <a:pt x="1453073" y="196373"/>
                  </a:lnTo>
                  <a:lnTo>
                    <a:pt x="1508110" y="239835"/>
                  </a:lnTo>
                  <a:lnTo>
                    <a:pt x="1560354" y="288181"/>
                  </a:lnTo>
                  <a:lnTo>
                    <a:pt x="2196243" y="924070"/>
                  </a:lnTo>
                  <a:lnTo>
                    <a:pt x="2205006" y="915307"/>
                  </a:lnTo>
                  <a:lnTo>
                    <a:pt x="2205006" y="951121"/>
                  </a:lnTo>
                  <a:lnTo>
                    <a:pt x="2227866" y="928261"/>
                  </a:lnTo>
                  <a:close/>
                </a:path>
                <a:path w="2228215" h="1848485">
                  <a:moveTo>
                    <a:pt x="2205006" y="951121"/>
                  </a:moveTo>
                  <a:lnTo>
                    <a:pt x="2205006" y="932833"/>
                  </a:lnTo>
                  <a:lnTo>
                    <a:pt x="2196243" y="924070"/>
                  </a:lnTo>
                  <a:lnTo>
                    <a:pt x="1560354" y="1559959"/>
                  </a:lnTo>
                  <a:lnTo>
                    <a:pt x="1526826" y="1591963"/>
                  </a:lnTo>
                  <a:lnTo>
                    <a:pt x="1476112" y="1634382"/>
                  </a:lnTo>
                  <a:lnTo>
                    <a:pt x="1423158" y="1672522"/>
                  </a:lnTo>
                  <a:lnTo>
                    <a:pt x="1368200" y="1706377"/>
                  </a:lnTo>
                  <a:lnTo>
                    <a:pt x="1311474" y="1735943"/>
                  </a:lnTo>
                  <a:lnTo>
                    <a:pt x="1253217" y="1761214"/>
                  </a:lnTo>
                  <a:lnTo>
                    <a:pt x="1193665" y="1782186"/>
                  </a:lnTo>
                  <a:lnTo>
                    <a:pt x="1133055" y="1798854"/>
                  </a:lnTo>
                  <a:lnTo>
                    <a:pt x="1071623" y="1811214"/>
                  </a:lnTo>
                  <a:lnTo>
                    <a:pt x="1009606" y="1819260"/>
                  </a:lnTo>
                  <a:lnTo>
                    <a:pt x="947239" y="1822987"/>
                  </a:lnTo>
                  <a:lnTo>
                    <a:pt x="884760" y="1822391"/>
                  </a:lnTo>
                  <a:lnTo>
                    <a:pt x="822405" y="1817467"/>
                  </a:lnTo>
                  <a:lnTo>
                    <a:pt x="760410" y="1808209"/>
                  </a:lnTo>
                  <a:lnTo>
                    <a:pt x="699012" y="1794614"/>
                  </a:lnTo>
                  <a:lnTo>
                    <a:pt x="638447" y="1776677"/>
                  </a:lnTo>
                  <a:lnTo>
                    <a:pt x="578952" y="1754392"/>
                  </a:lnTo>
                  <a:lnTo>
                    <a:pt x="520762" y="1727755"/>
                  </a:lnTo>
                  <a:lnTo>
                    <a:pt x="464115" y="1696760"/>
                  </a:lnTo>
                  <a:lnTo>
                    <a:pt x="409247" y="1661404"/>
                  </a:lnTo>
                  <a:lnTo>
                    <a:pt x="356394" y="1621681"/>
                  </a:lnTo>
                  <a:lnTo>
                    <a:pt x="322104" y="1591201"/>
                  </a:lnTo>
                  <a:lnTo>
                    <a:pt x="288576" y="1559959"/>
                  </a:lnTo>
                  <a:lnTo>
                    <a:pt x="243579" y="1511512"/>
                  </a:lnTo>
                  <a:lnTo>
                    <a:pt x="202740" y="1460580"/>
                  </a:lnTo>
                  <a:lnTo>
                    <a:pt x="166079" y="1407402"/>
                  </a:lnTo>
                  <a:lnTo>
                    <a:pt x="133612" y="1352217"/>
                  </a:lnTo>
                  <a:lnTo>
                    <a:pt x="105358" y="1295265"/>
                  </a:lnTo>
                  <a:lnTo>
                    <a:pt x="81336" y="1236785"/>
                  </a:lnTo>
                  <a:lnTo>
                    <a:pt x="61563" y="1177018"/>
                  </a:lnTo>
                  <a:lnTo>
                    <a:pt x="46057" y="1116202"/>
                  </a:lnTo>
                  <a:lnTo>
                    <a:pt x="34836" y="1054577"/>
                  </a:lnTo>
                  <a:lnTo>
                    <a:pt x="27920" y="992383"/>
                  </a:lnTo>
                  <a:lnTo>
                    <a:pt x="25324" y="929859"/>
                  </a:lnTo>
                  <a:lnTo>
                    <a:pt x="25324" y="1137720"/>
                  </a:lnTo>
                  <a:lnTo>
                    <a:pt x="37334" y="1184819"/>
                  </a:lnTo>
                  <a:lnTo>
                    <a:pt x="57691" y="1246337"/>
                  </a:lnTo>
                  <a:lnTo>
                    <a:pt x="82422" y="1306504"/>
                  </a:lnTo>
                  <a:lnTo>
                    <a:pt x="111508" y="1365070"/>
                  </a:lnTo>
                  <a:lnTo>
                    <a:pt x="144932" y="1421779"/>
                  </a:lnTo>
                  <a:lnTo>
                    <a:pt x="182675" y="1476381"/>
                  </a:lnTo>
                  <a:lnTo>
                    <a:pt x="224721" y="1528621"/>
                  </a:lnTo>
                  <a:lnTo>
                    <a:pt x="271050" y="1578247"/>
                  </a:lnTo>
                  <a:lnTo>
                    <a:pt x="305340" y="1611013"/>
                  </a:lnTo>
                  <a:lnTo>
                    <a:pt x="341154" y="1641493"/>
                  </a:lnTo>
                  <a:lnTo>
                    <a:pt x="395279" y="1682358"/>
                  </a:lnTo>
                  <a:lnTo>
                    <a:pt x="451542" y="1718724"/>
                  </a:lnTo>
                  <a:lnTo>
                    <a:pt x="509692" y="1750597"/>
                  </a:lnTo>
                  <a:lnTo>
                    <a:pt x="569480" y="1777983"/>
                  </a:lnTo>
                  <a:lnTo>
                    <a:pt x="630654" y="1800887"/>
                  </a:lnTo>
                  <a:lnTo>
                    <a:pt x="692964" y="1819314"/>
                  </a:lnTo>
                  <a:lnTo>
                    <a:pt x="756160" y="1833269"/>
                  </a:lnTo>
                  <a:lnTo>
                    <a:pt x="819992" y="1842759"/>
                  </a:lnTo>
                  <a:lnTo>
                    <a:pt x="884208" y="1847788"/>
                  </a:lnTo>
                  <a:lnTo>
                    <a:pt x="948558" y="1848361"/>
                  </a:lnTo>
                  <a:lnTo>
                    <a:pt x="1012793" y="1844485"/>
                  </a:lnTo>
                  <a:lnTo>
                    <a:pt x="1076661" y="1836165"/>
                  </a:lnTo>
                  <a:lnTo>
                    <a:pt x="1139912" y="1823405"/>
                  </a:lnTo>
                  <a:lnTo>
                    <a:pt x="1202295" y="1806212"/>
                  </a:lnTo>
                  <a:lnTo>
                    <a:pt x="1263560" y="1784591"/>
                  </a:lnTo>
                  <a:lnTo>
                    <a:pt x="1323457" y="1758547"/>
                  </a:lnTo>
                  <a:lnTo>
                    <a:pt x="1381735" y="1728085"/>
                  </a:lnTo>
                  <a:lnTo>
                    <a:pt x="1438144" y="1693212"/>
                  </a:lnTo>
                  <a:lnTo>
                    <a:pt x="1492433" y="1653932"/>
                  </a:lnTo>
                  <a:lnTo>
                    <a:pt x="1544352" y="1610251"/>
                  </a:lnTo>
                  <a:lnTo>
                    <a:pt x="1578642" y="1577485"/>
                  </a:lnTo>
                  <a:lnTo>
                    <a:pt x="2205006" y="951121"/>
                  </a:lnTo>
                  <a:close/>
                </a:path>
                <a:path w="2228215" h="1848485">
                  <a:moveTo>
                    <a:pt x="2205006" y="932833"/>
                  </a:moveTo>
                  <a:lnTo>
                    <a:pt x="2205006" y="915307"/>
                  </a:lnTo>
                  <a:lnTo>
                    <a:pt x="2196243" y="924070"/>
                  </a:lnTo>
                  <a:lnTo>
                    <a:pt x="2205006" y="932833"/>
                  </a:lnTo>
                  <a:close/>
                </a:path>
              </a:pathLst>
            </a:custGeom>
            <a:solidFill>
              <a:srgbClr val="FFFFFF"/>
            </a:solidFill>
          </p:spPr>
          <p:txBody>
            <a:bodyPr wrap="square" lIns="0" tIns="0" rIns="0" bIns="0" rtlCol="0"/>
            <a:lstStyle/>
            <a:p>
              <a:endParaRPr sz="1588"/>
            </a:p>
          </p:txBody>
        </p:sp>
        <p:sp>
          <p:nvSpPr>
            <p:cNvPr id="11" name="object 11"/>
            <p:cNvSpPr/>
            <p:nvPr/>
          </p:nvSpPr>
          <p:spPr>
            <a:xfrm>
              <a:off x="4629150" y="2140771"/>
              <a:ext cx="1502709" cy="1502036"/>
            </a:xfrm>
            <a:prstGeom prst="rect">
              <a:avLst/>
            </a:prstGeom>
            <a:blipFill>
              <a:blip r:embed="rId4" cstate="print"/>
              <a:stretch>
                <a:fillRect/>
              </a:stretch>
            </a:blipFill>
          </p:spPr>
          <p:txBody>
            <a:bodyPr wrap="square" lIns="0" tIns="0" rIns="0" bIns="0" rtlCol="0"/>
            <a:lstStyle/>
            <a:p>
              <a:endParaRPr sz="1588"/>
            </a:p>
          </p:txBody>
        </p:sp>
        <p:sp>
          <p:nvSpPr>
            <p:cNvPr id="12" name="object 12"/>
            <p:cNvSpPr/>
            <p:nvPr/>
          </p:nvSpPr>
          <p:spPr>
            <a:xfrm>
              <a:off x="4618393" y="2129342"/>
              <a:ext cx="1524560" cy="1524560"/>
            </a:xfrm>
            <a:custGeom>
              <a:avLst/>
              <a:gdLst/>
              <a:ahLst/>
              <a:cxnLst/>
              <a:rect l="l" t="t" r="r" b="b"/>
              <a:pathLst>
                <a:path w="1727834" h="1727835">
                  <a:moveTo>
                    <a:pt x="1727454" y="863346"/>
                  </a:moveTo>
                  <a:lnTo>
                    <a:pt x="1726692" y="819150"/>
                  </a:lnTo>
                  <a:lnTo>
                    <a:pt x="1722882" y="774954"/>
                  </a:lnTo>
                  <a:lnTo>
                    <a:pt x="1717548" y="732282"/>
                  </a:lnTo>
                  <a:lnTo>
                    <a:pt x="1706061" y="672226"/>
                  </a:lnTo>
                  <a:lnTo>
                    <a:pt x="1690616" y="613833"/>
                  </a:lnTo>
                  <a:lnTo>
                    <a:pt x="1671363" y="557238"/>
                  </a:lnTo>
                  <a:lnTo>
                    <a:pt x="1648453" y="502576"/>
                  </a:lnTo>
                  <a:lnTo>
                    <a:pt x="1622036" y="449980"/>
                  </a:lnTo>
                  <a:lnTo>
                    <a:pt x="1592264" y="399587"/>
                  </a:lnTo>
                  <a:lnTo>
                    <a:pt x="1559286" y="351530"/>
                  </a:lnTo>
                  <a:lnTo>
                    <a:pt x="1523255" y="305944"/>
                  </a:lnTo>
                  <a:lnTo>
                    <a:pt x="1484320" y="262965"/>
                  </a:lnTo>
                  <a:lnTo>
                    <a:pt x="1442632" y="222727"/>
                  </a:lnTo>
                  <a:lnTo>
                    <a:pt x="1398343" y="185365"/>
                  </a:lnTo>
                  <a:lnTo>
                    <a:pt x="1351603" y="151014"/>
                  </a:lnTo>
                  <a:lnTo>
                    <a:pt x="1302562" y="119808"/>
                  </a:lnTo>
                  <a:lnTo>
                    <a:pt x="1251373" y="91882"/>
                  </a:lnTo>
                  <a:lnTo>
                    <a:pt x="1198184" y="67372"/>
                  </a:lnTo>
                  <a:lnTo>
                    <a:pt x="1143148" y="46411"/>
                  </a:lnTo>
                  <a:lnTo>
                    <a:pt x="1086415" y="29135"/>
                  </a:lnTo>
                  <a:lnTo>
                    <a:pt x="1028136" y="15678"/>
                  </a:lnTo>
                  <a:lnTo>
                    <a:pt x="968461" y="6175"/>
                  </a:lnTo>
                  <a:lnTo>
                    <a:pt x="908304" y="829"/>
                  </a:lnTo>
                  <a:lnTo>
                    <a:pt x="863346" y="0"/>
                  </a:lnTo>
                  <a:lnTo>
                    <a:pt x="819150" y="1524"/>
                  </a:lnTo>
                  <a:lnTo>
                    <a:pt x="758728" y="6405"/>
                  </a:lnTo>
                  <a:lnTo>
                    <a:pt x="699408" y="15527"/>
                  </a:lnTo>
                  <a:lnTo>
                    <a:pt x="641356" y="28738"/>
                  </a:lnTo>
                  <a:lnTo>
                    <a:pt x="584738" y="45887"/>
                  </a:lnTo>
                  <a:lnTo>
                    <a:pt x="529720" y="66822"/>
                  </a:lnTo>
                  <a:lnTo>
                    <a:pt x="476471" y="91392"/>
                  </a:lnTo>
                  <a:lnTo>
                    <a:pt x="425156" y="119445"/>
                  </a:lnTo>
                  <a:lnTo>
                    <a:pt x="375942" y="150831"/>
                  </a:lnTo>
                  <a:lnTo>
                    <a:pt x="328995" y="185398"/>
                  </a:lnTo>
                  <a:lnTo>
                    <a:pt x="284483" y="222994"/>
                  </a:lnTo>
                  <a:lnTo>
                    <a:pt x="242571" y="263468"/>
                  </a:lnTo>
                  <a:lnTo>
                    <a:pt x="203427" y="306670"/>
                  </a:lnTo>
                  <a:lnTo>
                    <a:pt x="167218" y="352446"/>
                  </a:lnTo>
                  <a:lnTo>
                    <a:pt x="134109" y="400647"/>
                  </a:lnTo>
                  <a:lnTo>
                    <a:pt x="104267" y="451121"/>
                  </a:lnTo>
                  <a:lnTo>
                    <a:pt x="77860" y="503716"/>
                  </a:lnTo>
                  <a:lnTo>
                    <a:pt x="55054" y="558281"/>
                  </a:lnTo>
                  <a:lnTo>
                    <a:pt x="36015" y="614664"/>
                  </a:lnTo>
                  <a:lnTo>
                    <a:pt x="20910" y="672715"/>
                  </a:lnTo>
                  <a:lnTo>
                    <a:pt x="9905" y="732282"/>
                  </a:lnTo>
                  <a:lnTo>
                    <a:pt x="3809" y="775716"/>
                  </a:lnTo>
                  <a:lnTo>
                    <a:pt x="761" y="819912"/>
                  </a:lnTo>
                  <a:lnTo>
                    <a:pt x="0" y="864108"/>
                  </a:lnTo>
                  <a:lnTo>
                    <a:pt x="762" y="908304"/>
                  </a:lnTo>
                  <a:lnTo>
                    <a:pt x="3810" y="952500"/>
                  </a:lnTo>
                  <a:lnTo>
                    <a:pt x="9906" y="995934"/>
                  </a:lnTo>
                  <a:lnTo>
                    <a:pt x="17526" y="1038606"/>
                  </a:lnTo>
                  <a:lnTo>
                    <a:pt x="25146" y="1069846"/>
                  </a:lnTo>
                  <a:lnTo>
                    <a:pt x="25146" y="863346"/>
                  </a:lnTo>
                  <a:lnTo>
                    <a:pt x="25908" y="820674"/>
                  </a:lnTo>
                  <a:lnTo>
                    <a:pt x="29717" y="778002"/>
                  </a:lnTo>
                  <a:lnTo>
                    <a:pt x="35051" y="736092"/>
                  </a:lnTo>
                  <a:lnTo>
                    <a:pt x="46401" y="675700"/>
                  </a:lnTo>
                  <a:lnTo>
                    <a:pt x="61989" y="617025"/>
                  </a:lnTo>
                  <a:lnTo>
                    <a:pt x="81637" y="560215"/>
                  </a:lnTo>
                  <a:lnTo>
                    <a:pt x="105168" y="505423"/>
                  </a:lnTo>
                  <a:lnTo>
                    <a:pt x="132402" y="452795"/>
                  </a:lnTo>
                  <a:lnTo>
                    <a:pt x="163161" y="402484"/>
                  </a:lnTo>
                  <a:lnTo>
                    <a:pt x="197268" y="354638"/>
                  </a:lnTo>
                  <a:lnTo>
                    <a:pt x="234543" y="309407"/>
                  </a:lnTo>
                  <a:lnTo>
                    <a:pt x="274809" y="266941"/>
                  </a:lnTo>
                  <a:lnTo>
                    <a:pt x="317887" y="227390"/>
                  </a:lnTo>
                  <a:lnTo>
                    <a:pt x="363599" y="190903"/>
                  </a:lnTo>
                  <a:lnTo>
                    <a:pt x="411766" y="157631"/>
                  </a:lnTo>
                  <a:lnTo>
                    <a:pt x="462211" y="127723"/>
                  </a:lnTo>
                  <a:lnTo>
                    <a:pt x="514754" y="101329"/>
                  </a:lnTo>
                  <a:lnTo>
                    <a:pt x="569218" y="78599"/>
                  </a:lnTo>
                  <a:lnTo>
                    <a:pt x="625425" y="59682"/>
                  </a:lnTo>
                  <a:lnTo>
                    <a:pt x="683195" y="44728"/>
                  </a:lnTo>
                  <a:lnTo>
                    <a:pt x="742351" y="33888"/>
                  </a:lnTo>
                  <a:lnTo>
                    <a:pt x="802715" y="27310"/>
                  </a:lnTo>
                  <a:lnTo>
                    <a:pt x="864108" y="25146"/>
                  </a:lnTo>
                  <a:lnTo>
                    <a:pt x="906780" y="26670"/>
                  </a:lnTo>
                  <a:lnTo>
                    <a:pt x="949452" y="29718"/>
                  </a:lnTo>
                  <a:lnTo>
                    <a:pt x="1008018" y="37750"/>
                  </a:lnTo>
                  <a:lnTo>
                    <a:pt x="1065239" y="49752"/>
                  </a:lnTo>
                  <a:lnTo>
                    <a:pt x="1120968" y="65578"/>
                  </a:lnTo>
                  <a:lnTo>
                    <a:pt x="1175057" y="85083"/>
                  </a:lnTo>
                  <a:lnTo>
                    <a:pt x="1227361" y="108121"/>
                  </a:lnTo>
                  <a:lnTo>
                    <a:pt x="1277731" y="134547"/>
                  </a:lnTo>
                  <a:lnTo>
                    <a:pt x="1326022" y="164215"/>
                  </a:lnTo>
                  <a:lnTo>
                    <a:pt x="1372087" y="196980"/>
                  </a:lnTo>
                  <a:lnTo>
                    <a:pt x="1415778" y="232697"/>
                  </a:lnTo>
                  <a:lnTo>
                    <a:pt x="1456948" y="271219"/>
                  </a:lnTo>
                  <a:lnTo>
                    <a:pt x="1495452" y="312402"/>
                  </a:lnTo>
                  <a:lnTo>
                    <a:pt x="1531142" y="356100"/>
                  </a:lnTo>
                  <a:lnTo>
                    <a:pt x="1563870" y="402167"/>
                  </a:lnTo>
                  <a:lnTo>
                    <a:pt x="1593492" y="450458"/>
                  </a:lnTo>
                  <a:lnTo>
                    <a:pt x="1619859" y="500828"/>
                  </a:lnTo>
                  <a:lnTo>
                    <a:pt x="1642824" y="553131"/>
                  </a:lnTo>
                  <a:lnTo>
                    <a:pt x="1662241" y="607221"/>
                  </a:lnTo>
                  <a:lnTo>
                    <a:pt x="1677963" y="662954"/>
                  </a:lnTo>
                  <a:lnTo>
                    <a:pt x="1689844" y="720183"/>
                  </a:lnTo>
                  <a:lnTo>
                    <a:pt x="1697736" y="778764"/>
                  </a:lnTo>
                  <a:lnTo>
                    <a:pt x="1701545" y="820674"/>
                  </a:lnTo>
                  <a:lnTo>
                    <a:pt x="1702308" y="864108"/>
                  </a:lnTo>
                  <a:lnTo>
                    <a:pt x="1702308" y="1070909"/>
                  </a:lnTo>
                  <a:lnTo>
                    <a:pt x="1712037" y="1028630"/>
                  </a:lnTo>
                  <a:lnTo>
                    <a:pt x="1721433" y="969070"/>
                  </a:lnTo>
                  <a:lnTo>
                    <a:pt x="1726692" y="908304"/>
                  </a:lnTo>
                  <a:lnTo>
                    <a:pt x="1727454" y="863346"/>
                  </a:lnTo>
                  <a:close/>
                </a:path>
                <a:path w="1727834" h="1727835">
                  <a:moveTo>
                    <a:pt x="1702308" y="1070909"/>
                  </a:moveTo>
                  <a:lnTo>
                    <a:pt x="1702308" y="864108"/>
                  </a:lnTo>
                  <a:lnTo>
                    <a:pt x="1700783" y="907542"/>
                  </a:lnTo>
                  <a:lnTo>
                    <a:pt x="1697736" y="950214"/>
                  </a:lnTo>
                  <a:lnTo>
                    <a:pt x="1689632" y="1008737"/>
                  </a:lnTo>
                  <a:lnTo>
                    <a:pt x="1677581" y="1065905"/>
                  </a:lnTo>
                  <a:lnTo>
                    <a:pt x="1661728" y="1121570"/>
                  </a:lnTo>
                  <a:lnTo>
                    <a:pt x="1642214" y="1175589"/>
                  </a:lnTo>
                  <a:lnTo>
                    <a:pt x="1619185" y="1227816"/>
                  </a:lnTo>
                  <a:lnTo>
                    <a:pt x="1592784" y="1278107"/>
                  </a:lnTo>
                  <a:lnTo>
                    <a:pt x="1563153" y="1326317"/>
                  </a:lnTo>
                  <a:lnTo>
                    <a:pt x="1530437" y="1372301"/>
                  </a:lnTo>
                  <a:lnTo>
                    <a:pt x="1494780" y="1415913"/>
                  </a:lnTo>
                  <a:lnTo>
                    <a:pt x="1456324" y="1457010"/>
                  </a:lnTo>
                  <a:lnTo>
                    <a:pt x="1415214" y="1495446"/>
                  </a:lnTo>
                  <a:lnTo>
                    <a:pt x="1371593" y="1531077"/>
                  </a:lnTo>
                  <a:lnTo>
                    <a:pt x="1325604" y="1563757"/>
                  </a:lnTo>
                  <a:lnTo>
                    <a:pt x="1277391" y="1593342"/>
                  </a:lnTo>
                  <a:lnTo>
                    <a:pt x="1227098" y="1619686"/>
                  </a:lnTo>
                  <a:lnTo>
                    <a:pt x="1174868" y="1642646"/>
                  </a:lnTo>
                  <a:lnTo>
                    <a:pt x="1120845" y="1662075"/>
                  </a:lnTo>
                  <a:lnTo>
                    <a:pt x="1065172" y="1677830"/>
                  </a:lnTo>
                  <a:lnTo>
                    <a:pt x="1007993" y="1689765"/>
                  </a:lnTo>
                  <a:lnTo>
                    <a:pt x="949452" y="1697736"/>
                  </a:lnTo>
                  <a:lnTo>
                    <a:pt x="906780" y="1701546"/>
                  </a:lnTo>
                  <a:lnTo>
                    <a:pt x="863346" y="1702308"/>
                  </a:lnTo>
                  <a:lnTo>
                    <a:pt x="804092" y="1700229"/>
                  </a:lnTo>
                  <a:lnTo>
                    <a:pt x="745813" y="1694075"/>
                  </a:lnTo>
                  <a:lnTo>
                    <a:pt x="688663" y="1683974"/>
                  </a:lnTo>
                  <a:lnTo>
                    <a:pt x="632801" y="1670054"/>
                  </a:lnTo>
                  <a:lnTo>
                    <a:pt x="578382" y="1652442"/>
                  </a:lnTo>
                  <a:lnTo>
                    <a:pt x="525563" y="1631268"/>
                  </a:lnTo>
                  <a:lnTo>
                    <a:pt x="474502" y="1606660"/>
                  </a:lnTo>
                  <a:lnTo>
                    <a:pt x="425354" y="1578745"/>
                  </a:lnTo>
                  <a:lnTo>
                    <a:pt x="378277" y="1547651"/>
                  </a:lnTo>
                  <a:lnTo>
                    <a:pt x="333427" y="1513508"/>
                  </a:lnTo>
                  <a:lnTo>
                    <a:pt x="290961" y="1476442"/>
                  </a:lnTo>
                  <a:lnTo>
                    <a:pt x="251036" y="1436583"/>
                  </a:lnTo>
                  <a:lnTo>
                    <a:pt x="213808" y="1394058"/>
                  </a:lnTo>
                  <a:lnTo>
                    <a:pt x="179435" y="1348995"/>
                  </a:lnTo>
                  <a:lnTo>
                    <a:pt x="148072" y="1301523"/>
                  </a:lnTo>
                  <a:lnTo>
                    <a:pt x="119877" y="1251770"/>
                  </a:lnTo>
                  <a:lnTo>
                    <a:pt x="95007" y="1199864"/>
                  </a:lnTo>
                  <a:lnTo>
                    <a:pt x="73618" y="1145933"/>
                  </a:lnTo>
                  <a:lnTo>
                    <a:pt x="55866" y="1090106"/>
                  </a:lnTo>
                  <a:lnTo>
                    <a:pt x="41910" y="1032510"/>
                  </a:lnTo>
                  <a:lnTo>
                    <a:pt x="34290" y="991362"/>
                  </a:lnTo>
                  <a:lnTo>
                    <a:pt x="28956" y="949452"/>
                  </a:lnTo>
                  <a:lnTo>
                    <a:pt x="25908" y="906780"/>
                  </a:lnTo>
                  <a:lnTo>
                    <a:pt x="25146" y="863346"/>
                  </a:lnTo>
                  <a:lnTo>
                    <a:pt x="25146" y="1069846"/>
                  </a:lnTo>
                  <a:lnTo>
                    <a:pt x="51801" y="1159826"/>
                  </a:lnTo>
                  <a:lnTo>
                    <a:pt x="75085" y="1217298"/>
                  </a:lnTo>
                  <a:lnTo>
                    <a:pt x="102218" y="1272485"/>
                  </a:lnTo>
                  <a:lnTo>
                    <a:pt x="133016" y="1325241"/>
                  </a:lnTo>
                  <a:lnTo>
                    <a:pt x="167291" y="1375424"/>
                  </a:lnTo>
                  <a:lnTo>
                    <a:pt x="204858" y="1422887"/>
                  </a:lnTo>
                  <a:lnTo>
                    <a:pt x="245532" y="1467487"/>
                  </a:lnTo>
                  <a:lnTo>
                    <a:pt x="289126" y="1509078"/>
                  </a:lnTo>
                  <a:lnTo>
                    <a:pt x="335456" y="1547517"/>
                  </a:lnTo>
                  <a:lnTo>
                    <a:pt x="384334" y="1582658"/>
                  </a:lnTo>
                  <a:lnTo>
                    <a:pt x="435576" y="1614357"/>
                  </a:lnTo>
                  <a:lnTo>
                    <a:pt x="488996" y="1642470"/>
                  </a:lnTo>
                  <a:lnTo>
                    <a:pt x="544408" y="1666852"/>
                  </a:lnTo>
                  <a:lnTo>
                    <a:pt x="601625" y="1687358"/>
                  </a:lnTo>
                  <a:lnTo>
                    <a:pt x="660463" y="1703844"/>
                  </a:lnTo>
                  <a:lnTo>
                    <a:pt x="720736" y="1716164"/>
                  </a:lnTo>
                  <a:lnTo>
                    <a:pt x="782257" y="1724176"/>
                  </a:lnTo>
                  <a:lnTo>
                    <a:pt x="844842" y="1727733"/>
                  </a:lnTo>
                  <a:lnTo>
                    <a:pt x="908304" y="1726692"/>
                  </a:lnTo>
                  <a:lnTo>
                    <a:pt x="952500" y="1722882"/>
                  </a:lnTo>
                  <a:lnTo>
                    <a:pt x="995172" y="1717548"/>
                  </a:lnTo>
                  <a:lnTo>
                    <a:pt x="1055079" y="1706229"/>
                  </a:lnTo>
                  <a:lnTo>
                    <a:pt x="1113371" y="1690912"/>
                  </a:lnTo>
                  <a:lnTo>
                    <a:pt x="1169908" y="1671752"/>
                  </a:lnTo>
                  <a:lnTo>
                    <a:pt x="1224549" y="1648904"/>
                  </a:lnTo>
                  <a:lnTo>
                    <a:pt x="1277155" y="1622523"/>
                  </a:lnTo>
                  <a:lnTo>
                    <a:pt x="1327585" y="1592764"/>
                  </a:lnTo>
                  <a:lnTo>
                    <a:pt x="1375699" y="1559783"/>
                  </a:lnTo>
                  <a:lnTo>
                    <a:pt x="1421357" y="1523733"/>
                  </a:lnTo>
                  <a:lnTo>
                    <a:pt x="1464419" y="1484771"/>
                  </a:lnTo>
                  <a:lnTo>
                    <a:pt x="1504745" y="1443051"/>
                  </a:lnTo>
                  <a:lnTo>
                    <a:pt x="1542194" y="1398729"/>
                  </a:lnTo>
                  <a:lnTo>
                    <a:pt x="1576627" y="1351959"/>
                  </a:lnTo>
                  <a:lnTo>
                    <a:pt x="1607904" y="1302897"/>
                  </a:lnTo>
                  <a:lnTo>
                    <a:pt x="1635884" y="1251698"/>
                  </a:lnTo>
                  <a:lnTo>
                    <a:pt x="1660428" y="1198517"/>
                  </a:lnTo>
                  <a:lnTo>
                    <a:pt x="1681395" y="1143508"/>
                  </a:lnTo>
                  <a:lnTo>
                    <a:pt x="1698644" y="1086827"/>
                  </a:lnTo>
                  <a:lnTo>
                    <a:pt x="1702308" y="1070909"/>
                  </a:lnTo>
                  <a:close/>
                </a:path>
              </a:pathLst>
            </a:custGeom>
            <a:solidFill>
              <a:srgbClr val="4F81BD"/>
            </a:solidFill>
          </p:spPr>
          <p:txBody>
            <a:bodyPr wrap="square" lIns="0" tIns="0" rIns="0" bIns="0" rtlCol="0"/>
            <a:lstStyle/>
            <a:p>
              <a:endParaRPr sz="1588"/>
            </a:p>
          </p:txBody>
        </p:sp>
        <p:sp>
          <p:nvSpPr>
            <p:cNvPr id="13" name="object 13"/>
            <p:cNvSpPr txBox="1"/>
            <p:nvPr/>
          </p:nvSpPr>
          <p:spPr>
            <a:xfrm>
              <a:off x="4873405" y="2703439"/>
              <a:ext cx="1027579" cy="410369"/>
            </a:xfrm>
            <a:prstGeom prst="rect">
              <a:avLst/>
            </a:prstGeom>
          </p:spPr>
          <p:txBody>
            <a:bodyPr vert="horz" wrap="square" lIns="0" tIns="0" rIns="0" bIns="0" rtlCol="0">
              <a:spAutoFit/>
            </a:bodyPr>
            <a:lstStyle/>
            <a:p>
              <a:pPr marL="11206" marR="4483">
                <a:lnSpc>
                  <a:spcPts val="1553"/>
                </a:lnSpc>
              </a:pPr>
              <a:r>
                <a:rPr sz="1412" b="1" spc="-4" dirty="0">
                  <a:latin typeface="Calibri"/>
                  <a:cs typeface="Calibri"/>
                </a:rPr>
                <a:t>3</a:t>
              </a:r>
              <a:r>
                <a:rPr sz="1412" b="1" dirty="0">
                  <a:latin typeface="Calibri"/>
                  <a:cs typeface="Calibri"/>
                </a:rPr>
                <a:t>. </a:t>
              </a:r>
              <a:r>
                <a:rPr lang="en-US" sz="1412" b="1" dirty="0">
                  <a:latin typeface="Calibri"/>
                  <a:cs typeface="Calibri"/>
                </a:rPr>
                <a:t>504 </a:t>
              </a:r>
              <a:r>
                <a:rPr sz="1412" b="1" dirty="0">
                  <a:latin typeface="Calibri"/>
                  <a:cs typeface="Calibri"/>
                </a:rPr>
                <a:t>Plan </a:t>
              </a:r>
              <a:r>
                <a:rPr sz="1412" b="1" spc="-4" dirty="0">
                  <a:latin typeface="Calibri"/>
                  <a:cs typeface="Calibri"/>
                </a:rPr>
                <a:t>De</a:t>
              </a:r>
              <a:r>
                <a:rPr sz="1412" b="1" spc="-22" dirty="0">
                  <a:latin typeface="Calibri"/>
                  <a:cs typeface="Calibri"/>
                </a:rPr>
                <a:t>v</a:t>
              </a:r>
              <a:r>
                <a:rPr sz="1412" b="1" spc="-4" dirty="0">
                  <a:latin typeface="Calibri"/>
                  <a:cs typeface="Calibri"/>
                </a:rPr>
                <a:t>elopme</a:t>
              </a:r>
              <a:r>
                <a:rPr sz="1412" b="1" spc="-22" dirty="0">
                  <a:latin typeface="Calibri"/>
                  <a:cs typeface="Calibri"/>
                </a:rPr>
                <a:t>n</a:t>
              </a:r>
              <a:r>
                <a:rPr sz="1412" b="1" dirty="0">
                  <a:latin typeface="Calibri"/>
                  <a:cs typeface="Calibri"/>
                </a:rPr>
                <a:t>t</a:t>
              </a:r>
              <a:endParaRPr sz="1412" dirty="0">
                <a:latin typeface="Calibri"/>
                <a:cs typeface="Calibri"/>
              </a:endParaRPr>
            </a:p>
          </p:txBody>
        </p:sp>
        <p:sp>
          <p:nvSpPr>
            <p:cNvPr id="14" name="object 14"/>
            <p:cNvSpPr/>
            <p:nvPr/>
          </p:nvSpPr>
          <p:spPr>
            <a:xfrm>
              <a:off x="2765387" y="2086815"/>
              <a:ext cx="1942540" cy="1609725"/>
            </a:xfrm>
            <a:custGeom>
              <a:avLst/>
              <a:gdLst/>
              <a:ahLst/>
              <a:cxnLst/>
              <a:rect l="l" t="t" r="r" b="b"/>
              <a:pathLst>
                <a:path w="2201545" h="1824354">
                  <a:moveTo>
                    <a:pt x="2201418" y="911542"/>
                  </a:moveTo>
                  <a:lnTo>
                    <a:pt x="1556766" y="266890"/>
                  </a:lnTo>
                  <a:lnTo>
                    <a:pt x="1501780" y="216181"/>
                  </a:lnTo>
                  <a:lnTo>
                    <a:pt x="1443801" y="170809"/>
                  </a:lnTo>
                  <a:lnTo>
                    <a:pt x="1383160" y="130776"/>
                  </a:lnTo>
                  <a:lnTo>
                    <a:pt x="1320192" y="96080"/>
                  </a:lnTo>
                  <a:lnTo>
                    <a:pt x="1255228" y="66722"/>
                  </a:lnTo>
                  <a:lnTo>
                    <a:pt x="1188601" y="42702"/>
                  </a:lnTo>
                  <a:lnTo>
                    <a:pt x="1120643" y="24020"/>
                  </a:lnTo>
                  <a:lnTo>
                    <a:pt x="1051688" y="10675"/>
                  </a:lnTo>
                  <a:lnTo>
                    <a:pt x="982067" y="2668"/>
                  </a:lnTo>
                  <a:lnTo>
                    <a:pt x="912113" y="0"/>
                  </a:lnTo>
                  <a:lnTo>
                    <a:pt x="842160" y="2668"/>
                  </a:lnTo>
                  <a:lnTo>
                    <a:pt x="772539" y="10675"/>
                  </a:lnTo>
                  <a:lnTo>
                    <a:pt x="703584" y="24020"/>
                  </a:lnTo>
                  <a:lnTo>
                    <a:pt x="635626" y="42702"/>
                  </a:lnTo>
                  <a:lnTo>
                    <a:pt x="568999" y="66722"/>
                  </a:lnTo>
                  <a:lnTo>
                    <a:pt x="504035" y="96080"/>
                  </a:lnTo>
                  <a:lnTo>
                    <a:pt x="441067" y="130776"/>
                  </a:lnTo>
                  <a:lnTo>
                    <a:pt x="380426" y="170809"/>
                  </a:lnTo>
                  <a:lnTo>
                    <a:pt x="322447" y="216181"/>
                  </a:lnTo>
                  <a:lnTo>
                    <a:pt x="267462" y="266890"/>
                  </a:lnTo>
                  <a:lnTo>
                    <a:pt x="216644" y="321979"/>
                  </a:lnTo>
                  <a:lnTo>
                    <a:pt x="171175" y="380041"/>
                  </a:lnTo>
                  <a:lnTo>
                    <a:pt x="131056" y="440745"/>
                  </a:lnTo>
                  <a:lnTo>
                    <a:pt x="96286" y="503762"/>
                  </a:lnTo>
                  <a:lnTo>
                    <a:pt x="66865" y="568761"/>
                  </a:lnTo>
                  <a:lnTo>
                    <a:pt x="42793" y="635411"/>
                  </a:lnTo>
                  <a:lnTo>
                    <a:pt x="24071" y="703383"/>
                  </a:lnTo>
                  <a:lnTo>
                    <a:pt x="10698" y="772346"/>
                  </a:lnTo>
                  <a:lnTo>
                    <a:pt x="2674" y="841969"/>
                  </a:lnTo>
                  <a:lnTo>
                    <a:pt x="0" y="911923"/>
                  </a:lnTo>
                  <a:lnTo>
                    <a:pt x="2674" y="981877"/>
                  </a:lnTo>
                  <a:lnTo>
                    <a:pt x="10698" y="1051500"/>
                  </a:lnTo>
                  <a:lnTo>
                    <a:pt x="24071" y="1120463"/>
                  </a:lnTo>
                  <a:lnTo>
                    <a:pt x="42793" y="1188435"/>
                  </a:lnTo>
                  <a:lnTo>
                    <a:pt x="66865" y="1255085"/>
                  </a:lnTo>
                  <a:lnTo>
                    <a:pt x="96286" y="1320084"/>
                  </a:lnTo>
                  <a:lnTo>
                    <a:pt x="131056" y="1383101"/>
                  </a:lnTo>
                  <a:lnTo>
                    <a:pt x="171175" y="1443805"/>
                  </a:lnTo>
                  <a:lnTo>
                    <a:pt x="216644" y="1501867"/>
                  </a:lnTo>
                  <a:lnTo>
                    <a:pt x="267462" y="1556956"/>
                  </a:lnTo>
                  <a:lnTo>
                    <a:pt x="322447" y="1607665"/>
                  </a:lnTo>
                  <a:lnTo>
                    <a:pt x="380426" y="1653037"/>
                  </a:lnTo>
                  <a:lnTo>
                    <a:pt x="441067" y="1693070"/>
                  </a:lnTo>
                  <a:lnTo>
                    <a:pt x="504035" y="1727766"/>
                  </a:lnTo>
                  <a:lnTo>
                    <a:pt x="568999" y="1757124"/>
                  </a:lnTo>
                  <a:lnTo>
                    <a:pt x="635626" y="1781144"/>
                  </a:lnTo>
                  <a:lnTo>
                    <a:pt x="703584" y="1799826"/>
                  </a:lnTo>
                  <a:lnTo>
                    <a:pt x="772539" y="1813171"/>
                  </a:lnTo>
                  <a:lnTo>
                    <a:pt x="842160" y="1821178"/>
                  </a:lnTo>
                  <a:lnTo>
                    <a:pt x="912114" y="1823846"/>
                  </a:lnTo>
                  <a:lnTo>
                    <a:pt x="982067" y="1821178"/>
                  </a:lnTo>
                  <a:lnTo>
                    <a:pt x="1051688" y="1813171"/>
                  </a:lnTo>
                  <a:lnTo>
                    <a:pt x="1120643" y="1799826"/>
                  </a:lnTo>
                  <a:lnTo>
                    <a:pt x="1188601" y="1781144"/>
                  </a:lnTo>
                  <a:lnTo>
                    <a:pt x="1255228" y="1757124"/>
                  </a:lnTo>
                  <a:lnTo>
                    <a:pt x="1320192" y="1727766"/>
                  </a:lnTo>
                  <a:lnTo>
                    <a:pt x="1383160" y="1693070"/>
                  </a:lnTo>
                  <a:lnTo>
                    <a:pt x="1443801" y="1653037"/>
                  </a:lnTo>
                  <a:lnTo>
                    <a:pt x="1501780" y="1607665"/>
                  </a:lnTo>
                  <a:lnTo>
                    <a:pt x="1556766" y="1556956"/>
                  </a:lnTo>
                  <a:lnTo>
                    <a:pt x="2201418" y="911542"/>
                  </a:lnTo>
                  <a:close/>
                </a:path>
              </a:pathLst>
            </a:custGeom>
            <a:solidFill>
              <a:srgbClr val="4F81BD"/>
            </a:solidFill>
          </p:spPr>
          <p:txBody>
            <a:bodyPr wrap="square" lIns="0" tIns="0" rIns="0" bIns="0" rtlCol="0"/>
            <a:lstStyle/>
            <a:p>
              <a:endParaRPr sz="1588"/>
            </a:p>
          </p:txBody>
        </p:sp>
        <p:sp>
          <p:nvSpPr>
            <p:cNvPr id="15" name="object 15"/>
            <p:cNvSpPr/>
            <p:nvPr/>
          </p:nvSpPr>
          <p:spPr>
            <a:xfrm>
              <a:off x="2754232" y="2075886"/>
              <a:ext cx="1966632" cy="1631576"/>
            </a:xfrm>
            <a:custGeom>
              <a:avLst/>
              <a:gdLst/>
              <a:ahLst/>
              <a:cxnLst/>
              <a:rect l="l" t="t" r="r" b="b"/>
              <a:pathLst>
                <a:path w="2228850" h="1849120">
                  <a:moveTo>
                    <a:pt x="2228538" y="928500"/>
                  </a:moveTo>
                  <a:lnTo>
                    <a:pt x="2228538" y="920118"/>
                  </a:lnTo>
                  <a:lnTo>
                    <a:pt x="2223204" y="915546"/>
                  </a:lnTo>
                  <a:lnTo>
                    <a:pt x="1578552" y="270132"/>
                  </a:lnTo>
                  <a:lnTo>
                    <a:pt x="1524715" y="220537"/>
                  </a:lnTo>
                  <a:lnTo>
                    <a:pt x="1468017" y="175933"/>
                  </a:lnTo>
                  <a:lnTo>
                    <a:pt x="1408760" y="136330"/>
                  </a:lnTo>
                  <a:lnTo>
                    <a:pt x="1347250" y="101738"/>
                  </a:lnTo>
                  <a:lnTo>
                    <a:pt x="1283792" y="72168"/>
                  </a:lnTo>
                  <a:lnTo>
                    <a:pt x="1218690" y="47629"/>
                  </a:lnTo>
                  <a:lnTo>
                    <a:pt x="1152248" y="28132"/>
                  </a:lnTo>
                  <a:lnTo>
                    <a:pt x="1084772" y="13687"/>
                  </a:lnTo>
                  <a:lnTo>
                    <a:pt x="1016566" y="4304"/>
                  </a:lnTo>
                  <a:lnTo>
                    <a:pt x="948645" y="38"/>
                  </a:lnTo>
                  <a:lnTo>
                    <a:pt x="947382" y="0"/>
                  </a:lnTo>
                  <a:lnTo>
                    <a:pt x="879183" y="766"/>
                  </a:lnTo>
                  <a:lnTo>
                    <a:pt x="810615" y="6631"/>
                  </a:lnTo>
                  <a:lnTo>
                    <a:pt x="742536" y="17600"/>
                  </a:lnTo>
                  <a:lnTo>
                    <a:pt x="675249" y="33681"/>
                  </a:lnTo>
                  <a:lnTo>
                    <a:pt x="609061" y="54887"/>
                  </a:lnTo>
                  <a:lnTo>
                    <a:pt x="544275" y="81227"/>
                  </a:lnTo>
                  <a:lnTo>
                    <a:pt x="481197" y="112710"/>
                  </a:lnTo>
                  <a:lnTo>
                    <a:pt x="420130" y="149348"/>
                  </a:lnTo>
                  <a:lnTo>
                    <a:pt x="361379" y="191151"/>
                  </a:lnTo>
                  <a:lnTo>
                    <a:pt x="305250" y="238128"/>
                  </a:lnTo>
                  <a:lnTo>
                    <a:pt x="270198" y="270894"/>
                  </a:lnTo>
                  <a:lnTo>
                    <a:pt x="238194" y="305184"/>
                  </a:lnTo>
                  <a:lnTo>
                    <a:pt x="206952" y="340998"/>
                  </a:lnTo>
                  <a:lnTo>
                    <a:pt x="178758" y="377574"/>
                  </a:lnTo>
                  <a:lnTo>
                    <a:pt x="140630" y="433790"/>
                  </a:lnTo>
                  <a:lnTo>
                    <a:pt x="107111" y="491891"/>
                  </a:lnTo>
                  <a:lnTo>
                    <a:pt x="78184" y="551630"/>
                  </a:lnTo>
                  <a:lnTo>
                    <a:pt x="53829" y="612760"/>
                  </a:lnTo>
                  <a:lnTo>
                    <a:pt x="34028" y="675034"/>
                  </a:lnTo>
                  <a:lnTo>
                    <a:pt x="18764" y="738204"/>
                  </a:lnTo>
                  <a:lnTo>
                    <a:pt x="8016" y="802025"/>
                  </a:lnTo>
                  <a:lnTo>
                    <a:pt x="1768" y="866249"/>
                  </a:lnTo>
                  <a:lnTo>
                    <a:pt x="0" y="930629"/>
                  </a:lnTo>
                  <a:lnTo>
                    <a:pt x="2693" y="994918"/>
                  </a:lnTo>
                  <a:lnTo>
                    <a:pt x="9830" y="1058869"/>
                  </a:lnTo>
                  <a:lnTo>
                    <a:pt x="21391" y="1122236"/>
                  </a:lnTo>
                  <a:lnTo>
                    <a:pt x="25315" y="1137600"/>
                  </a:lnTo>
                  <a:lnTo>
                    <a:pt x="25315" y="930021"/>
                  </a:lnTo>
                  <a:lnTo>
                    <a:pt x="27066" y="867458"/>
                  </a:lnTo>
                  <a:lnTo>
                    <a:pt x="33173" y="805040"/>
                  </a:lnTo>
                  <a:lnTo>
                    <a:pt x="43652" y="743004"/>
                  </a:lnTo>
                  <a:lnTo>
                    <a:pt x="58521" y="681586"/>
                  </a:lnTo>
                  <a:lnTo>
                    <a:pt x="77798" y="621024"/>
                  </a:lnTo>
                  <a:lnTo>
                    <a:pt x="101500" y="561553"/>
                  </a:lnTo>
                  <a:lnTo>
                    <a:pt x="129645" y="503409"/>
                  </a:lnTo>
                  <a:lnTo>
                    <a:pt x="162250" y="446830"/>
                  </a:lnTo>
                  <a:lnTo>
                    <a:pt x="199332" y="392052"/>
                  </a:lnTo>
                  <a:lnTo>
                    <a:pt x="227526" y="356238"/>
                  </a:lnTo>
                  <a:lnTo>
                    <a:pt x="257244" y="321948"/>
                  </a:lnTo>
                  <a:lnTo>
                    <a:pt x="289248" y="288420"/>
                  </a:lnTo>
                  <a:lnTo>
                    <a:pt x="322776" y="256416"/>
                  </a:lnTo>
                  <a:lnTo>
                    <a:pt x="377310" y="210826"/>
                  </a:lnTo>
                  <a:lnTo>
                    <a:pt x="434422" y="170263"/>
                  </a:lnTo>
                  <a:lnTo>
                    <a:pt x="493811" y="134717"/>
                  </a:lnTo>
                  <a:lnTo>
                    <a:pt x="555177" y="104179"/>
                  </a:lnTo>
                  <a:lnTo>
                    <a:pt x="618221" y="78638"/>
                  </a:lnTo>
                  <a:lnTo>
                    <a:pt x="682641" y="58085"/>
                  </a:lnTo>
                  <a:lnTo>
                    <a:pt x="748137" y="42508"/>
                  </a:lnTo>
                  <a:lnTo>
                    <a:pt x="814411" y="31900"/>
                  </a:lnTo>
                  <a:lnTo>
                    <a:pt x="881161" y="26248"/>
                  </a:lnTo>
                  <a:lnTo>
                    <a:pt x="947382" y="25552"/>
                  </a:lnTo>
                  <a:lnTo>
                    <a:pt x="948645" y="25579"/>
                  </a:lnTo>
                  <a:lnTo>
                    <a:pt x="1014890" y="29778"/>
                  </a:lnTo>
                  <a:lnTo>
                    <a:pt x="1081269" y="38939"/>
                  </a:lnTo>
                  <a:lnTo>
                    <a:pt x="1146924" y="53017"/>
                  </a:lnTo>
                  <a:lnTo>
                    <a:pt x="1211554" y="72003"/>
                  </a:lnTo>
                  <a:lnTo>
                    <a:pt x="1274861" y="95887"/>
                  </a:lnTo>
                  <a:lnTo>
                    <a:pt x="1336543" y="124658"/>
                  </a:lnTo>
                  <a:lnTo>
                    <a:pt x="1396301" y="158307"/>
                  </a:lnTo>
                  <a:lnTo>
                    <a:pt x="1453834" y="196824"/>
                  </a:lnTo>
                  <a:lnTo>
                    <a:pt x="1508842" y="240198"/>
                  </a:lnTo>
                  <a:lnTo>
                    <a:pt x="1561026" y="288420"/>
                  </a:lnTo>
                  <a:lnTo>
                    <a:pt x="2196158" y="924304"/>
                  </a:lnTo>
                  <a:lnTo>
                    <a:pt x="2204916" y="915546"/>
                  </a:lnTo>
                  <a:lnTo>
                    <a:pt x="2204916" y="951360"/>
                  </a:lnTo>
                  <a:lnTo>
                    <a:pt x="2223204" y="933072"/>
                  </a:lnTo>
                  <a:lnTo>
                    <a:pt x="2228538" y="928500"/>
                  </a:lnTo>
                  <a:close/>
                </a:path>
                <a:path w="2228850" h="1849120">
                  <a:moveTo>
                    <a:pt x="2204916" y="951360"/>
                  </a:moveTo>
                  <a:lnTo>
                    <a:pt x="2204916" y="933072"/>
                  </a:lnTo>
                  <a:lnTo>
                    <a:pt x="2196158" y="924304"/>
                  </a:lnTo>
                  <a:lnTo>
                    <a:pt x="1560264" y="1560198"/>
                  </a:lnTo>
                  <a:lnTo>
                    <a:pt x="1526736" y="1592202"/>
                  </a:lnTo>
                  <a:lnTo>
                    <a:pt x="1476307" y="1634551"/>
                  </a:lnTo>
                  <a:lnTo>
                    <a:pt x="1423553" y="1672637"/>
                  </a:lnTo>
                  <a:lnTo>
                    <a:pt x="1368722" y="1706455"/>
                  </a:lnTo>
                  <a:lnTo>
                    <a:pt x="1312058" y="1735997"/>
                  </a:lnTo>
                  <a:lnTo>
                    <a:pt x="1253808" y="1761257"/>
                  </a:lnTo>
                  <a:lnTo>
                    <a:pt x="1194219" y="1782229"/>
                  </a:lnTo>
                  <a:lnTo>
                    <a:pt x="1133535" y="1798906"/>
                  </a:lnTo>
                  <a:lnTo>
                    <a:pt x="1072004" y="1811281"/>
                  </a:lnTo>
                  <a:lnTo>
                    <a:pt x="1009871" y="1819349"/>
                  </a:lnTo>
                  <a:lnTo>
                    <a:pt x="947382" y="1823102"/>
                  </a:lnTo>
                  <a:lnTo>
                    <a:pt x="884784" y="1822535"/>
                  </a:lnTo>
                  <a:lnTo>
                    <a:pt x="822322" y="1817640"/>
                  </a:lnTo>
                  <a:lnTo>
                    <a:pt x="760243" y="1808411"/>
                  </a:lnTo>
                  <a:lnTo>
                    <a:pt x="698792" y="1794842"/>
                  </a:lnTo>
                  <a:lnTo>
                    <a:pt x="638216" y="1776927"/>
                  </a:lnTo>
                  <a:lnTo>
                    <a:pt x="578760" y="1754658"/>
                  </a:lnTo>
                  <a:lnTo>
                    <a:pt x="520671" y="1728029"/>
                  </a:lnTo>
                  <a:lnTo>
                    <a:pt x="464195" y="1697034"/>
                  </a:lnTo>
                  <a:lnTo>
                    <a:pt x="409578" y="1661667"/>
                  </a:lnTo>
                  <a:lnTo>
                    <a:pt x="357066" y="1621920"/>
                  </a:lnTo>
                  <a:lnTo>
                    <a:pt x="322014" y="1591440"/>
                  </a:lnTo>
                  <a:lnTo>
                    <a:pt x="288486" y="1560198"/>
                  </a:lnTo>
                  <a:lnTo>
                    <a:pt x="243485" y="1511640"/>
                  </a:lnTo>
                  <a:lnTo>
                    <a:pt x="202647" y="1460626"/>
                  </a:lnTo>
                  <a:lnTo>
                    <a:pt x="165989" y="1407393"/>
                  </a:lnTo>
                  <a:lnTo>
                    <a:pt x="133529" y="1352178"/>
                  </a:lnTo>
                  <a:lnTo>
                    <a:pt x="105284" y="1295216"/>
                  </a:lnTo>
                  <a:lnTo>
                    <a:pt x="81272" y="1236745"/>
                  </a:lnTo>
                  <a:lnTo>
                    <a:pt x="61510" y="1177001"/>
                  </a:lnTo>
                  <a:lnTo>
                    <a:pt x="46016" y="1116220"/>
                  </a:lnTo>
                  <a:lnTo>
                    <a:pt x="34807" y="1054639"/>
                  </a:lnTo>
                  <a:lnTo>
                    <a:pt x="27901" y="992494"/>
                  </a:lnTo>
                  <a:lnTo>
                    <a:pt x="25315" y="930021"/>
                  </a:lnTo>
                  <a:lnTo>
                    <a:pt x="25315" y="1137600"/>
                  </a:lnTo>
                  <a:lnTo>
                    <a:pt x="37359" y="1184771"/>
                  </a:lnTo>
                  <a:lnTo>
                    <a:pt x="57715" y="1246227"/>
                  </a:lnTo>
                  <a:lnTo>
                    <a:pt x="82440" y="1306358"/>
                  </a:lnTo>
                  <a:lnTo>
                    <a:pt x="111517" y="1364916"/>
                  </a:lnTo>
                  <a:lnTo>
                    <a:pt x="144925" y="1421655"/>
                  </a:lnTo>
                  <a:lnTo>
                    <a:pt x="182647" y="1476328"/>
                  </a:lnTo>
                  <a:lnTo>
                    <a:pt x="224665" y="1528687"/>
                  </a:lnTo>
                  <a:lnTo>
                    <a:pt x="270960" y="1578486"/>
                  </a:lnTo>
                  <a:lnTo>
                    <a:pt x="305250" y="1611252"/>
                  </a:lnTo>
                  <a:lnTo>
                    <a:pt x="341064" y="1641732"/>
                  </a:lnTo>
                  <a:lnTo>
                    <a:pt x="395225" y="1682568"/>
                  </a:lnTo>
                  <a:lnTo>
                    <a:pt x="451519" y="1718915"/>
                  </a:lnTo>
                  <a:lnTo>
                    <a:pt x="509697" y="1750779"/>
                  </a:lnTo>
                  <a:lnTo>
                    <a:pt x="569508" y="1778163"/>
                  </a:lnTo>
                  <a:lnTo>
                    <a:pt x="630701" y="1801071"/>
                  </a:lnTo>
                  <a:lnTo>
                    <a:pt x="693027" y="1819507"/>
                  </a:lnTo>
                  <a:lnTo>
                    <a:pt x="756234" y="1833477"/>
                  </a:lnTo>
                  <a:lnTo>
                    <a:pt x="820074" y="1842983"/>
                  </a:lnTo>
                  <a:lnTo>
                    <a:pt x="884294" y="1848031"/>
                  </a:lnTo>
                  <a:lnTo>
                    <a:pt x="948645" y="1848624"/>
                  </a:lnTo>
                  <a:lnTo>
                    <a:pt x="1012876" y="1844767"/>
                  </a:lnTo>
                  <a:lnTo>
                    <a:pt x="1076737" y="1836464"/>
                  </a:lnTo>
                  <a:lnTo>
                    <a:pt x="1139978" y="1823719"/>
                  </a:lnTo>
                  <a:lnTo>
                    <a:pt x="1202348" y="1806537"/>
                  </a:lnTo>
                  <a:lnTo>
                    <a:pt x="1263597" y="1784921"/>
                  </a:lnTo>
                  <a:lnTo>
                    <a:pt x="1323474" y="1758876"/>
                  </a:lnTo>
                  <a:lnTo>
                    <a:pt x="1381730" y="1728406"/>
                  </a:lnTo>
                  <a:lnTo>
                    <a:pt x="1438113" y="1693516"/>
                  </a:lnTo>
                  <a:lnTo>
                    <a:pt x="1492374" y="1654209"/>
                  </a:lnTo>
                  <a:lnTo>
                    <a:pt x="1544262" y="1610490"/>
                  </a:lnTo>
                  <a:lnTo>
                    <a:pt x="1578552" y="1577724"/>
                  </a:lnTo>
                  <a:lnTo>
                    <a:pt x="2204916" y="951360"/>
                  </a:lnTo>
                  <a:close/>
                </a:path>
                <a:path w="2228850" h="1849120">
                  <a:moveTo>
                    <a:pt x="2204916" y="933072"/>
                  </a:moveTo>
                  <a:lnTo>
                    <a:pt x="2204916" y="915546"/>
                  </a:lnTo>
                  <a:lnTo>
                    <a:pt x="2196158" y="924304"/>
                  </a:lnTo>
                  <a:lnTo>
                    <a:pt x="2204916" y="933072"/>
                  </a:lnTo>
                  <a:close/>
                </a:path>
              </a:pathLst>
            </a:custGeom>
            <a:solidFill>
              <a:srgbClr val="FFFFFF"/>
            </a:solidFill>
          </p:spPr>
          <p:txBody>
            <a:bodyPr wrap="square" lIns="0" tIns="0" rIns="0" bIns="0" rtlCol="0"/>
            <a:lstStyle/>
            <a:p>
              <a:endParaRPr sz="1588"/>
            </a:p>
          </p:txBody>
        </p:sp>
        <p:sp>
          <p:nvSpPr>
            <p:cNvPr id="16" name="object 16"/>
            <p:cNvSpPr/>
            <p:nvPr/>
          </p:nvSpPr>
          <p:spPr>
            <a:xfrm>
              <a:off x="2819176" y="2140771"/>
              <a:ext cx="1502708" cy="1502036"/>
            </a:xfrm>
            <a:prstGeom prst="rect">
              <a:avLst/>
            </a:prstGeom>
            <a:blipFill>
              <a:blip r:embed="rId5" cstate="print"/>
              <a:stretch>
                <a:fillRect/>
              </a:stretch>
            </a:blipFill>
          </p:spPr>
          <p:txBody>
            <a:bodyPr wrap="square" lIns="0" tIns="0" rIns="0" bIns="0" rtlCol="0"/>
            <a:lstStyle/>
            <a:p>
              <a:endParaRPr sz="1588"/>
            </a:p>
          </p:txBody>
        </p:sp>
        <p:sp>
          <p:nvSpPr>
            <p:cNvPr id="17" name="object 17"/>
            <p:cNvSpPr/>
            <p:nvPr/>
          </p:nvSpPr>
          <p:spPr>
            <a:xfrm>
              <a:off x="2808418" y="2129342"/>
              <a:ext cx="1524560" cy="1524560"/>
            </a:xfrm>
            <a:custGeom>
              <a:avLst/>
              <a:gdLst/>
              <a:ahLst/>
              <a:cxnLst/>
              <a:rect l="l" t="t" r="r" b="b"/>
              <a:pathLst>
                <a:path w="1727835" h="1727835">
                  <a:moveTo>
                    <a:pt x="1727454" y="863346"/>
                  </a:moveTo>
                  <a:lnTo>
                    <a:pt x="1726692" y="819150"/>
                  </a:lnTo>
                  <a:lnTo>
                    <a:pt x="1722882" y="774954"/>
                  </a:lnTo>
                  <a:lnTo>
                    <a:pt x="1717548" y="732282"/>
                  </a:lnTo>
                  <a:lnTo>
                    <a:pt x="1706061" y="672226"/>
                  </a:lnTo>
                  <a:lnTo>
                    <a:pt x="1690616" y="613833"/>
                  </a:lnTo>
                  <a:lnTo>
                    <a:pt x="1671363" y="557238"/>
                  </a:lnTo>
                  <a:lnTo>
                    <a:pt x="1648453" y="502576"/>
                  </a:lnTo>
                  <a:lnTo>
                    <a:pt x="1622036" y="449980"/>
                  </a:lnTo>
                  <a:lnTo>
                    <a:pt x="1592264" y="399587"/>
                  </a:lnTo>
                  <a:lnTo>
                    <a:pt x="1559286" y="351530"/>
                  </a:lnTo>
                  <a:lnTo>
                    <a:pt x="1523255" y="305944"/>
                  </a:lnTo>
                  <a:lnTo>
                    <a:pt x="1484320" y="262965"/>
                  </a:lnTo>
                  <a:lnTo>
                    <a:pt x="1442632" y="222727"/>
                  </a:lnTo>
                  <a:lnTo>
                    <a:pt x="1398343" y="185365"/>
                  </a:lnTo>
                  <a:lnTo>
                    <a:pt x="1351603" y="151014"/>
                  </a:lnTo>
                  <a:lnTo>
                    <a:pt x="1302562" y="119808"/>
                  </a:lnTo>
                  <a:lnTo>
                    <a:pt x="1251373" y="91882"/>
                  </a:lnTo>
                  <a:lnTo>
                    <a:pt x="1198184" y="67372"/>
                  </a:lnTo>
                  <a:lnTo>
                    <a:pt x="1143148" y="46411"/>
                  </a:lnTo>
                  <a:lnTo>
                    <a:pt x="1086415" y="29135"/>
                  </a:lnTo>
                  <a:lnTo>
                    <a:pt x="1028136" y="15678"/>
                  </a:lnTo>
                  <a:lnTo>
                    <a:pt x="968461" y="6175"/>
                  </a:lnTo>
                  <a:lnTo>
                    <a:pt x="908304" y="829"/>
                  </a:lnTo>
                  <a:lnTo>
                    <a:pt x="863346" y="0"/>
                  </a:lnTo>
                  <a:lnTo>
                    <a:pt x="819150" y="1524"/>
                  </a:lnTo>
                  <a:lnTo>
                    <a:pt x="758728" y="6405"/>
                  </a:lnTo>
                  <a:lnTo>
                    <a:pt x="699408" y="15527"/>
                  </a:lnTo>
                  <a:lnTo>
                    <a:pt x="641356" y="28738"/>
                  </a:lnTo>
                  <a:lnTo>
                    <a:pt x="584738" y="45887"/>
                  </a:lnTo>
                  <a:lnTo>
                    <a:pt x="529720" y="66822"/>
                  </a:lnTo>
                  <a:lnTo>
                    <a:pt x="476471" y="91392"/>
                  </a:lnTo>
                  <a:lnTo>
                    <a:pt x="425156" y="119445"/>
                  </a:lnTo>
                  <a:lnTo>
                    <a:pt x="375942" y="150831"/>
                  </a:lnTo>
                  <a:lnTo>
                    <a:pt x="328995" y="185398"/>
                  </a:lnTo>
                  <a:lnTo>
                    <a:pt x="284483" y="222994"/>
                  </a:lnTo>
                  <a:lnTo>
                    <a:pt x="242571" y="263468"/>
                  </a:lnTo>
                  <a:lnTo>
                    <a:pt x="203427" y="306670"/>
                  </a:lnTo>
                  <a:lnTo>
                    <a:pt x="167218" y="352446"/>
                  </a:lnTo>
                  <a:lnTo>
                    <a:pt x="134109" y="400647"/>
                  </a:lnTo>
                  <a:lnTo>
                    <a:pt x="104267" y="451121"/>
                  </a:lnTo>
                  <a:lnTo>
                    <a:pt x="77860" y="503716"/>
                  </a:lnTo>
                  <a:lnTo>
                    <a:pt x="55054" y="558281"/>
                  </a:lnTo>
                  <a:lnTo>
                    <a:pt x="36015" y="614664"/>
                  </a:lnTo>
                  <a:lnTo>
                    <a:pt x="20910" y="672715"/>
                  </a:lnTo>
                  <a:lnTo>
                    <a:pt x="9905" y="732282"/>
                  </a:lnTo>
                  <a:lnTo>
                    <a:pt x="3809" y="775716"/>
                  </a:lnTo>
                  <a:lnTo>
                    <a:pt x="761" y="819912"/>
                  </a:lnTo>
                  <a:lnTo>
                    <a:pt x="0" y="864108"/>
                  </a:lnTo>
                  <a:lnTo>
                    <a:pt x="762" y="908304"/>
                  </a:lnTo>
                  <a:lnTo>
                    <a:pt x="3810" y="952500"/>
                  </a:lnTo>
                  <a:lnTo>
                    <a:pt x="9906" y="995934"/>
                  </a:lnTo>
                  <a:lnTo>
                    <a:pt x="17526" y="1038606"/>
                  </a:lnTo>
                  <a:lnTo>
                    <a:pt x="25146" y="1069846"/>
                  </a:lnTo>
                  <a:lnTo>
                    <a:pt x="25146" y="863346"/>
                  </a:lnTo>
                  <a:lnTo>
                    <a:pt x="25908" y="820674"/>
                  </a:lnTo>
                  <a:lnTo>
                    <a:pt x="29717" y="778002"/>
                  </a:lnTo>
                  <a:lnTo>
                    <a:pt x="35051" y="736092"/>
                  </a:lnTo>
                  <a:lnTo>
                    <a:pt x="46390" y="675679"/>
                  </a:lnTo>
                  <a:lnTo>
                    <a:pt x="61969" y="616989"/>
                  </a:lnTo>
                  <a:lnTo>
                    <a:pt x="81609" y="560171"/>
                  </a:lnTo>
                  <a:lnTo>
                    <a:pt x="105132" y="505375"/>
                  </a:lnTo>
                  <a:lnTo>
                    <a:pt x="132361" y="452749"/>
                  </a:lnTo>
                  <a:lnTo>
                    <a:pt x="163116" y="402442"/>
                  </a:lnTo>
                  <a:lnTo>
                    <a:pt x="197219" y="354604"/>
                  </a:lnTo>
                  <a:lnTo>
                    <a:pt x="234492" y="309383"/>
                  </a:lnTo>
                  <a:lnTo>
                    <a:pt x="274757" y="266929"/>
                  </a:lnTo>
                  <a:lnTo>
                    <a:pt x="317834" y="227390"/>
                  </a:lnTo>
                  <a:lnTo>
                    <a:pt x="363547" y="190916"/>
                  </a:lnTo>
                  <a:lnTo>
                    <a:pt x="411717" y="157655"/>
                  </a:lnTo>
                  <a:lnTo>
                    <a:pt x="462164" y="127757"/>
                  </a:lnTo>
                  <a:lnTo>
                    <a:pt x="514712" y="101371"/>
                  </a:lnTo>
                  <a:lnTo>
                    <a:pt x="569181" y="78645"/>
                  </a:lnTo>
                  <a:lnTo>
                    <a:pt x="625393" y="59729"/>
                  </a:lnTo>
                  <a:lnTo>
                    <a:pt x="683170" y="44772"/>
                  </a:lnTo>
                  <a:lnTo>
                    <a:pt x="742334" y="33924"/>
                  </a:lnTo>
                  <a:lnTo>
                    <a:pt x="802706" y="27332"/>
                  </a:lnTo>
                  <a:lnTo>
                    <a:pt x="864108" y="25146"/>
                  </a:lnTo>
                  <a:lnTo>
                    <a:pt x="906780" y="26670"/>
                  </a:lnTo>
                  <a:lnTo>
                    <a:pt x="949452" y="29718"/>
                  </a:lnTo>
                  <a:lnTo>
                    <a:pt x="1008018" y="37750"/>
                  </a:lnTo>
                  <a:lnTo>
                    <a:pt x="1065239" y="49752"/>
                  </a:lnTo>
                  <a:lnTo>
                    <a:pt x="1120968" y="65578"/>
                  </a:lnTo>
                  <a:lnTo>
                    <a:pt x="1175057" y="85083"/>
                  </a:lnTo>
                  <a:lnTo>
                    <a:pt x="1227361" y="108121"/>
                  </a:lnTo>
                  <a:lnTo>
                    <a:pt x="1277731" y="134547"/>
                  </a:lnTo>
                  <a:lnTo>
                    <a:pt x="1326022" y="164215"/>
                  </a:lnTo>
                  <a:lnTo>
                    <a:pt x="1372087" y="196980"/>
                  </a:lnTo>
                  <a:lnTo>
                    <a:pt x="1415778" y="232697"/>
                  </a:lnTo>
                  <a:lnTo>
                    <a:pt x="1456948" y="271219"/>
                  </a:lnTo>
                  <a:lnTo>
                    <a:pt x="1495452" y="312402"/>
                  </a:lnTo>
                  <a:lnTo>
                    <a:pt x="1531142" y="356100"/>
                  </a:lnTo>
                  <a:lnTo>
                    <a:pt x="1563870" y="402167"/>
                  </a:lnTo>
                  <a:lnTo>
                    <a:pt x="1593492" y="450458"/>
                  </a:lnTo>
                  <a:lnTo>
                    <a:pt x="1619859" y="500828"/>
                  </a:lnTo>
                  <a:lnTo>
                    <a:pt x="1642824" y="553131"/>
                  </a:lnTo>
                  <a:lnTo>
                    <a:pt x="1662241" y="607221"/>
                  </a:lnTo>
                  <a:lnTo>
                    <a:pt x="1677963" y="662954"/>
                  </a:lnTo>
                  <a:lnTo>
                    <a:pt x="1689844" y="720183"/>
                  </a:lnTo>
                  <a:lnTo>
                    <a:pt x="1697736" y="778764"/>
                  </a:lnTo>
                  <a:lnTo>
                    <a:pt x="1700783" y="820674"/>
                  </a:lnTo>
                  <a:lnTo>
                    <a:pt x="1702308" y="864108"/>
                  </a:lnTo>
                  <a:lnTo>
                    <a:pt x="1702308" y="1070909"/>
                  </a:lnTo>
                  <a:lnTo>
                    <a:pt x="1712037" y="1028630"/>
                  </a:lnTo>
                  <a:lnTo>
                    <a:pt x="1721433" y="969070"/>
                  </a:lnTo>
                  <a:lnTo>
                    <a:pt x="1726692" y="908304"/>
                  </a:lnTo>
                  <a:lnTo>
                    <a:pt x="1727454" y="863346"/>
                  </a:lnTo>
                  <a:close/>
                </a:path>
                <a:path w="1727835" h="1727835">
                  <a:moveTo>
                    <a:pt x="1702308" y="1070909"/>
                  </a:moveTo>
                  <a:lnTo>
                    <a:pt x="1702308" y="864108"/>
                  </a:lnTo>
                  <a:lnTo>
                    <a:pt x="1700783" y="907542"/>
                  </a:lnTo>
                  <a:lnTo>
                    <a:pt x="1697736" y="950214"/>
                  </a:lnTo>
                  <a:lnTo>
                    <a:pt x="1689632" y="1008737"/>
                  </a:lnTo>
                  <a:lnTo>
                    <a:pt x="1677581" y="1065905"/>
                  </a:lnTo>
                  <a:lnTo>
                    <a:pt x="1661728" y="1121570"/>
                  </a:lnTo>
                  <a:lnTo>
                    <a:pt x="1642214" y="1175589"/>
                  </a:lnTo>
                  <a:lnTo>
                    <a:pt x="1619185" y="1227816"/>
                  </a:lnTo>
                  <a:lnTo>
                    <a:pt x="1592784" y="1278107"/>
                  </a:lnTo>
                  <a:lnTo>
                    <a:pt x="1563153" y="1326317"/>
                  </a:lnTo>
                  <a:lnTo>
                    <a:pt x="1530437" y="1372301"/>
                  </a:lnTo>
                  <a:lnTo>
                    <a:pt x="1494780" y="1415913"/>
                  </a:lnTo>
                  <a:lnTo>
                    <a:pt x="1456324" y="1457010"/>
                  </a:lnTo>
                  <a:lnTo>
                    <a:pt x="1415214" y="1495446"/>
                  </a:lnTo>
                  <a:lnTo>
                    <a:pt x="1371593" y="1531077"/>
                  </a:lnTo>
                  <a:lnTo>
                    <a:pt x="1325604" y="1563757"/>
                  </a:lnTo>
                  <a:lnTo>
                    <a:pt x="1277391" y="1593342"/>
                  </a:lnTo>
                  <a:lnTo>
                    <a:pt x="1227098" y="1619686"/>
                  </a:lnTo>
                  <a:lnTo>
                    <a:pt x="1174868" y="1642646"/>
                  </a:lnTo>
                  <a:lnTo>
                    <a:pt x="1120845" y="1662075"/>
                  </a:lnTo>
                  <a:lnTo>
                    <a:pt x="1065172" y="1677830"/>
                  </a:lnTo>
                  <a:lnTo>
                    <a:pt x="1007993" y="1689765"/>
                  </a:lnTo>
                  <a:lnTo>
                    <a:pt x="949452" y="1697736"/>
                  </a:lnTo>
                  <a:lnTo>
                    <a:pt x="906780" y="1701546"/>
                  </a:lnTo>
                  <a:lnTo>
                    <a:pt x="863346" y="1702308"/>
                  </a:lnTo>
                  <a:lnTo>
                    <a:pt x="804152" y="1700260"/>
                  </a:lnTo>
                  <a:lnTo>
                    <a:pt x="745911" y="1694125"/>
                  </a:lnTo>
                  <a:lnTo>
                    <a:pt x="688783" y="1684031"/>
                  </a:lnTo>
                  <a:lnTo>
                    <a:pt x="632925" y="1670108"/>
                  </a:lnTo>
                  <a:lnTo>
                    <a:pt x="578498" y="1652487"/>
                  </a:lnTo>
                  <a:lnTo>
                    <a:pt x="525660" y="1631296"/>
                  </a:lnTo>
                  <a:lnTo>
                    <a:pt x="474571" y="1606666"/>
                  </a:lnTo>
                  <a:lnTo>
                    <a:pt x="425389" y="1578726"/>
                  </a:lnTo>
                  <a:lnTo>
                    <a:pt x="378274" y="1547606"/>
                  </a:lnTo>
                  <a:lnTo>
                    <a:pt x="333384" y="1513436"/>
                  </a:lnTo>
                  <a:lnTo>
                    <a:pt x="290879" y="1476346"/>
                  </a:lnTo>
                  <a:lnTo>
                    <a:pt x="250919" y="1436464"/>
                  </a:lnTo>
                  <a:lnTo>
                    <a:pt x="213661" y="1393921"/>
                  </a:lnTo>
                  <a:lnTo>
                    <a:pt x="179266" y="1348847"/>
                  </a:lnTo>
                  <a:lnTo>
                    <a:pt x="147892" y="1301372"/>
                  </a:lnTo>
                  <a:lnTo>
                    <a:pt x="119698" y="1251624"/>
                  </a:lnTo>
                  <a:lnTo>
                    <a:pt x="94844" y="1199734"/>
                  </a:lnTo>
                  <a:lnTo>
                    <a:pt x="73488" y="1145832"/>
                  </a:lnTo>
                  <a:lnTo>
                    <a:pt x="55791" y="1090047"/>
                  </a:lnTo>
                  <a:lnTo>
                    <a:pt x="41910" y="1032510"/>
                  </a:lnTo>
                  <a:lnTo>
                    <a:pt x="34290" y="991362"/>
                  </a:lnTo>
                  <a:lnTo>
                    <a:pt x="28956" y="949452"/>
                  </a:lnTo>
                  <a:lnTo>
                    <a:pt x="25908" y="906780"/>
                  </a:lnTo>
                  <a:lnTo>
                    <a:pt x="25146" y="863346"/>
                  </a:lnTo>
                  <a:lnTo>
                    <a:pt x="25146" y="1069846"/>
                  </a:lnTo>
                  <a:lnTo>
                    <a:pt x="51801" y="1159826"/>
                  </a:lnTo>
                  <a:lnTo>
                    <a:pt x="75085" y="1217298"/>
                  </a:lnTo>
                  <a:lnTo>
                    <a:pt x="102218" y="1272485"/>
                  </a:lnTo>
                  <a:lnTo>
                    <a:pt x="133016" y="1325241"/>
                  </a:lnTo>
                  <a:lnTo>
                    <a:pt x="167291" y="1375424"/>
                  </a:lnTo>
                  <a:lnTo>
                    <a:pt x="204858" y="1422887"/>
                  </a:lnTo>
                  <a:lnTo>
                    <a:pt x="245532" y="1467487"/>
                  </a:lnTo>
                  <a:lnTo>
                    <a:pt x="289126" y="1509078"/>
                  </a:lnTo>
                  <a:lnTo>
                    <a:pt x="335456" y="1547517"/>
                  </a:lnTo>
                  <a:lnTo>
                    <a:pt x="384334" y="1582658"/>
                  </a:lnTo>
                  <a:lnTo>
                    <a:pt x="435576" y="1614357"/>
                  </a:lnTo>
                  <a:lnTo>
                    <a:pt x="488996" y="1642470"/>
                  </a:lnTo>
                  <a:lnTo>
                    <a:pt x="544408" y="1666852"/>
                  </a:lnTo>
                  <a:lnTo>
                    <a:pt x="601625" y="1687358"/>
                  </a:lnTo>
                  <a:lnTo>
                    <a:pt x="660463" y="1703844"/>
                  </a:lnTo>
                  <a:lnTo>
                    <a:pt x="720736" y="1716164"/>
                  </a:lnTo>
                  <a:lnTo>
                    <a:pt x="782257" y="1724176"/>
                  </a:lnTo>
                  <a:lnTo>
                    <a:pt x="844842" y="1727733"/>
                  </a:lnTo>
                  <a:lnTo>
                    <a:pt x="908304" y="1726692"/>
                  </a:lnTo>
                  <a:lnTo>
                    <a:pt x="952500" y="1722882"/>
                  </a:lnTo>
                  <a:lnTo>
                    <a:pt x="995172" y="1717548"/>
                  </a:lnTo>
                  <a:lnTo>
                    <a:pt x="1055079" y="1706229"/>
                  </a:lnTo>
                  <a:lnTo>
                    <a:pt x="1113371" y="1690912"/>
                  </a:lnTo>
                  <a:lnTo>
                    <a:pt x="1169908" y="1671752"/>
                  </a:lnTo>
                  <a:lnTo>
                    <a:pt x="1224549" y="1648904"/>
                  </a:lnTo>
                  <a:lnTo>
                    <a:pt x="1277155" y="1622523"/>
                  </a:lnTo>
                  <a:lnTo>
                    <a:pt x="1327585" y="1592764"/>
                  </a:lnTo>
                  <a:lnTo>
                    <a:pt x="1375699" y="1559783"/>
                  </a:lnTo>
                  <a:lnTo>
                    <a:pt x="1421357" y="1523733"/>
                  </a:lnTo>
                  <a:lnTo>
                    <a:pt x="1464419" y="1484771"/>
                  </a:lnTo>
                  <a:lnTo>
                    <a:pt x="1504745" y="1443051"/>
                  </a:lnTo>
                  <a:lnTo>
                    <a:pt x="1542194" y="1398729"/>
                  </a:lnTo>
                  <a:lnTo>
                    <a:pt x="1576627" y="1351959"/>
                  </a:lnTo>
                  <a:lnTo>
                    <a:pt x="1607904" y="1302897"/>
                  </a:lnTo>
                  <a:lnTo>
                    <a:pt x="1635884" y="1251698"/>
                  </a:lnTo>
                  <a:lnTo>
                    <a:pt x="1660428" y="1198517"/>
                  </a:lnTo>
                  <a:lnTo>
                    <a:pt x="1681395" y="1143508"/>
                  </a:lnTo>
                  <a:lnTo>
                    <a:pt x="1698644" y="1086827"/>
                  </a:lnTo>
                  <a:lnTo>
                    <a:pt x="1702308" y="1070909"/>
                  </a:lnTo>
                  <a:close/>
                </a:path>
              </a:pathLst>
            </a:custGeom>
            <a:solidFill>
              <a:srgbClr val="4F81BD"/>
            </a:solidFill>
          </p:spPr>
          <p:txBody>
            <a:bodyPr wrap="square" lIns="0" tIns="0" rIns="0" bIns="0" rtlCol="0"/>
            <a:lstStyle/>
            <a:p>
              <a:endParaRPr sz="1588"/>
            </a:p>
          </p:txBody>
        </p:sp>
        <p:sp>
          <p:nvSpPr>
            <p:cNvPr id="18" name="object 18"/>
            <p:cNvSpPr txBox="1"/>
            <p:nvPr/>
          </p:nvSpPr>
          <p:spPr>
            <a:xfrm>
              <a:off x="3005742" y="2668688"/>
              <a:ext cx="1131620" cy="434606"/>
            </a:xfrm>
            <a:prstGeom prst="rect">
              <a:avLst/>
            </a:prstGeom>
          </p:spPr>
          <p:txBody>
            <a:bodyPr vert="horz" wrap="square" lIns="0" tIns="0" rIns="0" bIns="0" rtlCol="0">
              <a:spAutoFit/>
            </a:bodyPr>
            <a:lstStyle/>
            <a:p>
              <a:pPr marL="11206"/>
              <a:r>
                <a:rPr sz="1412" b="1" spc="-4" dirty="0">
                  <a:latin typeface="Calibri"/>
                  <a:cs typeface="Calibri"/>
                </a:rPr>
                <a:t>2</a:t>
              </a:r>
              <a:r>
                <a:rPr sz="1412" b="1" dirty="0">
                  <a:latin typeface="Calibri"/>
                  <a:cs typeface="Calibri"/>
                </a:rPr>
                <a:t>. Eligibility</a:t>
              </a:r>
              <a:r>
                <a:rPr lang="en-US" sz="1412" b="1" dirty="0">
                  <a:latin typeface="Calibri"/>
                  <a:cs typeface="Calibri"/>
                </a:rPr>
                <a:t> Determination</a:t>
              </a:r>
              <a:endParaRPr sz="1412" dirty="0">
                <a:latin typeface="Calibri"/>
                <a:cs typeface="Calibri"/>
              </a:endParaRPr>
            </a:p>
          </p:txBody>
        </p:sp>
        <p:sp>
          <p:nvSpPr>
            <p:cNvPr id="19" name="object 19"/>
            <p:cNvSpPr/>
            <p:nvPr/>
          </p:nvSpPr>
          <p:spPr>
            <a:xfrm>
              <a:off x="941798" y="2086815"/>
              <a:ext cx="1943100" cy="1609725"/>
            </a:xfrm>
            <a:custGeom>
              <a:avLst/>
              <a:gdLst/>
              <a:ahLst/>
              <a:cxnLst/>
              <a:rect l="l" t="t" r="r" b="b"/>
              <a:pathLst>
                <a:path w="2202180" h="1824354">
                  <a:moveTo>
                    <a:pt x="2201608" y="911542"/>
                  </a:moveTo>
                  <a:lnTo>
                    <a:pt x="1556956" y="266890"/>
                  </a:lnTo>
                  <a:lnTo>
                    <a:pt x="1501970" y="216181"/>
                  </a:lnTo>
                  <a:lnTo>
                    <a:pt x="1443990" y="170809"/>
                  </a:lnTo>
                  <a:lnTo>
                    <a:pt x="1383348" y="130776"/>
                  </a:lnTo>
                  <a:lnTo>
                    <a:pt x="1320376" y="96080"/>
                  </a:lnTo>
                  <a:lnTo>
                    <a:pt x="1255406" y="66722"/>
                  </a:lnTo>
                  <a:lnTo>
                    <a:pt x="1188771" y="42702"/>
                  </a:lnTo>
                  <a:lnTo>
                    <a:pt x="1120801" y="24020"/>
                  </a:lnTo>
                  <a:lnTo>
                    <a:pt x="1051829" y="10675"/>
                  </a:lnTo>
                  <a:lnTo>
                    <a:pt x="982188" y="2668"/>
                  </a:lnTo>
                  <a:lnTo>
                    <a:pt x="912209" y="0"/>
                  </a:lnTo>
                  <a:lnTo>
                    <a:pt x="842224" y="2668"/>
                  </a:lnTo>
                  <a:lnTo>
                    <a:pt x="772565" y="10675"/>
                  </a:lnTo>
                  <a:lnTo>
                    <a:pt x="703565" y="24020"/>
                  </a:lnTo>
                  <a:lnTo>
                    <a:pt x="635556" y="42702"/>
                  </a:lnTo>
                  <a:lnTo>
                    <a:pt x="568868" y="66722"/>
                  </a:lnTo>
                  <a:lnTo>
                    <a:pt x="503835" y="96080"/>
                  </a:lnTo>
                  <a:lnTo>
                    <a:pt x="440789" y="130776"/>
                  </a:lnTo>
                  <a:lnTo>
                    <a:pt x="380061" y="170809"/>
                  </a:lnTo>
                  <a:lnTo>
                    <a:pt x="321984" y="216181"/>
                  </a:lnTo>
                  <a:lnTo>
                    <a:pt x="266890" y="266890"/>
                  </a:lnTo>
                  <a:lnTo>
                    <a:pt x="216181" y="321979"/>
                  </a:lnTo>
                  <a:lnTo>
                    <a:pt x="170809" y="380041"/>
                  </a:lnTo>
                  <a:lnTo>
                    <a:pt x="130776" y="440745"/>
                  </a:lnTo>
                  <a:lnTo>
                    <a:pt x="96080" y="503762"/>
                  </a:lnTo>
                  <a:lnTo>
                    <a:pt x="66722" y="568761"/>
                  </a:lnTo>
                  <a:lnTo>
                    <a:pt x="42702" y="635411"/>
                  </a:lnTo>
                  <a:lnTo>
                    <a:pt x="24020" y="703383"/>
                  </a:lnTo>
                  <a:lnTo>
                    <a:pt x="10675" y="772346"/>
                  </a:lnTo>
                  <a:lnTo>
                    <a:pt x="2668" y="841969"/>
                  </a:lnTo>
                  <a:lnTo>
                    <a:pt x="0" y="911923"/>
                  </a:lnTo>
                  <a:lnTo>
                    <a:pt x="2668" y="981877"/>
                  </a:lnTo>
                  <a:lnTo>
                    <a:pt x="10675" y="1051500"/>
                  </a:lnTo>
                  <a:lnTo>
                    <a:pt x="24020" y="1120463"/>
                  </a:lnTo>
                  <a:lnTo>
                    <a:pt x="42702" y="1188435"/>
                  </a:lnTo>
                  <a:lnTo>
                    <a:pt x="66722" y="1255085"/>
                  </a:lnTo>
                  <a:lnTo>
                    <a:pt x="96080" y="1320084"/>
                  </a:lnTo>
                  <a:lnTo>
                    <a:pt x="130776" y="1383101"/>
                  </a:lnTo>
                  <a:lnTo>
                    <a:pt x="170809" y="1443805"/>
                  </a:lnTo>
                  <a:lnTo>
                    <a:pt x="216181" y="1501867"/>
                  </a:lnTo>
                  <a:lnTo>
                    <a:pt x="266890" y="1556956"/>
                  </a:lnTo>
                  <a:lnTo>
                    <a:pt x="321984" y="1607665"/>
                  </a:lnTo>
                  <a:lnTo>
                    <a:pt x="380061" y="1653037"/>
                  </a:lnTo>
                  <a:lnTo>
                    <a:pt x="440789" y="1693070"/>
                  </a:lnTo>
                  <a:lnTo>
                    <a:pt x="503835" y="1727766"/>
                  </a:lnTo>
                  <a:lnTo>
                    <a:pt x="568868" y="1757124"/>
                  </a:lnTo>
                  <a:lnTo>
                    <a:pt x="635556" y="1781144"/>
                  </a:lnTo>
                  <a:lnTo>
                    <a:pt x="703565" y="1799826"/>
                  </a:lnTo>
                  <a:lnTo>
                    <a:pt x="772565" y="1813171"/>
                  </a:lnTo>
                  <a:lnTo>
                    <a:pt x="842224" y="1821178"/>
                  </a:lnTo>
                  <a:lnTo>
                    <a:pt x="912209" y="1823846"/>
                  </a:lnTo>
                  <a:lnTo>
                    <a:pt x="982188" y="1821178"/>
                  </a:lnTo>
                  <a:lnTo>
                    <a:pt x="1051829" y="1813171"/>
                  </a:lnTo>
                  <a:lnTo>
                    <a:pt x="1120801" y="1799826"/>
                  </a:lnTo>
                  <a:lnTo>
                    <a:pt x="1188771" y="1781144"/>
                  </a:lnTo>
                  <a:lnTo>
                    <a:pt x="1255406" y="1757124"/>
                  </a:lnTo>
                  <a:lnTo>
                    <a:pt x="1320376" y="1727766"/>
                  </a:lnTo>
                  <a:lnTo>
                    <a:pt x="1383348" y="1693070"/>
                  </a:lnTo>
                  <a:lnTo>
                    <a:pt x="1443990" y="1653037"/>
                  </a:lnTo>
                  <a:lnTo>
                    <a:pt x="1501970" y="1607665"/>
                  </a:lnTo>
                  <a:lnTo>
                    <a:pt x="1556956" y="1556956"/>
                  </a:lnTo>
                  <a:lnTo>
                    <a:pt x="2201608" y="911542"/>
                  </a:lnTo>
                  <a:close/>
                </a:path>
              </a:pathLst>
            </a:custGeom>
            <a:solidFill>
              <a:srgbClr val="4F81BD"/>
            </a:solidFill>
          </p:spPr>
          <p:txBody>
            <a:bodyPr wrap="square" lIns="0" tIns="0" rIns="0" bIns="0" rtlCol="0"/>
            <a:lstStyle/>
            <a:p>
              <a:endParaRPr sz="1588"/>
            </a:p>
          </p:txBody>
        </p:sp>
        <p:sp>
          <p:nvSpPr>
            <p:cNvPr id="20" name="object 20"/>
            <p:cNvSpPr/>
            <p:nvPr/>
          </p:nvSpPr>
          <p:spPr>
            <a:xfrm>
              <a:off x="930787" y="2076096"/>
              <a:ext cx="1966072" cy="1631016"/>
            </a:xfrm>
            <a:custGeom>
              <a:avLst/>
              <a:gdLst/>
              <a:ahLst/>
              <a:cxnLst/>
              <a:rect l="l" t="t" r="r" b="b"/>
              <a:pathLst>
                <a:path w="2228215" h="1848485">
                  <a:moveTo>
                    <a:pt x="2227804" y="928263"/>
                  </a:moveTo>
                  <a:lnTo>
                    <a:pt x="2227804" y="919881"/>
                  </a:lnTo>
                  <a:lnTo>
                    <a:pt x="1577818" y="269895"/>
                  </a:lnTo>
                  <a:lnTo>
                    <a:pt x="1524581" y="220321"/>
                  </a:lnTo>
                  <a:lnTo>
                    <a:pt x="1468314" y="175741"/>
                  </a:lnTo>
                  <a:lnTo>
                    <a:pt x="1409339" y="136164"/>
                  </a:lnTo>
                  <a:lnTo>
                    <a:pt x="1347980" y="101599"/>
                  </a:lnTo>
                  <a:lnTo>
                    <a:pt x="1284559" y="72056"/>
                  </a:lnTo>
                  <a:lnTo>
                    <a:pt x="1219399" y="47544"/>
                  </a:lnTo>
                  <a:lnTo>
                    <a:pt x="1152822" y="28073"/>
                  </a:lnTo>
                  <a:lnTo>
                    <a:pt x="1085151" y="13651"/>
                  </a:lnTo>
                  <a:lnTo>
                    <a:pt x="1016710" y="4288"/>
                  </a:lnTo>
                  <a:lnTo>
                    <a:pt x="948568" y="41"/>
                  </a:lnTo>
                  <a:lnTo>
                    <a:pt x="947391" y="0"/>
                  </a:lnTo>
                  <a:lnTo>
                    <a:pt x="878805" y="779"/>
                  </a:lnTo>
                  <a:lnTo>
                    <a:pt x="809987" y="6650"/>
                  </a:lnTo>
                  <a:lnTo>
                    <a:pt x="741689" y="17618"/>
                  </a:lnTo>
                  <a:lnTo>
                    <a:pt x="674234" y="33693"/>
                  </a:lnTo>
                  <a:lnTo>
                    <a:pt x="607945" y="54882"/>
                  </a:lnTo>
                  <a:lnTo>
                    <a:pt x="543144" y="81197"/>
                  </a:lnTo>
                  <a:lnTo>
                    <a:pt x="480154" y="112646"/>
                  </a:lnTo>
                  <a:lnTo>
                    <a:pt x="419297" y="149238"/>
                  </a:lnTo>
                  <a:lnTo>
                    <a:pt x="360898" y="190983"/>
                  </a:lnTo>
                  <a:lnTo>
                    <a:pt x="305278" y="237891"/>
                  </a:lnTo>
                  <a:lnTo>
                    <a:pt x="270226" y="270657"/>
                  </a:lnTo>
                  <a:lnTo>
                    <a:pt x="237460" y="304947"/>
                  </a:lnTo>
                  <a:lnTo>
                    <a:pt x="206980" y="340761"/>
                  </a:lnTo>
                  <a:lnTo>
                    <a:pt x="178786" y="377337"/>
                  </a:lnTo>
                  <a:lnTo>
                    <a:pt x="140660" y="433427"/>
                  </a:lnTo>
                  <a:lnTo>
                    <a:pt x="107142" y="491447"/>
                  </a:lnTo>
                  <a:lnTo>
                    <a:pt x="78213" y="551145"/>
                  </a:lnTo>
                  <a:lnTo>
                    <a:pt x="53855" y="612268"/>
                  </a:lnTo>
                  <a:lnTo>
                    <a:pt x="34051" y="674565"/>
                  </a:lnTo>
                  <a:lnTo>
                    <a:pt x="18781" y="737782"/>
                  </a:lnTo>
                  <a:lnTo>
                    <a:pt x="8028" y="801668"/>
                  </a:lnTo>
                  <a:lnTo>
                    <a:pt x="1774" y="865970"/>
                  </a:lnTo>
                  <a:lnTo>
                    <a:pt x="0" y="930436"/>
                  </a:lnTo>
                  <a:lnTo>
                    <a:pt x="2687" y="994814"/>
                  </a:lnTo>
                  <a:lnTo>
                    <a:pt x="9819" y="1058852"/>
                  </a:lnTo>
                  <a:lnTo>
                    <a:pt x="21377" y="1122297"/>
                  </a:lnTo>
                  <a:lnTo>
                    <a:pt x="25353" y="1137887"/>
                  </a:lnTo>
                  <a:lnTo>
                    <a:pt x="25353" y="929770"/>
                  </a:lnTo>
                  <a:lnTo>
                    <a:pt x="27092" y="867124"/>
                  </a:lnTo>
                  <a:lnTo>
                    <a:pt x="33187" y="804632"/>
                  </a:lnTo>
                  <a:lnTo>
                    <a:pt x="43657" y="742537"/>
                  </a:lnTo>
                  <a:lnTo>
                    <a:pt x="58519" y="681080"/>
                  </a:lnTo>
                  <a:lnTo>
                    <a:pt x="77792" y="620502"/>
                  </a:lnTo>
                  <a:lnTo>
                    <a:pt x="101494" y="561044"/>
                  </a:lnTo>
                  <a:lnTo>
                    <a:pt x="129644" y="502950"/>
                  </a:lnTo>
                  <a:lnTo>
                    <a:pt x="162260" y="446459"/>
                  </a:lnTo>
                  <a:lnTo>
                    <a:pt x="199360" y="391815"/>
                  </a:lnTo>
                  <a:lnTo>
                    <a:pt x="226792" y="356001"/>
                  </a:lnTo>
                  <a:lnTo>
                    <a:pt x="257272" y="321711"/>
                  </a:lnTo>
                  <a:lnTo>
                    <a:pt x="289276" y="288183"/>
                  </a:lnTo>
                  <a:lnTo>
                    <a:pt x="322804" y="256179"/>
                  </a:lnTo>
                  <a:lnTo>
                    <a:pt x="377252" y="210631"/>
                  </a:lnTo>
                  <a:lnTo>
                    <a:pt x="434297" y="170095"/>
                  </a:lnTo>
                  <a:lnTo>
                    <a:pt x="493637" y="134565"/>
                  </a:lnTo>
                  <a:lnTo>
                    <a:pt x="554970" y="104030"/>
                  </a:lnTo>
                  <a:lnTo>
                    <a:pt x="617992" y="78484"/>
                  </a:lnTo>
                  <a:lnTo>
                    <a:pt x="682401" y="57917"/>
                  </a:lnTo>
                  <a:lnTo>
                    <a:pt x="747894" y="42321"/>
                  </a:lnTo>
                  <a:lnTo>
                    <a:pt x="814169" y="31688"/>
                  </a:lnTo>
                  <a:lnTo>
                    <a:pt x="880923" y="26010"/>
                  </a:lnTo>
                  <a:lnTo>
                    <a:pt x="947391" y="25284"/>
                  </a:lnTo>
                  <a:lnTo>
                    <a:pt x="948568" y="25324"/>
                  </a:lnTo>
                  <a:lnTo>
                    <a:pt x="1014658" y="29485"/>
                  </a:lnTo>
                  <a:lnTo>
                    <a:pt x="1081033" y="38621"/>
                  </a:lnTo>
                  <a:lnTo>
                    <a:pt x="1146678" y="52679"/>
                  </a:lnTo>
                  <a:lnTo>
                    <a:pt x="1211288" y="71650"/>
                  </a:lnTo>
                  <a:lnTo>
                    <a:pt x="1274562" y="95525"/>
                  </a:lnTo>
                  <a:lnTo>
                    <a:pt x="1336197" y="124297"/>
                  </a:lnTo>
                  <a:lnTo>
                    <a:pt x="1395890" y="157957"/>
                  </a:lnTo>
                  <a:lnTo>
                    <a:pt x="1453338" y="196497"/>
                  </a:lnTo>
                  <a:lnTo>
                    <a:pt x="1508240" y="239908"/>
                  </a:lnTo>
                  <a:lnTo>
                    <a:pt x="1560292" y="288183"/>
                  </a:lnTo>
                  <a:lnTo>
                    <a:pt x="2196181" y="924072"/>
                  </a:lnTo>
                  <a:lnTo>
                    <a:pt x="2204944" y="915309"/>
                  </a:lnTo>
                  <a:lnTo>
                    <a:pt x="2204944" y="951123"/>
                  </a:lnTo>
                  <a:lnTo>
                    <a:pt x="2227804" y="928263"/>
                  </a:lnTo>
                  <a:close/>
                </a:path>
                <a:path w="2228215" h="1848485">
                  <a:moveTo>
                    <a:pt x="2204944" y="951123"/>
                  </a:moveTo>
                  <a:lnTo>
                    <a:pt x="2204944" y="932835"/>
                  </a:lnTo>
                  <a:lnTo>
                    <a:pt x="2196181" y="924072"/>
                  </a:lnTo>
                  <a:lnTo>
                    <a:pt x="1560292" y="1559961"/>
                  </a:lnTo>
                  <a:lnTo>
                    <a:pt x="1526764" y="1591965"/>
                  </a:lnTo>
                  <a:lnTo>
                    <a:pt x="1476349" y="1634304"/>
                  </a:lnTo>
                  <a:lnTo>
                    <a:pt x="1423604" y="1672384"/>
                  </a:lnTo>
                  <a:lnTo>
                    <a:pt x="1368777" y="1706197"/>
                  </a:lnTo>
                  <a:lnTo>
                    <a:pt x="1312114" y="1735737"/>
                  </a:lnTo>
                  <a:lnTo>
                    <a:pt x="1253861" y="1760997"/>
                  </a:lnTo>
                  <a:lnTo>
                    <a:pt x="1194266" y="1781970"/>
                  </a:lnTo>
                  <a:lnTo>
                    <a:pt x="1133574" y="1798650"/>
                  </a:lnTo>
                  <a:lnTo>
                    <a:pt x="1072034" y="1811030"/>
                  </a:lnTo>
                  <a:lnTo>
                    <a:pt x="1009890" y="1819102"/>
                  </a:lnTo>
                  <a:lnTo>
                    <a:pt x="947391" y="1822861"/>
                  </a:lnTo>
                  <a:lnTo>
                    <a:pt x="884783" y="1822298"/>
                  </a:lnTo>
                  <a:lnTo>
                    <a:pt x="822312" y="1817409"/>
                  </a:lnTo>
                  <a:lnTo>
                    <a:pt x="760225" y="1808184"/>
                  </a:lnTo>
                  <a:lnTo>
                    <a:pt x="698769" y="1794619"/>
                  </a:lnTo>
                  <a:lnTo>
                    <a:pt x="638190" y="1776706"/>
                  </a:lnTo>
                  <a:lnTo>
                    <a:pt x="578736" y="1754438"/>
                  </a:lnTo>
                  <a:lnTo>
                    <a:pt x="520652" y="1727809"/>
                  </a:lnTo>
                  <a:lnTo>
                    <a:pt x="464186" y="1696811"/>
                  </a:lnTo>
                  <a:lnTo>
                    <a:pt x="409584" y="1661438"/>
                  </a:lnTo>
                  <a:lnTo>
                    <a:pt x="357094" y="1621683"/>
                  </a:lnTo>
                  <a:lnTo>
                    <a:pt x="322042" y="1591203"/>
                  </a:lnTo>
                  <a:lnTo>
                    <a:pt x="288514" y="1559961"/>
                  </a:lnTo>
                  <a:lnTo>
                    <a:pt x="243539" y="1511564"/>
                  </a:lnTo>
                  <a:lnTo>
                    <a:pt x="202720" y="1460663"/>
                  </a:lnTo>
                  <a:lnTo>
                    <a:pt x="166075" y="1407501"/>
                  </a:lnTo>
                  <a:lnTo>
                    <a:pt x="133622" y="1352318"/>
                  </a:lnTo>
                  <a:lnTo>
                    <a:pt x="105378" y="1295357"/>
                  </a:lnTo>
                  <a:lnTo>
                    <a:pt x="81363" y="1236858"/>
                  </a:lnTo>
                  <a:lnTo>
                    <a:pt x="61595" y="1177065"/>
                  </a:lnTo>
                  <a:lnTo>
                    <a:pt x="46092" y="1116217"/>
                  </a:lnTo>
                  <a:lnTo>
                    <a:pt x="34871" y="1054558"/>
                  </a:lnTo>
                  <a:lnTo>
                    <a:pt x="27953" y="992328"/>
                  </a:lnTo>
                  <a:lnTo>
                    <a:pt x="25353" y="929770"/>
                  </a:lnTo>
                  <a:lnTo>
                    <a:pt x="25353" y="1137887"/>
                  </a:lnTo>
                  <a:lnTo>
                    <a:pt x="37343" y="1184897"/>
                  </a:lnTo>
                  <a:lnTo>
                    <a:pt x="57697" y="1246400"/>
                  </a:lnTo>
                  <a:lnTo>
                    <a:pt x="82424" y="1306553"/>
                  </a:lnTo>
                  <a:lnTo>
                    <a:pt x="111503" y="1365105"/>
                  </a:lnTo>
                  <a:lnTo>
                    <a:pt x="144917" y="1421803"/>
                  </a:lnTo>
                  <a:lnTo>
                    <a:pt x="182648" y="1476394"/>
                  </a:lnTo>
                  <a:lnTo>
                    <a:pt x="224678" y="1528627"/>
                  </a:lnTo>
                  <a:lnTo>
                    <a:pt x="270988" y="1578249"/>
                  </a:lnTo>
                  <a:lnTo>
                    <a:pt x="305278" y="1611015"/>
                  </a:lnTo>
                  <a:lnTo>
                    <a:pt x="341092" y="1641495"/>
                  </a:lnTo>
                  <a:lnTo>
                    <a:pt x="395213" y="1682350"/>
                  </a:lnTo>
                  <a:lnTo>
                    <a:pt x="451476" y="1718711"/>
                  </a:lnTo>
                  <a:lnTo>
                    <a:pt x="509631" y="1750581"/>
                  </a:lnTo>
                  <a:lnTo>
                    <a:pt x="569425" y="1777966"/>
                  </a:lnTo>
                  <a:lnTo>
                    <a:pt x="630608" y="1800871"/>
                  </a:lnTo>
                  <a:lnTo>
                    <a:pt x="692928" y="1819302"/>
                  </a:lnTo>
                  <a:lnTo>
                    <a:pt x="756136" y="1833262"/>
                  </a:lnTo>
                  <a:lnTo>
                    <a:pt x="819979" y="1842758"/>
                  </a:lnTo>
                  <a:lnTo>
                    <a:pt x="884206" y="1847793"/>
                  </a:lnTo>
                  <a:lnTo>
                    <a:pt x="948568" y="1848373"/>
                  </a:lnTo>
                  <a:lnTo>
                    <a:pt x="1012811" y="1844504"/>
                  </a:lnTo>
                  <a:lnTo>
                    <a:pt x="1076686" y="1836189"/>
                  </a:lnTo>
                  <a:lnTo>
                    <a:pt x="1139942" y="1823435"/>
                  </a:lnTo>
                  <a:lnTo>
                    <a:pt x="1202326" y="1806245"/>
                  </a:lnTo>
                  <a:lnTo>
                    <a:pt x="1263589" y="1784625"/>
                  </a:lnTo>
                  <a:lnTo>
                    <a:pt x="1323479" y="1758581"/>
                  </a:lnTo>
                  <a:lnTo>
                    <a:pt x="1381745" y="1728116"/>
                  </a:lnTo>
                  <a:lnTo>
                    <a:pt x="1438136" y="1693237"/>
                  </a:lnTo>
                  <a:lnTo>
                    <a:pt x="1492402" y="1653947"/>
                  </a:lnTo>
                  <a:lnTo>
                    <a:pt x="1544290" y="1610253"/>
                  </a:lnTo>
                  <a:lnTo>
                    <a:pt x="1578580" y="1577487"/>
                  </a:lnTo>
                  <a:lnTo>
                    <a:pt x="2204944" y="951123"/>
                  </a:lnTo>
                  <a:close/>
                </a:path>
                <a:path w="2228215" h="1848485">
                  <a:moveTo>
                    <a:pt x="2204944" y="932835"/>
                  </a:moveTo>
                  <a:lnTo>
                    <a:pt x="2204944" y="915309"/>
                  </a:lnTo>
                  <a:lnTo>
                    <a:pt x="2196181" y="924072"/>
                  </a:lnTo>
                  <a:lnTo>
                    <a:pt x="2204944" y="932835"/>
                  </a:lnTo>
                  <a:close/>
                </a:path>
              </a:pathLst>
            </a:custGeom>
            <a:solidFill>
              <a:srgbClr val="FFFFFF"/>
            </a:solidFill>
          </p:spPr>
          <p:txBody>
            <a:bodyPr wrap="square" lIns="0" tIns="0" rIns="0" bIns="0" rtlCol="0"/>
            <a:lstStyle/>
            <a:p>
              <a:endParaRPr sz="1588"/>
            </a:p>
          </p:txBody>
        </p:sp>
        <p:sp>
          <p:nvSpPr>
            <p:cNvPr id="21" name="object 21"/>
            <p:cNvSpPr/>
            <p:nvPr/>
          </p:nvSpPr>
          <p:spPr>
            <a:xfrm>
              <a:off x="995755" y="2140771"/>
              <a:ext cx="1502036" cy="1502036"/>
            </a:xfrm>
            <a:prstGeom prst="rect">
              <a:avLst/>
            </a:prstGeom>
            <a:blipFill>
              <a:blip r:embed="rId6" cstate="print"/>
              <a:stretch>
                <a:fillRect/>
              </a:stretch>
            </a:blipFill>
          </p:spPr>
          <p:txBody>
            <a:bodyPr wrap="square" lIns="0" tIns="0" rIns="0" bIns="0" rtlCol="0"/>
            <a:lstStyle/>
            <a:p>
              <a:endParaRPr sz="1588"/>
            </a:p>
          </p:txBody>
        </p:sp>
        <p:sp>
          <p:nvSpPr>
            <p:cNvPr id="22" name="object 22"/>
            <p:cNvSpPr/>
            <p:nvPr/>
          </p:nvSpPr>
          <p:spPr>
            <a:xfrm>
              <a:off x="984324" y="2129342"/>
              <a:ext cx="1525121" cy="1524560"/>
            </a:xfrm>
            <a:custGeom>
              <a:avLst/>
              <a:gdLst/>
              <a:ahLst/>
              <a:cxnLst/>
              <a:rect l="l" t="t" r="r" b="b"/>
              <a:pathLst>
                <a:path w="1728470" h="1727835">
                  <a:moveTo>
                    <a:pt x="1728216" y="863346"/>
                  </a:moveTo>
                  <a:lnTo>
                    <a:pt x="1727454" y="819150"/>
                  </a:lnTo>
                  <a:lnTo>
                    <a:pt x="1723644" y="774954"/>
                  </a:lnTo>
                  <a:lnTo>
                    <a:pt x="1718310" y="732282"/>
                  </a:lnTo>
                  <a:lnTo>
                    <a:pt x="1706821" y="672202"/>
                  </a:lnTo>
                  <a:lnTo>
                    <a:pt x="1691374" y="613794"/>
                  </a:lnTo>
                  <a:lnTo>
                    <a:pt x="1672119" y="557191"/>
                  </a:lnTo>
                  <a:lnTo>
                    <a:pt x="1649206" y="502527"/>
                  </a:lnTo>
                  <a:lnTo>
                    <a:pt x="1622787" y="449935"/>
                  </a:lnTo>
                  <a:lnTo>
                    <a:pt x="1593013" y="399551"/>
                  </a:lnTo>
                  <a:lnTo>
                    <a:pt x="1560033" y="351506"/>
                  </a:lnTo>
                  <a:lnTo>
                    <a:pt x="1524000" y="305935"/>
                  </a:lnTo>
                  <a:lnTo>
                    <a:pt x="1485064" y="262972"/>
                  </a:lnTo>
                  <a:lnTo>
                    <a:pt x="1443375" y="222751"/>
                  </a:lnTo>
                  <a:lnTo>
                    <a:pt x="1399085" y="185405"/>
                  </a:lnTo>
                  <a:lnTo>
                    <a:pt x="1352345" y="151069"/>
                  </a:lnTo>
                  <a:lnTo>
                    <a:pt x="1303305" y="119875"/>
                  </a:lnTo>
                  <a:lnTo>
                    <a:pt x="1252115" y="91958"/>
                  </a:lnTo>
                  <a:lnTo>
                    <a:pt x="1198929" y="67452"/>
                  </a:lnTo>
                  <a:lnTo>
                    <a:pt x="1143894" y="46490"/>
                  </a:lnTo>
                  <a:lnTo>
                    <a:pt x="1087164" y="29206"/>
                  </a:lnTo>
                  <a:lnTo>
                    <a:pt x="1028888" y="15734"/>
                  </a:lnTo>
                  <a:lnTo>
                    <a:pt x="969218" y="6208"/>
                  </a:lnTo>
                  <a:lnTo>
                    <a:pt x="909066" y="830"/>
                  </a:lnTo>
                  <a:lnTo>
                    <a:pt x="864108" y="0"/>
                  </a:lnTo>
                  <a:lnTo>
                    <a:pt x="819150" y="1524"/>
                  </a:lnTo>
                  <a:lnTo>
                    <a:pt x="758520" y="6551"/>
                  </a:lnTo>
                  <a:lnTo>
                    <a:pt x="699076" y="15775"/>
                  </a:lnTo>
                  <a:lnTo>
                    <a:pt x="640973" y="29049"/>
                  </a:lnTo>
                  <a:lnTo>
                    <a:pt x="584368" y="46225"/>
                  </a:lnTo>
                  <a:lnTo>
                    <a:pt x="529417" y="67159"/>
                  </a:lnTo>
                  <a:lnTo>
                    <a:pt x="476276" y="91703"/>
                  </a:lnTo>
                  <a:lnTo>
                    <a:pt x="425101" y="119710"/>
                  </a:lnTo>
                  <a:lnTo>
                    <a:pt x="376050" y="151034"/>
                  </a:lnTo>
                  <a:lnTo>
                    <a:pt x="329277" y="185528"/>
                  </a:lnTo>
                  <a:lnTo>
                    <a:pt x="284940" y="223046"/>
                  </a:lnTo>
                  <a:lnTo>
                    <a:pt x="243195" y="263442"/>
                  </a:lnTo>
                  <a:lnTo>
                    <a:pt x="204197" y="306567"/>
                  </a:lnTo>
                  <a:lnTo>
                    <a:pt x="168047" y="352360"/>
                  </a:lnTo>
                  <a:lnTo>
                    <a:pt x="135072" y="400424"/>
                  </a:lnTo>
                  <a:lnTo>
                    <a:pt x="105257" y="450862"/>
                  </a:lnTo>
                  <a:lnTo>
                    <a:pt x="78815" y="503444"/>
                  </a:lnTo>
                  <a:lnTo>
                    <a:pt x="55902" y="558023"/>
                  </a:lnTo>
                  <a:lnTo>
                    <a:pt x="36676" y="614454"/>
                  </a:lnTo>
                  <a:lnTo>
                    <a:pt x="21291" y="672589"/>
                  </a:lnTo>
                  <a:lnTo>
                    <a:pt x="9905" y="732282"/>
                  </a:lnTo>
                  <a:lnTo>
                    <a:pt x="4571" y="775716"/>
                  </a:lnTo>
                  <a:lnTo>
                    <a:pt x="1523" y="819912"/>
                  </a:lnTo>
                  <a:lnTo>
                    <a:pt x="0" y="864108"/>
                  </a:lnTo>
                  <a:lnTo>
                    <a:pt x="1524" y="908304"/>
                  </a:lnTo>
                  <a:lnTo>
                    <a:pt x="4572" y="952500"/>
                  </a:lnTo>
                  <a:lnTo>
                    <a:pt x="9906" y="995934"/>
                  </a:lnTo>
                  <a:lnTo>
                    <a:pt x="17526" y="1038606"/>
                  </a:lnTo>
                  <a:lnTo>
                    <a:pt x="25908" y="1072445"/>
                  </a:lnTo>
                  <a:lnTo>
                    <a:pt x="25908" y="863346"/>
                  </a:lnTo>
                  <a:lnTo>
                    <a:pt x="26670" y="820674"/>
                  </a:lnTo>
                  <a:lnTo>
                    <a:pt x="29717" y="778002"/>
                  </a:lnTo>
                  <a:lnTo>
                    <a:pt x="35051" y="736092"/>
                  </a:lnTo>
                  <a:lnTo>
                    <a:pt x="46775" y="675517"/>
                  </a:lnTo>
                  <a:lnTo>
                    <a:pt x="62638" y="616714"/>
                  </a:lnTo>
                  <a:lnTo>
                    <a:pt x="82473" y="559826"/>
                  </a:lnTo>
                  <a:lnTo>
                    <a:pt x="106113" y="504996"/>
                  </a:lnTo>
                  <a:lnTo>
                    <a:pt x="133389" y="452369"/>
                  </a:lnTo>
                  <a:lnTo>
                    <a:pt x="164134" y="402088"/>
                  </a:lnTo>
                  <a:lnTo>
                    <a:pt x="198180" y="354298"/>
                  </a:lnTo>
                  <a:lnTo>
                    <a:pt x="235360" y="309142"/>
                  </a:lnTo>
                  <a:lnTo>
                    <a:pt x="275505" y="266764"/>
                  </a:lnTo>
                  <a:lnTo>
                    <a:pt x="318449" y="227309"/>
                  </a:lnTo>
                  <a:lnTo>
                    <a:pt x="364022" y="190920"/>
                  </a:lnTo>
                  <a:lnTo>
                    <a:pt x="412059" y="157741"/>
                  </a:lnTo>
                  <a:lnTo>
                    <a:pt x="462390" y="127916"/>
                  </a:lnTo>
                  <a:lnTo>
                    <a:pt x="514847" y="101589"/>
                  </a:lnTo>
                  <a:lnTo>
                    <a:pt x="569265" y="78904"/>
                  </a:lnTo>
                  <a:lnTo>
                    <a:pt x="625473" y="60005"/>
                  </a:lnTo>
                  <a:lnTo>
                    <a:pt x="683306" y="45036"/>
                  </a:lnTo>
                  <a:lnTo>
                    <a:pt x="742595" y="34140"/>
                  </a:lnTo>
                  <a:lnTo>
                    <a:pt x="803172" y="27462"/>
                  </a:lnTo>
                  <a:lnTo>
                    <a:pt x="864869" y="25146"/>
                  </a:lnTo>
                  <a:lnTo>
                    <a:pt x="906780" y="26642"/>
                  </a:lnTo>
                  <a:lnTo>
                    <a:pt x="950213" y="29718"/>
                  </a:lnTo>
                  <a:lnTo>
                    <a:pt x="1008926" y="37825"/>
                  </a:lnTo>
                  <a:lnTo>
                    <a:pt x="1066241" y="49875"/>
                  </a:lnTo>
                  <a:lnTo>
                    <a:pt x="1122016" y="65727"/>
                  </a:lnTo>
                  <a:lnTo>
                    <a:pt x="1176111" y="85236"/>
                  </a:lnTo>
                  <a:lnTo>
                    <a:pt x="1228385" y="108262"/>
                  </a:lnTo>
                  <a:lnTo>
                    <a:pt x="1278699" y="134661"/>
                  </a:lnTo>
                  <a:lnTo>
                    <a:pt x="1326911" y="164292"/>
                  </a:lnTo>
                  <a:lnTo>
                    <a:pt x="1372881" y="197011"/>
                  </a:lnTo>
                  <a:lnTo>
                    <a:pt x="1416469" y="232677"/>
                  </a:lnTo>
                  <a:lnTo>
                    <a:pt x="1457534" y="271148"/>
                  </a:lnTo>
                  <a:lnTo>
                    <a:pt x="1495935" y="312280"/>
                  </a:lnTo>
                  <a:lnTo>
                    <a:pt x="1531532" y="355932"/>
                  </a:lnTo>
                  <a:lnTo>
                    <a:pt x="1564185" y="401960"/>
                  </a:lnTo>
                  <a:lnTo>
                    <a:pt x="1593752" y="450224"/>
                  </a:lnTo>
                  <a:lnTo>
                    <a:pt x="1620094" y="500580"/>
                  </a:lnTo>
                  <a:lnTo>
                    <a:pt x="1643069" y="552886"/>
                  </a:lnTo>
                  <a:lnTo>
                    <a:pt x="1662538" y="607000"/>
                  </a:lnTo>
                  <a:lnTo>
                    <a:pt x="1678368" y="662823"/>
                  </a:lnTo>
                  <a:lnTo>
                    <a:pt x="1690392" y="720081"/>
                  </a:lnTo>
                  <a:lnTo>
                    <a:pt x="1698498" y="778764"/>
                  </a:lnTo>
                  <a:lnTo>
                    <a:pt x="1701545" y="820674"/>
                  </a:lnTo>
                  <a:lnTo>
                    <a:pt x="1703070" y="864108"/>
                  </a:lnTo>
                  <a:lnTo>
                    <a:pt x="1703070" y="1070061"/>
                  </a:lnTo>
                  <a:lnTo>
                    <a:pt x="1712674" y="1028490"/>
                  </a:lnTo>
                  <a:lnTo>
                    <a:pt x="1722126" y="968990"/>
                  </a:lnTo>
                  <a:lnTo>
                    <a:pt x="1727454" y="908304"/>
                  </a:lnTo>
                  <a:lnTo>
                    <a:pt x="1728216" y="863346"/>
                  </a:lnTo>
                  <a:close/>
                </a:path>
                <a:path w="1728470" h="1727835">
                  <a:moveTo>
                    <a:pt x="1703070" y="1070061"/>
                  </a:moveTo>
                  <a:lnTo>
                    <a:pt x="1703070" y="864108"/>
                  </a:lnTo>
                  <a:lnTo>
                    <a:pt x="1701545" y="907542"/>
                  </a:lnTo>
                  <a:lnTo>
                    <a:pt x="1698498" y="950214"/>
                  </a:lnTo>
                  <a:lnTo>
                    <a:pt x="1690392" y="1008855"/>
                  </a:lnTo>
                  <a:lnTo>
                    <a:pt x="1678359" y="1065972"/>
                  </a:lnTo>
                  <a:lnTo>
                    <a:pt x="1662505" y="1121628"/>
                  </a:lnTo>
                  <a:lnTo>
                    <a:pt x="1642970" y="1175672"/>
                  </a:lnTo>
                  <a:lnTo>
                    <a:pt x="1619909" y="1227925"/>
                  </a:lnTo>
                  <a:lnTo>
                    <a:pt x="1593465" y="1278242"/>
                  </a:lnTo>
                  <a:lnTo>
                    <a:pt x="1563785" y="1326478"/>
                  </a:lnTo>
                  <a:lnTo>
                    <a:pt x="1531014" y="1372485"/>
                  </a:lnTo>
                  <a:lnTo>
                    <a:pt x="1495296" y="1416119"/>
                  </a:lnTo>
                  <a:lnTo>
                    <a:pt x="1456777" y="1457234"/>
                  </a:lnTo>
                  <a:lnTo>
                    <a:pt x="1415602" y="1495684"/>
                  </a:lnTo>
                  <a:lnTo>
                    <a:pt x="1371916" y="1531322"/>
                  </a:lnTo>
                  <a:lnTo>
                    <a:pt x="1325864" y="1564004"/>
                  </a:lnTo>
                  <a:lnTo>
                    <a:pt x="1277592" y="1593583"/>
                  </a:lnTo>
                  <a:lnTo>
                    <a:pt x="1227244" y="1619913"/>
                  </a:lnTo>
                  <a:lnTo>
                    <a:pt x="1174966" y="1642850"/>
                  </a:lnTo>
                  <a:lnTo>
                    <a:pt x="1120902" y="1662246"/>
                  </a:lnTo>
                  <a:lnTo>
                    <a:pt x="1065199" y="1677956"/>
                  </a:lnTo>
                  <a:lnTo>
                    <a:pt x="1008000" y="1689835"/>
                  </a:lnTo>
                  <a:lnTo>
                    <a:pt x="949452" y="1697736"/>
                  </a:lnTo>
                  <a:lnTo>
                    <a:pt x="906780" y="1701546"/>
                  </a:lnTo>
                  <a:lnTo>
                    <a:pt x="864108" y="1702308"/>
                  </a:lnTo>
                  <a:lnTo>
                    <a:pt x="804901" y="1700275"/>
                  </a:lnTo>
                  <a:lnTo>
                    <a:pt x="746650" y="1694152"/>
                  </a:lnTo>
                  <a:lnTo>
                    <a:pt x="689511" y="1684069"/>
                  </a:lnTo>
                  <a:lnTo>
                    <a:pt x="633646" y="1670156"/>
                  </a:lnTo>
                  <a:lnTo>
                    <a:pt x="579212" y="1652542"/>
                  </a:lnTo>
                  <a:lnTo>
                    <a:pt x="526368" y="1631358"/>
                  </a:lnTo>
                  <a:lnTo>
                    <a:pt x="475275" y="1606733"/>
                  </a:lnTo>
                  <a:lnTo>
                    <a:pt x="426090" y="1578796"/>
                  </a:lnTo>
                  <a:lnTo>
                    <a:pt x="378974" y="1547678"/>
                  </a:lnTo>
                  <a:lnTo>
                    <a:pt x="334084" y="1513508"/>
                  </a:lnTo>
                  <a:lnTo>
                    <a:pt x="291581" y="1476416"/>
                  </a:lnTo>
                  <a:lnTo>
                    <a:pt x="251622" y="1436532"/>
                  </a:lnTo>
                  <a:lnTo>
                    <a:pt x="214368" y="1393985"/>
                  </a:lnTo>
                  <a:lnTo>
                    <a:pt x="179977" y="1348906"/>
                  </a:lnTo>
                  <a:lnTo>
                    <a:pt x="148609" y="1301423"/>
                  </a:lnTo>
                  <a:lnTo>
                    <a:pt x="120422" y="1251668"/>
                  </a:lnTo>
                  <a:lnTo>
                    <a:pt x="95576" y="1199769"/>
                  </a:lnTo>
                  <a:lnTo>
                    <a:pt x="74229" y="1145857"/>
                  </a:lnTo>
                  <a:lnTo>
                    <a:pt x="56542" y="1090060"/>
                  </a:lnTo>
                  <a:lnTo>
                    <a:pt x="42672" y="1032510"/>
                  </a:lnTo>
                  <a:lnTo>
                    <a:pt x="35052" y="991362"/>
                  </a:lnTo>
                  <a:lnTo>
                    <a:pt x="29718" y="949452"/>
                  </a:lnTo>
                  <a:lnTo>
                    <a:pt x="26670" y="906780"/>
                  </a:lnTo>
                  <a:lnTo>
                    <a:pt x="25908" y="863346"/>
                  </a:lnTo>
                  <a:lnTo>
                    <a:pt x="25908" y="1072445"/>
                  </a:lnTo>
                  <a:lnTo>
                    <a:pt x="52234" y="1159897"/>
                  </a:lnTo>
                  <a:lnTo>
                    <a:pt x="75658" y="1217384"/>
                  </a:lnTo>
                  <a:lnTo>
                    <a:pt x="102889" y="1272576"/>
                  </a:lnTo>
                  <a:lnTo>
                    <a:pt x="133745" y="1325329"/>
                  </a:lnTo>
                  <a:lnTo>
                    <a:pt x="168104" y="1375572"/>
                  </a:lnTo>
                  <a:lnTo>
                    <a:pt x="205614" y="1422945"/>
                  </a:lnTo>
                  <a:lnTo>
                    <a:pt x="246266" y="1467523"/>
                  </a:lnTo>
                  <a:lnTo>
                    <a:pt x="289823" y="1509090"/>
                  </a:lnTo>
                  <a:lnTo>
                    <a:pt x="336103" y="1547502"/>
                  </a:lnTo>
                  <a:lnTo>
                    <a:pt x="384928" y="1582618"/>
                  </a:lnTo>
                  <a:lnTo>
                    <a:pt x="436116" y="1614293"/>
                  </a:lnTo>
                  <a:lnTo>
                    <a:pt x="489487" y="1642386"/>
                  </a:lnTo>
                  <a:lnTo>
                    <a:pt x="544861" y="1666752"/>
                  </a:lnTo>
                  <a:lnTo>
                    <a:pt x="602057" y="1687249"/>
                  </a:lnTo>
                  <a:lnTo>
                    <a:pt x="660896" y="1703734"/>
                  </a:lnTo>
                  <a:lnTo>
                    <a:pt x="721197" y="1716064"/>
                  </a:lnTo>
                  <a:lnTo>
                    <a:pt x="782779" y="1724095"/>
                  </a:lnTo>
                  <a:lnTo>
                    <a:pt x="845462" y="1727685"/>
                  </a:lnTo>
                  <a:lnTo>
                    <a:pt x="909066" y="1726692"/>
                  </a:lnTo>
                  <a:lnTo>
                    <a:pt x="953262" y="1722882"/>
                  </a:lnTo>
                  <a:lnTo>
                    <a:pt x="995934" y="1717548"/>
                  </a:lnTo>
                  <a:lnTo>
                    <a:pt x="1055829" y="1706268"/>
                  </a:lnTo>
                  <a:lnTo>
                    <a:pt x="1114104" y="1690973"/>
                  </a:lnTo>
                  <a:lnTo>
                    <a:pt x="1170620" y="1671820"/>
                  </a:lnTo>
                  <a:lnTo>
                    <a:pt x="1225238" y="1648968"/>
                  </a:lnTo>
                  <a:lnTo>
                    <a:pt x="1277819" y="1622571"/>
                  </a:lnTo>
                  <a:lnTo>
                    <a:pt x="1328223" y="1592789"/>
                  </a:lnTo>
                  <a:lnTo>
                    <a:pt x="1376311" y="1559778"/>
                  </a:lnTo>
                  <a:lnTo>
                    <a:pt x="1421945" y="1523695"/>
                  </a:lnTo>
                  <a:lnTo>
                    <a:pt x="1464985" y="1484697"/>
                  </a:lnTo>
                  <a:lnTo>
                    <a:pt x="1505292" y="1442942"/>
                  </a:lnTo>
                  <a:lnTo>
                    <a:pt x="1542728" y="1398586"/>
                  </a:lnTo>
                  <a:lnTo>
                    <a:pt x="1577152" y="1351788"/>
                  </a:lnTo>
                  <a:lnTo>
                    <a:pt x="1608426" y="1302703"/>
                  </a:lnTo>
                  <a:lnTo>
                    <a:pt x="1636410" y="1251489"/>
                  </a:lnTo>
                  <a:lnTo>
                    <a:pt x="1660967" y="1198304"/>
                  </a:lnTo>
                  <a:lnTo>
                    <a:pt x="1681955" y="1143304"/>
                  </a:lnTo>
                  <a:lnTo>
                    <a:pt x="1699238" y="1086647"/>
                  </a:lnTo>
                  <a:lnTo>
                    <a:pt x="1703070" y="1070061"/>
                  </a:lnTo>
                  <a:close/>
                </a:path>
              </a:pathLst>
            </a:custGeom>
            <a:solidFill>
              <a:srgbClr val="4F81BD"/>
            </a:solidFill>
          </p:spPr>
          <p:txBody>
            <a:bodyPr wrap="square" lIns="0" tIns="0" rIns="0" bIns="0" rtlCol="0"/>
            <a:lstStyle/>
            <a:p>
              <a:endParaRPr sz="1588"/>
            </a:p>
          </p:txBody>
        </p:sp>
        <p:sp>
          <p:nvSpPr>
            <p:cNvPr id="23" name="object 23"/>
            <p:cNvSpPr txBox="1"/>
            <p:nvPr/>
          </p:nvSpPr>
          <p:spPr>
            <a:xfrm>
              <a:off x="1351654" y="2777339"/>
              <a:ext cx="788333" cy="217304"/>
            </a:xfrm>
            <a:prstGeom prst="rect">
              <a:avLst/>
            </a:prstGeom>
          </p:spPr>
          <p:txBody>
            <a:bodyPr vert="horz" wrap="square" lIns="0" tIns="0" rIns="0" bIns="0" rtlCol="0">
              <a:spAutoFit/>
            </a:bodyPr>
            <a:lstStyle/>
            <a:p>
              <a:pPr marL="11206"/>
              <a:r>
                <a:rPr sz="1412" b="1" spc="-4" dirty="0">
                  <a:latin typeface="Calibri"/>
                  <a:cs typeface="Calibri"/>
                </a:rPr>
                <a:t>1</a:t>
              </a:r>
              <a:r>
                <a:rPr sz="1412" b="1" dirty="0">
                  <a:latin typeface="Calibri"/>
                  <a:cs typeface="Calibri"/>
                </a:rPr>
                <a:t>. </a:t>
              </a:r>
              <a:r>
                <a:rPr sz="1412" b="1" spc="-26" dirty="0">
                  <a:latin typeface="Calibri"/>
                  <a:cs typeface="Calibri"/>
                </a:rPr>
                <a:t>R</a:t>
              </a:r>
              <a:r>
                <a:rPr sz="1412" b="1" spc="-13" dirty="0">
                  <a:latin typeface="Calibri"/>
                  <a:cs typeface="Calibri"/>
                </a:rPr>
                <a:t>e</a:t>
              </a:r>
              <a:r>
                <a:rPr sz="1412" b="1" spc="-31" dirty="0">
                  <a:latin typeface="Calibri"/>
                  <a:cs typeface="Calibri"/>
                </a:rPr>
                <a:t>f</a:t>
              </a:r>
              <a:r>
                <a:rPr sz="1412" b="1" spc="-4" dirty="0">
                  <a:latin typeface="Calibri"/>
                  <a:cs typeface="Calibri"/>
                </a:rPr>
                <a:t>er</a:t>
              </a:r>
              <a:r>
                <a:rPr sz="1412" b="1" spc="-35" dirty="0">
                  <a:latin typeface="Calibri"/>
                  <a:cs typeface="Calibri"/>
                </a:rPr>
                <a:t>r</a:t>
              </a:r>
              <a:r>
                <a:rPr sz="1412" b="1" dirty="0">
                  <a:latin typeface="Calibri"/>
                  <a:cs typeface="Calibri"/>
                </a:rPr>
                <a:t>a</a:t>
              </a:r>
              <a:r>
                <a:rPr sz="1412" b="1" spc="-4" dirty="0">
                  <a:latin typeface="Calibri"/>
                  <a:cs typeface="Calibri"/>
                </a:rPr>
                <a:t>l</a:t>
              </a:r>
              <a:endParaRPr sz="1412" dirty="0">
                <a:latin typeface="Calibri"/>
                <a:cs typeface="Calibri"/>
              </a:endParaRPr>
            </a:p>
          </p:txBody>
        </p:sp>
        <p:sp>
          <p:nvSpPr>
            <p:cNvPr id="24" name="object 24"/>
            <p:cNvSpPr/>
            <p:nvPr/>
          </p:nvSpPr>
          <p:spPr>
            <a:xfrm>
              <a:off x="3481443" y="1451609"/>
              <a:ext cx="4359649" cy="637615"/>
            </a:xfrm>
            <a:custGeom>
              <a:avLst/>
              <a:gdLst/>
              <a:ahLst/>
              <a:cxnLst/>
              <a:rect l="l" t="t" r="r" b="b"/>
              <a:pathLst>
                <a:path w="4940934" h="722630">
                  <a:moveTo>
                    <a:pt x="190500" y="533400"/>
                  </a:moveTo>
                  <a:lnTo>
                    <a:pt x="127770" y="532647"/>
                  </a:lnTo>
                  <a:lnTo>
                    <a:pt x="127254" y="564642"/>
                  </a:lnTo>
                  <a:lnTo>
                    <a:pt x="63246" y="563880"/>
                  </a:lnTo>
                  <a:lnTo>
                    <a:pt x="63246" y="531872"/>
                  </a:lnTo>
                  <a:lnTo>
                    <a:pt x="0" y="531114"/>
                  </a:lnTo>
                  <a:lnTo>
                    <a:pt x="63246" y="661234"/>
                  </a:lnTo>
                  <a:lnTo>
                    <a:pt x="63246" y="563880"/>
                  </a:lnTo>
                  <a:lnTo>
                    <a:pt x="63762" y="531879"/>
                  </a:lnTo>
                  <a:lnTo>
                    <a:pt x="63762" y="662296"/>
                  </a:lnTo>
                  <a:lnTo>
                    <a:pt x="92964" y="722376"/>
                  </a:lnTo>
                  <a:lnTo>
                    <a:pt x="190500" y="533400"/>
                  </a:lnTo>
                  <a:close/>
                </a:path>
                <a:path w="4940934" h="722630">
                  <a:moveTo>
                    <a:pt x="127770" y="532647"/>
                  </a:moveTo>
                  <a:lnTo>
                    <a:pt x="63762" y="531879"/>
                  </a:lnTo>
                  <a:lnTo>
                    <a:pt x="63246" y="563880"/>
                  </a:lnTo>
                  <a:lnTo>
                    <a:pt x="127254" y="564642"/>
                  </a:lnTo>
                  <a:lnTo>
                    <a:pt x="127770" y="532647"/>
                  </a:lnTo>
                  <a:close/>
                </a:path>
                <a:path w="4940934" h="722630">
                  <a:moveTo>
                    <a:pt x="4940808" y="722376"/>
                  </a:moveTo>
                  <a:lnTo>
                    <a:pt x="4940808" y="651510"/>
                  </a:lnTo>
                  <a:lnTo>
                    <a:pt x="4938098" y="505992"/>
                  </a:lnTo>
                  <a:lnTo>
                    <a:pt x="4933769" y="383602"/>
                  </a:lnTo>
                  <a:lnTo>
                    <a:pt x="4929728" y="310295"/>
                  </a:lnTo>
                  <a:lnTo>
                    <a:pt x="4926272" y="261659"/>
                  </a:lnTo>
                  <a:lnTo>
                    <a:pt x="4922117" y="213316"/>
                  </a:lnTo>
                  <a:lnTo>
                    <a:pt x="4917186" y="165354"/>
                  </a:lnTo>
                  <a:lnTo>
                    <a:pt x="4916424" y="155448"/>
                  </a:lnTo>
                  <a:lnTo>
                    <a:pt x="4914616" y="143155"/>
                  </a:lnTo>
                  <a:lnTo>
                    <a:pt x="4911710" y="120024"/>
                  </a:lnTo>
                  <a:lnTo>
                    <a:pt x="4909800" y="106691"/>
                  </a:lnTo>
                  <a:lnTo>
                    <a:pt x="4901794" y="64594"/>
                  </a:lnTo>
                  <a:lnTo>
                    <a:pt x="4889592" y="28058"/>
                  </a:lnTo>
                  <a:lnTo>
                    <a:pt x="4874514" y="8382"/>
                  </a:lnTo>
                  <a:lnTo>
                    <a:pt x="4873752" y="6858"/>
                  </a:lnTo>
                  <a:lnTo>
                    <a:pt x="4871466" y="5334"/>
                  </a:lnTo>
                  <a:lnTo>
                    <a:pt x="4869942" y="4572"/>
                  </a:lnTo>
                  <a:lnTo>
                    <a:pt x="4867656" y="3810"/>
                  </a:lnTo>
                  <a:lnTo>
                    <a:pt x="4866132" y="3048"/>
                  </a:lnTo>
                  <a:lnTo>
                    <a:pt x="4863846" y="1524"/>
                  </a:lnTo>
                  <a:lnTo>
                    <a:pt x="4860916" y="791"/>
                  </a:lnTo>
                  <a:lnTo>
                    <a:pt x="4857750" y="762"/>
                  </a:lnTo>
                  <a:lnTo>
                    <a:pt x="4856226" y="0"/>
                  </a:lnTo>
                  <a:lnTo>
                    <a:pt x="145542" y="0"/>
                  </a:lnTo>
                  <a:lnTo>
                    <a:pt x="144122" y="709"/>
                  </a:lnTo>
                  <a:lnTo>
                    <a:pt x="141732" y="762"/>
                  </a:lnTo>
                  <a:lnTo>
                    <a:pt x="138681" y="1525"/>
                  </a:lnTo>
                  <a:lnTo>
                    <a:pt x="136398" y="3048"/>
                  </a:lnTo>
                  <a:lnTo>
                    <a:pt x="134874" y="3810"/>
                  </a:lnTo>
                  <a:lnTo>
                    <a:pt x="132588" y="4572"/>
                  </a:lnTo>
                  <a:lnTo>
                    <a:pt x="131015" y="5366"/>
                  </a:lnTo>
                  <a:lnTo>
                    <a:pt x="128778" y="6858"/>
                  </a:lnTo>
                  <a:lnTo>
                    <a:pt x="127254" y="8382"/>
                  </a:lnTo>
                  <a:lnTo>
                    <a:pt x="125730" y="9144"/>
                  </a:lnTo>
                  <a:lnTo>
                    <a:pt x="104107" y="50642"/>
                  </a:lnTo>
                  <a:lnTo>
                    <a:pt x="95484" y="90018"/>
                  </a:lnTo>
                  <a:lnTo>
                    <a:pt x="89916" y="127254"/>
                  </a:lnTo>
                  <a:lnTo>
                    <a:pt x="86868" y="145542"/>
                  </a:lnTo>
                  <a:lnTo>
                    <a:pt x="80200" y="213010"/>
                  </a:lnTo>
                  <a:lnTo>
                    <a:pt x="76133" y="263705"/>
                  </a:lnTo>
                  <a:lnTo>
                    <a:pt x="70789" y="348326"/>
                  </a:lnTo>
                  <a:lnTo>
                    <a:pt x="64770" y="483870"/>
                  </a:lnTo>
                  <a:lnTo>
                    <a:pt x="63762" y="531879"/>
                  </a:lnTo>
                  <a:lnTo>
                    <a:pt x="127770" y="532647"/>
                  </a:lnTo>
                  <a:lnTo>
                    <a:pt x="128778" y="486156"/>
                  </a:lnTo>
                  <a:lnTo>
                    <a:pt x="133042" y="372610"/>
                  </a:lnTo>
                  <a:lnTo>
                    <a:pt x="136512" y="307758"/>
                  </a:lnTo>
                  <a:lnTo>
                    <a:pt x="142609" y="226843"/>
                  </a:lnTo>
                  <a:lnTo>
                    <a:pt x="149352" y="162306"/>
                  </a:lnTo>
                  <a:lnTo>
                    <a:pt x="150114" y="153162"/>
                  </a:lnTo>
                  <a:lnTo>
                    <a:pt x="150876" y="148433"/>
                  </a:lnTo>
                  <a:lnTo>
                    <a:pt x="150876" y="63246"/>
                  </a:lnTo>
                  <a:lnTo>
                    <a:pt x="154686" y="63246"/>
                  </a:lnTo>
                  <a:lnTo>
                    <a:pt x="161719" y="61135"/>
                  </a:lnTo>
                  <a:lnTo>
                    <a:pt x="166878" y="57912"/>
                  </a:lnTo>
                  <a:lnTo>
                    <a:pt x="170688" y="54102"/>
                  </a:lnTo>
                  <a:lnTo>
                    <a:pt x="170687" y="63246"/>
                  </a:lnTo>
                  <a:lnTo>
                    <a:pt x="4832604" y="63246"/>
                  </a:lnTo>
                  <a:lnTo>
                    <a:pt x="4832604" y="55626"/>
                  </a:lnTo>
                  <a:lnTo>
                    <a:pt x="4833366" y="56261"/>
                  </a:lnTo>
                  <a:lnTo>
                    <a:pt x="4833366" y="55626"/>
                  </a:lnTo>
                  <a:lnTo>
                    <a:pt x="4833910" y="56714"/>
                  </a:lnTo>
                  <a:lnTo>
                    <a:pt x="4835652" y="58165"/>
                  </a:lnTo>
                  <a:lnTo>
                    <a:pt x="4835652" y="57912"/>
                  </a:lnTo>
                  <a:lnTo>
                    <a:pt x="4840810" y="61135"/>
                  </a:lnTo>
                  <a:lnTo>
                    <a:pt x="4847844" y="63246"/>
                  </a:lnTo>
                  <a:lnTo>
                    <a:pt x="4851654" y="63246"/>
                  </a:lnTo>
                  <a:lnTo>
                    <a:pt x="4851654" y="149784"/>
                  </a:lnTo>
                  <a:lnTo>
                    <a:pt x="4854702" y="172212"/>
                  </a:lnTo>
                  <a:lnTo>
                    <a:pt x="4855464" y="182118"/>
                  </a:lnTo>
                  <a:lnTo>
                    <a:pt x="4856988" y="192786"/>
                  </a:lnTo>
                  <a:lnTo>
                    <a:pt x="4862676" y="261551"/>
                  </a:lnTo>
                  <a:lnTo>
                    <a:pt x="4867201" y="330401"/>
                  </a:lnTo>
                  <a:lnTo>
                    <a:pt x="4871651" y="422300"/>
                  </a:lnTo>
                  <a:lnTo>
                    <a:pt x="4875109" y="537271"/>
                  </a:lnTo>
                  <a:lnTo>
                    <a:pt x="4877562" y="687324"/>
                  </a:lnTo>
                  <a:lnTo>
                    <a:pt x="4877562" y="722376"/>
                  </a:lnTo>
                  <a:lnTo>
                    <a:pt x="4940808" y="722376"/>
                  </a:lnTo>
                  <a:close/>
                </a:path>
                <a:path w="4940934" h="722630">
                  <a:moveTo>
                    <a:pt x="166837" y="63246"/>
                  </a:moveTo>
                  <a:lnTo>
                    <a:pt x="150876" y="63246"/>
                  </a:lnTo>
                  <a:lnTo>
                    <a:pt x="150876" y="148433"/>
                  </a:lnTo>
                  <a:lnTo>
                    <a:pt x="151869" y="142265"/>
                  </a:lnTo>
                  <a:lnTo>
                    <a:pt x="155195" y="117902"/>
                  </a:lnTo>
                  <a:lnTo>
                    <a:pt x="157309" y="104374"/>
                  </a:lnTo>
                  <a:lnTo>
                    <a:pt x="159789" y="90724"/>
                  </a:lnTo>
                  <a:lnTo>
                    <a:pt x="162685" y="77534"/>
                  </a:lnTo>
                  <a:lnTo>
                    <a:pt x="166048" y="65387"/>
                  </a:lnTo>
                  <a:lnTo>
                    <a:pt x="166837" y="63246"/>
                  </a:lnTo>
                  <a:close/>
                </a:path>
                <a:path w="4940934" h="722630">
                  <a:moveTo>
                    <a:pt x="161719" y="61135"/>
                  </a:moveTo>
                  <a:lnTo>
                    <a:pt x="154686" y="63246"/>
                  </a:lnTo>
                  <a:lnTo>
                    <a:pt x="160782" y="63246"/>
                  </a:lnTo>
                  <a:lnTo>
                    <a:pt x="160782" y="61722"/>
                  </a:lnTo>
                  <a:lnTo>
                    <a:pt x="161719" y="61135"/>
                  </a:lnTo>
                  <a:close/>
                </a:path>
                <a:path w="4940934" h="722630">
                  <a:moveTo>
                    <a:pt x="162306" y="60960"/>
                  </a:moveTo>
                  <a:lnTo>
                    <a:pt x="161719" y="61135"/>
                  </a:lnTo>
                  <a:lnTo>
                    <a:pt x="160782" y="61722"/>
                  </a:lnTo>
                  <a:lnTo>
                    <a:pt x="162306" y="60960"/>
                  </a:lnTo>
                  <a:close/>
                </a:path>
                <a:path w="4940934" h="722630">
                  <a:moveTo>
                    <a:pt x="162306" y="63246"/>
                  </a:moveTo>
                  <a:lnTo>
                    <a:pt x="162306" y="60960"/>
                  </a:lnTo>
                  <a:lnTo>
                    <a:pt x="160782" y="61722"/>
                  </a:lnTo>
                  <a:lnTo>
                    <a:pt x="160782" y="63246"/>
                  </a:lnTo>
                  <a:lnTo>
                    <a:pt x="162306" y="63246"/>
                  </a:lnTo>
                  <a:close/>
                </a:path>
                <a:path w="4940934" h="722630">
                  <a:moveTo>
                    <a:pt x="166878" y="57912"/>
                  </a:moveTo>
                  <a:lnTo>
                    <a:pt x="161719" y="61135"/>
                  </a:lnTo>
                  <a:lnTo>
                    <a:pt x="162306" y="60960"/>
                  </a:lnTo>
                  <a:lnTo>
                    <a:pt x="162306" y="63246"/>
                  </a:lnTo>
                  <a:lnTo>
                    <a:pt x="165354" y="63246"/>
                  </a:lnTo>
                  <a:lnTo>
                    <a:pt x="165354" y="59436"/>
                  </a:lnTo>
                  <a:lnTo>
                    <a:pt x="166878" y="57912"/>
                  </a:lnTo>
                  <a:close/>
                </a:path>
                <a:path w="4940934" h="722630">
                  <a:moveTo>
                    <a:pt x="169926" y="54864"/>
                  </a:moveTo>
                  <a:lnTo>
                    <a:pt x="165354" y="59436"/>
                  </a:lnTo>
                  <a:lnTo>
                    <a:pt x="165354" y="63246"/>
                  </a:lnTo>
                  <a:lnTo>
                    <a:pt x="166878" y="63134"/>
                  </a:lnTo>
                  <a:lnTo>
                    <a:pt x="169926" y="54864"/>
                  </a:lnTo>
                  <a:close/>
                </a:path>
                <a:path w="4940934" h="722630">
                  <a:moveTo>
                    <a:pt x="170687" y="63246"/>
                  </a:moveTo>
                  <a:lnTo>
                    <a:pt x="170688" y="54102"/>
                  </a:lnTo>
                  <a:lnTo>
                    <a:pt x="169926" y="54864"/>
                  </a:lnTo>
                  <a:lnTo>
                    <a:pt x="166837" y="63246"/>
                  </a:lnTo>
                  <a:lnTo>
                    <a:pt x="170687" y="63246"/>
                  </a:lnTo>
                  <a:close/>
                </a:path>
                <a:path w="4940934" h="722630">
                  <a:moveTo>
                    <a:pt x="4834128" y="57150"/>
                  </a:moveTo>
                  <a:lnTo>
                    <a:pt x="4833910" y="56714"/>
                  </a:lnTo>
                  <a:lnTo>
                    <a:pt x="4832604" y="55626"/>
                  </a:lnTo>
                  <a:lnTo>
                    <a:pt x="4834128" y="57150"/>
                  </a:lnTo>
                  <a:close/>
                </a:path>
                <a:path w="4940934" h="722630">
                  <a:moveTo>
                    <a:pt x="4835538" y="63246"/>
                  </a:moveTo>
                  <a:lnTo>
                    <a:pt x="4834471" y="59705"/>
                  </a:lnTo>
                  <a:lnTo>
                    <a:pt x="4833366" y="56388"/>
                  </a:lnTo>
                  <a:lnTo>
                    <a:pt x="4832604" y="55626"/>
                  </a:lnTo>
                  <a:lnTo>
                    <a:pt x="4832604" y="63246"/>
                  </a:lnTo>
                  <a:lnTo>
                    <a:pt x="4835538" y="63246"/>
                  </a:lnTo>
                  <a:close/>
                </a:path>
                <a:path w="4940934" h="722630">
                  <a:moveTo>
                    <a:pt x="4833910" y="56714"/>
                  </a:moveTo>
                  <a:lnTo>
                    <a:pt x="4833366" y="55626"/>
                  </a:lnTo>
                  <a:lnTo>
                    <a:pt x="4833366" y="56261"/>
                  </a:lnTo>
                  <a:lnTo>
                    <a:pt x="4833910" y="56714"/>
                  </a:lnTo>
                  <a:close/>
                </a:path>
                <a:path w="4940934" h="722630">
                  <a:moveTo>
                    <a:pt x="4834128" y="58674"/>
                  </a:moveTo>
                  <a:lnTo>
                    <a:pt x="4834128" y="57150"/>
                  </a:lnTo>
                  <a:lnTo>
                    <a:pt x="4833366" y="56388"/>
                  </a:lnTo>
                  <a:lnTo>
                    <a:pt x="4834128" y="58674"/>
                  </a:lnTo>
                  <a:close/>
                </a:path>
                <a:path w="4940934" h="722630">
                  <a:moveTo>
                    <a:pt x="4837176" y="63246"/>
                  </a:moveTo>
                  <a:lnTo>
                    <a:pt x="4837176" y="59436"/>
                  </a:lnTo>
                  <a:lnTo>
                    <a:pt x="4833910" y="56714"/>
                  </a:lnTo>
                  <a:lnTo>
                    <a:pt x="4834128" y="57150"/>
                  </a:lnTo>
                  <a:lnTo>
                    <a:pt x="4834128" y="58674"/>
                  </a:lnTo>
                  <a:lnTo>
                    <a:pt x="4834471" y="59705"/>
                  </a:lnTo>
                  <a:lnTo>
                    <a:pt x="4835538" y="63246"/>
                  </a:lnTo>
                  <a:lnTo>
                    <a:pt x="4837176" y="63246"/>
                  </a:lnTo>
                  <a:close/>
                </a:path>
                <a:path w="4940934" h="722630">
                  <a:moveTo>
                    <a:pt x="4851654" y="149784"/>
                  </a:moveTo>
                  <a:lnTo>
                    <a:pt x="4851654" y="63246"/>
                  </a:lnTo>
                  <a:lnTo>
                    <a:pt x="4835538" y="63246"/>
                  </a:lnTo>
                  <a:lnTo>
                    <a:pt x="4838129" y="71849"/>
                  </a:lnTo>
                  <a:lnTo>
                    <a:pt x="4841203" y="84150"/>
                  </a:lnTo>
                  <a:lnTo>
                    <a:pt x="4843792" y="96580"/>
                  </a:lnTo>
                  <a:lnTo>
                    <a:pt x="4845995" y="109108"/>
                  </a:lnTo>
                  <a:lnTo>
                    <a:pt x="4847911" y="121707"/>
                  </a:lnTo>
                  <a:lnTo>
                    <a:pt x="4851654" y="149784"/>
                  </a:lnTo>
                  <a:close/>
                </a:path>
                <a:path w="4940934" h="722630">
                  <a:moveTo>
                    <a:pt x="4840810" y="61135"/>
                  </a:moveTo>
                  <a:lnTo>
                    <a:pt x="4835652" y="57912"/>
                  </a:lnTo>
                  <a:lnTo>
                    <a:pt x="4837176" y="59436"/>
                  </a:lnTo>
                  <a:lnTo>
                    <a:pt x="4837176" y="63246"/>
                  </a:lnTo>
                  <a:lnTo>
                    <a:pt x="4840224" y="63246"/>
                  </a:lnTo>
                  <a:lnTo>
                    <a:pt x="4840224" y="60960"/>
                  </a:lnTo>
                  <a:lnTo>
                    <a:pt x="4840810" y="61135"/>
                  </a:lnTo>
                  <a:close/>
                </a:path>
                <a:path w="4940934" h="722630">
                  <a:moveTo>
                    <a:pt x="4837176" y="59436"/>
                  </a:moveTo>
                  <a:lnTo>
                    <a:pt x="4835652" y="57912"/>
                  </a:lnTo>
                  <a:lnTo>
                    <a:pt x="4835652" y="58165"/>
                  </a:lnTo>
                  <a:lnTo>
                    <a:pt x="4837176" y="59436"/>
                  </a:lnTo>
                  <a:close/>
                </a:path>
                <a:path w="4940934" h="722630">
                  <a:moveTo>
                    <a:pt x="4841748" y="61722"/>
                  </a:moveTo>
                  <a:lnTo>
                    <a:pt x="4840810" y="61135"/>
                  </a:lnTo>
                  <a:lnTo>
                    <a:pt x="4840224" y="60960"/>
                  </a:lnTo>
                  <a:lnTo>
                    <a:pt x="4841748" y="61722"/>
                  </a:lnTo>
                  <a:close/>
                </a:path>
                <a:path w="4940934" h="722630">
                  <a:moveTo>
                    <a:pt x="4841748" y="63246"/>
                  </a:moveTo>
                  <a:lnTo>
                    <a:pt x="4841748" y="61722"/>
                  </a:lnTo>
                  <a:lnTo>
                    <a:pt x="4840224" y="60960"/>
                  </a:lnTo>
                  <a:lnTo>
                    <a:pt x="4840224" y="63246"/>
                  </a:lnTo>
                  <a:lnTo>
                    <a:pt x="4841748" y="63246"/>
                  </a:lnTo>
                  <a:close/>
                </a:path>
                <a:path w="4940934" h="722630">
                  <a:moveTo>
                    <a:pt x="4847844" y="63246"/>
                  </a:moveTo>
                  <a:lnTo>
                    <a:pt x="4840810" y="61135"/>
                  </a:lnTo>
                  <a:lnTo>
                    <a:pt x="4841748" y="61722"/>
                  </a:lnTo>
                  <a:lnTo>
                    <a:pt x="4841748" y="63246"/>
                  </a:lnTo>
                  <a:lnTo>
                    <a:pt x="4847844" y="63246"/>
                  </a:lnTo>
                  <a:close/>
                </a:path>
              </a:pathLst>
            </a:custGeom>
            <a:solidFill>
              <a:srgbClr val="C0504D"/>
            </a:solidFill>
          </p:spPr>
          <p:txBody>
            <a:bodyPr wrap="square" lIns="0" tIns="0" rIns="0" bIns="0" rtlCol="0"/>
            <a:lstStyle/>
            <a:p>
              <a:endParaRPr sz="1588"/>
            </a:p>
          </p:txBody>
        </p:sp>
        <p:sp>
          <p:nvSpPr>
            <p:cNvPr id="25" name="object 25"/>
            <p:cNvSpPr/>
            <p:nvPr/>
          </p:nvSpPr>
          <p:spPr>
            <a:xfrm>
              <a:off x="5232251" y="1756186"/>
              <a:ext cx="2608729" cy="333935"/>
            </a:xfrm>
            <a:custGeom>
              <a:avLst/>
              <a:gdLst/>
              <a:ahLst/>
              <a:cxnLst/>
              <a:rect l="l" t="t" r="r" b="b"/>
              <a:pathLst>
                <a:path w="2956559" h="378460">
                  <a:moveTo>
                    <a:pt x="190500" y="189738"/>
                  </a:moveTo>
                  <a:lnTo>
                    <a:pt x="127129" y="187963"/>
                  </a:lnTo>
                  <a:lnTo>
                    <a:pt x="125730" y="219456"/>
                  </a:lnTo>
                  <a:lnTo>
                    <a:pt x="62484" y="217932"/>
                  </a:lnTo>
                  <a:lnTo>
                    <a:pt x="62484" y="186153"/>
                  </a:lnTo>
                  <a:lnTo>
                    <a:pt x="0" y="184404"/>
                  </a:lnTo>
                  <a:lnTo>
                    <a:pt x="62484" y="318373"/>
                  </a:lnTo>
                  <a:lnTo>
                    <a:pt x="62484" y="217932"/>
                  </a:lnTo>
                  <a:lnTo>
                    <a:pt x="63189" y="186173"/>
                  </a:lnTo>
                  <a:lnTo>
                    <a:pt x="63189" y="319887"/>
                  </a:lnTo>
                  <a:lnTo>
                    <a:pt x="89916" y="377190"/>
                  </a:lnTo>
                  <a:lnTo>
                    <a:pt x="190500" y="189738"/>
                  </a:lnTo>
                  <a:close/>
                </a:path>
                <a:path w="2956559" h="378460">
                  <a:moveTo>
                    <a:pt x="127129" y="187963"/>
                  </a:moveTo>
                  <a:lnTo>
                    <a:pt x="63189" y="186173"/>
                  </a:lnTo>
                  <a:lnTo>
                    <a:pt x="62484" y="217932"/>
                  </a:lnTo>
                  <a:lnTo>
                    <a:pt x="125730" y="219456"/>
                  </a:lnTo>
                  <a:lnTo>
                    <a:pt x="127129" y="187963"/>
                  </a:lnTo>
                  <a:close/>
                </a:path>
                <a:path w="2956559" h="378460">
                  <a:moveTo>
                    <a:pt x="2956560" y="377190"/>
                  </a:moveTo>
                  <a:lnTo>
                    <a:pt x="2956410" y="320123"/>
                  </a:lnTo>
                  <a:lnTo>
                    <a:pt x="2954047" y="231236"/>
                  </a:lnTo>
                  <a:lnTo>
                    <a:pt x="2952523" y="193166"/>
                  </a:lnTo>
                  <a:lnTo>
                    <a:pt x="2948940" y="142494"/>
                  </a:lnTo>
                  <a:lnTo>
                    <a:pt x="2948178" y="130302"/>
                  </a:lnTo>
                  <a:lnTo>
                    <a:pt x="2943696" y="87465"/>
                  </a:lnTo>
                  <a:lnTo>
                    <a:pt x="2937609" y="49309"/>
                  </a:lnTo>
                  <a:lnTo>
                    <a:pt x="2915412" y="5334"/>
                  </a:lnTo>
                  <a:lnTo>
                    <a:pt x="2906268" y="2286"/>
                  </a:lnTo>
                  <a:lnTo>
                    <a:pt x="2904744" y="1524"/>
                  </a:lnTo>
                  <a:lnTo>
                    <a:pt x="2902458" y="762"/>
                  </a:lnTo>
                  <a:lnTo>
                    <a:pt x="2899410" y="0"/>
                  </a:lnTo>
                  <a:lnTo>
                    <a:pt x="115824" y="0"/>
                  </a:lnTo>
                  <a:lnTo>
                    <a:pt x="112776" y="762"/>
                  </a:lnTo>
                  <a:lnTo>
                    <a:pt x="110490" y="1524"/>
                  </a:lnTo>
                  <a:lnTo>
                    <a:pt x="108966" y="2286"/>
                  </a:lnTo>
                  <a:lnTo>
                    <a:pt x="104394" y="3048"/>
                  </a:lnTo>
                  <a:lnTo>
                    <a:pt x="99822" y="5334"/>
                  </a:lnTo>
                  <a:lnTo>
                    <a:pt x="96012" y="9144"/>
                  </a:lnTo>
                  <a:lnTo>
                    <a:pt x="94488" y="9906"/>
                  </a:lnTo>
                  <a:lnTo>
                    <a:pt x="92964" y="12192"/>
                  </a:lnTo>
                  <a:lnTo>
                    <a:pt x="90678" y="14478"/>
                  </a:lnTo>
                  <a:lnTo>
                    <a:pt x="89154" y="16764"/>
                  </a:lnTo>
                  <a:lnTo>
                    <a:pt x="76547" y="54284"/>
                  </a:lnTo>
                  <a:lnTo>
                    <a:pt x="70480" y="93680"/>
                  </a:lnTo>
                  <a:lnTo>
                    <a:pt x="64230" y="172388"/>
                  </a:lnTo>
                  <a:lnTo>
                    <a:pt x="63246" y="183642"/>
                  </a:lnTo>
                  <a:lnTo>
                    <a:pt x="63189" y="186173"/>
                  </a:lnTo>
                  <a:lnTo>
                    <a:pt x="118872" y="187732"/>
                  </a:lnTo>
                  <a:lnTo>
                    <a:pt x="118872" y="64008"/>
                  </a:lnTo>
                  <a:lnTo>
                    <a:pt x="127600" y="62553"/>
                  </a:lnTo>
                  <a:lnTo>
                    <a:pt x="138263" y="55888"/>
                  </a:lnTo>
                  <a:lnTo>
                    <a:pt x="142494" y="51054"/>
                  </a:lnTo>
                  <a:lnTo>
                    <a:pt x="143256" y="49530"/>
                  </a:lnTo>
                  <a:lnTo>
                    <a:pt x="143256" y="64008"/>
                  </a:lnTo>
                  <a:lnTo>
                    <a:pt x="2871978" y="64008"/>
                  </a:lnTo>
                  <a:lnTo>
                    <a:pt x="2871978" y="51054"/>
                  </a:lnTo>
                  <a:lnTo>
                    <a:pt x="2876549" y="55625"/>
                  </a:lnTo>
                  <a:lnTo>
                    <a:pt x="2887633" y="62553"/>
                  </a:lnTo>
                  <a:lnTo>
                    <a:pt x="2896362" y="64008"/>
                  </a:lnTo>
                  <a:lnTo>
                    <a:pt x="2896362" y="377915"/>
                  </a:lnTo>
                  <a:lnTo>
                    <a:pt x="2956560" y="377190"/>
                  </a:lnTo>
                  <a:close/>
                </a:path>
                <a:path w="2956559" h="378460">
                  <a:moveTo>
                    <a:pt x="127600" y="62553"/>
                  </a:moveTo>
                  <a:lnTo>
                    <a:pt x="118872" y="64008"/>
                  </a:lnTo>
                  <a:lnTo>
                    <a:pt x="126492" y="64008"/>
                  </a:lnTo>
                  <a:lnTo>
                    <a:pt x="126492" y="63246"/>
                  </a:lnTo>
                  <a:lnTo>
                    <a:pt x="127600" y="62553"/>
                  </a:lnTo>
                  <a:close/>
                </a:path>
                <a:path w="2956559" h="378460">
                  <a:moveTo>
                    <a:pt x="139099" y="64008"/>
                  </a:moveTo>
                  <a:lnTo>
                    <a:pt x="118872" y="64008"/>
                  </a:lnTo>
                  <a:lnTo>
                    <a:pt x="118872" y="187732"/>
                  </a:lnTo>
                  <a:lnTo>
                    <a:pt x="127129" y="187963"/>
                  </a:lnTo>
                  <a:lnTo>
                    <a:pt x="127254" y="185166"/>
                  </a:lnTo>
                  <a:lnTo>
                    <a:pt x="129922" y="141517"/>
                  </a:lnTo>
                  <a:lnTo>
                    <a:pt x="130895" y="129025"/>
                  </a:lnTo>
                  <a:lnTo>
                    <a:pt x="132028" y="116444"/>
                  </a:lnTo>
                  <a:lnTo>
                    <a:pt x="133350" y="103632"/>
                  </a:lnTo>
                  <a:lnTo>
                    <a:pt x="134112" y="94488"/>
                  </a:lnTo>
                  <a:lnTo>
                    <a:pt x="136281" y="79832"/>
                  </a:lnTo>
                  <a:lnTo>
                    <a:pt x="138424" y="67307"/>
                  </a:lnTo>
                  <a:lnTo>
                    <a:pt x="139099" y="64008"/>
                  </a:lnTo>
                  <a:close/>
                </a:path>
                <a:path w="2956559" h="378460">
                  <a:moveTo>
                    <a:pt x="128016" y="62484"/>
                  </a:moveTo>
                  <a:lnTo>
                    <a:pt x="127600" y="62553"/>
                  </a:lnTo>
                  <a:lnTo>
                    <a:pt x="126492" y="63246"/>
                  </a:lnTo>
                  <a:lnTo>
                    <a:pt x="128016" y="62484"/>
                  </a:lnTo>
                  <a:close/>
                </a:path>
                <a:path w="2956559" h="378460">
                  <a:moveTo>
                    <a:pt x="128016" y="64008"/>
                  </a:moveTo>
                  <a:lnTo>
                    <a:pt x="128016" y="62484"/>
                  </a:lnTo>
                  <a:lnTo>
                    <a:pt x="126492" y="63246"/>
                  </a:lnTo>
                  <a:lnTo>
                    <a:pt x="126492" y="64008"/>
                  </a:lnTo>
                  <a:lnTo>
                    <a:pt x="128016" y="64008"/>
                  </a:lnTo>
                  <a:close/>
                </a:path>
                <a:path w="2956559" h="378460">
                  <a:moveTo>
                    <a:pt x="138263" y="55888"/>
                  </a:moveTo>
                  <a:lnTo>
                    <a:pt x="127600" y="62553"/>
                  </a:lnTo>
                  <a:lnTo>
                    <a:pt x="128016" y="62484"/>
                  </a:lnTo>
                  <a:lnTo>
                    <a:pt x="128016" y="64008"/>
                  </a:lnTo>
                  <a:lnTo>
                    <a:pt x="137160" y="64008"/>
                  </a:lnTo>
                  <a:lnTo>
                    <a:pt x="137160" y="57150"/>
                  </a:lnTo>
                  <a:lnTo>
                    <a:pt x="138263" y="55888"/>
                  </a:lnTo>
                  <a:close/>
                </a:path>
                <a:path w="2956559" h="378460">
                  <a:moveTo>
                    <a:pt x="138684" y="55626"/>
                  </a:moveTo>
                  <a:lnTo>
                    <a:pt x="138263" y="55888"/>
                  </a:lnTo>
                  <a:lnTo>
                    <a:pt x="137160" y="57150"/>
                  </a:lnTo>
                  <a:lnTo>
                    <a:pt x="138684" y="55626"/>
                  </a:lnTo>
                  <a:close/>
                </a:path>
                <a:path w="2956559" h="378460">
                  <a:moveTo>
                    <a:pt x="138684" y="64008"/>
                  </a:moveTo>
                  <a:lnTo>
                    <a:pt x="138684" y="55626"/>
                  </a:lnTo>
                  <a:lnTo>
                    <a:pt x="137160" y="57150"/>
                  </a:lnTo>
                  <a:lnTo>
                    <a:pt x="137160" y="64008"/>
                  </a:lnTo>
                  <a:lnTo>
                    <a:pt x="138684" y="64008"/>
                  </a:lnTo>
                  <a:close/>
                </a:path>
                <a:path w="2956559" h="378460">
                  <a:moveTo>
                    <a:pt x="143256" y="49530"/>
                  </a:moveTo>
                  <a:lnTo>
                    <a:pt x="142494" y="51054"/>
                  </a:lnTo>
                  <a:lnTo>
                    <a:pt x="138263" y="55888"/>
                  </a:lnTo>
                  <a:lnTo>
                    <a:pt x="138684" y="55626"/>
                  </a:lnTo>
                  <a:lnTo>
                    <a:pt x="138684" y="64008"/>
                  </a:lnTo>
                  <a:lnTo>
                    <a:pt x="139099" y="64008"/>
                  </a:lnTo>
                  <a:lnTo>
                    <a:pt x="140970" y="54864"/>
                  </a:lnTo>
                  <a:lnTo>
                    <a:pt x="142494" y="51816"/>
                  </a:lnTo>
                  <a:lnTo>
                    <a:pt x="143256" y="49530"/>
                  </a:lnTo>
                  <a:close/>
                </a:path>
                <a:path w="2956559" h="378460">
                  <a:moveTo>
                    <a:pt x="143256" y="64008"/>
                  </a:moveTo>
                  <a:lnTo>
                    <a:pt x="143256" y="49530"/>
                  </a:lnTo>
                  <a:lnTo>
                    <a:pt x="142494" y="51816"/>
                  </a:lnTo>
                  <a:lnTo>
                    <a:pt x="140970" y="54864"/>
                  </a:lnTo>
                  <a:lnTo>
                    <a:pt x="139099" y="64008"/>
                  </a:lnTo>
                  <a:lnTo>
                    <a:pt x="143256" y="64008"/>
                  </a:lnTo>
                  <a:close/>
                </a:path>
                <a:path w="2956559" h="378460">
                  <a:moveTo>
                    <a:pt x="2878074" y="64008"/>
                  </a:moveTo>
                  <a:lnTo>
                    <a:pt x="2878074" y="57150"/>
                  </a:lnTo>
                  <a:lnTo>
                    <a:pt x="2871978" y="51054"/>
                  </a:lnTo>
                  <a:lnTo>
                    <a:pt x="2873502" y="53340"/>
                  </a:lnTo>
                  <a:lnTo>
                    <a:pt x="2875510" y="64008"/>
                  </a:lnTo>
                  <a:lnTo>
                    <a:pt x="2878074" y="64008"/>
                  </a:lnTo>
                  <a:close/>
                </a:path>
                <a:path w="2956559" h="378460">
                  <a:moveTo>
                    <a:pt x="2875510" y="64008"/>
                  </a:moveTo>
                  <a:lnTo>
                    <a:pt x="2873502" y="53340"/>
                  </a:lnTo>
                  <a:lnTo>
                    <a:pt x="2871978" y="51054"/>
                  </a:lnTo>
                  <a:lnTo>
                    <a:pt x="2871978" y="64008"/>
                  </a:lnTo>
                  <a:lnTo>
                    <a:pt x="2875510" y="64008"/>
                  </a:lnTo>
                  <a:close/>
                </a:path>
                <a:path w="2956559" h="378460">
                  <a:moveTo>
                    <a:pt x="2896362" y="377915"/>
                  </a:moveTo>
                  <a:lnTo>
                    <a:pt x="2896362" y="64008"/>
                  </a:lnTo>
                  <a:lnTo>
                    <a:pt x="2875510" y="64008"/>
                  </a:lnTo>
                  <a:lnTo>
                    <a:pt x="2876030" y="66775"/>
                  </a:lnTo>
                  <a:lnTo>
                    <a:pt x="2878298" y="80510"/>
                  </a:lnTo>
                  <a:lnTo>
                    <a:pt x="2883698" y="123204"/>
                  </a:lnTo>
                  <a:lnTo>
                    <a:pt x="2887342" y="167459"/>
                  </a:lnTo>
                  <a:lnTo>
                    <a:pt x="2891154" y="257214"/>
                  </a:lnTo>
                  <a:lnTo>
                    <a:pt x="2893314" y="342900"/>
                  </a:lnTo>
                  <a:lnTo>
                    <a:pt x="2893314" y="377952"/>
                  </a:lnTo>
                  <a:lnTo>
                    <a:pt x="2896362" y="377915"/>
                  </a:lnTo>
                  <a:close/>
                </a:path>
                <a:path w="2956559" h="378460">
                  <a:moveTo>
                    <a:pt x="2887633" y="62553"/>
                  </a:moveTo>
                  <a:lnTo>
                    <a:pt x="2876550" y="55626"/>
                  </a:lnTo>
                  <a:lnTo>
                    <a:pt x="2878074" y="57150"/>
                  </a:lnTo>
                  <a:lnTo>
                    <a:pt x="2878074" y="64008"/>
                  </a:lnTo>
                  <a:lnTo>
                    <a:pt x="2887218" y="64008"/>
                  </a:lnTo>
                  <a:lnTo>
                    <a:pt x="2887218" y="62484"/>
                  </a:lnTo>
                  <a:lnTo>
                    <a:pt x="2887633" y="62553"/>
                  </a:lnTo>
                  <a:close/>
                </a:path>
                <a:path w="2956559" h="378460">
                  <a:moveTo>
                    <a:pt x="2888742" y="63246"/>
                  </a:moveTo>
                  <a:lnTo>
                    <a:pt x="2887633" y="62553"/>
                  </a:lnTo>
                  <a:lnTo>
                    <a:pt x="2887218" y="62484"/>
                  </a:lnTo>
                  <a:lnTo>
                    <a:pt x="2888742" y="63246"/>
                  </a:lnTo>
                  <a:close/>
                </a:path>
                <a:path w="2956559" h="378460">
                  <a:moveTo>
                    <a:pt x="2888742" y="64008"/>
                  </a:moveTo>
                  <a:lnTo>
                    <a:pt x="2888742" y="63246"/>
                  </a:lnTo>
                  <a:lnTo>
                    <a:pt x="2887218" y="62484"/>
                  </a:lnTo>
                  <a:lnTo>
                    <a:pt x="2887218" y="64008"/>
                  </a:lnTo>
                  <a:lnTo>
                    <a:pt x="2888742" y="64008"/>
                  </a:lnTo>
                  <a:close/>
                </a:path>
                <a:path w="2956559" h="378460">
                  <a:moveTo>
                    <a:pt x="2896362" y="64008"/>
                  </a:moveTo>
                  <a:lnTo>
                    <a:pt x="2887633" y="62553"/>
                  </a:lnTo>
                  <a:lnTo>
                    <a:pt x="2888742" y="63246"/>
                  </a:lnTo>
                  <a:lnTo>
                    <a:pt x="2888742" y="64008"/>
                  </a:lnTo>
                  <a:lnTo>
                    <a:pt x="2896362" y="64008"/>
                  </a:lnTo>
                  <a:close/>
                </a:path>
              </a:pathLst>
            </a:custGeom>
            <a:solidFill>
              <a:srgbClr val="C0504D"/>
            </a:solidFill>
          </p:spPr>
          <p:txBody>
            <a:bodyPr wrap="square" lIns="0" tIns="0" rIns="0" bIns="0" rtlCol="0"/>
            <a:lstStyle/>
            <a:p>
              <a:endParaRPr sz="1588"/>
            </a:p>
          </p:txBody>
        </p:sp>
        <p:sp>
          <p:nvSpPr>
            <p:cNvPr id="27" name="object 27"/>
            <p:cNvSpPr/>
            <p:nvPr/>
          </p:nvSpPr>
          <p:spPr>
            <a:xfrm>
              <a:off x="991721" y="3685166"/>
              <a:ext cx="1983441" cy="646579"/>
            </a:xfrm>
            <a:custGeom>
              <a:avLst/>
              <a:gdLst/>
              <a:ahLst/>
              <a:cxnLst/>
              <a:rect l="l" t="t" r="r" b="b"/>
              <a:pathLst>
                <a:path w="2247900" h="732789">
                  <a:moveTo>
                    <a:pt x="190500" y="95250"/>
                  </a:moveTo>
                  <a:lnTo>
                    <a:pt x="94487" y="0"/>
                  </a:lnTo>
                  <a:lnTo>
                    <a:pt x="0" y="96012"/>
                  </a:lnTo>
                  <a:lnTo>
                    <a:pt x="64008" y="159004"/>
                  </a:lnTo>
                  <a:lnTo>
                    <a:pt x="64008" y="96012"/>
                  </a:lnTo>
                  <a:lnTo>
                    <a:pt x="127254" y="95250"/>
                  </a:lnTo>
                  <a:lnTo>
                    <a:pt x="127649" y="158606"/>
                  </a:lnTo>
                  <a:lnTo>
                    <a:pt x="190500" y="95250"/>
                  </a:lnTo>
                  <a:close/>
                </a:path>
                <a:path w="2247900" h="732789">
                  <a:moveTo>
                    <a:pt x="127649" y="158606"/>
                  </a:moveTo>
                  <a:lnTo>
                    <a:pt x="127254" y="95250"/>
                  </a:lnTo>
                  <a:lnTo>
                    <a:pt x="64008" y="96012"/>
                  </a:lnTo>
                  <a:lnTo>
                    <a:pt x="64404" y="159393"/>
                  </a:lnTo>
                  <a:lnTo>
                    <a:pt x="96012" y="190500"/>
                  </a:lnTo>
                  <a:lnTo>
                    <a:pt x="127649" y="158606"/>
                  </a:lnTo>
                  <a:close/>
                </a:path>
                <a:path w="2247900" h="732789">
                  <a:moveTo>
                    <a:pt x="64404" y="159393"/>
                  </a:moveTo>
                  <a:lnTo>
                    <a:pt x="64008" y="96012"/>
                  </a:lnTo>
                  <a:lnTo>
                    <a:pt x="64008" y="159004"/>
                  </a:lnTo>
                  <a:lnTo>
                    <a:pt x="64404" y="159393"/>
                  </a:lnTo>
                  <a:close/>
                </a:path>
                <a:path w="2247900" h="732789">
                  <a:moveTo>
                    <a:pt x="163046" y="669036"/>
                  </a:moveTo>
                  <a:lnTo>
                    <a:pt x="161423" y="664212"/>
                  </a:lnTo>
                  <a:lnTo>
                    <a:pt x="158397" y="651815"/>
                  </a:lnTo>
                  <a:lnTo>
                    <a:pt x="156013" y="639005"/>
                  </a:lnTo>
                  <a:lnTo>
                    <a:pt x="152130" y="613393"/>
                  </a:lnTo>
                  <a:lnTo>
                    <a:pt x="150114" y="601218"/>
                  </a:lnTo>
                  <a:lnTo>
                    <a:pt x="149352" y="593598"/>
                  </a:lnTo>
                  <a:lnTo>
                    <a:pt x="147066" y="576834"/>
                  </a:lnTo>
                  <a:lnTo>
                    <a:pt x="145442" y="560346"/>
                  </a:lnTo>
                  <a:lnTo>
                    <a:pt x="141145" y="510838"/>
                  </a:lnTo>
                  <a:lnTo>
                    <a:pt x="136610" y="444742"/>
                  </a:lnTo>
                  <a:lnTo>
                    <a:pt x="132503" y="362023"/>
                  </a:lnTo>
                  <a:lnTo>
                    <a:pt x="128016" y="217170"/>
                  </a:lnTo>
                  <a:lnTo>
                    <a:pt x="127649" y="158606"/>
                  </a:lnTo>
                  <a:lnTo>
                    <a:pt x="96012" y="190500"/>
                  </a:lnTo>
                  <a:lnTo>
                    <a:pt x="64404" y="159393"/>
                  </a:lnTo>
                  <a:lnTo>
                    <a:pt x="64770" y="217932"/>
                  </a:lnTo>
                  <a:lnTo>
                    <a:pt x="69421" y="374420"/>
                  </a:lnTo>
                  <a:lnTo>
                    <a:pt x="72982" y="447136"/>
                  </a:lnTo>
                  <a:lnTo>
                    <a:pt x="76678" y="501569"/>
                  </a:lnTo>
                  <a:lnTo>
                    <a:pt x="83378" y="573758"/>
                  </a:lnTo>
                  <a:lnTo>
                    <a:pt x="89926" y="628823"/>
                  </a:lnTo>
                  <a:lnTo>
                    <a:pt x="96905" y="666990"/>
                  </a:lnTo>
                  <a:lnTo>
                    <a:pt x="108471" y="704442"/>
                  </a:lnTo>
                  <a:lnTo>
                    <a:pt x="120396" y="721614"/>
                  </a:lnTo>
                  <a:lnTo>
                    <a:pt x="124206" y="725424"/>
                  </a:lnTo>
                  <a:lnTo>
                    <a:pt x="126492" y="726186"/>
                  </a:lnTo>
                  <a:lnTo>
                    <a:pt x="128016" y="727710"/>
                  </a:lnTo>
                  <a:lnTo>
                    <a:pt x="134112" y="730758"/>
                  </a:lnTo>
                  <a:lnTo>
                    <a:pt x="137160" y="731520"/>
                  </a:lnTo>
                  <a:lnTo>
                    <a:pt x="140208" y="731520"/>
                  </a:lnTo>
                  <a:lnTo>
                    <a:pt x="141731" y="732282"/>
                  </a:lnTo>
                  <a:lnTo>
                    <a:pt x="146304" y="732282"/>
                  </a:lnTo>
                  <a:lnTo>
                    <a:pt x="146304" y="669036"/>
                  </a:lnTo>
                  <a:lnTo>
                    <a:pt x="163046" y="669036"/>
                  </a:lnTo>
                  <a:close/>
                </a:path>
                <a:path w="2247900" h="732789">
                  <a:moveTo>
                    <a:pt x="165354" y="732282"/>
                  </a:moveTo>
                  <a:lnTo>
                    <a:pt x="165348" y="677413"/>
                  </a:lnTo>
                  <a:lnTo>
                    <a:pt x="160781" y="673608"/>
                  </a:lnTo>
                  <a:lnTo>
                    <a:pt x="158038" y="671931"/>
                  </a:lnTo>
                  <a:lnTo>
                    <a:pt x="149352" y="669036"/>
                  </a:lnTo>
                  <a:lnTo>
                    <a:pt x="146304" y="669036"/>
                  </a:lnTo>
                  <a:lnTo>
                    <a:pt x="146304" y="732282"/>
                  </a:lnTo>
                  <a:lnTo>
                    <a:pt x="165354" y="732282"/>
                  </a:lnTo>
                  <a:close/>
                </a:path>
                <a:path w="2247900" h="732789">
                  <a:moveTo>
                    <a:pt x="165351" y="676654"/>
                  </a:moveTo>
                  <a:lnTo>
                    <a:pt x="165348" y="675880"/>
                  </a:lnTo>
                  <a:lnTo>
                    <a:pt x="163046" y="669036"/>
                  </a:lnTo>
                  <a:lnTo>
                    <a:pt x="149352" y="669036"/>
                  </a:lnTo>
                  <a:lnTo>
                    <a:pt x="156972" y="671576"/>
                  </a:lnTo>
                  <a:lnTo>
                    <a:pt x="156972" y="671322"/>
                  </a:lnTo>
                  <a:lnTo>
                    <a:pt x="158496" y="672084"/>
                  </a:lnTo>
                  <a:lnTo>
                    <a:pt x="162306" y="674370"/>
                  </a:lnTo>
                  <a:lnTo>
                    <a:pt x="162306" y="674878"/>
                  </a:lnTo>
                  <a:lnTo>
                    <a:pt x="163830" y="676148"/>
                  </a:lnTo>
                  <a:lnTo>
                    <a:pt x="163830" y="675894"/>
                  </a:lnTo>
                  <a:lnTo>
                    <a:pt x="165351" y="676654"/>
                  </a:lnTo>
                  <a:close/>
                </a:path>
                <a:path w="2247900" h="732789">
                  <a:moveTo>
                    <a:pt x="158496" y="672084"/>
                  </a:moveTo>
                  <a:lnTo>
                    <a:pt x="156972" y="671322"/>
                  </a:lnTo>
                  <a:lnTo>
                    <a:pt x="158038" y="671931"/>
                  </a:lnTo>
                  <a:lnTo>
                    <a:pt x="158496" y="672084"/>
                  </a:lnTo>
                  <a:close/>
                </a:path>
                <a:path w="2247900" h="732789">
                  <a:moveTo>
                    <a:pt x="158038" y="671931"/>
                  </a:moveTo>
                  <a:lnTo>
                    <a:pt x="156972" y="671322"/>
                  </a:lnTo>
                  <a:lnTo>
                    <a:pt x="156972" y="671576"/>
                  </a:lnTo>
                  <a:lnTo>
                    <a:pt x="158038" y="671931"/>
                  </a:lnTo>
                  <a:close/>
                </a:path>
                <a:path w="2247900" h="732789">
                  <a:moveTo>
                    <a:pt x="158496" y="672192"/>
                  </a:moveTo>
                  <a:lnTo>
                    <a:pt x="158038" y="671931"/>
                  </a:lnTo>
                  <a:lnTo>
                    <a:pt x="158496" y="672192"/>
                  </a:lnTo>
                  <a:close/>
                </a:path>
                <a:path w="2247900" h="732789">
                  <a:moveTo>
                    <a:pt x="162306" y="674370"/>
                  </a:moveTo>
                  <a:lnTo>
                    <a:pt x="160781" y="673499"/>
                  </a:lnTo>
                  <a:lnTo>
                    <a:pt x="162306" y="674370"/>
                  </a:lnTo>
                  <a:close/>
                </a:path>
                <a:path w="2247900" h="732789">
                  <a:moveTo>
                    <a:pt x="162306" y="674878"/>
                  </a:moveTo>
                  <a:lnTo>
                    <a:pt x="162306" y="674370"/>
                  </a:lnTo>
                  <a:lnTo>
                    <a:pt x="160781" y="673608"/>
                  </a:lnTo>
                  <a:lnTo>
                    <a:pt x="162306" y="674878"/>
                  </a:lnTo>
                  <a:close/>
                </a:path>
                <a:path w="2247900" h="732789">
                  <a:moveTo>
                    <a:pt x="2085634" y="669036"/>
                  </a:moveTo>
                  <a:lnTo>
                    <a:pt x="163046" y="669036"/>
                  </a:lnTo>
                  <a:lnTo>
                    <a:pt x="165348" y="675880"/>
                  </a:lnTo>
                  <a:lnTo>
                    <a:pt x="165354" y="676656"/>
                  </a:lnTo>
                  <a:lnTo>
                    <a:pt x="165354" y="732282"/>
                  </a:lnTo>
                  <a:lnTo>
                    <a:pt x="2081784" y="732282"/>
                  </a:lnTo>
                  <a:lnTo>
                    <a:pt x="2081784" y="679704"/>
                  </a:lnTo>
                  <a:lnTo>
                    <a:pt x="2082546" y="678180"/>
                  </a:lnTo>
                  <a:lnTo>
                    <a:pt x="2082927" y="677799"/>
                  </a:lnTo>
                  <a:lnTo>
                    <a:pt x="2083308" y="676656"/>
                  </a:lnTo>
                  <a:lnTo>
                    <a:pt x="2085634" y="669036"/>
                  </a:lnTo>
                  <a:close/>
                </a:path>
                <a:path w="2247900" h="732789">
                  <a:moveTo>
                    <a:pt x="165354" y="677418"/>
                  </a:moveTo>
                  <a:lnTo>
                    <a:pt x="165348" y="676653"/>
                  </a:lnTo>
                  <a:lnTo>
                    <a:pt x="163830" y="675894"/>
                  </a:lnTo>
                  <a:lnTo>
                    <a:pt x="165354" y="677418"/>
                  </a:lnTo>
                  <a:close/>
                </a:path>
                <a:path w="2247900" h="732789">
                  <a:moveTo>
                    <a:pt x="165354" y="677418"/>
                  </a:moveTo>
                  <a:lnTo>
                    <a:pt x="163830" y="675894"/>
                  </a:lnTo>
                  <a:lnTo>
                    <a:pt x="163830" y="676148"/>
                  </a:lnTo>
                  <a:lnTo>
                    <a:pt x="165354" y="677418"/>
                  </a:lnTo>
                  <a:close/>
                </a:path>
                <a:path w="2247900" h="732789">
                  <a:moveTo>
                    <a:pt x="2247900" y="96012"/>
                  </a:moveTo>
                  <a:lnTo>
                    <a:pt x="2153412" y="0"/>
                  </a:lnTo>
                  <a:lnTo>
                    <a:pt x="2057400" y="94488"/>
                  </a:lnTo>
                  <a:lnTo>
                    <a:pt x="2120620" y="158214"/>
                  </a:lnTo>
                  <a:lnTo>
                    <a:pt x="2121408" y="95250"/>
                  </a:lnTo>
                  <a:lnTo>
                    <a:pt x="2184654" y="96012"/>
                  </a:lnTo>
                  <a:lnTo>
                    <a:pt x="2184654" y="158752"/>
                  </a:lnTo>
                  <a:lnTo>
                    <a:pt x="2247900" y="96012"/>
                  </a:lnTo>
                  <a:close/>
                </a:path>
                <a:path w="2247900" h="732789">
                  <a:moveTo>
                    <a:pt x="2102358" y="732282"/>
                  </a:moveTo>
                  <a:lnTo>
                    <a:pt x="2102358" y="669036"/>
                  </a:lnTo>
                  <a:lnTo>
                    <a:pt x="2099310" y="669036"/>
                  </a:lnTo>
                  <a:lnTo>
                    <a:pt x="2091572" y="671146"/>
                  </a:lnTo>
                  <a:lnTo>
                    <a:pt x="2085594" y="675132"/>
                  </a:lnTo>
                  <a:lnTo>
                    <a:pt x="2082927" y="677799"/>
                  </a:lnTo>
                  <a:lnTo>
                    <a:pt x="2082546" y="678942"/>
                  </a:lnTo>
                  <a:lnTo>
                    <a:pt x="2081784" y="679704"/>
                  </a:lnTo>
                  <a:lnTo>
                    <a:pt x="2081784" y="732282"/>
                  </a:lnTo>
                  <a:lnTo>
                    <a:pt x="2102358" y="732282"/>
                  </a:lnTo>
                  <a:close/>
                </a:path>
                <a:path w="2247900" h="732789">
                  <a:moveTo>
                    <a:pt x="2099310" y="669036"/>
                  </a:moveTo>
                  <a:lnTo>
                    <a:pt x="2085634" y="669036"/>
                  </a:lnTo>
                  <a:lnTo>
                    <a:pt x="2083308" y="676656"/>
                  </a:lnTo>
                  <a:lnTo>
                    <a:pt x="2082927" y="677799"/>
                  </a:lnTo>
                  <a:lnTo>
                    <a:pt x="2087118" y="673608"/>
                  </a:lnTo>
                  <a:lnTo>
                    <a:pt x="2087118" y="674116"/>
                  </a:lnTo>
                  <a:lnTo>
                    <a:pt x="2090928" y="671576"/>
                  </a:lnTo>
                  <a:lnTo>
                    <a:pt x="2090928" y="671322"/>
                  </a:lnTo>
                  <a:lnTo>
                    <a:pt x="2092452" y="670560"/>
                  </a:lnTo>
                  <a:lnTo>
                    <a:pt x="2092452" y="670906"/>
                  </a:lnTo>
                  <a:lnTo>
                    <a:pt x="2099310" y="669036"/>
                  </a:lnTo>
                  <a:close/>
                </a:path>
                <a:path w="2247900" h="732789">
                  <a:moveTo>
                    <a:pt x="2087118" y="674116"/>
                  </a:moveTo>
                  <a:lnTo>
                    <a:pt x="2087118" y="673608"/>
                  </a:lnTo>
                  <a:lnTo>
                    <a:pt x="2085594" y="675132"/>
                  </a:lnTo>
                  <a:lnTo>
                    <a:pt x="2087118" y="674116"/>
                  </a:lnTo>
                  <a:close/>
                </a:path>
                <a:path w="2247900" h="732789">
                  <a:moveTo>
                    <a:pt x="2184259" y="159143"/>
                  </a:moveTo>
                  <a:lnTo>
                    <a:pt x="2152650" y="190500"/>
                  </a:lnTo>
                  <a:lnTo>
                    <a:pt x="2120620" y="158214"/>
                  </a:lnTo>
                  <a:lnTo>
                    <a:pt x="2119884" y="217170"/>
                  </a:lnTo>
                  <a:lnTo>
                    <a:pt x="2119884" y="246126"/>
                  </a:lnTo>
                  <a:lnTo>
                    <a:pt x="2114375" y="402729"/>
                  </a:lnTo>
                  <a:lnTo>
                    <a:pt x="2110384" y="472253"/>
                  </a:lnTo>
                  <a:lnTo>
                    <a:pt x="2106374" y="524319"/>
                  </a:lnTo>
                  <a:lnTo>
                    <a:pt x="2103110" y="558981"/>
                  </a:lnTo>
                  <a:lnTo>
                    <a:pt x="2099310" y="593598"/>
                  </a:lnTo>
                  <a:lnTo>
                    <a:pt x="2098548" y="601218"/>
                  </a:lnTo>
                  <a:lnTo>
                    <a:pt x="2096388" y="614264"/>
                  </a:lnTo>
                  <a:lnTo>
                    <a:pt x="2094688" y="626774"/>
                  </a:lnTo>
                  <a:lnTo>
                    <a:pt x="2092568" y="639583"/>
                  </a:lnTo>
                  <a:lnTo>
                    <a:pt x="2089990" y="652375"/>
                  </a:lnTo>
                  <a:lnTo>
                    <a:pt x="2086916" y="664837"/>
                  </a:lnTo>
                  <a:lnTo>
                    <a:pt x="2085634" y="669036"/>
                  </a:lnTo>
                  <a:lnTo>
                    <a:pt x="2102358" y="669036"/>
                  </a:lnTo>
                  <a:lnTo>
                    <a:pt x="2102358" y="732282"/>
                  </a:lnTo>
                  <a:lnTo>
                    <a:pt x="2106930" y="732282"/>
                  </a:lnTo>
                  <a:lnTo>
                    <a:pt x="2108454" y="731520"/>
                  </a:lnTo>
                  <a:lnTo>
                    <a:pt x="2111513" y="731517"/>
                  </a:lnTo>
                  <a:lnTo>
                    <a:pt x="2114550" y="730758"/>
                  </a:lnTo>
                  <a:lnTo>
                    <a:pt x="2116836" y="729234"/>
                  </a:lnTo>
                  <a:lnTo>
                    <a:pt x="2118371" y="729226"/>
                  </a:lnTo>
                  <a:lnTo>
                    <a:pt x="2122932" y="726186"/>
                  </a:lnTo>
                  <a:lnTo>
                    <a:pt x="2124456" y="724662"/>
                  </a:lnTo>
                  <a:lnTo>
                    <a:pt x="2127504" y="723138"/>
                  </a:lnTo>
                  <a:lnTo>
                    <a:pt x="2128266" y="721614"/>
                  </a:lnTo>
                  <a:lnTo>
                    <a:pt x="2129790" y="720852"/>
                  </a:lnTo>
                  <a:lnTo>
                    <a:pt x="2132838" y="716280"/>
                  </a:lnTo>
                  <a:lnTo>
                    <a:pt x="2149853" y="675865"/>
                  </a:lnTo>
                  <a:lnTo>
                    <a:pt x="2157350" y="635993"/>
                  </a:lnTo>
                  <a:lnTo>
                    <a:pt x="2158746" y="624840"/>
                  </a:lnTo>
                  <a:lnTo>
                    <a:pt x="2160270" y="617220"/>
                  </a:lnTo>
                  <a:lnTo>
                    <a:pt x="2161032" y="609600"/>
                  </a:lnTo>
                  <a:lnTo>
                    <a:pt x="2165263" y="573702"/>
                  </a:lnTo>
                  <a:lnTo>
                    <a:pt x="2168883" y="537659"/>
                  </a:lnTo>
                  <a:lnTo>
                    <a:pt x="2171953" y="501500"/>
                  </a:lnTo>
                  <a:lnTo>
                    <a:pt x="2175660" y="447109"/>
                  </a:lnTo>
                  <a:lnTo>
                    <a:pt x="2179242" y="374461"/>
                  </a:lnTo>
                  <a:lnTo>
                    <a:pt x="2183892" y="217932"/>
                  </a:lnTo>
                  <a:lnTo>
                    <a:pt x="2184259" y="159143"/>
                  </a:lnTo>
                  <a:close/>
                </a:path>
                <a:path w="2247900" h="732789">
                  <a:moveTo>
                    <a:pt x="2092452" y="670560"/>
                  </a:moveTo>
                  <a:lnTo>
                    <a:pt x="2090928" y="671322"/>
                  </a:lnTo>
                  <a:lnTo>
                    <a:pt x="2091572" y="671146"/>
                  </a:lnTo>
                  <a:lnTo>
                    <a:pt x="2092452" y="670560"/>
                  </a:lnTo>
                  <a:close/>
                </a:path>
                <a:path w="2247900" h="732789">
                  <a:moveTo>
                    <a:pt x="2091572" y="671146"/>
                  </a:moveTo>
                  <a:lnTo>
                    <a:pt x="2090928" y="671322"/>
                  </a:lnTo>
                  <a:lnTo>
                    <a:pt x="2090928" y="671576"/>
                  </a:lnTo>
                  <a:lnTo>
                    <a:pt x="2091572" y="671146"/>
                  </a:lnTo>
                  <a:close/>
                </a:path>
                <a:path w="2247900" h="732789">
                  <a:moveTo>
                    <a:pt x="2092452" y="670906"/>
                  </a:moveTo>
                  <a:lnTo>
                    <a:pt x="2092452" y="670560"/>
                  </a:lnTo>
                  <a:lnTo>
                    <a:pt x="2091572" y="671146"/>
                  </a:lnTo>
                  <a:lnTo>
                    <a:pt x="2092452" y="670906"/>
                  </a:lnTo>
                  <a:close/>
                </a:path>
                <a:path w="2247900" h="732789">
                  <a:moveTo>
                    <a:pt x="2184654" y="96012"/>
                  </a:moveTo>
                  <a:lnTo>
                    <a:pt x="2121408" y="95250"/>
                  </a:lnTo>
                  <a:lnTo>
                    <a:pt x="2120620" y="158214"/>
                  </a:lnTo>
                  <a:lnTo>
                    <a:pt x="2152650" y="190500"/>
                  </a:lnTo>
                  <a:lnTo>
                    <a:pt x="2184259" y="159143"/>
                  </a:lnTo>
                  <a:lnTo>
                    <a:pt x="2184654" y="96012"/>
                  </a:lnTo>
                  <a:close/>
                </a:path>
                <a:path w="2247900" h="732789">
                  <a:moveTo>
                    <a:pt x="2184654" y="158752"/>
                  </a:moveTo>
                  <a:lnTo>
                    <a:pt x="2184654" y="96012"/>
                  </a:lnTo>
                  <a:lnTo>
                    <a:pt x="2184259" y="159143"/>
                  </a:lnTo>
                  <a:lnTo>
                    <a:pt x="2184654" y="158752"/>
                  </a:lnTo>
                  <a:close/>
                </a:path>
              </a:pathLst>
            </a:custGeom>
            <a:solidFill>
              <a:srgbClr val="9BBB59"/>
            </a:solidFill>
          </p:spPr>
          <p:txBody>
            <a:bodyPr wrap="square" lIns="0" tIns="0" rIns="0" bIns="0" rtlCol="0"/>
            <a:lstStyle/>
            <a:p>
              <a:endParaRPr sz="1588"/>
            </a:p>
          </p:txBody>
        </p:sp>
        <p:sp>
          <p:nvSpPr>
            <p:cNvPr id="28" name="object 28"/>
            <p:cNvSpPr txBox="1"/>
            <p:nvPr/>
          </p:nvSpPr>
          <p:spPr>
            <a:xfrm>
              <a:off x="1143000" y="3709763"/>
              <a:ext cx="1741898" cy="570156"/>
            </a:xfrm>
            <a:prstGeom prst="rect">
              <a:avLst/>
            </a:prstGeom>
          </p:spPr>
          <p:txBody>
            <a:bodyPr vert="horz" wrap="square" lIns="0" tIns="0" rIns="0" bIns="0" rtlCol="0">
              <a:spAutoFit/>
            </a:bodyPr>
            <a:lstStyle/>
            <a:p>
              <a:pPr marL="11206" marR="4483" indent="-560" algn="ctr"/>
              <a:r>
                <a:rPr sz="1235" b="1" i="1" spc="-22" dirty="0">
                  <a:latin typeface="Calibri"/>
                  <a:cs typeface="Calibri"/>
                </a:rPr>
                <a:t>R</a:t>
              </a:r>
              <a:r>
                <a:rPr sz="1235" b="1" i="1" spc="-9" dirty="0">
                  <a:latin typeface="Calibri"/>
                  <a:cs typeface="Calibri"/>
                </a:rPr>
                <a:t>e</a:t>
              </a:r>
              <a:r>
                <a:rPr sz="1235" b="1" i="1" spc="-18" dirty="0">
                  <a:latin typeface="Calibri"/>
                  <a:cs typeface="Calibri"/>
                </a:rPr>
                <a:t>c</a:t>
              </a:r>
              <a:r>
                <a:rPr sz="1235" b="1" i="1" spc="-9" dirty="0">
                  <a:latin typeface="Calibri"/>
                  <a:cs typeface="Calibri"/>
                </a:rPr>
                <a:t>ei</a:t>
              </a:r>
              <a:r>
                <a:rPr sz="1235" b="1" i="1" spc="-13" dirty="0">
                  <a:latin typeface="Calibri"/>
                  <a:cs typeface="Calibri"/>
                </a:rPr>
                <a:t>p</a:t>
              </a:r>
              <a:r>
                <a:rPr sz="1235" b="1" i="1" spc="-4" dirty="0">
                  <a:latin typeface="Calibri"/>
                  <a:cs typeface="Calibri"/>
                </a:rPr>
                <a:t>t</a:t>
              </a:r>
              <a:r>
                <a:rPr sz="1235" b="1" i="1" spc="9" dirty="0">
                  <a:latin typeface="Calibri"/>
                  <a:cs typeface="Calibri"/>
                </a:rPr>
                <a:t> </a:t>
              </a:r>
              <a:r>
                <a:rPr sz="1235" b="1" i="1" spc="-4" dirty="0">
                  <a:latin typeface="Calibri"/>
                  <a:cs typeface="Calibri"/>
                </a:rPr>
                <a:t>of</a:t>
              </a:r>
              <a:r>
                <a:rPr sz="1235" b="1" i="1" spc="-9" dirty="0">
                  <a:latin typeface="Calibri"/>
                  <a:cs typeface="Calibri"/>
                </a:rPr>
                <a:t> </a:t>
              </a:r>
              <a:r>
                <a:rPr sz="1235" b="1" i="1" spc="-22" dirty="0">
                  <a:latin typeface="Calibri"/>
                  <a:cs typeface="Calibri"/>
                </a:rPr>
                <a:t>R</a:t>
              </a:r>
              <a:r>
                <a:rPr sz="1235" b="1" i="1" spc="-13" dirty="0">
                  <a:latin typeface="Calibri"/>
                  <a:cs typeface="Calibri"/>
                </a:rPr>
                <a:t>e</a:t>
              </a:r>
              <a:r>
                <a:rPr sz="1235" b="1" i="1" spc="-18" dirty="0">
                  <a:latin typeface="Calibri"/>
                  <a:cs typeface="Calibri"/>
                </a:rPr>
                <a:t>f</a:t>
              </a:r>
              <a:r>
                <a:rPr sz="1235" b="1" i="1" spc="-9" dirty="0">
                  <a:latin typeface="Calibri"/>
                  <a:cs typeface="Calibri"/>
                </a:rPr>
                <a:t>e</a:t>
              </a:r>
              <a:r>
                <a:rPr sz="1235" b="1" i="1" spc="-4" dirty="0">
                  <a:latin typeface="Calibri"/>
                  <a:cs typeface="Calibri"/>
                </a:rPr>
                <a:t>rral </a:t>
              </a:r>
              <a:r>
                <a:rPr sz="1235" b="1" i="1" spc="-22" dirty="0">
                  <a:latin typeface="Calibri"/>
                  <a:cs typeface="Calibri"/>
                </a:rPr>
                <a:t>to </a:t>
              </a:r>
              <a:r>
                <a:rPr sz="1235" b="1" i="1" spc="-4" dirty="0">
                  <a:latin typeface="Calibri"/>
                  <a:cs typeface="Calibri"/>
                </a:rPr>
                <a:t>Eligibility</a:t>
              </a:r>
              <a:r>
                <a:rPr sz="1235" b="1" i="1" spc="22" dirty="0">
                  <a:latin typeface="Calibri"/>
                  <a:cs typeface="Calibri"/>
                </a:rPr>
                <a:t> </a:t>
              </a:r>
              <a:r>
                <a:rPr sz="1235" b="1" i="1" spc="-9" dirty="0">
                  <a:latin typeface="Calibri"/>
                  <a:cs typeface="Calibri"/>
                </a:rPr>
                <a:t>Me</a:t>
              </a:r>
              <a:r>
                <a:rPr sz="1235" b="1" i="1" spc="-22" dirty="0">
                  <a:latin typeface="Calibri"/>
                  <a:cs typeface="Calibri"/>
                </a:rPr>
                <a:t>e</a:t>
              </a:r>
              <a:r>
                <a:rPr sz="1235" b="1" i="1" spc="-4" dirty="0">
                  <a:latin typeface="Calibri"/>
                  <a:cs typeface="Calibri"/>
                </a:rPr>
                <a:t>ting: </a:t>
              </a:r>
              <a:r>
                <a:rPr sz="1235" b="1" spc="-4" dirty="0">
                  <a:latin typeface="Calibri"/>
                  <a:cs typeface="Calibri"/>
                </a:rPr>
                <a:t>M</a:t>
              </a:r>
              <a:r>
                <a:rPr sz="1235" b="1" spc="-18" dirty="0">
                  <a:latin typeface="Calibri"/>
                  <a:cs typeface="Calibri"/>
                </a:rPr>
                <a:t>a</a:t>
              </a:r>
              <a:r>
                <a:rPr sz="1235" b="1" spc="-4" dirty="0">
                  <a:latin typeface="Calibri"/>
                  <a:cs typeface="Calibri"/>
                </a:rPr>
                <a:t>ximum</a:t>
              </a:r>
              <a:r>
                <a:rPr sz="1235" b="1" spc="-9" dirty="0">
                  <a:latin typeface="Calibri"/>
                  <a:cs typeface="Calibri"/>
                </a:rPr>
                <a:t> 1</a:t>
              </a:r>
              <a:r>
                <a:rPr sz="1235" b="1" spc="-4" dirty="0">
                  <a:latin typeface="Calibri"/>
                  <a:cs typeface="Calibri"/>
                </a:rPr>
                <a:t>5</a:t>
              </a:r>
              <a:r>
                <a:rPr lang="en-US" sz="1235" b="1" spc="-4" dirty="0">
                  <a:latin typeface="Calibri"/>
                  <a:cs typeface="Calibri"/>
                </a:rPr>
                <a:t> School</a:t>
              </a:r>
              <a:r>
                <a:rPr sz="1235" b="1" spc="4" dirty="0">
                  <a:latin typeface="Calibri"/>
                  <a:cs typeface="Calibri"/>
                </a:rPr>
                <a:t> </a:t>
              </a:r>
              <a:r>
                <a:rPr sz="1235" b="1" spc="-4" dirty="0">
                  <a:latin typeface="Calibri"/>
                  <a:cs typeface="Calibri"/>
                </a:rPr>
                <a:t>D</a:t>
              </a:r>
              <a:r>
                <a:rPr sz="1235" b="1" spc="-26" dirty="0">
                  <a:latin typeface="Calibri"/>
                  <a:cs typeface="Calibri"/>
                </a:rPr>
                <a:t>a</a:t>
              </a:r>
              <a:r>
                <a:rPr sz="1235" b="1" spc="-18" dirty="0">
                  <a:latin typeface="Calibri"/>
                  <a:cs typeface="Calibri"/>
                </a:rPr>
                <a:t>y</a:t>
              </a:r>
              <a:r>
                <a:rPr sz="1235" b="1" spc="-4" dirty="0">
                  <a:latin typeface="Calibri"/>
                  <a:cs typeface="Calibri"/>
                </a:rPr>
                <a:t>s</a:t>
              </a:r>
              <a:endParaRPr sz="1235" dirty="0">
                <a:latin typeface="Calibri"/>
                <a:cs typeface="Calibri"/>
              </a:endParaRPr>
            </a:p>
          </p:txBody>
        </p:sp>
        <p:sp>
          <p:nvSpPr>
            <p:cNvPr id="29" name="object 29"/>
            <p:cNvSpPr/>
            <p:nvPr/>
          </p:nvSpPr>
          <p:spPr>
            <a:xfrm>
              <a:off x="2807074" y="3685166"/>
              <a:ext cx="1983441" cy="646579"/>
            </a:xfrm>
            <a:custGeom>
              <a:avLst/>
              <a:gdLst/>
              <a:ahLst/>
              <a:cxnLst/>
              <a:rect l="l" t="t" r="r" b="b"/>
              <a:pathLst>
                <a:path w="2247900" h="732789">
                  <a:moveTo>
                    <a:pt x="190500" y="95250"/>
                  </a:moveTo>
                  <a:lnTo>
                    <a:pt x="94487" y="0"/>
                  </a:lnTo>
                  <a:lnTo>
                    <a:pt x="0" y="96012"/>
                  </a:lnTo>
                  <a:lnTo>
                    <a:pt x="64008" y="159004"/>
                  </a:lnTo>
                  <a:lnTo>
                    <a:pt x="64008" y="96012"/>
                  </a:lnTo>
                  <a:lnTo>
                    <a:pt x="127254" y="95250"/>
                  </a:lnTo>
                  <a:lnTo>
                    <a:pt x="127649" y="158606"/>
                  </a:lnTo>
                  <a:lnTo>
                    <a:pt x="190500" y="95250"/>
                  </a:lnTo>
                  <a:close/>
                </a:path>
                <a:path w="2247900" h="732789">
                  <a:moveTo>
                    <a:pt x="127649" y="158606"/>
                  </a:moveTo>
                  <a:lnTo>
                    <a:pt x="127254" y="95250"/>
                  </a:lnTo>
                  <a:lnTo>
                    <a:pt x="64008" y="96012"/>
                  </a:lnTo>
                  <a:lnTo>
                    <a:pt x="64404" y="159393"/>
                  </a:lnTo>
                  <a:lnTo>
                    <a:pt x="96012" y="190500"/>
                  </a:lnTo>
                  <a:lnTo>
                    <a:pt x="127649" y="158606"/>
                  </a:lnTo>
                  <a:close/>
                </a:path>
                <a:path w="2247900" h="732789">
                  <a:moveTo>
                    <a:pt x="64404" y="159393"/>
                  </a:moveTo>
                  <a:lnTo>
                    <a:pt x="64008" y="96012"/>
                  </a:lnTo>
                  <a:lnTo>
                    <a:pt x="64008" y="159004"/>
                  </a:lnTo>
                  <a:lnTo>
                    <a:pt x="64404" y="159393"/>
                  </a:lnTo>
                  <a:close/>
                </a:path>
                <a:path w="2247900" h="732789">
                  <a:moveTo>
                    <a:pt x="163045" y="669036"/>
                  </a:moveTo>
                  <a:lnTo>
                    <a:pt x="161422" y="664212"/>
                  </a:lnTo>
                  <a:lnTo>
                    <a:pt x="158395" y="651815"/>
                  </a:lnTo>
                  <a:lnTo>
                    <a:pt x="156008" y="639005"/>
                  </a:lnTo>
                  <a:lnTo>
                    <a:pt x="152126" y="613393"/>
                  </a:lnTo>
                  <a:lnTo>
                    <a:pt x="150114" y="601218"/>
                  </a:lnTo>
                  <a:lnTo>
                    <a:pt x="149352" y="593598"/>
                  </a:lnTo>
                  <a:lnTo>
                    <a:pt x="147066" y="576834"/>
                  </a:lnTo>
                  <a:lnTo>
                    <a:pt x="145442" y="560346"/>
                  </a:lnTo>
                  <a:lnTo>
                    <a:pt x="141145" y="510838"/>
                  </a:lnTo>
                  <a:lnTo>
                    <a:pt x="136610" y="444742"/>
                  </a:lnTo>
                  <a:lnTo>
                    <a:pt x="132503" y="362023"/>
                  </a:lnTo>
                  <a:lnTo>
                    <a:pt x="128016" y="217170"/>
                  </a:lnTo>
                  <a:lnTo>
                    <a:pt x="127649" y="158606"/>
                  </a:lnTo>
                  <a:lnTo>
                    <a:pt x="96012" y="190500"/>
                  </a:lnTo>
                  <a:lnTo>
                    <a:pt x="64404" y="159393"/>
                  </a:lnTo>
                  <a:lnTo>
                    <a:pt x="64770" y="217932"/>
                  </a:lnTo>
                  <a:lnTo>
                    <a:pt x="69421" y="374420"/>
                  </a:lnTo>
                  <a:lnTo>
                    <a:pt x="72982" y="447136"/>
                  </a:lnTo>
                  <a:lnTo>
                    <a:pt x="76678" y="501569"/>
                  </a:lnTo>
                  <a:lnTo>
                    <a:pt x="83378" y="573758"/>
                  </a:lnTo>
                  <a:lnTo>
                    <a:pt x="89926" y="628823"/>
                  </a:lnTo>
                  <a:lnTo>
                    <a:pt x="96905" y="666990"/>
                  </a:lnTo>
                  <a:lnTo>
                    <a:pt x="108471" y="704442"/>
                  </a:lnTo>
                  <a:lnTo>
                    <a:pt x="120396" y="721614"/>
                  </a:lnTo>
                  <a:lnTo>
                    <a:pt x="124206" y="725424"/>
                  </a:lnTo>
                  <a:lnTo>
                    <a:pt x="126492" y="726186"/>
                  </a:lnTo>
                  <a:lnTo>
                    <a:pt x="128016" y="727710"/>
                  </a:lnTo>
                  <a:lnTo>
                    <a:pt x="134112" y="730758"/>
                  </a:lnTo>
                  <a:lnTo>
                    <a:pt x="137160" y="731520"/>
                  </a:lnTo>
                  <a:lnTo>
                    <a:pt x="140208" y="731520"/>
                  </a:lnTo>
                  <a:lnTo>
                    <a:pt x="141731" y="732282"/>
                  </a:lnTo>
                  <a:lnTo>
                    <a:pt x="146304" y="732282"/>
                  </a:lnTo>
                  <a:lnTo>
                    <a:pt x="146304" y="669036"/>
                  </a:lnTo>
                  <a:lnTo>
                    <a:pt x="163045" y="669036"/>
                  </a:lnTo>
                  <a:close/>
                </a:path>
                <a:path w="2247900" h="732789">
                  <a:moveTo>
                    <a:pt x="165354" y="732282"/>
                  </a:moveTo>
                  <a:lnTo>
                    <a:pt x="165348" y="677413"/>
                  </a:lnTo>
                  <a:lnTo>
                    <a:pt x="160781" y="673608"/>
                  </a:lnTo>
                  <a:lnTo>
                    <a:pt x="158038" y="671931"/>
                  </a:lnTo>
                  <a:lnTo>
                    <a:pt x="149352" y="669036"/>
                  </a:lnTo>
                  <a:lnTo>
                    <a:pt x="146304" y="669036"/>
                  </a:lnTo>
                  <a:lnTo>
                    <a:pt x="146304" y="732282"/>
                  </a:lnTo>
                  <a:lnTo>
                    <a:pt x="165354" y="732282"/>
                  </a:lnTo>
                  <a:close/>
                </a:path>
                <a:path w="2247900" h="732789">
                  <a:moveTo>
                    <a:pt x="165351" y="676654"/>
                  </a:moveTo>
                  <a:lnTo>
                    <a:pt x="165348" y="675880"/>
                  </a:lnTo>
                  <a:lnTo>
                    <a:pt x="163045" y="669036"/>
                  </a:lnTo>
                  <a:lnTo>
                    <a:pt x="149352" y="669036"/>
                  </a:lnTo>
                  <a:lnTo>
                    <a:pt x="156972" y="671576"/>
                  </a:lnTo>
                  <a:lnTo>
                    <a:pt x="156972" y="671322"/>
                  </a:lnTo>
                  <a:lnTo>
                    <a:pt x="158496" y="672084"/>
                  </a:lnTo>
                  <a:lnTo>
                    <a:pt x="162306" y="674370"/>
                  </a:lnTo>
                  <a:lnTo>
                    <a:pt x="162306" y="674878"/>
                  </a:lnTo>
                  <a:lnTo>
                    <a:pt x="163830" y="676148"/>
                  </a:lnTo>
                  <a:lnTo>
                    <a:pt x="163830" y="675894"/>
                  </a:lnTo>
                  <a:lnTo>
                    <a:pt x="165351" y="676654"/>
                  </a:lnTo>
                  <a:close/>
                </a:path>
                <a:path w="2247900" h="732789">
                  <a:moveTo>
                    <a:pt x="158496" y="672084"/>
                  </a:moveTo>
                  <a:lnTo>
                    <a:pt x="156972" y="671322"/>
                  </a:lnTo>
                  <a:lnTo>
                    <a:pt x="158038" y="671931"/>
                  </a:lnTo>
                  <a:lnTo>
                    <a:pt x="158496" y="672084"/>
                  </a:lnTo>
                  <a:close/>
                </a:path>
                <a:path w="2247900" h="732789">
                  <a:moveTo>
                    <a:pt x="158038" y="671931"/>
                  </a:moveTo>
                  <a:lnTo>
                    <a:pt x="156972" y="671322"/>
                  </a:lnTo>
                  <a:lnTo>
                    <a:pt x="156972" y="671576"/>
                  </a:lnTo>
                  <a:lnTo>
                    <a:pt x="158038" y="671931"/>
                  </a:lnTo>
                  <a:close/>
                </a:path>
                <a:path w="2247900" h="732789">
                  <a:moveTo>
                    <a:pt x="158496" y="672192"/>
                  </a:moveTo>
                  <a:lnTo>
                    <a:pt x="158038" y="671931"/>
                  </a:lnTo>
                  <a:lnTo>
                    <a:pt x="158496" y="672192"/>
                  </a:lnTo>
                  <a:close/>
                </a:path>
                <a:path w="2247900" h="732789">
                  <a:moveTo>
                    <a:pt x="162306" y="674370"/>
                  </a:moveTo>
                  <a:lnTo>
                    <a:pt x="160781" y="673499"/>
                  </a:lnTo>
                  <a:lnTo>
                    <a:pt x="162306" y="674370"/>
                  </a:lnTo>
                  <a:close/>
                </a:path>
                <a:path w="2247900" h="732789">
                  <a:moveTo>
                    <a:pt x="162306" y="674878"/>
                  </a:moveTo>
                  <a:lnTo>
                    <a:pt x="162306" y="674370"/>
                  </a:lnTo>
                  <a:lnTo>
                    <a:pt x="160781" y="673608"/>
                  </a:lnTo>
                  <a:lnTo>
                    <a:pt x="162306" y="674878"/>
                  </a:lnTo>
                  <a:close/>
                </a:path>
                <a:path w="2247900" h="732789">
                  <a:moveTo>
                    <a:pt x="2085634" y="669036"/>
                  </a:moveTo>
                  <a:lnTo>
                    <a:pt x="163045" y="669036"/>
                  </a:lnTo>
                  <a:lnTo>
                    <a:pt x="165348" y="675880"/>
                  </a:lnTo>
                  <a:lnTo>
                    <a:pt x="165354" y="676656"/>
                  </a:lnTo>
                  <a:lnTo>
                    <a:pt x="165354" y="732282"/>
                  </a:lnTo>
                  <a:lnTo>
                    <a:pt x="2081784" y="732282"/>
                  </a:lnTo>
                  <a:lnTo>
                    <a:pt x="2081784" y="679704"/>
                  </a:lnTo>
                  <a:lnTo>
                    <a:pt x="2082546" y="678180"/>
                  </a:lnTo>
                  <a:lnTo>
                    <a:pt x="2082927" y="677799"/>
                  </a:lnTo>
                  <a:lnTo>
                    <a:pt x="2083308" y="676656"/>
                  </a:lnTo>
                  <a:lnTo>
                    <a:pt x="2085634" y="669036"/>
                  </a:lnTo>
                  <a:close/>
                </a:path>
                <a:path w="2247900" h="732789">
                  <a:moveTo>
                    <a:pt x="165354" y="677418"/>
                  </a:moveTo>
                  <a:lnTo>
                    <a:pt x="165348" y="676653"/>
                  </a:lnTo>
                  <a:lnTo>
                    <a:pt x="163830" y="675894"/>
                  </a:lnTo>
                  <a:lnTo>
                    <a:pt x="165354" y="677418"/>
                  </a:lnTo>
                  <a:close/>
                </a:path>
                <a:path w="2247900" h="732789">
                  <a:moveTo>
                    <a:pt x="165354" y="677418"/>
                  </a:moveTo>
                  <a:lnTo>
                    <a:pt x="163830" y="675894"/>
                  </a:lnTo>
                  <a:lnTo>
                    <a:pt x="163830" y="676148"/>
                  </a:lnTo>
                  <a:lnTo>
                    <a:pt x="165354" y="677418"/>
                  </a:lnTo>
                  <a:close/>
                </a:path>
                <a:path w="2247900" h="732789">
                  <a:moveTo>
                    <a:pt x="2247900" y="96012"/>
                  </a:moveTo>
                  <a:lnTo>
                    <a:pt x="2153412" y="0"/>
                  </a:lnTo>
                  <a:lnTo>
                    <a:pt x="2057400" y="94488"/>
                  </a:lnTo>
                  <a:lnTo>
                    <a:pt x="2120620" y="158214"/>
                  </a:lnTo>
                  <a:lnTo>
                    <a:pt x="2121408" y="95250"/>
                  </a:lnTo>
                  <a:lnTo>
                    <a:pt x="2184654" y="96012"/>
                  </a:lnTo>
                  <a:lnTo>
                    <a:pt x="2184654" y="158752"/>
                  </a:lnTo>
                  <a:lnTo>
                    <a:pt x="2247900" y="96012"/>
                  </a:lnTo>
                  <a:close/>
                </a:path>
                <a:path w="2247900" h="732789">
                  <a:moveTo>
                    <a:pt x="2102358" y="732282"/>
                  </a:moveTo>
                  <a:lnTo>
                    <a:pt x="2102358" y="669036"/>
                  </a:lnTo>
                  <a:lnTo>
                    <a:pt x="2099310" y="669036"/>
                  </a:lnTo>
                  <a:lnTo>
                    <a:pt x="2091572" y="671146"/>
                  </a:lnTo>
                  <a:lnTo>
                    <a:pt x="2085594" y="675132"/>
                  </a:lnTo>
                  <a:lnTo>
                    <a:pt x="2082927" y="677799"/>
                  </a:lnTo>
                  <a:lnTo>
                    <a:pt x="2082546" y="678942"/>
                  </a:lnTo>
                  <a:lnTo>
                    <a:pt x="2081784" y="679704"/>
                  </a:lnTo>
                  <a:lnTo>
                    <a:pt x="2081784" y="732282"/>
                  </a:lnTo>
                  <a:lnTo>
                    <a:pt x="2102358" y="732282"/>
                  </a:lnTo>
                  <a:close/>
                </a:path>
                <a:path w="2247900" h="732789">
                  <a:moveTo>
                    <a:pt x="2099310" y="669036"/>
                  </a:moveTo>
                  <a:lnTo>
                    <a:pt x="2085634" y="669036"/>
                  </a:lnTo>
                  <a:lnTo>
                    <a:pt x="2083308" y="676656"/>
                  </a:lnTo>
                  <a:lnTo>
                    <a:pt x="2082927" y="677799"/>
                  </a:lnTo>
                  <a:lnTo>
                    <a:pt x="2087118" y="673608"/>
                  </a:lnTo>
                  <a:lnTo>
                    <a:pt x="2087118" y="674116"/>
                  </a:lnTo>
                  <a:lnTo>
                    <a:pt x="2090928" y="671576"/>
                  </a:lnTo>
                  <a:lnTo>
                    <a:pt x="2090928" y="671322"/>
                  </a:lnTo>
                  <a:lnTo>
                    <a:pt x="2092452" y="670560"/>
                  </a:lnTo>
                  <a:lnTo>
                    <a:pt x="2092452" y="670906"/>
                  </a:lnTo>
                  <a:lnTo>
                    <a:pt x="2099310" y="669036"/>
                  </a:lnTo>
                  <a:close/>
                </a:path>
                <a:path w="2247900" h="732789">
                  <a:moveTo>
                    <a:pt x="2087118" y="674116"/>
                  </a:moveTo>
                  <a:lnTo>
                    <a:pt x="2087118" y="673608"/>
                  </a:lnTo>
                  <a:lnTo>
                    <a:pt x="2085594" y="675132"/>
                  </a:lnTo>
                  <a:lnTo>
                    <a:pt x="2087118" y="674116"/>
                  </a:lnTo>
                  <a:close/>
                </a:path>
                <a:path w="2247900" h="732789">
                  <a:moveTo>
                    <a:pt x="2184259" y="159143"/>
                  </a:moveTo>
                  <a:lnTo>
                    <a:pt x="2152650" y="190500"/>
                  </a:lnTo>
                  <a:lnTo>
                    <a:pt x="2120620" y="158214"/>
                  </a:lnTo>
                  <a:lnTo>
                    <a:pt x="2119884" y="217170"/>
                  </a:lnTo>
                  <a:lnTo>
                    <a:pt x="2119884" y="246126"/>
                  </a:lnTo>
                  <a:lnTo>
                    <a:pt x="2114375" y="402729"/>
                  </a:lnTo>
                  <a:lnTo>
                    <a:pt x="2110384" y="472253"/>
                  </a:lnTo>
                  <a:lnTo>
                    <a:pt x="2106374" y="524319"/>
                  </a:lnTo>
                  <a:lnTo>
                    <a:pt x="2103110" y="558981"/>
                  </a:lnTo>
                  <a:lnTo>
                    <a:pt x="2099310" y="593598"/>
                  </a:lnTo>
                  <a:lnTo>
                    <a:pt x="2098548" y="601218"/>
                  </a:lnTo>
                  <a:lnTo>
                    <a:pt x="2096388" y="614264"/>
                  </a:lnTo>
                  <a:lnTo>
                    <a:pt x="2094688" y="626774"/>
                  </a:lnTo>
                  <a:lnTo>
                    <a:pt x="2092568" y="639583"/>
                  </a:lnTo>
                  <a:lnTo>
                    <a:pt x="2089990" y="652375"/>
                  </a:lnTo>
                  <a:lnTo>
                    <a:pt x="2086916" y="664837"/>
                  </a:lnTo>
                  <a:lnTo>
                    <a:pt x="2085634" y="669036"/>
                  </a:lnTo>
                  <a:lnTo>
                    <a:pt x="2102358" y="669036"/>
                  </a:lnTo>
                  <a:lnTo>
                    <a:pt x="2102358" y="732282"/>
                  </a:lnTo>
                  <a:lnTo>
                    <a:pt x="2106930" y="732282"/>
                  </a:lnTo>
                  <a:lnTo>
                    <a:pt x="2108454" y="731520"/>
                  </a:lnTo>
                  <a:lnTo>
                    <a:pt x="2111513" y="731517"/>
                  </a:lnTo>
                  <a:lnTo>
                    <a:pt x="2114550" y="730758"/>
                  </a:lnTo>
                  <a:lnTo>
                    <a:pt x="2116836" y="729234"/>
                  </a:lnTo>
                  <a:lnTo>
                    <a:pt x="2118371" y="729226"/>
                  </a:lnTo>
                  <a:lnTo>
                    <a:pt x="2122932" y="726186"/>
                  </a:lnTo>
                  <a:lnTo>
                    <a:pt x="2124456" y="724662"/>
                  </a:lnTo>
                  <a:lnTo>
                    <a:pt x="2127504" y="723138"/>
                  </a:lnTo>
                  <a:lnTo>
                    <a:pt x="2128266" y="721614"/>
                  </a:lnTo>
                  <a:lnTo>
                    <a:pt x="2129790" y="720852"/>
                  </a:lnTo>
                  <a:lnTo>
                    <a:pt x="2132838" y="716280"/>
                  </a:lnTo>
                  <a:lnTo>
                    <a:pt x="2149853" y="675865"/>
                  </a:lnTo>
                  <a:lnTo>
                    <a:pt x="2157350" y="635993"/>
                  </a:lnTo>
                  <a:lnTo>
                    <a:pt x="2158746" y="624840"/>
                  </a:lnTo>
                  <a:lnTo>
                    <a:pt x="2160270" y="617220"/>
                  </a:lnTo>
                  <a:lnTo>
                    <a:pt x="2161032" y="609600"/>
                  </a:lnTo>
                  <a:lnTo>
                    <a:pt x="2165263" y="573702"/>
                  </a:lnTo>
                  <a:lnTo>
                    <a:pt x="2168883" y="537659"/>
                  </a:lnTo>
                  <a:lnTo>
                    <a:pt x="2171953" y="501500"/>
                  </a:lnTo>
                  <a:lnTo>
                    <a:pt x="2175660" y="447109"/>
                  </a:lnTo>
                  <a:lnTo>
                    <a:pt x="2179242" y="374461"/>
                  </a:lnTo>
                  <a:lnTo>
                    <a:pt x="2183892" y="217932"/>
                  </a:lnTo>
                  <a:lnTo>
                    <a:pt x="2184259" y="159143"/>
                  </a:lnTo>
                  <a:close/>
                </a:path>
                <a:path w="2247900" h="732789">
                  <a:moveTo>
                    <a:pt x="2092452" y="670560"/>
                  </a:moveTo>
                  <a:lnTo>
                    <a:pt x="2090928" y="671322"/>
                  </a:lnTo>
                  <a:lnTo>
                    <a:pt x="2091572" y="671146"/>
                  </a:lnTo>
                  <a:lnTo>
                    <a:pt x="2092452" y="670560"/>
                  </a:lnTo>
                  <a:close/>
                </a:path>
                <a:path w="2247900" h="732789">
                  <a:moveTo>
                    <a:pt x="2091572" y="671146"/>
                  </a:moveTo>
                  <a:lnTo>
                    <a:pt x="2090928" y="671322"/>
                  </a:lnTo>
                  <a:lnTo>
                    <a:pt x="2090928" y="671576"/>
                  </a:lnTo>
                  <a:lnTo>
                    <a:pt x="2091572" y="671146"/>
                  </a:lnTo>
                  <a:close/>
                </a:path>
                <a:path w="2247900" h="732789">
                  <a:moveTo>
                    <a:pt x="2092452" y="670906"/>
                  </a:moveTo>
                  <a:lnTo>
                    <a:pt x="2092452" y="670560"/>
                  </a:lnTo>
                  <a:lnTo>
                    <a:pt x="2091572" y="671146"/>
                  </a:lnTo>
                  <a:lnTo>
                    <a:pt x="2092452" y="670906"/>
                  </a:lnTo>
                  <a:close/>
                </a:path>
                <a:path w="2247900" h="732789">
                  <a:moveTo>
                    <a:pt x="2184654" y="96012"/>
                  </a:moveTo>
                  <a:lnTo>
                    <a:pt x="2121408" y="95250"/>
                  </a:lnTo>
                  <a:lnTo>
                    <a:pt x="2120620" y="158214"/>
                  </a:lnTo>
                  <a:lnTo>
                    <a:pt x="2152650" y="190500"/>
                  </a:lnTo>
                  <a:lnTo>
                    <a:pt x="2184259" y="159143"/>
                  </a:lnTo>
                  <a:lnTo>
                    <a:pt x="2184654" y="96012"/>
                  </a:lnTo>
                  <a:close/>
                </a:path>
                <a:path w="2247900" h="732789">
                  <a:moveTo>
                    <a:pt x="2184654" y="158752"/>
                  </a:moveTo>
                  <a:lnTo>
                    <a:pt x="2184654" y="96012"/>
                  </a:lnTo>
                  <a:lnTo>
                    <a:pt x="2184259" y="159143"/>
                  </a:lnTo>
                  <a:lnTo>
                    <a:pt x="2184654" y="158752"/>
                  </a:lnTo>
                  <a:close/>
                </a:path>
              </a:pathLst>
            </a:custGeom>
            <a:solidFill>
              <a:srgbClr val="9BBB59"/>
            </a:solidFill>
          </p:spPr>
          <p:txBody>
            <a:bodyPr wrap="square" lIns="0" tIns="0" rIns="0" bIns="0" rtlCol="0"/>
            <a:lstStyle/>
            <a:p>
              <a:endParaRPr sz="1588"/>
            </a:p>
          </p:txBody>
        </p:sp>
        <p:sp>
          <p:nvSpPr>
            <p:cNvPr id="30" name="object 30"/>
            <p:cNvSpPr txBox="1"/>
            <p:nvPr/>
          </p:nvSpPr>
          <p:spPr>
            <a:xfrm>
              <a:off x="2923614" y="3709763"/>
              <a:ext cx="1723713" cy="570156"/>
            </a:xfrm>
            <a:prstGeom prst="rect">
              <a:avLst/>
            </a:prstGeom>
          </p:spPr>
          <p:txBody>
            <a:bodyPr vert="horz" wrap="square" lIns="0" tIns="0" rIns="0" bIns="0" rtlCol="0">
              <a:spAutoFit/>
            </a:bodyPr>
            <a:lstStyle/>
            <a:p>
              <a:pPr marL="11206" marR="4483" algn="ctr"/>
              <a:r>
                <a:rPr sz="1235" b="1" i="1" spc="-4" dirty="0">
                  <a:latin typeface="Calibri"/>
                  <a:cs typeface="Calibri"/>
                </a:rPr>
                <a:t>Compl</a:t>
              </a:r>
              <a:r>
                <a:rPr sz="1235" b="1" i="1" spc="-22" dirty="0">
                  <a:latin typeface="Calibri"/>
                  <a:cs typeface="Calibri"/>
                </a:rPr>
                <a:t>e</a:t>
              </a:r>
              <a:r>
                <a:rPr sz="1235" b="1" i="1" spc="-18" dirty="0">
                  <a:latin typeface="Calibri"/>
                  <a:cs typeface="Calibri"/>
                </a:rPr>
                <a:t>t</a:t>
              </a:r>
              <a:r>
                <a:rPr sz="1235" b="1" i="1" spc="-4" dirty="0">
                  <a:latin typeface="Calibri"/>
                  <a:cs typeface="Calibri"/>
                </a:rPr>
                <a:t>e</a:t>
              </a:r>
              <a:r>
                <a:rPr sz="1235" b="1" i="1" spc="9" dirty="0">
                  <a:latin typeface="Calibri"/>
                  <a:cs typeface="Calibri"/>
                </a:rPr>
                <a:t> </a:t>
              </a:r>
              <a:r>
                <a:rPr sz="1235" b="1" i="1" spc="-4" dirty="0">
                  <a:latin typeface="Calibri"/>
                  <a:cs typeface="Calibri"/>
                </a:rPr>
                <a:t>Eligibility </a:t>
              </a:r>
              <a:r>
                <a:rPr sz="1235" b="1" i="1" spc="-9" dirty="0">
                  <a:latin typeface="Calibri"/>
                  <a:cs typeface="Calibri"/>
                </a:rPr>
                <a:t>D</a:t>
              </a:r>
              <a:r>
                <a:rPr sz="1235" b="1" i="1" spc="-18" dirty="0">
                  <a:latin typeface="Calibri"/>
                  <a:cs typeface="Calibri"/>
                </a:rPr>
                <a:t>et</a:t>
              </a:r>
              <a:r>
                <a:rPr sz="1235" b="1" i="1" spc="-9" dirty="0">
                  <a:latin typeface="Calibri"/>
                  <a:cs typeface="Calibri"/>
                </a:rPr>
                <a:t>e</a:t>
              </a:r>
              <a:r>
                <a:rPr sz="1235" b="1" i="1" spc="-4" dirty="0">
                  <a:latin typeface="Calibri"/>
                  <a:cs typeface="Calibri"/>
                </a:rPr>
                <a:t>rminatio</a:t>
              </a:r>
              <a:r>
                <a:rPr sz="1235" b="1" i="1" dirty="0">
                  <a:latin typeface="Calibri"/>
                  <a:cs typeface="Calibri"/>
                </a:rPr>
                <a:t>n</a:t>
              </a:r>
              <a:r>
                <a:rPr sz="1235" b="1" i="1" spc="-4" dirty="0">
                  <a:latin typeface="Calibri"/>
                  <a:cs typeface="Calibri"/>
                </a:rPr>
                <a:t>: </a:t>
              </a:r>
              <a:r>
                <a:rPr sz="1235" b="1" spc="-4" dirty="0">
                  <a:latin typeface="Calibri"/>
                  <a:cs typeface="Calibri"/>
                </a:rPr>
                <a:t>M</a:t>
              </a:r>
              <a:r>
                <a:rPr sz="1235" b="1" spc="-18" dirty="0">
                  <a:latin typeface="Calibri"/>
                  <a:cs typeface="Calibri"/>
                </a:rPr>
                <a:t>a</a:t>
              </a:r>
              <a:r>
                <a:rPr sz="1235" b="1" spc="-4" dirty="0">
                  <a:latin typeface="Calibri"/>
                  <a:cs typeface="Calibri"/>
                </a:rPr>
                <a:t>ximum</a:t>
              </a:r>
              <a:r>
                <a:rPr sz="1235" b="1" spc="-9" dirty="0">
                  <a:latin typeface="Calibri"/>
                  <a:cs typeface="Calibri"/>
                </a:rPr>
                <a:t> 4</a:t>
              </a:r>
              <a:r>
                <a:rPr sz="1235" b="1" spc="-4" dirty="0">
                  <a:latin typeface="Calibri"/>
                  <a:cs typeface="Calibri"/>
                </a:rPr>
                <a:t>5</a:t>
              </a:r>
              <a:r>
                <a:rPr lang="en-US" sz="1235" b="1" spc="-4" dirty="0">
                  <a:latin typeface="Calibri"/>
                  <a:cs typeface="Calibri"/>
                </a:rPr>
                <a:t> School</a:t>
              </a:r>
              <a:r>
                <a:rPr sz="1235" b="1" spc="4" dirty="0">
                  <a:latin typeface="Calibri"/>
                  <a:cs typeface="Calibri"/>
                </a:rPr>
                <a:t> </a:t>
              </a:r>
              <a:r>
                <a:rPr sz="1235" b="1" spc="-4" dirty="0">
                  <a:latin typeface="Calibri"/>
                  <a:cs typeface="Calibri"/>
                </a:rPr>
                <a:t>D</a:t>
              </a:r>
              <a:r>
                <a:rPr sz="1235" b="1" spc="-26" dirty="0">
                  <a:latin typeface="Calibri"/>
                  <a:cs typeface="Calibri"/>
                </a:rPr>
                <a:t>a</a:t>
              </a:r>
              <a:r>
                <a:rPr sz="1235" b="1" spc="-18" dirty="0">
                  <a:latin typeface="Calibri"/>
                  <a:cs typeface="Calibri"/>
                </a:rPr>
                <a:t>y</a:t>
              </a:r>
              <a:r>
                <a:rPr sz="1235" b="1" spc="-4" dirty="0">
                  <a:latin typeface="Calibri"/>
                  <a:cs typeface="Calibri"/>
                </a:rPr>
                <a:t>s</a:t>
              </a:r>
              <a:endParaRPr sz="1235" dirty="0">
                <a:latin typeface="Calibri"/>
                <a:cs typeface="Calibri"/>
              </a:endParaRPr>
            </a:p>
          </p:txBody>
        </p:sp>
        <p:sp>
          <p:nvSpPr>
            <p:cNvPr id="31" name="object 31"/>
            <p:cNvSpPr/>
            <p:nvPr/>
          </p:nvSpPr>
          <p:spPr>
            <a:xfrm>
              <a:off x="4622427" y="3685166"/>
              <a:ext cx="1983441" cy="646579"/>
            </a:xfrm>
            <a:custGeom>
              <a:avLst/>
              <a:gdLst/>
              <a:ahLst/>
              <a:cxnLst/>
              <a:rect l="l" t="t" r="r" b="b"/>
              <a:pathLst>
                <a:path w="2247900" h="732789">
                  <a:moveTo>
                    <a:pt x="190499" y="95250"/>
                  </a:moveTo>
                  <a:lnTo>
                    <a:pt x="94487" y="0"/>
                  </a:lnTo>
                  <a:lnTo>
                    <a:pt x="0" y="96012"/>
                  </a:lnTo>
                  <a:lnTo>
                    <a:pt x="64007" y="159004"/>
                  </a:lnTo>
                  <a:lnTo>
                    <a:pt x="64007" y="96012"/>
                  </a:lnTo>
                  <a:lnTo>
                    <a:pt x="127253" y="95250"/>
                  </a:lnTo>
                  <a:lnTo>
                    <a:pt x="127649" y="158606"/>
                  </a:lnTo>
                  <a:lnTo>
                    <a:pt x="190499" y="95250"/>
                  </a:lnTo>
                  <a:close/>
                </a:path>
                <a:path w="2247900" h="732789">
                  <a:moveTo>
                    <a:pt x="127649" y="158606"/>
                  </a:moveTo>
                  <a:lnTo>
                    <a:pt x="127253" y="95250"/>
                  </a:lnTo>
                  <a:lnTo>
                    <a:pt x="64007" y="96012"/>
                  </a:lnTo>
                  <a:lnTo>
                    <a:pt x="64404" y="159393"/>
                  </a:lnTo>
                  <a:lnTo>
                    <a:pt x="96011" y="190500"/>
                  </a:lnTo>
                  <a:lnTo>
                    <a:pt x="127649" y="158606"/>
                  </a:lnTo>
                  <a:close/>
                </a:path>
                <a:path w="2247900" h="732789">
                  <a:moveTo>
                    <a:pt x="64404" y="159393"/>
                  </a:moveTo>
                  <a:lnTo>
                    <a:pt x="64007" y="96012"/>
                  </a:lnTo>
                  <a:lnTo>
                    <a:pt x="64007" y="159004"/>
                  </a:lnTo>
                  <a:lnTo>
                    <a:pt x="64404" y="159393"/>
                  </a:lnTo>
                  <a:close/>
                </a:path>
                <a:path w="2247900" h="732789">
                  <a:moveTo>
                    <a:pt x="163045" y="669036"/>
                  </a:moveTo>
                  <a:lnTo>
                    <a:pt x="161422" y="664212"/>
                  </a:lnTo>
                  <a:lnTo>
                    <a:pt x="158395" y="651815"/>
                  </a:lnTo>
                  <a:lnTo>
                    <a:pt x="156008" y="639005"/>
                  </a:lnTo>
                  <a:lnTo>
                    <a:pt x="152126" y="613393"/>
                  </a:lnTo>
                  <a:lnTo>
                    <a:pt x="150113" y="601218"/>
                  </a:lnTo>
                  <a:lnTo>
                    <a:pt x="149351" y="593598"/>
                  </a:lnTo>
                  <a:lnTo>
                    <a:pt x="147065" y="576834"/>
                  </a:lnTo>
                  <a:lnTo>
                    <a:pt x="145442" y="560346"/>
                  </a:lnTo>
                  <a:lnTo>
                    <a:pt x="141145" y="510838"/>
                  </a:lnTo>
                  <a:lnTo>
                    <a:pt x="136610" y="444742"/>
                  </a:lnTo>
                  <a:lnTo>
                    <a:pt x="132503" y="362023"/>
                  </a:lnTo>
                  <a:lnTo>
                    <a:pt x="128015" y="217170"/>
                  </a:lnTo>
                  <a:lnTo>
                    <a:pt x="127649" y="158606"/>
                  </a:lnTo>
                  <a:lnTo>
                    <a:pt x="96011" y="190500"/>
                  </a:lnTo>
                  <a:lnTo>
                    <a:pt x="64404" y="159393"/>
                  </a:lnTo>
                  <a:lnTo>
                    <a:pt x="64769" y="217932"/>
                  </a:lnTo>
                  <a:lnTo>
                    <a:pt x="69421" y="374420"/>
                  </a:lnTo>
                  <a:lnTo>
                    <a:pt x="72982" y="447136"/>
                  </a:lnTo>
                  <a:lnTo>
                    <a:pt x="76678" y="501569"/>
                  </a:lnTo>
                  <a:lnTo>
                    <a:pt x="83378" y="573758"/>
                  </a:lnTo>
                  <a:lnTo>
                    <a:pt x="89926" y="628823"/>
                  </a:lnTo>
                  <a:lnTo>
                    <a:pt x="96905" y="666990"/>
                  </a:lnTo>
                  <a:lnTo>
                    <a:pt x="108471" y="704442"/>
                  </a:lnTo>
                  <a:lnTo>
                    <a:pt x="120395" y="721614"/>
                  </a:lnTo>
                  <a:lnTo>
                    <a:pt x="124205" y="725424"/>
                  </a:lnTo>
                  <a:lnTo>
                    <a:pt x="126491" y="726186"/>
                  </a:lnTo>
                  <a:lnTo>
                    <a:pt x="128015" y="727710"/>
                  </a:lnTo>
                  <a:lnTo>
                    <a:pt x="134111" y="730758"/>
                  </a:lnTo>
                  <a:lnTo>
                    <a:pt x="137159" y="731520"/>
                  </a:lnTo>
                  <a:lnTo>
                    <a:pt x="140207" y="731520"/>
                  </a:lnTo>
                  <a:lnTo>
                    <a:pt x="141731" y="732282"/>
                  </a:lnTo>
                  <a:lnTo>
                    <a:pt x="146303" y="732282"/>
                  </a:lnTo>
                  <a:lnTo>
                    <a:pt x="146303" y="669036"/>
                  </a:lnTo>
                  <a:lnTo>
                    <a:pt x="163045" y="669036"/>
                  </a:lnTo>
                  <a:close/>
                </a:path>
                <a:path w="2247900" h="732789">
                  <a:moveTo>
                    <a:pt x="165354" y="732282"/>
                  </a:moveTo>
                  <a:lnTo>
                    <a:pt x="165348" y="677413"/>
                  </a:lnTo>
                  <a:lnTo>
                    <a:pt x="160781" y="673608"/>
                  </a:lnTo>
                  <a:lnTo>
                    <a:pt x="158038" y="671931"/>
                  </a:lnTo>
                  <a:lnTo>
                    <a:pt x="149351" y="669036"/>
                  </a:lnTo>
                  <a:lnTo>
                    <a:pt x="146303" y="669036"/>
                  </a:lnTo>
                  <a:lnTo>
                    <a:pt x="146303" y="732282"/>
                  </a:lnTo>
                  <a:lnTo>
                    <a:pt x="165354" y="732282"/>
                  </a:lnTo>
                  <a:close/>
                </a:path>
                <a:path w="2247900" h="732789">
                  <a:moveTo>
                    <a:pt x="165351" y="676654"/>
                  </a:moveTo>
                  <a:lnTo>
                    <a:pt x="165348" y="675880"/>
                  </a:lnTo>
                  <a:lnTo>
                    <a:pt x="163045" y="669036"/>
                  </a:lnTo>
                  <a:lnTo>
                    <a:pt x="149351" y="669036"/>
                  </a:lnTo>
                  <a:lnTo>
                    <a:pt x="156971" y="671576"/>
                  </a:lnTo>
                  <a:lnTo>
                    <a:pt x="156971" y="671322"/>
                  </a:lnTo>
                  <a:lnTo>
                    <a:pt x="158495" y="672084"/>
                  </a:lnTo>
                  <a:lnTo>
                    <a:pt x="162305" y="674370"/>
                  </a:lnTo>
                  <a:lnTo>
                    <a:pt x="162305" y="674878"/>
                  </a:lnTo>
                  <a:lnTo>
                    <a:pt x="163829" y="676148"/>
                  </a:lnTo>
                  <a:lnTo>
                    <a:pt x="163829" y="675894"/>
                  </a:lnTo>
                  <a:lnTo>
                    <a:pt x="165351" y="676654"/>
                  </a:lnTo>
                  <a:close/>
                </a:path>
                <a:path w="2247900" h="732789">
                  <a:moveTo>
                    <a:pt x="158495" y="672084"/>
                  </a:moveTo>
                  <a:lnTo>
                    <a:pt x="156971" y="671322"/>
                  </a:lnTo>
                  <a:lnTo>
                    <a:pt x="158038" y="671931"/>
                  </a:lnTo>
                  <a:lnTo>
                    <a:pt x="158495" y="672084"/>
                  </a:lnTo>
                  <a:close/>
                </a:path>
                <a:path w="2247900" h="732789">
                  <a:moveTo>
                    <a:pt x="158038" y="671931"/>
                  </a:moveTo>
                  <a:lnTo>
                    <a:pt x="156971" y="671322"/>
                  </a:lnTo>
                  <a:lnTo>
                    <a:pt x="156971" y="671576"/>
                  </a:lnTo>
                  <a:lnTo>
                    <a:pt x="158038" y="671931"/>
                  </a:lnTo>
                  <a:close/>
                </a:path>
                <a:path w="2247900" h="732789">
                  <a:moveTo>
                    <a:pt x="158495" y="672192"/>
                  </a:moveTo>
                  <a:lnTo>
                    <a:pt x="158038" y="671931"/>
                  </a:lnTo>
                  <a:lnTo>
                    <a:pt x="158495" y="672192"/>
                  </a:lnTo>
                  <a:close/>
                </a:path>
                <a:path w="2247900" h="732789">
                  <a:moveTo>
                    <a:pt x="162305" y="674370"/>
                  </a:moveTo>
                  <a:lnTo>
                    <a:pt x="160781" y="673499"/>
                  </a:lnTo>
                  <a:lnTo>
                    <a:pt x="162305" y="674370"/>
                  </a:lnTo>
                  <a:close/>
                </a:path>
                <a:path w="2247900" h="732789">
                  <a:moveTo>
                    <a:pt x="162305" y="674878"/>
                  </a:moveTo>
                  <a:lnTo>
                    <a:pt x="162305" y="674370"/>
                  </a:lnTo>
                  <a:lnTo>
                    <a:pt x="160781" y="673608"/>
                  </a:lnTo>
                  <a:lnTo>
                    <a:pt x="162305" y="674878"/>
                  </a:lnTo>
                  <a:close/>
                </a:path>
                <a:path w="2247900" h="732789">
                  <a:moveTo>
                    <a:pt x="2085634" y="669036"/>
                  </a:moveTo>
                  <a:lnTo>
                    <a:pt x="163045" y="669036"/>
                  </a:lnTo>
                  <a:lnTo>
                    <a:pt x="165348" y="675880"/>
                  </a:lnTo>
                  <a:lnTo>
                    <a:pt x="165353" y="676656"/>
                  </a:lnTo>
                  <a:lnTo>
                    <a:pt x="165354" y="732282"/>
                  </a:lnTo>
                  <a:lnTo>
                    <a:pt x="2081783" y="732282"/>
                  </a:lnTo>
                  <a:lnTo>
                    <a:pt x="2081783" y="679704"/>
                  </a:lnTo>
                  <a:lnTo>
                    <a:pt x="2082545" y="678180"/>
                  </a:lnTo>
                  <a:lnTo>
                    <a:pt x="2082927" y="677799"/>
                  </a:lnTo>
                  <a:lnTo>
                    <a:pt x="2083308" y="676656"/>
                  </a:lnTo>
                  <a:lnTo>
                    <a:pt x="2085634" y="669036"/>
                  </a:lnTo>
                  <a:close/>
                </a:path>
                <a:path w="2247900" h="732789">
                  <a:moveTo>
                    <a:pt x="165353" y="677418"/>
                  </a:moveTo>
                  <a:lnTo>
                    <a:pt x="165348" y="676653"/>
                  </a:lnTo>
                  <a:lnTo>
                    <a:pt x="163829" y="675894"/>
                  </a:lnTo>
                  <a:lnTo>
                    <a:pt x="165353" y="677418"/>
                  </a:lnTo>
                  <a:close/>
                </a:path>
                <a:path w="2247900" h="732789">
                  <a:moveTo>
                    <a:pt x="165353" y="677418"/>
                  </a:moveTo>
                  <a:lnTo>
                    <a:pt x="163829" y="675894"/>
                  </a:lnTo>
                  <a:lnTo>
                    <a:pt x="163829" y="676148"/>
                  </a:lnTo>
                  <a:lnTo>
                    <a:pt x="165353" y="677418"/>
                  </a:lnTo>
                  <a:close/>
                </a:path>
                <a:path w="2247900" h="732789">
                  <a:moveTo>
                    <a:pt x="2247899" y="96012"/>
                  </a:moveTo>
                  <a:lnTo>
                    <a:pt x="2153411" y="0"/>
                  </a:lnTo>
                  <a:lnTo>
                    <a:pt x="2057399" y="94488"/>
                  </a:lnTo>
                  <a:lnTo>
                    <a:pt x="2120620" y="158214"/>
                  </a:lnTo>
                  <a:lnTo>
                    <a:pt x="2121408" y="95250"/>
                  </a:lnTo>
                  <a:lnTo>
                    <a:pt x="2184654" y="96012"/>
                  </a:lnTo>
                  <a:lnTo>
                    <a:pt x="2184654" y="158752"/>
                  </a:lnTo>
                  <a:lnTo>
                    <a:pt x="2247899" y="96012"/>
                  </a:lnTo>
                  <a:close/>
                </a:path>
                <a:path w="2247900" h="732789">
                  <a:moveTo>
                    <a:pt x="2102358" y="732282"/>
                  </a:moveTo>
                  <a:lnTo>
                    <a:pt x="2102358" y="669036"/>
                  </a:lnTo>
                  <a:lnTo>
                    <a:pt x="2099310" y="669036"/>
                  </a:lnTo>
                  <a:lnTo>
                    <a:pt x="2091572" y="671146"/>
                  </a:lnTo>
                  <a:lnTo>
                    <a:pt x="2085593" y="675132"/>
                  </a:lnTo>
                  <a:lnTo>
                    <a:pt x="2082927" y="677799"/>
                  </a:lnTo>
                  <a:lnTo>
                    <a:pt x="2082545" y="678942"/>
                  </a:lnTo>
                  <a:lnTo>
                    <a:pt x="2081783" y="679704"/>
                  </a:lnTo>
                  <a:lnTo>
                    <a:pt x="2081783" y="732282"/>
                  </a:lnTo>
                  <a:lnTo>
                    <a:pt x="2102358" y="732282"/>
                  </a:lnTo>
                  <a:close/>
                </a:path>
                <a:path w="2247900" h="732789">
                  <a:moveTo>
                    <a:pt x="2099310" y="669036"/>
                  </a:moveTo>
                  <a:lnTo>
                    <a:pt x="2085634" y="669036"/>
                  </a:lnTo>
                  <a:lnTo>
                    <a:pt x="2083308" y="676656"/>
                  </a:lnTo>
                  <a:lnTo>
                    <a:pt x="2082927" y="677799"/>
                  </a:lnTo>
                  <a:lnTo>
                    <a:pt x="2087117" y="673608"/>
                  </a:lnTo>
                  <a:lnTo>
                    <a:pt x="2087117" y="674116"/>
                  </a:lnTo>
                  <a:lnTo>
                    <a:pt x="2090927" y="671576"/>
                  </a:lnTo>
                  <a:lnTo>
                    <a:pt x="2090927" y="671322"/>
                  </a:lnTo>
                  <a:lnTo>
                    <a:pt x="2092452" y="670560"/>
                  </a:lnTo>
                  <a:lnTo>
                    <a:pt x="2092452" y="670906"/>
                  </a:lnTo>
                  <a:lnTo>
                    <a:pt x="2099310" y="669036"/>
                  </a:lnTo>
                  <a:close/>
                </a:path>
                <a:path w="2247900" h="732789">
                  <a:moveTo>
                    <a:pt x="2087117" y="674116"/>
                  </a:moveTo>
                  <a:lnTo>
                    <a:pt x="2087117" y="673608"/>
                  </a:lnTo>
                  <a:lnTo>
                    <a:pt x="2085593" y="675132"/>
                  </a:lnTo>
                  <a:lnTo>
                    <a:pt x="2087117" y="674116"/>
                  </a:lnTo>
                  <a:close/>
                </a:path>
                <a:path w="2247900" h="732789">
                  <a:moveTo>
                    <a:pt x="2184259" y="159143"/>
                  </a:moveTo>
                  <a:lnTo>
                    <a:pt x="2152649" y="190500"/>
                  </a:lnTo>
                  <a:lnTo>
                    <a:pt x="2120620" y="158214"/>
                  </a:lnTo>
                  <a:lnTo>
                    <a:pt x="2119884" y="217170"/>
                  </a:lnTo>
                  <a:lnTo>
                    <a:pt x="2119884" y="246126"/>
                  </a:lnTo>
                  <a:lnTo>
                    <a:pt x="2114375" y="402729"/>
                  </a:lnTo>
                  <a:lnTo>
                    <a:pt x="2110384" y="472253"/>
                  </a:lnTo>
                  <a:lnTo>
                    <a:pt x="2106374" y="524319"/>
                  </a:lnTo>
                  <a:lnTo>
                    <a:pt x="2103110" y="558981"/>
                  </a:lnTo>
                  <a:lnTo>
                    <a:pt x="2099310" y="593598"/>
                  </a:lnTo>
                  <a:lnTo>
                    <a:pt x="2098547" y="601218"/>
                  </a:lnTo>
                  <a:lnTo>
                    <a:pt x="2096388" y="614264"/>
                  </a:lnTo>
                  <a:lnTo>
                    <a:pt x="2094688" y="626774"/>
                  </a:lnTo>
                  <a:lnTo>
                    <a:pt x="2092568" y="639583"/>
                  </a:lnTo>
                  <a:lnTo>
                    <a:pt x="2089990" y="652375"/>
                  </a:lnTo>
                  <a:lnTo>
                    <a:pt x="2086916" y="664837"/>
                  </a:lnTo>
                  <a:lnTo>
                    <a:pt x="2085634" y="669036"/>
                  </a:lnTo>
                  <a:lnTo>
                    <a:pt x="2102358" y="669036"/>
                  </a:lnTo>
                  <a:lnTo>
                    <a:pt x="2102358" y="732282"/>
                  </a:lnTo>
                  <a:lnTo>
                    <a:pt x="2106929" y="732282"/>
                  </a:lnTo>
                  <a:lnTo>
                    <a:pt x="2108454" y="731520"/>
                  </a:lnTo>
                  <a:lnTo>
                    <a:pt x="2111513" y="731517"/>
                  </a:lnTo>
                  <a:lnTo>
                    <a:pt x="2114549" y="730758"/>
                  </a:lnTo>
                  <a:lnTo>
                    <a:pt x="2116835" y="729234"/>
                  </a:lnTo>
                  <a:lnTo>
                    <a:pt x="2118371" y="729226"/>
                  </a:lnTo>
                  <a:lnTo>
                    <a:pt x="2122932" y="726186"/>
                  </a:lnTo>
                  <a:lnTo>
                    <a:pt x="2124455" y="724662"/>
                  </a:lnTo>
                  <a:lnTo>
                    <a:pt x="2127504" y="723138"/>
                  </a:lnTo>
                  <a:lnTo>
                    <a:pt x="2128266" y="721614"/>
                  </a:lnTo>
                  <a:lnTo>
                    <a:pt x="2129790" y="720852"/>
                  </a:lnTo>
                  <a:lnTo>
                    <a:pt x="2132838" y="716280"/>
                  </a:lnTo>
                  <a:lnTo>
                    <a:pt x="2149853" y="675865"/>
                  </a:lnTo>
                  <a:lnTo>
                    <a:pt x="2157350" y="635993"/>
                  </a:lnTo>
                  <a:lnTo>
                    <a:pt x="2158746" y="624840"/>
                  </a:lnTo>
                  <a:lnTo>
                    <a:pt x="2160270" y="617220"/>
                  </a:lnTo>
                  <a:lnTo>
                    <a:pt x="2161032" y="609600"/>
                  </a:lnTo>
                  <a:lnTo>
                    <a:pt x="2165263" y="573703"/>
                  </a:lnTo>
                  <a:lnTo>
                    <a:pt x="2168883" y="537661"/>
                  </a:lnTo>
                  <a:lnTo>
                    <a:pt x="2171953" y="501503"/>
                  </a:lnTo>
                  <a:lnTo>
                    <a:pt x="2175660" y="447113"/>
                  </a:lnTo>
                  <a:lnTo>
                    <a:pt x="2179242" y="374466"/>
                  </a:lnTo>
                  <a:lnTo>
                    <a:pt x="2183891" y="217932"/>
                  </a:lnTo>
                  <a:lnTo>
                    <a:pt x="2184259" y="159143"/>
                  </a:lnTo>
                  <a:close/>
                </a:path>
                <a:path w="2247900" h="732789">
                  <a:moveTo>
                    <a:pt x="2092452" y="670560"/>
                  </a:moveTo>
                  <a:lnTo>
                    <a:pt x="2090927" y="671322"/>
                  </a:lnTo>
                  <a:lnTo>
                    <a:pt x="2091572" y="671146"/>
                  </a:lnTo>
                  <a:lnTo>
                    <a:pt x="2092452" y="670560"/>
                  </a:lnTo>
                  <a:close/>
                </a:path>
                <a:path w="2247900" h="732789">
                  <a:moveTo>
                    <a:pt x="2091572" y="671146"/>
                  </a:moveTo>
                  <a:lnTo>
                    <a:pt x="2090927" y="671322"/>
                  </a:lnTo>
                  <a:lnTo>
                    <a:pt x="2090927" y="671576"/>
                  </a:lnTo>
                  <a:lnTo>
                    <a:pt x="2091572" y="671146"/>
                  </a:lnTo>
                  <a:close/>
                </a:path>
                <a:path w="2247900" h="732789">
                  <a:moveTo>
                    <a:pt x="2092452" y="670906"/>
                  </a:moveTo>
                  <a:lnTo>
                    <a:pt x="2092452" y="670560"/>
                  </a:lnTo>
                  <a:lnTo>
                    <a:pt x="2091572" y="671146"/>
                  </a:lnTo>
                  <a:lnTo>
                    <a:pt x="2092452" y="670906"/>
                  </a:lnTo>
                  <a:close/>
                </a:path>
                <a:path w="2247900" h="732789">
                  <a:moveTo>
                    <a:pt x="2184654" y="96012"/>
                  </a:moveTo>
                  <a:lnTo>
                    <a:pt x="2121408" y="95250"/>
                  </a:lnTo>
                  <a:lnTo>
                    <a:pt x="2120620" y="158214"/>
                  </a:lnTo>
                  <a:lnTo>
                    <a:pt x="2152649" y="190500"/>
                  </a:lnTo>
                  <a:lnTo>
                    <a:pt x="2184259" y="159143"/>
                  </a:lnTo>
                  <a:lnTo>
                    <a:pt x="2184654" y="96012"/>
                  </a:lnTo>
                  <a:close/>
                </a:path>
                <a:path w="2247900" h="732789">
                  <a:moveTo>
                    <a:pt x="2184654" y="158752"/>
                  </a:moveTo>
                  <a:lnTo>
                    <a:pt x="2184654" y="96012"/>
                  </a:lnTo>
                  <a:lnTo>
                    <a:pt x="2184259" y="159143"/>
                  </a:lnTo>
                  <a:lnTo>
                    <a:pt x="2184654" y="158752"/>
                  </a:lnTo>
                  <a:close/>
                </a:path>
              </a:pathLst>
            </a:custGeom>
            <a:solidFill>
              <a:srgbClr val="9BBB59"/>
            </a:solidFill>
          </p:spPr>
          <p:txBody>
            <a:bodyPr wrap="square" lIns="0" tIns="0" rIns="0" bIns="0" rtlCol="0"/>
            <a:lstStyle/>
            <a:p>
              <a:endParaRPr sz="1588"/>
            </a:p>
          </p:txBody>
        </p:sp>
        <p:sp>
          <p:nvSpPr>
            <p:cNvPr id="32" name="object 32"/>
            <p:cNvSpPr txBox="1"/>
            <p:nvPr/>
          </p:nvSpPr>
          <p:spPr>
            <a:xfrm>
              <a:off x="4747059" y="3709763"/>
              <a:ext cx="1704001" cy="570156"/>
            </a:xfrm>
            <a:prstGeom prst="rect">
              <a:avLst/>
            </a:prstGeom>
          </p:spPr>
          <p:txBody>
            <a:bodyPr vert="horz" wrap="square" lIns="0" tIns="0" rIns="0" bIns="0" rtlCol="0">
              <a:spAutoFit/>
            </a:bodyPr>
            <a:lstStyle/>
            <a:p>
              <a:pPr marL="11206" marR="4483" algn="ctr"/>
              <a:r>
                <a:rPr sz="1235" b="1" i="1" spc="-35" dirty="0">
                  <a:latin typeface="Calibri"/>
                  <a:cs typeface="Calibri"/>
                </a:rPr>
                <a:t>W</a:t>
              </a:r>
              <a:r>
                <a:rPr sz="1235" b="1" i="1" spc="-9" dirty="0">
                  <a:latin typeface="Calibri"/>
                  <a:cs typeface="Calibri"/>
                </a:rPr>
                <a:t>ri</a:t>
              </a:r>
              <a:r>
                <a:rPr sz="1235" b="1" i="1" spc="-18" dirty="0">
                  <a:latin typeface="Calibri"/>
                  <a:cs typeface="Calibri"/>
                </a:rPr>
                <a:t>t</a:t>
              </a:r>
              <a:r>
                <a:rPr sz="1235" b="1" i="1" spc="-4" dirty="0">
                  <a:latin typeface="Calibri"/>
                  <a:cs typeface="Calibri"/>
                </a:rPr>
                <a:t>e</a:t>
              </a:r>
              <a:r>
                <a:rPr sz="1235" b="1" i="1" spc="4" dirty="0">
                  <a:latin typeface="Calibri"/>
                  <a:cs typeface="Calibri"/>
                </a:rPr>
                <a:t> </a:t>
              </a:r>
              <a:r>
                <a:rPr sz="1235" b="1" i="1" spc="-9" dirty="0">
                  <a:latin typeface="Calibri"/>
                  <a:cs typeface="Calibri"/>
                </a:rPr>
                <a:t>50</a:t>
              </a:r>
              <a:r>
                <a:rPr sz="1235" b="1" i="1" spc="-4" dirty="0">
                  <a:latin typeface="Calibri"/>
                  <a:cs typeface="Calibri"/>
                </a:rPr>
                <a:t>4</a:t>
              </a:r>
              <a:r>
                <a:rPr sz="1235" b="1" i="1" spc="4" dirty="0">
                  <a:latin typeface="Calibri"/>
                  <a:cs typeface="Calibri"/>
                </a:rPr>
                <a:t> </a:t>
              </a:r>
              <a:r>
                <a:rPr sz="1235" b="1" i="1" spc="-9" dirty="0">
                  <a:latin typeface="Calibri"/>
                  <a:cs typeface="Calibri"/>
                </a:rPr>
                <a:t>Pla</a:t>
              </a:r>
              <a:r>
                <a:rPr sz="1235" b="1" i="1" spc="-4" dirty="0">
                  <a:latin typeface="Calibri"/>
                  <a:cs typeface="Calibri"/>
                </a:rPr>
                <a:t>n</a:t>
              </a:r>
              <a:r>
                <a:rPr sz="1235" b="1" i="1" spc="4" dirty="0">
                  <a:latin typeface="Calibri"/>
                  <a:cs typeface="Calibri"/>
                </a:rPr>
                <a:t> </a:t>
              </a:r>
              <a:r>
                <a:rPr sz="1235" b="1" i="1" spc="-4" dirty="0">
                  <a:latin typeface="Calibri"/>
                  <a:cs typeface="Calibri"/>
                </a:rPr>
                <a:t>af</a:t>
              </a:r>
              <a:r>
                <a:rPr sz="1235" b="1" i="1" spc="-18" dirty="0">
                  <a:latin typeface="Calibri"/>
                  <a:cs typeface="Calibri"/>
                </a:rPr>
                <a:t>t</a:t>
              </a:r>
              <a:r>
                <a:rPr sz="1235" b="1" i="1" spc="-9" dirty="0">
                  <a:latin typeface="Calibri"/>
                  <a:cs typeface="Calibri"/>
                </a:rPr>
                <a:t>e</a:t>
              </a:r>
              <a:r>
                <a:rPr sz="1235" b="1" i="1" spc="-4" dirty="0">
                  <a:latin typeface="Calibri"/>
                  <a:cs typeface="Calibri"/>
                </a:rPr>
                <a:t>r </a:t>
              </a:r>
              <a:r>
                <a:rPr sz="1235" b="1" i="1" spc="-9" dirty="0">
                  <a:latin typeface="Calibri"/>
                  <a:cs typeface="Calibri"/>
                </a:rPr>
                <a:t>Stude</a:t>
              </a:r>
              <a:r>
                <a:rPr sz="1235" b="1" i="1" spc="-13" dirty="0">
                  <a:latin typeface="Calibri"/>
                  <a:cs typeface="Calibri"/>
                </a:rPr>
                <a:t>n</a:t>
              </a:r>
              <a:r>
                <a:rPr sz="1235" b="1" i="1" spc="-4" dirty="0">
                  <a:latin typeface="Calibri"/>
                  <a:cs typeface="Calibri"/>
                </a:rPr>
                <a:t>t</a:t>
              </a:r>
              <a:r>
                <a:rPr sz="1235" b="1" i="1" spc="4" dirty="0">
                  <a:latin typeface="Calibri"/>
                  <a:cs typeface="Calibri"/>
                </a:rPr>
                <a:t> </a:t>
              </a:r>
              <a:r>
                <a:rPr sz="1235" b="1" i="1" spc="-13" dirty="0">
                  <a:latin typeface="Calibri"/>
                  <a:cs typeface="Calibri"/>
                </a:rPr>
                <a:t>f</a:t>
              </a:r>
              <a:r>
                <a:rPr sz="1235" b="1" i="1" spc="-4" dirty="0">
                  <a:latin typeface="Calibri"/>
                  <a:cs typeface="Calibri"/>
                </a:rPr>
                <a:t>ound</a:t>
              </a:r>
              <a:r>
                <a:rPr sz="1235" b="1" i="1" spc="-9" dirty="0">
                  <a:latin typeface="Calibri"/>
                  <a:cs typeface="Calibri"/>
                </a:rPr>
                <a:t> </a:t>
              </a:r>
              <a:r>
                <a:rPr sz="1235" b="1" i="1" spc="-4" dirty="0">
                  <a:latin typeface="Calibri"/>
                  <a:cs typeface="Calibri"/>
                </a:rPr>
                <a:t>Eligi</a:t>
              </a:r>
              <a:r>
                <a:rPr sz="1235" b="1" i="1" dirty="0">
                  <a:latin typeface="Calibri"/>
                  <a:cs typeface="Calibri"/>
                </a:rPr>
                <a:t>b</a:t>
              </a:r>
              <a:r>
                <a:rPr sz="1235" b="1" i="1" spc="-4" dirty="0">
                  <a:latin typeface="Calibri"/>
                  <a:cs typeface="Calibri"/>
                </a:rPr>
                <a:t>le: </a:t>
              </a:r>
              <a:r>
                <a:rPr sz="1235" b="1" spc="-4" dirty="0">
                  <a:latin typeface="Calibri"/>
                  <a:cs typeface="Calibri"/>
                </a:rPr>
                <a:t>M</a:t>
              </a:r>
              <a:r>
                <a:rPr sz="1235" b="1" spc="-18" dirty="0">
                  <a:latin typeface="Calibri"/>
                  <a:cs typeface="Calibri"/>
                </a:rPr>
                <a:t>a</a:t>
              </a:r>
              <a:r>
                <a:rPr sz="1235" b="1" spc="-4" dirty="0">
                  <a:latin typeface="Calibri"/>
                  <a:cs typeface="Calibri"/>
                </a:rPr>
                <a:t>ximum</a:t>
              </a:r>
              <a:r>
                <a:rPr sz="1235" b="1" spc="-9" dirty="0">
                  <a:latin typeface="Calibri"/>
                  <a:cs typeface="Calibri"/>
                </a:rPr>
                <a:t> </a:t>
              </a:r>
              <a:r>
                <a:rPr sz="1235" b="1" spc="-4" dirty="0">
                  <a:latin typeface="Calibri"/>
                  <a:cs typeface="Calibri"/>
                </a:rPr>
                <a:t>5</a:t>
              </a:r>
              <a:r>
                <a:rPr sz="1235" b="1" dirty="0">
                  <a:latin typeface="Calibri"/>
                  <a:cs typeface="Calibri"/>
                </a:rPr>
                <a:t> </a:t>
              </a:r>
              <a:r>
                <a:rPr lang="en-US" sz="1235" b="1" dirty="0">
                  <a:latin typeface="Calibri"/>
                  <a:cs typeface="Calibri"/>
                </a:rPr>
                <a:t>School </a:t>
              </a:r>
              <a:r>
                <a:rPr sz="1235" b="1" spc="-4" dirty="0">
                  <a:latin typeface="Calibri"/>
                  <a:cs typeface="Calibri"/>
                </a:rPr>
                <a:t>D</a:t>
              </a:r>
              <a:r>
                <a:rPr sz="1235" b="1" spc="-26" dirty="0">
                  <a:latin typeface="Calibri"/>
                  <a:cs typeface="Calibri"/>
                </a:rPr>
                <a:t>a</a:t>
              </a:r>
              <a:r>
                <a:rPr sz="1235" b="1" spc="-18" dirty="0">
                  <a:latin typeface="Calibri"/>
                  <a:cs typeface="Calibri"/>
                </a:rPr>
                <a:t>y</a:t>
              </a:r>
              <a:r>
                <a:rPr sz="1235" b="1" spc="-4" dirty="0">
                  <a:latin typeface="Calibri"/>
                  <a:cs typeface="Calibri"/>
                </a:rPr>
                <a:t>s</a:t>
              </a:r>
              <a:endParaRPr sz="1235" dirty="0">
                <a:latin typeface="Calibri"/>
                <a:cs typeface="Calibri"/>
              </a:endParaRPr>
            </a:p>
          </p:txBody>
        </p:sp>
      </p:grpSp>
      <p:sp>
        <p:nvSpPr>
          <p:cNvPr id="43" name="Text Placeholder 3"/>
          <p:cNvSpPr txBox="1">
            <a:spLocks/>
          </p:cNvSpPr>
          <p:nvPr/>
        </p:nvSpPr>
        <p:spPr>
          <a:xfrm>
            <a:off x="522288" y="379223"/>
            <a:ext cx="8164512" cy="388597"/>
          </a:xfrm>
          <a:prstGeom prst="rect">
            <a:avLst/>
          </a:prstGeom>
        </p:spPr>
        <p:txBody>
          <a:bodyPr/>
          <a:lstStyle>
            <a:lvl1pPr marL="342900" indent="-342900" algn="l" defTabSz="457200" rtl="0" eaLnBrk="1" latinLnBrk="0" hangingPunct="1">
              <a:spcBef>
                <a:spcPct val="20000"/>
              </a:spcBef>
              <a:buClr>
                <a:srgbClr val="0099D2"/>
              </a:buClr>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chemeClr val="bg1">
                  <a:lumMod val="50000"/>
                </a:schemeClr>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0099D2"/>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chemeClr val="bg1">
                  <a:lumMod val="50000"/>
                </a:schemeClr>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0099D2"/>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solidFill>
                  <a:srgbClr val="FFFFFF"/>
                </a:solidFill>
              </a:rPr>
              <a:t>504 Process in DCPS</a:t>
            </a:r>
          </a:p>
        </p:txBody>
      </p:sp>
    </p:spTree>
    <p:extLst>
      <p:ext uri="{BB962C8B-B14F-4D97-AF65-F5344CB8AC3E}">
        <p14:creationId xmlns:p14="http://schemas.microsoft.com/office/powerpoint/2010/main" val="3797224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0B65A1-A181-42B8-BFF5-EDD51555CFFE}"/>
              </a:ext>
            </a:extLst>
          </p:cNvPr>
          <p:cNvSpPr>
            <a:spLocks noGrp="1"/>
          </p:cNvSpPr>
          <p:nvPr>
            <p:ph type="title"/>
          </p:nvPr>
        </p:nvSpPr>
        <p:spPr/>
        <p:txBody>
          <a:bodyPr>
            <a:normAutofit/>
          </a:bodyPr>
          <a:lstStyle/>
          <a:p>
            <a:r>
              <a:rPr lang="en-US" dirty="0"/>
              <a:t>Medical Information</a:t>
            </a:r>
          </a:p>
        </p:txBody>
      </p:sp>
      <p:sp>
        <p:nvSpPr>
          <p:cNvPr id="3" name="Content Placeholder 2">
            <a:extLst>
              <a:ext uri="{FF2B5EF4-FFF2-40B4-BE49-F238E27FC236}">
                <a16:creationId xmlns:a16="http://schemas.microsoft.com/office/drawing/2014/main" xmlns="" id="{14D430EF-1CF3-4ACD-95B8-72CB417B448D}"/>
              </a:ext>
            </a:extLst>
          </p:cNvPr>
          <p:cNvSpPr>
            <a:spLocks noGrp="1"/>
          </p:cNvSpPr>
          <p:nvPr>
            <p:ph idx="1"/>
          </p:nvPr>
        </p:nvSpPr>
        <p:spPr/>
        <p:txBody>
          <a:bodyPr>
            <a:normAutofit/>
          </a:bodyPr>
          <a:lstStyle/>
          <a:p>
            <a:pPr marL="0" indent="0">
              <a:buNone/>
            </a:pPr>
            <a:r>
              <a:rPr lang="en-US" dirty="0"/>
              <a:t>Medical providers can support the process by providing the following information to the school:</a:t>
            </a:r>
          </a:p>
          <a:p>
            <a:pPr lvl="1">
              <a:buFont typeface="Wingdings" panose="05000000000000000000" pitchFamily="2" charset="2"/>
              <a:buChar char="Ø"/>
            </a:pPr>
            <a:r>
              <a:rPr lang="en-US" dirty="0"/>
              <a:t>The diagnosis</a:t>
            </a:r>
          </a:p>
          <a:p>
            <a:pPr lvl="1">
              <a:buFont typeface="Wingdings" panose="05000000000000000000" pitchFamily="2" charset="2"/>
              <a:buChar char="Ø"/>
            </a:pPr>
            <a:r>
              <a:rPr lang="en-US" dirty="0"/>
              <a:t>How the disability impacts the students throughout the day</a:t>
            </a:r>
          </a:p>
          <a:p>
            <a:pPr lvl="1">
              <a:buFont typeface="Wingdings" panose="05000000000000000000" pitchFamily="2" charset="2"/>
              <a:buChar char="Ø"/>
            </a:pPr>
            <a:r>
              <a:rPr lang="en-US" dirty="0"/>
              <a:t>Suggested accommodations that schools may consider implementing</a:t>
            </a:r>
          </a:p>
        </p:txBody>
      </p:sp>
      <p:sp>
        <p:nvSpPr>
          <p:cNvPr id="4" name="Text Placeholder 3">
            <a:extLst>
              <a:ext uri="{FF2B5EF4-FFF2-40B4-BE49-F238E27FC236}">
                <a16:creationId xmlns:a16="http://schemas.microsoft.com/office/drawing/2014/main" xmlns="" id="{E27D0FAA-CDC0-4EC5-BD04-F81F977688E0}"/>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103166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2">
            <a:extLst>
              <a:ext uri="{FF2B5EF4-FFF2-40B4-BE49-F238E27FC236}">
                <a16:creationId xmlns:a16="http://schemas.microsoft.com/office/drawing/2014/main" xmlns="" id="{80B712EB-8278-4EBE-BC3D-FAB50D1A9049}"/>
              </a:ext>
            </a:extLst>
          </p:cNvPr>
          <p:cNvSpPr>
            <a:spLocks noGrp="1"/>
          </p:cNvSpPr>
          <p:nvPr>
            <p:ph type="ctrTitle"/>
          </p:nvPr>
        </p:nvSpPr>
        <p:spPr>
          <a:xfrm>
            <a:off x="457200" y="1692812"/>
            <a:ext cx="8382000" cy="762000"/>
          </a:xfrm>
        </p:spPr>
        <p:txBody>
          <a:bodyPr/>
          <a:lstStyle/>
          <a:p>
            <a:r>
              <a:rPr lang="en-US" altLang="en-US" dirty="0">
                <a:cs typeface="Geneva" charset="0"/>
              </a:rPr>
              <a:t>Discussion and Questions </a:t>
            </a:r>
          </a:p>
        </p:txBody>
      </p:sp>
      <p:sp>
        <p:nvSpPr>
          <p:cNvPr id="76803" name="Rectangle 3">
            <a:extLst>
              <a:ext uri="{FF2B5EF4-FFF2-40B4-BE49-F238E27FC236}">
                <a16:creationId xmlns:a16="http://schemas.microsoft.com/office/drawing/2014/main" xmlns="" id="{DA246211-96A6-4676-AE83-6EA0E7089635}"/>
              </a:ext>
            </a:extLst>
          </p:cNvPr>
          <p:cNvSpPr>
            <a:spLocks noChangeArrowheads="1"/>
          </p:cNvSpPr>
          <p:nvPr/>
        </p:nvSpPr>
        <p:spPr bwMode="auto">
          <a:xfrm>
            <a:off x="1295400" y="2863850"/>
            <a:ext cx="59436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Geneva"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ea typeface="Geneva" charset="0"/>
                <a:cs typeface="Geneva"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ea typeface="Geneva" charset="0"/>
                <a:cs typeface="Geneva" charset="0"/>
              </a:defRPr>
            </a:lvl3pPr>
            <a:lvl4pPr marL="1600200" indent="-228600">
              <a:spcBef>
                <a:spcPct val="20000"/>
              </a:spcBef>
              <a:buFont typeface="Arial" panose="020B0604020202020204" pitchFamily="34" charset="0"/>
              <a:buChar char="•"/>
              <a:defRPr sz="1600">
                <a:solidFill>
                  <a:schemeClr val="tx1"/>
                </a:solidFill>
                <a:latin typeface="Calibri" panose="020F0502020204030204" pitchFamily="34" charset="0"/>
                <a:ea typeface="Geneva" charset="0"/>
                <a:cs typeface="Geneva" charset="0"/>
              </a:defRPr>
            </a:lvl4pPr>
            <a:lvl5pPr marL="2057400" indent="-228600">
              <a:spcBef>
                <a:spcPct val="20000"/>
              </a:spcBef>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9pPr>
          </a:lstStyle>
          <a:p>
            <a:pPr algn="ctr">
              <a:spcBef>
                <a:spcPct val="0"/>
              </a:spcBef>
              <a:buFontTx/>
              <a:buNone/>
            </a:pPr>
            <a:r>
              <a:rPr lang="en-US" altLang="en-US" dirty="0">
                <a:latin typeface="Arial" panose="020B0604020202020204" pitchFamily="34" charset="0"/>
              </a:rPr>
              <a:t>How can I be an advocate towards equity? </a:t>
            </a:r>
          </a:p>
          <a:p>
            <a:pPr algn="ctr">
              <a:spcBef>
                <a:spcPct val="0"/>
              </a:spcBef>
              <a:buFontTx/>
              <a:buNone/>
            </a:pPr>
            <a:endParaRPr lang="en-US" altLang="en-US" dirty="0">
              <a:latin typeface="Arial" panose="020B0604020202020204" pitchFamily="34" charset="0"/>
            </a:endParaRPr>
          </a:p>
          <a:p>
            <a:pPr algn="ctr">
              <a:spcBef>
                <a:spcPct val="0"/>
              </a:spcBef>
              <a:buFontTx/>
              <a:buNone/>
            </a:pPr>
            <a:r>
              <a:rPr lang="en-US" altLang="en-US" dirty="0">
                <a:latin typeface="Arial" panose="020B0604020202020204" pitchFamily="34" charset="0"/>
              </a:rPr>
              <a:t>How can my practice be supportive? </a:t>
            </a:r>
          </a:p>
          <a:p>
            <a:pPr algn="ctr">
              <a:spcBef>
                <a:spcPct val="0"/>
              </a:spcBef>
              <a:buFontTx/>
              <a:buNone/>
            </a:pPr>
            <a:endParaRPr lang="en-US" altLang="en-US" dirty="0">
              <a:latin typeface="Arial" panose="020B0604020202020204" pitchFamily="34" charset="0"/>
            </a:endParaRPr>
          </a:p>
          <a:p>
            <a:pPr algn="ctr">
              <a:spcBef>
                <a:spcPct val="0"/>
              </a:spcBef>
              <a:buFontTx/>
              <a:buNone/>
            </a:pPr>
            <a:r>
              <a:rPr lang="en-US" altLang="en-US" dirty="0">
                <a:latin typeface="Arial" panose="020B0604020202020204" pitchFamily="34" charset="0"/>
              </a:rPr>
              <a:t>Where do I take it from here? </a:t>
            </a:r>
          </a:p>
        </p:txBody>
      </p:sp>
    </p:spTree>
    <p:extLst>
      <p:ext uri="{BB962C8B-B14F-4D97-AF65-F5344CB8AC3E}">
        <p14:creationId xmlns:p14="http://schemas.microsoft.com/office/powerpoint/2010/main" val="20914507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5">
            <a:extLst>
              <a:ext uri="{FF2B5EF4-FFF2-40B4-BE49-F238E27FC236}">
                <a16:creationId xmlns:a16="http://schemas.microsoft.com/office/drawing/2014/main" xmlns="" id="{2E993745-8C12-4E9E-B703-F5FDA7E8AFD6}"/>
              </a:ext>
            </a:extLst>
          </p:cNvPr>
          <p:cNvSpPr>
            <a:spLocks noGrp="1"/>
          </p:cNvSpPr>
          <p:nvPr>
            <p:ph type="ctrTitle"/>
          </p:nvPr>
        </p:nvSpPr>
        <p:spPr>
          <a:xfrm>
            <a:off x="304800" y="2405568"/>
            <a:ext cx="3352800" cy="990600"/>
          </a:xfrm>
        </p:spPr>
        <p:txBody>
          <a:bodyPr/>
          <a:lstStyle/>
          <a:p>
            <a:r>
              <a:rPr lang="en-US" altLang="en-US" sz="2400">
                <a:cs typeface="Geneva" charset="0"/>
              </a:rPr>
              <a:t>I get by with a little help from my friends</a:t>
            </a:r>
          </a:p>
        </p:txBody>
      </p:sp>
      <p:sp>
        <p:nvSpPr>
          <p:cNvPr id="77827" name="Text Placeholder 6">
            <a:extLst>
              <a:ext uri="{FF2B5EF4-FFF2-40B4-BE49-F238E27FC236}">
                <a16:creationId xmlns:a16="http://schemas.microsoft.com/office/drawing/2014/main" xmlns="" id="{68CCE05F-1AB1-4CE7-95E1-E0577D6E7527}"/>
              </a:ext>
            </a:extLst>
          </p:cNvPr>
          <p:cNvSpPr>
            <a:spLocks noGrp="1"/>
          </p:cNvSpPr>
          <p:nvPr>
            <p:ph type="body" idx="1"/>
          </p:nvPr>
        </p:nvSpPr>
        <p:spPr>
          <a:xfrm>
            <a:off x="304800" y="1926096"/>
            <a:ext cx="3352800" cy="381000"/>
          </a:xfrm>
        </p:spPr>
        <p:txBody>
          <a:bodyPr/>
          <a:lstStyle/>
          <a:p>
            <a:r>
              <a:rPr lang="en-US" altLang="en-US" dirty="0">
                <a:cs typeface="Geneva" charset="0"/>
              </a:rPr>
              <a:t>And don’t forget…</a:t>
            </a:r>
          </a:p>
        </p:txBody>
      </p:sp>
      <p:pic>
        <p:nvPicPr>
          <p:cNvPr id="77828" name="Picture Placeholder 9">
            <a:extLst>
              <a:ext uri="{FF2B5EF4-FFF2-40B4-BE49-F238E27FC236}">
                <a16:creationId xmlns:a16="http://schemas.microsoft.com/office/drawing/2014/main" xmlns="" id="{BE30BCAB-D225-4C82-B4C9-13D8C6FA9360}"/>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13264" r="13264"/>
          <a:stretch>
            <a:fillRect/>
          </a:stretch>
        </p:blipFill>
        <p:spPr>
          <a:xfrm>
            <a:off x="5080000" y="2895600"/>
            <a:ext cx="3683000" cy="2819400"/>
          </a:xfrm>
        </p:spPr>
      </p:pic>
      <p:sp>
        <p:nvSpPr>
          <p:cNvPr id="77829" name="TextBox 10">
            <a:extLst>
              <a:ext uri="{FF2B5EF4-FFF2-40B4-BE49-F238E27FC236}">
                <a16:creationId xmlns:a16="http://schemas.microsoft.com/office/drawing/2014/main" xmlns="" id="{E2C7893C-869F-4EA1-A712-B32ACEA62AA6}"/>
              </a:ext>
            </a:extLst>
          </p:cNvPr>
          <p:cNvSpPr txBox="1">
            <a:spLocks noChangeArrowheads="1"/>
          </p:cNvSpPr>
          <p:nvPr/>
        </p:nvSpPr>
        <p:spPr bwMode="auto">
          <a:xfrm>
            <a:off x="361072" y="3427969"/>
            <a:ext cx="4406900" cy="302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Geneva"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ea typeface="Geneva" charset="0"/>
                <a:cs typeface="Geneva"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ea typeface="Geneva" charset="0"/>
                <a:cs typeface="Geneva" charset="0"/>
              </a:defRPr>
            </a:lvl3pPr>
            <a:lvl4pPr marL="1600200" indent="-228600">
              <a:spcBef>
                <a:spcPct val="20000"/>
              </a:spcBef>
              <a:buFont typeface="Arial" panose="020B0604020202020204" pitchFamily="34" charset="0"/>
              <a:buChar char="•"/>
              <a:defRPr sz="1600">
                <a:solidFill>
                  <a:schemeClr val="tx1"/>
                </a:solidFill>
                <a:latin typeface="Calibri" panose="020F0502020204030204" pitchFamily="34" charset="0"/>
                <a:ea typeface="Geneva" charset="0"/>
                <a:cs typeface="Geneva" charset="0"/>
              </a:defRPr>
            </a:lvl4pPr>
            <a:lvl5pPr marL="2057400" indent="-228600">
              <a:spcBef>
                <a:spcPct val="20000"/>
              </a:spcBef>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Calibri" panose="020F0502020204030204" pitchFamily="34" charset="0"/>
                <a:ea typeface="Geneva" charset="0"/>
                <a:cs typeface="Geneva" charset="0"/>
              </a:defRPr>
            </a:lvl9pPr>
          </a:lstStyle>
          <a:p>
            <a:pPr>
              <a:spcBef>
                <a:spcPct val="0"/>
              </a:spcBef>
              <a:buFontTx/>
              <a:buNone/>
            </a:pPr>
            <a:r>
              <a:rPr lang="en-US" altLang="en-US" sz="1800" b="1" dirty="0"/>
              <a:t>Diana Bruce</a:t>
            </a:r>
          </a:p>
          <a:p>
            <a:pPr>
              <a:spcBef>
                <a:spcPct val="0"/>
              </a:spcBef>
              <a:buFontTx/>
              <a:buNone/>
            </a:pPr>
            <a:r>
              <a:rPr lang="en-US" altLang="en-US" sz="1800" dirty="0"/>
              <a:t>Director of Health and Wellness </a:t>
            </a:r>
          </a:p>
          <a:p>
            <a:pPr>
              <a:spcBef>
                <a:spcPct val="0"/>
              </a:spcBef>
              <a:buFontTx/>
              <a:buNone/>
            </a:pPr>
            <a:r>
              <a:rPr lang="en-US" altLang="en-US" sz="1800" dirty="0">
                <a:hlinkClick r:id="rId3"/>
              </a:rPr>
              <a:t>Diana.Bruce@dc.gov</a:t>
            </a:r>
            <a:r>
              <a:rPr lang="en-US" altLang="en-US" sz="1800" dirty="0"/>
              <a:t> </a:t>
            </a:r>
          </a:p>
          <a:p>
            <a:pPr>
              <a:spcBef>
                <a:spcPct val="0"/>
              </a:spcBef>
              <a:buNone/>
            </a:pPr>
            <a:r>
              <a:rPr lang="en-US" sz="1800" dirty="0">
                <a:hlinkClick r:id="rId4"/>
              </a:rPr>
              <a:t>https://dcps.dc.gov/page/health-and-wellness</a:t>
            </a:r>
            <a:r>
              <a:rPr lang="en-US" sz="1800" dirty="0"/>
              <a:t> </a:t>
            </a:r>
          </a:p>
          <a:p>
            <a:pPr>
              <a:spcBef>
                <a:spcPct val="0"/>
              </a:spcBef>
              <a:buFontTx/>
              <a:buNone/>
            </a:pPr>
            <a:endParaRPr lang="en-US" altLang="en-US" sz="1800" dirty="0"/>
          </a:p>
          <a:p>
            <a:pPr>
              <a:buNone/>
            </a:pPr>
            <a:r>
              <a:rPr lang="en-US" sz="1800" dirty="0"/>
              <a:t>Section 504/Student Accommodations Team</a:t>
            </a:r>
          </a:p>
          <a:p>
            <a:pPr>
              <a:buNone/>
            </a:pPr>
            <a:r>
              <a:rPr lang="en-US" sz="1800" dirty="0">
                <a:hlinkClick r:id="rId5"/>
              </a:rPr>
              <a:t>504@dc.gov</a:t>
            </a:r>
            <a:endParaRPr lang="en-US" sz="1800" dirty="0"/>
          </a:p>
          <a:p>
            <a:pPr>
              <a:buNone/>
            </a:pPr>
            <a:r>
              <a:rPr lang="en-US" sz="1800" dirty="0">
                <a:hlinkClick r:id="rId6"/>
              </a:rPr>
              <a:t>https://dcps.dc.gov/page/section-504</a:t>
            </a:r>
            <a:endParaRPr lang="en-US" sz="1800" dirty="0"/>
          </a:p>
          <a:p>
            <a:pPr>
              <a:spcBef>
                <a:spcPct val="0"/>
              </a:spcBef>
              <a:buFontTx/>
              <a:buNone/>
            </a:pPr>
            <a:endParaRPr lang="en-US" altLang="en-US" sz="1800" dirty="0"/>
          </a:p>
        </p:txBody>
      </p:sp>
    </p:spTree>
    <p:extLst>
      <p:ext uri="{BB962C8B-B14F-4D97-AF65-F5344CB8AC3E}">
        <p14:creationId xmlns:p14="http://schemas.microsoft.com/office/powerpoint/2010/main" val="21017650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smtClean="0"/>
              <a:t>System Advocacy</a:t>
            </a:r>
            <a:endParaRPr lang="en-US" sz="3200" b="1" dirty="0"/>
          </a:p>
        </p:txBody>
      </p:sp>
      <p:sp>
        <p:nvSpPr>
          <p:cNvPr id="3" name="Content Placeholder 2"/>
          <p:cNvSpPr>
            <a:spLocks noGrp="1"/>
          </p:cNvSpPr>
          <p:nvPr>
            <p:ph idx="1"/>
          </p:nvPr>
        </p:nvSpPr>
        <p:spPr/>
        <p:txBody>
          <a:bodyPr/>
          <a:lstStyle/>
          <a:p>
            <a:r>
              <a:rPr lang="en-US" dirty="0" smtClean="0"/>
              <a:t>School-Based Health Centers</a:t>
            </a:r>
          </a:p>
          <a:p>
            <a:r>
              <a:rPr lang="en-US" dirty="0" smtClean="0"/>
              <a:t>School Nursing</a:t>
            </a:r>
          </a:p>
          <a:p>
            <a:r>
              <a:rPr lang="en-US" dirty="0" smtClean="0"/>
              <a:t>School Health Collaborative</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3289736"/>
            <a:ext cx="4191000" cy="2797295"/>
          </a:xfrm>
          <a:prstGeom prst="rect">
            <a:avLst/>
          </a:prstGeom>
        </p:spPr>
      </p:pic>
    </p:spTree>
    <p:extLst>
      <p:ext uri="{BB962C8B-B14F-4D97-AF65-F5344CB8AC3E}">
        <p14:creationId xmlns:p14="http://schemas.microsoft.com/office/powerpoint/2010/main" val="2179226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smtClean="0"/>
              <a:t>CHECK OUT THE NEWS!</a:t>
            </a:r>
            <a:endParaRPr lang="en-US" sz="3600" b="1" dirty="0"/>
          </a:p>
        </p:txBody>
      </p:sp>
      <p:pic>
        <p:nvPicPr>
          <p:cNvPr id="1026" name="Picture 2" descr="Image result for newspaper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0" y="228600"/>
            <a:ext cx="14224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newspaper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8200" y="228600"/>
            <a:ext cx="1422400" cy="1066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 y="1255693"/>
            <a:ext cx="8686800" cy="461665"/>
          </a:xfrm>
          <a:prstGeom prst="rect">
            <a:avLst/>
          </a:prstGeom>
          <a:noFill/>
        </p:spPr>
        <p:txBody>
          <a:bodyPr wrap="square" rtlCol="0">
            <a:spAutoFit/>
          </a:bodyPr>
          <a:lstStyle/>
          <a:p>
            <a:pPr algn="ctr"/>
            <a:r>
              <a:rPr lang="en-US" sz="2400" b="1" dirty="0" smtClean="0">
                <a:latin typeface="Arial" panose="020B0604020202020204" pitchFamily="34" charset="0"/>
                <a:cs typeface="Arial" panose="020B0604020202020204" pitchFamily="34" charset="0"/>
              </a:rPr>
              <a:t>Dreamers Still in Limbo</a:t>
            </a:r>
            <a:endParaRPr lang="en-US" sz="2400" b="1" dirty="0">
              <a:latin typeface="Arial" panose="020B0604020202020204" pitchFamily="34" charset="0"/>
              <a:cs typeface="Arial" panose="020B0604020202020204"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599" y="2209800"/>
            <a:ext cx="8703801"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2709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smtClean="0"/>
              <a:t>School-Based Health Centers</a:t>
            </a:r>
            <a:endParaRPr lang="en-US" sz="3200" b="1" dirty="0"/>
          </a:p>
        </p:txBody>
      </p:sp>
      <p:sp>
        <p:nvSpPr>
          <p:cNvPr id="3" name="Content Placeholder 2"/>
          <p:cNvSpPr>
            <a:spLocks noGrp="1"/>
          </p:cNvSpPr>
          <p:nvPr>
            <p:ph idx="1"/>
          </p:nvPr>
        </p:nvSpPr>
        <p:spPr>
          <a:xfrm>
            <a:off x="457200" y="914400"/>
            <a:ext cx="8229600" cy="5211763"/>
          </a:xfrm>
        </p:spPr>
        <p:txBody>
          <a:bodyPr>
            <a:normAutofit fontScale="85000" lnSpcReduction="10000"/>
          </a:bodyPr>
          <a:lstStyle/>
          <a:p>
            <a:r>
              <a:rPr lang="en-US" dirty="0"/>
              <a:t>SBHCs address acute and chronic health needs </a:t>
            </a:r>
            <a:r>
              <a:rPr lang="en-US" dirty="0" smtClean="0"/>
              <a:t>by:</a:t>
            </a:r>
          </a:p>
          <a:p>
            <a:pPr lvl="1"/>
            <a:r>
              <a:rPr lang="en-US" dirty="0" smtClean="0"/>
              <a:t>providing </a:t>
            </a:r>
            <a:r>
              <a:rPr lang="en-US" dirty="0"/>
              <a:t>convenient, accessible, and comprehensive health care services and preventive </a:t>
            </a:r>
            <a:r>
              <a:rPr lang="en-US" dirty="0" smtClean="0"/>
              <a:t>interventions </a:t>
            </a:r>
            <a:r>
              <a:rPr lang="en-US" dirty="0"/>
              <a:t>co‐located and integrated within the school setting</a:t>
            </a:r>
            <a:endParaRPr lang="en-US" dirty="0" smtClean="0"/>
          </a:p>
          <a:p>
            <a:pPr lvl="1"/>
            <a:r>
              <a:rPr lang="en-US" dirty="0" smtClean="0"/>
              <a:t>serving students </a:t>
            </a:r>
            <a:r>
              <a:rPr lang="en-US" dirty="0"/>
              <a:t>in grades </a:t>
            </a:r>
            <a:r>
              <a:rPr lang="en-US" dirty="0" smtClean="0"/>
              <a:t>preK‐12</a:t>
            </a:r>
          </a:p>
          <a:p>
            <a:pPr lvl="1"/>
            <a:r>
              <a:rPr lang="en-US" dirty="0"/>
              <a:t>f</a:t>
            </a:r>
            <a:r>
              <a:rPr lang="en-US" dirty="0" smtClean="0"/>
              <a:t>orming partnerships </a:t>
            </a:r>
            <a:r>
              <a:rPr lang="en-US" dirty="0"/>
              <a:t>between schools and sponsoring </a:t>
            </a:r>
            <a:r>
              <a:rPr lang="en-US" dirty="0" smtClean="0"/>
              <a:t>agencies</a:t>
            </a:r>
          </a:p>
          <a:p>
            <a:pPr lvl="0"/>
            <a:r>
              <a:rPr lang="en-US" dirty="0" smtClean="0">
                <a:solidFill>
                  <a:prstClr val="black"/>
                </a:solidFill>
              </a:rPr>
              <a:t>Funding: </a:t>
            </a:r>
          </a:p>
          <a:p>
            <a:pPr lvl="1"/>
            <a:r>
              <a:rPr lang="en-US" dirty="0"/>
              <a:t>s</a:t>
            </a:r>
            <a:r>
              <a:rPr lang="en-US" dirty="0" smtClean="0"/>
              <a:t>ponsoring </a:t>
            </a:r>
            <a:r>
              <a:rPr lang="en-US" dirty="0"/>
              <a:t>agencies include hospitals/academic medical centers, FQHCs, public health </a:t>
            </a:r>
            <a:r>
              <a:rPr lang="en-US" dirty="0" err="1"/>
              <a:t>depts</a:t>
            </a:r>
            <a:r>
              <a:rPr lang="en-US" dirty="0"/>
              <a:t>, community health or behavioral health </a:t>
            </a:r>
            <a:r>
              <a:rPr lang="en-US" dirty="0" smtClean="0"/>
              <a:t>centers.</a:t>
            </a:r>
          </a:p>
          <a:p>
            <a:pPr lvl="1"/>
            <a:r>
              <a:rPr lang="en-US" dirty="0"/>
              <a:t>f</a:t>
            </a:r>
            <a:r>
              <a:rPr lang="en-US" dirty="0" smtClean="0"/>
              <a:t>unding </a:t>
            </a:r>
            <a:r>
              <a:rPr lang="en-US" dirty="0"/>
              <a:t>sources include: – State (general fund, block grant, MCO arrangements); – Local (school district, city </a:t>
            </a:r>
            <a:r>
              <a:rPr lang="en-US" dirty="0" err="1"/>
              <a:t>govt</a:t>
            </a:r>
            <a:r>
              <a:rPr lang="en-US" dirty="0"/>
              <a:t>‐ levies/taxes);   – Federal and/or private grants (</a:t>
            </a:r>
            <a:r>
              <a:rPr lang="en-US" dirty="0" err="1"/>
              <a:t>esp</a:t>
            </a:r>
            <a:r>
              <a:rPr lang="en-US" dirty="0"/>
              <a:t> for prevention interventions) </a:t>
            </a:r>
            <a:endParaRPr lang="en-US" dirty="0" smtClean="0"/>
          </a:p>
          <a:p>
            <a:pPr lvl="1"/>
            <a:r>
              <a:rPr lang="en-US" dirty="0" smtClean="0"/>
              <a:t>90</a:t>
            </a:r>
            <a:r>
              <a:rPr lang="en-US" dirty="0"/>
              <a:t>% of SBHCs seek reimbursement for services from public and private health insurers, with Medicaid constituting the largest patient‐related revenue source</a:t>
            </a:r>
            <a:endParaRPr lang="en-US" dirty="0">
              <a:solidFill>
                <a:prstClr val="black"/>
              </a:solidFill>
            </a:endParaRPr>
          </a:p>
          <a:p>
            <a:pPr marL="457200" lvl="1" indent="0">
              <a:buNone/>
            </a:pPr>
            <a:endParaRPr lang="en-US" dirty="0" smtClean="0"/>
          </a:p>
        </p:txBody>
      </p:sp>
    </p:spTree>
    <p:extLst>
      <p:ext uri="{BB962C8B-B14F-4D97-AF65-F5344CB8AC3E}">
        <p14:creationId xmlns:p14="http://schemas.microsoft.com/office/powerpoint/2010/main" val="39400900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smtClean="0"/>
              <a:t>Benefits of School-Based Health Centers</a:t>
            </a:r>
            <a:endParaRPr lang="en-US" sz="3200" b="1" dirty="0"/>
          </a:p>
        </p:txBody>
      </p:sp>
      <p:sp>
        <p:nvSpPr>
          <p:cNvPr id="3" name="Content Placeholder 2"/>
          <p:cNvSpPr>
            <a:spLocks noGrp="1"/>
          </p:cNvSpPr>
          <p:nvPr>
            <p:ph idx="1"/>
          </p:nvPr>
        </p:nvSpPr>
        <p:spPr/>
        <p:txBody>
          <a:bodyPr/>
          <a:lstStyle/>
          <a:p>
            <a:r>
              <a:rPr lang="en-US" dirty="0" smtClean="0"/>
              <a:t>SBHCs </a:t>
            </a:r>
            <a:r>
              <a:rPr lang="en-US" dirty="0"/>
              <a:t>are associated with significant: </a:t>
            </a:r>
            <a:endParaRPr lang="en-US" dirty="0" smtClean="0"/>
          </a:p>
          <a:p>
            <a:pPr lvl="1"/>
            <a:r>
              <a:rPr lang="en-US" dirty="0" smtClean="0"/>
              <a:t>Improvements </a:t>
            </a:r>
            <a:r>
              <a:rPr lang="en-US" dirty="0"/>
              <a:t>in access and utilization of programs and services </a:t>
            </a:r>
          </a:p>
          <a:p>
            <a:pPr lvl="1"/>
            <a:r>
              <a:rPr lang="en-US" dirty="0" smtClean="0"/>
              <a:t>Enhanced </a:t>
            </a:r>
            <a:r>
              <a:rPr lang="en-US" dirty="0"/>
              <a:t>health and education outcomes for </a:t>
            </a:r>
            <a:r>
              <a:rPr lang="en-US" dirty="0" smtClean="0"/>
              <a:t>students</a:t>
            </a:r>
          </a:p>
          <a:p>
            <a:pPr lvl="1"/>
            <a:r>
              <a:rPr lang="en-US" dirty="0" smtClean="0"/>
              <a:t>Reductions </a:t>
            </a:r>
            <a:r>
              <a:rPr lang="en-US" dirty="0"/>
              <a:t>in ER visits and health care costs </a:t>
            </a:r>
            <a:endParaRPr lang="en-US" dirty="0" smtClean="0"/>
          </a:p>
          <a:p>
            <a:pPr lvl="1"/>
            <a:r>
              <a:rPr lang="en-US" dirty="0" smtClean="0"/>
              <a:t>Community </a:t>
            </a:r>
            <a:r>
              <a:rPr lang="en-US" dirty="0"/>
              <a:t>Preventive </a:t>
            </a:r>
            <a:r>
              <a:rPr lang="en-US" dirty="0" smtClean="0"/>
              <a:t>Services Task </a:t>
            </a:r>
            <a:r>
              <a:rPr lang="en-US" dirty="0"/>
              <a:t>Force recommends implementing school‐based health services nationwide</a:t>
            </a:r>
          </a:p>
        </p:txBody>
      </p:sp>
    </p:spTree>
    <p:extLst>
      <p:ext uri="{BB962C8B-B14F-4D97-AF65-F5344CB8AC3E}">
        <p14:creationId xmlns:p14="http://schemas.microsoft.com/office/powerpoint/2010/main" val="7389606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792162"/>
          </a:xfrm>
        </p:spPr>
        <p:txBody>
          <a:bodyPr>
            <a:normAutofit/>
          </a:bodyPr>
          <a:lstStyle/>
          <a:p>
            <a:pPr algn="ctr"/>
            <a:r>
              <a:rPr lang="en-US" sz="3200" b="1" dirty="0" smtClean="0"/>
              <a:t>School-Based Services</a:t>
            </a:r>
            <a:r>
              <a:rPr lang="en-US" sz="3200" b="1" dirty="0"/>
              <a:t> </a:t>
            </a:r>
            <a:r>
              <a:rPr lang="en-US" sz="3200" b="1" dirty="0" smtClean="0"/>
              <a:t>at Children’s National</a:t>
            </a:r>
            <a:endParaRPr lang="en-US" sz="3200" b="1" dirty="0"/>
          </a:p>
        </p:txBody>
      </p:sp>
      <p:sp>
        <p:nvSpPr>
          <p:cNvPr id="3" name="Content Placeholder 2"/>
          <p:cNvSpPr>
            <a:spLocks noGrp="1"/>
          </p:cNvSpPr>
          <p:nvPr>
            <p:ph idx="1"/>
          </p:nvPr>
        </p:nvSpPr>
        <p:spPr>
          <a:xfrm>
            <a:off x="457200" y="1066800"/>
            <a:ext cx="8229600" cy="5059363"/>
          </a:xfrm>
        </p:spPr>
        <p:txBody>
          <a:bodyPr/>
          <a:lstStyle/>
          <a:p>
            <a:r>
              <a:rPr lang="en-US" dirty="0" smtClean="0"/>
              <a:t>School-Based Health Centers</a:t>
            </a:r>
          </a:p>
          <a:p>
            <a:pPr lvl="1"/>
            <a:r>
              <a:rPr lang="en-US" dirty="0" smtClean="0"/>
              <a:t>3 in high schools in Washington, DC</a:t>
            </a:r>
          </a:p>
          <a:p>
            <a:pPr lvl="1"/>
            <a:r>
              <a:rPr lang="en-US" dirty="0" smtClean="0"/>
              <a:t>4 in high schools in Montgomery County, MD</a:t>
            </a:r>
          </a:p>
          <a:p>
            <a:pPr lvl="1"/>
            <a:r>
              <a:rPr lang="en-US" dirty="0" smtClean="0"/>
              <a:t>4 in high schools in Prince George’s County, MD</a:t>
            </a:r>
          </a:p>
          <a:p>
            <a:r>
              <a:rPr lang="en-US" dirty="0" smtClean="0"/>
              <a:t>Children’s School Services</a:t>
            </a:r>
          </a:p>
          <a:p>
            <a:pPr lvl="1"/>
            <a:r>
              <a:rPr lang="en-US" dirty="0" smtClean="0"/>
              <a:t>114 public schools and 61 public charter schools in DC </a:t>
            </a:r>
          </a:p>
          <a:p>
            <a:pPr lvl="1"/>
            <a:r>
              <a:rPr lang="en-US" dirty="0" smtClean="0"/>
              <a:t>school nurses provide onsite care and care coordination for 74,000 students</a:t>
            </a:r>
          </a:p>
          <a:p>
            <a:endParaRPr lang="en-US" dirty="0"/>
          </a:p>
        </p:txBody>
      </p:sp>
    </p:spTree>
    <p:extLst>
      <p:ext uri="{BB962C8B-B14F-4D97-AF65-F5344CB8AC3E}">
        <p14:creationId xmlns:p14="http://schemas.microsoft.com/office/powerpoint/2010/main" val="35620822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smtClean="0"/>
              <a:t>Children’s National School Health Collaborative</a:t>
            </a:r>
            <a:endParaRPr lang="en-US" sz="3200" b="1" dirty="0"/>
          </a:p>
        </p:txBody>
      </p:sp>
      <p:sp>
        <p:nvSpPr>
          <p:cNvPr id="3" name="Content Placeholder 2"/>
          <p:cNvSpPr>
            <a:spLocks noGrp="1"/>
          </p:cNvSpPr>
          <p:nvPr>
            <p:ph idx="1"/>
          </p:nvPr>
        </p:nvSpPr>
        <p:spPr/>
        <p:txBody>
          <a:bodyPr/>
          <a:lstStyle/>
          <a:p>
            <a:r>
              <a:rPr lang="en-US" dirty="0" smtClean="0"/>
              <a:t>Objective: Convene </a:t>
            </a:r>
            <a:r>
              <a:rPr lang="en-US" dirty="0"/>
              <a:t>school health stakeholders at Children’s National Health System to: </a:t>
            </a:r>
          </a:p>
          <a:p>
            <a:pPr lvl="1"/>
            <a:r>
              <a:rPr lang="en-US" dirty="0" smtClean="0"/>
              <a:t>Learn </a:t>
            </a:r>
            <a:r>
              <a:rPr lang="en-US" dirty="0"/>
              <a:t>about regional school-based </a:t>
            </a:r>
            <a:r>
              <a:rPr lang="en-US" dirty="0" smtClean="0"/>
              <a:t>efforts</a:t>
            </a:r>
          </a:p>
          <a:p>
            <a:pPr lvl="1"/>
            <a:r>
              <a:rPr lang="en-US" dirty="0" smtClean="0"/>
              <a:t>Increase </a:t>
            </a:r>
            <a:r>
              <a:rPr lang="en-US" dirty="0"/>
              <a:t>coordination of hospital-wide school-based </a:t>
            </a:r>
            <a:r>
              <a:rPr lang="en-US" dirty="0" smtClean="0"/>
              <a:t>efforts</a:t>
            </a:r>
          </a:p>
          <a:p>
            <a:pPr lvl="1"/>
            <a:r>
              <a:rPr lang="en-US" dirty="0" smtClean="0"/>
              <a:t>Identify </a:t>
            </a:r>
            <a:r>
              <a:rPr lang="en-US" dirty="0"/>
              <a:t>areas for collaboration and strategic </a:t>
            </a:r>
            <a:r>
              <a:rPr lang="en-US" dirty="0" smtClean="0"/>
              <a:t>growth</a:t>
            </a:r>
          </a:p>
          <a:p>
            <a:r>
              <a:rPr lang="en-US" dirty="0" smtClean="0"/>
              <a:t>Open to all CNHS staff and trainees</a:t>
            </a:r>
          </a:p>
          <a:p>
            <a:r>
              <a:rPr lang="en-US" dirty="0" smtClean="0"/>
              <a:t>Meets bi-monthly</a:t>
            </a:r>
          </a:p>
          <a:p>
            <a:r>
              <a:rPr lang="en-US" dirty="0" smtClean="0"/>
              <a:t>Next meeting: Tuesday, March 20, 9-11 am</a:t>
            </a:r>
          </a:p>
        </p:txBody>
      </p:sp>
    </p:spTree>
    <p:extLst>
      <p:ext uri="{BB962C8B-B14F-4D97-AF65-F5344CB8AC3E}">
        <p14:creationId xmlns:p14="http://schemas.microsoft.com/office/powerpoint/2010/main" val="39596755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smtClean="0"/>
              <a:t>Children’s National School Health Collaborative</a:t>
            </a:r>
            <a:endParaRPr lang="en-US" sz="3200" b="1" dirty="0"/>
          </a:p>
        </p:txBody>
      </p:sp>
      <p:sp>
        <p:nvSpPr>
          <p:cNvPr id="3" name="Content Placeholder 2"/>
          <p:cNvSpPr>
            <a:spLocks noGrp="1"/>
          </p:cNvSpPr>
          <p:nvPr>
            <p:ph idx="1"/>
          </p:nvPr>
        </p:nvSpPr>
        <p:spPr/>
        <p:txBody>
          <a:bodyPr/>
          <a:lstStyle/>
          <a:p>
            <a:pPr marL="0" indent="0">
              <a:buNone/>
            </a:pPr>
            <a:r>
              <a:rPr lang="en-US" dirty="0" smtClean="0"/>
              <a:t>Focus Areas </a:t>
            </a:r>
          </a:p>
          <a:p>
            <a:pPr marL="514350" indent="-514350">
              <a:buFont typeface="+mj-lt"/>
              <a:buAutoNum type="arabicPeriod"/>
            </a:pPr>
            <a:r>
              <a:rPr lang="en-US" dirty="0" smtClean="0"/>
              <a:t>Research </a:t>
            </a:r>
            <a:r>
              <a:rPr lang="en-US" dirty="0"/>
              <a:t>and Outcomes </a:t>
            </a:r>
            <a:endParaRPr lang="en-US" dirty="0" smtClean="0"/>
          </a:p>
          <a:p>
            <a:pPr marL="514350" indent="-514350">
              <a:buFont typeface="+mj-lt"/>
              <a:buAutoNum type="arabicPeriod"/>
            </a:pPr>
            <a:r>
              <a:rPr lang="en-US" dirty="0" smtClean="0"/>
              <a:t>Education </a:t>
            </a:r>
          </a:p>
          <a:p>
            <a:pPr marL="514350" indent="-514350">
              <a:buFont typeface="+mj-lt"/>
              <a:buAutoNum type="arabicPeriod"/>
            </a:pPr>
            <a:r>
              <a:rPr lang="en-US" dirty="0" smtClean="0"/>
              <a:t>Advocacy </a:t>
            </a:r>
            <a:r>
              <a:rPr lang="en-US" dirty="0"/>
              <a:t>and Policy </a:t>
            </a:r>
            <a:r>
              <a:rPr lang="en-US" dirty="0" smtClean="0"/>
              <a:t>Change</a:t>
            </a:r>
          </a:p>
          <a:p>
            <a:pPr marL="514350" indent="-514350">
              <a:buFont typeface="+mj-lt"/>
              <a:buAutoNum type="arabicPeriod"/>
            </a:pPr>
            <a:r>
              <a:rPr lang="en-US" dirty="0" smtClean="0"/>
              <a:t>Stakeholder </a:t>
            </a:r>
            <a:r>
              <a:rPr lang="en-US" dirty="0"/>
              <a:t>Engagement </a:t>
            </a:r>
            <a:endParaRPr lang="en-US" dirty="0" smtClean="0"/>
          </a:p>
          <a:p>
            <a:pPr marL="514350" indent="-514350">
              <a:buFont typeface="+mj-lt"/>
              <a:buAutoNum type="arabicPeriod"/>
            </a:pPr>
            <a:r>
              <a:rPr lang="en-US" dirty="0" smtClean="0"/>
              <a:t>Resources </a:t>
            </a:r>
            <a:r>
              <a:rPr lang="en-US" dirty="0"/>
              <a:t>and Funding Opportunities</a:t>
            </a:r>
          </a:p>
        </p:txBody>
      </p:sp>
    </p:spTree>
    <p:extLst>
      <p:ext uri="{BB962C8B-B14F-4D97-AF65-F5344CB8AC3E}">
        <p14:creationId xmlns:p14="http://schemas.microsoft.com/office/powerpoint/2010/main" val="6943963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smtClean="0"/>
              <a:t>Community Advocacy for School Health</a:t>
            </a:r>
            <a:endParaRPr lang="en-US" sz="3200" b="1" dirty="0"/>
          </a:p>
        </p:txBody>
      </p:sp>
      <p:sp>
        <p:nvSpPr>
          <p:cNvPr id="3" name="Content Placeholder 2"/>
          <p:cNvSpPr>
            <a:spLocks noGrp="1"/>
          </p:cNvSpPr>
          <p:nvPr>
            <p:ph idx="1"/>
          </p:nvPr>
        </p:nvSpPr>
        <p:spPr/>
        <p:txBody>
          <a:bodyPr/>
          <a:lstStyle/>
          <a:p>
            <a:r>
              <a:rPr lang="en-US" dirty="0" smtClean="0"/>
              <a:t>Key Steps:</a:t>
            </a:r>
          </a:p>
          <a:p>
            <a:pPr lvl="1"/>
            <a:r>
              <a:rPr lang="en-US" dirty="0" smtClean="0"/>
              <a:t>Familiarize yourself with the school system structure, governance and leadership in the jurisdiction you work in</a:t>
            </a:r>
          </a:p>
          <a:p>
            <a:pPr lvl="1"/>
            <a:r>
              <a:rPr lang="en-US" dirty="0" smtClean="0"/>
              <a:t>Understand the strategic plan of your local educational system – what are their priority areas?  Where might there be opportunity to work together?</a:t>
            </a:r>
          </a:p>
          <a:p>
            <a:pPr lvl="1"/>
            <a:r>
              <a:rPr lang="en-US" dirty="0" smtClean="0"/>
              <a:t>Identify relationships that are key to success</a:t>
            </a:r>
          </a:p>
          <a:p>
            <a:pPr lvl="1"/>
            <a:r>
              <a:rPr lang="en-US" dirty="0" smtClean="0"/>
              <a:t>Identify issues or groups where the pediatrician voice can make a difference</a:t>
            </a:r>
          </a:p>
          <a:p>
            <a:pPr marL="0" indent="0">
              <a:buNone/>
            </a:pPr>
            <a:endParaRPr lang="en-US" dirty="0"/>
          </a:p>
        </p:txBody>
      </p:sp>
    </p:spTree>
    <p:extLst>
      <p:ext uri="{BB962C8B-B14F-4D97-AF65-F5344CB8AC3E}">
        <p14:creationId xmlns:p14="http://schemas.microsoft.com/office/powerpoint/2010/main" val="15361961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239000" y="6355282"/>
            <a:ext cx="1676400" cy="369332"/>
          </a:xfrm>
          <a:prstGeom prst="rect">
            <a:avLst/>
          </a:prstGeom>
          <a:solidFill>
            <a:schemeClr val="bg1"/>
          </a:solidFill>
        </p:spPr>
        <p:txBody>
          <a:bodyPr wrap="square" rtlCol="0">
            <a:spAutoFit/>
          </a:bodyPr>
          <a:lstStyle/>
          <a:p>
            <a:pPr algn="ct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1642"/>
          <a:stretch/>
        </p:blipFill>
        <p:spPr>
          <a:xfrm>
            <a:off x="4419600" y="3142421"/>
            <a:ext cx="4572000" cy="3029779"/>
          </a:xfrm>
          <a:prstGeom prst="rect">
            <a:avLst/>
          </a:prstGeom>
          <a:ln>
            <a:solidFill>
              <a:schemeClr val="tx1"/>
            </a:solidFill>
          </a:ln>
        </p:spPr>
      </p:pic>
      <p:sp>
        <p:nvSpPr>
          <p:cNvPr id="2" name="Title 1"/>
          <p:cNvSpPr>
            <a:spLocks noGrp="1"/>
          </p:cNvSpPr>
          <p:nvPr>
            <p:ph type="title"/>
          </p:nvPr>
        </p:nvSpPr>
        <p:spPr>
          <a:xfrm>
            <a:off x="228600" y="361908"/>
            <a:ext cx="8686800" cy="669925"/>
          </a:xfrm>
        </p:spPr>
        <p:txBody>
          <a:bodyPr>
            <a:normAutofit fontScale="90000"/>
          </a:bodyPr>
          <a:lstStyle/>
          <a:p>
            <a:pPr algn="ctr"/>
            <a:r>
              <a:rPr lang="en-US" b="1" dirty="0" smtClean="0">
                <a:solidFill>
                  <a:srgbClr val="FF0000"/>
                </a:solidFill>
              </a:rPr>
              <a:t>Community Advocacy – </a:t>
            </a:r>
            <a:r>
              <a:rPr lang="en-US" b="1" i="1" dirty="0" smtClean="0">
                <a:solidFill>
                  <a:srgbClr val="FF0000"/>
                </a:solidFill>
              </a:rPr>
              <a:t>Strengthening Relati</a:t>
            </a:r>
            <a:r>
              <a:rPr lang="en-US" b="1" i="1" dirty="0" smtClean="0"/>
              <a:t>onships  </a:t>
            </a:r>
            <a:endParaRPr lang="en-US" b="1" i="1" dirty="0"/>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18350"/>
          <a:stretch/>
        </p:blipFill>
        <p:spPr>
          <a:xfrm>
            <a:off x="228600" y="1143000"/>
            <a:ext cx="4724400" cy="2893115"/>
          </a:xfrm>
          <a:prstGeom prst="rect">
            <a:avLst/>
          </a:prstGeom>
          <a:ln>
            <a:solidFill>
              <a:schemeClr val="tx1"/>
            </a:solidFill>
          </a:ln>
        </p:spPr>
      </p:pic>
      <p:sp>
        <p:nvSpPr>
          <p:cNvPr id="9" name="TextBox 8"/>
          <p:cNvSpPr txBox="1"/>
          <p:nvPr/>
        </p:nvSpPr>
        <p:spPr>
          <a:xfrm>
            <a:off x="1524486" y="4114800"/>
            <a:ext cx="2132635" cy="369332"/>
          </a:xfrm>
          <a:prstGeom prst="rect">
            <a:avLst/>
          </a:prstGeom>
          <a:noFill/>
        </p:spPr>
        <p:txBody>
          <a:bodyPr wrap="none" rtlCol="0">
            <a:spAutoFit/>
          </a:bodyPr>
          <a:lstStyle/>
          <a:p>
            <a:pPr algn="ctr"/>
            <a:r>
              <a:rPr lang="en-US" dirty="0" smtClean="0"/>
              <a:t>DCPS and OSSE Tour</a:t>
            </a:r>
            <a:endParaRPr lang="en-US" dirty="0"/>
          </a:p>
        </p:txBody>
      </p:sp>
      <p:sp>
        <p:nvSpPr>
          <p:cNvPr id="10" name="TextBox 9"/>
          <p:cNvSpPr txBox="1"/>
          <p:nvPr/>
        </p:nvSpPr>
        <p:spPr>
          <a:xfrm>
            <a:off x="5292687" y="6172200"/>
            <a:ext cx="2825837" cy="369332"/>
          </a:xfrm>
          <a:prstGeom prst="rect">
            <a:avLst/>
          </a:prstGeom>
          <a:solidFill>
            <a:schemeClr val="bg1"/>
          </a:solidFill>
        </p:spPr>
        <p:txBody>
          <a:bodyPr wrap="none" rtlCol="0">
            <a:spAutoFit/>
          </a:bodyPr>
          <a:lstStyle/>
          <a:p>
            <a:pPr algn="ctr"/>
            <a:r>
              <a:rPr lang="en-US" dirty="0" smtClean="0"/>
              <a:t>Every Day Counts Task Force</a:t>
            </a:r>
            <a:endParaRPr lang="en-US" dirty="0"/>
          </a:p>
        </p:txBody>
      </p:sp>
    </p:spTree>
    <p:extLst>
      <p:ext uri="{BB962C8B-B14F-4D97-AF65-F5344CB8AC3E}">
        <p14:creationId xmlns:p14="http://schemas.microsoft.com/office/powerpoint/2010/main" val="30200642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solidFill>
                  <a:srgbClr val="FF0000"/>
                </a:solidFill>
              </a:rPr>
              <a:t>Community Advocacy – </a:t>
            </a:r>
            <a:r>
              <a:rPr lang="en-US" b="1" i="1" dirty="0" smtClean="0">
                <a:solidFill>
                  <a:srgbClr val="FF0000"/>
                </a:solidFill>
              </a:rPr>
              <a:t>Building Relationships</a:t>
            </a:r>
            <a:endParaRPr lang="en-US" b="1" i="1" dirty="0">
              <a:solidFill>
                <a:srgbClr val="FF0000"/>
              </a:solidFill>
            </a:endParaRPr>
          </a:p>
        </p:txBody>
      </p:sp>
      <p:sp>
        <p:nvSpPr>
          <p:cNvPr id="3" name="Text Placeholder 2"/>
          <p:cNvSpPr>
            <a:spLocks noGrp="1"/>
          </p:cNvSpPr>
          <p:nvPr>
            <p:ph type="body" sz="quarter" idx="13"/>
          </p:nvPr>
        </p:nvSpPr>
        <p:spPr/>
        <p:txBody>
          <a:bodyPr/>
          <a:lstStyle/>
          <a:p>
            <a:endParaRPr lang="en-US" dirty="0" smtClean="0"/>
          </a:p>
          <a:p>
            <a:endParaRPr lang="en-US" dirty="0"/>
          </a:p>
          <a:p>
            <a:endParaRPr lang="en-US" dirty="0" smtClean="0"/>
          </a:p>
          <a:p>
            <a:endParaRPr lang="en-US" dirty="0"/>
          </a:p>
          <a:p>
            <a:endParaRPr lang="en-US"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524000"/>
            <a:ext cx="5181600" cy="3871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36231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Community Advocacy – </a:t>
            </a:r>
            <a:r>
              <a:rPr lang="en-US" b="1" i="1" dirty="0" smtClean="0"/>
              <a:t>Influencing Policy</a:t>
            </a:r>
            <a:endParaRPr lang="en-US" b="1" i="1" dirty="0"/>
          </a:p>
        </p:txBody>
      </p:sp>
      <p:sp>
        <p:nvSpPr>
          <p:cNvPr id="3" name="Slide Number Placeholder 2"/>
          <p:cNvSpPr>
            <a:spLocks noGrp="1"/>
          </p:cNvSpPr>
          <p:nvPr>
            <p:ph type="sldNum" sz="quarter" idx="12"/>
          </p:nvPr>
        </p:nvSpPr>
        <p:spPr/>
        <p:txBody>
          <a:bodyPr/>
          <a:lstStyle/>
          <a:p>
            <a:fld id="{90033947-BDB2-44BC-B95C-A87CE3683263}" type="slidenum">
              <a:rPr lang="en-US" smtClean="0">
                <a:solidFill>
                  <a:prstClr val="black">
                    <a:tint val="75000"/>
                  </a:prstClr>
                </a:solidFill>
              </a:rPr>
              <a:pPr/>
              <a:t>58</a:t>
            </a:fld>
            <a:endParaRPr lang="en-US" dirty="0">
              <a:solidFill>
                <a:prstClr val="black">
                  <a:tint val="75000"/>
                </a:prstClr>
              </a:solidFill>
            </a:endParaRPr>
          </a:p>
        </p:txBody>
      </p:sp>
      <p:pic>
        <p:nvPicPr>
          <p:cNvPr id="5"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2918"/>
          <a:stretch/>
        </p:blipFill>
        <p:spPr bwMode="auto">
          <a:xfrm>
            <a:off x="304800" y="1745279"/>
            <a:ext cx="4152366" cy="239589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0" t="13133" r="2220" b="14698"/>
          <a:stretch/>
        </p:blipFill>
        <p:spPr bwMode="auto">
          <a:xfrm>
            <a:off x="4837043" y="1745279"/>
            <a:ext cx="4068833" cy="23958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524000" y="4495800"/>
            <a:ext cx="6096000" cy="830997"/>
          </a:xfrm>
          <a:prstGeom prst="rect">
            <a:avLst/>
          </a:prstGeom>
        </p:spPr>
        <p:txBody>
          <a:bodyPr wrap="square">
            <a:spAutoFit/>
          </a:bodyPr>
          <a:lstStyle/>
          <a:p>
            <a:pPr marL="285750"/>
            <a:r>
              <a:rPr lang="en-US" sz="2400" dirty="0" smtClean="0"/>
              <a:t>Healthy Youth and Schools Amendment Act</a:t>
            </a:r>
          </a:p>
          <a:p>
            <a:pPr marL="285750"/>
            <a:r>
              <a:rPr lang="en-US" sz="2400" dirty="0" smtClean="0"/>
              <a:t>Hearing on School Absenteeism</a:t>
            </a:r>
            <a:endParaRPr lang="en-US" sz="2000" dirty="0"/>
          </a:p>
        </p:txBody>
      </p:sp>
    </p:spTree>
    <p:extLst>
      <p:ext uri="{BB962C8B-B14F-4D97-AF65-F5344CB8AC3E}">
        <p14:creationId xmlns:p14="http://schemas.microsoft.com/office/powerpoint/2010/main" val="18141925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020" y="361908"/>
            <a:ext cx="8229600" cy="933492"/>
          </a:xfrm>
        </p:spPr>
        <p:txBody>
          <a:bodyPr>
            <a:noAutofit/>
          </a:bodyPr>
          <a:lstStyle/>
          <a:p>
            <a:pPr algn="ctr"/>
            <a:r>
              <a:rPr lang="en-US" b="1" dirty="0" smtClean="0"/>
              <a:t>Community Advocacy – </a:t>
            </a:r>
            <a:r>
              <a:rPr lang="en-US" b="1" i="1" dirty="0" smtClean="0"/>
              <a:t>Serving on Boards or Commissions </a:t>
            </a:r>
            <a:r>
              <a:rPr lang="en-US" b="1" dirty="0" smtClean="0"/>
              <a:t/>
            </a:r>
            <a:br>
              <a:rPr lang="en-US" b="1" dirty="0" smtClean="0"/>
            </a:br>
            <a:endParaRPr lang="en-US" b="1" dirty="0"/>
          </a:p>
        </p:txBody>
      </p:sp>
      <p:sp>
        <p:nvSpPr>
          <p:cNvPr id="3" name="Text Placeholder 2"/>
          <p:cNvSpPr>
            <a:spLocks noGrp="1"/>
          </p:cNvSpPr>
          <p:nvPr>
            <p:ph type="body" sz="quarter" idx="13"/>
          </p:nvPr>
        </p:nvSpPr>
        <p:spPr/>
        <p:txBody>
          <a:bodyPr>
            <a:normAutofit lnSpcReduction="10000"/>
          </a:bodyPr>
          <a:lstStyle/>
          <a:p>
            <a:pPr marL="342900" indent="-342900">
              <a:buFont typeface="Arial" panose="020B0604020202020204" pitchFamily="34" charset="0"/>
              <a:buChar char="•"/>
            </a:pPr>
            <a:r>
              <a:rPr lang="en-US" dirty="0" smtClean="0"/>
              <a:t>Early Childhood Education center boards</a:t>
            </a:r>
          </a:p>
          <a:p>
            <a:pPr marL="342900" indent="-342900">
              <a:buFont typeface="Arial" panose="020B0604020202020204" pitchFamily="34" charset="0"/>
              <a:buChar char="•"/>
            </a:pPr>
            <a:r>
              <a:rPr lang="en-US" dirty="0" smtClean="0"/>
              <a:t>School boards</a:t>
            </a:r>
          </a:p>
          <a:p>
            <a:pPr marL="342900" indent="-342900">
              <a:buFont typeface="Arial" panose="020B0604020202020204" pitchFamily="34" charset="0"/>
              <a:buChar char="•"/>
            </a:pPr>
            <a:r>
              <a:rPr lang="en-US" dirty="0" smtClean="0"/>
              <a:t>DC has 169 Boards and Commissions</a:t>
            </a:r>
          </a:p>
          <a:p>
            <a:pPr marL="342900" indent="-342900">
              <a:buFont typeface="Arial" panose="020B0604020202020204" pitchFamily="34" charset="0"/>
              <a:buChar char="•"/>
            </a:pPr>
            <a:r>
              <a:rPr lang="en-US" dirty="0" smtClean="0"/>
              <a:t>Healthy Youth and Schools Commission:</a:t>
            </a:r>
          </a:p>
          <a:p>
            <a:pPr marL="1085850" lvl="1" indent="-342900"/>
            <a:r>
              <a:rPr lang="en-US" dirty="0" smtClean="0"/>
              <a:t>Informs the </a:t>
            </a:r>
            <a:r>
              <a:rPr lang="en-US" dirty="0"/>
              <a:t>Mayor and the Council on the health, wellness, and nutritional issues concerning youth and schools in the District.</a:t>
            </a:r>
            <a:endParaRPr lang="en-US" dirty="0" smtClean="0"/>
          </a:p>
          <a:p>
            <a:pPr marL="342900" indent="-342900">
              <a:buFont typeface="Arial" panose="020B0604020202020204" pitchFamily="34" charset="0"/>
              <a:buChar char="•"/>
            </a:pPr>
            <a:r>
              <a:rPr lang="en-US" dirty="0" smtClean="0"/>
              <a:t>Montgomery County Commission on Health:</a:t>
            </a:r>
          </a:p>
          <a:p>
            <a:pPr marL="1085850" lvl="1" indent="-342900"/>
            <a:r>
              <a:rPr lang="en-US" dirty="0" smtClean="0"/>
              <a:t>Advise </a:t>
            </a:r>
            <a:r>
              <a:rPr lang="en-US" dirty="0"/>
              <a:t>the County Executive and the County Council on public health issues, programs, services and the allocation of funds devoted to public health </a:t>
            </a:r>
            <a:r>
              <a:rPr lang="en-US" dirty="0" smtClean="0"/>
              <a:t>needs</a:t>
            </a:r>
            <a:endParaRPr lang="en-US" dirty="0"/>
          </a:p>
        </p:txBody>
      </p:sp>
    </p:spTree>
    <p:extLst>
      <p:ext uri="{BB962C8B-B14F-4D97-AF65-F5344CB8AC3E}">
        <p14:creationId xmlns:p14="http://schemas.microsoft.com/office/powerpoint/2010/main" val="585375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590800" y="2130425"/>
            <a:ext cx="6400800" cy="1298575"/>
          </a:xfrm>
        </p:spPr>
        <p:txBody>
          <a:bodyPr>
            <a:normAutofit fontScale="90000"/>
          </a:bodyPr>
          <a:lstStyle/>
          <a:p>
            <a:pPr algn="ctr"/>
            <a:r>
              <a:rPr lang="en-US" sz="2200" i="1" dirty="0">
                <a:latin typeface="Calibri"/>
                <a:ea typeface="Times New Roman"/>
                <a:cs typeface="Times New Roman"/>
              </a:rPr>
              <a:t>Pediatric Public Health &amp; Advocacy Curriculum </a:t>
            </a:r>
            <a:r>
              <a:rPr lang="en-US" dirty="0" smtClean="0"/>
              <a:t/>
            </a:r>
            <a:br>
              <a:rPr lang="en-US" dirty="0" smtClean="0"/>
            </a:br>
            <a:r>
              <a:rPr lang="en-US" sz="3100" b="1" dirty="0" smtClean="0"/>
              <a:t>School Health Advocacy: </a:t>
            </a:r>
            <a:br>
              <a:rPr lang="en-US" sz="3100" b="1" dirty="0" smtClean="0"/>
            </a:br>
            <a:r>
              <a:rPr lang="en-US" sz="3100" b="1" dirty="0" smtClean="0"/>
              <a:t>From Patients to Policy</a:t>
            </a:r>
            <a:endParaRPr lang="en-US" sz="3100" b="1" dirty="0"/>
          </a:p>
        </p:txBody>
      </p:sp>
      <p:sp>
        <p:nvSpPr>
          <p:cNvPr id="5" name="TextBox 4"/>
          <p:cNvSpPr txBox="1"/>
          <p:nvPr/>
        </p:nvSpPr>
        <p:spPr>
          <a:xfrm>
            <a:off x="304800" y="4419600"/>
            <a:ext cx="2209800" cy="2308324"/>
          </a:xfrm>
          <a:prstGeom prst="rect">
            <a:avLst/>
          </a:prstGeom>
          <a:noFill/>
        </p:spPr>
        <p:txBody>
          <a:bodyPr wrap="square" rtlCol="0">
            <a:spAutoFit/>
          </a:bodyPr>
          <a:lstStyle/>
          <a:p>
            <a:r>
              <a:rPr lang="en-US" dirty="0" smtClean="0"/>
              <a:t>Danielle Dooley</a:t>
            </a:r>
          </a:p>
          <a:p>
            <a:r>
              <a:rPr lang="en-US" dirty="0" smtClean="0"/>
              <a:t>Diana Bruce</a:t>
            </a:r>
          </a:p>
          <a:p>
            <a:r>
              <a:rPr lang="en-US" dirty="0" smtClean="0"/>
              <a:t>Julia DeAngelo</a:t>
            </a:r>
          </a:p>
          <a:p>
            <a:r>
              <a:rPr lang="en-US" dirty="0" smtClean="0"/>
              <a:t>Desiree de la Torre</a:t>
            </a:r>
          </a:p>
          <a:p>
            <a:r>
              <a:rPr lang="en-US" dirty="0" smtClean="0"/>
              <a:t>Marcee White</a:t>
            </a:r>
          </a:p>
          <a:p>
            <a:endParaRPr lang="en-US" dirty="0" smtClean="0"/>
          </a:p>
          <a:p>
            <a:r>
              <a:rPr lang="en-US" dirty="0" smtClean="0"/>
              <a:t>March 6, 2018</a:t>
            </a:r>
          </a:p>
          <a:p>
            <a:endParaRPr lang="en-US" dirty="0"/>
          </a:p>
        </p:txBody>
      </p:sp>
    </p:spTree>
    <p:extLst>
      <p:ext uri="{BB962C8B-B14F-4D97-AF65-F5344CB8AC3E}">
        <p14:creationId xmlns:p14="http://schemas.microsoft.com/office/powerpoint/2010/main" val="30812986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smtClean="0"/>
              <a:t>Federal Advocacy</a:t>
            </a:r>
            <a:endParaRPr lang="en-US" sz="3200" b="1" dirty="0"/>
          </a:p>
        </p:txBody>
      </p:sp>
      <p:sp>
        <p:nvSpPr>
          <p:cNvPr id="3" name="Content Placeholder 2"/>
          <p:cNvSpPr>
            <a:spLocks noGrp="1"/>
          </p:cNvSpPr>
          <p:nvPr>
            <p:ph idx="1"/>
          </p:nvPr>
        </p:nvSpPr>
        <p:spPr>
          <a:xfrm>
            <a:off x="457200" y="1066800"/>
            <a:ext cx="8229600" cy="5059363"/>
          </a:xfrm>
        </p:spPr>
        <p:txBody>
          <a:bodyPr>
            <a:normAutofit fontScale="85000" lnSpcReduction="20000"/>
          </a:bodyPr>
          <a:lstStyle/>
          <a:p>
            <a:r>
              <a:rPr lang="en-US" dirty="0" smtClean="0"/>
              <a:t>Medicaid and CHIP</a:t>
            </a:r>
          </a:p>
          <a:p>
            <a:pPr lvl="1"/>
            <a:r>
              <a:rPr lang="en-US" dirty="0"/>
              <a:t>F</a:t>
            </a:r>
            <a:r>
              <a:rPr lang="en-US" dirty="0" smtClean="0"/>
              <a:t>unding in health systems </a:t>
            </a:r>
            <a:r>
              <a:rPr lang="en-US" b="1" dirty="0" smtClean="0"/>
              <a:t>and </a:t>
            </a:r>
            <a:r>
              <a:rPr lang="en-US" dirty="0" smtClean="0"/>
              <a:t>schools</a:t>
            </a:r>
          </a:p>
          <a:p>
            <a:pPr lvl="1"/>
            <a:r>
              <a:rPr lang="en-US" dirty="0" smtClean="0"/>
              <a:t>School </a:t>
            </a:r>
            <a:r>
              <a:rPr lang="en-US" dirty="0"/>
              <a:t>district personnel </a:t>
            </a:r>
            <a:r>
              <a:rPr lang="en-US" dirty="0" smtClean="0"/>
              <a:t>provide </a:t>
            </a:r>
            <a:r>
              <a:rPr lang="en-US" dirty="0"/>
              <a:t>critical health services </a:t>
            </a:r>
            <a:r>
              <a:rPr lang="en-US" dirty="0" smtClean="0"/>
              <a:t>in school</a:t>
            </a:r>
          </a:p>
          <a:p>
            <a:pPr lvl="1"/>
            <a:r>
              <a:rPr lang="en-US" dirty="0"/>
              <a:t>More than half of the nearly nine million children served by CHIP are eligible to receive services in school through their state Medicaid </a:t>
            </a:r>
            <a:r>
              <a:rPr lang="en-US" dirty="0" smtClean="0"/>
              <a:t>programs</a:t>
            </a:r>
          </a:p>
          <a:p>
            <a:pPr lvl="1"/>
            <a:r>
              <a:rPr lang="en-US" dirty="0"/>
              <a:t>In a 2017 survey of school </a:t>
            </a:r>
            <a:r>
              <a:rPr lang="en-US" dirty="0" smtClean="0"/>
              <a:t>districts: </a:t>
            </a:r>
          </a:p>
          <a:p>
            <a:pPr lvl="2"/>
            <a:r>
              <a:rPr lang="en-US" dirty="0" smtClean="0"/>
              <a:t>Two-thirds </a:t>
            </a:r>
            <a:r>
              <a:rPr lang="en-US" dirty="0"/>
              <a:t>of Medicaid dollars are used to support the work of health professionals and other </a:t>
            </a:r>
            <a:r>
              <a:rPr lang="en-US" dirty="0" smtClean="0"/>
              <a:t>support </a:t>
            </a:r>
            <a:r>
              <a:rPr lang="en-US" dirty="0"/>
              <a:t>personnel (e.g., speech-language pathologists, audiologists, occupational therapists, school psychologists, school social workers, and school nurses) </a:t>
            </a:r>
            <a:endParaRPr lang="en-US" dirty="0" smtClean="0"/>
          </a:p>
          <a:p>
            <a:pPr lvl="2"/>
            <a:r>
              <a:rPr lang="en-US" dirty="0" smtClean="0"/>
              <a:t>Medicaid dollars used to expand </a:t>
            </a:r>
            <a:r>
              <a:rPr lang="en-US" dirty="0"/>
              <a:t>the availability of a wide range of health and mental health services available to students in poverty, who are more likely to lack consistent access to healthcare </a:t>
            </a:r>
            <a:r>
              <a:rPr lang="en-US" dirty="0" smtClean="0"/>
              <a:t>professionals</a:t>
            </a:r>
          </a:p>
          <a:p>
            <a:pPr lvl="2"/>
            <a:r>
              <a:rPr lang="en-US" dirty="0" smtClean="0"/>
              <a:t>Use Medicaid </a:t>
            </a:r>
            <a:r>
              <a:rPr lang="en-US" dirty="0"/>
              <a:t>reimbursements to purchase and update specialized equipment (e.g., walkers, wheelchairs, exercise equipment, special playground equipment, and equipment to assist with hearing and seeing) as well as assistive technology for students with disabilities to help them learn alongside their </a:t>
            </a:r>
            <a:r>
              <a:rPr lang="en-US" dirty="0" smtClean="0"/>
              <a:t>peers</a:t>
            </a:r>
          </a:p>
          <a:p>
            <a:pPr lvl="1"/>
            <a:r>
              <a:rPr lang="en-US" dirty="0" smtClean="0"/>
              <a:t>DCPS received $30.6 million in Medicaid funding in FY 16</a:t>
            </a:r>
          </a:p>
        </p:txBody>
      </p:sp>
    </p:spTree>
    <p:extLst>
      <p:ext uri="{BB962C8B-B14F-4D97-AF65-F5344CB8AC3E}">
        <p14:creationId xmlns:p14="http://schemas.microsoft.com/office/powerpoint/2010/main" val="41118329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smtClean="0"/>
              <a:t>Federal Advocacy</a:t>
            </a:r>
            <a:endParaRPr lang="en-US" sz="3200" b="1" dirty="0"/>
          </a:p>
        </p:txBody>
      </p:sp>
      <p:sp>
        <p:nvSpPr>
          <p:cNvPr id="3" name="Content Placeholder 2"/>
          <p:cNvSpPr>
            <a:spLocks noGrp="1"/>
          </p:cNvSpPr>
          <p:nvPr>
            <p:ph idx="1"/>
          </p:nvPr>
        </p:nvSpPr>
        <p:spPr/>
        <p:txBody>
          <a:bodyPr>
            <a:normAutofit/>
          </a:bodyPr>
          <a:lstStyle/>
          <a:p>
            <a:pPr lvl="0"/>
            <a:r>
              <a:rPr lang="en-US" dirty="0">
                <a:solidFill>
                  <a:prstClr val="black"/>
                </a:solidFill>
              </a:rPr>
              <a:t>Child Nutrition Reauthorization</a:t>
            </a:r>
          </a:p>
          <a:p>
            <a:pPr lvl="1"/>
            <a:r>
              <a:rPr lang="en-US" dirty="0">
                <a:solidFill>
                  <a:prstClr val="black"/>
                </a:solidFill>
              </a:rPr>
              <a:t>Expired 2015 but programs, including National School Lunch and School Breakfast programs, continue to operate</a:t>
            </a:r>
          </a:p>
          <a:p>
            <a:pPr lvl="1"/>
            <a:r>
              <a:rPr lang="en-US" dirty="0">
                <a:solidFill>
                  <a:prstClr val="black"/>
                </a:solidFill>
              </a:rPr>
              <a:t>House &amp; Senate have own versions of </a:t>
            </a:r>
            <a:r>
              <a:rPr lang="en-US" dirty="0" smtClean="0">
                <a:solidFill>
                  <a:prstClr val="black"/>
                </a:solidFill>
              </a:rPr>
              <a:t>bill</a:t>
            </a:r>
          </a:p>
          <a:p>
            <a:pPr lvl="1"/>
            <a:r>
              <a:rPr lang="en-US" dirty="0" smtClean="0">
                <a:solidFill>
                  <a:prstClr val="black"/>
                </a:solidFill>
              </a:rPr>
              <a:t>Rollback of 2010 Healthy Hunger Free Kids Act</a:t>
            </a:r>
            <a:endParaRPr lang="en-US" dirty="0">
              <a:solidFill>
                <a:prstClr val="black"/>
              </a:solidFill>
            </a:endParaRPr>
          </a:p>
          <a:p>
            <a:pPr lvl="0"/>
            <a:r>
              <a:rPr lang="en-US" dirty="0">
                <a:solidFill>
                  <a:prstClr val="black"/>
                </a:solidFill>
              </a:rPr>
              <a:t>Anti-Lunch Shaming Act of 2017</a:t>
            </a:r>
          </a:p>
          <a:p>
            <a:r>
              <a:rPr lang="en-US" dirty="0" smtClean="0"/>
              <a:t>The </a:t>
            </a:r>
            <a:r>
              <a:rPr lang="en-US" dirty="0"/>
              <a:t>School-Based Health Centers Program Reauthorization Act of 2013 </a:t>
            </a:r>
          </a:p>
        </p:txBody>
      </p:sp>
    </p:spTree>
    <p:extLst>
      <p:ext uri="{BB962C8B-B14F-4D97-AF65-F5344CB8AC3E}">
        <p14:creationId xmlns:p14="http://schemas.microsoft.com/office/powerpoint/2010/main" val="22084907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smtClean="0"/>
              <a:t>Conclusions</a:t>
            </a:r>
            <a:endParaRPr lang="en-US" sz="3200" b="1" dirty="0"/>
          </a:p>
        </p:txBody>
      </p:sp>
      <p:sp>
        <p:nvSpPr>
          <p:cNvPr id="3" name="Content Placeholder 2"/>
          <p:cNvSpPr>
            <a:spLocks noGrp="1"/>
          </p:cNvSpPr>
          <p:nvPr>
            <p:ph idx="1"/>
          </p:nvPr>
        </p:nvSpPr>
        <p:spPr>
          <a:xfrm>
            <a:off x="457200" y="990600"/>
            <a:ext cx="8229600" cy="5135563"/>
          </a:xfrm>
        </p:spPr>
        <p:txBody>
          <a:bodyPr>
            <a:normAutofit fontScale="92500"/>
          </a:bodyPr>
          <a:lstStyle/>
          <a:p>
            <a:r>
              <a:rPr lang="en-US" dirty="0" smtClean="0"/>
              <a:t>Know your community!</a:t>
            </a:r>
          </a:p>
          <a:p>
            <a:r>
              <a:rPr lang="en-US" dirty="0" smtClean="0"/>
              <a:t>Identify ways that school services enhance child health, identify common stakeholders, form partnerships, work together to advance programs , policy or people </a:t>
            </a:r>
          </a:p>
          <a:p>
            <a:r>
              <a:rPr lang="en-US" dirty="0" smtClean="0"/>
              <a:t>Join the DC AAP School Health Committee</a:t>
            </a:r>
          </a:p>
          <a:p>
            <a:pPr lvl="1"/>
            <a:r>
              <a:rPr lang="en-US" dirty="0" smtClean="0"/>
              <a:t>Email Heidi Schumacher (</a:t>
            </a:r>
            <a:r>
              <a:rPr lang="en-US" dirty="0" smtClean="0">
                <a:hlinkClick r:id="rId3"/>
              </a:rPr>
              <a:t>heidi.schumacher@dc.gov</a:t>
            </a:r>
            <a:r>
              <a:rPr lang="en-US" dirty="0" smtClean="0"/>
              <a:t>) or Jaclyn Kline (</a:t>
            </a:r>
            <a:r>
              <a:rPr lang="en-US" dirty="0" smtClean="0">
                <a:hlinkClick r:id="rId4"/>
              </a:rPr>
              <a:t>jnkline@childrensnational.org</a:t>
            </a:r>
            <a:r>
              <a:rPr lang="en-US" dirty="0" smtClean="0"/>
              <a:t>)</a:t>
            </a:r>
          </a:p>
          <a:p>
            <a:r>
              <a:rPr lang="en-US" dirty="0" smtClean="0"/>
              <a:t>Join the AAP Council on School Health (COSH)</a:t>
            </a:r>
          </a:p>
          <a:p>
            <a:pPr lvl="1"/>
            <a:r>
              <a:rPr lang="en-US" dirty="0" smtClean="0"/>
              <a:t>Role of School Physician</a:t>
            </a:r>
          </a:p>
          <a:p>
            <a:pPr lvl="1"/>
            <a:r>
              <a:rPr lang="en-US" dirty="0" smtClean="0"/>
              <a:t>School Nursing Hours</a:t>
            </a:r>
          </a:p>
          <a:p>
            <a:r>
              <a:rPr lang="en-US" dirty="0" smtClean="0"/>
              <a:t>Join the Children’s National School </a:t>
            </a:r>
            <a:r>
              <a:rPr lang="en-US" dirty="0"/>
              <a:t>H</a:t>
            </a:r>
            <a:r>
              <a:rPr lang="en-US" dirty="0" smtClean="0"/>
              <a:t>ealth Collaborative</a:t>
            </a:r>
          </a:p>
          <a:p>
            <a:pPr lvl="1"/>
            <a:r>
              <a:rPr lang="en-US" dirty="0" smtClean="0"/>
              <a:t>Email Julia DeAngelo (</a:t>
            </a:r>
            <a:r>
              <a:rPr lang="en-US" dirty="0" smtClean="0">
                <a:hlinkClick r:id="rId5"/>
              </a:rPr>
              <a:t>jdeangelo@childrensnational.org</a:t>
            </a:r>
            <a:r>
              <a:rPr lang="en-US" dirty="0" smtClean="0"/>
              <a:t>)</a:t>
            </a:r>
          </a:p>
        </p:txBody>
      </p:sp>
    </p:spTree>
    <p:extLst>
      <p:ext uri="{BB962C8B-B14F-4D97-AF65-F5344CB8AC3E}">
        <p14:creationId xmlns:p14="http://schemas.microsoft.com/office/powerpoint/2010/main" val="16744392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17638"/>
            <a:ext cx="8229600" cy="2087562"/>
          </a:xfrm>
        </p:spPr>
        <p:txBody>
          <a:bodyPr>
            <a:noAutofit/>
          </a:bodyPr>
          <a:lstStyle/>
          <a:p>
            <a:pPr algn="ctr"/>
            <a:r>
              <a:rPr lang="en-US" sz="3200" b="1" dirty="0"/>
              <a:t>You can't educate a child who isn't healthy, and you can't keep a child healthy who isn't educated</a:t>
            </a:r>
            <a:r>
              <a:rPr lang="en-US" sz="3200" b="1" dirty="0" smtClean="0"/>
              <a:t>.</a:t>
            </a:r>
            <a:br>
              <a:rPr lang="en-US" sz="3200" b="1" dirty="0" smtClean="0"/>
            </a:br>
            <a:r>
              <a:rPr lang="en-US" sz="3200" b="1" dirty="0" smtClean="0"/>
              <a:t>-Jocelyn Elders, former US Surgeon General</a:t>
            </a:r>
            <a:endParaRPr lang="en-US" sz="3200" b="1" dirty="0"/>
          </a:p>
        </p:txBody>
      </p:sp>
    </p:spTree>
    <p:extLst>
      <p:ext uri="{BB962C8B-B14F-4D97-AF65-F5344CB8AC3E}">
        <p14:creationId xmlns:p14="http://schemas.microsoft.com/office/powerpoint/2010/main" val="13552062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smtClean="0"/>
              <a:t>Thank You!</a:t>
            </a:r>
            <a:endParaRPr lang="en-US" sz="3200" b="1" dirty="0"/>
          </a:p>
        </p:txBody>
      </p:sp>
      <p:sp>
        <p:nvSpPr>
          <p:cNvPr id="3" name="Content Placeholder 2"/>
          <p:cNvSpPr>
            <a:spLocks noGrp="1"/>
          </p:cNvSpPr>
          <p:nvPr>
            <p:ph idx="1"/>
          </p:nvPr>
        </p:nvSpPr>
        <p:spPr>
          <a:xfrm>
            <a:off x="457200" y="1066800"/>
            <a:ext cx="8229600" cy="5059363"/>
          </a:xfrm>
        </p:spPr>
        <p:txBody>
          <a:bodyPr>
            <a:normAutofit/>
          </a:bodyPr>
          <a:lstStyle/>
          <a:p>
            <a:r>
              <a:rPr lang="en-US" dirty="0" smtClean="0"/>
              <a:t>Danielle Dooley</a:t>
            </a:r>
          </a:p>
          <a:p>
            <a:pPr lvl="1"/>
            <a:r>
              <a:rPr lang="en-US" dirty="0" smtClean="0"/>
              <a:t>dgdooley@childrensnational.org</a:t>
            </a:r>
          </a:p>
          <a:p>
            <a:r>
              <a:rPr lang="en-US" dirty="0" smtClean="0"/>
              <a:t>Diana Bruce</a:t>
            </a:r>
          </a:p>
          <a:p>
            <a:pPr lvl="1"/>
            <a:r>
              <a:rPr lang="en-US" dirty="0"/>
              <a:t>d</a:t>
            </a:r>
            <a:r>
              <a:rPr lang="en-US" dirty="0" smtClean="0"/>
              <a:t>iana.bruce@dc.gov</a:t>
            </a:r>
          </a:p>
          <a:p>
            <a:r>
              <a:rPr lang="en-US" dirty="0" smtClean="0"/>
              <a:t>Desiree de la Torre</a:t>
            </a:r>
          </a:p>
          <a:p>
            <a:pPr lvl="1"/>
            <a:r>
              <a:rPr lang="en-US" dirty="0" smtClean="0"/>
              <a:t>ddelatorre@childrensnational.org</a:t>
            </a:r>
          </a:p>
          <a:p>
            <a:r>
              <a:rPr lang="en-US" dirty="0" smtClean="0"/>
              <a:t>Julia DeAngelo</a:t>
            </a:r>
          </a:p>
          <a:p>
            <a:pPr lvl="1"/>
            <a:r>
              <a:rPr lang="en-US" dirty="0" smtClean="0"/>
              <a:t>jdeangelo@childrensnational.org</a:t>
            </a:r>
          </a:p>
          <a:p>
            <a:r>
              <a:rPr lang="en-US" dirty="0" smtClean="0"/>
              <a:t>Marcee White</a:t>
            </a:r>
          </a:p>
          <a:p>
            <a:pPr lvl="1"/>
            <a:r>
              <a:rPr lang="en-US" dirty="0" smtClean="0"/>
              <a:t>mwhite@childrensnational.org</a:t>
            </a:r>
            <a:endParaRPr lang="en-US" dirty="0"/>
          </a:p>
        </p:txBody>
      </p:sp>
    </p:spTree>
    <p:extLst>
      <p:ext uri="{BB962C8B-B14F-4D97-AF65-F5344CB8AC3E}">
        <p14:creationId xmlns:p14="http://schemas.microsoft.com/office/powerpoint/2010/main" val="29825692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020" y="152400"/>
            <a:ext cx="8229600" cy="669925"/>
          </a:xfrm>
        </p:spPr>
        <p:txBody>
          <a:bodyPr>
            <a:normAutofit/>
          </a:bodyPr>
          <a:lstStyle/>
          <a:p>
            <a:pPr algn="ctr"/>
            <a:r>
              <a:rPr lang="en-US" sz="3600" b="1" dirty="0" smtClean="0"/>
              <a:t>Get Involved in Advocacy!</a:t>
            </a:r>
            <a:endParaRPr lang="en-US" sz="3600" b="1" dirty="0"/>
          </a:p>
        </p:txBody>
      </p:sp>
      <p:pic>
        <p:nvPicPr>
          <p:cNvPr id="6148" name="Picture 4" descr="Image result for U.S. Capit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7168" y="1612089"/>
            <a:ext cx="6565232" cy="41635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4800" y="781092"/>
            <a:ext cx="8610600" cy="830997"/>
          </a:xfrm>
          <a:prstGeom prst="rect">
            <a:avLst/>
          </a:prstGeom>
          <a:noFill/>
        </p:spPr>
        <p:txBody>
          <a:bodyPr wrap="square" rtlCol="0">
            <a:spAutoFit/>
          </a:bodyPr>
          <a:lstStyle/>
          <a:p>
            <a:pPr algn="ctr"/>
            <a:r>
              <a:rPr lang="en-US" sz="2400" b="1" dirty="0" smtClean="0">
                <a:solidFill>
                  <a:schemeClr val="tx2"/>
                </a:solidFill>
              </a:rPr>
              <a:t>Speak To Your Representatives With Your Fellow Residents!</a:t>
            </a:r>
          </a:p>
          <a:p>
            <a:pPr algn="ctr"/>
            <a:r>
              <a:rPr lang="en-US" sz="2400" b="1" dirty="0" smtClean="0">
                <a:solidFill>
                  <a:schemeClr val="tx2"/>
                </a:solidFill>
              </a:rPr>
              <a:t>April 25</a:t>
            </a:r>
            <a:r>
              <a:rPr lang="en-US" sz="2400" b="1" baseline="30000" dirty="0" smtClean="0">
                <a:solidFill>
                  <a:schemeClr val="tx2"/>
                </a:solidFill>
              </a:rPr>
              <a:t>th</a:t>
            </a:r>
            <a:r>
              <a:rPr lang="en-US" sz="2400" b="1" dirty="0" smtClean="0">
                <a:solidFill>
                  <a:schemeClr val="tx2"/>
                </a:solidFill>
              </a:rPr>
              <a:t>, 2018!!!</a:t>
            </a:r>
          </a:p>
        </p:txBody>
      </p:sp>
      <p:sp>
        <p:nvSpPr>
          <p:cNvPr id="3" name="Rectangle 2"/>
          <p:cNvSpPr/>
          <p:nvPr/>
        </p:nvSpPr>
        <p:spPr>
          <a:xfrm>
            <a:off x="1143000" y="5791200"/>
            <a:ext cx="6324600" cy="1200329"/>
          </a:xfrm>
          <a:prstGeom prst="rect">
            <a:avLst/>
          </a:prstGeom>
        </p:spPr>
        <p:txBody>
          <a:bodyPr wrap="square">
            <a:spAutoFit/>
          </a:bodyPr>
          <a:lstStyle/>
          <a:p>
            <a:r>
              <a:rPr lang="en-US" b="1" dirty="0" smtClean="0"/>
              <a:t>Sign Up! </a:t>
            </a:r>
            <a:r>
              <a:rPr lang="en-US" u="sng" dirty="0" smtClean="0">
                <a:hlinkClick r:id="rId3"/>
              </a:rPr>
              <a:t>https</a:t>
            </a:r>
            <a:r>
              <a:rPr lang="en-US" u="sng" dirty="0">
                <a:hlinkClick r:id="rId3"/>
              </a:rPr>
              <a:t>://docs.google.com/spreadsheets/d/12ij_8dYyYduzSvbzhA2Y3gh3dY3xS5blIUsMMSYcRfY/edit#gid=0</a:t>
            </a:r>
            <a:endParaRPr lang="en-US" dirty="0"/>
          </a:p>
          <a:p>
            <a:endParaRPr lang="en-US" dirty="0"/>
          </a:p>
        </p:txBody>
      </p:sp>
    </p:spTree>
    <p:extLst>
      <p:ext uri="{BB962C8B-B14F-4D97-AF65-F5344CB8AC3E}">
        <p14:creationId xmlns:p14="http://schemas.microsoft.com/office/powerpoint/2010/main" val="390500112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839200" cy="685800"/>
          </a:xfrm>
        </p:spPr>
        <p:txBody>
          <a:bodyPr>
            <a:normAutofit/>
          </a:bodyPr>
          <a:lstStyle/>
          <a:p>
            <a:pPr algn="ctr"/>
            <a:r>
              <a:rPr lang="en-US" sz="3600" b="1" dirty="0" smtClean="0"/>
              <a:t>LEARN MORE</a:t>
            </a:r>
            <a:endParaRPr lang="en-US" sz="3600" b="1" dirty="0"/>
          </a:p>
        </p:txBody>
      </p:sp>
      <p:sp>
        <p:nvSpPr>
          <p:cNvPr id="5" name="AutoShape 8" descr="Image result for JAMA Pediatri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Image result for learn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45415" y="304800"/>
            <a:ext cx="526385" cy="8123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learn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30785" y="304800"/>
            <a:ext cx="526385" cy="8123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327" y="1117187"/>
            <a:ext cx="3199151"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95754"/>
            <a:ext cx="5041679" cy="2247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4116" y="3429000"/>
            <a:ext cx="5317958" cy="2004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4662488"/>
            <a:ext cx="5605644" cy="2119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8437" y="2006648"/>
            <a:ext cx="4675563" cy="1227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935018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839200" cy="685800"/>
          </a:xfrm>
        </p:spPr>
        <p:txBody>
          <a:bodyPr>
            <a:normAutofit/>
          </a:bodyPr>
          <a:lstStyle/>
          <a:p>
            <a:pPr algn="ctr"/>
            <a:r>
              <a:rPr lang="en-US" sz="3600" b="1" dirty="0" smtClean="0"/>
              <a:t>LEARN MORE</a:t>
            </a:r>
            <a:endParaRPr lang="en-US" sz="3600" b="1" dirty="0"/>
          </a:p>
        </p:txBody>
      </p:sp>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828" y="1143000"/>
            <a:ext cx="3875314"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p:cNvSpPr txBox="1">
            <a:spLocks/>
          </p:cNvSpPr>
          <p:nvPr/>
        </p:nvSpPr>
        <p:spPr>
          <a:xfrm>
            <a:off x="337828" y="2057400"/>
            <a:ext cx="8211677" cy="2590800"/>
          </a:xfrm>
          <a:prstGeom prst="rect">
            <a:avLst/>
          </a:prstGeom>
        </p:spPr>
        <p:txBody>
          <a:bodyPr vert="horz" lIns="91440" tIns="45720" rIns="91440" bIns="45720" rtlCol="0" anchor="t">
            <a:noAutofit/>
          </a:bodyPr>
          <a:lstStyle>
            <a:lvl1pPr algn="l" defTabSz="914400" rtl="0" eaLnBrk="1" latinLnBrk="0" hangingPunct="1">
              <a:spcBef>
                <a:spcPct val="0"/>
              </a:spcBef>
              <a:buNone/>
              <a:defRPr sz="2400" kern="1200">
                <a:solidFill>
                  <a:srgbClr val="DA291C"/>
                </a:solidFill>
                <a:latin typeface="Corbel" pitchFamily="34" charset="0"/>
                <a:ea typeface="+mj-ea"/>
                <a:cs typeface="+mj-cs"/>
              </a:defRPr>
            </a:lvl1pPr>
          </a:lstStyle>
          <a:p>
            <a:pPr marL="285750" indent="-285750">
              <a:buFont typeface="Arial" panose="020B0604020202020204" pitchFamily="34" charset="0"/>
              <a:buChar char="•"/>
            </a:pPr>
            <a:r>
              <a:rPr lang="en-US" b="1" dirty="0" smtClean="0">
                <a:solidFill>
                  <a:schemeClr val="tx1"/>
                </a:solidFill>
                <a:latin typeface="Arial" panose="020B0604020202020204" pitchFamily="34" charset="0"/>
                <a:cs typeface="Arial" panose="020B0604020202020204" pitchFamily="34" charset="0"/>
              </a:rPr>
              <a:t>Unstable Housing and Caregiver and Child Health in Renter Families. </a:t>
            </a:r>
            <a:r>
              <a:rPr lang="en-US" b="1" dirty="0" err="1" smtClean="0">
                <a:solidFill>
                  <a:schemeClr val="tx1"/>
                </a:solidFill>
                <a:latin typeface="Arial" panose="020B0604020202020204" pitchFamily="34" charset="0"/>
                <a:cs typeface="Arial" panose="020B0604020202020204" pitchFamily="34" charset="0"/>
              </a:rPr>
              <a:t>Sandel</a:t>
            </a:r>
            <a:r>
              <a:rPr lang="en-US" b="1" dirty="0" smtClean="0">
                <a:solidFill>
                  <a:schemeClr val="tx1"/>
                </a:solidFill>
                <a:latin typeface="Arial" panose="020B0604020202020204" pitchFamily="34" charset="0"/>
                <a:cs typeface="Arial" panose="020B0604020202020204" pitchFamily="34" charset="0"/>
              </a:rPr>
              <a:t> et al. Feb, 2018</a:t>
            </a:r>
          </a:p>
          <a:p>
            <a:pPr marL="285750" indent="-285750">
              <a:buFont typeface="Arial" panose="020B0604020202020204" pitchFamily="34" charset="0"/>
              <a:buChar char="•"/>
            </a:pPr>
            <a:r>
              <a:rPr lang="en-US" b="1" dirty="0" smtClean="0">
                <a:solidFill>
                  <a:schemeClr val="tx1"/>
                </a:solidFill>
                <a:latin typeface="Arial" panose="020B0604020202020204" pitchFamily="34" charset="0"/>
                <a:cs typeface="Arial" panose="020B0604020202020204" pitchFamily="34" charset="0"/>
              </a:rPr>
              <a:t>Online Tobacco Marketing and Subsequent Tobacco Use. </a:t>
            </a:r>
            <a:r>
              <a:rPr lang="en-US" b="1" dirty="0" err="1" smtClean="0">
                <a:solidFill>
                  <a:schemeClr val="tx1"/>
                </a:solidFill>
                <a:latin typeface="Arial" panose="020B0604020202020204" pitchFamily="34" charset="0"/>
                <a:cs typeface="Arial" panose="020B0604020202020204" pitchFamily="34" charset="0"/>
              </a:rPr>
              <a:t>Soneji</a:t>
            </a:r>
            <a:r>
              <a:rPr lang="en-US" b="1" dirty="0" smtClean="0">
                <a:solidFill>
                  <a:schemeClr val="tx1"/>
                </a:solidFill>
                <a:latin typeface="Arial" panose="020B0604020202020204" pitchFamily="34" charset="0"/>
                <a:cs typeface="Arial" panose="020B0604020202020204" pitchFamily="34" charset="0"/>
              </a:rPr>
              <a:t> et al. Feb, 2018.</a:t>
            </a:r>
          </a:p>
          <a:p>
            <a:pPr marL="285750" indent="-285750">
              <a:buFont typeface="Arial" panose="020B0604020202020204" pitchFamily="34" charset="0"/>
              <a:buChar char="•"/>
            </a:pPr>
            <a:r>
              <a:rPr lang="en-US" b="1" dirty="0" smtClean="0">
                <a:solidFill>
                  <a:schemeClr val="tx1"/>
                </a:solidFill>
                <a:latin typeface="Arial" panose="020B0604020202020204" pitchFamily="34" charset="0"/>
                <a:cs typeface="Arial" panose="020B0604020202020204" pitchFamily="34" charset="0"/>
              </a:rPr>
              <a:t>Race, Preoperative Risk Factors, and Death After Surgery. </a:t>
            </a:r>
            <a:r>
              <a:rPr lang="en-US" b="1" dirty="0" err="1" smtClean="0">
                <a:solidFill>
                  <a:schemeClr val="tx1"/>
                </a:solidFill>
                <a:latin typeface="Arial" panose="020B0604020202020204" pitchFamily="34" charset="0"/>
                <a:cs typeface="Arial" panose="020B0604020202020204" pitchFamily="34" charset="0"/>
              </a:rPr>
              <a:t>Akbilgic</a:t>
            </a:r>
            <a:r>
              <a:rPr lang="en-US" b="1" dirty="0" smtClean="0">
                <a:solidFill>
                  <a:schemeClr val="tx1"/>
                </a:solidFill>
                <a:latin typeface="Arial" panose="020B0604020202020204" pitchFamily="34" charset="0"/>
                <a:cs typeface="Arial" panose="020B0604020202020204" pitchFamily="34" charset="0"/>
              </a:rPr>
              <a:t> et al. Feb, 2018</a:t>
            </a:r>
          </a:p>
          <a:p>
            <a:pPr marL="285750" indent="-285750">
              <a:buFont typeface="Arial" panose="020B0604020202020204" pitchFamily="34" charset="0"/>
              <a:buChar char="•"/>
            </a:pPr>
            <a:r>
              <a:rPr lang="en-US" b="1" dirty="0" smtClean="0">
                <a:solidFill>
                  <a:schemeClr val="tx1"/>
                </a:solidFill>
                <a:latin typeface="Arial" panose="020B0604020202020204" pitchFamily="34" charset="0"/>
                <a:cs typeface="Arial" panose="020B0604020202020204" pitchFamily="34" charset="0"/>
              </a:rPr>
              <a:t>Health and Care Utilization of </a:t>
            </a:r>
            <a:r>
              <a:rPr lang="en-US" b="1" dirty="0" err="1" smtClean="0">
                <a:solidFill>
                  <a:schemeClr val="tx1"/>
                </a:solidFill>
                <a:latin typeface="Arial" panose="020B0604020202020204" pitchFamily="34" charset="0"/>
                <a:cs typeface="Arial" panose="020B0604020202020204" pitchFamily="34" charset="0"/>
              </a:rPr>
              <a:t>Trangender</a:t>
            </a:r>
            <a:r>
              <a:rPr lang="en-US" b="1" dirty="0" smtClean="0">
                <a:solidFill>
                  <a:schemeClr val="tx1"/>
                </a:solidFill>
                <a:latin typeface="Arial" panose="020B0604020202020204" pitchFamily="34" charset="0"/>
                <a:cs typeface="Arial" panose="020B0604020202020204" pitchFamily="34" charset="0"/>
              </a:rPr>
              <a:t> and Gender Nonconforming Youth: A Population-Based Study. Rider et al. Mar, 2018</a:t>
            </a:r>
          </a:p>
          <a:p>
            <a:pPr marL="285750" indent="-285750">
              <a:buFont typeface="Arial" panose="020B0604020202020204" pitchFamily="34" charset="0"/>
              <a:buChar char="•"/>
            </a:pPr>
            <a:r>
              <a:rPr lang="en-US" b="1" dirty="0" smtClean="0">
                <a:solidFill>
                  <a:schemeClr val="tx1"/>
                </a:solidFill>
                <a:latin typeface="Arial" panose="020B0604020202020204" pitchFamily="34" charset="0"/>
                <a:cs typeface="Arial" panose="020B0604020202020204" pitchFamily="34" charset="0"/>
              </a:rPr>
              <a:t>Disparities in Outcomes and Resource Use After Hospitalization for Cardiac Surgery by Neighborhood Income. Anderson et al. Mar, 2018</a:t>
            </a:r>
            <a:endParaRPr lang="en-US" b="1" dirty="0">
              <a:solidFill>
                <a:schemeClr val="tx1"/>
              </a:solidFill>
              <a:latin typeface="Arial" panose="020B0604020202020204" pitchFamily="34" charset="0"/>
              <a:cs typeface="Arial" panose="020B0604020202020204" pitchFamily="34" charset="0"/>
            </a:endParaRPr>
          </a:p>
        </p:txBody>
      </p:sp>
      <p:sp>
        <p:nvSpPr>
          <p:cNvPr id="5" name="AutoShape 8" descr="Image result for JAMA Pediatri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Image result for learn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5415" y="304800"/>
            <a:ext cx="526385" cy="8123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learn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0785" y="304800"/>
            <a:ext cx="526385" cy="812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94528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839200" cy="685800"/>
          </a:xfrm>
        </p:spPr>
        <p:txBody>
          <a:bodyPr>
            <a:normAutofit/>
          </a:bodyPr>
          <a:lstStyle/>
          <a:p>
            <a:pPr algn="ctr"/>
            <a:r>
              <a:rPr lang="en-US" sz="3600" b="1" dirty="0" smtClean="0"/>
              <a:t>LEARN MORE</a:t>
            </a:r>
            <a:endParaRPr lang="en-US" sz="3600" b="1" dirty="0"/>
          </a:p>
        </p:txBody>
      </p:sp>
      <p:sp>
        <p:nvSpPr>
          <p:cNvPr id="5" name="AutoShape 8" descr="Image result for JAMA Pediatri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Image result for learn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45415" y="304800"/>
            <a:ext cx="526385" cy="8123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learn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30785" y="304800"/>
            <a:ext cx="526385" cy="8123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25" y="1524000"/>
            <a:ext cx="4538972" cy="60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p:cNvSpPr txBox="1">
            <a:spLocks/>
          </p:cNvSpPr>
          <p:nvPr/>
        </p:nvSpPr>
        <p:spPr>
          <a:xfrm>
            <a:off x="174625" y="2362200"/>
            <a:ext cx="8211677" cy="990600"/>
          </a:xfrm>
          <a:prstGeom prst="rect">
            <a:avLst/>
          </a:prstGeom>
        </p:spPr>
        <p:txBody>
          <a:bodyPr vert="horz" lIns="91440" tIns="45720" rIns="91440" bIns="45720" rtlCol="0" anchor="t">
            <a:noAutofit/>
          </a:bodyPr>
          <a:lstStyle>
            <a:lvl1pPr algn="l" defTabSz="914400" rtl="0" eaLnBrk="1" latinLnBrk="0" hangingPunct="1">
              <a:spcBef>
                <a:spcPct val="0"/>
              </a:spcBef>
              <a:buNone/>
              <a:defRPr sz="2400" kern="1200">
                <a:solidFill>
                  <a:srgbClr val="DA291C"/>
                </a:solidFill>
                <a:latin typeface="Corbel" pitchFamily="34" charset="0"/>
                <a:ea typeface="+mj-ea"/>
                <a:cs typeface="+mj-cs"/>
              </a:defRPr>
            </a:lvl1pPr>
          </a:lstStyle>
          <a:p>
            <a:pPr marL="285750" indent="-285750">
              <a:buFont typeface="Arial" panose="020B0604020202020204" pitchFamily="34" charset="0"/>
              <a:buChar char="•"/>
            </a:pPr>
            <a:r>
              <a:rPr lang="en-US" b="1" dirty="0" smtClean="0">
                <a:solidFill>
                  <a:schemeClr val="tx1"/>
                </a:solidFill>
                <a:latin typeface="Arial" panose="020B0604020202020204" pitchFamily="34" charset="0"/>
                <a:cs typeface="Arial" panose="020B0604020202020204" pitchFamily="34" charset="0"/>
              </a:rPr>
              <a:t>School-Based Telemedicine-Enhanced Asthma Management. Hartman et al. Mar, 2018</a:t>
            </a:r>
          </a:p>
          <a:p>
            <a:pPr marL="285750" indent="-285750">
              <a:buFont typeface="Arial" panose="020B0604020202020204" pitchFamily="34" charset="0"/>
              <a:buChar char="•"/>
            </a:pPr>
            <a:r>
              <a:rPr lang="en-US" b="1" dirty="0" smtClean="0">
                <a:solidFill>
                  <a:schemeClr val="tx1"/>
                </a:solidFill>
                <a:latin typeface="Arial" panose="020B0604020202020204" pitchFamily="34" charset="0"/>
                <a:cs typeface="Arial" panose="020B0604020202020204" pitchFamily="34" charset="0"/>
              </a:rPr>
              <a:t>Trends in Severe Obesity Among Children Aged 2 to 4 Years Enrolled in Special Supplemental Nutrition Program for Women, Infants, and Children from 2000 to 2014. Pan et al. Mar, 2018</a:t>
            </a:r>
          </a:p>
          <a:p>
            <a:pPr marL="285750" indent="-285750">
              <a:buFont typeface="Arial" panose="020B0604020202020204" pitchFamily="34" charset="0"/>
              <a:buChar char="•"/>
            </a:pPr>
            <a:r>
              <a:rPr lang="en-US" b="1" dirty="0" smtClean="0">
                <a:solidFill>
                  <a:schemeClr val="tx1"/>
                </a:solidFill>
                <a:latin typeface="Arial" panose="020B0604020202020204" pitchFamily="34" charset="0"/>
                <a:cs typeface="Arial" panose="020B0604020202020204" pitchFamily="34" charset="0"/>
              </a:rPr>
              <a:t>A Multicomponent, Preschool to Third Grade Preventive Intervention and Educational Attainment at 35 Years of Age. Reynolds et al. Mar, 2018</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115666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839200" cy="685800"/>
          </a:xfrm>
        </p:spPr>
        <p:txBody>
          <a:bodyPr>
            <a:normAutofit/>
          </a:bodyPr>
          <a:lstStyle/>
          <a:p>
            <a:pPr algn="ctr"/>
            <a:r>
              <a:rPr lang="en-US" sz="3600" b="1" dirty="0" smtClean="0"/>
              <a:t>LEARN MORE</a:t>
            </a:r>
            <a:endParaRPr lang="en-US" sz="3600" b="1" dirty="0"/>
          </a:p>
        </p:txBody>
      </p:sp>
      <p:sp>
        <p:nvSpPr>
          <p:cNvPr id="5" name="AutoShape 8" descr="Image result for JAMA Pediatri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Image result for learn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45415" y="304800"/>
            <a:ext cx="526385" cy="8123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learn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30784" y="304800"/>
            <a:ext cx="526385" cy="8123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81200"/>
            <a:ext cx="8915400" cy="3855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588" y="1319463"/>
            <a:ext cx="1019175"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0875" y="1319463"/>
            <a:ext cx="1780988"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94212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smtClean="0"/>
              <a:t>Disclosures</a:t>
            </a:r>
            <a:endParaRPr lang="en-US" sz="3200" b="1" dirty="0"/>
          </a:p>
        </p:txBody>
      </p:sp>
      <p:sp>
        <p:nvSpPr>
          <p:cNvPr id="3" name="Content Placeholder 2"/>
          <p:cNvSpPr>
            <a:spLocks noGrp="1"/>
          </p:cNvSpPr>
          <p:nvPr>
            <p:ph idx="1"/>
          </p:nvPr>
        </p:nvSpPr>
        <p:spPr/>
        <p:txBody>
          <a:bodyPr/>
          <a:lstStyle/>
          <a:p>
            <a:r>
              <a:rPr lang="en-US" dirty="0" smtClean="0"/>
              <a:t>No relevant financial disclosures</a:t>
            </a:r>
            <a:endParaRPr lang="en-US" dirty="0"/>
          </a:p>
        </p:txBody>
      </p:sp>
    </p:spTree>
    <p:extLst>
      <p:ext uri="{BB962C8B-B14F-4D97-AF65-F5344CB8AC3E}">
        <p14:creationId xmlns:p14="http://schemas.microsoft.com/office/powerpoint/2010/main" val="5211146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839200" cy="685800"/>
          </a:xfrm>
        </p:spPr>
        <p:txBody>
          <a:bodyPr>
            <a:normAutofit/>
          </a:bodyPr>
          <a:lstStyle/>
          <a:p>
            <a:pPr algn="ctr"/>
            <a:r>
              <a:rPr lang="en-US" sz="3600" b="1" dirty="0" smtClean="0"/>
              <a:t>LEARN MORE</a:t>
            </a:r>
            <a:endParaRPr lang="en-US" sz="3600" b="1" dirty="0"/>
          </a:p>
        </p:txBody>
      </p:sp>
      <p:sp>
        <p:nvSpPr>
          <p:cNvPr id="5" name="AutoShape 8" descr="Image result for JAMA Pediatri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Image result for learn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5415" y="304800"/>
            <a:ext cx="526385" cy="8123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learn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0785" y="304800"/>
            <a:ext cx="526385" cy="812387"/>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Image result for Camara Jon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0" name="Picture 6" descr="Image result for Camara J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5702" y="1219200"/>
            <a:ext cx="3304370" cy="317219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88974" y="4648200"/>
            <a:ext cx="7997826" cy="1569660"/>
          </a:xfrm>
          <a:prstGeom prst="rect">
            <a:avLst/>
          </a:prstGeom>
          <a:noFill/>
        </p:spPr>
        <p:txBody>
          <a:bodyPr wrap="square" rtlCol="0">
            <a:spAutoFit/>
          </a:bodyPr>
          <a:lstStyle/>
          <a:p>
            <a:pPr algn="ctr"/>
            <a:r>
              <a:rPr lang="en-US" sz="2400" b="1" dirty="0" smtClean="0">
                <a:solidFill>
                  <a:srgbClr val="FF0000"/>
                </a:solidFill>
              </a:rPr>
              <a:t>Don’t miss seeing Dr. Jones come and speak during CNMC Research Week April 18</a:t>
            </a:r>
            <a:r>
              <a:rPr lang="en-US" sz="2400" b="1" baseline="30000" dirty="0" smtClean="0">
                <a:solidFill>
                  <a:srgbClr val="FF0000"/>
                </a:solidFill>
              </a:rPr>
              <a:t>th</a:t>
            </a:r>
            <a:r>
              <a:rPr lang="en-US" sz="2400" b="1" dirty="0">
                <a:solidFill>
                  <a:srgbClr val="FF0000"/>
                </a:solidFill>
              </a:rPr>
              <a:t>! </a:t>
            </a:r>
            <a:r>
              <a:rPr lang="en-US" sz="2400" dirty="0">
                <a:hlinkClick r:id="rId5"/>
              </a:rPr>
              <a:t>http://</a:t>
            </a:r>
            <a:r>
              <a:rPr lang="en-US" sz="2400" dirty="0" smtClean="0">
                <a:hlinkClick r:id="rId5"/>
              </a:rPr>
              <a:t>researchweek.ctsicn.org/Apps/abstractSpeaker.aspx#camara_j</a:t>
            </a:r>
            <a:r>
              <a:rPr lang="en-US" sz="2400" dirty="0" smtClean="0"/>
              <a:t> </a:t>
            </a:r>
            <a:endParaRPr lang="en-US" sz="2400" dirty="0"/>
          </a:p>
        </p:txBody>
      </p:sp>
    </p:spTree>
    <p:extLst>
      <p:ext uri="{BB962C8B-B14F-4D97-AF65-F5344CB8AC3E}">
        <p14:creationId xmlns:p14="http://schemas.microsoft.com/office/powerpoint/2010/main" val="29792386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a:t>Agenda</a:t>
            </a:r>
          </a:p>
        </p:txBody>
      </p:sp>
      <p:sp>
        <p:nvSpPr>
          <p:cNvPr id="3" name="Content Placeholder 2"/>
          <p:cNvSpPr>
            <a:spLocks noGrp="1"/>
          </p:cNvSpPr>
          <p:nvPr>
            <p:ph idx="1"/>
          </p:nvPr>
        </p:nvSpPr>
        <p:spPr/>
        <p:txBody>
          <a:bodyPr/>
          <a:lstStyle/>
          <a:p>
            <a:r>
              <a:rPr lang="en-US" dirty="0" smtClean="0"/>
              <a:t>Introductions</a:t>
            </a:r>
            <a:endParaRPr lang="en-US" dirty="0"/>
          </a:p>
          <a:p>
            <a:r>
              <a:rPr lang="en-US" dirty="0"/>
              <a:t>Education as a Social Determinant of Health</a:t>
            </a:r>
          </a:p>
          <a:p>
            <a:r>
              <a:rPr lang="en-US" dirty="0" smtClean="0"/>
              <a:t>School Health Advocacy:</a:t>
            </a:r>
          </a:p>
          <a:p>
            <a:pPr lvl="1"/>
            <a:r>
              <a:rPr lang="en-US" dirty="0" smtClean="0"/>
              <a:t>Individual Level</a:t>
            </a:r>
          </a:p>
          <a:p>
            <a:pPr lvl="1"/>
            <a:r>
              <a:rPr lang="en-US" dirty="0" smtClean="0"/>
              <a:t>System Level</a:t>
            </a:r>
          </a:p>
          <a:p>
            <a:pPr lvl="1"/>
            <a:r>
              <a:rPr lang="en-US" dirty="0" smtClean="0"/>
              <a:t>Community Level</a:t>
            </a:r>
          </a:p>
          <a:p>
            <a:pPr lvl="1"/>
            <a:r>
              <a:rPr lang="en-US" dirty="0" smtClean="0"/>
              <a:t>Federal Level</a:t>
            </a:r>
            <a:endParaRPr lang="en-US" dirty="0"/>
          </a:p>
          <a:p>
            <a:r>
              <a:rPr lang="en-US" dirty="0"/>
              <a:t>Conclusion</a:t>
            </a:r>
          </a:p>
          <a:p>
            <a:endParaRPr lang="en-US" dirty="0"/>
          </a:p>
          <a:p>
            <a:endParaRPr lang="en-US" dirty="0"/>
          </a:p>
        </p:txBody>
      </p:sp>
    </p:spTree>
    <p:extLst>
      <p:ext uri="{BB962C8B-B14F-4D97-AF65-F5344CB8AC3E}">
        <p14:creationId xmlns:p14="http://schemas.microsoft.com/office/powerpoint/2010/main" val="21075372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a:t>Learning Objectives</a:t>
            </a:r>
          </a:p>
        </p:txBody>
      </p:sp>
      <p:sp>
        <p:nvSpPr>
          <p:cNvPr id="3" name="Content Placeholder 2"/>
          <p:cNvSpPr>
            <a:spLocks noGrp="1"/>
          </p:cNvSpPr>
          <p:nvPr>
            <p:ph idx="1"/>
          </p:nvPr>
        </p:nvSpPr>
        <p:spPr>
          <a:xfrm>
            <a:off x="457200" y="1341437"/>
            <a:ext cx="8229600" cy="4525963"/>
          </a:xfrm>
        </p:spPr>
        <p:txBody>
          <a:bodyPr>
            <a:normAutofit/>
          </a:bodyPr>
          <a:lstStyle/>
          <a:p>
            <a:r>
              <a:rPr lang="en-US" dirty="0"/>
              <a:t>At the conclusion of the session participants will be able to:</a:t>
            </a:r>
          </a:p>
          <a:p>
            <a:pPr lvl="1"/>
            <a:r>
              <a:rPr lang="en-US" dirty="0"/>
              <a:t>Describe education as a social determinant of </a:t>
            </a:r>
            <a:r>
              <a:rPr lang="en-US" dirty="0" smtClean="0"/>
              <a:t>health</a:t>
            </a:r>
          </a:p>
          <a:p>
            <a:pPr lvl="1"/>
            <a:r>
              <a:rPr lang="en-US" dirty="0" smtClean="0"/>
              <a:t>Discuss key health supports for children in school</a:t>
            </a:r>
            <a:endParaRPr lang="en-US" dirty="0"/>
          </a:p>
          <a:p>
            <a:pPr lvl="1"/>
            <a:r>
              <a:rPr lang="en-US" dirty="0" smtClean="0"/>
              <a:t>Identify opportunities to advocate for school health at the system, community and federal levels</a:t>
            </a:r>
            <a:endParaRPr lang="en-US" dirty="0"/>
          </a:p>
        </p:txBody>
      </p:sp>
    </p:spTree>
    <p:extLst>
      <p:ext uri="{BB962C8B-B14F-4D97-AF65-F5344CB8AC3E}">
        <p14:creationId xmlns:p14="http://schemas.microsoft.com/office/powerpoint/2010/main" val="1980254401"/>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cn_powerpoint_wh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djacenc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6028</TotalTime>
  <Words>3960</Words>
  <Application>Microsoft Office PowerPoint</Application>
  <PresentationFormat>On-screen Show (4:3)</PresentationFormat>
  <Paragraphs>474</Paragraphs>
  <Slides>70</Slides>
  <Notes>36</Notes>
  <HiddenSlides>0</HiddenSlides>
  <MMClips>0</MMClips>
  <ScaleCrop>false</ScaleCrop>
  <HeadingPairs>
    <vt:vector size="4" baseType="variant">
      <vt:variant>
        <vt:lpstr>Theme</vt:lpstr>
      </vt:variant>
      <vt:variant>
        <vt:i4>2</vt:i4>
      </vt:variant>
      <vt:variant>
        <vt:lpstr>Slide Titles</vt:lpstr>
      </vt:variant>
      <vt:variant>
        <vt:i4>70</vt:i4>
      </vt:variant>
    </vt:vector>
  </HeadingPairs>
  <TitlesOfParts>
    <vt:vector size="72" baseType="lpstr">
      <vt:lpstr>cn_powerpoint_white</vt:lpstr>
      <vt:lpstr>Adjacency</vt:lpstr>
      <vt:lpstr>Pediatric Public Health and Advocacy Curriculum (P-PHAC)  March 6th, 2018</vt:lpstr>
      <vt:lpstr>Objectives</vt:lpstr>
      <vt:lpstr>CHAPP Pathway Credit</vt:lpstr>
      <vt:lpstr>CHECK OUT THE NEWS!</vt:lpstr>
      <vt:lpstr>CHECK OUT THE NEWS!</vt:lpstr>
      <vt:lpstr>Pediatric Public Health &amp; Advocacy Curriculum  School Health Advocacy:  From Patients to Policy</vt:lpstr>
      <vt:lpstr>Disclosures</vt:lpstr>
      <vt:lpstr>Agenda</vt:lpstr>
      <vt:lpstr>Learning Objectives</vt:lpstr>
      <vt:lpstr>Why is education important for health? </vt:lpstr>
      <vt:lpstr>Education as a Social Determinant of Health</vt:lpstr>
      <vt:lpstr>Health and Educational Outcomes are Intertwined </vt:lpstr>
      <vt:lpstr>Siloed Sectors</vt:lpstr>
      <vt:lpstr>Pop Quiz</vt:lpstr>
      <vt:lpstr>Individual Advocacy</vt:lpstr>
      <vt:lpstr>Advocacy Towards Equity in School Health</vt:lpstr>
      <vt:lpstr>DCPS Values</vt:lpstr>
      <vt:lpstr>DCPS’s Health and Wellness Team </vt:lpstr>
      <vt:lpstr>DCPS’s LGBTQ Programming </vt:lpstr>
      <vt:lpstr>WTB?</vt:lpstr>
      <vt:lpstr>WTB?</vt:lpstr>
      <vt:lpstr>DC YRBS 2017</vt:lpstr>
      <vt:lpstr>DC YRBS 2017</vt:lpstr>
      <vt:lpstr>PowerPoint Presentation</vt:lpstr>
      <vt:lpstr>Policies and  Laws</vt:lpstr>
      <vt:lpstr>DCPS’s Non-Discrimination Policy </vt:lpstr>
      <vt:lpstr>PowerPoint Presentation</vt:lpstr>
      <vt:lpstr>In DC, Students Have a Right To …  </vt:lpstr>
      <vt:lpstr>Appendix III: School Planning Guide</vt:lpstr>
      <vt:lpstr>Appendix III: School Planning Guide</vt:lpstr>
      <vt:lpstr>Appendix III: School Planning Guide</vt:lpstr>
      <vt:lpstr>PowerPoint Presentation</vt:lpstr>
      <vt:lpstr>Bathroom Design Changes</vt:lpstr>
      <vt:lpstr>PowerPoint Presentation</vt:lpstr>
      <vt:lpstr>PowerPoint Presentation</vt:lpstr>
      <vt:lpstr>504 Federal Law</vt:lpstr>
      <vt:lpstr>Section 504 of the Rehabilitation Act of 1973</vt:lpstr>
      <vt:lpstr>Section 504 and IDEA Comparison</vt:lpstr>
      <vt:lpstr>Eligibility Criteria</vt:lpstr>
      <vt:lpstr>Eligibility Criterion: Physical or Mental Impairment</vt:lpstr>
      <vt:lpstr>Eligibility Criterion: Substantial Limitation</vt:lpstr>
      <vt:lpstr>Eligibility Criterion: Major Life Activity</vt:lpstr>
      <vt:lpstr>Eligibility Criterion: Major Life Activity</vt:lpstr>
      <vt:lpstr>What goes into a Section 504 Plan?</vt:lpstr>
      <vt:lpstr>The Section 504 Process in DCPS: Timelines &amp; Documents</vt:lpstr>
      <vt:lpstr>Medical Information</vt:lpstr>
      <vt:lpstr>Discussion and Questions </vt:lpstr>
      <vt:lpstr>I get by with a little help from my friends</vt:lpstr>
      <vt:lpstr>System Advocacy</vt:lpstr>
      <vt:lpstr>School-Based Health Centers</vt:lpstr>
      <vt:lpstr>Benefits of School-Based Health Centers</vt:lpstr>
      <vt:lpstr>School-Based Services at Children’s National</vt:lpstr>
      <vt:lpstr>Children’s National School Health Collaborative</vt:lpstr>
      <vt:lpstr>Children’s National School Health Collaborative</vt:lpstr>
      <vt:lpstr>Community Advocacy for School Health</vt:lpstr>
      <vt:lpstr>Community Advocacy – Strengthening Relationships  </vt:lpstr>
      <vt:lpstr>Community Advocacy – Building Relationships</vt:lpstr>
      <vt:lpstr>Community Advocacy – Influencing Policy</vt:lpstr>
      <vt:lpstr>Community Advocacy – Serving on Boards or Commissions  </vt:lpstr>
      <vt:lpstr>Federal Advocacy</vt:lpstr>
      <vt:lpstr>Federal Advocacy</vt:lpstr>
      <vt:lpstr>Conclusions</vt:lpstr>
      <vt:lpstr>You can't educate a child who isn't healthy, and you can't keep a child healthy who isn't educated. -Jocelyn Elders, former US Surgeon General</vt:lpstr>
      <vt:lpstr>Thank You!</vt:lpstr>
      <vt:lpstr>Get Involved in Advocacy!</vt:lpstr>
      <vt:lpstr>LEARN MORE</vt:lpstr>
      <vt:lpstr>LEARN MORE</vt:lpstr>
      <vt:lpstr>LEARN MORE</vt:lpstr>
      <vt:lpstr>LEARN MORE</vt:lpstr>
      <vt:lpstr>LEARN MORE</vt:lpstr>
    </vt:vector>
  </TitlesOfParts>
  <Company>Children's National Medical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Federal Updates</dc:title>
  <dc:creator>Dooley, Danielle</dc:creator>
  <cp:lastModifiedBy>Jichlinski, Amanda</cp:lastModifiedBy>
  <cp:revision>76</cp:revision>
  <dcterms:created xsi:type="dcterms:W3CDTF">2017-07-10T15:50:26Z</dcterms:created>
  <dcterms:modified xsi:type="dcterms:W3CDTF">2018-03-06T03:29:56Z</dcterms:modified>
</cp:coreProperties>
</file>