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31"/>
  </p:notesMasterIdLst>
  <p:sldIdLst>
    <p:sldId id="256" r:id="rId3"/>
    <p:sldId id="258" r:id="rId4"/>
    <p:sldId id="259" r:id="rId5"/>
    <p:sldId id="257" r:id="rId6"/>
    <p:sldId id="269" r:id="rId7"/>
    <p:sldId id="262"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60" r:id="rId26"/>
    <p:sldId id="261" r:id="rId27"/>
    <p:sldId id="267" r:id="rId28"/>
    <p:sldId id="275"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5790" autoAdjust="0"/>
  </p:normalViewPr>
  <p:slideViewPr>
    <p:cSldViewPr>
      <p:cViewPr varScale="1">
        <p:scale>
          <a:sx n="59" d="100"/>
          <a:sy n="59"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CBA59-C184-4152-9133-770FFA26AA42}"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92FD0-D651-4C7E-BA45-C8ABB38B9FB7}" type="slidenum">
              <a:rPr lang="en-US" smtClean="0"/>
              <a:t>‹#›</a:t>
            </a:fld>
            <a:endParaRPr lang="en-US"/>
          </a:p>
        </p:txBody>
      </p:sp>
    </p:spTree>
    <p:extLst>
      <p:ext uri="{BB962C8B-B14F-4D97-AF65-F5344CB8AC3E}">
        <p14:creationId xmlns:p14="http://schemas.microsoft.com/office/powerpoint/2010/main" val="271397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omorbi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 &amp; LF introduce selves</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7</a:t>
            </a:fld>
            <a:endParaRPr lang="en-US" dirty="0"/>
          </a:p>
        </p:txBody>
      </p:sp>
    </p:spTree>
    <p:extLst>
      <p:ext uri="{BB962C8B-B14F-4D97-AF65-F5344CB8AC3E}">
        <p14:creationId xmlns:p14="http://schemas.microsoft.com/office/powerpoint/2010/main" val="255402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LF</a:t>
            </a:r>
          </a:p>
          <a:p>
            <a:r>
              <a:rPr lang="en-US" dirty="0" smtClean="0"/>
              <a:t>Reference: </a:t>
            </a:r>
            <a:r>
              <a:rPr lang="en-US" sz="1200" b="0" i="0" u="none" strike="noStrike" kern="1200" baseline="0" dirty="0" smtClean="0">
                <a:solidFill>
                  <a:schemeClr val="tx1"/>
                </a:solidFill>
                <a:latin typeface="+mn-lt"/>
                <a:ea typeface="+mn-ea"/>
                <a:cs typeface="+mn-cs"/>
              </a:rPr>
              <a:t>Resmiye Oral, Marizen Ramirez, Carol Coohey, Stephanie Nakada, Amy Walz, Angela Kuntz, Jenna Benoit 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Corinne Peek-Asa.  Adverse childhood experiences and trauma informed care: the future of health care.  Pediatric Research. January 2016: 79:1. 227-232</a:t>
            </a:r>
          </a:p>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16</a:t>
            </a:fld>
            <a:endParaRPr lang="en-US" dirty="0"/>
          </a:p>
        </p:txBody>
      </p:sp>
    </p:spTree>
    <p:extLst>
      <p:ext uri="{BB962C8B-B14F-4D97-AF65-F5344CB8AC3E}">
        <p14:creationId xmlns:p14="http://schemas.microsoft.com/office/powerpoint/2010/main" val="361769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LF</a:t>
            </a:r>
          </a:p>
          <a:p>
            <a:r>
              <a:rPr lang="en-US" sz="1200" b="0" kern="1200" dirty="0" smtClean="0">
                <a:solidFill>
                  <a:schemeClr val="tx1"/>
                </a:solidFill>
                <a:effectLst/>
                <a:latin typeface="+mn-lt"/>
                <a:ea typeface="+mn-ea"/>
                <a:cs typeface="+mn-cs"/>
              </a:rPr>
              <a:t>Source: Oregon pediatric society </a:t>
            </a:r>
          </a:p>
          <a:p>
            <a:r>
              <a:rPr lang="en-US" sz="1200" b="0" kern="1200" dirty="0" smtClean="0">
                <a:solidFill>
                  <a:schemeClr val="tx1"/>
                </a:solidFill>
                <a:effectLst/>
                <a:latin typeface="+mn-lt"/>
                <a:ea typeface="+mn-ea"/>
                <a:cs typeface="+mn-cs"/>
              </a:rPr>
              <a:t>Traditionally, the health care system would point to high-risk behaviors such as poor diet, drug use, or a sedentary lifestyle as the primary causal factors. Questions for patients have focused on “What’s wrong with you?” rather than “What happened to you?”</a:t>
            </a:r>
          </a:p>
        </p:txBody>
      </p:sp>
      <p:sp>
        <p:nvSpPr>
          <p:cNvPr id="4" name="Slide Number Placeholder 3"/>
          <p:cNvSpPr>
            <a:spLocks noGrp="1"/>
          </p:cNvSpPr>
          <p:nvPr>
            <p:ph type="sldNum" sz="quarter" idx="10"/>
          </p:nvPr>
        </p:nvSpPr>
        <p:spPr/>
        <p:txBody>
          <a:bodyPr/>
          <a:lstStyle/>
          <a:p>
            <a:fld id="{62699ECB-EEE7-7C44-9AF4-43FC7CAB08C5}" type="slidenum">
              <a:rPr lang="en-US" smtClean="0"/>
              <a:pPr/>
              <a:t>17</a:t>
            </a:fld>
            <a:endParaRPr lang="en-US" dirty="0"/>
          </a:p>
        </p:txBody>
      </p:sp>
    </p:spTree>
    <p:extLst>
      <p:ext uri="{BB962C8B-B14F-4D97-AF65-F5344CB8AC3E}">
        <p14:creationId xmlns:p14="http://schemas.microsoft.com/office/powerpoint/2010/main" val="410943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LF – SKIM</a:t>
            </a:r>
          </a:p>
          <a:p>
            <a:r>
              <a:rPr lang="en-US" sz="1200" b="0" i="0" u="none" strike="noStrike" kern="1200" baseline="0" dirty="0" smtClean="0">
                <a:solidFill>
                  <a:schemeClr val="tx1"/>
                </a:solidFill>
                <a:latin typeface="+mn-lt"/>
                <a:ea typeface="+mn-ea"/>
                <a:cs typeface="+mn-cs"/>
              </a:rPr>
              <a:t>**Remove this slide if too long.  </a:t>
            </a:r>
          </a:p>
          <a:p>
            <a:r>
              <a:rPr lang="en-US" sz="1200" b="0" i="0" u="none" strike="noStrike" kern="1200" baseline="0" dirty="0" smtClean="0">
                <a:solidFill>
                  <a:schemeClr val="tx1"/>
                </a:solidFill>
                <a:latin typeface="+mn-lt"/>
                <a:ea typeface="+mn-ea"/>
                <a:cs typeface="+mn-cs"/>
              </a:rPr>
              <a:t>Harris M, Fallot RD. Envisioning a Trauma-Informed Service System: A Vital Paradigm Shift: New Directions for Mental Health Services. San Francisco, CA: Jossey-Bass, 2001:3–2 </a:t>
            </a:r>
          </a:p>
          <a:p>
            <a:r>
              <a:rPr lang="en-US" sz="1200" b="0" i="0" u="none" strike="noStrike" kern="1200" baseline="0" dirty="0" smtClean="0">
                <a:solidFill>
                  <a:schemeClr val="tx1"/>
                </a:solidFill>
                <a:latin typeface="+mn-lt"/>
                <a:ea typeface="+mn-ea"/>
                <a:cs typeface="+mn-cs"/>
              </a:rPr>
              <a:t>SAMHSA principles:</a:t>
            </a:r>
            <a:endParaRPr lang="en-US" dirty="0" smtClean="0"/>
          </a:p>
          <a:p>
            <a:r>
              <a:rPr lang="en-US" dirty="0" smtClean="0"/>
              <a:t>1. Safety. Promoting a sense of safety involves a conscious effort to ensure that all members and clients of an organization are physically and emotionally safe.</a:t>
            </a:r>
          </a:p>
          <a:p>
            <a:r>
              <a:rPr lang="en-US" dirty="0" smtClean="0"/>
              <a:t>2. Trustworthiness and transparency. Organizations must approach decisions with transparency and engender trust of staff and their clientele.</a:t>
            </a:r>
          </a:p>
          <a:p>
            <a:r>
              <a:rPr lang="en-US" dirty="0" smtClean="0"/>
              <a:t>3. Peer support. Peers, which include family of traumatized children as well as individuals who have lived with histories of trauma, can be critical resources for support.</a:t>
            </a:r>
          </a:p>
          <a:p>
            <a:r>
              <a:rPr lang="en-US" dirty="0" smtClean="0"/>
              <a:t>4. Collaboration and mutuality. All members of an organization can equally contribute to the healing of children impacted by adverse experiences.</a:t>
            </a:r>
          </a:p>
          <a:p>
            <a:r>
              <a:rPr lang="en-US" dirty="0" smtClean="0"/>
              <a:t>5. Empowerment, voice, and choice. Developing plans of action for clients requires patient-centered approaches that empower clients.</a:t>
            </a:r>
          </a:p>
          <a:p>
            <a:r>
              <a:rPr lang="en-US" dirty="0" smtClean="0"/>
              <a:t>6. Cultural, historical and gender issues. Efforts must be culturally sensitive and free of prejudices based on biases</a:t>
            </a:r>
            <a:r>
              <a:rPr lang="en-US" baseline="0" dirty="0" smtClean="0"/>
              <a:t> </a:t>
            </a:r>
            <a:r>
              <a:rPr lang="en-US" dirty="0" smtClean="0"/>
              <a:t>and stereotypes.</a:t>
            </a:r>
          </a:p>
          <a:p>
            <a:r>
              <a:rPr lang="en-US" sz="1200" b="0" i="0" u="none" strike="noStrike" kern="1200" baseline="0" dirty="0" smtClean="0">
                <a:solidFill>
                  <a:schemeClr val="tx1"/>
                </a:solidFill>
                <a:latin typeface="+mn-lt"/>
                <a:ea typeface="+mn-ea"/>
                <a:cs typeface="+mn-cs"/>
              </a:rPr>
              <a:t>Another essential component of TIC identified by SAMHSA and other researchers is the implementation of screening, assessment, and trauma treatment services to identify children who have experienced adversity (72,74). Adoption of trauma screening procedures should be coupled with screening for</a:t>
            </a:r>
          </a:p>
          <a:p>
            <a:r>
              <a:rPr lang="en-US" sz="1200" b="0" i="0" u="none" strike="noStrike" kern="1200" baseline="0" dirty="0" smtClean="0">
                <a:solidFill>
                  <a:schemeClr val="tx1"/>
                </a:solidFill>
                <a:latin typeface="+mn-lt"/>
                <a:ea typeface="+mn-ea"/>
                <a:cs typeface="+mn-cs"/>
              </a:rPr>
              <a:t>resiliency, family functional capacity, community-based resources, behavioral and neuropsychological assessments, and previous interventions for trauma (74).</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62699ECB-EEE7-7C44-9AF4-43FC7CAB08C5}" type="slidenum">
              <a:rPr lang="en-US" smtClean="0"/>
              <a:pPr/>
              <a:t>18</a:t>
            </a:fld>
            <a:endParaRPr lang="en-US" dirty="0"/>
          </a:p>
        </p:txBody>
      </p:sp>
    </p:spTree>
    <p:extLst>
      <p:ext uri="{BB962C8B-B14F-4D97-AF65-F5344CB8AC3E}">
        <p14:creationId xmlns:p14="http://schemas.microsoft.com/office/powerpoint/2010/main" val="410943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19</a:t>
            </a:fld>
            <a:endParaRPr lang="en-US" dirty="0"/>
          </a:p>
        </p:txBody>
      </p:sp>
    </p:spTree>
    <p:extLst>
      <p:ext uri="{BB962C8B-B14F-4D97-AF65-F5344CB8AC3E}">
        <p14:creationId xmlns:p14="http://schemas.microsoft.com/office/powerpoint/2010/main" val="125033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LF</a:t>
            </a:r>
          </a:p>
          <a:p>
            <a:r>
              <a:rPr lang="en-US" dirty="0" smtClean="0"/>
              <a:t>Emphasize</a:t>
            </a:r>
            <a:r>
              <a:rPr lang="en-US" baseline="0" dirty="0" smtClean="0"/>
              <a:t> last 2 points as link to how we also address SDH</a:t>
            </a:r>
            <a:endParaRPr lang="en-US" dirty="0" smtClean="0"/>
          </a:p>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20</a:t>
            </a:fld>
            <a:endParaRPr lang="en-US" dirty="0"/>
          </a:p>
        </p:txBody>
      </p:sp>
    </p:spTree>
    <p:extLst>
      <p:ext uri="{BB962C8B-B14F-4D97-AF65-F5344CB8AC3E}">
        <p14:creationId xmlns:p14="http://schemas.microsoft.com/office/powerpoint/2010/main" val="410943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p>
          <a:p>
            <a:r>
              <a:rPr lang="en-US" dirty="0" smtClean="0"/>
              <a:t>Many other available</a:t>
            </a:r>
            <a:r>
              <a:rPr lang="en-US" baseline="0" dirty="0" smtClean="0"/>
              <a:t> resources; these are just a few.  All are hyperlinked.</a:t>
            </a:r>
          </a:p>
          <a:p>
            <a:r>
              <a:rPr lang="en-US" baseline="0" dirty="0" smtClean="0"/>
              <a:t>1-AAP Poverty policy statement</a:t>
            </a:r>
          </a:p>
          <a:p>
            <a:r>
              <a:rPr lang="en-US" baseline="0" dirty="0" smtClean="0"/>
              <a:t>2-Nadine Burke Harris TED Talk on ACEs and resilience</a:t>
            </a:r>
          </a:p>
          <a:p>
            <a:r>
              <a:rPr lang="en-US" baseline="0" dirty="0" smtClean="0"/>
              <a:t>3-Calculate your ACE score (and now with a Resilience score)</a:t>
            </a:r>
          </a:p>
          <a:p>
            <a:r>
              <a:rPr lang="en-US" baseline="0" dirty="0" smtClean="0"/>
              <a:t>4-Unnatural causes – SDH, health equity</a:t>
            </a:r>
          </a:p>
        </p:txBody>
      </p:sp>
      <p:sp>
        <p:nvSpPr>
          <p:cNvPr id="4" name="Slide Number Placeholder 3"/>
          <p:cNvSpPr>
            <a:spLocks noGrp="1"/>
          </p:cNvSpPr>
          <p:nvPr>
            <p:ph type="sldNum" sz="quarter" idx="10"/>
          </p:nvPr>
        </p:nvSpPr>
        <p:spPr/>
        <p:txBody>
          <a:bodyPr/>
          <a:lstStyle/>
          <a:p>
            <a:fld id="{62699ECB-EEE7-7C44-9AF4-43FC7CAB08C5}" type="slidenum">
              <a:rPr lang="en-US" smtClean="0"/>
              <a:pPr/>
              <a:t>21</a:t>
            </a:fld>
            <a:endParaRPr lang="en-US" dirty="0"/>
          </a:p>
        </p:txBody>
      </p:sp>
    </p:spTree>
    <p:extLst>
      <p:ext uri="{BB962C8B-B14F-4D97-AF65-F5344CB8AC3E}">
        <p14:creationId xmlns:p14="http://schemas.microsoft.com/office/powerpoint/2010/main" val="27872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 &amp;</a:t>
            </a:r>
            <a:r>
              <a:rPr lang="en-US" baseline="0" dirty="0" smtClean="0"/>
              <a:t> LF</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22</a:t>
            </a:fld>
            <a:endParaRPr lang="en-US" dirty="0"/>
          </a:p>
        </p:txBody>
      </p:sp>
    </p:spTree>
    <p:extLst>
      <p:ext uri="{BB962C8B-B14F-4D97-AF65-F5344CB8AC3E}">
        <p14:creationId xmlns:p14="http://schemas.microsoft.com/office/powerpoint/2010/main" val="27808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23</a:t>
            </a:fld>
            <a:endParaRPr lang="en-US" dirty="0"/>
          </a:p>
        </p:txBody>
      </p:sp>
    </p:spTree>
    <p:extLst>
      <p:ext uri="{BB962C8B-B14F-4D97-AF65-F5344CB8AC3E}">
        <p14:creationId xmlns:p14="http://schemas.microsoft.com/office/powerpoint/2010/main" val="260910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92FD0-D651-4C7E-BA45-C8ABB38B9FB7}" type="slidenum">
              <a:rPr lang="en-US" smtClean="0"/>
              <a:t>26</a:t>
            </a:fld>
            <a:endParaRPr lang="en-US"/>
          </a:p>
        </p:txBody>
      </p:sp>
    </p:spTree>
    <p:extLst>
      <p:ext uri="{BB962C8B-B14F-4D97-AF65-F5344CB8AC3E}">
        <p14:creationId xmlns:p14="http://schemas.microsoft.com/office/powerpoint/2010/main" val="194495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92FD0-D651-4C7E-BA45-C8ABB38B9FB7}" type="slidenum">
              <a:rPr lang="en-US" smtClean="0"/>
              <a:t>28</a:t>
            </a:fld>
            <a:endParaRPr lang="en-US"/>
          </a:p>
        </p:txBody>
      </p:sp>
    </p:spTree>
    <p:extLst>
      <p:ext uri="{BB962C8B-B14F-4D97-AF65-F5344CB8AC3E}">
        <p14:creationId xmlns:p14="http://schemas.microsoft.com/office/powerpoint/2010/main" val="179838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a:t>
            </a:r>
            <a:r>
              <a:rPr lang="en-US" baseline="0" dirty="0" smtClean="0"/>
              <a:t> </a:t>
            </a:r>
          </a:p>
          <a:p>
            <a:r>
              <a:rPr lang="en-US" dirty="0" smtClean="0"/>
              <a:t>We will focus</a:t>
            </a:r>
            <a:r>
              <a:rPr lang="en-US" baseline="0" dirty="0" smtClean="0"/>
              <a:t> on Objective #2, as we expect that most have some working knowledge of SDH, but will confirm this on the next slide…</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8</a:t>
            </a:fld>
            <a:endParaRPr lang="en-US" dirty="0"/>
          </a:p>
        </p:txBody>
      </p:sp>
    </p:spTree>
    <p:extLst>
      <p:ext uri="{BB962C8B-B14F-4D97-AF65-F5344CB8AC3E}">
        <p14:creationId xmlns:p14="http://schemas.microsoft.com/office/powerpoint/2010/main" val="262546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9</a:t>
            </a:fld>
            <a:endParaRPr lang="en-US" dirty="0"/>
          </a:p>
        </p:txBody>
      </p:sp>
    </p:spTree>
    <p:extLst>
      <p:ext uri="{BB962C8B-B14F-4D97-AF65-F5344CB8AC3E}">
        <p14:creationId xmlns:p14="http://schemas.microsoft.com/office/powerpoint/2010/main" val="37906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 </a:t>
            </a:r>
          </a:p>
          <a:p>
            <a:r>
              <a:rPr lang="en-US" dirty="0" smtClean="0"/>
              <a:t>https://www.youtube.com/watch?v=_11xLlwKgWc</a:t>
            </a:r>
          </a:p>
          <a:p>
            <a:endParaRPr lang="en-US" dirty="0" smtClean="0"/>
          </a:p>
          <a:p>
            <a:r>
              <a:rPr lang="en-US" dirty="0" smtClean="0"/>
              <a:t>Reflection questions from APA Poverty Guidebook: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friends/classmates/neighbors from childhood who had very different life trajectories from you? What factors influenced these differences?</a:t>
            </a:r>
          </a:p>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10</a:t>
            </a:fld>
            <a:endParaRPr lang="en-US" dirty="0"/>
          </a:p>
        </p:txBody>
      </p:sp>
    </p:spTree>
    <p:extLst>
      <p:ext uri="{BB962C8B-B14F-4D97-AF65-F5344CB8AC3E}">
        <p14:creationId xmlns:p14="http://schemas.microsoft.com/office/powerpoint/2010/main" val="405490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65887">
              <a:defRPr/>
            </a:pPr>
            <a:r>
              <a:rPr lang="en-US" dirty="0" smtClean="0"/>
              <a:t>CL</a:t>
            </a:r>
          </a:p>
          <a:p>
            <a:pPr defTabSz="465887">
              <a:defRPr/>
            </a:pPr>
            <a:r>
              <a:rPr lang="en-US" dirty="0" smtClean="0"/>
              <a:t>The social determinants of health (SDH, SDOH) are the conditions or circumstances in which people are born, grow-up and age that affect their overall health, health risks, and quality of life.  These individual circumstances are influenced by wider societal forces including economics and policy (cite WHO, HP2020).  The social determinants of health can be categorized into several key domains.  The schematic from Healthy People 2020, depicts 5 key domains of SDH: </a:t>
            </a:r>
            <a:r>
              <a:rPr lang="en-US" i="1" dirty="0" smtClean="0"/>
              <a:t>Economic Stability, Education, Social and Community Context, Health and Healthcare, Neighborhood and Built Environment</a:t>
            </a:r>
            <a:r>
              <a:rPr lang="en-US" dirty="0" smtClean="0"/>
              <a:t>. (Healthy People 2020). </a:t>
            </a:r>
          </a:p>
        </p:txBody>
      </p:sp>
      <p:sp>
        <p:nvSpPr>
          <p:cNvPr id="4" name="Slide Number Placeholder 3"/>
          <p:cNvSpPr>
            <a:spLocks noGrp="1"/>
          </p:cNvSpPr>
          <p:nvPr>
            <p:ph type="sldNum" sz="quarter" idx="10"/>
          </p:nvPr>
        </p:nvSpPr>
        <p:spPr/>
        <p:txBody>
          <a:bodyPr/>
          <a:lstStyle/>
          <a:p>
            <a:fld id="{62699ECB-EEE7-7C44-9AF4-43FC7CAB08C5}" type="slidenum">
              <a:rPr lang="en-US" smtClean="0"/>
              <a:pPr/>
              <a:t>11</a:t>
            </a:fld>
            <a:endParaRPr lang="en-US" dirty="0"/>
          </a:p>
        </p:txBody>
      </p:sp>
    </p:spTree>
    <p:extLst>
      <p:ext uri="{BB962C8B-B14F-4D97-AF65-F5344CB8AC3E}">
        <p14:creationId xmlns:p14="http://schemas.microsoft.com/office/powerpoint/2010/main" val="353914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this presentation, we will talk about ACEs as a SDH. ACEs are defined as growing up (under 18yo) in a household with abuse, neglect, or household dysfunction.</a:t>
            </a:r>
            <a:endParaRPr lang="en-US" dirty="0" smtClean="0"/>
          </a:p>
          <a:p>
            <a:r>
              <a:rPr lang="en-US" dirty="0" smtClean="0">
                <a:latin typeface="Arial" charset="0"/>
              </a:rPr>
              <a:t>Study done in California</a:t>
            </a:r>
            <a:r>
              <a:rPr lang="en-US" baseline="0" dirty="0" smtClean="0">
                <a:latin typeface="Arial" charset="0"/>
              </a:rPr>
              <a:t> published in American Journal of Preventive Medicine in 1998 by Vincent Fellitti and CDC was 1</a:t>
            </a:r>
            <a:r>
              <a:rPr lang="en-US" baseline="30000" dirty="0" smtClean="0">
                <a:latin typeface="Arial" charset="0"/>
              </a:rPr>
              <a:t>st</a:t>
            </a:r>
            <a:r>
              <a:rPr lang="en-US" baseline="0" dirty="0" smtClean="0">
                <a:latin typeface="Arial" charset="0"/>
              </a:rPr>
              <a:t> to define relationship between ACEs and adult health outcomes.  Did a questionnaire with over 17,000 responses of adults in HMO. </a:t>
            </a:r>
            <a:r>
              <a:rPr lang="en-US" dirty="0" smtClean="0"/>
              <a:t>Findings suggest that certain experiences are major risk factors for illnesses and poor quality of life.</a:t>
            </a:r>
          </a:p>
          <a:p>
            <a:r>
              <a:rPr lang="en-US" dirty="0" smtClean="0"/>
              <a:t>Notably, this study was NOT done on an impoverished population, but an upper-middle class, college educated population</a:t>
            </a:r>
          </a:p>
          <a:p>
            <a:r>
              <a:rPr lang="en-US" dirty="0" smtClean="0">
                <a:latin typeface="Arial" charset="0"/>
              </a:rPr>
              <a:t>More</a:t>
            </a:r>
            <a:r>
              <a:rPr lang="en-US" baseline="0" dirty="0" smtClean="0">
                <a:latin typeface="Arial" charset="0"/>
              </a:rPr>
              <a:t> recent s</a:t>
            </a:r>
            <a:r>
              <a:rPr lang="en-US" dirty="0" smtClean="0"/>
              <a:t>tudies</a:t>
            </a:r>
            <a:r>
              <a:rPr lang="en-US" baseline="0" dirty="0" smtClean="0"/>
              <a:t> now often add: neighborhood violence, discrimination, foster care, bullying</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12</a:t>
            </a:fld>
            <a:endParaRPr lang="en-US" dirty="0"/>
          </a:p>
        </p:txBody>
      </p:sp>
    </p:spTree>
    <p:extLst>
      <p:ext uri="{BB962C8B-B14F-4D97-AF65-F5344CB8AC3E}">
        <p14:creationId xmlns:p14="http://schemas.microsoft.com/office/powerpoint/2010/main" val="410943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Dose Response Relationship : cumulative ACEs score has a strong, graded relationship to numerous health, social, and behavioral problems throughout their lifespan, including substance use disorders. Furthermore, many problems related to ACEs tend to be </a:t>
            </a:r>
            <a:r>
              <a:rPr lang="en-US" dirty="0" smtClean="0">
                <a:hlinkClick r:id="rId3" tooltip="Comorbid"/>
              </a:rPr>
              <a:t>comorbid</a:t>
            </a:r>
            <a:r>
              <a:rPr lang="en-US" dirty="0" smtClean="0"/>
              <a:t>, or co-occurring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3 or more ACEs: • Academic failure 3x • Attendance problems 5x • School behavior problems 6x </a:t>
            </a:r>
            <a:endParaRPr lang="en-US" sz="1200" kern="1200" dirty="0" smtClean="0">
              <a:solidFill>
                <a:schemeClr val="tx1"/>
              </a:solidFill>
              <a:effectLst/>
              <a:latin typeface="+mn-lt"/>
              <a:ea typeface="+mn-ea"/>
              <a:cs typeface="+mn-cs"/>
              <a:sym typeface="Wingdings" panose="05000000000000000000" pitchFamily="2"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4 or more ACEs:</a:t>
            </a:r>
            <a:r>
              <a:rPr lang="en-US" sz="1200" kern="1200" baseline="0" dirty="0" smtClean="0">
                <a:solidFill>
                  <a:schemeClr val="tx1"/>
                </a:solidFill>
                <a:effectLst/>
                <a:latin typeface="+mn-lt"/>
                <a:ea typeface="+mn-ea"/>
                <a:cs typeface="+mn-cs"/>
              </a:rPr>
              <a:t>  11.9 times more likely to attempt suicide during childhood/adolescence (</a:t>
            </a:r>
            <a:r>
              <a:rPr lang="en-US" sz="1200" b="0" i="0" kern="1200" dirty="0" smtClean="0">
                <a:solidFill>
                  <a:schemeClr val="tx1"/>
                </a:solidFill>
                <a:effectLst/>
                <a:latin typeface="+mn-lt"/>
                <a:ea typeface="+mn-ea"/>
                <a:cs typeface="+mn-cs"/>
              </a:rPr>
              <a:t>Dube SR, Anda RF, Felitti VJ, Chapman DP, Williamson DF, Giles WH. Childhood Abuse, Household Dysfunction, and the Risk of Attempted Suicide Throughout the Life SpanFindings From the Adverse Childhood Experiences Study. </a:t>
            </a:r>
            <a:r>
              <a:rPr lang="en-US" sz="1200" b="0" i="1" kern="1200" dirty="0" smtClean="0">
                <a:solidFill>
                  <a:schemeClr val="tx1"/>
                </a:solidFill>
                <a:effectLst/>
                <a:latin typeface="+mn-lt"/>
                <a:ea typeface="+mn-ea"/>
                <a:cs typeface="+mn-cs"/>
              </a:rPr>
              <a:t>JAMA.</a:t>
            </a:r>
            <a:r>
              <a:rPr lang="en-US" sz="1200" b="0" i="0" kern="1200" dirty="0" smtClean="0">
                <a:solidFill>
                  <a:schemeClr val="tx1"/>
                </a:solidFill>
                <a:effectLst/>
                <a:latin typeface="+mn-lt"/>
                <a:ea typeface="+mn-ea"/>
                <a:cs typeface="+mn-cs"/>
              </a:rPr>
              <a:t> 2001;286(24):3089–3096. doi:10.1001/jama.286.24.3089)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13</a:t>
            </a:fld>
            <a:endParaRPr lang="en-US" dirty="0"/>
          </a:p>
        </p:txBody>
      </p:sp>
    </p:spTree>
    <p:extLst>
      <p:ext uri="{BB962C8B-B14F-4D97-AF65-F5344CB8AC3E}">
        <p14:creationId xmlns:p14="http://schemas.microsoft.com/office/powerpoint/2010/main" val="410943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LF (will quickly demo Aunt B if time and if</a:t>
            </a:r>
            <a:r>
              <a:rPr lang="en-US" baseline="0" dirty="0" smtClean="0"/>
              <a:t> most people say they have not used it</a:t>
            </a:r>
            <a:r>
              <a:rPr lang="en-US" dirty="0" smtClean="0"/>
              <a:t>)</a:t>
            </a:r>
          </a:p>
          <a:p>
            <a:r>
              <a:rPr lang="en-US" dirty="0" smtClean="0"/>
              <a:t>EITC-The Earned Income Tax Credit (EITC) is a benefit for working people with low income who meet certain other requirements. In order to receive the credit, the parent must file a tax return and the credit will either reduce the amount they owe or provide a cash refund in the event that they do not owe any taxes. The average EITC amount for qualifying households in 2013 was around $2,000-$2,500 and varied by state (http://www.eitc.irs.gov/EITC-Central/eitcstats). When counted as income, this amount was sufficient to lift 3.2 million children above the poverty level according to an analysis by the Center on Budget and Policy Priorities (CBPP) of the 2013 US Census data. In addition to its direct effects on poverty, the EITC also promotes financial security for families by creating a system that rewards parents for working. </a:t>
            </a:r>
          </a:p>
          <a:p>
            <a:endParaRPr lang="en-US" dirty="0" smtClean="0"/>
          </a:p>
          <a:p>
            <a:r>
              <a:rPr lang="en-US" dirty="0" smtClean="0"/>
              <a:t>SNAP-The Supplemental Nutrition Assistance Program (SNAP), formerly known as food stamps, is a federally funded program that is administered by state or local agencies. To receive SNAP, households must have limited countable resources and make no more than 100% of the Federal Poverty Level in net income. The Maximum monthly SNAP award is based on family size with income taken into account.  Although the amount</a:t>
            </a:r>
            <a:r>
              <a:rPr lang="en-US" baseline="0" dirty="0" smtClean="0"/>
              <a:t> may not be much, </a:t>
            </a:r>
            <a:r>
              <a:rPr lang="en-US" dirty="0" smtClean="0"/>
              <a:t>this additional resource has lifted many families out of poverty. According to US Census data, when SNAP benefits are counted as income, approximately 4 million households in 2012 rose above the FPL</a:t>
            </a:r>
          </a:p>
          <a:p>
            <a:endParaRPr lang="en-US" dirty="0" smtClean="0"/>
          </a:p>
          <a:p>
            <a:r>
              <a:rPr lang="en-US" dirty="0" smtClean="0"/>
              <a:t>Medicaid/</a:t>
            </a:r>
            <a:r>
              <a:rPr lang="en-US" baseline="0" dirty="0" smtClean="0"/>
              <a:t> CHIP-</a:t>
            </a:r>
            <a:r>
              <a:rPr lang="en-US" dirty="0" smtClean="0"/>
              <a:t>Medicaid is an individual entitlement program that is federally regulated but state operated with joint federal and state funding. Benefits and eligibility can vary by state but are required to meet certain federal standards. The Children’s Health Insurance Program (CHIP) is a federal block grant matching funds program to allow states to cover children in families not eligible for Medicaid but who are unable to afford private health insurance. e, the benefits provided by Medicaid and CHIP can substantially decrease out of pocket spending on medical expenses and thereby impact favorably on a family’s finances. While the impact is more complex to measure than other programs, one analysis by the Association for Public Policy Analysis and Management indicated that in 2010 Medicaid (including CHIP) kept 2.6 to 3.4 million people out of poverty, making it the third largest anti-poverty program in the US</a:t>
            </a:r>
          </a:p>
          <a:p>
            <a:endParaRPr lang="en-US" dirty="0" smtClean="0"/>
          </a:p>
          <a:p>
            <a:r>
              <a:rPr lang="en-US" dirty="0" smtClean="0"/>
              <a:t>WIC- Federal assistance program for low income pregnant women (up to 185% FPL), postpartum women (up to 6mo after end of pregnancy),</a:t>
            </a:r>
            <a:r>
              <a:rPr lang="en-US" baseline="0" dirty="0" smtClean="0"/>
              <a:t> </a:t>
            </a:r>
            <a:r>
              <a:rPr lang="en-US" dirty="0" smtClean="0"/>
              <a:t>breastfeeding women (while breastfeeding up to 1</a:t>
            </a:r>
            <a:r>
              <a:rPr lang="en-US" baseline="0" dirty="0" smtClean="0"/>
              <a:t> yr) </a:t>
            </a:r>
            <a:r>
              <a:rPr lang="en-US" dirty="0" smtClean="0"/>
              <a:t>and children under the age of 5.  Program provides supplemental</a:t>
            </a:r>
            <a:r>
              <a:rPr lang="en-US" baseline="0" dirty="0" smtClean="0"/>
              <a:t> nutritious food, formula, nutrition education, and breastfeeding support. </a:t>
            </a:r>
            <a:r>
              <a:rPr lang="en-US" dirty="0" smtClean="0"/>
              <a:t>Currently,</a:t>
            </a:r>
            <a:r>
              <a:rPr lang="en-US" baseline="0" dirty="0" smtClean="0"/>
              <a:t> WIC services 53% of all infants born in the US</a:t>
            </a:r>
            <a:endParaRPr lang="en-US" dirty="0" smtClean="0"/>
          </a:p>
          <a:p>
            <a:endParaRPr lang="en-US" dirty="0" smtClean="0"/>
          </a:p>
          <a:p>
            <a:endParaRPr lang="en-US" dirty="0" smtClean="0"/>
          </a:p>
          <a:p>
            <a:r>
              <a:rPr lang="en-US" dirty="0" smtClean="0"/>
              <a:t>Head</a:t>
            </a:r>
            <a:r>
              <a:rPr lang="en-US" baseline="0" dirty="0" smtClean="0"/>
              <a:t> Start- </a:t>
            </a:r>
            <a:r>
              <a:rPr lang="en-US" dirty="0" smtClean="0"/>
              <a:t>Head Start is a federal program run by the Department of Health and Human Services that provides early childhood education as well as nutritional and other services to low-income children and their families. The main goal of this program is to increase school readiness. Head Start serves children ages 3-5, after which time they transition to kindergarten in the school system. Early Head start is an extension of this program that provides support to pregnant women, infants and toddlers up to age 3. </a:t>
            </a:r>
          </a:p>
          <a:p>
            <a:endParaRPr lang="en-US" dirty="0" smtClean="0"/>
          </a:p>
          <a:p>
            <a:r>
              <a:rPr lang="en-US" dirty="0" smtClean="0"/>
              <a:t>ROR-</a:t>
            </a:r>
            <a:r>
              <a:rPr lang="en-US" baseline="0" dirty="0" smtClean="0"/>
              <a:t> </a:t>
            </a:r>
            <a:r>
              <a:rPr lang="en-US" dirty="0" smtClean="0"/>
              <a:t>Reach Out and Read (ROR) is a not-for-profit organization that promotes literacy and school readiness particularly in children from low-income communities. The program involves book distribution and literacy promotion strategies based out of the pediatric medical provider’s office. The ROR program targets the gap that exists in the exposure to language and reading in low-income children, with a goal of improving school readiness and educational outcomes later in life.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TANF-</a:t>
            </a:r>
            <a:r>
              <a:rPr lang="en-US" baseline="0" dirty="0" smtClean="0"/>
              <a:t> </a:t>
            </a:r>
            <a:r>
              <a:rPr lang="en-US" dirty="0" smtClean="0"/>
              <a:t>The Temporary Assistance for Needy Families (TANF) program is funded with block grants from the federal government and operated by individual states. This program was enacted as a part of welfare reform. Program specifics vary from state to state but benefits may include: temporary cash assistance, childcare assistance, and job training/placement assistance.</a:t>
            </a:r>
          </a:p>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14</a:t>
            </a:fld>
            <a:endParaRPr lang="en-US" dirty="0"/>
          </a:p>
        </p:txBody>
      </p:sp>
    </p:spTree>
    <p:extLst>
      <p:ext uri="{BB962C8B-B14F-4D97-AF65-F5344CB8AC3E}">
        <p14:creationId xmlns:p14="http://schemas.microsoft.com/office/powerpoint/2010/main" val="93798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CL – </a:t>
            </a:r>
          </a:p>
          <a:p>
            <a:r>
              <a:rPr lang="en-US" sz="1200" kern="1200" baseline="0" dirty="0" smtClean="0">
                <a:solidFill>
                  <a:schemeClr val="tx1"/>
                </a:solidFill>
                <a:effectLst/>
                <a:latin typeface="+mn-lt"/>
                <a:ea typeface="+mn-ea"/>
                <a:cs typeface="+mn-cs"/>
              </a:rPr>
              <a:t>Resident/student reads case. CL facilitates discussion and report-outs.</a:t>
            </a:r>
          </a:p>
          <a:p>
            <a:r>
              <a:rPr lang="en-US" sz="1200" kern="1200" baseline="0" dirty="0" smtClean="0">
                <a:solidFill>
                  <a:schemeClr val="tx1"/>
                </a:solidFill>
                <a:effectLst/>
                <a:latin typeface="+mn-lt"/>
                <a:ea typeface="+mn-ea"/>
                <a:cs typeface="+mn-cs"/>
              </a:rPr>
              <a:t>Full group names SDH, then they b</a:t>
            </a:r>
            <a:r>
              <a:rPr lang="en-US" sz="1200" kern="1200" dirty="0" smtClean="0">
                <a:solidFill>
                  <a:schemeClr val="tx1"/>
                </a:solidFill>
                <a:effectLst/>
                <a:latin typeface="+mn-lt"/>
                <a:ea typeface="+mn-ea"/>
                <a:cs typeface="+mn-cs"/>
              </a:rPr>
              <a:t>reak up into groups x 5-10 mins</a:t>
            </a:r>
            <a:r>
              <a:rPr lang="en-US" sz="1200" kern="1200" baseline="0" dirty="0" smtClean="0">
                <a:solidFill>
                  <a:schemeClr val="tx1"/>
                </a:solidFill>
                <a:effectLst/>
                <a:latin typeface="+mn-lt"/>
                <a:ea typeface="+mn-ea"/>
                <a:cs typeface="+mn-cs"/>
              </a:rPr>
              <a:t> for worksheet activity.  </a:t>
            </a:r>
          </a:p>
          <a:p>
            <a:r>
              <a:rPr lang="en-US" sz="1200" kern="1200" baseline="0" dirty="0" smtClean="0">
                <a:solidFill>
                  <a:schemeClr val="tx1"/>
                </a:solidFill>
                <a:effectLst/>
                <a:latin typeface="+mn-lt"/>
                <a:ea typeface="+mn-ea"/>
                <a:cs typeface="+mn-cs"/>
              </a:rPr>
              <a:t>Proposed SDH: </a:t>
            </a:r>
          </a:p>
          <a:p>
            <a:r>
              <a:rPr lang="en-US" sz="1200" kern="1200" baseline="0" dirty="0" smtClean="0">
                <a:solidFill>
                  <a:schemeClr val="tx1"/>
                </a:solidFill>
                <a:effectLst/>
                <a:latin typeface="+mn-lt"/>
                <a:ea typeface="+mn-ea"/>
                <a:cs typeface="+mn-cs"/>
              </a:rPr>
              <a:t>1- Transportation (no $ for the bus) </a:t>
            </a:r>
          </a:p>
          <a:p>
            <a:r>
              <a:rPr lang="en-US" sz="1200" kern="1200" baseline="0" dirty="0" smtClean="0">
                <a:solidFill>
                  <a:schemeClr val="tx1"/>
                </a:solidFill>
                <a:effectLst/>
                <a:latin typeface="+mn-lt"/>
                <a:ea typeface="+mn-ea"/>
                <a:cs typeface="+mn-cs"/>
              </a:rPr>
              <a:t>2- Housing (shelter, no fridge)</a:t>
            </a:r>
          </a:p>
          <a:p>
            <a:r>
              <a:rPr lang="en-US" sz="1200" kern="1200" baseline="0" dirty="0" smtClean="0">
                <a:solidFill>
                  <a:schemeClr val="tx1"/>
                </a:solidFill>
                <a:effectLst/>
                <a:latin typeface="+mn-lt"/>
                <a:ea typeface="+mn-ea"/>
                <a:cs typeface="+mn-cs"/>
              </a:rPr>
              <a:t>3- Health literacy (drops running out of his ear?)</a:t>
            </a:r>
          </a:p>
          <a:p>
            <a:r>
              <a:rPr lang="en-US" sz="1200" kern="1200" baseline="0" dirty="0" smtClean="0">
                <a:solidFill>
                  <a:schemeClr val="tx1"/>
                </a:solidFill>
                <a:effectLst/>
                <a:latin typeface="+mn-lt"/>
                <a:ea typeface="+mn-ea"/>
                <a:cs typeface="+mn-cs"/>
              </a:rPr>
              <a:t>Also note ACEs/Trauma  (reference to DV) – but will not be a specific SDH for one of the groups</a:t>
            </a:r>
          </a:p>
          <a:p>
            <a:r>
              <a:rPr lang="en-US" sz="1200" kern="1200" baseline="0" dirty="0" smtClean="0">
                <a:solidFill>
                  <a:schemeClr val="tx1"/>
                </a:solidFill>
                <a:effectLst/>
                <a:latin typeface="+mn-lt"/>
                <a:ea typeface="+mn-ea"/>
                <a:cs typeface="+mn-cs"/>
              </a:rPr>
              <a:t>Groups complete worksheets, then each group has 2-3 mins for report out</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15</a:t>
            </a:fld>
            <a:endParaRPr lang="en-US" dirty="0"/>
          </a:p>
        </p:txBody>
      </p:sp>
    </p:spTree>
    <p:extLst>
      <p:ext uri="{BB962C8B-B14F-4D97-AF65-F5344CB8AC3E}">
        <p14:creationId xmlns:p14="http://schemas.microsoft.com/office/powerpoint/2010/main" val="67613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One Column">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_NEW.jpg"/>
          <p:cNvPicPr>
            <a:picLocks noChangeAspect="1" noChangeArrowheads="1"/>
          </p:cNvPicPr>
          <p:nvPr userDrawn="1"/>
        </p:nvPicPr>
        <p:blipFill>
          <a:blip r:embed="rId2" cstate="print"/>
          <a:srcRect/>
          <a:stretch>
            <a:fillRect/>
          </a:stretch>
        </p:blipFill>
        <p:spPr bwMode="auto">
          <a:xfrm>
            <a:off x="7099300" y="5691717"/>
            <a:ext cx="2044700" cy="1166283"/>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a:t>Body Copy and Bullets: Corbel Regular (16pt.), Subheads: Corbel Bold (20pt.)</a:t>
            </a:r>
          </a:p>
          <a:p>
            <a:pPr lvl="1"/>
            <a:r>
              <a:rPr lang="en-US" dirty="0"/>
              <a:t>Second level</a:t>
            </a:r>
          </a:p>
        </p:txBody>
      </p:sp>
    </p:spTree>
    <p:extLst>
      <p:ext uri="{BB962C8B-B14F-4D97-AF65-F5344CB8AC3E}">
        <p14:creationId xmlns:p14="http://schemas.microsoft.com/office/powerpoint/2010/main" val="418669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 One Column">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_NEW.jpg"/>
          <p:cNvPicPr>
            <a:picLocks noChangeAspect="1" noChangeArrowheads="1"/>
          </p:cNvPicPr>
          <p:nvPr userDrawn="1"/>
        </p:nvPicPr>
        <p:blipFill>
          <a:blip r:embed="rId2" cstate="print"/>
          <a:srcRect/>
          <a:stretch>
            <a:fillRect/>
          </a:stretch>
        </p:blipFill>
        <p:spPr bwMode="auto">
          <a:xfrm>
            <a:off x="7099300" y="5691717"/>
            <a:ext cx="2044700" cy="1166283"/>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a:t>Body Copy and Bullets: Corbel Regular (16pt.), Subheads: Corbel Bold (20pt.)</a:t>
            </a:r>
          </a:p>
          <a:p>
            <a:pPr lvl="1"/>
            <a:r>
              <a:rPr lang="en-US" dirty="0"/>
              <a:t>Second level</a:t>
            </a:r>
          </a:p>
        </p:txBody>
      </p:sp>
    </p:spTree>
    <p:extLst>
      <p:ext uri="{BB962C8B-B14F-4D97-AF65-F5344CB8AC3E}">
        <p14:creationId xmlns:p14="http://schemas.microsoft.com/office/powerpoint/2010/main" val="418669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ture 7" descr="Title-01.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90800" y="2130426"/>
            <a:ext cx="5867400" cy="917575"/>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8BDCEB4-7F6A-4E82-B9EE-3E9867740B53}" type="datetime4">
              <a:rPr lang="en-US" smtClean="0"/>
              <a:t>January 8, 2018</a:t>
            </a:fld>
            <a:endParaRPr lang="en-US" dirty="0"/>
          </a:p>
        </p:txBody>
      </p:sp>
      <p:sp>
        <p:nvSpPr>
          <p:cNvPr id="6" name="Slide Number Placeholder 5"/>
          <p:cNvSpPr>
            <a:spLocks noGrp="1"/>
          </p:cNvSpPr>
          <p:nvPr>
            <p:ph type="sldNum" sz="quarter" idx="12"/>
          </p:nvPr>
        </p:nvSpPr>
        <p:spPr>
          <a:xfrm>
            <a:off x="6934200" y="6356351"/>
            <a:ext cx="2133600" cy="365125"/>
          </a:xfrm>
        </p:spPr>
        <p:txBody>
          <a:bodyPr/>
          <a:lstStyle>
            <a:lvl1pPr>
              <a:defRPr>
                <a:solidFill>
                  <a:srgbClr val="FFFFFF"/>
                </a:solidFill>
              </a:defRPr>
            </a:lvl1pPr>
          </a:lstStyle>
          <a:p>
            <a:fld id="{D3F8C041-0C5D-2542-BA56-2F135B42574C}" type="slidenum">
              <a:rPr lang="en-US" smtClean="0"/>
              <a:pPr/>
              <a:t>‹#›</a:t>
            </a:fld>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178040" y="246888"/>
            <a:ext cx="1718490" cy="740728"/>
          </a:xfrm>
          <a:prstGeom prst="rect">
            <a:avLst/>
          </a:prstGeom>
          <a:noFill/>
        </p:spPr>
      </p:pic>
    </p:spTree>
    <p:extLst>
      <p:ext uri="{BB962C8B-B14F-4D97-AF65-F5344CB8AC3E}">
        <p14:creationId xmlns:p14="http://schemas.microsoft.com/office/powerpoint/2010/main" val="39375330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pic>
        <p:nvPicPr>
          <p:cNvPr id="6"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2" y="171180"/>
            <a:ext cx="9144001" cy="5321301"/>
          </a:xfrm>
          <a:prstGeom prst="rect">
            <a:avLst/>
          </a:prstGeom>
          <a:noFill/>
        </p:spPr>
      </p:pic>
      <p:sp>
        <p:nvSpPr>
          <p:cNvPr id="2" name="Title 1"/>
          <p:cNvSpPr>
            <a:spLocks noGrp="1"/>
          </p:cNvSpPr>
          <p:nvPr>
            <p:ph type="title"/>
          </p:nvPr>
        </p:nvSpPr>
        <p:spPr>
          <a:xfrm>
            <a:off x="457200" y="1417639"/>
            <a:ext cx="8229600" cy="114300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6B24F6-A932-4796-A967-FF81A9911D8C}" type="datetime4">
              <a:rPr lang="en-US" smtClean="0"/>
              <a:t>January 8,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F8C041-0C5D-2542-BA56-2F135B42574C}" type="slidenum">
              <a:rPr lang="en-US" smtClean="0"/>
              <a:pPr/>
              <a:t>‹#›</a:t>
            </a:fld>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178040" y="5943600"/>
            <a:ext cx="1718490" cy="740728"/>
          </a:xfrm>
          <a:prstGeom prst="rect">
            <a:avLst/>
          </a:prstGeom>
          <a:noFill/>
        </p:spPr>
      </p:pic>
    </p:spTree>
    <p:extLst>
      <p:ext uri="{BB962C8B-B14F-4D97-AF65-F5344CB8AC3E}">
        <p14:creationId xmlns:p14="http://schemas.microsoft.com/office/powerpoint/2010/main" val="14034591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90614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56664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928725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E7D82-4BAA-477E-8339-7D9F0A33B95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365923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E7D82-4BAA-477E-8339-7D9F0A33B959}"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24188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E7D82-4BAA-477E-8339-7D9F0A33B959}"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4263226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7D82-4BAA-477E-8339-7D9F0A33B959}"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3997634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E7D82-4BAA-477E-8339-7D9F0A33B95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2046752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E7D82-4BAA-477E-8339-7D9F0A33B95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343690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3395459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extLst>
      <p:ext uri="{BB962C8B-B14F-4D97-AF65-F5344CB8AC3E}">
        <p14:creationId xmlns:p14="http://schemas.microsoft.com/office/powerpoint/2010/main" val="4241371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One Column">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_NEW.jpg"/>
          <p:cNvPicPr>
            <a:picLocks noChangeAspect="1" noChangeArrowheads="1"/>
          </p:cNvPicPr>
          <p:nvPr userDrawn="1"/>
        </p:nvPicPr>
        <p:blipFill>
          <a:blip r:embed="rId2" cstate="print"/>
          <a:srcRect/>
          <a:stretch>
            <a:fillRect/>
          </a:stretch>
        </p:blipFill>
        <p:spPr bwMode="auto">
          <a:xfrm>
            <a:off x="7099300" y="5691717"/>
            <a:ext cx="2044700" cy="1166283"/>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a:t>Body Copy and Bullets: Corbel Regular (16pt.), Subheads: Corbel Bold (20pt.)</a:t>
            </a:r>
          </a:p>
          <a:p>
            <a:pPr lvl="1"/>
            <a:r>
              <a:rPr lang="en-US" dirty="0"/>
              <a:t>Second level</a:t>
            </a:r>
          </a:p>
        </p:txBody>
      </p:sp>
    </p:spTree>
    <p:extLst>
      <p:ext uri="{BB962C8B-B14F-4D97-AF65-F5344CB8AC3E}">
        <p14:creationId xmlns:p14="http://schemas.microsoft.com/office/powerpoint/2010/main" val="4186693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pic>
        <p:nvPicPr>
          <p:cNvPr id="6"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2" y="171180"/>
            <a:ext cx="9144001" cy="5321301"/>
          </a:xfrm>
          <a:prstGeom prst="rect">
            <a:avLst/>
          </a:prstGeom>
          <a:noFill/>
        </p:spPr>
      </p:pic>
      <p:sp>
        <p:nvSpPr>
          <p:cNvPr id="2" name="Title 1"/>
          <p:cNvSpPr>
            <a:spLocks noGrp="1"/>
          </p:cNvSpPr>
          <p:nvPr>
            <p:ph type="title"/>
          </p:nvPr>
        </p:nvSpPr>
        <p:spPr>
          <a:xfrm>
            <a:off x="457200" y="1417639"/>
            <a:ext cx="8229600" cy="114300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6B24F6-A932-4796-A967-FF81A9911D8C}" type="datetime4">
              <a:rPr lang="en-US" smtClean="0"/>
              <a:t>January 8,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F8C041-0C5D-2542-BA56-2F135B42574C}" type="slidenum">
              <a:rPr lang="en-US" smtClean="0"/>
              <a:pPr/>
              <a:t>‹#›</a:t>
            </a:fld>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178040" y="5943600"/>
            <a:ext cx="1718490" cy="740728"/>
          </a:xfrm>
          <a:prstGeom prst="rect">
            <a:avLst/>
          </a:prstGeom>
          <a:noFill/>
        </p:spPr>
      </p:pic>
    </p:spTree>
    <p:extLst>
      <p:ext uri="{BB962C8B-B14F-4D97-AF65-F5344CB8AC3E}">
        <p14:creationId xmlns:p14="http://schemas.microsoft.com/office/powerpoint/2010/main" val="1403459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E7D82-4BAA-477E-8339-7D9F0A33B95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EE7D82-4BAA-477E-8339-7D9F0A33B95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E7D82-4BAA-477E-8339-7D9F0A33B959}"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E7D82-4BAA-477E-8339-7D9F0A33B959}"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7D82-4BAA-477E-8339-7D9F0A33B959}"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E0165-1F6B-489E-BEA4-0E498C817A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E7D82-4BAA-477E-8339-7D9F0A33B95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E0165-1F6B-489E-BEA4-0E498C817A8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EEE7D82-4BAA-477E-8339-7D9F0A33B959}" type="datetimeFigureOut">
              <a:rPr lang="en-US" smtClean="0"/>
              <a:t>1/8/2018</a:t>
            </a:fld>
            <a:endParaRPr lang="en-US"/>
          </a:p>
        </p:txBody>
      </p:sp>
      <p:sp>
        <p:nvSpPr>
          <p:cNvPr id="9" name="Slide Number Placeholder 8"/>
          <p:cNvSpPr>
            <a:spLocks noGrp="1"/>
          </p:cNvSpPr>
          <p:nvPr>
            <p:ph type="sldNum" sz="quarter" idx="11"/>
          </p:nvPr>
        </p:nvSpPr>
        <p:spPr/>
        <p:txBody>
          <a:bodyPr/>
          <a:lstStyle/>
          <a:p>
            <a:fld id="{B5AE0165-1F6B-489E-BEA4-0E498C817A8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5AE0165-1F6B-489E-BEA4-0E498C817A8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EEE7D82-4BAA-477E-8339-7D9F0A33B959}" type="datetimeFigureOut">
              <a:rPr lang="en-US" smtClean="0"/>
              <a:t>1/8/2018</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700" r:id="rId14"/>
    <p:sldLayoutId id="2147483701"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7D82-4BAA-477E-8339-7D9F0A33B959}" type="datetimeFigureOut">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E0165-1F6B-489E-BEA4-0E498C817A8E}" type="slidenum">
              <a:rPr lang="en-US" smtClean="0"/>
              <a:t>‹#›</a:t>
            </a:fld>
            <a:endParaRPr lang="en-US"/>
          </a:p>
        </p:txBody>
      </p:sp>
    </p:spTree>
    <p:extLst>
      <p:ext uri="{BB962C8B-B14F-4D97-AF65-F5344CB8AC3E}">
        <p14:creationId xmlns:p14="http://schemas.microsoft.com/office/powerpoint/2010/main" val="40188509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_11xLlwKgWc"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cafb.auntbertha.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pediatrics.aappublications.org/content/early/2016/03/07/peds.2016-0339" TargetMode="External"/><Relationship Id="rId7" Type="http://schemas.openxmlformats.org/officeDocument/2006/relationships/hyperlink" Target="https://acestoohigh.com/got-your-ace-score/"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hyperlink" Target="https://www.ted.com/talks/nadine_burke_harris_how_childhood_trauma_affects_health_across_a_lifetime"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www.unnaturalcause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wnloads.aap.org/DOFA/CHIPtoolkitJanuary2018AAP.pdf" TargetMode="Externa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hyperlink" Target="http://researchweek.ctsicn.org/Apps/abstractSpeaker.aspx#camara_j" TargetMode="External"/><Relationship Id="rId3" Type="http://schemas.openxmlformats.org/officeDocument/2006/relationships/image" Target="../media/image25.png"/><Relationship Id="rId7" Type="http://schemas.openxmlformats.org/officeDocument/2006/relationships/hyperlink" Target="https://ed.ted.com/on/emYm0MBq"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hyperlink" Target="mailto:dgdooley@childrensnational.org"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76600"/>
            <a:ext cx="8077200" cy="1447800"/>
          </a:xfrm>
        </p:spPr>
        <p:txBody>
          <a:bodyPr>
            <a:normAutofit fontScale="90000"/>
          </a:bodyPr>
          <a:lstStyle/>
          <a:p>
            <a:pPr algn="ctr"/>
            <a:r>
              <a:rPr lang="en-US" sz="4000" b="1" dirty="0" smtClean="0">
                <a:solidFill>
                  <a:srgbClr val="C00000"/>
                </a:solidFill>
                <a:latin typeface="Corbel" panose="020B0503020204020204" pitchFamily="34" charset="0"/>
                <a:cs typeface="Arial" panose="020B0604020202020204" pitchFamily="34" charset="0"/>
              </a:rPr>
              <a:t>Pediatric Public Health and Advocacy Curriculum (P-PHAC)</a:t>
            </a:r>
            <a:br>
              <a:rPr lang="en-US" sz="4000" b="1" dirty="0" smtClean="0">
                <a:solidFill>
                  <a:srgbClr val="C00000"/>
                </a:solidFill>
                <a:latin typeface="Corbel" panose="020B0503020204020204" pitchFamily="34" charset="0"/>
                <a:cs typeface="Arial" panose="020B0604020202020204" pitchFamily="34" charset="0"/>
              </a:rPr>
            </a:br>
            <a:r>
              <a:rPr lang="en-US" sz="4000" b="1" dirty="0">
                <a:solidFill>
                  <a:srgbClr val="C00000"/>
                </a:solidFill>
                <a:latin typeface="Corbel" panose="020B0503020204020204" pitchFamily="34" charset="0"/>
                <a:cs typeface="Arial" panose="020B0604020202020204" pitchFamily="34" charset="0"/>
              </a:rPr>
              <a:t/>
            </a:r>
            <a:br>
              <a:rPr lang="en-US" sz="4000" b="1" dirty="0">
                <a:solidFill>
                  <a:srgbClr val="C00000"/>
                </a:solidFill>
                <a:latin typeface="Corbel" panose="020B0503020204020204" pitchFamily="34" charset="0"/>
                <a:cs typeface="Arial" panose="020B0604020202020204" pitchFamily="34" charset="0"/>
              </a:rPr>
            </a:br>
            <a:r>
              <a:rPr lang="en-US" sz="3100" b="1" dirty="0" smtClean="0">
                <a:solidFill>
                  <a:srgbClr val="C00000"/>
                </a:solidFill>
                <a:latin typeface="Corbel" panose="020B0503020204020204" pitchFamily="34" charset="0"/>
                <a:cs typeface="Arial" panose="020B0604020202020204" pitchFamily="34" charset="0"/>
              </a:rPr>
              <a:t>January 8</a:t>
            </a:r>
            <a:r>
              <a:rPr lang="en-US" sz="3100" b="1" baseline="30000" dirty="0" smtClean="0">
                <a:solidFill>
                  <a:srgbClr val="C00000"/>
                </a:solidFill>
                <a:latin typeface="Corbel" panose="020B0503020204020204" pitchFamily="34" charset="0"/>
                <a:cs typeface="Arial" panose="020B0604020202020204" pitchFamily="34" charset="0"/>
              </a:rPr>
              <a:t>th</a:t>
            </a:r>
            <a:r>
              <a:rPr lang="en-US" sz="3100" b="1" dirty="0" smtClean="0">
                <a:solidFill>
                  <a:srgbClr val="C00000"/>
                </a:solidFill>
                <a:latin typeface="Corbel" panose="020B0503020204020204" pitchFamily="34" charset="0"/>
                <a:cs typeface="Arial" panose="020B0604020202020204" pitchFamily="34" charset="0"/>
              </a:rPr>
              <a:t>, 2018</a:t>
            </a:r>
            <a:endParaRPr lang="en-US" sz="3100" b="1" dirty="0">
              <a:solidFill>
                <a:srgbClr val="C0000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70462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119189"/>
            <a:ext cx="81915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39781" y="526299"/>
            <a:ext cx="4485968" cy="4854504"/>
          </a:xfrm>
          <a:prstGeom prst="rect">
            <a:avLst/>
          </a:prstGeom>
        </p:spPr>
      </p:pic>
      <p:sp>
        <p:nvSpPr>
          <p:cNvPr id="4" name="Text Placeholder 3"/>
          <p:cNvSpPr>
            <a:spLocks noGrp="1"/>
          </p:cNvSpPr>
          <p:nvPr>
            <p:ph type="body" sz="half" idx="2"/>
          </p:nvPr>
        </p:nvSpPr>
        <p:spPr>
          <a:xfrm>
            <a:off x="520413" y="442268"/>
            <a:ext cx="4073237" cy="1878731"/>
          </a:xfrm>
        </p:spPr>
        <p:txBody>
          <a:bodyPr>
            <a:noAutofit/>
          </a:bodyPr>
          <a:lstStyle/>
          <a:p>
            <a:r>
              <a:rPr lang="en-US" sz="2000" dirty="0"/>
              <a:t>The </a:t>
            </a:r>
            <a:r>
              <a:rPr lang="en-US" sz="2000" b="1" dirty="0">
                <a:solidFill>
                  <a:srgbClr val="FF0000"/>
                </a:solidFill>
              </a:rPr>
              <a:t>social determinants of health </a:t>
            </a:r>
            <a:r>
              <a:rPr lang="en-US" sz="2000" dirty="0"/>
              <a:t>(SDH, SDOH) are the conditions or circumstances in which people are born, </a:t>
            </a:r>
            <a:r>
              <a:rPr lang="en-US" sz="2000" dirty="0" smtClean="0"/>
              <a:t>grow up </a:t>
            </a:r>
            <a:r>
              <a:rPr lang="en-US" sz="2000" dirty="0"/>
              <a:t>and age that affect their overall health, health risks, and quality of </a:t>
            </a:r>
            <a:r>
              <a:rPr lang="en-US" sz="2000" dirty="0" smtClean="0"/>
              <a:t>life.</a:t>
            </a:r>
            <a:endParaRPr lang="en-US" sz="2000" dirty="0"/>
          </a:p>
        </p:txBody>
      </p:sp>
      <p:sp>
        <p:nvSpPr>
          <p:cNvPr id="7" name="TextBox 6"/>
          <p:cNvSpPr txBox="1"/>
          <p:nvPr/>
        </p:nvSpPr>
        <p:spPr>
          <a:xfrm>
            <a:off x="801241" y="6464674"/>
            <a:ext cx="3511578" cy="338554"/>
          </a:xfrm>
          <a:prstGeom prst="rect">
            <a:avLst/>
          </a:prstGeom>
          <a:noFill/>
        </p:spPr>
        <p:txBody>
          <a:bodyPr wrap="square" rtlCol="0">
            <a:spAutoFit/>
          </a:bodyPr>
          <a:lstStyle/>
          <a:p>
            <a:r>
              <a:rPr lang="en-US" sz="1600" i="1" dirty="0"/>
              <a:t>Schematic from Healthy People 2020</a:t>
            </a:r>
          </a:p>
        </p:txBody>
      </p:sp>
      <p:pic>
        <p:nvPicPr>
          <p:cNvPr id="2052" name="Picture 4" descr="Image result for hp2020 sdoh"/>
          <p:cNvPicPr>
            <a:picLocks noChangeAspect="1" noChangeArrowheads="1"/>
          </p:cNvPicPr>
          <p:nvPr/>
        </p:nvPicPr>
        <p:blipFill rotWithShape="1">
          <a:blip r:embed="rId4">
            <a:extLst>
              <a:ext uri="{28A0092B-C50C-407E-A947-70E740481C1C}">
                <a14:useLocalDpi xmlns:a14="http://schemas.microsoft.com/office/drawing/2010/main" val="0"/>
              </a:ext>
            </a:extLst>
          </a:blip>
          <a:srcRect l="10108" r="9052"/>
          <a:stretch/>
        </p:blipFill>
        <p:spPr bwMode="auto">
          <a:xfrm>
            <a:off x="574279" y="2953551"/>
            <a:ext cx="3965503" cy="351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38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Adverse Childhood Experiences (ACEs)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75776" y="1289213"/>
            <a:ext cx="7252227" cy="4574561"/>
          </a:xfrm>
          <a:prstGeom prst="rect">
            <a:avLst/>
          </a:prstGeom>
          <a:ln w="25400">
            <a:solidFill>
              <a:schemeClr val="tx1"/>
            </a:solidFill>
          </a:ln>
        </p:spPr>
      </p:pic>
    </p:spTree>
    <p:extLst>
      <p:ext uri="{BB962C8B-B14F-4D97-AF65-F5344CB8AC3E}">
        <p14:creationId xmlns:p14="http://schemas.microsoft.com/office/powerpoint/2010/main" val="394865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a:extLst>
              <a:ext uri="{28A0092B-C50C-407E-A947-70E740481C1C}">
                <a14:useLocalDpi xmlns:a14="http://schemas.microsoft.com/office/drawing/2010/main" val="0"/>
              </a:ext>
            </a:extLst>
          </a:blip>
          <a:srcRect l="5389" t="3951" r="2743" b="6002"/>
          <a:stretch/>
        </p:blipFill>
        <p:spPr>
          <a:xfrm>
            <a:off x="819807" y="1171673"/>
            <a:ext cx="7819696" cy="4898051"/>
          </a:xfrm>
          <a:prstGeom prst="rect">
            <a:avLst/>
          </a:prstGeom>
          <a:ln w="25400">
            <a:solidFill>
              <a:schemeClr val="tx1"/>
            </a:solidFill>
          </a:ln>
        </p:spPr>
      </p:pic>
      <p:sp>
        <p:nvSpPr>
          <p:cNvPr id="5" name="Title 1"/>
          <p:cNvSpPr txBox="1">
            <a:spLocks/>
          </p:cNvSpPr>
          <p:nvPr/>
        </p:nvSpPr>
        <p:spPr>
          <a:xfrm>
            <a:off x="596371" y="490637"/>
            <a:ext cx="82296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i="0" kern="1200" cap="all">
                <a:solidFill>
                  <a:srgbClr val="FF0000"/>
                </a:solidFill>
                <a:latin typeface="Corbel"/>
                <a:ea typeface="+mj-ea"/>
                <a:cs typeface="Corbel"/>
              </a:defRPr>
            </a:lvl1pPr>
          </a:lstStyle>
          <a:p>
            <a:r>
              <a:rPr lang="en-US" sz="2800" b="0" cap="none" dirty="0" smtClean="0"/>
              <a:t>Why are ACEs important?</a:t>
            </a:r>
            <a:endParaRPr lang="en-US" sz="2800" b="0" dirty="0"/>
          </a:p>
        </p:txBody>
      </p:sp>
    </p:spTree>
    <p:extLst>
      <p:ext uri="{BB962C8B-B14F-4D97-AF65-F5344CB8AC3E}">
        <p14:creationId xmlns:p14="http://schemas.microsoft.com/office/powerpoint/2010/main" val="2744592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SDH</a:t>
            </a:r>
            <a:endParaRPr lang="en-US" dirty="0"/>
          </a:p>
        </p:txBody>
      </p:sp>
      <p:sp>
        <p:nvSpPr>
          <p:cNvPr id="3" name="Content Placeholder 2"/>
          <p:cNvSpPr>
            <a:spLocks noGrp="1"/>
          </p:cNvSpPr>
          <p:nvPr>
            <p:ph idx="1"/>
          </p:nvPr>
        </p:nvSpPr>
        <p:spPr/>
        <p:txBody>
          <a:bodyPr numCol="1">
            <a:normAutofit fontScale="85000" lnSpcReduction="20000"/>
          </a:bodyPr>
          <a:lstStyle/>
          <a:p>
            <a:r>
              <a:rPr lang="en-US" dirty="0" smtClean="0"/>
              <a:t>Local Resources</a:t>
            </a:r>
          </a:p>
          <a:p>
            <a:pPr lvl="1"/>
            <a:r>
              <a:rPr lang="en-US" dirty="0" smtClean="0">
                <a:hlinkClick r:id="rId3"/>
              </a:rPr>
              <a:t>Aunt Bertha</a:t>
            </a:r>
            <a:r>
              <a:rPr lang="en-US" dirty="0"/>
              <a:t> </a:t>
            </a:r>
            <a:r>
              <a:rPr lang="en-US" dirty="0" smtClean="0"/>
              <a:t>(cafb.auntbertha.com</a:t>
            </a:r>
            <a:r>
              <a:rPr lang="en-US" dirty="0"/>
              <a:t>)</a:t>
            </a:r>
            <a:endParaRPr lang="en-US" dirty="0" smtClean="0"/>
          </a:p>
          <a:p>
            <a:pPr lvl="1"/>
            <a:r>
              <a:rPr lang="en-US" dirty="0" smtClean="0"/>
              <a:t>Your medical team!</a:t>
            </a:r>
          </a:p>
          <a:p>
            <a:pPr lvl="1"/>
            <a:r>
              <a:rPr lang="en-US" dirty="0" smtClean="0"/>
              <a:t>Others?</a:t>
            </a:r>
          </a:p>
          <a:p>
            <a:r>
              <a:rPr lang="en-US" dirty="0" smtClean="0"/>
              <a:t>Federal Programs:</a:t>
            </a:r>
          </a:p>
          <a:p>
            <a:pPr lvl="1"/>
            <a:r>
              <a:rPr lang="en-US" dirty="0" smtClean="0"/>
              <a:t>Earned Income Tax Credit (EITC)</a:t>
            </a:r>
          </a:p>
          <a:p>
            <a:pPr lvl="1"/>
            <a:r>
              <a:rPr lang="en-US" dirty="0" smtClean="0"/>
              <a:t>Supplemental Nutrition Assistance Program (SNAP)</a:t>
            </a:r>
          </a:p>
          <a:p>
            <a:pPr lvl="1"/>
            <a:r>
              <a:rPr lang="en-US" dirty="0" smtClean="0"/>
              <a:t>Medicaid/Children’s Health Insurance Program (CHIP)</a:t>
            </a:r>
          </a:p>
          <a:p>
            <a:pPr lvl="1"/>
            <a:r>
              <a:rPr lang="en-US" dirty="0" smtClean="0"/>
              <a:t>Women, Infants, and Children Program (WIC)</a:t>
            </a:r>
          </a:p>
          <a:p>
            <a:pPr lvl="1"/>
            <a:r>
              <a:rPr lang="en-US" dirty="0" smtClean="0"/>
              <a:t>Head Start</a:t>
            </a:r>
          </a:p>
          <a:p>
            <a:pPr lvl="1"/>
            <a:r>
              <a:rPr lang="en-US" dirty="0" smtClean="0"/>
              <a:t>Reach Out and Read (ROR)</a:t>
            </a:r>
          </a:p>
          <a:p>
            <a:pPr lvl="1"/>
            <a:r>
              <a:rPr lang="en-US" dirty="0"/>
              <a:t>Temporary Assistance for Needy Families </a:t>
            </a:r>
            <a:r>
              <a:rPr lang="en-US" dirty="0" smtClean="0"/>
              <a:t> (TANF)</a:t>
            </a:r>
            <a:endParaRPr lang="en-US" dirty="0"/>
          </a:p>
          <a:p>
            <a:endParaRPr lang="en-US" dirty="0"/>
          </a:p>
        </p:txBody>
      </p:sp>
    </p:spTree>
    <p:extLst>
      <p:ext uri="{BB962C8B-B14F-4D97-AF65-F5344CB8AC3E}">
        <p14:creationId xmlns:p14="http://schemas.microsoft.com/office/powerpoint/2010/main" val="30153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304801"/>
            <a:ext cx="8743950" cy="5821363"/>
          </a:xfrm>
        </p:spPr>
        <p:txBody>
          <a:bodyPr>
            <a:normAutofit fontScale="70000" lnSpcReduction="20000"/>
          </a:bodyPr>
          <a:lstStyle/>
          <a:p>
            <a:pPr marL="0" indent="0">
              <a:buNone/>
            </a:pPr>
            <a:r>
              <a:rPr lang="en-US" u="sng" dirty="0"/>
              <a:t>Case Vignette</a:t>
            </a:r>
            <a:r>
              <a:rPr lang="en-US" dirty="0"/>
              <a:t>:</a:t>
            </a:r>
          </a:p>
          <a:p>
            <a:pPr marL="0" indent="0">
              <a:buNone/>
            </a:pPr>
            <a:r>
              <a:rPr lang="en-US" dirty="0"/>
              <a:t>You are seeing Ms. Jones and her 19mo old child James for a follow-up visit.  After looking through the chart you see that James was in the office 1month ago for a WCC at which time he was prescribed </a:t>
            </a:r>
            <a:r>
              <a:rPr lang="en-US" dirty="0" smtClean="0"/>
              <a:t>Amoxicillin </a:t>
            </a:r>
            <a:r>
              <a:rPr lang="en-US" dirty="0"/>
              <a:t>for an otitis media and referred to hearing as well as Strong Start (Early Intervention) for  speech delay.   You see in Cerner there is a missed appt for Audiology 2 weeks ago. When asked, Ms. Jones says she was unable to go to the appt because she </a:t>
            </a:r>
            <a:r>
              <a:rPr lang="en-US" dirty="0" smtClean="0"/>
              <a:t>didn’t </a:t>
            </a:r>
            <a:r>
              <a:rPr lang="en-US" dirty="0"/>
              <a:t>have the money for the bus and that she has not been contacted from Strong Start.  Ms. Jones also tells you that she started the Amoxicillin but was unable to complete the course because the domestic violence shelter  where they were recently placed does not have a refrigerator and she remembers the pharmacist saying something about the medicine needing to be refrigerated.  Anyway, she was unsure how helpful the medicine was because the drops kept running out of his ear.  </a:t>
            </a:r>
          </a:p>
          <a:p>
            <a:pPr marL="0" indent="0">
              <a:buNone/>
            </a:pPr>
            <a:r>
              <a:rPr lang="en-US" dirty="0"/>
              <a:t> </a:t>
            </a:r>
          </a:p>
          <a:p>
            <a:pPr marL="0" indent="0">
              <a:buNone/>
            </a:pPr>
            <a:r>
              <a:rPr lang="en-US" u="sng" dirty="0" smtClean="0"/>
              <a:t>Question</a:t>
            </a:r>
            <a:r>
              <a:rPr lang="en-US" dirty="0" smtClean="0"/>
              <a:t>:</a:t>
            </a:r>
            <a:endParaRPr lang="en-US" dirty="0"/>
          </a:p>
          <a:p>
            <a:pPr marL="0" indent="0">
              <a:buNone/>
            </a:pPr>
            <a:r>
              <a:rPr lang="en-US" dirty="0"/>
              <a:t>Which Social Determinants of Health (SDH) could be playing a role in this family’s “non-compliance”?</a:t>
            </a:r>
          </a:p>
          <a:p>
            <a:endParaRPr lang="en-US" dirty="0"/>
          </a:p>
        </p:txBody>
      </p:sp>
    </p:spTree>
    <p:extLst>
      <p:ext uri="{BB962C8B-B14F-4D97-AF65-F5344CB8AC3E}">
        <p14:creationId xmlns:p14="http://schemas.microsoft.com/office/powerpoint/2010/main" val="241838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Addressing </a:t>
            </a:r>
            <a:r>
              <a:rPr lang="en-US" cap="none" dirty="0" smtClean="0"/>
              <a:t>ACEs</a:t>
            </a:r>
            <a:endParaRPr lang="en-US" dirty="0"/>
          </a:p>
        </p:txBody>
      </p:sp>
      <p:pic>
        <p:nvPicPr>
          <p:cNvPr id="6" name="Picture 5" descr="Screen Shot 2016-06-14 at 11.03.54 AM.png"/>
          <p:cNvPicPr>
            <a:picLocks noChangeAspect="1"/>
          </p:cNvPicPr>
          <p:nvPr/>
        </p:nvPicPr>
        <p:blipFill rotWithShape="1">
          <a:blip r:embed="rId3">
            <a:extLst>
              <a:ext uri="{28A0092B-C50C-407E-A947-70E740481C1C}">
                <a14:useLocalDpi xmlns:a14="http://schemas.microsoft.com/office/drawing/2010/main" val="0"/>
              </a:ext>
            </a:extLst>
          </a:blip>
          <a:srcRect b="3181"/>
          <a:stretch/>
        </p:blipFill>
        <p:spPr>
          <a:xfrm>
            <a:off x="0" y="1803401"/>
            <a:ext cx="9144000" cy="3135489"/>
          </a:xfrm>
          <a:prstGeom prst="rect">
            <a:avLst/>
          </a:prstGeom>
          <a:ln w="28575">
            <a:solidFill>
              <a:schemeClr val="tx1"/>
            </a:solidFill>
          </a:ln>
        </p:spPr>
      </p:pic>
    </p:spTree>
    <p:extLst>
      <p:ext uri="{BB962C8B-B14F-4D97-AF65-F5344CB8AC3E}">
        <p14:creationId xmlns:p14="http://schemas.microsoft.com/office/powerpoint/2010/main" val="2506526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 informed care?</a:t>
            </a:r>
            <a:endParaRPr lang="en-US" dirty="0"/>
          </a:p>
        </p:txBody>
      </p:sp>
      <p:sp>
        <p:nvSpPr>
          <p:cNvPr id="9" name="Text Placeholder 2"/>
          <p:cNvSpPr>
            <a:spLocks noGrp="1"/>
          </p:cNvSpPr>
          <p:nvPr>
            <p:ph idx="1"/>
          </p:nvPr>
        </p:nvSpPr>
        <p:spPr/>
        <p:txBody>
          <a:bodyPr>
            <a:normAutofit/>
          </a:bodyPr>
          <a:lstStyle/>
          <a:p>
            <a:endParaRPr lang="en-US" dirty="0" smtClean="0">
              <a:solidFill>
                <a:schemeClr val="tx1"/>
              </a:solidFill>
            </a:endParaRPr>
          </a:p>
          <a:p>
            <a:pPr marL="0" indent="0" algn="ctr">
              <a:buNone/>
            </a:pPr>
            <a:r>
              <a:rPr lang="en-US" dirty="0" smtClean="0">
                <a:solidFill>
                  <a:schemeClr val="tx1"/>
                </a:solidFill>
              </a:rPr>
              <a:t>A shift from wondering </a:t>
            </a:r>
            <a:r>
              <a:rPr lang="en-US" sz="3600" b="1" dirty="0" smtClean="0">
                <a:solidFill>
                  <a:srgbClr val="0070C0"/>
                </a:solidFill>
              </a:rPr>
              <a:t>what is wrong </a:t>
            </a:r>
            <a:r>
              <a:rPr lang="en-US" dirty="0" smtClean="0">
                <a:solidFill>
                  <a:schemeClr val="tx1"/>
                </a:solidFill>
              </a:rPr>
              <a:t>with a person that would have them </a:t>
            </a:r>
            <a:r>
              <a:rPr lang="en-US" b="1" dirty="0" smtClean="0">
                <a:solidFill>
                  <a:srgbClr val="FF0000"/>
                </a:solidFill>
              </a:rPr>
              <a:t>act</a:t>
            </a:r>
            <a:r>
              <a:rPr lang="en-US" dirty="0" smtClean="0">
                <a:solidFill>
                  <a:srgbClr val="FF0000"/>
                </a:solidFill>
              </a:rPr>
              <a:t> </a:t>
            </a:r>
            <a:r>
              <a:rPr lang="en-US" dirty="0" smtClean="0">
                <a:solidFill>
                  <a:schemeClr val="tx1"/>
                </a:solidFill>
              </a:rPr>
              <a:t>the way they do…</a:t>
            </a:r>
          </a:p>
          <a:p>
            <a:pPr algn="ctr"/>
            <a:endParaRPr lang="en-US" dirty="0">
              <a:solidFill>
                <a:schemeClr val="tx1"/>
              </a:solidFill>
            </a:endParaRPr>
          </a:p>
          <a:p>
            <a:pPr marL="0" indent="0" algn="ctr">
              <a:buNone/>
            </a:pPr>
            <a:r>
              <a:rPr lang="en-US" dirty="0" smtClean="0">
                <a:solidFill>
                  <a:schemeClr val="tx1"/>
                </a:solidFill>
              </a:rPr>
              <a:t>…to asking </a:t>
            </a:r>
            <a:r>
              <a:rPr lang="en-US" sz="3600" b="1" dirty="0" smtClean="0">
                <a:solidFill>
                  <a:srgbClr val="0070C0"/>
                </a:solidFill>
              </a:rPr>
              <a:t>what happened </a:t>
            </a:r>
            <a:r>
              <a:rPr lang="en-US" dirty="0" smtClean="0">
                <a:solidFill>
                  <a:schemeClr val="tx1"/>
                </a:solidFill>
              </a:rPr>
              <a:t>to a person that would cause them </a:t>
            </a:r>
            <a:r>
              <a:rPr lang="en-US" b="1" dirty="0" smtClean="0">
                <a:solidFill>
                  <a:srgbClr val="FF0000"/>
                </a:solidFill>
              </a:rPr>
              <a:t>react</a:t>
            </a:r>
            <a:r>
              <a:rPr lang="en-US" b="1" dirty="0" smtClean="0">
                <a:solidFill>
                  <a:schemeClr val="tx1"/>
                </a:solidFill>
              </a:rPr>
              <a:t> </a:t>
            </a:r>
            <a:r>
              <a:rPr lang="en-US" dirty="0" smtClean="0">
                <a:solidFill>
                  <a:schemeClr val="tx1"/>
                </a:solidFill>
              </a:rPr>
              <a:t>the way they do.</a:t>
            </a:r>
            <a:endParaRPr lang="en-US" dirty="0">
              <a:solidFill>
                <a:srgbClr val="000000"/>
              </a:solidFill>
            </a:endParaRPr>
          </a:p>
          <a:p>
            <a:pPr marL="457200" indent="-457200">
              <a:buFont typeface="Arial"/>
              <a:buChar char="•"/>
            </a:pPr>
            <a:endParaRPr lang="en-US" dirty="0"/>
          </a:p>
          <a:p>
            <a:endParaRPr lang="en-US" dirty="0"/>
          </a:p>
          <a:p>
            <a:pPr marL="457200" lvl="0" indent="-457200">
              <a:spcBef>
                <a:spcPts val="1272"/>
              </a:spcBef>
              <a:buFont typeface="Arial"/>
              <a:buChar char="•"/>
            </a:pPr>
            <a:endParaRPr lang="en-US" dirty="0" smtClean="0">
              <a:solidFill>
                <a:schemeClr val="tx1"/>
              </a:solidFill>
            </a:endParaRPr>
          </a:p>
        </p:txBody>
      </p:sp>
    </p:spTree>
    <p:extLst>
      <p:ext uri="{BB962C8B-B14F-4D97-AF65-F5344CB8AC3E}">
        <p14:creationId xmlns:p14="http://schemas.microsoft.com/office/powerpoint/2010/main" val="65744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informed care</a:t>
            </a:r>
            <a:endParaRPr lang="en-US" dirty="0"/>
          </a:p>
        </p:txBody>
      </p:sp>
      <p:sp>
        <p:nvSpPr>
          <p:cNvPr id="9" name="Text Placeholder 2"/>
          <p:cNvSpPr>
            <a:spLocks noGrp="1"/>
          </p:cNvSpPr>
          <p:nvPr>
            <p:ph idx="1"/>
          </p:nvPr>
        </p:nvSpPr>
        <p:spPr/>
        <p:txBody>
          <a:bodyPr>
            <a:normAutofit/>
          </a:bodyPr>
          <a:lstStyle/>
          <a:p>
            <a:pPr marL="0" indent="0">
              <a:buNone/>
            </a:pPr>
            <a:endParaRPr lang="en-US" dirty="0" smtClean="0">
              <a:solidFill>
                <a:schemeClr val="tx1"/>
              </a:solidFill>
            </a:endParaRPr>
          </a:p>
          <a:p>
            <a:pPr marL="0" indent="0">
              <a:buNone/>
            </a:pPr>
            <a:r>
              <a:rPr lang="en-US" dirty="0" smtClean="0">
                <a:solidFill>
                  <a:schemeClr val="tx1"/>
                </a:solidFill>
              </a:rPr>
              <a:t>1) Safety</a:t>
            </a:r>
          </a:p>
          <a:p>
            <a:pPr marL="0" indent="0">
              <a:buNone/>
            </a:pPr>
            <a:r>
              <a:rPr lang="en-US" dirty="0" smtClean="0">
                <a:solidFill>
                  <a:schemeClr val="tx1"/>
                </a:solidFill>
              </a:rPr>
              <a:t>2) Trustworthiness </a:t>
            </a:r>
            <a:r>
              <a:rPr lang="en-US" dirty="0">
                <a:solidFill>
                  <a:schemeClr val="tx1"/>
                </a:solidFill>
              </a:rPr>
              <a:t>and </a:t>
            </a:r>
            <a:r>
              <a:rPr lang="en-US" dirty="0" smtClean="0">
                <a:solidFill>
                  <a:schemeClr val="tx1"/>
                </a:solidFill>
              </a:rPr>
              <a:t>transparency</a:t>
            </a:r>
          </a:p>
          <a:p>
            <a:pPr marL="0" indent="0">
              <a:buNone/>
            </a:pPr>
            <a:r>
              <a:rPr lang="en-US" dirty="0" smtClean="0">
                <a:solidFill>
                  <a:schemeClr val="tx1"/>
                </a:solidFill>
              </a:rPr>
              <a:t>3) Peer Support</a:t>
            </a:r>
          </a:p>
          <a:p>
            <a:pPr marL="0" indent="0">
              <a:buNone/>
            </a:pPr>
            <a:r>
              <a:rPr lang="en-US" dirty="0" smtClean="0">
                <a:solidFill>
                  <a:schemeClr val="tx1"/>
                </a:solidFill>
              </a:rPr>
              <a:t>4) </a:t>
            </a:r>
            <a:r>
              <a:rPr lang="en-US" dirty="0">
                <a:solidFill>
                  <a:schemeClr val="tx1"/>
                </a:solidFill>
              </a:rPr>
              <a:t>Collaboration and </a:t>
            </a:r>
            <a:r>
              <a:rPr lang="en-US" dirty="0" smtClean="0">
                <a:solidFill>
                  <a:schemeClr val="tx1"/>
                </a:solidFill>
              </a:rPr>
              <a:t>mutuality</a:t>
            </a:r>
          </a:p>
          <a:p>
            <a:pPr marL="0" indent="0">
              <a:buNone/>
            </a:pPr>
            <a:r>
              <a:rPr lang="en-US" dirty="0" smtClean="0">
                <a:solidFill>
                  <a:schemeClr val="tx1"/>
                </a:solidFill>
              </a:rPr>
              <a:t>5) </a:t>
            </a:r>
            <a:r>
              <a:rPr lang="en-US" dirty="0">
                <a:solidFill>
                  <a:schemeClr val="tx1"/>
                </a:solidFill>
              </a:rPr>
              <a:t>Empowerment, voice, and </a:t>
            </a:r>
            <a:r>
              <a:rPr lang="en-US" dirty="0" smtClean="0">
                <a:solidFill>
                  <a:schemeClr val="tx1"/>
                </a:solidFill>
              </a:rPr>
              <a:t>choice</a:t>
            </a:r>
          </a:p>
          <a:p>
            <a:pPr marL="0" indent="0">
              <a:buNone/>
            </a:pPr>
            <a:r>
              <a:rPr lang="en-US" dirty="0" smtClean="0">
                <a:solidFill>
                  <a:schemeClr val="tx1"/>
                </a:solidFill>
              </a:rPr>
              <a:t>6) </a:t>
            </a:r>
            <a:r>
              <a:rPr lang="en-US" dirty="0">
                <a:solidFill>
                  <a:schemeClr val="tx1"/>
                </a:solidFill>
              </a:rPr>
              <a:t>Cultural, historical and gender </a:t>
            </a:r>
            <a:r>
              <a:rPr lang="en-US" dirty="0" smtClean="0">
                <a:solidFill>
                  <a:schemeClr val="tx1"/>
                </a:solidFill>
              </a:rPr>
              <a:t>issues</a:t>
            </a:r>
            <a:endParaRPr lang="en-US" dirty="0"/>
          </a:p>
          <a:p>
            <a:pPr marL="457200" lvl="0" indent="-457200">
              <a:spcBef>
                <a:spcPts val="1272"/>
              </a:spcBef>
              <a:buFont typeface="Arial"/>
              <a:buChar char="•"/>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779" y="1183745"/>
            <a:ext cx="5046038" cy="155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873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for the busy resident</a:t>
            </a:r>
            <a:endParaRPr lang="en-US" dirty="0"/>
          </a:p>
        </p:txBody>
      </p:sp>
      <p:sp>
        <p:nvSpPr>
          <p:cNvPr id="3" name="Content Placeholder 2"/>
          <p:cNvSpPr>
            <a:spLocks noGrp="1"/>
          </p:cNvSpPr>
          <p:nvPr>
            <p:ph idx="1"/>
          </p:nvPr>
        </p:nvSpPr>
        <p:spPr/>
        <p:txBody>
          <a:bodyPr>
            <a:normAutofit/>
          </a:bodyPr>
          <a:lstStyle/>
          <a:p>
            <a:r>
              <a:rPr lang="en-US" dirty="0" smtClean="0"/>
              <a:t>Think: “What happened to this person?”  </a:t>
            </a:r>
          </a:p>
          <a:p>
            <a:pPr marL="0" indent="0">
              <a:buNone/>
            </a:pPr>
            <a:r>
              <a:rPr lang="en-US" dirty="0"/>
              <a:t>	</a:t>
            </a:r>
            <a:r>
              <a:rPr lang="en-US" dirty="0" smtClean="0"/>
              <a:t>(Not “What is wrong with this person?”)</a:t>
            </a:r>
          </a:p>
          <a:p>
            <a:r>
              <a:rPr lang="en-US" dirty="0" smtClean="0"/>
              <a:t>Ask: “Since </a:t>
            </a:r>
            <a:r>
              <a:rPr lang="en-US" dirty="0"/>
              <a:t>the last time I saw your child, has anything really scary or upsetting happened to your child or anyone in your family</a:t>
            </a:r>
            <a:r>
              <a:rPr lang="en-US" dirty="0" smtClean="0"/>
              <a:t>?”</a:t>
            </a:r>
          </a:p>
          <a:p>
            <a:r>
              <a:rPr lang="en-US" dirty="0" smtClean="0"/>
              <a:t>Don’t feel that you have to fix everything. </a:t>
            </a:r>
          </a:p>
          <a:p>
            <a:pPr marL="0" indent="0">
              <a:buNone/>
            </a:pPr>
            <a:r>
              <a:rPr lang="en-US" dirty="0" smtClean="0"/>
              <a:t>	“What is speakable becomes tolerable.”</a:t>
            </a:r>
            <a:endParaRPr lang="en-US" dirty="0"/>
          </a:p>
        </p:txBody>
      </p:sp>
    </p:spTree>
    <p:extLst>
      <p:ext uri="{BB962C8B-B14F-4D97-AF65-F5344CB8AC3E}">
        <p14:creationId xmlns:p14="http://schemas.microsoft.com/office/powerpoint/2010/main" val="3355287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a:t>
            </a:r>
            <a:endParaRPr lang="en-US" sz="3600" b="1" dirty="0"/>
          </a:p>
        </p:txBody>
      </p:sp>
      <p:sp>
        <p:nvSpPr>
          <p:cNvPr id="3" name="Text Placeholder 2"/>
          <p:cNvSpPr>
            <a:spLocks noGrp="1"/>
          </p:cNvSpPr>
          <p:nvPr>
            <p:ph type="body" sz="quarter" idx="13"/>
          </p:nvPr>
        </p:nvSpPr>
        <p:spPr/>
        <p:txBody>
          <a:bodyPr>
            <a:normAutofit/>
          </a:bodyPr>
          <a:lstStyle/>
          <a:p>
            <a:r>
              <a:rPr lang="en-US" sz="2400" b="1" dirty="0"/>
              <a:t>After completion of this series, the learners will be able to:</a:t>
            </a:r>
            <a:endParaRPr lang="en-US" sz="2400" dirty="0"/>
          </a:p>
          <a:p>
            <a:pPr marL="457200" lvl="0" indent="-457200">
              <a:buFont typeface="+mj-lt"/>
              <a:buAutoNum type="arabicParenR"/>
            </a:pPr>
            <a:r>
              <a:rPr lang="en-US" sz="2400" dirty="0" smtClean="0"/>
              <a:t>Describe </a:t>
            </a:r>
            <a:r>
              <a:rPr lang="en-US" sz="2400" dirty="0"/>
              <a:t>the child health effects of 5 public health topics (2017-2018 topics: health financing, immigration, socioeconomic disparities and adverse childhood experiences, education, and the opioid epidemic</a:t>
            </a:r>
            <a:r>
              <a:rPr lang="en-US" sz="2400" dirty="0" smtClean="0"/>
              <a:t>).</a:t>
            </a:r>
          </a:p>
          <a:p>
            <a:pPr marL="457200" lvl="0" indent="-457200">
              <a:buFont typeface="+mj-lt"/>
              <a:buAutoNum type="arabicParenR"/>
            </a:pPr>
            <a:r>
              <a:rPr lang="en-US" sz="2400" dirty="0" smtClean="0"/>
              <a:t>Express </a:t>
            </a:r>
            <a:r>
              <a:rPr lang="en-US" sz="2400" dirty="0"/>
              <a:t>an interest in advocacy opportunities during training and in their future </a:t>
            </a:r>
            <a:r>
              <a:rPr lang="en-US" sz="2400" dirty="0" smtClean="0"/>
              <a:t>careers.</a:t>
            </a:r>
          </a:p>
          <a:p>
            <a:pPr marL="457200" lvl="0" indent="-457200">
              <a:buFont typeface="+mj-lt"/>
              <a:buAutoNum type="arabicParenR"/>
            </a:pPr>
            <a:r>
              <a:rPr lang="en-US" sz="2400" dirty="0" smtClean="0"/>
              <a:t>Apply </a:t>
            </a:r>
            <a:r>
              <a:rPr lang="en-US" sz="2400" dirty="0"/>
              <a:t>strategies to communicate with lawmakers and community partners regarding child health.</a:t>
            </a:r>
          </a:p>
        </p:txBody>
      </p:sp>
    </p:spTree>
    <p:extLst>
      <p:ext uri="{BB962C8B-B14F-4D97-AF65-F5344CB8AC3E}">
        <p14:creationId xmlns:p14="http://schemas.microsoft.com/office/powerpoint/2010/main" val="4049866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a:t>
            </a:r>
            <a:r>
              <a:rPr lang="en-US" cap="none" dirty="0" smtClean="0"/>
              <a:t>ACEs </a:t>
            </a:r>
            <a:r>
              <a:rPr lang="en-US" dirty="0" smtClean="0"/>
              <a:t>– Building Resilience</a:t>
            </a:r>
            <a:endParaRPr lang="en-US" dirty="0"/>
          </a:p>
        </p:txBody>
      </p:sp>
      <p:sp>
        <p:nvSpPr>
          <p:cNvPr id="9" name="Text Placeholder 2"/>
          <p:cNvSpPr>
            <a:spLocks noGrp="1"/>
          </p:cNvSpPr>
          <p:nvPr>
            <p:ph idx="1"/>
          </p:nvPr>
        </p:nvSpPr>
        <p:spPr/>
        <p:txBody>
          <a:bodyPr>
            <a:normAutofit fontScale="85000" lnSpcReduction="10000"/>
          </a:bodyPr>
          <a:lstStyle/>
          <a:p>
            <a:pPr marL="457200" indent="-457200">
              <a:buFont typeface="Arial"/>
              <a:buChar char="•"/>
            </a:pPr>
            <a:r>
              <a:rPr lang="en-US" dirty="0" smtClean="0">
                <a:solidFill>
                  <a:schemeClr val="tx1"/>
                </a:solidFill>
              </a:rPr>
              <a:t>Close </a:t>
            </a:r>
            <a:r>
              <a:rPr lang="en-US" dirty="0">
                <a:solidFill>
                  <a:schemeClr val="tx1"/>
                </a:solidFill>
              </a:rPr>
              <a:t>relationships with competent caregivers </a:t>
            </a:r>
            <a:endParaRPr lang="en-US" dirty="0" smtClean="0">
              <a:solidFill>
                <a:schemeClr val="tx1"/>
              </a:solidFill>
            </a:endParaRPr>
          </a:p>
          <a:p>
            <a:pPr marL="457200" indent="-457200">
              <a:buFont typeface="Arial"/>
              <a:buChar char="•"/>
            </a:pPr>
            <a:r>
              <a:rPr lang="en-US" dirty="0" smtClean="0">
                <a:solidFill>
                  <a:schemeClr val="tx1"/>
                </a:solidFill>
              </a:rPr>
              <a:t>Parent resilience and strengths</a:t>
            </a:r>
          </a:p>
          <a:p>
            <a:pPr marL="457200" indent="-457200">
              <a:buFont typeface="Arial"/>
              <a:buChar char="•"/>
            </a:pPr>
            <a:r>
              <a:rPr lang="en-US" dirty="0" smtClean="0">
                <a:solidFill>
                  <a:schemeClr val="tx1"/>
                </a:solidFill>
              </a:rPr>
              <a:t>Caregiver </a:t>
            </a:r>
            <a:r>
              <a:rPr lang="en-US" dirty="0">
                <a:solidFill>
                  <a:schemeClr val="tx1"/>
                </a:solidFill>
              </a:rPr>
              <a:t>knowledge and application of positive parenting </a:t>
            </a:r>
            <a:r>
              <a:rPr lang="en-US" dirty="0" smtClean="0">
                <a:solidFill>
                  <a:schemeClr val="tx1"/>
                </a:solidFill>
              </a:rPr>
              <a:t>skills</a:t>
            </a:r>
          </a:p>
          <a:p>
            <a:pPr marL="457200" indent="-457200">
              <a:buFont typeface="Arial"/>
              <a:buChar char="•"/>
            </a:pPr>
            <a:r>
              <a:rPr lang="en-US" dirty="0" smtClean="0">
                <a:solidFill>
                  <a:schemeClr val="tx1"/>
                </a:solidFill>
              </a:rPr>
              <a:t>Identifying </a:t>
            </a:r>
            <a:r>
              <a:rPr lang="en-US" dirty="0">
                <a:solidFill>
                  <a:schemeClr val="tx1"/>
                </a:solidFill>
              </a:rPr>
              <a:t>and cultivating a sense of purpose (faith, culture, identity</a:t>
            </a:r>
            <a:r>
              <a:rPr lang="en-US" dirty="0" smtClean="0">
                <a:solidFill>
                  <a:schemeClr val="tx1"/>
                </a:solidFill>
              </a:rPr>
              <a:t>)</a:t>
            </a:r>
          </a:p>
          <a:p>
            <a:pPr marL="457200" indent="-457200">
              <a:buFont typeface="Arial"/>
              <a:buChar char="•"/>
            </a:pPr>
            <a:r>
              <a:rPr lang="en-US" dirty="0" smtClean="0">
                <a:solidFill>
                  <a:schemeClr val="tx1"/>
                </a:solidFill>
              </a:rPr>
              <a:t>Socioeconomic </a:t>
            </a:r>
            <a:r>
              <a:rPr lang="en-US" dirty="0">
                <a:solidFill>
                  <a:schemeClr val="tx1"/>
                </a:solidFill>
              </a:rPr>
              <a:t>advantages and concrete support for parents and </a:t>
            </a:r>
            <a:r>
              <a:rPr lang="en-US" dirty="0" smtClean="0">
                <a:solidFill>
                  <a:schemeClr val="tx1"/>
                </a:solidFill>
              </a:rPr>
              <a:t>families</a:t>
            </a:r>
          </a:p>
          <a:p>
            <a:pPr marL="457200" indent="-457200">
              <a:buFont typeface="Arial"/>
              <a:buChar char="•"/>
            </a:pPr>
            <a:r>
              <a:rPr lang="en-US" dirty="0" smtClean="0">
                <a:solidFill>
                  <a:schemeClr val="tx1"/>
                </a:solidFill>
              </a:rPr>
              <a:t>Communities </a:t>
            </a:r>
            <a:r>
              <a:rPr lang="en-US" dirty="0">
                <a:solidFill>
                  <a:schemeClr val="tx1"/>
                </a:solidFill>
              </a:rPr>
              <a:t>and social systems that support health and development, and nurture human capital</a:t>
            </a:r>
          </a:p>
          <a:p>
            <a:endParaRPr lang="en-US" dirty="0"/>
          </a:p>
          <a:p>
            <a:pPr marL="457200" lvl="0" indent="-457200">
              <a:spcBef>
                <a:spcPts val="1272"/>
              </a:spcBef>
              <a:buFont typeface="Arial"/>
              <a:buChar char="•"/>
            </a:pPr>
            <a:endParaRPr lang="en-US" dirty="0" smtClean="0">
              <a:solidFill>
                <a:schemeClr val="tx1"/>
              </a:solidFill>
            </a:endParaRPr>
          </a:p>
        </p:txBody>
      </p:sp>
    </p:spTree>
    <p:extLst>
      <p:ext uri="{BB962C8B-B14F-4D97-AF65-F5344CB8AC3E}">
        <p14:creationId xmlns:p14="http://schemas.microsoft.com/office/powerpoint/2010/main" val="2124137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a:t>
            </a:r>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 y="992196"/>
            <a:ext cx="4638382" cy="4398248"/>
          </a:xfrm>
          <a:prstGeom prst="rect">
            <a:avLst/>
          </a:prstGeom>
          <a:noFill/>
          <a:ln w="2857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13" y="3592687"/>
            <a:ext cx="4196798" cy="3177823"/>
          </a:xfrm>
          <a:prstGeom prst="rect">
            <a:avLst/>
          </a:prstGeom>
          <a:noFill/>
          <a:ln w="2857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2443" y="491771"/>
            <a:ext cx="4567487" cy="3506611"/>
          </a:xfrm>
          <a:prstGeom prst="rect">
            <a:avLst/>
          </a:prstGeom>
          <a:noFill/>
          <a:ln w="2857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6512" y="4027311"/>
            <a:ext cx="4319351" cy="2726267"/>
          </a:xfrm>
          <a:prstGeom prst="rect">
            <a:avLst/>
          </a:prstGeom>
          <a:noFill/>
          <a:ln w="2857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4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467" y="609600"/>
            <a:ext cx="8348133" cy="1815882"/>
          </a:xfrm>
          <a:prstGeom prst="rect">
            <a:avLst/>
          </a:prstGeom>
          <a:noFill/>
        </p:spPr>
        <p:txBody>
          <a:bodyPr wrap="square" rtlCol="0">
            <a:spAutoFit/>
          </a:bodyPr>
          <a:lstStyle/>
          <a:p>
            <a:pPr algn="ct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Trainee Education in Advocacy and Child Health (TEACH) Curriculum</a:t>
            </a:r>
          </a:p>
          <a:p>
            <a:pPr algn="ctr"/>
            <a:endPar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Health Disparities Curriculum</a:t>
            </a:r>
            <a:endPar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321" y="3415357"/>
            <a:ext cx="4764423" cy="291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709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r>
              <a:rPr lang="en-US" dirty="0" smtClean="0"/>
              <a:t>Social factors impact health twice as much as quality health care.</a:t>
            </a:r>
          </a:p>
          <a:p>
            <a:r>
              <a:rPr lang="en-US" dirty="0" smtClean="0"/>
              <a:t>Childhood trauma can have insidious and lifelong effects on health and well-being.</a:t>
            </a:r>
          </a:p>
          <a:p>
            <a:r>
              <a:rPr lang="en-US" dirty="0" smtClean="0"/>
              <a:t>Interdisciplinary efforts utilizing local community strengths and federal supports can mitigate the effects of SDH and ACEs.</a:t>
            </a:r>
            <a:endParaRPr lang="en-US" dirty="0"/>
          </a:p>
        </p:txBody>
      </p:sp>
    </p:spTree>
    <p:extLst>
      <p:ext uri="{BB962C8B-B14F-4D97-AF65-F5344CB8AC3E}">
        <p14:creationId xmlns:p14="http://schemas.microsoft.com/office/powerpoint/2010/main" val="4140572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Get Involved in Advocacy!</a:t>
            </a:r>
            <a:endParaRPr lang="en-US" sz="3600" b="1" dirty="0"/>
          </a:p>
        </p:txBody>
      </p:sp>
      <p:sp>
        <p:nvSpPr>
          <p:cNvPr id="3" name="Text Placeholder 2"/>
          <p:cNvSpPr>
            <a:spLocks noGrp="1"/>
          </p:cNvSpPr>
          <p:nvPr>
            <p:ph type="body" sz="quarter" idx="13"/>
          </p:nvPr>
        </p:nvSpPr>
        <p:spPr>
          <a:xfrm>
            <a:off x="489284" y="2743200"/>
            <a:ext cx="8150942" cy="1364072"/>
          </a:xfrm>
        </p:spPr>
        <p:txBody>
          <a:bodyPr>
            <a:noAutofit/>
          </a:bodyPr>
          <a:lstStyle/>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t>
            </a:r>
            <a:r>
              <a:rPr lang="en-US" sz="2400" b="1" dirty="0" err="1" smtClean="0">
                <a:latin typeface="Arial" panose="020B0604020202020204" pitchFamily="34" charset="0"/>
                <a:cs typeface="Arial" panose="020B0604020202020204" pitchFamily="34" charset="0"/>
              </a:rPr>
              <a:t>SaveCHIP</a:t>
            </a:r>
            <a:r>
              <a:rPr lang="en-US" sz="2400" b="1" dirty="0" smtClean="0">
                <a:latin typeface="Arial" panose="020B0604020202020204" pitchFamily="34" charset="0"/>
                <a:cs typeface="Arial" panose="020B0604020202020204" pitchFamily="34" charset="0"/>
              </a:rPr>
              <a:t> Day of </a:t>
            </a:r>
            <a:r>
              <a:rPr lang="en-US" sz="2400" b="1" dirty="0" smtClean="0">
                <a:latin typeface="Arial" panose="020B0604020202020204" pitchFamily="34" charset="0"/>
                <a:cs typeface="Arial" panose="020B0604020202020204" pitchFamily="34" charset="0"/>
              </a:rPr>
              <a:t>Action – </a:t>
            </a:r>
            <a:r>
              <a:rPr lang="en-US" sz="2400" b="1" dirty="0" smtClean="0">
                <a:solidFill>
                  <a:srgbClr val="FF0000"/>
                </a:solidFill>
                <a:latin typeface="Arial" panose="020B0604020202020204" pitchFamily="34" charset="0"/>
                <a:cs typeface="Arial" panose="020B0604020202020204" pitchFamily="34" charset="0"/>
              </a:rPr>
              <a:t>Wednesday Jan 10</a:t>
            </a:r>
            <a:r>
              <a:rPr lang="en-US" sz="2400" b="1" baseline="30000" dirty="0" smtClean="0">
                <a:solidFill>
                  <a:srgbClr val="FF0000"/>
                </a:solidFill>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hlinkClick r:id="rId2"/>
              </a:rPr>
              <a:t>CHIP Advocacy Toolkit</a:t>
            </a:r>
            <a:endParaRPr lang="en-US" sz="24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39" y="1295399"/>
            <a:ext cx="5727032" cy="136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980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685800"/>
          </a:xfrm>
        </p:spPr>
        <p:txBody>
          <a:bodyPr>
            <a:normAutofit/>
          </a:bodyPr>
          <a:lstStyle/>
          <a:p>
            <a:pPr algn="ctr"/>
            <a:r>
              <a:rPr lang="en-US" sz="3600" b="1" dirty="0" smtClean="0"/>
              <a:t>LEARN MORE</a:t>
            </a:r>
            <a:endParaRPr lang="en-US" sz="3600" b="1" dirty="0"/>
          </a:p>
        </p:txBody>
      </p:sp>
      <p:sp>
        <p:nvSpPr>
          <p:cNvPr id="5" name="AutoShape 8" descr="Image result for JAMA Pediatr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41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78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12" y="1295400"/>
            <a:ext cx="240982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399"/>
            <a:ext cx="2590800" cy="40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242" y="1295400"/>
            <a:ext cx="2650958" cy="409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128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685800"/>
          </a:xfrm>
        </p:spPr>
        <p:txBody>
          <a:bodyPr>
            <a:normAutofit/>
          </a:bodyPr>
          <a:lstStyle/>
          <a:p>
            <a:pPr algn="ctr"/>
            <a:r>
              <a:rPr lang="en-US" sz="3600" b="1" dirty="0" smtClean="0"/>
              <a:t>LEARN MORE</a:t>
            </a:r>
            <a:endParaRPr lang="en-US" sz="3600" b="1"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8" y="1143000"/>
            <a:ext cx="387531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337828" y="2057400"/>
            <a:ext cx="8211677" cy="990600"/>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kern="1200">
                <a:solidFill>
                  <a:srgbClr val="DA291C"/>
                </a:solidFill>
                <a:latin typeface="Corbel" pitchFamily="34" charset="0"/>
                <a:ea typeface="+mj-ea"/>
                <a:cs typeface="+mj-cs"/>
              </a:defRPr>
            </a:lvl1pPr>
          </a:lstStyle>
          <a:p>
            <a:pPr marL="285750" indent="-2857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Trajectories of E-Cigarette and Conventional Cigarette Use Among Youth. K. Bold et al. Jan, 2018.</a:t>
            </a:r>
          </a:p>
          <a:p>
            <a:pPr marL="285750" indent="-2857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Preterm Birth, Poverty, and Cognitive Development. J. Beauregard et al. Jan, 2018.</a:t>
            </a:r>
          </a:p>
          <a:p>
            <a:pPr marL="285750" indent="-2857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Racial and Ethnic Disparities in Early Childhood Obesity. I.A. </a:t>
            </a:r>
            <a:r>
              <a:rPr lang="en-US" b="1" dirty="0" err="1" smtClean="0">
                <a:solidFill>
                  <a:schemeClr val="tx1"/>
                </a:solidFill>
                <a:latin typeface="Arial" panose="020B0604020202020204" pitchFamily="34" charset="0"/>
                <a:cs typeface="Arial" panose="020B0604020202020204" pitchFamily="34" charset="0"/>
              </a:rPr>
              <a:t>Isong</a:t>
            </a:r>
            <a:r>
              <a:rPr lang="en-US" b="1" dirty="0" smtClean="0">
                <a:solidFill>
                  <a:schemeClr val="tx1"/>
                </a:solidFill>
                <a:latin typeface="Arial" panose="020B0604020202020204" pitchFamily="34" charset="0"/>
                <a:cs typeface="Arial" panose="020B0604020202020204" pitchFamily="34" charset="0"/>
              </a:rPr>
              <a:t> et al. Jan., 2018.</a:t>
            </a:r>
            <a:endParaRPr lang="en-US" b="1" dirty="0">
              <a:solidFill>
                <a:schemeClr val="tx1"/>
              </a:solidFill>
              <a:latin typeface="Arial" panose="020B0604020202020204" pitchFamily="34" charset="0"/>
              <a:cs typeface="Arial" panose="020B0604020202020204" pitchFamily="34" charset="0"/>
            </a:endParaRPr>
          </a:p>
        </p:txBody>
      </p:sp>
      <p:sp>
        <p:nvSpPr>
          <p:cNvPr id="5" name="AutoShape 8" descr="Image result for JAMA Pediatr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lear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41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ear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0785" y="304800"/>
            <a:ext cx="526385" cy="81238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37828" y="5410200"/>
            <a:ext cx="8211677" cy="990600"/>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kern="1200">
                <a:solidFill>
                  <a:srgbClr val="DA291C"/>
                </a:solidFill>
                <a:latin typeface="Corbel" pitchFamily="34" charset="0"/>
                <a:ea typeface="+mj-ea"/>
                <a:cs typeface="+mj-cs"/>
              </a:defRPr>
            </a:lvl1pPr>
          </a:lstStyle>
          <a:p>
            <a:pPr marL="285750" indent="-2857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The Teens Trapped Between A Gang and the Law</a:t>
            </a:r>
            <a:endParaRPr lang="en-US" b="1"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28" y="4419600"/>
            <a:ext cx="319915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51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685800"/>
          </a:xfrm>
        </p:spPr>
        <p:txBody>
          <a:bodyPr>
            <a:normAutofit/>
          </a:bodyPr>
          <a:lstStyle/>
          <a:p>
            <a:pPr algn="ctr"/>
            <a:r>
              <a:rPr lang="en-US" sz="3600" b="1" dirty="0" smtClean="0"/>
              <a:t>LEARN MORE</a:t>
            </a:r>
            <a:endParaRPr lang="en-US" sz="3600" b="1" dirty="0"/>
          </a:p>
        </p:txBody>
      </p:sp>
      <p:sp>
        <p:nvSpPr>
          <p:cNvPr id="5" name="AutoShape 8" descr="Image result for JAMA Pediatr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41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78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524000"/>
            <a:ext cx="4538972" cy="60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74625" y="2362200"/>
            <a:ext cx="8211677" cy="990600"/>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kern="1200">
                <a:solidFill>
                  <a:srgbClr val="DA291C"/>
                </a:solidFill>
                <a:latin typeface="Corbel" pitchFamily="34" charset="0"/>
                <a:ea typeface="+mj-ea"/>
                <a:cs typeface="+mj-cs"/>
              </a:defRPr>
            </a:lvl1pPr>
          </a:lstStyle>
          <a:p>
            <a:pPr marL="285750" indent="-2857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Association Between Adolescent Preventative Care and the Role of the Affordable Care Act. S. Adams, Jan, 2018.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707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685800"/>
          </a:xfrm>
        </p:spPr>
        <p:txBody>
          <a:bodyPr>
            <a:normAutofit/>
          </a:bodyPr>
          <a:lstStyle/>
          <a:p>
            <a:pPr algn="ctr"/>
            <a:r>
              <a:rPr lang="en-US" sz="3600" b="1" dirty="0" smtClean="0"/>
              <a:t>LEARN MORE</a:t>
            </a:r>
            <a:endParaRPr lang="en-US" sz="3600" b="1" dirty="0"/>
          </a:p>
        </p:txBody>
      </p:sp>
      <p:sp>
        <p:nvSpPr>
          <p:cNvPr id="5" name="AutoShape 8" descr="Image result for JAMA Pediatr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le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541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e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785" y="304800"/>
            <a:ext cx="526385" cy="812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60" y="1157748"/>
            <a:ext cx="4785840" cy="64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015" y="1693717"/>
            <a:ext cx="7791450" cy="89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amara J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Camara Jon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9837" y="2667000"/>
            <a:ext cx="3274140" cy="314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1383268"/>
            <a:ext cx="3733800" cy="369332"/>
          </a:xfrm>
          <a:prstGeom prst="rect">
            <a:avLst/>
          </a:prstGeom>
          <a:noFill/>
        </p:spPr>
        <p:txBody>
          <a:bodyPr wrap="square" rtlCol="0">
            <a:spAutoFit/>
          </a:bodyPr>
          <a:lstStyle/>
          <a:p>
            <a:r>
              <a:rPr lang="en-US" dirty="0">
                <a:hlinkClick r:id="rId7"/>
              </a:rPr>
              <a:t>https://</a:t>
            </a:r>
            <a:r>
              <a:rPr lang="en-US" dirty="0" smtClean="0">
                <a:hlinkClick r:id="rId7"/>
              </a:rPr>
              <a:t>ed.ted.com/on/emYm0MBq</a:t>
            </a:r>
            <a:endParaRPr lang="en-US" dirty="0" smtClean="0"/>
          </a:p>
        </p:txBody>
      </p:sp>
      <p:sp>
        <p:nvSpPr>
          <p:cNvPr id="7" name="TextBox 6"/>
          <p:cNvSpPr txBox="1"/>
          <p:nvPr/>
        </p:nvSpPr>
        <p:spPr>
          <a:xfrm>
            <a:off x="460374" y="5857392"/>
            <a:ext cx="6740525" cy="923330"/>
          </a:xfrm>
          <a:prstGeom prst="rect">
            <a:avLst/>
          </a:prstGeom>
          <a:noFill/>
        </p:spPr>
        <p:txBody>
          <a:bodyPr wrap="square" rtlCol="0">
            <a:spAutoFit/>
          </a:bodyPr>
          <a:lstStyle/>
          <a:p>
            <a:pPr algn="ctr"/>
            <a:r>
              <a:rPr lang="en-US" b="1" dirty="0" smtClean="0">
                <a:solidFill>
                  <a:srgbClr val="FF0000"/>
                </a:solidFill>
              </a:rPr>
              <a:t>Don’t miss seeing Dr. Jones come and speak during CNMC Research Week April 18</a:t>
            </a:r>
            <a:r>
              <a:rPr lang="en-US" b="1" baseline="30000" dirty="0" smtClean="0">
                <a:solidFill>
                  <a:srgbClr val="FF0000"/>
                </a:solidFill>
              </a:rPr>
              <a:t>th</a:t>
            </a:r>
            <a:r>
              <a:rPr lang="en-US" b="1" dirty="0">
                <a:solidFill>
                  <a:srgbClr val="FF0000"/>
                </a:solidFill>
              </a:rPr>
              <a:t>! </a:t>
            </a:r>
            <a:r>
              <a:rPr lang="en-US" dirty="0">
                <a:hlinkClick r:id="rId8"/>
              </a:rPr>
              <a:t>http://</a:t>
            </a:r>
            <a:r>
              <a:rPr lang="en-US" dirty="0" smtClean="0">
                <a:hlinkClick r:id="rId8"/>
              </a:rPr>
              <a:t>researchweek.ctsicn.org/Apps/abstractSpeaker.aspx#camara_j</a:t>
            </a:r>
            <a:r>
              <a:rPr lang="en-US" dirty="0" smtClean="0"/>
              <a:t> </a:t>
            </a:r>
            <a:endParaRPr lang="en-US" dirty="0"/>
          </a:p>
        </p:txBody>
      </p:sp>
    </p:spTree>
    <p:extLst>
      <p:ext uri="{BB962C8B-B14F-4D97-AF65-F5344CB8AC3E}">
        <p14:creationId xmlns:p14="http://schemas.microsoft.com/office/powerpoint/2010/main" val="368951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CHAPP Pathway Credit</a:t>
            </a:r>
            <a:endParaRPr lang="en-US" sz="3600" b="1" dirty="0"/>
          </a:p>
        </p:txBody>
      </p:sp>
      <p:sp>
        <p:nvSpPr>
          <p:cNvPr id="3" name="Text Placeholder 2"/>
          <p:cNvSpPr>
            <a:spLocks noGrp="1"/>
          </p:cNvSpPr>
          <p:nvPr>
            <p:ph type="body" sz="quarter" idx="13"/>
          </p:nvPr>
        </p:nvSpPr>
        <p:spPr/>
        <p:txBody>
          <a:bodyPr>
            <a:normAutofit/>
          </a:bodyPr>
          <a:lstStyle/>
          <a:p>
            <a:pPr marL="457200" indent="-457200">
              <a:buAutoNum type="arabicParenR"/>
            </a:pPr>
            <a:r>
              <a:rPr lang="en-US" sz="2400" dirty="0" smtClean="0"/>
              <a:t>Attend </a:t>
            </a:r>
            <a:r>
              <a:rPr lang="en-US" sz="2400" dirty="0"/>
              <a:t>every noon conference or, if unable to be there in person, listen to the recorded </a:t>
            </a:r>
            <a:r>
              <a:rPr lang="en-US" sz="2400" dirty="0" smtClean="0"/>
              <a:t>conference;</a:t>
            </a:r>
          </a:p>
          <a:p>
            <a:pPr marL="457200" indent="-457200">
              <a:buAutoNum type="arabicParenR"/>
            </a:pPr>
            <a:r>
              <a:rPr lang="en-US" sz="2400" dirty="0" smtClean="0"/>
              <a:t>Complete </a:t>
            </a:r>
            <a:r>
              <a:rPr lang="en-US" sz="2400" dirty="0"/>
              <a:t>one of the “continuing education” activities suggested at the end of each lecture; </a:t>
            </a:r>
            <a:r>
              <a:rPr lang="en-US" sz="2400" dirty="0" smtClean="0"/>
              <a:t>and</a:t>
            </a:r>
          </a:p>
          <a:p>
            <a:pPr marL="457200" indent="-457200">
              <a:buAutoNum type="arabicParenR"/>
            </a:pPr>
            <a:r>
              <a:rPr lang="en-US" sz="2400" dirty="0" smtClean="0"/>
              <a:t>Attend </a:t>
            </a:r>
            <a:r>
              <a:rPr lang="en-US" sz="2400" dirty="0"/>
              <a:t>the legislative advocacy day, or if unable to be there in person, discuss other options with the faculty contact.</a:t>
            </a:r>
          </a:p>
          <a:p>
            <a:r>
              <a:rPr lang="en-US" sz="2400" dirty="0"/>
              <a:t> </a:t>
            </a:r>
          </a:p>
          <a:p>
            <a:r>
              <a:rPr lang="en-US" sz="2400" u="sng" dirty="0"/>
              <a:t>Duration</a:t>
            </a:r>
            <a:r>
              <a:rPr lang="en-US" sz="2400" dirty="0"/>
              <a:t>: 5 conferences and Resident Hill Day</a:t>
            </a:r>
          </a:p>
          <a:p>
            <a:r>
              <a:rPr lang="en-US" sz="2400" u="sng" dirty="0"/>
              <a:t>Contact</a:t>
            </a:r>
            <a:r>
              <a:rPr lang="en-US" sz="2400" dirty="0"/>
              <a:t>: Dr. Danielle Dooley </a:t>
            </a:r>
            <a:r>
              <a:rPr lang="en-US" sz="2400" u="sng" dirty="0">
                <a:hlinkClick r:id="rId2"/>
              </a:rPr>
              <a:t>dgdooley@childrensnational.org</a:t>
            </a:r>
            <a:endParaRPr lang="en-US" sz="2400" dirty="0"/>
          </a:p>
          <a:p>
            <a:r>
              <a:rPr lang="en-US" sz="2400" u="sng" dirty="0"/>
              <a:t>Units</a:t>
            </a:r>
            <a:r>
              <a:rPr lang="en-US" sz="2400" dirty="0"/>
              <a:t>: 0.25</a:t>
            </a:r>
          </a:p>
          <a:p>
            <a:endParaRPr lang="en-US" dirty="0"/>
          </a:p>
        </p:txBody>
      </p:sp>
    </p:spTree>
    <p:extLst>
      <p:ext uri="{BB962C8B-B14F-4D97-AF65-F5344CB8AC3E}">
        <p14:creationId xmlns:p14="http://schemas.microsoft.com/office/powerpoint/2010/main" val="3342971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CHECK OUT THE NEWS!</a:t>
            </a:r>
            <a:endParaRPr lang="en-US" sz="3600" b="1" dirty="0"/>
          </a:p>
        </p:txBody>
      </p:sp>
      <p:pic>
        <p:nvPicPr>
          <p:cNvPr id="1026" name="Picture 2" descr="Image result for newspa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28600"/>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ewspa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228600"/>
            <a:ext cx="1422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55693"/>
            <a:ext cx="868680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Immigration Talks and DACA</a:t>
            </a:r>
            <a:endParaRPr lang="en-US" sz="24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22" y="1717358"/>
            <a:ext cx="7834755" cy="490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3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CHECK OUT THE NEWS!</a:t>
            </a:r>
            <a:endParaRPr lang="en-US" sz="3600" b="1" dirty="0"/>
          </a:p>
        </p:txBody>
      </p:sp>
      <p:pic>
        <p:nvPicPr>
          <p:cNvPr id="1026" name="Picture 2" descr="Image result for newspa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28600"/>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ewspa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228600"/>
            <a:ext cx="1422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55693"/>
            <a:ext cx="868680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 Widening Budget Gap is Forcing the U.N. To Slash Food Aid to Refugees”</a:t>
            </a:r>
            <a:endParaRPr lang="en-US" sz="24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25" y="2086690"/>
            <a:ext cx="6911750" cy="461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01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8077200" cy="990600"/>
          </a:xfrm>
        </p:spPr>
        <p:txBody>
          <a:bodyPr>
            <a:noAutofit/>
          </a:bodyPr>
          <a:lstStyle/>
          <a:p>
            <a:pPr algn="ctr"/>
            <a:r>
              <a:rPr lang="en-US" sz="2400" b="1" dirty="0" smtClean="0">
                <a:solidFill>
                  <a:srgbClr val="C00000"/>
                </a:solidFill>
                <a:latin typeface="Corbel" panose="020B0503020204020204" pitchFamily="34" charset="0"/>
                <a:cs typeface="Arial" panose="020B0604020202020204" pitchFamily="34" charset="0"/>
              </a:rPr>
              <a:t/>
            </a:r>
            <a:br>
              <a:rPr lang="en-US" sz="2400" b="1" dirty="0" smtClean="0">
                <a:solidFill>
                  <a:srgbClr val="C00000"/>
                </a:solidFill>
                <a:latin typeface="Corbel" panose="020B0503020204020204" pitchFamily="34" charset="0"/>
                <a:cs typeface="Arial" panose="020B0604020202020204" pitchFamily="34" charset="0"/>
              </a:rPr>
            </a:br>
            <a:r>
              <a:rPr lang="en-US" sz="2400" b="1" dirty="0" smtClean="0">
                <a:solidFill>
                  <a:srgbClr val="C00000"/>
                </a:solidFill>
                <a:latin typeface="Corbel" panose="020B0503020204020204" pitchFamily="34" charset="0"/>
                <a:cs typeface="Arial" panose="020B0604020202020204" pitchFamily="34" charset="0"/>
              </a:rPr>
              <a:t/>
            </a:r>
            <a:br>
              <a:rPr lang="en-US" sz="2400" b="1" dirty="0" smtClean="0">
                <a:solidFill>
                  <a:srgbClr val="C00000"/>
                </a:solidFill>
                <a:latin typeface="Corbel" panose="020B0503020204020204" pitchFamily="34" charset="0"/>
                <a:cs typeface="Arial" panose="020B0604020202020204" pitchFamily="34" charset="0"/>
              </a:rPr>
            </a:br>
            <a:r>
              <a:rPr lang="en-US" sz="2400" b="1" dirty="0" smtClean="0">
                <a:solidFill>
                  <a:srgbClr val="C00000"/>
                </a:solidFill>
                <a:latin typeface="Corbel" panose="020B0503020204020204" pitchFamily="34" charset="0"/>
                <a:cs typeface="Arial" panose="020B0604020202020204" pitchFamily="34" charset="0"/>
              </a:rPr>
              <a:t/>
            </a:r>
            <a:br>
              <a:rPr lang="en-US" sz="2400" b="1" dirty="0" smtClean="0">
                <a:solidFill>
                  <a:srgbClr val="C00000"/>
                </a:solidFill>
                <a:latin typeface="Corbel" panose="020B0503020204020204" pitchFamily="34" charset="0"/>
                <a:cs typeface="Arial" panose="020B0604020202020204" pitchFamily="34" charset="0"/>
              </a:rPr>
            </a:br>
            <a:r>
              <a:rPr lang="en-US" sz="2400" dirty="0" smtClean="0"/>
              <a:t>The significance of social determinants of health and ACEs in shaping the health of pediatric patients.  </a:t>
            </a:r>
            <a:endParaRPr lang="en-US" sz="2400" b="1" dirty="0">
              <a:solidFill>
                <a:srgbClr val="C00000"/>
              </a:solidFill>
              <a:latin typeface="Corbel" panose="020B0503020204020204" pitchFamily="34" charset="0"/>
              <a:cs typeface="Arial" panose="020B0604020202020204" pitchFamily="34" charset="0"/>
            </a:endParaRPr>
          </a:p>
        </p:txBody>
      </p:sp>
      <p:sp>
        <p:nvSpPr>
          <p:cNvPr id="3" name="Rectangle 2"/>
          <p:cNvSpPr/>
          <p:nvPr/>
        </p:nvSpPr>
        <p:spPr>
          <a:xfrm>
            <a:off x="2065422" y="764535"/>
            <a:ext cx="6392778" cy="3785652"/>
          </a:xfrm>
          <a:prstGeom prst="rect">
            <a:avLst/>
          </a:prstGeom>
        </p:spPr>
        <p:txBody>
          <a:bodyPr wrap="square">
            <a:spAutoFit/>
          </a:bodyPr>
          <a:lstStyle/>
          <a:p>
            <a:pPr algn="ctr"/>
            <a:r>
              <a:rPr lang="en-US" sz="3600" b="1" dirty="0" smtClean="0">
                <a:solidFill>
                  <a:srgbClr val="C00000"/>
                </a:solidFill>
                <a:latin typeface="Corbel" panose="020B0503020204020204" pitchFamily="34" charset="0"/>
              </a:rPr>
              <a:t>Social Determinants of Health &amp; Adverse Childhood Experiences</a:t>
            </a:r>
            <a:endParaRPr lang="en-US" sz="3600" b="1" dirty="0">
              <a:solidFill>
                <a:srgbClr val="C00000"/>
              </a:solidFill>
              <a:latin typeface="Corbel" panose="020B0503020204020204" pitchFamily="34" charset="0"/>
              <a:cs typeface="Arial" panose="020B0604020202020204" pitchFamily="34" charset="0"/>
            </a:endParaRPr>
          </a:p>
          <a:p>
            <a:pPr algn="ctr"/>
            <a:endParaRPr lang="en-US" sz="3600" b="1" dirty="0" smtClean="0">
              <a:solidFill>
                <a:srgbClr val="C00000"/>
              </a:solidFill>
              <a:latin typeface="Corbel" panose="020B0503020204020204" pitchFamily="34" charset="0"/>
              <a:cs typeface="Arial" panose="020B0604020202020204" pitchFamily="34" charset="0"/>
            </a:endParaRPr>
          </a:p>
          <a:p>
            <a:pPr algn="ctr"/>
            <a:r>
              <a:rPr lang="en-US" sz="3200" b="1" dirty="0" smtClean="0">
                <a:solidFill>
                  <a:srgbClr val="C00000"/>
                </a:solidFill>
                <a:latin typeface="Corbel" panose="020B0503020204020204" pitchFamily="34" charset="0"/>
                <a:cs typeface="Arial" panose="020B0604020202020204" pitchFamily="34" charset="0"/>
              </a:rPr>
              <a:t>Dr</a:t>
            </a:r>
            <a:r>
              <a:rPr lang="en-US" sz="3200" b="1" dirty="0">
                <a:solidFill>
                  <a:srgbClr val="C00000"/>
                </a:solidFill>
                <a:latin typeface="Corbel" panose="020B0503020204020204" pitchFamily="34" charset="0"/>
                <a:cs typeface="Arial" panose="020B0604020202020204" pitchFamily="34" charset="0"/>
              </a:rPr>
              <a:t>. </a:t>
            </a:r>
            <a:r>
              <a:rPr lang="en-US" sz="3200" b="1" dirty="0" err="1" smtClean="0">
                <a:solidFill>
                  <a:srgbClr val="C00000"/>
                </a:solidFill>
                <a:latin typeface="Corbel" panose="020B0503020204020204" pitchFamily="34" charset="0"/>
                <a:cs typeface="Arial" panose="020B0604020202020204" pitchFamily="34" charset="0"/>
              </a:rPr>
              <a:t>Lanre</a:t>
            </a:r>
            <a:r>
              <a:rPr lang="en-US" sz="3200" b="1" dirty="0" smtClean="0">
                <a:solidFill>
                  <a:srgbClr val="C00000"/>
                </a:solidFill>
                <a:latin typeface="Corbel" panose="020B0503020204020204" pitchFamily="34" charset="0"/>
                <a:cs typeface="Arial" panose="020B0604020202020204" pitchFamily="34" charset="0"/>
              </a:rPr>
              <a:t> Falusi</a:t>
            </a:r>
          </a:p>
          <a:p>
            <a:pPr algn="ctr"/>
            <a:r>
              <a:rPr lang="en-US" sz="3200" b="1" dirty="0" smtClean="0">
                <a:solidFill>
                  <a:srgbClr val="C00000"/>
                </a:solidFill>
                <a:latin typeface="Corbel" panose="020B0503020204020204" pitchFamily="34" charset="0"/>
                <a:cs typeface="Arial" panose="020B0604020202020204" pitchFamily="34" charset="0"/>
              </a:rPr>
              <a:t>&amp;</a:t>
            </a:r>
          </a:p>
          <a:p>
            <a:pPr algn="ctr"/>
            <a:r>
              <a:rPr lang="en-US" sz="3200" b="1" dirty="0" smtClean="0">
                <a:solidFill>
                  <a:srgbClr val="C00000"/>
                </a:solidFill>
                <a:latin typeface="Corbel" panose="020B0503020204020204" pitchFamily="34" charset="0"/>
                <a:cs typeface="Arial" panose="020B0604020202020204" pitchFamily="34" charset="0"/>
              </a:rPr>
              <a:t>Dr. Cara Lichtenstein</a:t>
            </a:r>
            <a:endParaRPr lang="en-US" sz="3200" dirty="0"/>
          </a:p>
        </p:txBody>
      </p:sp>
      <p:pic>
        <p:nvPicPr>
          <p:cNvPr id="3074" name="Picture 2" descr="Image result for Dr. lanre fal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5824"/>
            <a:ext cx="1813227" cy="22665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1" y="2590801"/>
            <a:ext cx="1828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85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438400"/>
            <a:ext cx="6477000" cy="1222374"/>
          </a:xfrm>
        </p:spPr>
        <p:txBody>
          <a:bodyPr>
            <a:normAutofit fontScale="90000"/>
          </a:bodyPr>
          <a:lstStyle/>
          <a:p>
            <a:r>
              <a:rPr lang="en-US" b="1" dirty="0">
                <a:solidFill>
                  <a:schemeClr val="tx2"/>
                </a:solidFill>
              </a:rPr>
              <a:t>PPHAC Noon Conference:</a:t>
            </a:r>
            <a:br>
              <a:rPr lang="en-US" b="1" dirty="0">
                <a:solidFill>
                  <a:schemeClr val="tx2"/>
                </a:solidFill>
              </a:rPr>
            </a:br>
            <a:r>
              <a:rPr lang="en-US" b="1" dirty="0">
                <a:solidFill>
                  <a:schemeClr val="tx2"/>
                </a:solidFill>
              </a:rPr>
              <a:t>Social Determinants of Health &amp; </a:t>
            </a:r>
            <a:br>
              <a:rPr lang="en-US" b="1" dirty="0">
                <a:solidFill>
                  <a:schemeClr val="tx2"/>
                </a:solidFill>
              </a:rPr>
            </a:br>
            <a:r>
              <a:rPr lang="en-US" b="1" dirty="0">
                <a:solidFill>
                  <a:schemeClr val="tx2"/>
                </a:solidFill>
              </a:rPr>
              <a:t>Adverse Childhood Experiences</a:t>
            </a:r>
          </a:p>
        </p:txBody>
      </p:sp>
      <p:sp>
        <p:nvSpPr>
          <p:cNvPr id="4" name="Title 1"/>
          <p:cNvSpPr txBox="1">
            <a:spLocks/>
          </p:cNvSpPr>
          <p:nvPr/>
        </p:nvSpPr>
        <p:spPr bwMode="white">
          <a:xfrm>
            <a:off x="2" y="5510935"/>
            <a:ext cx="2812473" cy="1111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2800" b="0" i="0" kern="1200">
                <a:solidFill>
                  <a:schemeClr val="bg1"/>
                </a:solidFill>
                <a:latin typeface="Corbel"/>
                <a:ea typeface="+mj-ea"/>
                <a:cs typeface="Corbel"/>
              </a:defRPr>
            </a:lvl1pPr>
          </a:lstStyle>
          <a:p>
            <a:r>
              <a:rPr lang="en-US" sz="1600" dirty="0" smtClean="0">
                <a:solidFill>
                  <a:schemeClr val="bg2">
                    <a:lumMod val="25000"/>
                  </a:schemeClr>
                </a:solidFill>
              </a:rPr>
              <a:t>Cara Lichtenstein, MD, MPH</a:t>
            </a:r>
          </a:p>
          <a:p>
            <a:r>
              <a:rPr lang="en-US" sz="1600" dirty="0" smtClean="0">
                <a:solidFill>
                  <a:schemeClr val="bg2">
                    <a:lumMod val="25000"/>
                  </a:schemeClr>
                </a:solidFill>
              </a:rPr>
              <a:t>Lanre Falusi, MD</a:t>
            </a:r>
          </a:p>
          <a:p>
            <a:endParaRPr lang="en-US" sz="1600" dirty="0">
              <a:solidFill>
                <a:schemeClr val="bg2">
                  <a:lumMod val="25000"/>
                </a:schemeClr>
              </a:solidFill>
            </a:endParaRPr>
          </a:p>
          <a:p>
            <a:r>
              <a:rPr lang="en-US" sz="1600" dirty="0" smtClean="0">
                <a:solidFill>
                  <a:schemeClr val="bg2">
                    <a:lumMod val="25000"/>
                  </a:schemeClr>
                </a:solidFill>
              </a:rPr>
              <a:t>January 8, 2018</a:t>
            </a:r>
            <a:endParaRPr lang="en-US" sz="1600" dirty="0">
              <a:solidFill>
                <a:schemeClr val="bg2">
                  <a:lumMod val="25000"/>
                </a:schemeClr>
              </a:solidFill>
            </a:endParaRPr>
          </a:p>
        </p:txBody>
      </p:sp>
    </p:spTree>
    <p:extLst>
      <p:ext uri="{BB962C8B-B14F-4D97-AF65-F5344CB8AC3E}">
        <p14:creationId xmlns:p14="http://schemas.microsoft.com/office/powerpoint/2010/main" val="4083675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By the end of the session, the learner will be able to:</a:t>
            </a:r>
            <a:endParaRPr lang="en-US" dirty="0"/>
          </a:p>
          <a:p>
            <a:pPr lvl="0"/>
            <a:r>
              <a:rPr lang="en-US" dirty="0"/>
              <a:t>Define </a:t>
            </a:r>
            <a:r>
              <a:rPr lang="en-US" dirty="0" smtClean="0"/>
              <a:t>six critical </a:t>
            </a:r>
            <a:r>
              <a:rPr lang="en-US" dirty="0"/>
              <a:t>social determinants, including adverse childhood experiences (ACEs), and their impact on health.</a:t>
            </a:r>
          </a:p>
          <a:p>
            <a:pPr lvl="0"/>
            <a:r>
              <a:rPr lang="en-US" dirty="0"/>
              <a:t>Describe the local and federal programs that address social determinants of </a:t>
            </a:r>
            <a:r>
              <a:rPr lang="en-US" dirty="0" smtClean="0"/>
              <a:t>health (SDH).</a:t>
            </a:r>
            <a:endParaRPr lang="en-US" dirty="0"/>
          </a:p>
          <a:p>
            <a:pPr lvl="0"/>
            <a:r>
              <a:rPr lang="en-US" dirty="0"/>
              <a:t>Apply strategies to mitigate the effects of social determinants and ACEs on individual or clinic level.</a:t>
            </a:r>
          </a:p>
          <a:p>
            <a:endParaRPr lang="en-US" dirty="0"/>
          </a:p>
        </p:txBody>
      </p:sp>
    </p:spTree>
    <p:extLst>
      <p:ext uri="{BB962C8B-B14F-4D97-AF65-F5344CB8AC3E}">
        <p14:creationId xmlns:p14="http://schemas.microsoft.com/office/powerpoint/2010/main" val="3942751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noAutofit/>
          </a:bodyPr>
          <a:lstStyle/>
          <a:p>
            <a:r>
              <a:rPr lang="en-US" sz="3600" dirty="0" smtClean="0"/>
              <a:t>How do YOU define social determinants of health?</a:t>
            </a:r>
            <a:br>
              <a:rPr lang="en-US" sz="3600" dirty="0" smtClean="0"/>
            </a:br>
            <a:r>
              <a:rPr lang="en-US" sz="3600" dirty="0" smtClean="0"/>
              <a:t/>
            </a:r>
            <a:br>
              <a:rPr lang="en-US" sz="3600" dirty="0" smtClean="0"/>
            </a:br>
            <a:r>
              <a:rPr lang="en-US" sz="3600" dirty="0" smtClean="0"/>
              <a:t>…or…</a:t>
            </a:r>
            <a:br>
              <a:rPr lang="en-US" sz="3600" dirty="0" smtClean="0"/>
            </a:br>
            <a:r>
              <a:rPr lang="en-US" sz="3600" dirty="0"/>
              <a:t/>
            </a:r>
            <a:br>
              <a:rPr lang="en-US" sz="3600" dirty="0"/>
            </a:br>
            <a:r>
              <a:rPr lang="en-US" sz="3600" dirty="0" smtClean="0"/>
              <a:t>What social factors do you see affecting the health of your patients (inpatient and outpatient)?</a:t>
            </a:r>
            <a:endParaRPr lang="en-US" sz="3600" dirty="0"/>
          </a:p>
        </p:txBody>
      </p:sp>
      <p:pic>
        <p:nvPicPr>
          <p:cNvPr id="1026" name="Picture 2" descr="Image result for 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1201" y="4211496"/>
            <a:ext cx="2082799" cy="264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68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4332</TotalTime>
  <Words>2549</Words>
  <Application>Microsoft Office PowerPoint</Application>
  <PresentationFormat>On-screen Show (4:3)</PresentationFormat>
  <Paragraphs>199</Paragraphs>
  <Slides>28</Slides>
  <Notes>19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Adjacency</vt:lpstr>
      <vt:lpstr>Office Theme</vt:lpstr>
      <vt:lpstr>Pediatric Public Health and Advocacy Curriculum (P-PHAC)  January 8th, 2018</vt:lpstr>
      <vt:lpstr>Objectives</vt:lpstr>
      <vt:lpstr>CHAPP Pathway Credit</vt:lpstr>
      <vt:lpstr>CHECK OUT THE NEWS!</vt:lpstr>
      <vt:lpstr>CHECK OUT THE NEWS!</vt:lpstr>
      <vt:lpstr>   The significance of social determinants of health and ACEs in shaping the health of pediatric patients.  </vt:lpstr>
      <vt:lpstr>PPHAC Noon Conference: Social Determinants of Health &amp;  Adverse Childhood Experiences</vt:lpstr>
      <vt:lpstr>Objectives</vt:lpstr>
      <vt:lpstr>How do YOU define social determinants of health?  …or…  What social factors do you see affecting the health of your patients (inpatient and outpatient)?</vt:lpstr>
      <vt:lpstr>PowerPoint Presentation</vt:lpstr>
      <vt:lpstr>PowerPoint Presentation</vt:lpstr>
      <vt:lpstr>Adverse Childhood Experiences (ACEs)</vt:lpstr>
      <vt:lpstr>PowerPoint Presentation</vt:lpstr>
      <vt:lpstr>Addressing SDH</vt:lpstr>
      <vt:lpstr>PowerPoint Presentation</vt:lpstr>
      <vt:lpstr>Addressing ACEs</vt:lpstr>
      <vt:lpstr>What is trauma informed care?</vt:lpstr>
      <vt:lpstr>Trauma informed care</vt:lpstr>
      <vt:lpstr>Practical tips for the busy resident</vt:lpstr>
      <vt:lpstr>Addressing ACEs – Building Resilience</vt:lpstr>
      <vt:lpstr>Digging Deeper</vt:lpstr>
      <vt:lpstr>PowerPoint Presentation</vt:lpstr>
      <vt:lpstr>Take Home Points</vt:lpstr>
      <vt:lpstr>Get Involved in Advocacy!</vt:lpstr>
      <vt:lpstr>LEARN MORE</vt:lpstr>
      <vt:lpstr>LEARN MORE</vt:lpstr>
      <vt:lpstr>LEARN MORE</vt:lpstr>
      <vt:lpstr>LEARN MORE</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Jichlinski, Amanda</dc:creator>
  <cp:lastModifiedBy>Jichlinski, Amanda</cp:lastModifiedBy>
  <cp:revision>68</cp:revision>
  <dcterms:created xsi:type="dcterms:W3CDTF">2017-09-20T12:39:57Z</dcterms:created>
  <dcterms:modified xsi:type="dcterms:W3CDTF">2018-01-09T15:24:35Z</dcterms:modified>
</cp:coreProperties>
</file>