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</p:sldMasterIdLst>
  <p:notesMasterIdLst>
    <p:notesMasterId r:id="rId29"/>
  </p:notesMasterIdLst>
  <p:sldIdLst>
    <p:sldId id="321" r:id="rId3"/>
    <p:sldId id="323" r:id="rId4"/>
    <p:sldId id="324" r:id="rId5"/>
    <p:sldId id="325" r:id="rId6"/>
    <p:sldId id="326" r:id="rId7"/>
    <p:sldId id="345" r:id="rId8"/>
    <p:sldId id="346" r:id="rId9"/>
    <p:sldId id="259" r:id="rId10"/>
    <p:sldId id="344" r:id="rId11"/>
    <p:sldId id="260" r:id="rId12"/>
    <p:sldId id="343" r:id="rId13"/>
    <p:sldId id="263" r:id="rId14"/>
    <p:sldId id="262" r:id="rId15"/>
    <p:sldId id="340" r:id="rId16"/>
    <p:sldId id="261" r:id="rId17"/>
    <p:sldId id="339" r:id="rId18"/>
    <p:sldId id="329" r:id="rId19"/>
    <p:sldId id="347" r:id="rId20"/>
    <p:sldId id="335" r:id="rId21"/>
    <p:sldId id="336" r:id="rId22"/>
    <p:sldId id="337" r:id="rId23"/>
    <p:sldId id="330" r:id="rId24"/>
    <p:sldId id="341" r:id="rId25"/>
    <p:sldId id="342" r:id="rId26"/>
    <p:sldId id="331" r:id="rId27"/>
    <p:sldId id="33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7" autoAdjust="0"/>
  </p:normalViewPr>
  <p:slideViewPr>
    <p:cSldViewPr>
      <p:cViewPr varScale="1">
        <p:scale>
          <a:sx n="63" d="100"/>
          <a:sy n="63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49DA1-E589-44AB-972B-E6EE43F37F30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8F295-A30A-4945-86D3-9399B77B83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6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F295-A30A-4945-86D3-9399B77B83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938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Sources:</a:t>
            </a:r>
            <a:br>
              <a:rPr lang="en-US" dirty="0" smtClean="0"/>
            </a:br>
            <a:r>
              <a:rPr lang="en-US" dirty="0" smtClean="0"/>
              <a:t>National Institute of Drug</a:t>
            </a:r>
            <a:r>
              <a:rPr lang="en-US" baseline="0" dirty="0" smtClean="0"/>
              <a:t> Abuse. Opioid Overdose Crisis. https://www.drugabuse.gov/drugs-abuse/opioids/opioid-overdose-crisis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F295-A30A-4945-86D3-9399B77B837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75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Ryan, SA. Calculating the real cost of the opioid crisis. </a:t>
            </a:r>
            <a:r>
              <a:rPr lang="en-US" i="1" dirty="0" smtClean="0"/>
              <a:t>Pediatrics</a:t>
            </a:r>
            <a:r>
              <a:rPr lang="en-US" i="0" dirty="0" smtClean="0"/>
              <a:t>. 2018; 141(4)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F295-A30A-4945-86D3-9399B77B837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795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E3B70-2448-41EF-9655-3DFF912577A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09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F295-A30A-4945-86D3-9399B77B837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60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F295-A30A-4945-86D3-9399B77B837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39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F295-A30A-4945-86D3-9399B77B837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39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F295-A30A-4945-86D3-9399B77B837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03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F295-A30A-4945-86D3-9399B77B837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037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F295-A30A-4945-86D3-9399B77B837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23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F295-A30A-4945-86D3-9399B77B837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83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F295-A30A-4945-86D3-9399B77B83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547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F295-A30A-4945-86D3-9399B77B837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3736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F295-A30A-4945-86D3-9399B77B837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723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F295-A30A-4945-86D3-9399B77B837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1247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F295-A30A-4945-86D3-9399B77B837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79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92FD0-D651-4C7E-BA45-C8ABB38B9FB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525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F295-A30A-4945-86D3-9399B77B837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841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F295-A30A-4945-86D3-9399B77B83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83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F295-A30A-4945-86D3-9399B77B837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349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F295-A30A-4945-86D3-9399B77B837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687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F295-A30A-4945-86D3-9399B77B837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687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F295-A30A-4945-86D3-9399B77B837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099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F295-A30A-4945-86D3-9399B77B837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Sources: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Centers for Disease Control and Prevention. Opioid Overdose. Understanding the Epidemic. https://www.cdc.gov/drugoverdose/epidemic/index.html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F295-A30A-4945-86D3-9399B77B837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75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130425"/>
            <a:ext cx="5867400" cy="9175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FD7D-D50D-44CE-BD30-DF29B077E881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April 23, 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8C041-0C5D-2542-BA56-2F135B4257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188640"/>
            <a:ext cx="2044700" cy="874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801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744"/>
            <a:ext cx="6324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84DC-2E2B-41F3-ACB3-4761649C09E2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April 23, 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54885" y="1311275"/>
            <a:ext cx="2089116" cy="4454557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7107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5C6E-2EFC-46B5-889E-8D79E480C9DD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April 23, 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6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7A79-E2AC-48DD-8195-215C3B8CB0D3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April 23, 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63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5842000"/>
            <a:ext cx="20447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020" y="361908"/>
            <a:ext cx="8229600" cy="6699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1174" y="1311275"/>
            <a:ext cx="6148389" cy="4454557"/>
          </a:xfrm>
        </p:spPr>
        <p:txBody>
          <a:bodyPr/>
          <a:lstStyle>
            <a:lvl1pPr marL="0" indent="0">
              <a:buNone/>
              <a:defRPr sz="1600" b="0" baseline="0"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54885" y="1311275"/>
            <a:ext cx="2089116" cy="4454557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80E5F-9CBC-4D66-A3A6-1DAF061B33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66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020" y="361908"/>
            <a:ext cx="8229600" cy="669925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Headline or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4" y="1311275"/>
            <a:ext cx="8223307" cy="4454557"/>
          </a:xfrm>
        </p:spPr>
        <p:txBody>
          <a:bodyPr>
            <a:normAutofit/>
          </a:bodyPr>
          <a:lstStyle>
            <a:lvl1pPr marL="0" indent="0">
              <a:buNone/>
              <a:defRPr sz="2400" b="0" baseline="0"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2400"/>
            </a:lvl2pPr>
          </a:lstStyle>
          <a:p>
            <a:pPr lvl="0"/>
            <a:r>
              <a:rPr lang="en-US" dirty="0" smtClean="0"/>
              <a:t>Body Copy and Bullets: Corbel Regular (16pt.), Subheads: Corbel Bold (20pt.)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5841268"/>
            <a:ext cx="2044700" cy="874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3915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AC304B0F-7105-4172-9569-D0DF08FC556D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April 23, 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1CA2-97C0-449F-AE8B-9DD73AFA12F1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April 23, 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C090-6C69-47F0-8C6A-82CED0E5F07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April 23, 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Title-01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E72B34"/>
              </a:clrFrom>
              <a:clrTo>
                <a:srgbClr val="E72B34">
                  <a:alpha val="0"/>
                </a:srgbClr>
              </a:clrTo>
            </a:clrChange>
            <a:alphaModFix amt="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9300" y="5983288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F5CD-9070-4136-923A-37F691756C0F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April 23, 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5C6E-2EFC-46B5-889E-8D79E480C9DD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April 23, 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01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E72B34"/>
              </a:clrFrom>
              <a:clrTo>
                <a:srgbClr val="E72B34">
                  <a:alpha val="0"/>
                </a:srgbClr>
              </a:clrTo>
            </a:clrChange>
            <a:alphaModFix amt="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3887"/>
            <a:ext cx="82296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6746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rgbClr val="7F6C6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C090-6C69-47F0-8C6A-82CED0E5F07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April 23, 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9300" y="5983288"/>
            <a:ext cx="2044700" cy="874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2369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33A1-99FC-4897-A7EE-733A00734302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April 23, 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6F73-9243-4C13-8900-C3BDCCDA7EFA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April 23, 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7A79-E2AC-48DD-8195-215C3B8CB0D3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April 23, 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AC304B0F-7105-4172-9569-D0DF08FC556D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April 23, 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/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AC304B0F-7105-4172-9569-D0DF08FC556D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April 23, 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AC304B0F-7105-4172-9569-D0DF08FC556D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April 23, 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O:\MAC-SERVER\Jobs\CNM_Childrens_National_Medical_Center\12495-08_Collateral_Templates\PPT\Links\CN_Red_DivBk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71179"/>
            <a:ext cx="9144001" cy="53213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D0E5-5FD4-4977-949C-61A499CBF406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April 23, 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5983288"/>
            <a:ext cx="2044700" cy="874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689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O:\MAC-SERVER\Jobs\CNM_Childrens_National_Medical_Center\12495-08_Collateral_Templates\PPT\Links\CN_Taupe_DivBk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79343"/>
            <a:ext cx="9144001" cy="53213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076B-3751-4C1E-8097-59208B13B7B8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April 23, 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5983288"/>
            <a:ext cx="2044700" cy="874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123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1CA2-97C0-449F-AE8B-9DD73AFA12F1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April 23, 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1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F5CD-9070-4136-923A-37F691756C0F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April 23, 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33A1-99FC-4897-A7EE-733A00734302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April 23, 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6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6F73-9243-4C13-8900-C3BDCCDA7EFA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April 23, 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1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66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1A09-CB26-481B-8E94-7DBB5D5A9E85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April 23, 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1311275"/>
            <a:ext cx="9144000" cy="445452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3916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99300" y="5983288"/>
            <a:ext cx="2044700" cy="87471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rbel"/>
                <a:cs typeface="Corbel"/>
              </a:defRPr>
            </a:lvl1pPr>
          </a:lstStyle>
          <a:p>
            <a:pPr defTabSz="457200"/>
            <a:fld id="{AC304B0F-7105-4172-9569-D0DF08FC556D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April 23, 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orbel"/>
                <a:cs typeface="Corbel"/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orbel"/>
                <a:cs typeface="Corbel"/>
              </a:defRPr>
            </a:lvl1pPr>
          </a:lstStyle>
          <a:p>
            <a:pPr defTabSz="457200"/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O:\MAC-SERVER\Jobs\CNM_Childrens_National_Medical_Center\12495-08_Collateral_Templates\PPT\Links\CN_Color_bar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1" cy="171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601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FF0000"/>
          </a:solidFill>
          <a:latin typeface="Corbel"/>
          <a:ea typeface="+mj-ea"/>
          <a:cs typeface="Corb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defTabSz="457200"/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defTabSz="457200"/>
            <a:fld id="{AC304B0F-7105-4172-9569-D0DF08FC556D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April 23, 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s://files.constantcontact.com/59e37982301/7652f3c0-3076-451d-a5db-8f5de106849d.pn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proofpoint.com/v2/url?u=http-3A__www.mmsend2.com_link.cfm-3Fr-3DhCmjqqx7ge8ZISR1mBqGNw-7E-7E-26pe-3D52JkBJSzH4bFoIc-2DibEmMwlCtoHUl7fZxVfhO3KGDAukf-2DOkJ-2DBGxc1FHtvVsNnEvDUe3bYdW7qRQOFlNIEzPg-7E-7E-26t-3DK9l2-2DxnLeRXJRxPWOox-5FfA-7E-7E&amp;d=DwMFAw&amp;c=Zoipt4Nmcnjorr_6TBHi1A&amp;r=8uqPV6GhAg4eXoqRxwsF6qS_QddwsBcoCK6PA0I6IgY&amp;m=DerYRazLRmpH6X2MH3epRYjl5D1U75hKT4rI1wSnkew&amp;s=odEQHFEKKGN6LUOL-91MpC-7yWg7Ov4Wfe6S8BRglLE&amp;e=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hyperlink" Target="https://soundcloud.com/lasdoctorasrecomiendan" TargetMode="External"/><Relationship Id="rId4" Type="http://schemas.openxmlformats.org/officeDocument/2006/relationships/hyperlink" Target="mailto:SOPTpediatrics@aap.or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gdooley@childrensnational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36207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Pediatric Public Health and Advocacy Curriculum (P-PHAC)</a:t>
            </a:r>
            <a:br>
              <a:rPr lang="en-US" b="1" dirty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APRIL 24</a:t>
            </a:r>
            <a:r>
              <a:rPr lang="en-US" b="1" baseline="30000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th</a:t>
            </a:r>
            <a:r>
              <a:rPr lang="en-US" b="1" dirty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, 2018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939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General Statistics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1996-2016: 630,000 people have died  from drug overdose</a:t>
            </a:r>
          </a:p>
          <a:p>
            <a:pPr lvl="1"/>
            <a:r>
              <a:rPr lang="en-US" dirty="0" smtClean="0"/>
              <a:t>63,600 drug overdose deaths in 2016 involved an opioid</a:t>
            </a:r>
          </a:p>
          <a:p>
            <a:r>
              <a:rPr lang="en-US" dirty="0" smtClean="0"/>
              <a:t>On average, 115 Americans die every day from an opioid overdose</a:t>
            </a:r>
          </a:p>
          <a:p>
            <a:r>
              <a:rPr lang="en-US" dirty="0" smtClean="0"/>
              <a:t>Between 2000-2014, the rate of deaths from drug overdose increased 137% including a 200% increase in rate of overdose deaths from opioids</a:t>
            </a:r>
          </a:p>
          <a:p>
            <a:r>
              <a:rPr lang="en-US" dirty="0" smtClean="0"/>
              <a:t>In 2016, 2.4 million Americans were estimated to have an opioid use disorder</a:t>
            </a:r>
          </a:p>
          <a:p>
            <a:r>
              <a:rPr lang="en-US" dirty="0" smtClean="0"/>
              <a:t>The cost of the US opioid epidemic since 2001 is estimated to be at $1 trillion (Altarum)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1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General Statistics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~21-29% of patients prescribed opioids for chronic pain misuse them</a:t>
            </a:r>
          </a:p>
          <a:p>
            <a:pPr lvl="1"/>
            <a:r>
              <a:rPr lang="en-US" dirty="0" smtClean="0"/>
              <a:t>8-12% develop an opioid use disorder</a:t>
            </a:r>
          </a:p>
          <a:p>
            <a:r>
              <a:rPr lang="en-US" dirty="0" smtClean="0"/>
              <a:t>4-6% of people who misuse opioids transition heroin</a:t>
            </a:r>
          </a:p>
          <a:p>
            <a:r>
              <a:rPr lang="en-US" dirty="0" smtClean="0"/>
              <a:t>80% of people who use heroin first misused prescription opioids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Pediatrics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 pediatric patients &lt;19 years old, incidence of prescription opioid-related hospitalizations for ingestions/poisonings doubled between 1999 and 2012 (2</a:t>
            </a:r>
            <a:r>
              <a:rPr lang="en-US" baseline="30000" dirty="0" smtClean="0"/>
              <a:t>nd</a:t>
            </a:r>
            <a:r>
              <a:rPr lang="en-US" dirty="0" smtClean="0"/>
              <a:t> most common exposure)</a:t>
            </a:r>
          </a:p>
          <a:p>
            <a:r>
              <a:rPr lang="en-US" dirty="0" smtClean="0"/>
              <a:t>0.6% of adolescents 12 to 17 years old and 1.1% of young adults 18 to 25 years old had an opioid use disorder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25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dc.gov/drugoverdose/images/epidemic/3-waves-of-the-rise-in-opioid-overdose-death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9075"/>
            <a:ext cx="9048750" cy="663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5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dn.static-economist.com/sites/default/files/images/2017/03/blogs/graphic-detail/20170311_woc09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30" y="270286"/>
            <a:ext cx="8393340" cy="658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10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Questions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what ways in which you have witnessed the impact of the opioid crisis in your work or  practice?</a:t>
            </a:r>
          </a:p>
          <a:p>
            <a:r>
              <a:rPr lang="en-US" dirty="0" smtClean="0"/>
              <a:t>What factors do you feel have contributed most to this epidemic?</a:t>
            </a:r>
          </a:p>
          <a:p>
            <a:r>
              <a:rPr lang="en-US" dirty="0" smtClean="0"/>
              <a:t>What barriers have hampered appropriate treatment of patients and families?</a:t>
            </a:r>
          </a:p>
          <a:p>
            <a:r>
              <a:rPr lang="en-US" dirty="0" smtClean="0"/>
              <a:t>What legislation has been implemented to address the opioid epidemic?</a:t>
            </a:r>
          </a:p>
          <a:p>
            <a:pPr lvl="1"/>
            <a:r>
              <a:rPr lang="en-US" dirty="0" smtClean="0"/>
              <a:t>Has it helped or harmed families?</a:t>
            </a:r>
          </a:p>
          <a:p>
            <a:r>
              <a:rPr lang="en-US" dirty="0" smtClean="0"/>
              <a:t>What methods do you use to help patients and families in your practice?</a:t>
            </a:r>
          </a:p>
          <a:p>
            <a:pPr lvl="1"/>
            <a:r>
              <a:rPr lang="en-US" dirty="0" smtClean="0"/>
              <a:t>Do you have thoughts on the use of medication (e.g. buprenorphine) to help treat adolescents with opioid addiction?</a:t>
            </a:r>
          </a:p>
        </p:txBody>
      </p:sp>
      <p:sp>
        <p:nvSpPr>
          <p:cNvPr id="4" name="AutoShape 2" descr="Image result for netfl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99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Questions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Do you have suggestions  for how residents can help patients and families who are struggling with opioid addiction?</a:t>
            </a:r>
          </a:p>
          <a:p>
            <a:r>
              <a:rPr lang="en-US" dirty="0" smtClean="0"/>
              <a:t>Are there certain resources with which residents should be familiar?</a:t>
            </a:r>
          </a:p>
          <a:p>
            <a:r>
              <a:rPr lang="en-US" dirty="0" smtClean="0"/>
              <a:t>What can residents do to become involved in advocacy efforts to address the opioid epidemic?</a:t>
            </a:r>
          </a:p>
        </p:txBody>
      </p:sp>
      <p:sp>
        <p:nvSpPr>
          <p:cNvPr id="4" name="AutoShape 2" descr="Image result for netfl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88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020" y="152400"/>
            <a:ext cx="8229600" cy="66992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Get Involved in Advocacy!</a:t>
            </a:r>
            <a:endParaRPr lang="en-US" sz="3600" b="1" dirty="0"/>
          </a:p>
        </p:txBody>
      </p:sp>
      <p:pic>
        <p:nvPicPr>
          <p:cNvPr id="6148" name="Picture 4" descr="Image result for U.S. Capit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168" y="1612089"/>
            <a:ext cx="6565232" cy="416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781092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Speak To Your Representatives With Your Fellow Residents!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TOMORROW April 25</a:t>
            </a:r>
            <a:r>
              <a:rPr lang="en-US" sz="24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2400" b="1" dirty="0" smtClean="0">
                <a:solidFill>
                  <a:schemeClr val="tx2"/>
                </a:solidFill>
              </a:rPr>
              <a:t>, 2018!!!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5775682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Talk to us ASAP if you want to go but haven’t signed up. 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(Like right after this.)</a:t>
            </a:r>
          </a:p>
        </p:txBody>
      </p:sp>
    </p:spTree>
    <p:extLst>
      <p:ext uri="{BB962C8B-B14F-4D97-AF65-F5344CB8AC3E}">
        <p14:creationId xmlns:p14="http://schemas.microsoft.com/office/powerpoint/2010/main" val="390500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020" y="152400"/>
            <a:ext cx="8229600" cy="66992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Get Involved in Advocacy!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781092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Call Congress about the Farm Bill!</a:t>
            </a:r>
            <a:endParaRPr lang="en-US" sz="2400" b="1" dirty="0" smtClean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2578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Look out for opportunities to be part of a Day of Action from the AAP over the next month! </a:t>
            </a:r>
            <a:endParaRPr lang="en-US" sz="2400" b="1" dirty="0" smtClean="0">
              <a:solidFill>
                <a:schemeClr val="tx2"/>
              </a:solidFill>
            </a:endParaRPr>
          </a:p>
        </p:txBody>
      </p:sp>
      <p:pic>
        <p:nvPicPr>
          <p:cNvPr id="4098" name="Picture 2" descr="Image result for phone dra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462" y="1295400"/>
            <a:ext cx="4017276" cy="401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9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6992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DC AAP Spring Meeting and Symposium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5135" y="781091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Thursday April 26</a:t>
            </a:r>
            <a:r>
              <a:rPr lang="en-US" sz="24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2400" b="1" dirty="0" smtClean="0">
                <a:solidFill>
                  <a:schemeClr val="tx2"/>
                </a:solidFill>
              </a:rPr>
              <a:t>, 2018</a:t>
            </a:r>
          </a:p>
        </p:txBody>
      </p:sp>
      <p:pic>
        <p:nvPicPr>
          <p:cNvPr id="1026" name="Picture 2" descr="https://files.constantcontact.com/59e37982301/7652f3c0-3076-451d-a5db-8f5de106849d.png"/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219200"/>
            <a:ext cx="6743700" cy="565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09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Objectives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After completion of this series, the learners will be able to:</a:t>
            </a:r>
            <a:endParaRPr lang="en-US" sz="2400" dirty="0"/>
          </a:p>
          <a:p>
            <a:pPr marL="457200" lvl="0" indent="-457200">
              <a:buFont typeface="+mj-lt"/>
              <a:buAutoNum type="arabicParenR"/>
            </a:pPr>
            <a:r>
              <a:rPr lang="en-US" sz="2400" dirty="0" smtClean="0"/>
              <a:t>Describe </a:t>
            </a:r>
            <a:r>
              <a:rPr lang="en-US" sz="2400" dirty="0"/>
              <a:t>the child health effects of 5 public health topics (2017-2018 topics: health financing, immigration, socioeconomic disparities and adverse childhood experiences, education, and the opioid epidemic</a:t>
            </a:r>
            <a:r>
              <a:rPr lang="en-US" sz="2400" dirty="0" smtClean="0"/>
              <a:t>).</a:t>
            </a:r>
          </a:p>
          <a:p>
            <a:pPr marL="457200" lvl="0" indent="-457200">
              <a:buFont typeface="+mj-lt"/>
              <a:buAutoNum type="arabicParenR"/>
            </a:pPr>
            <a:r>
              <a:rPr lang="en-US" sz="2400" dirty="0" smtClean="0"/>
              <a:t>Express </a:t>
            </a:r>
            <a:r>
              <a:rPr lang="en-US" sz="2400" dirty="0"/>
              <a:t>an interest in advocacy opportunities during training and in their future </a:t>
            </a:r>
            <a:r>
              <a:rPr lang="en-US" sz="2400" dirty="0" smtClean="0"/>
              <a:t>careers.</a:t>
            </a:r>
          </a:p>
          <a:p>
            <a:pPr marL="457200" lvl="0" indent="-457200">
              <a:buFont typeface="+mj-lt"/>
              <a:buAutoNum type="arabicParenR"/>
            </a:pPr>
            <a:r>
              <a:rPr lang="en-US" sz="2400" dirty="0" smtClean="0"/>
              <a:t>Apply </a:t>
            </a:r>
            <a:r>
              <a:rPr lang="en-US" sz="2400" dirty="0"/>
              <a:t>strategies to communicate with lawmakers and community partners regarding child health.</a:t>
            </a:r>
          </a:p>
        </p:txBody>
      </p:sp>
    </p:spTree>
    <p:extLst>
      <p:ext uri="{BB962C8B-B14F-4D97-AF65-F5344CB8AC3E}">
        <p14:creationId xmlns:p14="http://schemas.microsoft.com/office/powerpoint/2010/main" val="129635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Opportunities with the AAP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11174" y="1311275"/>
            <a:ext cx="8223307" cy="5241925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SOPT Monthly Feature Annual Essay </a:t>
            </a:r>
            <a:r>
              <a:rPr lang="en-US" b="1" dirty="0" smtClean="0"/>
              <a:t>Competition</a:t>
            </a:r>
            <a:r>
              <a:rPr lang="en-US" dirty="0" smtClean="0"/>
              <a:t>– </a:t>
            </a:r>
            <a:r>
              <a:rPr lang="en-US" b="1" dirty="0">
                <a:solidFill>
                  <a:srgbClr val="FF0000"/>
                </a:solidFill>
              </a:rPr>
              <a:t>Deadline April 30, 2018</a:t>
            </a:r>
            <a:r>
              <a:rPr lang="en-US" dirty="0">
                <a:solidFill>
                  <a:srgbClr val="FF0000"/>
                </a:solidFill>
              </a:rPr>
              <a:t>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Calling all authors! The SOPT Monthly Feature in </a:t>
            </a:r>
            <a:r>
              <a:rPr lang="en-US" i="1" dirty="0"/>
              <a:t>Pediatrics</a:t>
            </a:r>
            <a:r>
              <a:rPr lang="en-US" dirty="0"/>
              <a:t> is now accepting submissions for our second </a:t>
            </a:r>
            <a:r>
              <a:rPr lang="en-US" u="sng" dirty="0">
                <a:hlinkClick r:id="rId3"/>
              </a:rPr>
              <a:t>annual essay competition</a:t>
            </a:r>
            <a:r>
              <a:rPr lang="en-US" dirty="0"/>
              <a:t> </a:t>
            </a:r>
            <a:r>
              <a:rPr lang="en-US" dirty="0" smtClean="0"/>
              <a:t>.Please </a:t>
            </a:r>
            <a:r>
              <a:rPr lang="en-US" dirty="0"/>
              <a:t>email </a:t>
            </a:r>
            <a:r>
              <a:rPr lang="en-US" u="sng" dirty="0">
                <a:hlinkClick r:id="rId4"/>
              </a:rPr>
              <a:t>SOPTpediatrics@aap.org</a:t>
            </a:r>
            <a:r>
              <a:rPr lang="en-US" dirty="0"/>
              <a:t> to submit your article or with questions about the competition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b="1" dirty="0" smtClean="0"/>
              <a:t>Podcasts for Spanish-Speaking Families</a:t>
            </a:r>
          </a:p>
          <a:p>
            <a:r>
              <a:rPr lang="en-US" b="1" dirty="0">
                <a:hlinkClick r:id="rId5"/>
              </a:rPr>
              <a:t>https://</a:t>
            </a:r>
            <a:r>
              <a:rPr lang="en-US" b="1" dirty="0" smtClean="0">
                <a:hlinkClick r:id="rId5"/>
              </a:rPr>
              <a:t>soundcloud.com/lasdoctorasrecomiendan</a:t>
            </a:r>
            <a:r>
              <a:rPr lang="en-US" b="1" dirty="0" smtClean="0"/>
              <a:t> </a:t>
            </a:r>
            <a:endParaRPr lang="en-US" b="1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3970159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55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Take Over the P-PHAC Curriculum!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Enjoy teaching, public health, and advocacy? Want to ensure your co-residents continue learning about public health and become pediatric advocates?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sz="2800" b="1" i="1" dirty="0" smtClean="0">
                <a:solidFill>
                  <a:schemeClr val="tx2"/>
                </a:solidFill>
              </a:rPr>
              <a:t>Talk to Dr. Lanre Falusi and me (Amanda Jichlinski) about continuing the Pediatric Public Health and Advocacy Curriculum! </a:t>
            </a:r>
            <a:endParaRPr lang="en-US" sz="2800" b="1" i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Image result for teacher from community tv sh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426" y="4343400"/>
            <a:ext cx="2453148" cy="245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66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685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LEARN MORE</a:t>
            </a:r>
            <a:endParaRPr lang="en-US" sz="3600" b="1" dirty="0"/>
          </a:p>
        </p:txBody>
      </p:sp>
      <p:sp>
        <p:nvSpPr>
          <p:cNvPr id="5" name="AutoShape 8" descr="Image result for JAMA Pediatr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6" name="Picture 2" descr="Image result for lear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15" y="304800"/>
            <a:ext cx="526385" cy="81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lear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785" y="304800"/>
            <a:ext cx="526385" cy="81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31" y="1117187"/>
            <a:ext cx="319915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9" y="2107787"/>
            <a:ext cx="5453381" cy="213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static01.nyt.com/images/2017/07/18/books/13newsbookopioid2/13newsbookopioid2-master18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1861425"/>
            <a:ext cx="3308532" cy="49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35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685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LEARN MORE</a:t>
            </a:r>
            <a:endParaRPr lang="en-US" sz="3600" b="1" dirty="0"/>
          </a:p>
        </p:txBody>
      </p:sp>
      <p:sp>
        <p:nvSpPr>
          <p:cNvPr id="5" name="AutoShape 8" descr="Image result for JAMA Pediatr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6" name="Picture 2" descr="Image result for lear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15" y="304800"/>
            <a:ext cx="526385" cy="81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lear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784" y="304800"/>
            <a:ext cx="526385" cy="81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1319463"/>
            <a:ext cx="10191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1319463"/>
            <a:ext cx="17809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15" y="2057400"/>
            <a:ext cx="6601285" cy="140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33800"/>
            <a:ext cx="6457144" cy="132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6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98" y="1700354"/>
            <a:ext cx="7732102" cy="508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Image result for netfl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544" y="218744"/>
            <a:ext cx="2979611" cy="138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72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685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LEARN MORE</a:t>
            </a:r>
            <a:endParaRPr lang="en-US" sz="3600" b="1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8" y="1143000"/>
            <a:ext cx="3875314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37828" y="2057400"/>
            <a:ext cx="8211677" cy="259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DA291C"/>
                </a:solidFill>
                <a:latin typeface="Corbel" pitchFamily="34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Kane JM et al. Opioid-related critical care resource use in US Children’s Hospitals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Collins AM et al. A summer nutrition benefit pilot program and low-income children’s food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Racine N et al. Maternal adverse childhood experiences and infant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Hensley C. Poverty, transportation access, and medication nonadherence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Ryan, SA. Calculating the Real Costs of the Opioid Crisis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8" descr="Image result for JAMA Pediatr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6" name="Picture 2" descr="Image result for lear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15" y="304800"/>
            <a:ext cx="526385" cy="81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lear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785" y="304800"/>
            <a:ext cx="526385" cy="81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94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 descr="Image result for JAMA Pediatr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4625" y="2362200"/>
            <a:ext cx="8211677" cy="990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DA291C"/>
                </a:solidFill>
                <a:latin typeface="Corbel" pitchFamily="34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0375" y="2895600"/>
            <a:ext cx="8229600" cy="6699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/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/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“Good Night, and Good Luck”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~Edward R. Murrow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76068"/>
            <a:ext cx="6325727" cy="316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15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CHAPP Pathway Credit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sz="2400" dirty="0" smtClean="0"/>
              <a:t>Attend </a:t>
            </a:r>
            <a:r>
              <a:rPr lang="en-US" sz="2400" dirty="0"/>
              <a:t>every noon conference or, if unable to be there in person, listen to the recorded </a:t>
            </a:r>
            <a:r>
              <a:rPr lang="en-US" sz="2400" dirty="0" smtClean="0"/>
              <a:t>conference;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Complete </a:t>
            </a:r>
            <a:r>
              <a:rPr lang="en-US" sz="2400" dirty="0"/>
              <a:t>one of the “continuing education” activities suggested at the end of each lecture; </a:t>
            </a:r>
            <a:r>
              <a:rPr lang="en-US" sz="2400" dirty="0" smtClean="0"/>
              <a:t>and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Attend </a:t>
            </a:r>
            <a:r>
              <a:rPr lang="en-US" sz="2400" dirty="0"/>
              <a:t>the legislative advocacy day, or if unable to be there in person, discuss other options with the faculty contact.</a:t>
            </a:r>
          </a:p>
          <a:p>
            <a:r>
              <a:rPr lang="en-US" sz="2400" dirty="0"/>
              <a:t> </a:t>
            </a:r>
          </a:p>
          <a:p>
            <a:r>
              <a:rPr lang="en-US" sz="2400" u="sng" dirty="0"/>
              <a:t>Duration</a:t>
            </a:r>
            <a:r>
              <a:rPr lang="en-US" sz="2400" dirty="0"/>
              <a:t>: 5 conferences and Resident Hill Day</a:t>
            </a:r>
          </a:p>
          <a:p>
            <a:r>
              <a:rPr lang="en-US" sz="2400" u="sng" dirty="0"/>
              <a:t>Contact</a:t>
            </a:r>
            <a:r>
              <a:rPr lang="en-US" sz="2400" dirty="0"/>
              <a:t>: Dr. Danielle Dooley </a:t>
            </a:r>
            <a:r>
              <a:rPr lang="en-US" sz="2400" u="sng" dirty="0">
                <a:hlinkClick r:id="rId3"/>
              </a:rPr>
              <a:t>dgdooley@childrensnational.org</a:t>
            </a:r>
            <a:endParaRPr lang="en-US" sz="2400" dirty="0"/>
          </a:p>
          <a:p>
            <a:r>
              <a:rPr lang="en-US" sz="2400" u="sng" dirty="0"/>
              <a:t>Units</a:t>
            </a:r>
            <a:r>
              <a:rPr lang="en-US" sz="2400" dirty="0"/>
              <a:t>: 0.25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45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CHECK OUT THE NEWS!</a:t>
            </a:r>
            <a:endParaRPr lang="en-US" sz="3600" b="1" dirty="0"/>
          </a:p>
        </p:txBody>
      </p:sp>
      <p:pic>
        <p:nvPicPr>
          <p:cNvPr id="1026" name="Picture 2" descr="Image result for newspaper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228600"/>
            <a:ext cx="1422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ewspaper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228600"/>
            <a:ext cx="1422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student walk out gun control washington po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21" y="2209800"/>
            <a:ext cx="858697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14478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Student walk-out to demand gun control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CHECK OUT THE NEWS!</a:t>
            </a:r>
            <a:endParaRPr lang="en-US" sz="3600" b="1" dirty="0"/>
          </a:p>
        </p:txBody>
      </p:sp>
      <p:pic>
        <p:nvPicPr>
          <p:cNvPr id="1026" name="Picture 2" descr="Image result for newspaper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228600"/>
            <a:ext cx="1422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ewspaper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228600"/>
            <a:ext cx="1422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21004"/>
            <a:ext cx="8686800" cy="486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1150203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Trump’s HHS will give grants to organizations that emphasize abstinence only education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7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CHECK OUT THE NEWS!</a:t>
            </a:r>
            <a:endParaRPr lang="en-US" sz="3600" b="1" dirty="0"/>
          </a:p>
        </p:txBody>
      </p:sp>
      <p:pic>
        <p:nvPicPr>
          <p:cNvPr id="1026" name="Picture 2" descr="Image result for newspaper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228600"/>
            <a:ext cx="1422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ewspaper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228600"/>
            <a:ext cx="1422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81828"/>
            <a:ext cx="7772400" cy="462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1226403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Over 700 children separated from their parents at the U.S.-Mexico border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9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Important Child Health Bills</a:t>
            </a:r>
            <a:endParaRPr 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1650" y="1905000"/>
            <a:ext cx="826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2018 Farm Bill</a:t>
            </a:r>
            <a:endParaRPr 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Image result for legislative b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9" y="304800"/>
            <a:ext cx="93518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legislative b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4800"/>
            <a:ext cx="93518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4850" y="2590800"/>
            <a:ext cx="78295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Passed out of the House Agriculture Committee to the House Floor Wednesday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April18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Requires most adults 18-59 to work to receive benefits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Currently, the Bill has no support from Democrats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CBO estimates 1 million people would leave/loose SNAP benefits with the proposed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Farm Bill set to expire Oct 1, 2018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2018 Farm Bill be voted on in the House in May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52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90800" y="1600200"/>
            <a:ext cx="6400800" cy="1298575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/>
              <a:t>A Review of the Opioid Crisis &amp;</a:t>
            </a:r>
            <a:br>
              <a:rPr lang="en-US" sz="2400" b="1" dirty="0" smtClean="0"/>
            </a:br>
            <a:r>
              <a:rPr lang="en-US" sz="2400" b="1" dirty="0" smtClean="0"/>
              <a:t>How It Impacts Our Pediatric Patients</a:t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i="1" dirty="0" smtClean="0"/>
              <a:t>Special Guests: Mr. Carter Batey, Dr. Brooke Bokor and Dr. Joshua Attridge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8129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b="1" dirty="0" smtClean="0">
                <a:ea typeface="+mn-ea"/>
              </a:rPr>
              <a:t>Learning Objectives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At the conclusion of the session participants will be able to:</a:t>
            </a:r>
          </a:p>
          <a:p>
            <a:pPr lvl="1"/>
            <a:r>
              <a:rPr lang="en-US" dirty="0" smtClean="0"/>
              <a:t>Describe the impact that the opioid epidemic has had on neonates, children, adolescents, and their families</a:t>
            </a:r>
          </a:p>
          <a:p>
            <a:pPr lvl="1"/>
            <a:r>
              <a:rPr lang="en-US" dirty="0" smtClean="0"/>
              <a:t>Determine individual risk factors and environmental influences that have contributed to the opioid epidemic</a:t>
            </a:r>
            <a:endParaRPr lang="en-US" dirty="0"/>
          </a:p>
          <a:p>
            <a:pPr lvl="1"/>
            <a:r>
              <a:rPr lang="en-US" dirty="0" smtClean="0"/>
              <a:t>Identify opportunities to improve clinical practice to prevent and address opioid addiction</a:t>
            </a:r>
            <a:endParaRPr lang="en-US" dirty="0"/>
          </a:p>
          <a:p>
            <a:pPr lvl="1"/>
            <a:r>
              <a:rPr lang="en-US" dirty="0"/>
              <a:t>Identify opportunities to advocate for </a:t>
            </a:r>
            <a:r>
              <a:rPr lang="en-US" dirty="0" smtClean="0"/>
              <a:t>patients, families, and communities for better supports to address to opioid crisis.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cn_powerpoint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djacenc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6177</TotalTime>
  <Words>969</Words>
  <Application>Microsoft Office PowerPoint</Application>
  <PresentationFormat>On-screen Show (4:3)</PresentationFormat>
  <Paragraphs>123</Paragraphs>
  <Slides>26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cn_powerpoint_white</vt:lpstr>
      <vt:lpstr>Adjacency</vt:lpstr>
      <vt:lpstr>Pediatric Public Health and Advocacy Curriculum (P-PHAC)  APRIL 24th, 2018</vt:lpstr>
      <vt:lpstr>Objectives</vt:lpstr>
      <vt:lpstr>CHAPP Pathway Credit</vt:lpstr>
      <vt:lpstr>CHECK OUT THE NEWS!</vt:lpstr>
      <vt:lpstr>CHECK OUT THE NEWS!</vt:lpstr>
      <vt:lpstr>CHECK OUT THE NEWS!</vt:lpstr>
      <vt:lpstr>Important Child Health Bills</vt:lpstr>
      <vt:lpstr>A Review of the Opioid Crisis &amp; How It Impacts Our Pediatric Patients  Special Guests: Mr. Carter Batey, Dr. Brooke Bokor and Dr. Joshua Attridge</vt:lpstr>
      <vt:lpstr>Learning Objectives</vt:lpstr>
      <vt:lpstr>General Statistics</vt:lpstr>
      <vt:lpstr>General Statistics</vt:lpstr>
      <vt:lpstr>Pediatrics</vt:lpstr>
      <vt:lpstr>PowerPoint Presentation</vt:lpstr>
      <vt:lpstr>PowerPoint Presentation</vt:lpstr>
      <vt:lpstr>Questions</vt:lpstr>
      <vt:lpstr>Questions</vt:lpstr>
      <vt:lpstr>Get Involved in Advocacy!</vt:lpstr>
      <vt:lpstr>Get Involved in Advocacy!</vt:lpstr>
      <vt:lpstr>DC AAP Spring Meeting and Symposium</vt:lpstr>
      <vt:lpstr>Opportunities with the AAP</vt:lpstr>
      <vt:lpstr>Take Over the P-PHAC Curriculum!</vt:lpstr>
      <vt:lpstr>LEARN MORE</vt:lpstr>
      <vt:lpstr>LEARN MORE</vt:lpstr>
      <vt:lpstr>PowerPoint Presentation</vt:lpstr>
      <vt:lpstr>LEARN MORE</vt:lpstr>
      <vt:lpstr>    “Good Night, and Good Luck” ~Edward R. Murrow</vt:lpstr>
    </vt:vector>
  </TitlesOfParts>
  <Company>Children's National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Updates</dc:title>
  <dc:creator>Dooley, Danielle</dc:creator>
  <cp:lastModifiedBy>Jichlinski, Amanda</cp:lastModifiedBy>
  <cp:revision>92</cp:revision>
  <dcterms:created xsi:type="dcterms:W3CDTF">2017-07-10T15:50:26Z</dcterms:created>
  <dcterms:modified xsi:type="dcterms:W3CDTF">2018-04-23T14:49:38Z</dcterms:modified>
</cp:coreProperties>
</file>