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34"/>
  </p:notesMasterIdLst>
  <p:handoutMasterIdLst>
    <p:handoutMasterId r:id="rId35"/>
  </p:handoutMasterIdLst>
  <p:sldIdLst>
    <p:sldId id="582" r:id="rId2"/>
    <p:sldId id="632" r:id="rId3"/>
    <p:sldId id="633" r:id="rId4"/>
    <p:sldId id="665" r:id="rId5"/>
    <p:sldId id="666" r:id="rId6"/>
    <p:sldId id="667" r:id="rId7"/>
    <p:sldId id="675" r:id="rId8"/>
    <p:sldId id="634" r:id="rId9"/>
    <p:sldId id="598" r:id="rId10"/>
    <p:sldId id="631" r:id="rId11"/>
    <p:sldId id="668" r:id="rId12"/>
    <p:sldId id="669" r:id="rId13"/>
    <p:sldId id="456" r:id="rId14"/>
    <p:sldId id="681" r:id="rId15"/>
    <p:sldId id="671" r:id="rId16"/>
    <p:sldId id="672" r:id="rId17"/>
    <p:sldId id="679" r:id="rId18"/>
    <p:sldId id="674" r:id="rId19"/>
    <p:sldId id="682" r:id="rId20"/>
    <p:sldId id="683" r:id="rId21"/>
    <p:sldId id="684" r:id="rId22"/>
    <p:sldId id="685" r:id="rId23"/>
    <p:sldId id="686" r:id="rId24"/>
    <p:sldId id="687" r:id="rId25"/>
    <p:sldId id="688" r:id="rId26"/>
    <p:sldId id="689" r:id="rId27"/>
    <p:sldId id="690" r:id="rId28"/>
    <p:sldId id="691" r:id="rId29"/>
    <p:sldId id="692" r:id="rId30"/>
    <p:sldId id="695" r:id="rId31"/>
    <p:sldId id="696" r:id="rId32"/>
    <p:sldId id="654" r:id="rId33"/>
  </p:sldIdLst>
  <p:sldSz cx="9144000" cy="6858000" type="screen4x3"/>
  <p:notesSz cx="6950075" cy="92360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mbria" pitchFamily="18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mbria" pitchFamily="18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mbria" pitchFamily="18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mbria" pitchFamily="18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mbria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mbria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mbria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mbria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mbria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4681"/>
    <a:srgbClr val="A0214F"/>
    <a:srgbClr val="0000FF"/>
    <a:srgbClr val="FFFFCC"/>
    <a:srgbClr val="EAEAEA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00" autoAdjust="0"/>
    <p:restoredTop sz="85059" autoAdjust="0"/>
  </p:normalViewPr>
  <p:slideViewPr>
    <p:cSldViewPr snapToGrid="0" snapToObjects="1">
      <p:cViewPr>
        <p:scale>
          <a:sx n="100" d="100"/>
          <a:sy n="100" d="100"/>
        </p:scale>
        <p:origin x="1500" y="4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35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image" Target="../media/image2.jp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image" Target="../media/image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image" Target="../media/image2.jp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3F066D-46A7-47FF-B780-D2CCEC53226F}" type="doc">
      <dgm:prSet loTypeId="urn:microsoft.com/office/officeart/2005/8/layout/vList4" loCatId="picture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CED0AD99-7068-47CD-99E5-A0D711ED0FCB}">
      <dgm:prSet phldrT="[Text]"/>
      <dgm:spPr>
        <a:solidFill>
          <a:srgbClr val="2B4681"/>
        </a:solidFill>
      </dgm:spPr>
      <dgm:t>
        <a:bodyPr/>
        <a:lstStyle/>
        <a:p>
          <a:r>
            <a:rPr lang="en-US" b="1" u="sng" dirty="0" smtClean="0">
              <a:solidFill>
                <a:srgbClr val="EAEAEA"/>
              </a:solidFill>
            </a:rPr>
            <a:t>Individual Advocacy:  </a:t>
          </a:r>
        </a:p>
        <a:p>
          <a:r>
            <a:rPr lang="en-US" dirty="0" smtClean="0"/>
            <a:t>Work pediatricians already do every day to improve the health and well-being of individual patients.</a:t>
          </a:r>
          <a:endParaRPr lang="en-US" dirty="0">
            <a:solidFill>
              <a:schemeClr val="accent1">
                <a:lumMod val="20000"/>
                <a:lumOff val="80000"/>
              </a:schemeClr>
            </a:solidFill>
          </a:endParaRPr>
        </a:p>
      </dgm:t>
    </dgm:pt>
    <dgm:pt modelId="{06D6052B-6634-46EA-AB88-8EE03126AF65}" type="parTrans" cxnId="{C337E44A-AD84-46BB-9F36-CB1037101212}">
      <dgm:prSet/>
      <dgm:spPr/>
      <dgm:t>
        <a:bodyPr/>
        <a:lstStyle/>
        <a:p>
          <a:endParaRPr lang="en-US"/>
        </a:p>
      </dgm:t>
    </dgm:pt>
    <dgm:pt modelId="{23A577F8-C76A-48EF-8BB6-B08EF57A2924}" type="sibTrans" cxnId="{C337E44A-AD84-46BB-9F36-CB1037101212}">
      <dgm:prSet/>
      <dgm:spPr/>
      <dgm:t>
        <a:bodyPr/>
        <a:lstStyle/>
        <a:p>
          <a:endParaRPr lang="en-US"/>
        </a:p>
      </dgm:t>
    </dgm:pt>
    <dgm:pt modelId="{5A374780-8CCC-46AB-8E76-FD58F122ABF8}">
      <dgm:prSet phldrT="[Text]"/>
      <dgm:spPr/>
      <dgm:t>
        <a:bodyPr/>
        <a:lstStyle/>
        <a:p>
          <a:r>
            <a:rPr lang="en-US" b="1" u="sng" dirty="0" smtClean="0">
              <a:solidFill>
                <a:srgbClr val="EAEAEA"/>
              </a:solidFill>
            </a:rPr>
            <a:t>Community and State Advocacy:</a:t>
          </a:r>
        </a:p>
        <a:p>
          <a:r>
            <a:rPr lang="en-US" dirty="0" smtClean="0">
              <a:solidFill>
                <a:schemeClr val="tx2">
                  <a:lumMod val="75000"/>
                </a:schemeClr>
              </a:solidFill>
            </a:rPr>
            <a:t>Building on and reaching beyond individual advocacy by shifting focus from children in the professional setting to children within the community.  </a:t>
          </a:r>
          <a:endParaRPr lang="en-US" dirty="0">
            <a:solidFill>
              <a:schemeClr val="tx2">
                <a:lumMod val="75000"/>
              </a:schemeClr>
            </a:solidFill>
          </a:endParaRPr>
        </a:p>
      </dgm:t>
    </dgm:pt>
    <dgm:pt modelId="{4D20E1D0-58EE-4FFC-81BC-0FE97BF848AA}" type="parTrans" cxnId="{C60C76C3-E5C8-4B31-B3C2-8518D1ABEED9}">
      <dgm:prSet/>
      <dgm:spPr/>
      <dgm:t>
        <a:bodyPr/>
        <a:lstStyle/>
        <a:p>
          <a:endParaRPr lang="en-US"/>
        </a:p>
      </dgm:t>
    </dgm:pt>
    <dgm:pt modelId="{F61B74C5-52EF-48A1-AE94-503AEBEB5630}" type="sibTrans" cxnId="{C60C76C3-E5C8-4B31-B3C2-8518D1ABEED9}">
      <dgm:prSet/>
      <dgm:spPr/>
      <dgm:t>
        <a:bodyPr/>
        <a:lstStyle/>
        <a:p>
          <a:endParaRPr lang="en-US"/>
        </a:p>
      </dgm:t>
    </dgm:pt>
    <dgm:pt modelId="{78FC3705-307B-4356-BFED-5EA382C06952}">
      <dgm:prSet phldrT="[Text]"/>
      <dgm:spPr/>
      <dgm:t>
        <a:bodyPr/>
        <a:lstStyle/>
        <a:p>
          <a:endParaRPr lang="en-US" dirty="0" smtClean="0">
            <a:solidFill>
              <a:srgbClr val="2B4681"/>
            </a:solidFill>
          </a:endParaRPr>
        </a:p>
        <a:p>
          <a:r>
            <a:rPr lang="en-US" dirty="0" smtClean="0">
              <a:solidFill>
                <a:srgbClr val="2B4681"/>
              </a:solidFill>
            </a:rPr>
            <a:t>Changing the public policies, laws, and rules at the federal level to affect broad systemic change.</a:t>
          </a:r>
          <a:endParaRPr lang="en-US" dirty="0">
            <a:solidFill>
              <a:srgbClr val="2B4681"/>
            </a:solidFill>
          </a:endParaRPr>
        </a:p>
      </dgm:t>
    </dgm:pt>
    <dgm:pt modelId="{8CB96F53-F887-40D4-8EBB-03CD40E2CBD9}" type="parTrans" cxnId="{D637C853-385D-4B51-90EB-91DF5FC9BD8E}">
      <dgm:prSet/>
      <dgm:spPr/>
      <dgm:t>
        <a:bodyPr/>
        <a:lstStyle/>
        <a:p>
          <a:endParaRPr lang="en-US"/>
        </a:p>
      </dgm:t>
    </dgm:pt>
    <dgm:pt modelId="{F0A14379-B299-4B60-82A4-D426FC790AB1}" type="sibTrans" cxnId="{D637C853-385D-4B51-90EB-91DF5FC9BD8E}">
      <dgm:prSet/>
      <dgm:spPr/>
      <dgm:t>
        <a:bodyPr/>
        <a:lstStyle/>
        <a:p>
          <a:endParaRPr lang="en-US"/>
        </a:p>
      </dgm:t>
    </dgm:pt>
    <dgm:pt modelId="{B83C25BE-2EA5-4322-87B2-B903D4697796}" type="pres">
      <dgm:prSet presAssocID="{C53F066D-46A7-47FF-B780-D2CCEC53226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DE36E4A-8C7E-4DE8-BEF0-3F2169317850}" type="pres">
      <dgm:prSet presAssocID="{CED0AD99-7068-47CD-99E5-A0D711ED0FCB}" presName="comp" presStyleCnt="0"/>
      <dgm:spPr/>
    </dgm:pt>
    <dgm:pt modelId="{2697080B-D852-488C-9028-D49D4B6F5F4B}" type="pres">
      <dgm:prSet presAssocID="{CED0AD99-7068-47CD-99E5-A0D711ED0FCB}" presName="box" presStyleLbl="node1" presStyleIdx="0" presStyleCnt="3"/>
      <dgm:spPr/>
      <dgm:t>
        <a:bodyPr/>
        <a:lstStyle/>
        <a:p>
          <a:endParaRPr lang="en-US"/>
        </a:p>
      </dgm:t>
    </dgm:pt>
    <dgm:pt modelId="{A4F42574-F9D1-41BF-8947-037A754EE6D0}" type="pres">
      <dgm:prSet presAssocID="{CED0AD99-7068-47CD-99E5-A0D711ED0FCB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439147AA-6687-4182-9F2C-B8A1AF864EF6}" type="pres">
      <dgm:prSet presAssocID="{CED0AD99-7068-47CD-99E5-A0D711ED0FCB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D7138E-A10C-4D50-AC67-270162FF8697}" type="pres">
      <dgm:prSet presAssocID="{23A577F8-C76A-48EF-8BB6-B08EF57A2924}" presName="spacer" presStyleCnt="0"/>
      <dgm:spPr/>
    </dgm:pt>
    <dgm:pt modelId="{70FBF807-EF6C-418C-95F1-9F4FB838899F}" type="pres">
      <dgm:prSet presAssocID="{5A374780-8CCC-46AB-8E76-FD58F122ABF8}" presName="comp" presStyleCnt="0"/>
      <dgm:spPr/>
    </dgm:pt>
    <dgm:pt modelId="{9BB9EDC0-1E9F-4453-B2BB-0F6A30026D31}" type="pres">
      <dgm:prSet presAssocID="{5A374780-8CCC-46AB-8E76-FD58F122ABF8}" presName="box" presStyleLbl="node1" presStyleIdx="1" presStyleCnt="3"/>
      <dgm:spPr/>
      <dgm:t>
        <a:bodyPr/>
        <a:lstStyle/>
        <a:p>
          <a:endParaRPr lang="en-US"/>
        </a:p>
      </dgm:t>
    </dgm:pt>
    <dgm:pt modelId="{2752C893-A5B2-4F43-9519-C10A8D9A7CC6}" type="pres">
      <dgm:prSet presAssocID="{5A374780-8CCC-46AB-8E76-FD58F122ABF8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6000" b="-46000"/>
          </a:stretch>
        </a:blipFill>
      </dgm:spPr>
      <dgm:t>
        <a:bodyPr/>
        <a:lstStyle/>
        <a:p>
          <a:endParaRPr lang="en-US"/>
        </a:p>
      </dgm:t>
    </dgm:pt>
    <dgm:pt modelId="{3834AFFA-274B-4834-900F-7605F7F1FEA5}" type="pres">
      <dgm:prSet presAssocID="{5A374780-8CCC-46AB-8E76-FD58F122ABF8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53FB13-6A09-49F6-A96B-F633E2A51718}" type="pres">
      <dgm:prSet presAssocID="{F61B74C5-52EF-48A1-AE94-503AEBEB5630}" presName="spacer" presStyleCnt="0"/>
      <dgm:spPr/>
    </dgm:pt>
    <dgm:pt modelId="{CDA6745C-4B00-4C14-BA4B-FC276E3A2F74}" type="pres">
      <dgm:prSet presAssocID="{78FC3705-307B-4356-BFED-5EA382C06952}" presName="comp" presStyleCnt="0"/>
      <dgm:spPr/>
    </dgm:pt>
    <dgm:pt modelId="{26186EE2-06C3-42FD-B56C-DE535E234C2E}" type="pres">
      <dgm:prSet presAssocID="{78FC3705-307B-4356-BFED-5EA382C06952}" presName="box" presStyleLbl="node1" presStyleIdx="2" presStyleCnt="3"/>
      <dgm:spPr/>
      <dgm:t>
        <a:bodyPr/>
        <a:lstStyle/>
        <a:p>
          <a:endParaRPr lang="en-US"/>
        </a:p>
      </dgm:t>
    </dgm:pt>
    <dgm:pt modelId="{4000C641-1EC9-4979-B3AA-944517924BFE}" type="pres">
      <dgm:prSet presAssocID="{78FC3705-307B-4356-BFED-5EA382C06952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n-US"/>
        </a:p>
      </dgm:t>
    </dgm:pt>
    <dgm:pt modelId="{F25300B4-29DC-4FA5-AB3A-82EEFBEA8884}" type="pres">
      <dgm:prSet presAssocID="{78FC3705-307B-4356-BFED-5EA382C06952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4713DD9-EAC8-452A-B687-6EA9C84C1E26}" type="presOf" srcId="{78FC3705-307B-4356-BFED-5EA382C06952}" destId="{F25300B4-29DC-4FA5-AB3A-82EEFBEA8884}" srcOrd="1" destOrd="0" presId="urn:microsoft.com/office/officeart/2005/8/layout/vList4"/>
    <dgm:cxn modelId="{65B7A0EC-258F-49DA-8E9D-076ECB5E64CF}" type="presOf" srcId="{CED0AD99-7068-47CD-99E5-A0D711ED0FCB}" destId="{2697080B-D852-488C-9028-D49D4B6F5F4B}" srcOrd="0" destOrd="0" presId="urn:microsoft.com/office/officeart/2005/8/layout/vList4"/>
    <dgm:cxn modelId="{C60C76C3-E5C8-4B31-B3C2-8518D1ABEED9}" srcId="{C53F066D-46A7-47FF-B780-D2CCEC53226F}" destId="{5A374780-8CCC-46AB-8E76-FD58F122ABF8}" srcOrd="1" destOrd="0" parTransId="{4D20E1D0-58EE-4FFC-81BC-0FE97BF848AA}" sibTransId="{F61B74C5-52EF-48A1-AE94-503AEBEB5630}"/>
    <dgm:cxn modelId="{A5EC4333-DC21-4E0D-ACF2-1BAD59318A16}" type="presOf" srcId="{C53F066D-46A7-47FF-B780-D2CCEC53226F}" destId="{B83C25BE-2EA5-4322-87B2-B903D4697796}" srcOrd="0" destOrd="0" presId="urn:microsoft.com/office/officeart/2005/8/layout/vList4"/>
    <dgm:cxn modelId="{291D2582-DCED-4D29-A049-89CFBF767D9B}" type="presOf" srcId="{5A374780-8CCC-46AB-8E76-FD58F122ABF8}" destId="{9BB9EDC0-1E9F-4453-B2BB-0F6A30026D31}" srcOrd="0" destOrd="0" presId="urn:microsoft.com/office/officeart/2005/8/layout/vList4"/>
    <dgm:cxn modelId="{0C1442D1-5A75-435A-A012-F4CEED336D9F}" type="presOf" srcId="{CED0AD99-7068-47CD-99E5-A0D711ED0FCB}" destId="{439147AA-6687-4182-9F2C-B8A1AF864EF6}" srcOrd="1" destOrd="0" presId="urn:microsoft.com/office/officeart/2005/8/layout/vList4"/>
    <dgm:cxn modelId="{51560A03-51D4-45D9-99F4-D48FFBA6DAF6}" type="presOf" srcId="{5A374780-8CCC-46AB-8E76-FD58F122ABF8}" destId="{3834AFFA-274B-4834-900F-7605F7F1FEA5}" srcOrd="1" destOrd="0" presId="urn:microsoft.com/office/officeart/2005/8/layout/vList4"/>
    <dgm:cxn modelId="{E6D84E29-5A62-4EBD-B545-0EC2CEB1547C}" type="presOf" srcId="{78FC3705-307B-4356-BFED-5EA382C06952}" destId="{26186EE2-06C3-42FD-B56C-DE535E234C2E}" srcOrd="0" destOrd="0" presId="urn:microsoft.com/office/officeart/2005/8/layout/vList4"/>
    <dgm:cxn modelId="{D637C853-385D-4B51-90EB-91DF5FC9BD8E}" srcId="{C53F066D-46A7-47FF-B780-D2CCEC53226F}" destId="{78FC3705-307B-4356-BFED-5EA382C06952}" srcOrd="2" destOrd="0" parTransId="{8CB96F53-F887-40D4-8EBB-03CD40E2CBD9}" sibTransId="{F0A14379-B299-4B60-82A4-D426FC790AB1}"/>
    <dgm:cxn modelId="{C337E44A-AD84-46BB-9F36-CB1037101212}" srcId="{C53F066D-46A7-47FF-B780-D2CCEC53226F}" destId="{CED0AD99-7068-47CD-99E5-A0D711ED0FCB}" srcOrd="0" destOrd="0" parTransId="{06D6052B-6634-46EA-AB88-8EE03126AF65}" sibTransId="{23A577F8-C76A-48EF-8BB6-B08EF57A2924}"/>
    <dgm:cxn modelId="{0E995F89-80BC-46D6-9D73-AD96BED16833}" type="presParOf" srcId="{B83C25BE-2EA5-4322-87B2-B903D4697796}" destId="{6DE36E4A-8C7E-4DE8-BEF0-3F2169317850}" srcOrd="0" destOrd="0" presId="urn:microsoft.com/office/officeart/2005/8/layout/vList4"/>
    <dgm:cxn modelId="{428E8DB4-C9F2-4EB5-BE2B-F60D521EEC9A}" type="presParOf" srcId="{6DE36E4A-8C7E-4DE8-BEF0-3F2169317850}" destId="{2697080B-D852-488C-9028-D49D4B6F5F4B}" srcOrd="0" destOrd="0" presId="urn:microsoft.com/office/officeart/2005/8/layout/vList4"/>
    <dgm:cxn modelId="{82906645-B43A-402C-9274-49790B16E7BD}" type="presParOf" srcId="{6DE36E4A-8C7E-4DE8-BEF0-3F2169317850}" destId="{A4F42574-F9D1-41BF-8947-037A754EE6D0}" srcOrd="1" destOrd="0" presId="urn:microsoft.com/office/officeart/2005/8/layout/vList4"/>
    <dgm:cxn modelId="{07CC64E6-2D6F-4F72-AEFD-81AC0EBBC108}" type="presParOf" srcId="{6DE36E4A-8C7E-4DE8-BEF0-3F2169317850}" destId="{439147AA-6687-4182-9F2C-B8A1AF864EF6}" srcOrd="2" destOrd="0" presId="urn:microsoft.com/office/officeart/2005/8/layout/vList4"/>
    <dgm:cxn modelId="{FEF60C21-7D14-421F-9FBC-1B5FCDA20E28}" type="presParOf" srcId="{B83C25BE-2EA5-4322-87B2-B903D4697796}" destId="{D1D7138E-A10C-4D50-AC67-270162FF8697}" srcOrd="1" destOrd="0" presId="urn:microsoft.com/office/officeart/2005/8/layout/vList4"/>
    <dgm:cxn modelId="{EFF12A52-236B-44F3-8C74-A3358D93D3D1}" type="presParOf" srcId="{B83C25BE-2EA5-4322-87B2-B903D4697796}" destId="{70FBF807-EF6C-418C-95F1-9F4FB838899F}" srcOrd="2" destOrd="0" presId="urn:microsoft.com/office/officeart/2005/8/layout/vList4"/>
    <dgm:cxn modelId="{095A4F59-7B9B-4987-B016-95303B1E24C9}" type="presParOf" srcId="{70FBF807-EF6C-418C-95F1-9F4FB838899F}" destId="{9BB9EDC0-1E9F-4453-B2BB-0F6A30026D31}" srcOrd="0" destOrd="0" presId="urn:microsoft.com/office/officeart/2005/8/layout/vList4"/>
    <dgm:cxn modelId="{78053C19-4934-4EE0-8DE5-1FE6AC66460C}" type="presParOf" srcId="{70FBF807-EF6C-418C-95F1-9F4FB838899F}" destId="{2752C893-A5B2-4F43-9519-C10A8D9A7CC6}" srcOrd="1" destOrd="0" presId="urn:microsoft.com/office/officeart/2005/8/layout/vList4"/>
    <dgm:cxn modelId="{7FC7E8B8-FC17-4F9D-896E-E8C36EFF2609}" type="presParOf" srcId="{70FBF807-EF6C-418C-95F1-9F4FB838899F}" destId="{3834AFFA-274B-4834-900F-7605F7F1FEA5}" srcOrd="2" destOrd="0" presId="urn:microsoft.com/office/officeart/2005/8/layout/vList4"/>
    <dgm:cxn modelId="{53554662-6E86-4EF7-AB5F-A65BD63A3A8A}" type="presParOf" srcId="{B83C25BE-2EA5-4322-87B2-B903D4697796}" destId="{3E53FB13-6A09-49F6-A96B-F633E2A51718}" srcOrd="3" destOrd="0" presId="urn:microsoft.com/office/officeart/2005/8/layout/vList4"/>
    <dgm:cxn modelId="{9883A9B7-8EB0-418F-9982-D1D332D171DB}" type="presParOf" srcId="{B83C25BE-2EA5-4322-87B2-B903D4697796}" destId="{CDA6745C-4B00-4C14-BA4B-FC276E3A2F74}" srcOrd="4" destOrd="0" presId="urn:microsoft.com/office/officeart/2005/8/layout/vList4"/>
    <dgm:cxn modelId="{E884B028-1984-49BF-B0F9-B0E42E24E045}" type="presParOf" srcId="{CDA6745C-4B00-4C14-BA4B-FC276E3A2F74}" destId="{26186EE2-06C3-42FD-B56C-DE535E234C2E}" srcOrd="0" destOrd="0" presId="urn:microsoft.com/office/officeart/2005/8/layout/vList4"/>
    <dgm:cxn modelId="{310565FB-2A62-4368-8C43-845008C91148}" type="presParOf" srcId="{CDA6745C-4B00-4C14-BA4B-FC276E3A2F74}" destId="{4000C641-1EC9-4979-B3AA-944517924BFE}" srcOrd="1" destOrd="0" presId="urn:microsoft.com/office/officeart/2005/8/layout/vList4"/>
    <dgm:cxn modelId="{28652369-783D-42B2-A197-EF1C99967BA3}" type="presParOf" srcId="{CDA6745C-4B00-4C14-BA4B-FC276E3A2F74}" destId="{F25300B4-29DC-4FA5-AB3A-82EEFBEA888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A19E12-3A1E-485A-AA02-520450E26200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</dgm:pt>
    <dgm:pt modelId="{909B9D9A-162F-437A-ABD8-A70C676FEA50}">
      <dgm:prSet phldrT="[Text]"/>
      <dgm:spPr/>
      <dgm:t>
        <a:bodyPr/>
        <a:lstStyle/>
        <a:p>
          <a:r>
            <a:rPr lang="en-US" dirty="0" smtClean="0">
              <a:latin typeface="+mj-lt"/>
            </a:rPr>
            <a:t>Goal of each member of Congress: </a:t>
          </a:r>
          <a:r>
            <a:rPr lang="en-US" b="1" dirty="0" smtClean="0">
              <a:solidFill>
                <a:schemeClr val="bg1">
                  <a:lumMod val="85000"/>
                </a:schemeClr>
              </a:solidFill>
              <a:latin typeface="+mj-lt"/>
            </a:rPr>
            <a:t>to get re-elected</a:t>
          </a:r>
        </a:p>
        <a:p>
          <a:r>
            <a:rPr lang="en-US" dirty="0" smtClean="0">
              <a:latin typeface="+mj-lt"/>
            </a:rPr>
            <a:t>Constituent relationship-building is essential</a:t>
          </a:r>
          <a:endParaRPr lang="en-US" dirty="0"/>
        </a:p>
      </dgm:t>
    </dgm:pt>
    <dgm:pt modelId="{15930865-E0F8-41DA-94DD-CF2B5B95C2DC}" type="parTrans" cxnId="{17BBBFB9-CABB-4FF6-A1D5-B021C35FBA47}">
      <dgm:prSet/>
      <dgm:spPr/>
      <dgm:t>
        <a:bodyPr/>
        <a:lstStyle/>
        <a:p>
          <a:endParaRPr lang="en-US"/>
        </a:p>
      </dgm:t>
    </dgm:pt>
    <dgm:pt modelId="{69AF4838-3687-4C94-9AE0-3F28BE4ADE0F}" type="sibTrans" cxnId="{17BBBFB9-CABB-4FF6-A1D5-B021C35FBA47}">
      <dgm:prSet/>
      <dgm:spPr/>
      <dgm:t>
        <a:bodyPr/>
        <a:lstStyle/>
        <a:p>
          <a:endParaRPr lang="en-US"/>
        </a:p>
      </dgm:t>
    </dgm:pt>
    <dgm:pt modelId="{A88064A2-02A5-4132-982A-6D653390D893}">
      <dgm:prSet phldrT="[Text]"/>
      <dgm:spPr/>
      <dgm:t>
        <a:bodyPr/>
        <a:lstStyle/>
        <a:p>
          <a:r>
            <a:rPr lang="en-US" dirty="0" smtClean="0">
              <a:latin typeface="+mj-lt"/>
            </a:rPr>
            <a:t>If you don’t </a:t>
          </a:r>
          <a:r>
            <a:rPr lang="en-US" b="1" dirty="0" smtClean="0">
              <a:solidFill>
                <a:schemeClr val="bg1">
                  <a:lumMod val="85000"/>
                </a:schemeClr>
              </a:solidFill>
              <a:latin typeface="+mj-lt"/>
            </a:rPr>
            <a:t>advocate your own cause</a:t>
          </a:r>
          <a:r>
            <a:rPr lang="en-US" dirty="0" smtClean="0">
              <a:solidFill>
                <a:schemeClr val="bg1">
                  <a:lumMod val="85000"/>
                </a:schemeClr>
              </a:solidFill>
              <a:latin typeface="+mj-lt"/>
            </a:rPr>
            <a:t>, </a:t>
          </a:r>
          <a:r>
            <a:rPr lang="en-US" dirty="0" smtClean="0">
              <a:latin typeface="+mj-lt"/>
            </a:rPr>
            <a:t>no one else will</a:t>
          </a:r>
          <a:endParaRPr lang="en-US" dirty="0"/>
        </a:p>
      </dgm:t>
    </dgm:pt>
    <dgm:pt modelId="{BA45A757-C3D9-4B0A-9369-22D55ACAF9FA}" type="parTrans" cxnId="{D5B4C501-C8DC-4415-B2CB-0F6D4284C0AC}">
      <dgm:prSet/>
      <dgm:spPr/>
      <dgm:t>
        <a:bodyPr/>
        <a:lstStyle/>
        <a:p>
          <a:endParaRPr lang="en-US"/>
        </a:p>
      </dgm:t>
    </dgm:pt>
    <dgm:pt modelId="{4AC4BCA2-AEA7-4513-B6F8-92016C4161DB}" type="sibTrans" cxnId="{D5B4C501-C8DC-4415-B2CB-0F6D4284C0AC}">
      <dgm:prSet/>
      <dgm:spPr/>
      <dgm:t>
        <a:bodyPr/>
        <a:lstStyle/>
        <a:p>
          <a:endParaRPr lang="en-US"/>
        </a:p>
      </dgm:t>
    </dgm:pt>
    <dgm:pt modelId="{FDBCB4D1-14F5-4F85-BD2D-21C4CF480EEF}">
      <dgm:prSet phldrT="[Text]"/>
      <dgm:spPr/>
      <dgm:t>
        <a:bodyPr/>
        <a:lstStyle/>
        <a:p>
          <a:r>
            <a:rPr lang="en-US" dirty="0" smtClean="0">
              <a:latin typeface="+mj-lt"/>
            </a:rPr>
            <a:t>Children can’t vote or speak up for themselves: they rely on </a:t>
          </a:r>
          <a:r>
            <a:rPr lang="en-US" b="1" dirty="0" smtClean="0">
              <a:solidFill>
                <a:schemeClr val="bg1">
                  <a:lumMod val="85000"/>
                </a:schemeClr>
              </a:solidFill>
              <a:latin typeface="+mj-lt"/>
            </a:rPr>
            <a:t>you to do it for them</a:t>
          </a:r>
          <a:endParaRPr lang="en-US" b="1" dirty="0">
            <a:solidFill>
              <a:schemeClr val="bg1">
                <a:lumMod val="85000"/>
              </a:schemeClr>
            </a:solidFill>
          </a:endParaRPr>
        </a:p>
      </dgm:t>
    </dgm:pt>
    <dgm:pt modelId="{7EBA3B1A-05D0-4E23-84F6-BEB47BB8BEE5}" type="parTrans" cxnId="{282AF708-F7D4-4DB6-990C-6E1A88FD43C1}">
      <dgm:prSet/>
      <dgm:spPr/>
      <dgm:t>
        <a:bodyPr/>
        <a:lstStyle/>
        <a:p>
          <a:endParaRPr lang="en-US"/>
        </a:p>
      </dgm:t>
    </dgm:pt>
    <dgm:pt modelId="{E89CF165-DD0B-4428-87DF-3040D1C222CC}" type="sibTrans" cxnId="{282AF708-F7D4-4DB6-990C-6E1A88FD43C1}">
      <dgm:prSet/>
      <dgm:spPr/>
      <dgm:t>
        <a:bodyPr/>
        <a:lstStyle/>
        <a:p>
          <a:endParaRPr lang="en-US"/>
        </a:p>
      </dgm:t>
    </dgm:pt>
    <dgm:pt modelId="{DF74F697-EA02-4D07-A0A5-6E701F3E31B0}">
      <dgm:prSet/>
      <dgm:spPr/>
      <dgm:t>
        <a:bodyPr/>
        <a:lstStyle/>
        <a:p>
          <a:r>
            <a:rPr lang="en-US" dirty="0" smtClean="0">
              <a:latin typeface="+mj-lt"/>
            </a:rPr>
            <a:t>Staff for members of Congress are policy experts;        </a:t>
          </a:r>
          <a:r>
            <a:rPr lang="en-US" b="1" dirty="0" smtClean="0">
              <a:solidFill>
                <a:schemeClr val="bg1">
                  <a:lumMod val="85000"/>
                </a:schemeClr>
              </a:solidFill>
              <a:latin typeface="+mj-lt"/>
            </a:rPr>
            <a:t>you are the medical expert</a:t>
          </a:r>
        </a:p>
      </dgm:t>
    </dgm:pt>
    <dgm:pt modelId="{BC97E8A9-75EA-4395-AE2D-79A17DCA9995}" type="parTrans" cxnId="{4FE8E318-AB4F-45AD-AFB4-EA841B02BB6B}">
      <dgm:prSet/>
      <dgm:spPr/>
      <dgm:t>
        <a:bodyPr/>
        <a:lstStyle/>
        <a:p>
          <a:endParaRPr lang="en-US"/>
        </a:p>
      </dgm:t>
    </dgm:pt>
    <dgm:pt modelId="{64DF527D-6C39-479D-95F3-DDBC870666AA}" type="sibTrans" cxnId="{4FE8E318-AB4F-45AD-AFB4-EA841B02BB6B}">
      <dgm:prSet/>
      <dgm:spPr/>
      <dgm:t>
        <a:bodyPr/>
        <a:lstStyle/>
        <a:p>
          <a:endParaRPr lang="en-US"/>
        </a:p>
      </dgm:t>
    </dgm:pt>
    <dgm:pt modelId="{49768B82-5903-4171-9E6D-825B323E207D}" type="pres">
      <dgm:prSet presAssocID="{FBA19E12-3A1E-485A-AA02-520450E26200}" presName="Name0" presStyleCnt="0">
        <dgm:presLayoutVars>
          <dgm:dir/>
          <dgm:resizeHandles val="exact"/>
        </dgm:presLayoutVars>
      </dgm:prSet>
      <dgm:spPr/>
    </dgm:pt>
    <dgm:pt modelId="{72D905D0-1F2C-40EC-9620-14147454DE59}" type="pres">
      <dgm:prSet presAssocID="{FBA19E12-3A1E-485A-AA02-520450E26200}" presName="bkgdShp" presStyleLbl="alignAccFollowNode1" presStyleIdx="0" presStyleCnt="1" custLinFactNeighborY="-3267"/>
      <dgm:spPr/>
    </dgm:pt>
    <dgm:pt modelId="{8437DA0D-A7A9-48C2-AA0E-29C2C7E307B6}" type="pres">
      <dgm:prSet presAssocID="{FBA19E12-3A1E-485A-AA02-520450E26200}" presName="linComp" presStyleCnt="0"/>
      <dgm:spPr/>
    </dgm:pt>
    <dgm:pt modelId="{4B9E1341-4DB6-4257-8FCD-D781B8624D63}" type="pres">
      <dgm:prSet presAssocID="{909B9D9A-162F-437A-ABD8-A70C676FEA50}" presName="compNode" presStyleCnt="0"/>
      <dgm:spPr/>
    </dgm:pt>
    <dgm:pt modelId="{908C0B4E-37D2-45C8-995F-789C5C853A7A}" type="pres">
      <dgm:prSet presAssocID="{909B9D9A-162F-437A-ABD8-A70C676FEA5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8C0C51-8C57-4757-94D6-08A31B60974E}" type="pres">
      <dgm:prSet presAssocID="{909B9D9A-162F-437A-ABD8-A70C676FEA50}" presName="invisiNode" presStyleLbl="node1" presStyleIdx="0" presStyleCnt="4"/>
      <dgm:spPr/>
    </dgm:pt>
    <dgm:pt modelId="{D684C3DC-5761-4096-83AC-7BB5D4EE3B76}" type="pres">
      <dgm:prSet presAssocID="{909B9D9A-162F-437A-ABD8-A70C676FEA50}" presName="imagNode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0AD53D8-E0AF-4CD2-928B-FE4C34369FAF}" type="pres">
      <dgm:prSet presAssocID="{69AF4838-3687-4C94-9AE0-3F28BE4ADE0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9A2DF18-0EFB-4E39-BC99-D2958925CAE9}" type="pres">
      <dgm:prSet presAssocID="{A88064A2-02A5-4132-982A-6D653390D893}" presName="compNode" presStyleCnt="0"/>
      <dgm:spPr/>
    </dgm:pt>
    <dgm:pt modelId="{D186565C-50AB-4DB9-B721-26DE2EF3DA4D}" type="pres">
      <dgm:prSet presAssocID="{A88064A2-02A5-4132-982A-6D653390D89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E8BF1B-F172-4D75-9562-81B60CADD8E9}" type="pres">
      <dgm:prSet presAssocID="{A88064A2-02A5-4132-982A-6D653390D893}" presName="invisiNode" presStyleLbl="node1" presStyleIdx="1" presStyleCnt="4"/>
      <dgm:spPr/>
    </dgm:pt>
    <dgm:pt modelId="{43BEB436-37A2-4AD6-A288-2F4419898C87}" type="pres">
      <dgm:prSet presAssocID="{A88064A2-02A5-4132-982A-6D653390D893}" presName="imagNode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C72640F-8E97-4388-8034-74B479667E0F}" type="pres">
      <dgm:prSet presAssocID="{4AC4BCA2-AEA7-4513-B6F8-92016C4161D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5AAF473-1BC2-41A9-8DC4-F30A48766E5C}" type="pres">
      <dgm:prSet presAssocID="{DF74F697-EA02-4D07-A0A5-6E701F3E31B0}" presName="compNode" presStyleCnt="0"/>
      <dgm:spPr/>
    </dgm:pt>
    <dgm:pt modelId="{D23103D6-3E72-4998-9EAB-34C23456DA8C}" type="pres">
      <dgm:prSet presAssocID="{DF74F697-EA02-4D07-A0A5-6E701F3E31B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C1C090-087C-41E6-A332-640545196BDB}" type="pres">
      <dgm:prSet presAssocID="{DF74F697-EA02-4D07-A0A5-6E701F3E31B0}" presName="invisiNode" presStyleLbl="node1" presStyleIdx="2" presStyleCnt="4"/>
      <dgm:spPr/>
    </dgm:pt>
    <dgm:pt modelId="{B15B4518-7A8C-4C96-AAFE-39EACB3E6685}" type="pres">
      <dgm:prSet presAssocID="{DF74F697-EA02-4D07-A0A5-6E701F3E31B0}" presName="imagNode" presStyleLbl="fgImgPlace1" presStyleIdx="2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6174F1A-3E0D-4ED7-BEBA-2BFBA58009CD}" type="pres">
      <dgm:prSet presAssocID="{64DF527D-6C39-479D-95F3-DDBC870666A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64E616C-482B-4020-B174-1EB263941DF8}" type="pres">
      <dgm:prSet presAssocID="{FDBCB4D1-14F5-4F85-BD2D-21C4CF480EEF}" presName="compNode" presStyleCnt="0"/>
      <dgm:spPr/>
    </dgm:pt>
    <dgm:pt modelId="{0FA11478-1082-4D27-9484-A2126FD885B7}" type="pres">
      <dgm:prSet presAssocID="{FDBCB4D1-14F5-4F85-BD2D-21C4CF480EE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00EA28-301D-4797-A359-32F4D92E7F37}" type="pres">
      <dgm:prSet presAssocID="{FDBCB4D1-14F5-4F85-BD2D-21C4CF480EEF}" presName="invisiNode" presStyleLbl="node1" presStyleIdx="3" presStyleCnt="4"/>
      <dgm:spPr/>
    </dgm:pt>
    <dgm:pt modelId="{51615450-A8B9-4558-8CFC-0996C9B15DBB}" type="pres">
      <dgm:prSet presAssocID="{FDBCB4D1-14F5-4F85-BD2D-21C4CF480EEF}" presName="imagNode" presStyleLbl="fgImgPlace1" presStyleIdx="3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2556545D-2636-41C3-98C2-4C9F2CC517C7}" type="presOf" srcId="{FBA19E12-3A1E-485A-AA02-520450E26200}" destId="{49768B82-5903-4171-9E6D-825B323E207D}" srcOrd="0" destOrd="0" presId="urn:microsoft.com/office/officeart/2005/8/layout/pList2"/>
    <dgm:cxn modelId="{D91309E5-4027-42CC-BA18-C464F9E28F88}" type="presOf" srcId="{69AF4838-3687-4C94-9AE0-3F28BE4ADE0F}" destId="{50AD53D8-E0AF-4CD2-928B-FE4C34369FAF}" srcOrd="0" destOrd="0" presId="urn:microsoft.com/office/officeart/2005/8/layout/pList2"/>
    <dgm:cxn modelId="{282AF708-F7D4-4DB6-990C-6E1A88FD43C1}" srcId="{FBA19E12-3A1E-485A-AA02-520450E26200}" destId="{FDBCB4D1-14F5-4F85-BD2D-21C4CF480EEF}" srcOrd="3" destOrd="0" parTransId="{7EBA3B1A-05D0-4E23-84F6-BEB47BB8BEE5}" sibTransId="{E89CF165-DD0B-4428-87DF-3040D1C222CC}"/>
    <dgm:cxn modelId="{17BBBFB9-CABB-4FF6-A1D5-B021C35FBA47}" srcId="{FBA19E12-3A1E-485A-AA02-520450E26200}" destId="{909B9D9A-162F-437A-ABD8-A70C676FEA50}" srcOrd="0" destOrd="0" parTransId="{15930865-E0F8-41DA-94DD-CF2B5B95C2DC}" sibTransId="{69AF4838-3687-4C94-9AE0-3F28BE4ADE0F}"/>
    <dgm:cxn modelId="{97DC31C0-404E-49BE-9B73-E146E7F5EBA1}" type="presOf" srcId="{FDBCB4D1-14F5-4F85-BD2D-21C4CF480EEF}" destId="{0FA11478-1082-4D27-9484-A2126FD885B7}" srcOrd="0" destOrd="0" presId="urn:microsoft.com/office/officeart/2005/8/layout/pList2"/>
    <dgm:cxn modelId="{54E0B7C8-BF88-4A8A-8E54-C227E260F48C}" type="presOf" srcId="{64DF527D-6C39-479D-95F3-DDBC870666AA}" destId="{46174F1A-3E0D-4ED7-BEBA-2BFBA58009CD}" srcOrd="0" destOrd="0" presId="urn:microsoft.com/office/officeart/2005/8/layout/pList2"/>
    <dgm:cxn modelId="{CED55F5E-4CC7-4BAD-AD8A-164D970D34C6}" type="presOf" srcId="{A88064A2-02A5-4132-982A-6D653390D893}" destId="{D186565C-50AB-4DB9-B721-26DE2EF3DA4D}" srcOrd="0" destOrd="0" presId="urn:microsoft.com/office/officeart/2005/8/layout/pList2"/>
    <dgm:cxn modelId="{DB05D0FC-65D4-424D-8F67-943E5E97182E}" type="presOf" srcId="{4AC4BCA2-AEA7-4513-B6F8-92016C4161DB}" destId="{2C72640F-8E97-4388-8034-74B479667E0F}" srcOrd="0" destOrd="0" presId="urn:microsoft.com/office/officeart/2005/8/layout/pList2"/>
    <dgm:cxn modelId="{4FE8E318-AB4F-45AD-AFB4-EA841B02BB6B}" srcId="{FBA19E12-3A1E-485A-AA02-520450E26200}" destId="{DF74F697-EA02-4D07-A0A5-6E701F3E31B0}" srcOrd="2" destOrd="0" parTransId="{BC97E8A9-75EA-4395-AE2D-79A17DCA9995}" sibTransId="{64DF527D-6C39-479D-95F3-DDBC870666AA}"/>
    <dgm:cxn modelId="{D5B4C501-C8DC-4415-B2CB-0F6D4284C0AC}" srcId="{FBA19E12-3A1E-485A-AA02-520450E26200}" destId="{A88064A2-02A5-4132-982A-6D653390D893}" srcOrd="1" destOrd="0" parTransId="{BA45A757-C3D9-4B0A-9369-22D55ACAF9FA}" sibTransId="{4AC4BCA2-AEA7-4513-B6F8-92016C4161DB}"/>
    <dgm:cxn modelId="{80D1D25E-1573-4790-8791-F55A8EB2C726}" type="presOf" srcId="{909B9D9A-162F-437A-ABD8-A70C676FEA50}" destId="{908C0B4E-37D2-45C8-995F-789C5C853A7A}" srcOrd="0" destOrd="0" presId="urn:microsoft.com/office/officeart/2005/8/layout/pList2"/>
    <dgm:cxn modelId="{BC668B1D-6C89-4950-8E27-FBBF2B7310DA}" type="presOf" srcId="{DF74F697-EA02-4D07-A0A5-6E701F3E31B0}" destId="{D23103D6-3E72-4998-9EAB-34C23456DA8C}" srcOrd="0" destOrd="0" presId="urn:microsoft.com/office/officeart/2005/8/layout/pList2"/>
    <dgm:cxn modelId="{1A5141B8-5D43-4E4D-80C5-C11833D979A2}" type="presParOf" srcId="{49768B82-5903-4171-9E6D-825B323E207D}" destId="{72D905D0-1F2C-40EC-9620-14147454DE59}" srcOrd="0" destOrd="0" presId="urn:microsoft.com/office/officeart/2005/8/layout/pList2"/>
    <dgm:cxn modelId="{6A95540A-222A-4705-861A-ECBFAC2250F1}" type="presParOf" srcId="{49768B82-5903-4171-9E6D-825B323E207D}" destId="{8437DA0D-A7A9-48C2-AA0E-29C2C7E307B6}" srcOrd="1" destOrd="0" presId="urn:microsoft.com/office/officeart/2005/8/layout/pList2"/>
    <dgm:cxn modelId="{6D4BB162-AA31-456F-9F6D-52271EFC728F}" type="presParOf" srcId="{8437DA0D-A7A9-48C2-AA0E-29C2C7E307B6}" destId="{4B9E1341-4DB6-4257-8FCD-D781B8624D63}" srcOrd="0" destOrd="0" presId="urn:microsoft.com/office/officeart/2005/8/layout/pList2"/>
    <dgm:cxn modelId="{709B2838-6AEE-4AE4-8F48-3400E6BA7BB9}" type="presParOf" srcId="{4B9E1341-4DB6-4257-8FCD-D781B8624D63}" destId="{908C0B4E-37D2-45C8-995F-789C5C853A7A}" srcOrd="0" destOrd="0" presId="urn:microsoft.com/office/officeart/2005/8/layout/pList2"/>
    <dgm:cxn modelId="{85408D3E-7EA3-4579-AD35-DC32A59F3093}" type="presParOf" srcId="{4B9E1341-4DB6-4257-8FCD-D781B8624D63}" destId="{B58C0C51-8C57-4757-94D6-08A31B60974E}" srcOrd="1" destOrd="0" presId="urn:microsoft.com/office/officeart/2005/8/layout/pList2"/>
    <dgm:cxn modelId="{43886550-9781-4628-A3B3-F3A5B64F4EB2}" type="presParOf" srcId="{4B9E1341-4DB6-4257-8FCD-D781B8624D63}" destId="{D684C3DC-5761-4096-83AC-7BB5D4EE3B76}" srcOrd="2" destOrd="0" presId="urn:microsoft.com/office/officeart/2005/8/layout/pList2"/>
    <dgm:cxn modelId="{0B8DBD06-E76D-4B03-9588-5F5A54DD87FD}" type="presParOf" srcId="{8437DA0D-A7A9-48C2-AA0E-29C2C7E307B6}" destId="{50AD53D8-E0AF-4CD2-928B-FE4C34369FAF}" srcOrd="1" destOrd="0" presId="urn:microsoft.com/office/officeart/2005/8/layout/pList2"/>
    <dgm:cxn modelId="{CA87E002-D089-494C-B0A3-5AF79A65CC69}" type="presParOf" srcId="{8437DA0D-A7A9-48C2-AA0E-29C2C7E307B6}" destId="{B9A2DF18-0EFB-4E39-BC99-D2958925CAE9}" srcOrd="2" destOrd="0" presId="urn:microsoft.com/office/officeart/2005/8/layout/pList2"/>
    <dgm:cxn modelId="{E78C8970-2C74-4218-AF7F-FE561E667294}" type="presParOf" srcId="{B9A2DF18-0EFB-4E39-BC99-D2958925CAE9}" destId="{D186565C-50AB-4DB9-B721-26DE2EF3DA4D}" srcOrd="0" destOrd="0" presId="urn:microsoft.com/office/officeart/2005/8/layout/pList2"/>
    <dgm:cxn modelId="{3A173F82-70B4-4E42-BE4B-948A0D20C6DE}" type="presParOf" srcId="{B9A2DF18-0EFB-4E39-BC99-D2958925CAE9}" destId="{B1E8BF1B-F172-4D75-9562-81B60CADD8E9}" srcOrd="1" destOrd="0" presId="urn:microsoft.com/office/officeart/2005/8/layout/pList2"/>
    <dgm:cxn modelId="{4CC00CD5-5585-432B-886B-D0C4E91A21A0}" type="presParOf" srcId="{B9A2DF18-0EFB-4E39-BC99-D2958925CAE9}" destId="{43BEB436-37A2-4AD6-A288-2F4419898C87}" srcOrd="2" destOrd="0" presId="urn:microsoft.com/office/officeart/2005/8/layout/pList2"/>
    <dgm:cxn modelId="{FB456CBC-6449-40A0-BACD-C6AE4AC1B74A}" type="presParOf" srcId="{8437DA0D-A7A9-48C2-AA0E-29C2C7E307B6}" destId="{2C72640F-8E97-4388-8034-74B479667E0F}" srcOrd="3" destOrd="0" presId="urn:microsoft.com/office/officeart/2005/8/layout/pList2"/>
    <dgm:cxn modelId="{47EBFBFE-796E-46F1-BA47-18F3A6D8F088}" type="presParOf" srcId="{8437DA0D-A7A9-48C2-AA0E-29C2C7E307B6}" destId="{05AAF473-1BC2-41A9-8DC4-F30A48766E5C}" srcOrd="4" destOrd="0" presId="urn:microsoft.com/office/officeart/2005/8/layout/pList2"/>
    <dgm:cxn modelId="{013A4312-1172-496C-9969-0A3C1EF3974A}" type="presParOf" srcId="{05AAF473-1BC2-41A9-8DC4-F30A48766E5C}" destId="{D23103D6-3E72-4998-9EAB-34C23456DA8C}" srcOrd="0" destOrd="0" presId="urn:microsoft.com/office/officeart/2005/8/layout/pList2"/>
    <dgm:cxn modelId="{F1EE1E51-BD05-4B7D-BCE8-57CF11268F70}" type="presParOf" srcId="{05AAF473-1BC2-41A9-8DC4-F30A48766E5C}" destId="{84C1C090-087C-41E6-A332-640545196BDB}" srcOrd="1" destOrd="0" presId="urn:microsoft.com/office/officeart/2005/8/layout/pList2"/>
    <dgm:cxn modelId="{377C3188-3573-4E67-BFB8-43A0592B0768}" type="presParOf" srcId="{05AAF473-1BC2-41A9-8DC4-F30A48766E5C}" destId="{B15B4518-7A8C-4C96-AAFE-39EACB3E6685}" srcOrd="2" destOrd="0" presId="urn:microsoft.com/office/officeart/2005/8/layout/pList2"/>
    <dgm:cxn modelId="{AEC6C336-5F74-4133-BF99-D88EDAEDF313}" type="presParOf" srcId="{8437DA0D-A7A9-48C2-AA0E-29C2C7E307B6}" destId="{46174F1A-3E0D-4ED7-BEBA-2BFBA58009CD}" srcOrd="5" destOrd="0" presId="urn:microsoft.com/office/officeart/2005/8/layout/pList2"/>
    <dgm:cxn modelId="{33E21E42-40DC-4248-9AE9-3D672B51EF19}" type="presParOf" srcId="{8437DA0D-A7A9-48C2-AA0E-29C2C7E307B6}" destId="{C64E616C-482B-4020-B174-1EB263941DF8}" srcOrd="6" destOrd="0" presId="urn:microsoft.com/office/officeart/2005/8/layout/pList2"/>
    <dgm:cxn modelId="{069B6B19-6CF5-4846-9159-A2749D1022D6}" type="presParOf" srcId="{C64E616C-482B-4020-B174-1EB263941DF8}" destId="{0FA11478-1082-4D27-9484-A2126FD885B7}" srcOrd="0" destOrd="0" presId="urn:microsoft.com/office/officeart/2005/8/layout/pList2"/>
    <dgm:cxn modelId="{5F184C33-B058-4476-8046-3CF92653B7B5}" type="presParOf" srcId="{C64E616C-482B-4020-B174-1EB263941DF8}" destId="{FA00EA28-301D-4797-A359-32F4D92E7F37}" srcOrd="1" destOrd="0" presId="urn:microsoft.com/office/officeart/2005/8/layout/pList2"/>
    <dgm:cxn modelId="{1FE20FC5-EF5F-48BE-BDD7-877DB9C72BDF}" type="presParOf" srcId="{C64E616C-482B-4020-B174-1EB263941DF8}" destId="{51615450-A8B9-4558-8CFC-0996C9B15DBB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326FF3-3069-472B-8DB7-B4F3C7E5BC30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295042-634D-4366-B2EF-BFC0D6F06CEA}">
      <dgm:prSet phldrT="[Text]"/>
      <dgm:spPr/>
      <dgm:t>
        <a:bodyPr/>
        <a:lstStyle/>
        <a:p>
          <a:r>
            <a:rPr lang="en-US" dirty="0" smtClean="0"/>
            <a:t>Determine your advocacy issue</a:t>
          </a:r>
          <a:endParaRPr lang="en-US" dirty="0"/>
        </a:p>
      </dgm:t>
    </dgm:pt>
    <dgm:pt modelId="{F3E4B16B-EAC1-43F0-A630-664A1C5209FF}" type="parTrans" cxnId="{73ABD108-C833-4DFB-9BA1-B15ACE64BCE6}">
      <dgm:prSet/>
      <dgm:spPr/>
      <dgm:t>
        <a:bodyPr/>
        <a:lstStyle/>
        <a:p>
          <a:endParaRPr lang="en-US"/>
        </a:p>
      </dgm:t>
    </dgm:pt>
    <dgm:pt modelId="{B089419B-7C7B-42A3-954E-4E03D0680E8D}" type="sibTrans" cxnId="{73ABD108-C833-4DFB-9BA1-B15ACE64BCE6}">
      <dgm:prSet/>
      <dgm:spPr/>
      <dgm:t>
        <a:bodyPr/>
        <a:lstStyle/>
        <a:p>
          <a:endParaRPr lang="en-US"/>
        </a:p>
      </dgm:t>
    </dgm:pt>
    <dgm:pt modelId="{B41F9C5D-F4FB-4548-A902-90CCAB621904}">
      <dgm:prSet phldrT="[Text]"/>
      <dgm:spPr/>
      <dgm:t>
        <a:bodyPr/>
        <a:lstStyle/>
        <a:p>
          <a:r>
            <a:rPr lang="en-US" dirty="0" smtClean="0"/>
            <a:t>Engage with your federal legislators</a:t>
          </a:r>
          <a:endParaRPr lang="en-US" dirty="0"/>
        </a:p>
      </dgm:t>
    </dgm:pt>
    <dgm:pt modelId="{9A9530AD-B6C4-4B39-B8DC-4A68EF822CBF}" type="parTrans" cxnId="{0B5A0F9F-FA92-483D-9D1A-E78FEDC9CBEC}">
      <dgm:prSet/>
      <dgm:spPr/>
      <dgm:t>
        <a:bodyPr/>
        <a:lstStyle/>
        <a:p>
          <a:endParaRPr lang="en-US"/>
        </a:p>
      </dgm:t>
    </dgm:pt>
    <dgm:pt modelId="{6EB53713-959E-4E46-909A-B12DB055830F}" type="sibTrans" cxnId="{0B5A0F9F-FA92-483D-9D1A-E78FEDC9CBEC}">
      <dgm:prSet/>
      <dgm:spPr/>
      <dgm:t>
        <a:bodyPr/>
        <a:lstStyle/>
        <a:p>
          <a:endParaRPr lang="en-US"/>
        </a:p>
      </dgm:t>
    </dgm:pt>
    <dgm:pt modelId="{7FAA135A-F7C6-4625-95AC-6F5966FCB5B3}">
      <dgm:prSet phldrT="[Text]"/>
      <dgm:spPr/>
      <dgm:t>
        <a:bodyPr/>
        <a:lstStyle/>
        <a:p>
          <a:r>
            <a:rPr lang="en-US" dirty="0" smtClean="0"/>
            <a:t>Write about your issue in earned media</a:t>
          </a:r>
          <a:endParaRPr lang="en-US" dirty="0"/>
        </a:p>
      </dgm:t>
    </dgm:pt>
    <dgm:pt modelId="{151C0819-195A-48CE-98D6-5F1E6A033C15}" type="parTrans" cxnId="{0EB1DE46-CB28-4552-BC50-0D8F8E830D46}">
      <dgm:prSet/>
      <dgm:spPr/>
      <dgm:t>
        <a:bodyPr/>
        <a:lstStyle/>
        <a:p>
          <a:endParaRPr lang="en-US"/>
        </a:p>
      </dgm:t>
    </dgm:pt>
    <dgm:pt modelId="{A99A1693-7946-4FBB-8969-FAB9E6F68A10}" type="sibTrans" cxnId="{0EB1DE46-CB28-4552-BC50-0D8F8E830D46}">
      <dgm:prSet/>
      <dgm:spPr/>
      <dgm:t>
        <a:bodyPr/>
        <a:lstStyle/>
        <a:p>
          <a:endParaRPr lang="en-US"/>
        </a:p>
      </dgm:t>
    </dgm:pt>
    <dgm:pt modelId="{A04EA461-6FDA-4E13-9156-83BDF8AA26D7}">
      <dgm:prSet phldrT="[Text]"/>
      <dgm:spPr/>
      <dgm:t>
        <a:bodyPr/>
        <a:lstStyle/>
        <a:p>
          <a:r>
            <a:rPr lang="en-US" dirty="0" smtClean="0"/>
            <a:t>Amplify your message on social media</a:t>
          </a:r>
          <a:endParaRPr lang="en-US" dirty="0"/>
        </a:p>
      </dgm:t>
    </dgm:pt>
    <dgm:pt modelId="{AEE727D5-47CB-4412-8DF2-502C57B58A5E}" type="parTrans" cxnId="{016D7F27-94B7-40DA-9E97-8A7DAC82DF28}">
      <dgm:prSet/>
      <dgm:spPr/>
      <dgm:t>
        <a:bodyPr/>
        <a:lstStyle/>
        <a:p>
          <a:endParaRPr lang="en-US"/>
        </a:p>
      </dgm:t>
    </dgm:pt>
    <dgm:pt modelId="{081E1E57-373D-4AA7-841A-C634DAEE7BCB}" type="sibTrans" cxnId="{016D7F27-94B7-40DA-9E97-8A7DAC82DF28}">
      <dgm:prSet/>
      <dgm:spPr/>
      <dgm:t>
        <a:bodyPr/>
        <a:lstStyle/>
        <a:p>
          <a:endParaRPr lang="en-US"/>
        </a:p>
      </dgm:t>
    </dgm:pt>
    <dgm:pt modelId="{F4F5A840-8729-4B57-B2E1-359A13F954DF}">
      <dgm:prSet phldrT="[Text]"/>
      <dgm:spPr/>
      <dgm:t>
        <a:bodyPr/>
        <a:lstStyle/>
        <a:p>
          <a:r>
            <a:rPr lang="en-US" dirty="0" smtClean="0"/>
            <a:t>Share your earned media coverage with your federal legislator</a:t>
          </a:r>
          <a:endParaRPr lang="en-US" dirty="0"/>
        </a:p>
      </dgm:t>
    </dgm:pt>
    <dgm:pt modelId="{2CABBFF5-371E-4A1C-B8E4-C62B9AB01D40}" type="parTrans" cxnId="{E5E0972A-BA64-4409-B3C1-93FAE8CAB913}">
      <dgm:prSet/>
      <dgm:spPr/>
      <dgm:t>
        <a:bodyPr/>
        <a:lstStyle/>
        <a:p>
          <a:endParaRPr lang="en-US"/>
        </a:p>
      </dgm:t>
    </dgm:pt>
    <dgm:pt modelId="{08D8E557-F16A-4B9B-BE0A-B0DF55878008}" type="sibTrans" cxnId="{E5E0972A-BA64-4409-B3C1-93FAE8CAB913}">
      <dgm:prSet/>
      <dgm:spPr/>
      <dgm:t>
        <a:bodyPr/>
        <a:lstStyle/>
        <a:p>
          <a:endParaRPr lang="en-US"/>
        </a:p>
      </dgm:t>
    </dgm:pt>
    <dgm:pt modelId="{50F30FF6-486C-4242-A9BE-9A8E726DE535}" type="pres">
      <dgm:prSet presAssocID="{03326FF3-3069-472B-8DB7-B4F3C7E5BC3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44F927-3E5E-4A02-AF11-87A1809811D1}" type="pres">
      <dgm:prSet presAssocID="{7A295042-634D-4366-B2EF-BFC0D6F06CE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0F3D45-0C8F-431D-9E56-1DC0816BECDE}" type="pres">
      <dgm:prSet presAssocID="{B089419B-7C7B-42A3-954E-4E03D0680E8D}" presName="sibTrans" presStyleLbl="sibTrans2D1" presStyleIdx="0" presStyleCnt="5"/>
      <dgm:spPr/>
      <dgm:t>
        <a:bodyPr/>
        <a:lstStyle/>
        <a:p>
          <a:endParaRPr lang="en-US"/>
        </a:p>
      </dgm:t>
    </dgm:pt>
    <dgm:pt modelId="{3337DBE3-D763-48D5-92D9-31ADF32BCA46}" type="pres">
      <dgm:prSet presAssocID="{B089419B-7C7B-42A3-954E-4E03D0680E8D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4D429ADC-5352-4518-9A09-E9A03A81512A}" type="pres">
      <dgm:prSet presAssocID="{B41F9C5D-F4FB-4548-A902-90CCAB62190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60985C-E0DD-494F-9905-6CB704908113}" type="pres">
      <dgm:prSet presAssocID="{6EB53713-959E-4E46-909A-B12DB055830F}" presName="sibTrans" presStyleLbl="sibTrans2D1" presStyleIdx="1" presStyleCnt="5"/>
      <dgm:spPr/>
      <dgm:t>
        <a:bodyPr/>
        <a:lstStyle/>
        <a:p>
          <a:endParaRPr lang="en-US"/>
        </a:p>
      </dgm:t>
    </dgm:pt>
    <dgm:pt modelId="{B16CA7D1-1A39-487A-9974-66F425C9EB7C}" type="pres">
      <dgm:prSet presAssocID="{6EB53713-959E-4E46-909A-B12DB055830F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09B5FFE1-0CF6-4C5E-8CB1-D3520AF1CD8E}" type="pres">
      <dgm:prSet presAssocID="{7FAA135A-F7C6-4625-95AC-6F5966FCB5B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3FFACF-DEA5-4DFC-BEAC-0550030455A2}" type="pres">
      <dgm:prSet presAssocID="{A99A1693-7946-4FBB-8969-FAB9E6F68A10}" presName="sibTrans" presStyleLbl="sibTrans2D1" presStyleIdx="2" presStyleCnt="5"/>
      <dgm:spPr/>
      <dgm:t>
        <a:bodyPr/>
        <a:lstStyle/>
        <a:p>
          <a:endParaRPr lang="en-US"/>
        </a:p>
      </dgm:t>
    </dgm:pt>
    <dgm:pt modelId="{648A7AFF-2D8B-4495-A686-B6DF78C56DD8}" type="pres">
      <dgm:prSet presAssocID="{A99A1693-7946-4FBB-8969-FAB9E6F68A10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E2EFF8CE-7E50-4567-83D9-4E0274544041}" type="pres">
      <dgm:prSet presAssocID="{A04EA461-6FDA-4E13-9156-83BDF8AA26D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775AF2-6034-4170-B9A8-A8020B02D531}" type="pres">
      <dgm:prSet presAssocID="{081E1E57-373D-4AA7-841A-C634DAEE7BCB}" presName="sibTrans" presStyleLbl="sibTrans2D1" presStyleIdx="3" presStyleCnt="5"/>
      <dgm:spPr/>
      <dgm:t>
        <a:bodyPr/>
        <a:lstStyle/>
        <a:p>
          <a:endParaRPr lang="en-US"/>
        </a:p>
      </dgm:t>
    </dgm:pt>
    <dgm:pt modelId="{7AEA4694-DE4D-4AC3-B3D6-5E96EC5D890F}" type="pres">
      <dgm:prSet presAssocID="{081E1E57-373D-4AA7-841A-C634DAEE7BCB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B33671C1-60C2-4FAC-AB11-BCF717A19821}" type="pres">
      <dgm:prSet presAssocID="{F4F5A840-8729-4B57-B2E1-359A13F954D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61179B-3DBD-4A26-91BF-663327ACCCF8}" type="pres">
      <dgm:prSet presAssocID="{08D8E557-F16A-4B9B-BE0A-B0DF55878008}" presName="sibTrans" presStyleLbl="sibTrans2D1" presStyleIdx="4" presStyleCnt="5"/>
      <dgm:spPr/>
      <dgm:t>
        <a:bodyPr/>
        <a:lstStyle/>
        <a:p>
          <a:endParaRPr lang="en-US"/>
        </a:p>
      </dgm:t>
    </dgm:pt>
    <dgm:pt modelId="{3A79CA5A-BD2D-4B43-9A2E-68B7DCD6CBFF}" type="pres">
      <dgm:prSet presAssocID="{08D8E557-F16A-4B9B-BE0A-B0DF55878008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EC38A7C1-D618-4F16-9590-8CF1E7C4E2E2}" type="presOf" srcId="{7FAA135A-F7C6-4625-95AC-6F5966FCB5B3}" destId="{09B5FFE1-0CF6-4C5E-8CB1-D3520AF1CD8E}" srcOrd="0" destOrd="0" presId="urn:microsoft.com/office/officeart/2005/8/layout/cycle2"/>
    <dgm:cxn modelId="{4859BF01-46DA-4EF4-96CD-D55E75C87735}" type="presOf" srcId="{03326FF3-3069-472B-8DB7-B4F3C7E5BC30}" destId="{50F30FF6-486C-4242-A9BE-9A8E726DE535}" srcOrd="0" destOrd="0" presId="urn:microsoft.com/office/officeart/2005/8/layout/cycle2"/>
    <dgm:cxn modelId="{0EB1DE46-CB28-4552-BC50-0D8F8E830D46}" srcId="{03326FF3-3069-472B-8DB7-B4F3C7E5BC30}" destId="{7FAA135A-F7C6-4625-95AC-6F5966FCB5B3}" srcOrd="2" destOrd="0" parTransId="{151C0819-195A-48CE-98D6-5F1E6A033C15}" sibTransId="{A99A1693-7946-4FBB-8969-FAB9E6F68A10}"/>
    <dgm:cxn modelId="{E5E0972A-BA64-4409-B3C1-93FAE8CAB913}" srcId="{03326FF3-3069-472B-8DB7-B4F3C7E5BC30}" destId="{F4F5A840-8729-4B57-B2E1-359A13F954DF}" srcOrd="4" destOrd="0" parTransId="{2CABBFF5-371E-4A1C-B8E4-C62B9AB01D40}" sibTransId="{08D8E557-F16A-4B9B-BE0A-B0DF55878008}"/>
    <dgm:cxn modelId="{9A950A95-2348-4269-87F1-62B6AAD4CF7B}" type="presOf" srcId="{B089419B-7C7B-42A3-954E-4E03D0680E8D}" destId="{E90F3D45-0C8F-431D-9E56-1DC0816BECDE}" srcOrd="0" destOrd="0" presId="urn:microsoft.com/office/officeart/2005/8/layout/cycle2"/>
    <dgm:cxn modelId="{0270E4CD-751F-421F-95FE-8AB4B0DA4593}" type="presOf" srcId="{081E1E57-373D-4AA7-841A-C634DAEE7BCB}" destId="{7AEA4694-DE4D-4AC3-B3D6-5E96EC5D890F}" srcOrd="1" destOrd="0" presId="urn:microsoft.com/office/officeart/2005/8/layout/cycle2"/>
    <dgm:cxn modelId="{8EDCB341-3D03-4851-8A93-AF2B000737A1}" type="presOf" srcId="{A99A1693-7946-4FBB-8969-FAB9E6F68A10}" destId="{648A7AFF-2D8B-4495-A686-B6DF78C56DD8}" srcOrd="1" destOrd="0" presId="urn:microsoft.com/office/officeart/2005/8/layout/cycle2"/>
    <dgm:cxn modelId="{FDAD481A-B565-409D-AD6C-10FBB714D063}" type="presOf" srcId="{A99A1693-7946-4FBB-8969-FAB9E6F68A10}" destId="{FC3FFACF-DEA5-4DFC-BEAC-0550030455A2}" srcOrd="0" destOrd="0" presId="urn:microsoft.com/office/officeart/2005/8/layout/cycle2"/>
    <dgm:cxn modelId="{0B5A0F9F-FA92-483D-9D1A-E78FEDC9CBEC}" srcId="{03326FF3-3069-472B-8DB7-B4F3C7E5BC30}" destId="{B41F9C5D-F4FB-4548-A902-90CCAB621904}" srcOrd="1" destOrd="0" parTransId="{9A9530AD-B6C4-4B39-B8DC-4A68EF822CBF}" sibTransId="{6EB53713-959E-4E46-909A-B12DB055830F}"/>
    <dgm:cxn modelId="{13F07A8A-14CE-4C6A-B663-BAA51B13EB37}" type="presOf" srcId="{F4F5A840-8729-4B57-B2E1-359A13F954DF}" destId="{B33671C1-60C2-4FAC-AB11-BCF717A19821}" srcOrd="0" destOrd="0" presId="urn:microsoft.com/office/officeart/2005/8/layout/cycle2"/>
    <dgm:cxn modelId="{907E5E7B-CC0F-4E09-80C3-42D850AAB997}" type="presOf" srcId="{A04EA461-6FDA-4E13-9156-83BDF8AA26D7}" destId="{E2EFF8CE-7E50-4567-83D9-4E0274544041}" srcOrd="0" destOrd="0" presId="urn:microsoft.com/office/officeart/2005/8/layout/cycle2"/>
    <dgm:cxn modelId="{2BA3881B-3CFB-4C7A-891A-4D0B343C6C84}" type="presOf" srcId="{081E1E57-373D-4AA7-841A-C634DAEE7BCB}" destId="{21775AF2-6034-4170-B9A8-A8020B02D531}" srcOrd="0" destOrd="0" presId="urn:microsoft.com/office/officeart/2005/8/layout/cycle2"/>
    <dgm:cxn modelId="{89673C64-4987-4539-9C4F-EAC053EC64F0}" type="presOf" srcId="{7A295042-634D-4366-B2EF-BFC0D6F06CEA}" destId="{5344F927-3E5E-4A02-AF11-87A1809811D1}" srcOrd="0" destOrd="0" presId="urn:microsoft.com/office/officeart/2005/8/layout/cycle2"/>
    <dgm:cxn modelId="{F15FA105-269C-4A8E-9E61-B26FFF131EDF}" type="presOf" srcId="{08D8E557-F16A-4B9B-BE0A-B0DF55878008}" destId="{3A79CA5A-BD2D-4B43-9A2E-68B7DCD6CBFF}" srcOrd="1" destOrd="0" presId="urn:microsoft.com/office/officeart/2005/8/layout/cycle2"/>
    <dgm:cxn modelId="{C1D5F085-CCA0-47EE-9168-999EC6E15CFB}" type="presOf" srcId="{B089419B-7C7B-42A3-954E-4E03D0680E8D}" destId="{3337DBE3-D763-48D5-92D9-31ADF32BCA46}" srcOrd="1" destOrd="0" presId="urn:microsoft.com/office/officeart/2005/8/layout/cycle2"/>
    <dgm:cxn modelId="{B8C49144-F4B9-405A-81DF-82AFF70D2EC4}" type="presOf" srcId="{08D8E557-F16A-4B9B-BE0A-B0DF55878008}" destId="{D361179B-3DBD-4A26-91BF-663327ACCCF8}" srcOrd="0" destOrd="0" presId="urn:microsoft.com/office/officeart/2005/8/layout/cycle2"/>
    <dgm:cxn modelId="{070CE345-7EE5-4C3A-87DA-3A8877B6152A}" type="presOf" srcId="{6EB53713-959E-4E46-909A-B12DB055830F}" destId="{B16CA7D1-1A39-487A-9974-66F425C9EB7C}" srcOrd="1" destOrd="0" presId="urn:microsoft.com/office/officeart/2005/8/layout/cycle2"/>
    <dgm:cxn modelId="{F77E7518-DD9B-43B6-B391-784E39E223D9}" type="presOf" srcId="{6EB53713-959E-4E46-909A-B12DB055830F}" destId="{F160985C-E0DD-494F-9905-6CB704908113}" srcOrd="0" destOrd="0" presId="urn:microsoft.com/office/officeart/2005/8/layout/cycle2"/>
    <dgm:cxn modelId="{6F86A954-D18E-47FD-9424-C48355DE68C9}" type="presOf" srcId="{B41F9C5D-F4FB-4548-A902-90CCAB621904}" destId="{4D429ADC-5352-4518-9A09-E9A03A81512A}" srcOrd="0" destOrd="0" presId="urn:microsoft.com/office/officeart/2005/8/layout/cycle2"/>
    <dgm:cxn modelId="{016D7F27-94B7-40DA-9E97-8A7DAC82DF28}" srcId="{03326FF3-3069-472B-8DB7-B4F3C7E5BC30}" destId="{A04EA461-6FDA-4E13-9156-83BDF8AA26D7}" srcOrd="3" destOrd="0" parTransId="{AEE727D5-47CB-4412-8DF2-502C57B58A5E}" sibTransId="{081E1E57-373D-4AA7-841A-C634DAEE7BCB}"/>
    <dgm:cxn modelId="{73ABD108-C833-4DFB-9BA1-B15ACE64BCE6}" srcId="{03326FF3-3069-472B-8DB7-B4F3C7E5BC30}" destId="{7A295042-634D-4366-B2EF-BFC0D6F06CEA}" srcOrd="0" destOrd="0" parTransId="{F3E4B16B-EAC1-43F0-A630-664A1C5209FF}" sibTransId="{B089419B-7C7B-42A3-954E-4E03D0680E8D}"/>
    <dgm:cxn modelId="{91CB043B-BBDC-46BA-A080-C565BEF05DFD}" type="presParOf" srcId="{50F30FF6-486C-4242-A9BE-9A8E726DE535}" destId="{5344F927-3E5E-4A02-AF11-87A1809811D1}" srcOrd="0" destOrd="0" presId="urn:microsoft.com/office/officeart/2005/8/layout/cycle2"/>
    <dgm:cxn modelId="{F512373E-2168-400F-9581-2CE521F4F6B5}" type="presParOf" srcId="{50F30FF6-486C-4242-A9BE-9A8E726DE535}" destId="{E90F3D45-0C8F-431D-9E56-1DC0816BECDE}" srcOrd="1" destOrd="0" presId="urn:microsoft.com/office/officeart/2005/8/layout/cycle2"/>
    <dgm:cxn modelId="{C67A4E4A-853D-41A5-925B-9AEFA959E753}" type="presParOf" srcId="{E90F3D45-0C8F-431D-9E56-1DC0816BECDE}" destId="{3337DBE3-D763-48D5-92D9-31ADF32BCA46}" srcOrd="0" destOrd="0" presId="urn:microsoft.com/office/officeart/2005/8/layout/cycle2"/>
    <dgm:cxn modelId="{26CF2169-24F7-458B-BEF0-F45E8B4F6D8C}" type="presParOf" srcId="{50F30FF6-486C-4242-A9BE-9A8E726DE535}" destId="{4D429ADC-5352-4518-9A09-E9A03A81512A}" srcOrd="2" destOrd="0" presId="urn:microsoft.com/office/officeart/2005/8/layout/cycle2"/>
    <dgm:cxn modelId="{05050669-70DC-4112-BB9D-A6506D7E1528}" type="presParOf" srcId="{50F30FF6-486C-4242-A9BE-9A8E726DE535}" destId="{F160985C-E0DD-494F-9905-6CB704908113}" srcOrd="3" destOrd="0" presId="urn:microsoft.com/office/officeart/2005/8/layout/cycle2"/>
    <dgm:cxn modelId="{1EC545C9-D151-47B8-B65E-B55862E244A4}" type="presParOf" srcId="{F160985C-E0DD-494F-9905-6CB704908113}" destId="{B16CA7D1-1A39-487A-9974-66F425C9EB7C}" srcOrd="0" destOrd="0" presId="urn:microsoft.com/office/officeart/2005/8/layout/cycle2"/>
    <dgm:cxn modelId="{A7462ED6-F4BB-4F8B-A9E1-B1CECB22DFE6}" type="presParOf" srcId="{50F30FF6-486C-4242-A9BE-9A8E726DE535}" destId="{09B5FFE1-0CF6-4C5E-8CB1-D3520AF1CD8E}" srcOrd="4" destOrd="0" presId="urn:microsoft.com/office/officeart/2005/8/layout/cycle2"/>
    <dgm:cxn modelId="{6F3AFC8C-3962-41C5-BEED-61D8EB5D6504}" type="presParOf" srcId="{50F30FF6-486C-4242-A9BE-9A8E726DE535}" destId="{FC3FFACF-DEA5-4DFC-BEAC-0550030455A2}" srcOrd="5" destOrd="0" presId="urn:microsoft.com/office/officeart/2005/8/layout/cycle2"/>
    <dgm:cxn modelId="{39084E37-F836-4A3C-B370-EDA180FEF25B}" type="presParOf" srcId="{FC3FFACF-DEA5-4DFC-BEAC-0550030455A2}" destId="{648A7AFF-2D8B-4495-A686-B6DF78C56DD8}" srcOrd="0" destOrd="0" presId="urn:microsoft.com/office/officeart/2005/8/layout/cycle2"/>
    <dgm:cxn modelId="{904D0DA4-DEC9-4C12-905E-091E0348603C}" type="presParOf" srcId="{50F30FF6-486C-4242-A9BE-9A8E726DE535}" destId="{E2EFF8CE-7E50-4567-83D9-4E0274544041}" srcOrd="6" destOrd="0" presId="urn:microsoft.com/office/officeart/2005/8/layout/cycle2"/>
    <dgm:cxn modelId="{39837225-C016-454F-B5E7-59EC59E19227}" type="presParOf" srcId="{50F30FF6-486C-4242-A9BE-9A8E726DE535}" destId="{21775AF2-6034-4170-B9A8-A8020B02D531}" srcOrd="7" destOrd="0" presId="urn:microsoft.com/office/officeart/2005/8/layout/cycle2"/>
    <dgm:cxn modelId="{68F70580-D0B6-4F22-A3EF-3B13729942A6}" type="presParOf" srcId="{21775AF2-6034-4170-B9A8-A8020B02D531}" destId="{7AEA4694-DE4D-4AC3-B3D6-5E96EC5D890F}" srcOrd="0" destOrd="0" presId="urn:microsoft.com/office/officeart/2005/8/layout/cycle2"/>
    <dgm:cxn modelId="{371BB499-20F5-4CFC-85FB-83D32FC694EB}" type="presParOf" srcId="{50F30FF6-486C-4242-A9BE-9A8E726DE535}" destId="{B33671C1-60C2-4FAC-AB11-BCF717A19821}" srcOrd="8" destOrd="0" presId="urn:microsoft.com/office/officeart/2005/8/layout/cycle2"/>
    <dgm:cxn modelId="{75ACC6F8-CAC2-44F3-A7F6-F64C7D0E9B57}" type="presParOf" srcId="{50F30FF6-486C-4242-A9BE-9A8E726DE535}" destId="{D361179B-3DBD-4A26-91BF-663327ACCCF8}" srcOrd="9" destOrd="0" presId="urn:microsoft.com/office/officeart/2005/8/layout/cycle2"/>
    <dgm:cxn modelId="{9C3B71E9-4A11-40C7-94D0-D5550F800FC5}" type="presParOf" srcId="{D361179B-3DBD-4A26-91BF-663327ACCCF8}" destId="{3A79CA5A-BD2D-4B43-9A2E-68B7DCD6CBF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97080B-D852-488C-9028-D49D4B6F5F4B}">
      <dsp:nvSpPr>
        <dsp:cNvPr id="0" name=""/>
        <dsp:cNvSpPr/>
      </dsp:nvSpPr>
      <dsp:spPr>
        <a:xfrm>
          <a:off x="0" y="0"/>
          <a:ext cx="8404226" cy="1586508"/>
        </a:xfrm>
        <a:prstGeom prst="roundRect">
          <a:avLst>
            <a:gd name="adj" fmla="val 10000"/>
          </a:avLst>
        </a:prstGeom>
        <a:solidFill>
          <a:srgbClr val="2B468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u="sng" kern="1200" dirty="0" smtClean="0">
              <a:solidFill>
                <a:srgbClr val="EAEAEA"/>
              </a:solidFill>
            </a:rPr>
            <a:t>Individual Advocacy:  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Work pediatricians already do every day to improve the health and well-being of individual patients.</a:t>
          </a:r>
          <a:endParaRPr lang="en-US" sz="2300" kern="1200" dirty="0">
            <a:solidFill>
              <a:schemeClr val="accent1">
                <a:lumMod val="20000"/>
                <a:lumOff val="80000"/>
              </a:schemeClr>
            </a:solidFill>
          </a:endParaRPr>
        </a:p>
      </dsp:txBody>
      <dsp:txXfrm>
        <a:off x="1839496" y="0"/>
        <a:ext cx="6564729" cy="1586508"/>
      </dsp:txXfrm>
    </dsp:sp>
    <dsp:sp modelId="{A4F42574-F9D1-41BF-8947-037A754EE6D0}">
      <dsp:nvSpPr>
        <dsp:cNvPr id="0" name=""/>
        <dsp:cNvSpPr/>
      </dsp:nvSpPr>
      <dsp:spPr>
        <a:xfrm>
          <a:off x="158650" y="158650"/>
          <a:ext cx="1680845" cy="126920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B9EDC0-1E9F-4453-B2BB-0F6A30026D31}">
      <dsp:nvSpPr>
        <dsp:cNvPr id="0" name=""/>
        <dsp:cNvSpPr/>
      </dsp:nvSpPr>
      <dsp:spPr>
        <a:xfrm>
          <a:off x="0" y="1745158"/>
          <a:ext cx="8404226" cy="1586508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153123"/>
            <a:satOff val="-2196"/>
            <a:lumOff val="128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u="sng" kern="1200" dirty="0" smtClean="0">
              <a:solidFill>
                <a:srgbClr val="EAEAEA"/>
              </a:solidFill>
            </a:rPr>
            <a:t>Community and State Advocacy:</a:t>
          </a: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chemeClr val="tx2">
                  <a:lumMod val="75000"/>
                </a:schemeClr>
              </a:solidFill>
            </a:rPr>
            <a:t>Building on and reaching beyond individual advocacy by shifting focus from children in the professional setting to children within the community.  </a:t>
          </a:r>
          <a:endParaRPr lang="en-US" sz="23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1839496" y="1745158"/>
        <a:ext cx="6564729" cy="1586508"/>
      </dsp:txXfrm>
    </dsp:sp>
    <dsp:sp modelId="{2752C893-A5B2-4F43-9519-C10A8D9A7CC6}">
      <dsp:nvSpPr>
        <dsp:cNvPr id="0" name=""/>
        <dsp:cNvSpPr/>
      </dsp:nvSpPr>
      <dsp:spPr>
        <a:xfrm>
          <a:off x="158650" y="1903809"/>
          <a:ext cx="1680845" cy="126920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6000" b="-4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186EE2-06C3-42FD-B56C-DE535E234C2E}">
      <dsp:nvSpPr>
        <dsp:cNvPr id="0" name=""/>
        <dsp:cNvSpPr/>
      </dsp:nvSpPr>
      <dsp:spPr>
        <a:xfrm>
          <a:off x="0" y="3490317"/>
          <a:ext cx="8404226" cy="1586508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 smtClean="0">
            <a:solidFill>
              <a:srgbClr val="2B4681"/>
            </a:solidFill>
          </a:endParaRPr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>
              <a:solidFill>
                <a:srgbClr val="2B4681"/>
              </a:solidFill>
            </a:rPr>
            <a:t>Changing the public policies, laws, and rules at the federal level to affect broad systemic change.</a:t>
          </a:r>
          <a:endParaRPr lang="en-US" sz="2300" kern="1200" dirty="0">
            <a:solidFill>
              <a:srgbClr val="2B4681"/>
            </a:solidFill>
          </a:endParaRPr>
        </a:p>
      </dsp:txBody>
      <dsp:txXfrm>
        <a:off x="1839496" y="3490317"/>
        <a:ext cx="6564729" cy="1586508"/>
      </dsp:txXfrm>
    </dsp:sp>
    <dsp:sp modelId="{4000C641-1EC9-4979-B3AA-944517924BFE}">
      <dsp:nvSpPr>
        <dsp:cNvPr id="0" name=""/>
        <dsp:cNvSpPr/>
      </dsp:nvSpPr>
      <dsp:spPr>
        <a:xfrm>
          <a:off x="158650" y="3648968"/>
          <a:ext cx="1680845" cy="126920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D905D0-1F2C-40EC-9620-14147454DE59}">
      <dsp:nvSpPr>
        <dsp:cNvPr id="0" name=""/>
        <dsp:cNvSpPr/>
      </dsp:nvSpPr>
      <dsp:spPr>
        <a:xfrm>
          <a:off x="0" y="0"/>
          <a:ext cx="8180173" cy="2422131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84C3DC-5761-4096-83AC-7BB5D4EE3B76}">
      <dsp:nvSpPr>
        <dsp:cNvPr id="0" name=""/>
        <dsp:cNvSpPr/>
      </dsp:nvSpPr>
      <dsp:spPr>
        <a:xfrm>
          <a:off x="247657" y="322950"/>
          <a:ext cx="1787176" cy="17762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8C0B4E-37D2-45C8-995F-789C5C853A7A}">
      <dsp:nvSpPr>
        <dsp:cNvPr id="0" name=""/>
        <dsp:cNvSpPr/>
      </dsp:nvSpPr>
      <dsp:spPr>
        <a:xfrm rot="10800000">
          <a:off x="247657" y="2422131"/>
          <a:ext cx="1787176" cy="296038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+mj-lt"/>
            </a:rPr>
            <a:t>Goal of each member of Congress: </a:t>
          </a:r>
          <a:r>
            <a:rPr lang="en-US" sz="2000" b="1" kern="1200" dirty="0" smtClean="0">
              <a:solidFill>
                <a:schemeClr val="bg1">
                  <a:lumMod val="85000"/>
                </a:schemeClr>
              </a:solidFill>
              <a:latin typeface="+mj-lt"/>
            </a:rPr>
            <a:t>to get re-elected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+mj-lt"/>
            </a:rPr>
            <a:t>Constituent relationship-building is essential</a:t>
          </a:r>
          <a:endParaRPr lang="en-US" sz="2000" kern="1200" dirty="0"/>
        </a:p>
      </dsp:txBody>
      <dsp:txXfrm rot="10800000">
        <a:off x="302619" y="2422131"/>
        <a:ext cx="1677252" cy="2905420"/>
      </dsp:txXfrm>
    </dsp:sp>
    <dsp:sp modelId="{43BEB436-37A2-4AD6-A288-2F4419898C87}">
      <dsp:nvSpPr>
        <dsp:cNvPr id="0" name=""/>
        <dsp:cNvSpPr/>
      </dsp:nvSpPr>
      <dsp:spPr>
        <a:xfrm>
          <a:off x="2213551" y="322950"/>
          <a:ext cx="1787176" cy="17762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86565C-50AB-4DB9-B721-26DE2EF3DA4D}">
      <dsp:nvSpPr>
        <dsp:cNvPr id="0" name=""/>
        <dsp:cNvSpPr/>
      </dsp:nvSpPr>
      <dsp:spPr>
        <a:xfrm rot="10800000">
          <a:off x="2213551" y="2422131"/>
          <a:ext cx="1787176" cy="296038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+mj-lt"/>
            </a:rPr>
            <a:t>If you don’t </a:t>
          </a:r>
          <a:r>
            <a:rPr lang="en-US" sz="2000" b="1" kern="1200" dirty="0" smtClean="0">
              <a:solidFill>
                <a:schemeClr val="bg1">
                  <a:lumMod val="85000"/>
                </a:schemeClr>
              </a:solidFill>
              <a:latin typeface="+mj-lt"/>
            </a:rPr>
            <a:t>advocate your own cause</a:t>
          </a:r>
          <a:r>
            <a:rPr lang="en-US" sz="2000" kern="1200" dirty="0" smtClean="0">
              <a:solidFill>
                <a:schemeClr val="bg1">
                  <a:lumMod val="85000"/>
                </a:schemeClr>
              </a:solidFill>
              <a:latin typeface="+mj-lt"/>
            </a:rPr>
            <a:t>, </a:t>
          </a:r>
          <a:r>
            <a:rPr lang="en-US" sz="2000" kern="1200" dirty="0" smtClean="0">
              <a:latin typeface="+mj-lt"/>
            </a:rPr>
            <a:t>no one else will</a:t>
          </a:r>
          <a:endParaRPr lang="en-US" sz="2000" kern="1200" dirty="0"/>
        </a:p>
      </dsp:txBody>
      <dsp:txXfrm rot="10800000">
        <a:off x="2268513" y="2422131"/>
        <a:ext cx="1677252" cy="2905420"/>
      </dsp:txXfrm>
    </dsp:sp>
    <dsp:sp modelId="{B15B4518-7A8C-4C96-AAFE-39EACB3E6685}">
      <dsp:nvSpPr>
        <dsp:cNvPr id="0" name=""/>
        <dsp:cNvSpPr/>
      </dsp:nvSpPr>
      <dsp:spPr>
        <a:xfrm>
          <a:off x="4179445" y="322950"/>
          <a:ext cx="1787176" cy="17762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3103D6-3E72-4998-9EAB-34C23456DA8C}">
      <dsp:nvSpPr>
        <dsp:cNvPr id="0" name=""/>
        <dsp:cNvSpPr/>
      </dsp:nvSpPr>
      <dsp:spPr>
        <a:xfrm rot="10800000">
          <a:off x="4179445" y="2422131"/>
          <a:ext cx="1787176" cy="296038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+mj-lt"/>
            </a:rPr>
            <a:t>Staff for members of Congress are policy experts;        </a:t>
          </a:r>
          <a:r>
            <a:rPr lang="en-US" sz="2000" b="1" kern="1200" dirty="0" smtClean="0">
              <a:solidFill>
                <a:schemeClr val="bg1">
                  <a:lumMod val="85000"/>
                </a:schemeClr>
              </a:solidFill>
              <a:latin typeface="+mj-lt"/>
            </a:rPr>
            <a:t>you are the medical expert</a:t>
          </a:r>
        </a:p>
      </dsp:txBody>
      <dsp:txXfrm rot="10800000">
        <a:off x="4234407" y="2422131"/>
        <a:ext cx="1677252" cy="2905420"/>
      </dsp:txXfrm>
    </dsp:sp>
    <dsp:sp modelId="{51615450-A8B9-4558-8CFC-0996C9B15DBB}">
      <dsp:nvSpPr>
        <dsp:cNvPr id="0" name=""/>
        <dsp:cNvSpPr/>
      </dsp:nvSpPr>
      <dsp:spPr>
        <a:xfrm>
          <a:off x="6145338" y="322950"/>
          <a:ext cx="1787176" cy="17762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A11478-1082-4D27-9484-A2126FD885B7}">
      <dsp:nvSpPr>
        <dsp:cNvPr id="0" name=""/>
        <dsp:cNvSpPr/>
      </dsp:nvSpPr>
      <dsp:spPr>
        <a:xfrm rot="10800000">
          <a:off x="6145338" y="2422131"/>
          <a:ext cx="1787176" cy="296038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+mj-lt"/>
            </a:rPr>
            <a:t>Children can’t vote or speak up for themselves: they rely on </a:t>
          </a:r>
          <a:r>
            <a:rPr lang="en-US" sz="2000" b="1" kern="1200" dirty="0" smtClean="0">
              <a:solidFill>
                <a:schemeClr val="bg1">
                  <a:lumMod val="85000"/>
                </a:schemeClr>
              </a:solidFill>
              <a:latin typeface="+mj-lt"/>
            </a:rPr>
            <a:t>you to do it for them</a:t>
          </a:r>
          <a:endParaRPr lang="en-US" sz="2000" b="1" kern="1200" dirty="0">
            <a:solidFill>
              <a:schemeClr val="bg1">
                <a:lumMod val="85000"/>
              </a:schemeClr>
            </a:solidFill>
          </a:endParaRPr>
        </a:p>
      </dsp:txBody>
      <dsp:txXfrm rot="10800000">
        <a:off x="6200300" y="2422131"/>
        <a:ext cx="1677252" cy="29054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44F927-3E5E-4A02-AF11-87A1809811D1}">
      <dsp:nvSpPr>
        <dsp:cNvPr id="0" name=""/>
        <dsp:cNvSpPr/>
      </dsp:nvSpPr>
      <dsp:spPr>
        <a:xfrm>
          <a:off x="3382342" y="1443"/>
          <a:ext cx="1541115" cy="15411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Determine your advocacy issue</a:t>
          </a:r>
          <a:endParaRPr lang="en-US" sz="1400" kern="1200" dirty="0"/>
        </a:p>
      </dsp:txBody>
      <dsp:txXfrm>
        <a:off x="3608033" y="227134"/>
        <a:ext cx="1089733" cy="1089733"/>
      </dsp:txXfrm>
    </dsp:sp>
    <dsp:sp modelId="{E90F3D45-0C8F-431D-9E56-1DC0816BECDE}">
      <dsp:nvSpPr>
        <dsp:cNvPr id="0" name=""/>
        <dsp:cNvSpPr/>
      </dsp:nvSpPr>
      <dsp:spPr>
        <a:xfrm rot="2160000">
          <a:off x="4874781" y="1185286"/>
          <a:ext cx="409807" cy="5201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4886521" y="1253179"/>
        <a:ext cx="286865" cy="312076"/>
      </dsp:txXfrm>
    </dsp:sp>
    <dsp:sp modelId="{4D429ADC-5352-4518-9A09-E9A03A81512A}">
      <dsp:nvSpPr>
        <dsp:cNvPr id="0" name=""/>
        <dsp:cNvSpPr/>
      </dsp:nvSpPr>
      <dsp:spPr>
        <a:xfrm>
          <a:off x="5254680" y="1361776"/>
          <a:ext cx="1541115" cy="15411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Engage with your federal legislators</a:t>
          </a:r>
          <a:endParaRPr lang="en-US" sz="1400" kern="1200" dirty="0"/>
        </a:p>
      </dsp:txBody>
      <dsp:txXfrm>
        <a:off x="5480371" y="1587467"/>
        <a:ext cx="1089733" cy="1089733"/>
      </dsp:txXfrm>
    </dsp:sp>
    <dsp:sp modelId="{F160985C-E0DD-494F-9905-6CB704908113}">
      <dsp:nvSpPr>
        <dsp:cNvPr id="0" name=""/>
        <dsp:cNvSpPr/>
      </dsp:nvSpPr>
      <dsp:spPr>
        <a:xfrm rot="6480000">
          <a:off x="5466333" y="2961772"/>
          <a:ext cx="409807" cy="5201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10800000">
        <a:off x="5546800" y="3007335"/>
        <a:ext cx="286865" cy="312076"/>
      </dsp:txXfrm>
    </dsp:sp>
    <dsp:sp modelId="{09B5FFE1-0CF6-4C5E-8CB1-D3520AF1CD8E}">
      <dsp:nvSpPr>
        <dsp:cNvPr id="0" name=""/>
        <dsp:cNvSpPr/>
      </dsp:nvSpPr>
      <dsp:spPr>
        <a:xfrm>
          <a:off x="4539510" y="3562841"/>
          <a:ext cx="1541115" cy="15411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Write about your issue in earned media</a:t>
          </a:r>
          <a:endParaRPr lang="en-US" sz="1400" kern="1200" dirty="0"/>
        </a:p>
      </dsp:txBody>
      <dsp:txXfrm>
        <a:off x="4765201" y="3788532"/>
        <a:ext cx="1089733" cy="1089733"/>
      </dsp:txXfrm>
    </dsp:sp>
    <dsp:sp modelId="{FC3FFACF-DEA5-4DFC-BEAC-0550030455A2}">
      <dsp:nvSpPr>
        <dsp:cNvPr id="0" name=""/>
        <dsp:cNvSpPr/>
      </dsp:nvSpPr>
      <dsp:spPr>
        <a:xfrm rot="10800000">
          <a:off x="3959594" y="4073336"/>
          <a:ext cx="409807" cy="5201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10800000">
        <a:off x="4082536" y="4177361"/>
        <a:ext cx="286865" cy="312076"/>
      </dsp:txXfrm>
    </dsp:sp>
    <dsp:sp modelId="{E2EFF8CE-7E50-4567-83D9-4E0274544041}">
      <dsp:nvSpPr>
        <dsp:cNvPr id="0" name=""/>
        <dsp:cNvSpPr/>
      </dsp:nvSpPr>
      <dsp:spPr>
        <a:xfrm>
          <a:off x="2225173" y="3562841"/>
          <a:ext cx="1541115" cy="15411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Amplify your message on social media</a:t>
          </a:r>
          <a:endParaRPr lang="en-US" sz="1400" kern="1200" dirty="0"/>
        </a:p>
      </dsp:txBody>
      <dsp:txXfrm>
        <a:off x="2450864" y="3788532"/>
        <a:ext cx="1089733" cy="1089733"/>
      </dsp:txXfrm>
    </dsp:sp>
    <dsp:sp modelId="{21775AF2-6034-4170-B9A8-A8020B02D531}">
      <dsp:nvSpPr>
        <dsp:cNvPr id="0" name=""/>
        <dsp:cNvSpPr/>
      </dsp:nvSpPr>
      <dsp:spPr>
        <a:xfrm rot="15120000">
          <a:off x="2436826" y="2983834"/>
          <a:ext cx="409807" cy="5201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10800000">
        <a:off x="2517293" y="3146321"/>
        <a:ext cx="286865" cy="312076"/>
      </dsp:txXfrm>
    </dsp:sp>
    <dsp:sp modelId="{B33671C1-60C2-4FAC-AB11-BCF717A19821}">
      <dsp:nvSpPr>
        <dsp:cNvPr id="0" name=""/>
        <dsp:cNvSpPr/>
      </dsp:nvSpPr>
      <dsp:spPr>
        <a:xfrm>
          <a:off x="1510004" y="1361776"/>
          <a:ext cx="1541115" cy="15411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Share your earned media coverage with your federal legislator</a:t>
          </a:r>
          <a:endParaRPr lang="en-US" sz="1400" kern="1200" dirty="0"/>
        </a:p>
      </dsp:txBody>
      <dsp:txXfrm>
        <a:off x="1735695" y="1587467"/>
        <a:ext cx="1089733" cy="1089733"/>
      </dsp:txXfrm>
    </dsp:sp>
    <dsp:sp modelId="{D361179B-3DBD-4A26-91BF-663327ACCCF8}">
      <dsp:nvSpPr>
        <dsp:cNvPr id="0" name=""/>
        <dsp:cNvSpPr/>
      </dsp:nvSpPr>
      <dsp:spPr>
        <a:xfrm rot="19440000">
          <a:off x="3002443" y="1198921"/>
          <a:ext cx="409807" cy="5201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>
        <a:off x="3014183" y="1339078"/>
        <a:ext cx="286865" cy="3120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3011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7000" y="2"/>
            <a:ext cx="3011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BBD97C8D-39CE-4E11-8F53-3D748EEDD469}" type="datetimeFigureOut">
              <a:rPr lang="en-US"/>
              <a:pPr/>
              <a:t>2/10/2014</a:t>
            </a:fld>
            <a:endParaRPr lang="en-US" dirty="0"/>
          </a:p>
        </p:txBody>
      </p:sp>
      <p:sp>
        <p:nvSpPr>
          <p:cNvPr id="171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2527"/>
            <a:ext cx="3011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1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7000" y="8772527"/>
            <a:ext cx="3011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CFD9FD4C-43CB-4F66-A681-0CE3BC15881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97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3011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92" tIns="46246" rIns="92492" bIns="46246" numCol="1" anchor="t" anchorCtr="0" compatLnSpc="1">
            <a:prstTxWarp prst="textNoShape">
              <a:avLst/>
            </a:prstTxWarp>
          </a:bodyPr>
          <a:lstStyle>
            <a:lvl1pPr defTabSz="461963">
              <a:defRPr sz="1200"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7000" y="2"/>
            <a:ext cx="3011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92" tIns="46246" rIns="92492" bIns="46246" numCol="1" anchor="t" anchorCtr="0" compatLnSpc="1">
            <a:prstTxWarp prst="textNoShape">
              <a:avLst/>
            </a:prstTxWarp>
          </a:bodyPr>
          <a:lstStyle>
            <a:lvl1pPr algn="r" defTabSz="461963">
              <a:defRPr sz="1200">
                <a:latin typeface="Calibri" pitchFamily="34" charset="0"/>
              </a:defRPr>
            </a:lvl1pPr>
          </a:lstStyle>
          <a:p>
            <a:fld id="{5763856C-8EF5-4DB3-813E-36D4E152B919}" type="datetimeFigureOut">
              <a:rPr lang="en-US"/>
              <a:pPr/>
              <a:t>2/10/2014</a:t>
            </a:fld>
            <a:endParaRPr lang="en-US" dirty="0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5225" y="692150"/>
            <a:ext cx="4619625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327" y="4387852"/>
            <a:ext cx="5559425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92" tIns="46246" rIns="92492" bIns="4624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2527"/>
            <a:ext cx="3011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92" tIns="46246" rIns="92492" bIns="46246" numCol="1" anchor="b" anchorCtr="0" compatLnSpc="1">
            <a:prstTxWarp prst="textNoShape">
              <a:avLst/>
            </a:prstTxWarp>
          </a:bodyPr>
          <a:lstStyle>
            <a:lvl1pPr defTabSz="461963">
              <a:defRPr sz="1200">
                <a:latin typeface="Calibr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7000" y="8772527"/>
            <a:ext cx="3011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92" tIns="46246" rIns="92492" bIns="46246" numCol="1" anchor="b" anchorCtr="0" compatLnSpc="1">
            <a:prstTxWarp prst="textNoShape">
              <a:avLst/>
            </a:prstTxWarp>
          </a:bodyPr>
          <a:lstStyle>
            <a:lvl1pPr algn="r" defTabSz="461963">
              <a:defRPr sz="1200">
                <a:latin typeface="Calibri" pitchFamily="34" charset="0"/>
              </a:defRPr>
            </a:lvl1pPr>
          </a:lstStyle>
          <a:p>
            <a:fld id="{F8504B47-32C5-4288-9467-0C3BB18E76A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6917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AC2E4-9597-41B0-A110-93102D2D709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7829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dirty="0" smtClean="0"/>
              <a:t>Consumer protections include”</a:t>
            </a:r>
          </a:p>
          <a:p>
            <a:pPr marL="1202985" lvl="2" indent="-328087">
              <a:buFont typeface="Arial" pitchFamily="34" charset="0"/>
              <a:buChar char="•"/>
            </a:pPr>
            <a:r>
              <a:rPr lang="en-US" sz="2100" dirty="0"/>
              <a:t>Summary of Benefits and Coverage and the Uniform Glossary</a:t>
            </a:r>
          </a:p>
          <a:p>
            <a:pPr marL="1202985" lvl="2" indent="-328087">
              <a:buFont typeface="Arial" pitchFamily="34" charset="0"/>
              <a:buChar char="•"/>
            </a:pPr>
            <a:r>
              <a:rPr lang="en-US" sz="2100" dirty="0"/>
              <a:t>Premium Rate Review/Medical Loss Ratio (discloses insurer efficiency and gives rebates if insurer has high administrative costs)</a:t>
            </a:r>
          </a:p>
          <a:p>
            <a:pPr marL="1202985" lvl="2" indent="-328087">
              <a:buFont typeface="Arial" pitchFamily="34" charset="0"/>
              <a:buChar char="•"/>
            </a:pPr>
            <a:r>
              <a:rPr lang="en-US" sz="2100" dirty="0"/>
              <a:t>Internal Claims and Appeals &amp; External Review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AC2E4-9597-41B0-A110-93102D2D709D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489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dirty="0" smtClean="0"/>
              <a:t>Consumer protections include”</a:t>
            </a:r>
          </a:p>
          <a:p>
            <a:pPr marL="1202985" lvl="2" indent="-328087">
              <a:buFont typeface="Arial" pitchFamily="34" charset="0"/>
              <a:buChar char="•"/>
            </a:pPr>
            <a:r>
              <a:rPr lang="en-US" sz="2100" dirty="0"/>
              <a:t>Summary of Benefits and Coverage and the Uniform Glossary</a:t>
            </a:r>
          </a:p>
          <a:p>
            <a:pPr marL="1202985" lvl="2" indent="-328087">
              <a:buFont typeface="Arial" pitchFamily="34" charset="0"/>
              <a:buChar char="•"/>
            </a:pPr>
            <a:r>
              <a:rPr lang="en-US" sz="2100" dirty="0"/>
              <a:t>Premium Rate Review/Medical Loss Ratio (discloses insurer efficiency and gives rebates if insurer has high administrative costs)</a:t>
            </a:r>
          </a:p>
          <a:p>
            <a:pPr marL="1202985" lvl="2" indent="-328087">
              <a:buFont typeface="Arial" pitchFamily="34" charset="0"/>
              <a:buChar char="•"/>
            </a:pPr>
            <a:r>
              <a:rPr lang="en-US" sz="2100" dirty="0"/>
              <a:t>Internal Claims and Appeals &amp; External Review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AC2E4-9597-41B0-A110-93102D2D709D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1737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dirty="0" smtClean="0"/>
              <a:t>Consumer protections include”</a:t>
            </a:r>
          </a:p>
          <a:p>
            <a:pPr marL="1202985" lvl="2" indent="-328087">
              <a:buFont typeface="Arial" pitchFamily="34" charset="0"/>
              <a:buChar char="•"/>
            </a:pPr>
            <a:r>
              <a:rPr lang="en-US" sz="2100" dirty="0"/>
              <a:t>Summary of Benefits and Coverage and the Uniform Glossary</a:t>
            </a:r>
          </a:p>
          <a:p>
            <a:pPr marL="1202985" lvl="2" indent="-328087">
              <a:buFont typeface="Arial" pitchFamily="34" charset="0"/>
              <a:buChar char="•"/>
            </a:pPr>
            <a:r>
              <a:rPr lang="en-US" sz="2100" dirty="0"/>
              <a:t>Premium Rate Review/Medical Loss Ratio (discloses insurer efficiency and gives rebates if insurer has high administrative costs)</a:t>
            </a:r>
          </a:p>
          <a:p>
            <a:pPr marL="1202985" lvl="2" indent="-328087">
              <a:buFont typeface="Arial" pitchFamily="34" charset="0"/>
              <a:buChar char="•"/>
            </a:pPr>
            <a:r>
              <a:rPr lang="en-US" sz="2100" dirty="0"/>
              <a:t>Internal Claims and Appeals &amp; External Review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AC2E4-9597-41B0-A110-93102D2D709D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389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dirty="0" smtClean="0"/>
              <a:t>Consumer protections include”</a:t>
            </a:r>
          </a:p>
          <a:p>
            <a:pPr marL="1202985" lvl="2" indent="-328087">
              <a:buFont typeface="Arial" pitchFamily="34" charset="0"/>
              <a:buChar char="•"/>
            </a:pPr>
            <a:r>
              <a:rPr lang="en-US" sz="2100" dirty="0"/>
              <a:t>Summary of Benefits and Coverage and the Uniform Glossary</a:t>
            </a:r>
          </a:p>
          <a:p>
            <a:pPr marL="1202985" lvl="2" indent="-328087">
              <a:buFont typeface="Arial" pitchFamily="34" charset="0"/>
              <a:buChar char="•"/>
            </a:pPr>
            <a:r>
              <a:rPr lang="en-US" sz="2100" dirty="0"/>
              <a:t>Premium Rate Review/Medical Loss Ratio (discloses insurer efficiency and gives rebates if insurer has high administrative costs)</a:t>
            </a:r>
          </a:p>
          <a:p>
            <a:pPr marL="1202985" lvl="2" indent="-328087">
              <a:buFont typeface="Arial" pitchFamily="34" charset="0"/>
              <a:buChar char="•"/>
            </a:pPr>
            <a:r>
              <a:rPr lang="en-US" sz="2100" dirty="0"/>
              <a:t>Internal Claims and Appeals &amp; External Review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AC2E4-9597-41B0-A110-93102D2D709D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4508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dirty="0" smtClean="0"/>
              <a:t>Consumer protections include”</a:t>
            </a:r>
          </a:p>
          <a:p>
            <a:pPr marL="1202985" lvl="2" indent="-328087">
              <a:buFont typeface="Arial" pitchFamily="34" charset="0"/>
              <a:buChar char="•"/>
            </a:pPr>
            <a:r>
              <a:rPr lang="en-US" sz="2100" dirty="0"/>
              <a:t>Summary of Benefits and Coverage and the Uniform Glossary</a:t>
            </a:r>
          </a:p>
          <a:p>
            <a:pPr marL="1202985" lvl="2" indent="-328087">
              <a:buFont typeface="Arial" pitchFamily="34" charset="0"/>
              <a:buChar char="•"/>
            </a:pPr>
            <a:r>
              <a:rPr lang="en-US" sz="2100" dirty="0"/>
              <a:t>Premium Rate Review/Medical Loss Ratio (discloses insurer efficiency and gives rebates if insurer has high administrative costs)</a:t>
            </a:r>
          </a:p>
          <a:p>
            <a:pPr marL="1202985" lvl="2" indent="-328087">
              <a:buFont typeface="Arial" pitchFamily="34" charset="0"/>
              <a:buChar char="•"/>
            </a:pPr>
            <a:r>
              <a:rPr lang="en-US" sz="2100" dirty="0"/>
              <a:t>Internal Claims and Appeals &amp; External Review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AC2E4-9597-41B0-A110-93102D2D709D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2761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dirty="0" smtClean="0"/>
              <a:t>Consumer protections include”</a:t>
            </a:r>
          </a:p>
          <a:p>
            <a:pPr marL="1202985" lvl="2" indent="-328087">
              <a:buFont typeface="Arial" pitchFamily="34" charset="0"/>
              <a:buChar char="•"/>
            </a:pPr>
            <a:r>
              <a:rPr lang="en-US" sz="2100" dirty="0"/>
              <a:t>Summary of Benefits and Coverage and the Uniform Glossary</a:t>
            </a:r>
          </a:p>
          <a:p>
            <a:pPr marL="1202985" lvl="2" indent="-328087">
              <a:buFont typeface="Arial" pitchFamily="34" charset="0"/>
              <a:buChar char="•"/>
            </a:pPr>
            <a:r>
              <a:rPr lang="en-US" sz="2100" dirty="0"/>
              <a:t>Premium Rate Review/Medical Loss Ratio (discloses insurer efficiency and gives rebates if insurer has high administrative costs)</a:t>
            </a:r>
          </a:p>
          <a:p>
            <a:pPr marL="1202985" lvl="2" indent="-328087">
              <a:buFont typeface="Arial" pitchFamily="34" charset="0"/>
              <a:buChar char="•"/>
            </a:pPr>
            <a:r>
              <a:rPr lang="en-US" sz="2100" dirty="0"/>
              <a:t>Internal Claims and Appeals &amp; External Review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AC2E4-9597-41B0-A110-93102D2D709D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1135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dirty="0" smtClean="0"/>
              <a:t>Consumer protections include”</a:t>
            </a:r>
          </a:p>
          <a:p>
            <a:pPr marL="1202985" lvl="2" indent="-328087">
              <a:buFont typeface="Arial" pitchFamily="34" charset="0"/>
              <a:buChar char="•"/>
            </a:pPr>
            <a:r>
              <a:rPr lang="en-US" sz="2100" dirty="0"/>
              <a:t>Summary of Benefits and Coverage and the Uniform Glossary</a:t>
            </a:r>
          </a:p>
          <a:p>
            <a:pPr marL="1202985" lvl="2" indent="-328087">
              <a:buFont typeface="Arial" pitchFamily="34" charset="0"/>
              <a:buChar char="•"/>
            </a:pPr>
            <a:r>
              <a:rPr lang="en-US" sz="2100" dirty="0"/>
              <a:t>Premium Rate Review/Medical Loss Ratio (discloses insurer efficiency and gives rebates if insurer has high administrative costs)</a:t>
            </a:r>
          </a:p>
          <a:p>
            <a:pPr marL="1202985" lvl="2" indent="-328087">
              <a:buFont typeface="Arial" pitchFamily="34" charset="0"/>
              <a:buChar char="•"/>
            </a:pPr>
            <a:r>
              <a:rPr lang="en-US" sz="2100" dirty="0"/>
              <a:t>Internal Claims and Appeals &amp; External Review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AC2E4-9597-41B0-A110-93102D2D709D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388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dirty="0" smtClean="0"/>
              <a:t>Consumer protections include”</a:t>
            </a:r>
          </a:p>
          <a:p>
            <a:pPr marL="1202985" lvl="2" indent="-328087">
              <a:buFont typeface="Arial" pitchFamily="34" charset="0"/>
              <a:buChar char="•"/>
            </a:pPr>
            <a:r>
              <a:rPr lang="en-US" sz="2100" dirty="0"/>
              <a:t>Summary of Benefits and Coverage and the Uniform Glossary</a:t>
            </a:r>
          </a:p>
          <a:p>
            <a:pPr marL="1202985" lvl="2" indent="-328087">
              <a:buFont typeface="Arial" pitchFamily="34" charset="0"/>
              <a:buChar char="•"/>
            </a:pPr>
            <a:r>
              <a:rPr lang="en-US" sz="2100" dirty="0"/>
              <a:t>Premium Rate Review/Medical Loss Ratio (discloses insurer efficiency and gives rebates if insurer has high administrative costs)</a:t>
            </a:r>
          </a:p>
          <a:p>
            <a:pPr marL="1202985" lvl="2" indent="-328087">
              <a:buFont typeface="Arial" pitchFamily="34" charset="0"/>
              <a:buChar char="•"/>
            </a:pPr>
            <a:r>
              <a:rPr lang="en-US" sz="2100" dirty="0"/>
              <a:t>Internal Claims and Appeals &amp; External Review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AC2E4-9597-41B0-A110-93102D2D709D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102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6156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1494" indent="-289036" defTabSz="936156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56145" indent="-231229" defTabSz="936156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18602" indent="-231229" defTabSz="936156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81060" indent="-231229" defTabSz="936156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43518" indent="-231229" defTabSz="93615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05976" indent="-231229" defTabSz="93615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68434" indent="-231229" defTabSz="93615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30891" indent="-231229" defTabSz="93615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405D10B-012E-48DD-B554-97676C7F5D23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33795" name="Rectangle 7"/>
          <p:cNvSpPr txBox="1">
            <a:spLocks noGrp="1" noChangeArrowheads="1"/>
          </p:cNvSpPr>
          <p:nvPr/>
        </p:nvSpPr>
        <p:spPr bwMode="auto">
          <a:xfrm>
            <a:off x="3936771" y="8772379"/>
            <a:ext cx="3011699" cy="462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56" tIns="46778" rIns="93556" bIns="46778" anchor="b"/>
          <a:lstStyle>
            <a:lvl1pPr defTabSz="4619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619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619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619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619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61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61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61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619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E8ECE0CD-01B1-4ABF-AEB5-314661D5D3E0}" type="slidenum">
              <a:rPr lang="en-US" sz="1200">
                <a:latin typeface="Calibri" pitchFamily="34" charset="0"/>
              </a:rPr>
              <a:pPr algn="r" eaLnBrk="1" hangingPunct="1"/>
              <a:t>6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33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19625" cy="3463925"/>
          </a:xfrm>
          <a:ln/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556" tIns="46778" rIns="93556" bIns="46778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05243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937000" y="8770939"/>
            <a:ext cx="30114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540" tIns="46771" rIns="93540" bIns="46771" anchor="b"/>
          <a:lstStyle/>
          <a:p>
            <a:pPr algn="r" defTabSz="936156"/>
            <a:fld id="{8F2F2969-9256-4C4B-83EC-B2E1A936BD76}" type="slidenum">
              <a:rPr lang="en-US" sz="1200">
                <a:latin typeface="Calibri" pitchFamily="34" charset="0"/>
                <a:ea typeface="ＭＳ Ｐゴシック" charset="-128"/>
              </a:rPr>
              <a:pPr algn="r" defTabSz="936156"/>
              <a:t>10</a:t>
            </a:fld>
            <a:endParaRPr lang="en-US" sz="1200"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692150"/>
            <a:ext cx="4622800" cy="346710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7104" y="4386263"/>
            <a:ext cx="5095875" cy="4157662"/>
          </a:xfrm>
        </p:spPr>
        <p:txBody>
          <a:bodyPr lIns="94495" tIns="47248" rIns="94495" bIns="47248"/>
          <a:lstStyle/>
          <a:p>
            <a:pPr>
              <a:buFont typeface="Wingdings" pitchFamily="2" charset="2"/>
              <a:buChar char="§"/>
            </a:pPr>
            <a:endParaRPr lang="en-US">
              <a:solidFill>
                <a:srgbClr val="000000"/>
              </a:solidFill>
              <a:latin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235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90563"/>
            <a:ext cx="4618038" cy="3463925"/>
          </a:xfrm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7" y="4387852"/>
            <a:ext cx="5559425" cy="41576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05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AC2E4-9597-41B0-A110-93102D2D70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430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04B47-32C5-4288-9467-0C3BB18E76A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502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6500" y="679450"/>
            <a:ext cx="4541838" cy="3406775"/>
          </a:xfrm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8" y="4315921"/>
            <a:ext cx="5559425" cy="408950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01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dirty="0" smtClean="0"/>
              <a:t>Consumer protections include”</a:t>
            </a:r>
          </a:p>
          <a:p>
            <a:pPr marL="1202985" lvl="2" indent="-328087">
              <a:buFont typeface="Arial" pitchFamily="34" charset="0"/>
              <a:buChar char="•"/>
            </a:pPr>
            <a:r>
              <a:rPr lang="en-US" sz="2100" dirty="0"/>
              <a:t>Summary of Benefits and Coverage and the Uniform Glossary</a:t>
            </a:r>
          </a:p>
          <a:p>
            <a:pPr marL="1202985" lvl="2" indent="-328087">
              <a:buFont typeface="Arial" pitchFamily="34" charset="0"/>
              <a:buChar char="•"/>
            </a:pPr>
            <a:r>
              <a:rPr lang="en-US" sz="2100" dirty="0"/>
              <a:t>Premium Rate Review/Medical Loss Ratio (discloses insurer efficiency and gives rebates if insurer has high administrative costs)</a:t>
            </a:r>
          </a:p>
          <a:p>
            <a:pPr marL="1202985" lvl="2" indent="-328087">
              <a:buFont typeface="Arial" pitchFamily="34" charset="0"/>
              <a:buChar char="•"/>
            </a:pPr>
            <a:r>
              <a:rPr lang="en-US" sz="2100" dirty="0"/>
              <a:t>Internal Claims and Appeals &amp; External Review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AC2E4-9597-41B0-A110-93102D2D709D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53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r>
              <a:rPr lang="en-US" dirty="0" smtClean="0"/>
              <a:t>Consumer protections include”</a:t>
            </a:r>
          </a:p>
          <a:p>
            <a:pPr marL="1202985" lvl="2" indent="-328087">
              <a:buFont typeface="Arial" pitchFamily="34" charset="0"/>
              <a:buChar char="•"/>
            </a:pPr>
            <a:r>
              <a:rPr lang="en-US" sz="2100" dirty="0"/>
              <a:t>Summary of Benefits and Coverage and the Uniform Glossary</a:t>
            </a:r>
          </a:p>
          <a:p>
            <a:pPr marL="1202985" lvl="2" indent="-328087">
              <a:buFont typeface="Arial" pitchFamily="34" charset="0"/>
              <a:buChar char="•"/>
            </a:pPr>
            <a:r>
              <a:rPr lang="en-US" sz="2100" dirty="0"/>
              <a:t>Premium Rate Review/Medical Loss Ratio (discloses insurer efficiency and gives rebates if insurer has high administrative costs)</a:t>
            </a:r>
          </a:p>
          <a:p>
            <a:pPr marL="1202985" lvl="2" indent="-328087">
              <a:buFont typeface="Arial" pitchFamily="34" charset="0"/>
              <a:buChar char="•"/>
            </a:pPr>
            <a:r>
              <a:rPr lang="en-US" sz="2100" dirty="0"/>
              <a:t>Internal Claims and Appeals &amp; External Review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AC2E4-9597-41B0-A110-93102D2D709D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501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4625"/>
            <a:ext cx="7772400" cy="1470025"/>
          </a:xfrm>
        </p:spPr>
        <p:txBody>
          <a:bodyPr/>
          <a:lstStyle>
            <a:lvl1pPr>
              <a:defRPr>
                <a:solidFill>
                  <a:srgbClr val="A0214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2F129-5BE5-4DB1-B32D-5DAB7D4F12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-47625"/>
            <a:ext cx="9144000" cy="33337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7"/>
          <a:stretch/>
        </p:blipFill>
        <p:spPr>
          <a:xfrm>
            <a:off x="7099407" y="5715000"/>
            <a:ext cx="2044593" cy="885825"/>
          </a:xfrm>
          <a:prstGeom prst="rect">
            <a:avLst/>
          </a:prstGeom>
        </p:spPr>
      </p:pic>
      <p:pic>
        <p:nvPicPr>
          <p:cNvPr id="11" name="Picture 8" descr="kid1.jpg"/>
          <p:cNvPicPr>
            <a:picLocks noChangeAspect="1"/>
          </p:cNvPicPr>
          <p:nvPr userDrawn="1"/>
        </p:nvPicPr>
        <p:blipFill rotWithShape="1">
          <a:blip r:embed="rId2"/>
          <a:srcRect b="96111"/>
          <a:stretch/>
        </p:blipFill>
        <p:spPr bwMode="auto">
          <a:xfrm>
            <a:off x="0" y="6588125"/>
            <a:ext cx="91440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Placeholder 2"/>
          <p:cNvSpPr>
            <a:spLocks noGrp="1"/>
          </p:cNvSpPr>
          <p:nvPr>
            <p:ph idx="12" hasCustomPrompt="1"/>
          </p:nvPr>
        </p:nvSpPr>
        <p:spPr>
          <a:xfrm>
            <a:off x="590550" y="177165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itchFamily="34" charset="0"/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88920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737CB-6BB3-48B1-8D78-8A9BC91D5D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9AF5-1B00-43AF-B925-B3C06F055A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371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737CB-6BB3-48B1-8D78-8A9BC91D5D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9AF5-1B00-43AF-B925-B3C06F055A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509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737CB-6BB3-48B1-8D78-8A9BC91D5D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39AF5-1B00-43AF-B925-B3C06F055A2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554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80EFF-F74F-49F9-9ED7-844288A5583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2/10/2014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8CF5E-F413-4A83-95EC-9C1527E9B82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829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2/10/2014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55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737CB-6BB3-48B1-8D78-8A9BC91D5DD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/>
              <a:t>2/10/2014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39AF5-1B00-43AF-B925-B3C06F055A2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017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mailto:dmiller@aap.org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jposlosky@aap.org" TargetMode="External"/><Relationship Id="rId2" Type="http://schemas.openxmlformats.org/officeDocument/2006/relationships/hyperlink" Target="mailto:rhall@aap.org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5" descr="IntroSlide2.psd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25" y="-20079"/>
            <a:ext cx="922020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Title 1"/>
          <p:cNvSpPr>
            <a:spLocks noGrp="1"/>
          </p:cNvSpPr>
          <p:nvPr>
            <p:ph type="ctrTitle" idx="4294967295"/>
          </p:nvPr>
        </p:nvSpPr>
        <p:spPr>
          <a:xfrm>
            <a:off x="0" y="198438"/>
            <a:ext cx="92202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A0214F"/>
                </a:solidFill>
              </a:rPr>
              <a:t>Federal Advocacy &amp; </a:t>
            </a:r>
            <a:br>
              <a:rPr lang="en-US" dirty="0" smtClean="0">
                <a:solidFill>
                  <a:srgbClr val="A0214F"/>
                </a:solidFill>
              </a:rPr>
            </a:br>
            <a:r>
              <a:rPr lang="en-US" dirty="0" smtClean="0">
                <a:solidFill>
                  <a:srgbClr val="A0214F"/>
                </a:solidFill>
              </a:rPr>
              <a:t>the Children’s Health Insurance Program </a:t>
            </a:r>
            <a:endParaRPr lang="en-US" dirty="0" smtClean="0">
              <a:solidFill>
                <a:srgbClr val="A0214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789102"/>
            <a:ext cx="922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+mj-lt"/>
              </a:rPr>
              <a:t>Children’s National Medical Center</a:t>
            </a:r>
          </a:p>
          <a:p>
            <a:pPr algn="ctr"/>
            <a:r>
              <a:rPr lang="en-US" sz="2200" dirty="0" smtClean="0">
                <a:latin typeface="+mj-lt"/>
              </a:rPr>
              <a:t>Noon conference</a:t>
            </a:r>
            <a:endParaRPr lang="en-US" sz="22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22540" y="2890342"/>
            <a:ext cx="57340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latin typeface="+mj-lt"/>
              </a:rPr>
              <a:t>Jamie Poslosky</a:t>
            </a:r>
          </a:p>
          <a:p>
            <a:pPr algn="r"/>
            <a:r>
              <a:rPr lang="en-US" dirty="0" smtClean="0">
                <a:latin typeface="+mj-lt"/>
              </a:rPr>
              <a:t>Director, Division of Advocacy Communications</a:t>
            </a:r>
          </a:p>
          <a:p>
            <a:pPr algn="r"/>
            <a:r>
              <a:rPr lang="en-US" dirty="0" smtClean="0">
                <a:latin typeface="+mj-lt"/>
              </a:rPr>
              <a:t>Department of Public Affairs</a:t>
            </a:r>
          </a:p>
          <a:p>
            <a:pPr algn="r"/>
            <a:endParaRPr lang="en-US" dirty="0" smtClean="0">
              <a:latin typeface="+mj-lt"/>
            </a:endParaRPr>
          </a:p>
          <a:p>
            <a:pPr algn="r"/>
            <a:r>
              <a:rPr lang="en-US" b="1" dirty="0" smtClean="0">
                <a:latin typeface="+mj-lt"/>
              </a:rPr>
              <a:t>Bob Hall, JD, </a:t>
            </a:r>
            <a:r>
              <a:rPr lang="en-US" b="1" dirty="0" err="1" smtClean="0">
                <a:latin typeface="+mj-lt"/>
              </a:rPr>
              <a:t>MPAff</a:t>
            </a:r>
            <a:endParaRPr lang="en-US" b="1" dirty="0" smtClean="0">
              <a:latin typeface="+mj-lt"/>
            </a:endParaRPr>
          </a:p>
          <a:p>
            <a:pPr algn="r"/>
            <a:r>
              <a:rPr lang="en-US" dirty="0" smtClean="0">
                <a:latin typeface="+mj-lt"/>
              </a:rPr>
              <a:t>Associate Director, Department of Federal Affairs</a:t>
            </a:r>
            <a:endParaRPr lang="en-US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56051" y="2705676"/>
            <a:ext cx="1903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b="1" dirty="0" smtClean="0">
                <a:solidFill>
                  <a:srgbClr val="A0214F"/>
                </a:solidFill>
                <a:latin typeface="+mj-lt"/>
                <a:cs typeface="Arial" charset="0"/>
              </a:rPr>
              <a:t>February </a:t>
            </a:r>
            <a:r>
              <a:rPr lang="en-US" b="1" dirty="0" smtClean="0">
                <a:solidFill>
                  <a:srgbClr val="A0214F"/>
                </a:solidFill>
                <a:latin typeface="+mj-lt"/>
                <a:cs typeface="Arial" charset="0"/>
              </a:rPr>
              <a:t>10</a:t>
            </a:r>
            <a:r>
              <a:rPr lang="en-US" b="1" dirty="0" smtClean="0">
                <a:solidFill>
                  <a:srgbClr val="A0214F"/>
                </a:solidFill>
                <a:latin typeface="+mj-lt"/>
                <a:cs typeface="Arial" charset="0"/>
              </a:rPr>
              <a:t>, </a:t>
            </a:r>
            <a:r>
              <a:rPr lang="en-US" b="1" dirty="0" smtClean="0">
                <a:solidFill>
                  <a:srgbClr val="A0214F"/>
                </a:solidFill>
                <a:latin typeface="+mj-lt"/>
                <a:cs typeface="Arial" charset="0"/>
              </a:rPr>
              <a:t>2014</a:t>
            </a: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801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81000" y="5150708"/>
            <a:ext cx="87630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6252" y="-140474"/>
            <a:ext cx="9144000" cy="1470025"/>
          </a:xfrm>
        </p:spPr>
        <p:txBody>
          <a:bodyPr>
            <a:normAutofit/>
          </a:bodyPr>
          <a:lstStyle/>
          <a:p>
            <a:r>
              <a:rPr lang="en-US" sz="4200" b="0" dirty="0" smtClean="0">
                <a:latin typeface="+mj-lt"/>
              </a:rPr>
              <a:t>Your Voice Makes a Difference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2133600" y="25908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endParaRPr lang="en-US" sz="2400">
              <a:latin typeface="+mj-lt"/>
              <a:ea typeface="ＭＳ Ｐゴシック" charset="-128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849261841"/>
              </p:ext>
            </p:extLst>
          </p:nvPr>
        </p:nvGraphicFramePr>
        <p:xfrm>
          <a:off x="469557" y="1124466"/>
          <a:ext cx="8180173" cy="5382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430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itle 1"/>
          <p:cNvSpPr>
            <a:spLocks noGrp="1"/>
          </p:cNvSpPr>
          <p:nvPr>
            <p:ph type="ctrTitle"/>
          </p:nvPr>
        </p:nvSpPr>
        <p:spPr>
          <a:xfrm>
            <a:off x="685800" y="1962236"/>
            <a:ext cx="7772400" cy="1470025"/>
          </a:xfrm>
        </p:spPr>
        <p:txBody>
          <a:bodyPr/>
          <a:lstStyle/>
          <a:p>
            <a:r>
              <a:rPr lang="en-US" sz="6000" dirty="0" smtClean="0">
                <a:latin typeface="+mj-lt"/>
                <a:cs typeface="Arial" charset="0"/>
              </a:rPr>
              <a:t>How do I Advocate?</a:t>
            </a:r>
            <a:endParaRPr lang="en-US" sz="60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878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b="0" dirty="0" smtClean="0">
                <a:latin typeface="+mj-lt"/>
              </a:rPr>
              <a:t>Take Advantage of Your Location</a:t>
            </a:r>
            <a:endParaRPr lang="en-US" sz="4000" b="0" dirty="0" smtClean="0">
              <a:solidFill>
                <a:srgbClr val="A0214F"/>
              </a:solidFill>
              <a:latin typeface="+mj-lt"/>
            </a:endParaRPr>
          </a:p>
        </p:txBody>
      </p:sp>
      <p:sp>
        <p:nvSpPr>
          <p:cNvPr id="153603" name="Rectangle 3"/>
          <p:cNvSpPr>
            <a:spLocks noGrp="1"/>
          </p:cNvSpPr>
          <p:nvPr>
            <p:ph idx="12"/>
          </p:nvPr>
        </p:nvSpPr>
        <p:spPr>
          <a:xfrm>
            <a:off x="261037" y="1458612"/>
            <a:ext cx="4179158" cy="4525963"/>
          </a:xfrm>
        </p:spPr>
        <p:txBody>
          <a:bodyPr>
            <a:normAutofit/>
          </a:bodyPr>
          <a:lstStyle/>
          <a:p>
            <a:pPr lvl="1" defTabSz="914400">
              <a:lnSpc>
                <a:spcPct val="90000"/>
              </a:lnSpc>
              <a:buFont typeface="Cambria" pitchFamily="18" charset="0"/>
              <a:buNone/>
              <a:tabLst>
                <a:tab pos="682625" algn="l"/>
              </a:tabLst>
            </a:pPr>
            <a:endParaRPr lang="en-US" sz="300" dirty="0" smtClean="0">
              <a:solidFill>
                <a:schemeClr val="tx1"/>
              </a:solidFill>
              <a:latin typeface="+mj-lt"/>
            </a:endParaRPr>
          </a:p>
          <a:p>
            <a:pPr marL="342900" indent="-342900" defTabSz="91440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682625" algn="l"/>
              </a:tabLst>
            </a:pPr>
            <a:r>
              <a:rPr lang="en-US" sz="2500" dirty="0" smtClean="0">
                <a:solidFill>
                  <a:schemeClr val="tx1"/>
                </a:solidFill>
                <a:latin typeface="+mj-lt"/>
              </a:rPr>
              <a:t>Participate </a:t>
            </a:r>
            <a:r>
              <a:rPr lang="en-US" sz="2500" dirty="0" smtClean="0">
                <a:solidFill>
                  <a:schemeClr val="tx1"/>
                </a:solidFill>
                <a:latin typeface="+mj-lt"/>
              </a:rPr>
              <a:t>in an </a:t>
            </a:r>
            <a:r>
              <a:rPr lang="en-US" sz="2500" dirty="0" smtClean="0">
                <a:solidFill>
                  <a:schemeClr val="tx1"/>
                </a:solidFill>
                <a:latin typeface="+mj-lt"/>
              </a:rPr>
              <a:t>AAP advocacy training</a:t>
            </a:r>
          </a:p>
          <a:p>
            <a:pPr marL="342900" indent="-342900" defTabSz="91440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682625" algn="l"/>
              </a:tabLst>
            </a:pPr>
            <a:r>
              <a:rPr lang="en-US" sz="2500" dirty="0" smtClean="0">
                <a:solidFill>
                  <a:schemeClr val="tx1"/>
                </a:solidFill>
                <a:latin typeface="+mj-lt"/>
              </a:rPr>
              <a:t>Go with your fellow residents to meet with staff on Capitol Hill</a:t>
            </a:r>
          </a:p>
          <a:p>
            <a:pPr marL="342900" indent="-342900" defTabSz="91440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682625" algn="l"/>
              </a:tabLst>
            </a:pPr>
            <a:r>
              <a:rPr lang="en-US" sz="2500" dirty="0" smtClean="0">
                <a:latin typeface="+mj-lt"/>
              </a:rPr>
              <a:t>Attend briefings and hearings</a:t>
            </a:r>
          </a:p>
          <a:p>
            <a:pPr marL="342900" indent="-342900" defTabSz="91440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682625" algn="l"/>
              </a:tabLst>
            </a:pPr>
            <a:r>
              <a:rPr lang="en-US" sz="2500" dirty="0" smtClean="0">
                <a:solidFill>
                  <a:schemeClr val="tx1"/>
                </a:solidFill>
                <a:latin typeface="+mj-lt"/>
              </a:rPr>
              <a:t>Intern in the AAP’s DC office</a:t>
            </a:r>
          </a:p>
          <a:p>
            <a:pPr marL="342900" indent="-342900" defTabSz="91440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682625" algn="l"/>
              </a:tabLst>
            </a:pPr>
            <a:r>
              <a:rPr lang="en-US" sz="2500" dirty="0" smtClean="0">
                <a:latin typeface="+mj-lt"/>
              </a:rPr>
              <a:t>Take advantage of CNMC expertise</a:t>
            </a:r>
            <a:endParaRPr lang="en-US" sz="2500" dirty="0" smtClean="0">
              <a:solidFill>
                <a:schemeClr val="tx1"/>
              </a:solidFill>
              <a:latin typeface="+mj-lt"/>
            </a:endParaRPr>
          </a:p>
          <a:p>
            <a:pPr lvl="1" defTabSz="914400">
              <a:lnSpc>
                <a:spcPct val="90000"/>
              </a:lnSpc>
              <a:tabLst>
                <a:tab pos="682625" algn="l"/>
              </a:tabLst>
            </a:pPr>
            <a:endParaRPr lang="en-US" sz="2500" dirty="0" smtClean="0">
              <a:latin typeface="+mj-lt"/>
            </a:endParaRPr>
          </a:p>
          <a:p>
            <a:pPr lvl="1" defTabSz="914400">
              <a:lnSpc>
                <a:spcPct val="90000"/>
              </a:lnSpc>
              <a:tabLst>
                <a:tab pos="682625" algn="l"/>
              </a:tabLst>
            </a:pPr>
            <a:endParaRPr lang="en-US" dirty="0" smtClean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729" y="1210732"/>
            <a:ext cx="2927410" cy="39131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912" y="1569940"/>
            <a:ext cx="4049096" cy="2699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221" y="1277798"/>
            <a:ext cx="4228696" cy="31709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07012"/>
            <a:ext cx="4125270" cy="3093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541" y="1101797"/>
            <a:ext cx="4092376" cy="3150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233" y="1339825"/>
            <a:ext cx="3844992" cy="25496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599" y="1518892"/>
            <a:ext cx="4300151" cy="2859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val 7"/>
          <p:cNvSpPr/>
          <p:nvPr/>
        </p:nvSpPr>
        <p:spPr>
          <a:xfrm>
            <a:off x="5304808" y="2164643"/>
            <a:ext cx="413568" cy="4632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675739" y="2151443"/>
            <a:ext cx="413568" cy="4632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6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 dirty="0" smtClean="0">
                <a:latin typeface="+mj-lt"/>
              </a:rPr>
              <a:t>Advocacy Training </a:t>
            </a:r>
            <a:r>
              <a:rPr lang="en-US" b="0" dirty="0" smtClean="0">
                <a:latin typeface="+mj-lt"/>
              </a:rPr>
              <a:t>Opportunities</a:t>
            </a:r>
          </a:p>
        </p:txBody>
      </p:sp>
      <p:sp>
        <p:nvSpPr>
          <p:cNvPr id="4" name="Rectangle 3"/>
          <p:cNvSpPr txBox="1">
            <a:spLocks/>
          </p:cNvSpPr>
          <p:nvPr/>
        </p:nvSpPr>
        <p:spPr>
          <a:xfrm>
            <a:off x="94891" y="1953224"/>
            <a:ext cx="8911086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mbria" pitchFamily="18" charset="0"/>
              <a:buNone/>
            </a:pPr>
            <a:endParaRPr lang="en-US" sz="1000" dirty="0" smtClean="0"/>
          </a:p>
          <a:p>
            <a:r>
              <a:rPr lang="en-US" sz="2600" b="1" dirty="0" smtClean="0">
                <a:solidFill>
                  <a:schemeClr val="tx2"/>
                </a:solidFill>
              </a:rPr>
              <a:t>Legislative </a:t>
            </a:r>
            <a:r>
              <a:rPr lang="en-US" sz="2600" b="1" dirty="0" smtClean="0">
                <a:solidFill>
                  <a:schemeClr val="tx2"/>
                </a:solidFill>
              </a:rPr>
              <a:t>Conference: June 15-17, 2014</a:t>
            </a:r>
          </a:p>
          <a:p>
            <a:pPr lvl="1"/>
            <a:r>
              <a:rPr lang="en-US" sz="2400" dirty="0" smtClean="0"/>
              <a:t>Three-day federal advocacy conference in Washington, DC</a:t>
            </a:r>
          </a:p>
          <a:p>
            <a:pPr lvl="1"/>
            <a:r>
              <a:rPr lang="en-US" sz="2400" dirty="0" smtClean="0"/>
              <a:t>Guest speakers from Congress, the White House and DC media</a:t>
            </a:r>
          </a:p>
          <a:p>
            <a:pPr lvl="1"/>
            <a:r>
              <a:rPr lang="en-US" sz="2400" dirty="0" smtClean="0"/>
              <a:t>Workshops on specific advocacy tactics and skills-building</a:t>
            </a:r>
          </a:p>
          <a:p>
            <a:pPr lvl="1"/>
            <a:r>
              <a:rPr lang="en-US" sz="2400" dirty="0" smtClean="0"/>
              <a:t>Capitol Hill visits</a:t>
            </a:r>
          </a:p>
          <a:p>
            <a:pPr lvl="1"/>
            <a:r>
              <a:rPr lang="en-US" sz="2400" dirty="0" smtClean="0"/>
              <a:t>Scholarships available</a:t>
            </a:r>
            <a:endParaRPr lang="en-US" sz="2400" dirty="0"/>
          </a:p>
          <a:p>
            <a:endParaRPr lang="en-US" b="1" dirty="0">
              <a:solidFill>
                <a:srgbClr val="A0214F"/>
              </a:solidFill>
              <a:latin typeface="+mj-lt"/>
            </a:endParaRPr>
          </a:p>
          <a:p>
            <a:pPr lvl="1"/>
            <a:endParaRPr lang="en-US" sz="2400" dirty="0" smtClean="0"/>
          </a:p>
          <a:p>
            <a:pPr>
              <a:buFont typeface="Cambria" pitchFamily="18" charset="0"/>
              <a:buNone/>
            </a:pPr>
            <a:endParaRPr lang="en-US" sz="1000" dirty="0" smtClean="0"/>
          </a:p>
          <a:p>
            <a:pPr algn="just">
              <a:buFont typeface="Cambria" pitchFamily="18" charset="0"/>
              <a:buNone/>
            </a:pPr>
            <a:endParaRPr lang="en-US" sz="28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973797" y="5125135"/>
            <a:ext cx="715327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tx2"/>
                </a:solidFill>
                <a:latin typeface="+mn-lt"/>
              </a:rPr>
              <a:t>Visit </a:t>
            </a:r>
            <a:r>
              <a:rPr lang="en-US" sz="2600" b="1" dirty="0" err="1" smtClean="0">
                <a:solidFill>
                  <a:srgbClr val="A0214F"/>
                </a:solidFill>
                <a:latin typeface="+mn-lt"/>
              </a:rPr>
              <a:t>aap.org.legcon</a:t>
            </a:r>
            <a:r>
              <a:rPr lang="en-US" sz="2600" b="1" dirty="0" smtClean="0">
                <a:solidFill>
                  <a:srgbClr val="2B4681"/>
                </a:solidFill>
                <a:latin typeface="+mj-lt"/>
              </a:rPr>
              <a:t> to learn more</a:t>
            </a:r>
            <a:endParaRPr lang="en-US" sz="2600" b="1" dirty="0">
              <a:solidFill>
                <a:srgbClr val="A0214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4865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85725"/>
            <a:ext cx="7772400" cy="1470025"/>
          </a:xfrm>
        </p:spPr>
        <p:txBody>
          <a:bodyPr/>
          <a:lstStyle/>
          <a:p>
            <a:r>
              <a:rPr lang="en-US" dirty="0" smtClean="0"/>
              <a:t>Advocate to Congress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5" t="6771" r="27379" b="6251"/>
          <a:stretch/>
        </p:blipFill>
        <p:spPr bwMode="auto">
          <a:xfrm>
            <a:off x="134640" y="1371600"/>
            <a:ext cx="4654375" cy="48732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256" y="1860617"/>
            <a:ext cx="3933645" cy="2935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869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600" dirty="0" smtClean="0"/>
              <a:t>Speak Up in the Media</a:t>
            </a:r>
            <a:endParaRPr lang="en-US" sz="4600" dirty="0"/>
          </a:p>
        </p:txBody>
      </p:sp>
      <p:sp>
        <p:nvSpPr>
          <p:cNvPr id="4" name="Rectangle 3"/>
          <p:cNvSpPr/>
          <p:nvPr/>
        </p:nvSpPr>
        <p:spPr>
          <a:xfrm>
            <a:off x="364450" y="1841887"/>
            <a:ext cx="3645575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Cambria" pitchFamily="18" charset="0"/>
              <a:buNone/>
            </a:pPr>
            <a:r>
              <a:rPr lang="en-US" sz="2500" b="1" u="sng" dirty="0">
                <a:solidFill>
                  <a:schemeClr val="tx2"/>
                </a:solidFill>
                <a:latin typeface="+mj-lt"/>
              </a:rPr>
              <a:t>Media </a:t>
            </a:r>
            <a:r>
              <a:rPr lang="en-US" sz="2500" b="1" u="sng" dirty="0" smtClean="0">
                <a:solidFill>
                  <a:schemeClr val="tx2"/>
                </a:solidFill>
                <a:latin typeface="+mj-lt"/>
              </a:rPr>
              <a:t>advocacy defined:</a:t>
            </a:r>
            <a:r>
              <a:rPr lang="en-US" sz="25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500" dirty="0">
                <a:latin typeface="+mj-lt"/>
              </a:rPr>
              <a:t>Using media </a:t>
            </a:r>
            <a:r>
              <a:rPr lang="en-US" sz="2500" i="1" dirty="0">
                <a:latin typeface="+mj-lt"/>
              </a:rPr>
              <a:t>(newspapers, magazines, television, radio, and internet)</a:t>
            </a:r>
            <a:r>
              <a:rPr lang="en-US" sz="2500" dirty="0">
                <a:latin typeface="+mj-lt"/>
              </a:rPr>
              <a:t> to reach a broader audience in order to </a:t>
            </a:r>
            <a:r>
              <a:rPr lang="en-US" sz="2500" b="1" dirty="0">
                <a:solidFill>
                  <a:schemeClr val="tx2"/>
                </a:solidFill>
                <a:latin typeface="+mj-lt"/>
              </a:rPr>
              <a:t>build awareness </a:t>
            </a:r>
            <a:r>
              <a:rPr lang="en-US" sz="2500" dirty="0">
                <a:latin typeface="+mj-lt"/>
              </a:rPr>
              <a:t>on behalf of your issue and </a:t>
            </a:r>
            <a:r>
              <a:rPr lang="en-US" sz="2500" b="1" dirty="0">
                <a:solidFill>
                  <a:schemeClr val="tx2"/>
                </a:solidFill>
                <a:latin typeface="+mj-lt"/>
              </a:rPr>
              <a:t>gain more attention</a:t>
            </a:r>
            <a:r>
              <a:rPr lang="en-US" sz="2500" dirty="0">
                <a:latin typeface="+mj-lt"/>
              </a:rPr>
              <a:t> from decision-makers.  </a:t>
            </a:r>
          </a:p>
        </p:txBody>
      </p:sp>
      <p:pic>
        <p:nvPicPr>
          <p:cNvPr id="35" name="Picture 6" descr="http://www.seeklogo.com/images/O/Orlando_Sentinel-logo-9AC31C5E84-seeklogo.com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0" b="21660"/>
          <a:stretch/>
        </p:blipFill>
        <p:spPr bwMode="auto">
          <a:xfrm>
            <a:off x="5647370" y="2153335"/>
            <a:ext cx="1334227" cy="76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trbimg.com/img-52f01fe1/turbine/os-ed-children-insurance-myword-020414-2014020-001/600/450x6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4" y="2153335"/>
            <a:ext cx="1628775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5466760" y="3082297"/>
            <a:ext cx="16954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Keep funding kids' health insurance: My Word</a:t>
            </a:r>
          </a:p>
        </p:txBody>
      </p:sp>
    </p:spTree>
    <p:extLst>
      <p:ext uri="{BB962C8B-B14F-4D97-AF65-F5344CB8AC3E}">
        <p14:creationId xmlns:p14="http://schemas.microsoft.com/office/powerpoint/2010/main" val="84486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5725" y="-158750"/>
            <a:ext cx="9144000" cy="1470025"/>
          </a:xfrm>
        </p:spPr>
        <p:txBody>
          <a:bodyPr>
            <a:normAutofit/>
          </a:bodyPr>
          <a:lstStyle/>
          <a:p>
            <a:r>
              <a:rPr lang="en-US" sz="4600" dirty="0" smtClean="0"/>
              <a:t>Use </a:t>
            </a:r>
            <a:r>
              <a:rPr lang="en-US" sz="4600" dirty="0" smtClean="0"/>
              <a:t>Social Media to </a:t>
            </a:r>
            <a:r>
              <a:rPr lang="en-US" sz="4600" dirty="0" smtClean="0"/>
              <a:t>Advocate</a:t>
            </a:r>
            <a:endParaRPr lang="en-US" sz="46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807" t="19623" r="44563" b="4080"/>
          <a:stretch/>
        </p:blipFill>
        <p:spPr>
          <a:xfrm>
            <a:off x="228600" y="987615"/>
            <a:ext cx="3238507" cy="54227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0124" t="10507" r="45948" b="33823"/>
          <a:stretch/>
        </p:blipFill>
        <p:spPr>
          <a:xfrm>
            <a:off x="5229230" y="1261782"/>
            <a:ext cx="3829045" cy="50110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5" descr="Twitter-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95705" y="2713997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867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736600" y="1930400"/>
            <a:ext cx="7277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>
              <a:solidFill>
                <a:srgbClr val="2B4681"/>
              </a:solidFill>
              <a:cs typeface="Arial" charset="0"/>
            </a:endParaRPr>
          </a:p>
        </p:txBody>
      </p:sp>
      <p:sp>
        <p:nvSpPr>
          <p:cNvPr id="17413" name="Title 1"/>
          <p:cNvSpPr>
            <a:spLocks/>
          </p:cNvSpPr>
          <p:nvPr/>
        </p:nvSpPr>
        <p:spPr bwMode="auto">
          <a:xfrm>
            <a:off x="-59206" y="-221142"/>
            <a:ext cx="9203205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dirty="0">
                <a:solidFill>
                  <a:srgbClr val="A0214F"/>
                </a:solidFill>
                <a:latin typeface="Calibri"/>
              </a:rPr>
              <a:t/>
            </a:r>
            <a:br>
              <a:rPr lang="en-US" sz="3600" dirty="0">
                <a:solidFill>
                  <a:srgbClr val="A0214F"/>
                </a:solidFill>
                <a:latin typeface="Calibri"/>
              </a:rPr>
            </a:br>
            <a:r>
              <a:rPr lang="en-US" sz="3500" dirty="0">
                <a:solidFill>
                  <a:srgbClr val="A0214F"/>
                </a:solidFill>
                <a:latin typeface="Calibri"/>
              </a:rPr>
              <a:t>Raise </a:t>
            </a:r>
            <a:r>
              <a:rPr lang="en-US" sz="3500" dirty="0" smtClean="0">
                <a:solidFill>
                  <a:srgbClr val="A0214F"/>
                </a:solidFill>
                <a:latin typeface="Calibri"/>
              </a:rPr>
              <a:t>Awareness: </a:t>
            </a:r>
            <a:r>
              <a:rPr lang="en-US" sz="3500" dirty="0">
                <a:solidFill>
                  <a:srgbClr val="A0214F"/>
                </a:solidFill>
                <a:latin typeface="Calibri"/>
              </a:rPr>
              <a:t>Take Part in Creative Campaigns</a:t>
            </a:r>
            <a:endParaRPr lang="en-US" sz="3500" dirty="0">
              <a:solidFill>
                <a:srgbClr val="A0214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26" y="1071811"/>
            <a:ext cx="3579905" cy="2673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0" y="3603559"/>
            <a:ext cx="3400612" cy="25504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710" y="1057556"/>
            <a:ext cx="2749923" cy="36665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719" y="3130491"/>
            <a:ext cx="4570834" cy="3496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634" y="2532624"/>
            <a:ext cx="2799555" cy="3989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197" y="1008215"/>
            <a:ext cx="1013863" cy="101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0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/>
          </p:cNvSpPr>
          <p:nvPr>
            <p:ph type="ctrTitle"/>
          </p:nvPr>
        </p:nvSpPr>
        <p:spPr>
          <a:xfrm>
            <a:off x="685800" y="-57233"/>
            <a:ext cx="7772400" cy="1470025"/>
          </a:xfrm>
        </p:spPr>
        <p:txBody>
          <a:bodyPr/>
          <a:lstStyle/>
          <a:p>
            <a:r>
              <a:rPr lang="en-US" b="0" dirty="0" smtClean="0">
                <a:latin typeface="+mj-lt"/>
              </a:rPr>
              <a:t>Connect: </a:t>
            </a:r>
            <a:r>
              <a:rPr lang="en-US" b="0" dirty="0" smtClean="0">
                <a:latin typeface="+mj-lt"/>
              </a:rPr>
              <a:t>Form Coalitions</a:t>
            </a:r>
          </a:p>
        </p:txBody>
      </p:sp>
      <p:sp>
        <p:nvSpPr>
          <p:cNvPr id="123907" name="Rectangle 3"/>
          <p:cNvSpPr>
            <a:spLocks noGrp="1"/>
          </p:cNvSpPr>
          <p:nvPr>
            <p:ph idx="12"/>
          </p:nvPr>
        </p:nvSpPr>
        <p:spPr>
          <a:xfrm>
            <a:off x="66675" y="1333500"/>
            <a:ext cx="5314950" cy="4525963"/>
          </a:xfrm>
        </p:spPr>
        <p:txBody>
          <a:bodyPr>
            <a:normAutofit/>
          </a:bodyPr>
          <a:lstStyle/>
          <a:p>
            <a:pPr marL="0" indent="0" defTabSz="914400">
              <a:buNone/>
              <a:tabLst>
                <a:tab pos="682625" algn="l"/>
              </a:tabLst>
            </a:pPr>
            <a:r>
              <a:rPr lang="en-US" sz="2800" b="1" dirty="0" smtClean="0">
                <a:solidFill>
                  <a:srgbClr val="A0214F"/>
                </a:solidFill>
              </a:rPr>
              <a:t>Who can you work with to amplify your message?</a:t>
            </a:r>
          </a:p>
          <a:p>
            <a:pPr defTabSz="914400">
              <a:tabLst>
                <a:tab pos="682625" algn="l"/>
              </a:tabLst>
            </a:pPr>
            <a:r>
              <a:rPr lang="en-US" sz="2800" dirty="0" smtClean="0">
                <a:solidFill>
                  <a:schemeClr val="tx1"/>
                </a:solidFill>
              </a:rPr>
              <a:t>Fellow pediatric </a:t>
            </a:r>
            <a:r>
              <a:rPr lang="en-US" sz="2800" dirty="0" smtClean="0">
                <a:solidFill>
                  <a:schemeClr val="tx1"/>
                </a:solidFill>
              </a:rPr>
              <a:t>residents at CNMC</a:t>
            </a:r>
            <a:endParaRPr lang="en-US" sz="2800" dirty="0" smtClean="0">
              <a:solidFill>
                <a:schemeClr val="tx1"/>
              </a:solidFill>
            </a:endParaRPr>
          </a:p>
          <a:p>
            <a:pPr defTabSz="914400">
              <a:tabLst>
                <a:tab pos="682625" algn="l"/>
              </a:tabLst>
            </a:pPr>
            <a:r>
              <a:rPr lang="en-US" sz="2800" dirty="0" smtClean="0">
                <a:solidFill>
                  <a:schemeClr val="tx1"/>
                </a:solidFill>
              </a:rPr>
              <a:t>Children’s Hospital Association</a:t>
            </a:r>
            <a:endParaRPr lang="en-US" sz="2800" dirty="0" smtClean="0">
              <a:solidFill>
                <a:schemeClr val="tx1"/>
              </a:solidFill>
            </a:endParaRPr>
          </a:p>
          <a:p>
            <a:pPr defTabSz="914400">
              <a:tabLst>
                <a:tab pos="682625" algn="l"/>
              </a:tabLst>
            </a:pPr>
            <a:r>
              <a:rPr lang="en-US" sz="2800" dirty="0" smtClean="0">
                <a:solidFill>
                  <a:schemeClr val="tx1"/>
                </a:solidFill>
              </a:rPr>
              <a:t>AAP’s DC chapter</a:t>
            </a:r>
            <a:endParaRPr lang="en-US" sz="2800" dirty="0" smtClean="0">
              <a:solidFill>
                <a:schemeClr val="tx1"/>
              </a:solidFill>
            </a:endParaRPr>
          </a:p>
          <a:p>
            <a:pPr defTabSz="914400">
              <a:tabLst>
                <a:tab pos="682625" algn="l"/>
              </a:tabLst>
            </a:pPr>
            <a:r>
              <a:rPr lang="en-US" sz="2800" dirty="0" smtClean="0">
                <a:solidFill>
                  <a:schemeClr val="tx1"/>
                </a:solidFill>
              </a:rPr>
              <a:t>Parents and families in your communities</a:t>
            </a:r>
          </a:p>
          <a:p>
            <a:pPr defTabSz="914400">
              <a:tabLst>
                <a:tab pos="682625" algn="l"/>
              </a:tabLst>
            </a:pPr>
            <a:r>
              <a:rPr lang="en-US" sz="2800" dirty="0" smtClean="0">
                <a:solidFill>
                  <a:schemeClr val="tx1"/>
                </a:solidFill>
              </a:rPr>
              <a:t>Other child health groups and </a:t>
            </a:r>
            <a:r>
              <a:rPr lang="en-US" sz="2800" dirty="0" smtClean="0">
                <a:solidFill>
                  <a:schemeClr val="tx1"/>
                </a:solidFill>
              </a:rPr>
              <a:t>organizations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  <p:pic>
        <p:nvPicPr>
          <p:cNvPr id="4098" name="Picture 2" descr="I:\Common File 2.0\Pictures\2010\DFA Health Reform March and Press Confernece 3.22.10\20100322ds_HealthcareMarchDC_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" t="5518" r="5407" b="9796"/>
          <a:stretch/>
        </p:blipFill>
        <p:spPr bwMode="auto">
          <a:xfrm>
            <a:off x="4724400" y="2917658"/>
            <a:ext cx="4007111" cy="24815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33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4294967295"/>
          </p:nvPr>
        </p:nvSpPr>
        <p:spPr>
          <a:xfrm>
            <a:off x="-2303585" y="5222631"/>
            <a:ext cx="2592376" cy="98099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1700" dirty="0" smtClean="0"/>
          </a:p>
          <a:p>
            <a:pPr lvl="1"/>
            <a:endParaRPr lang="en-US" sz="1700" dirty="0" smtClean="0"/>
          </a:p>
          <a:p>
            <a:pPr lvl="1"/>
            <a:endParaRPr lang="en-US" sz="1700" dirty="0" smtClean="0"/>
          </a:p>
          <a:p>
            <a:pPr lvl="1"/>
            <a:endParaRPr lang="en-US" sz="2100" dirty="0" smtClean="0"/>
          </a:p>
          <a:p>
            <a:pPr lvl="1"/>
            <a:endParaRPr lang="en-US" sz="1700" dirty="0" smtClean="0"/>
          </a:p>
          <a:p>
            <a:endParaRPr lang="en-US" sz="2100" b="1" dirty="0" smtClean="0"/>
          </a:p>
          <a:p>
            <a:pPr lvl="1"/>
            <a:endParaRPr lang="en-US" sz="2100" dirty="0" smtClean="0"/>
          </a:p>
          <a:p>
            <a:endParaRPr lang="en-US" dirty="0" smtClean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600200"/>
            <a:ext cx="5029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endParaRPr lang="en-US" dirty="0" smtClean="0"/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500" kern="1200">
                <a:solidFill>
                  <a:srgbClr val="A0214F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57200" y="1600200"/>
            <a:ext cx="4378036" cy="4772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725283" y="2208363"/>
            <a:ext cx="60471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A021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Children’s Health Insurance Program post-</a:t>
            </a:r>
            <a:r>
              <a:rPr lang="en-US" sz="4000" b="1" dirty="0" err="1">
                <a:solidFill>
                  <a:srgbClr val="A021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Obamacare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770617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33399" y="1527958"/>
            <a:ext cx="4067175" cy="4758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333333"/>
                </a:solidFill>
              </a:rPr>
              <a:t>The American Academy of Pediatrics is a professional organization of 60,000 pediatricians</a:t>
            </a:r>
          </a:p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333333"/>
                </a:solidFill>
              </a:rPr>
              <a:t>Dedicated to the health, safety, and well-being of infants, children, adolescents, and young adults since its founding in 1930</a:t>
            </a:r>
          </a:p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333333"/>
                </a:solidFill>
              </a:rPr>
              <a:t>AAP has </a:t>
            </a:r>
            <a:r>
              <a:rPr lang="en-US" sz="2000" dirty="0" smtClean="0"/>
              <a:t>66 Chapters</a:t>
            </a:r>
            <a:r>
              <a:rPr lang="en-US" sz="2000" dirty="0" smtClean="0">
                <a:solidFill>
                  <a:srgbClr val="333333"/>
                </a:solidFill>
              </a:rPr>
              <a:t> in U.S. and Canada, at least one per state</a:t>
            </a:r>
          </a:p>
          <a:p>
            <a:r>
              <a:rPr lang="en-US" sz="2000" dirty="0" smtClean="0">
                <a:solidFill>
                  <a:srgbClr val="333333"/>
                </a:solidFill>
              </a:rPr>
              <a:t>AAP is made up of numerous organized committees, councils and sections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>
              <a:defRPr/>
            </a:pPr>
            <a:r>
              <a:rPr lang="en-US" sz="5000" b="0" dirty="0">
                <a:latin typeface="+mj-lt"/>
                <a:ea typeface="+mn-ea"/>
                <a:cs typeface="Arial" charset="0"/>
              </a:rPr>
              <a:t>American Academy of Pediatrics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73" b="-2885"/>
          <a:stretch/>
        </p:blipFill>
        <p:spPr bwMode="auto">
          <a:xfrm>
            <a:off x="4870134" y="1754188"/>
            <a:ext cx="3511127" cy="3108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416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4294967295"/>
          </p:nvPr>
        </p:nvSpPr>
        <p:spPr>
          <a:xfrm>
            <a:off x="-2303585" y="5222631"/>
            <a:ext cx="2592376" cy="98099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sz="1700" dirty="0" smtClean="0"/>
          </a:p>
          <a:p>
            <a:pPr lvl="1"/>
            <a:endParaRPr lang="en-US" sz="1700" dirty="0" smtClean="0"/>
          </a:p>
          <a:p>
            <a:pPr lvl="1"/>
            <a:endParaRPr lang="en-US" sz="1700" dirty="0" smtClean="0"/>
          </a:p>
          <a:p>
            <a:pPr lvl="1"/>
            <a:endParaRPr lang="en-US" sz="2100" dirty="0" smtClean="0"/>
          </a:p>
          <a:p>
            <a:pPr lvl="1"/>
            <a:endParaRPr lang="en-US" sz="1700" dirty="0" smtClean="0"/>
          </a:p>
          <a:p>
            <a:endParaRPr lang="en-US" sz="2100" b="1" dirty="0" smtClean="0"/>
          </a:p>
          <a:p>
            <a:pPr lvl="1"/>
            <a:endParaRPr lang="en-US" sz="2100" dirty="0" smtClean="0"/>
          </a:p>
          <a:p>
            <a:endParaRPr lang="en-US" dirty="0" smtClean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43436"/>
            <a:ext cx="5486400" cy="4239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93630" y="534838"/>
            <a:ext cx="77378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A0214F"/>
                </a:solidFill>
                <a:latin typeface="+mj-lt"/>
              </a:rPr>
              <a:t>AAP Agenda for Children</a:t>
            </a:r>
            <a:endParaRPr lang="en-US" sz="4800" b="1" dirty="0">
              <a:solidFill>
                <a:srgbClr val="A0214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15741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40430" y="335607"/>
            <a:ext cx="8883745" cy="774700"/>
          </a:xfrm>
        </p:spPr>
        <p:txBody>
          <a:bodyPr>
            <a:normAutofit fontScale="90000"/>
          </a:bodyPr>
          <a:lstStyle/>
          <a:p>
            <a:r>
              <a:rPr lang="en-US" sz="4200" b="1" dirty="0" smtClean="0">
                <a:solidFill>
                  <a:srgbClr val="98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Insurance Coverage for Children in the U.S.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363366" y="1272230"/>
            <a:ext cx="3288765" cy="4950025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92.8% of children had health insurance in 2012</a:t>
            </a:r>
          </a:p>
          <a:p>
            <a:r>
              <a:rPr lang="en-US" dirty="0" smtClean="0"/>
              <a:t>Only about 5.3 million children were uninsured in 2012</a:t>
            </a:r>
          </a:p>
          <a:p>
            <a:pPr lvl="1"/>
            <a:r>
              <a:rPr lang="en-US" dirty="0" smtClean="0"/>
              <a:t>Lowest number and best rate ever recorded</a:t>
            </a:r>
          </a:p>
          <a:p>
            <a:pPr lvl="1"/>
            <a:r>
              <a:rPr lang="en-US" dirty="0" smtClean="0"/>
              <a:t>American Community Survey data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381" y="1272230"/>
            <a:ext cx="5511619" cy="424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10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03133"/>
            <a:ext cx="9144000" cy="120272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200" b="1" dirty="0" smtClean="0">
                <a:solidFill>
                  <a:srgbClr val="98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Who is Left?</a:t>
            </a:r>
            <a:endParaRPr lang="en-US" sz="4200" b="1" dirty="0">
              <a:solidFill>
                <a:srgbClr val="981E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4294967295"/>
          </p:nvPr>
        </p:nvSpPr>
        <p:spPr>
          <a:xfrm>
            <a:off x="477792" y="1505857"/>
            <a:ext cx="8106651" cy="514864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/>
            <a:endParaRPr lang="en-US" sz="2100" dirty="0" smtClean="0"/>
          </a:p>
          <a:p>
            <a:endParaRPr lang="en-US" dirty="0" smtClean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363366" y="1422581"/>
            <a:ext cx="8367738" cy="43276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Highest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uninsurance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rates in school-age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children, American Indian/Alaska Native children, children living in rural areas</a:t>
            </a:r>
          </a:p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800" baseline="0" dirty="0" smtClean="0">
                <a:latin typeface="+mn-lt"/>
              </a:rPr>
              <a:t>Hispanic</a:t>
            </a:r>
            <a:r>
              <a:rPr lang="en-US" sz="2800" dirty="0" smtClean="0">
                <a:latin typeface="+mn-lt"/>
              </a:rPr>
              <a:t> children and children living in the South and West are disproportionately uninsured</a:t>
            </a:r>
          </a:p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Half </a:t>
            </a:r>
            <a:r>
              <a:rPr lang="en-US" sz="2800" dirty="0" smtClean="0">
                <a:latin typeface="+mn-lt"/>
              </a:rPr>
              <a:t>of uninsured children in the US live in just 6 states, which account for only 36.1% of the nation’s child population  (TX, CA, FL, GA, AZ, NC)</a:t>
            </a:r>
          </a:p>
          <a:p>
            <a:pPr marL="342900" indent="-342900" defTabSz="9144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One-quarter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uninsured children in US live in just 20 counties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912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03133"/>
            <a:ext cx="9144000" cy="120272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200" b="1" dirty="0" smtClean="0">
                <a:solidFill>
                  <a:srgbClr val="981E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Children’s Coverage Source by Income</a:t>
            </a:r>
            <a:endParaRPr lang="en-US" sz="4200" b="1" dirty="0">
              <a:solidFill>
                <a:srgbClr val="981E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4294967295"/>
          </p:nvPr>
        </p:nvSpPr>
        <p:spPr>
          <a:xfrm>
            <a:off x="477792" y="4617733"/>
            <a:ext cx="8106651" cy="1607192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lvl="1"/>
            <a:endParaRPr lang="en-US" sz="2100" dirty="0" smtClean="0"/>
          </a:p>
          <a:p>
            <a:r>
              <a:rPr lang="en-US" dirty="0" smtClean="0"/>
              <a:t>Fundamental problem is that insurance costs too much and employers keep shedding dependent coverage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92" y="1505857"/>
            <a:ext cx="8404132" cy="336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815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5903"/>
            <a:ext cx="9144000" cy="74153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SCHIP History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4294967295"/>
          </p:nvPr>
        </p:nvSpPr>
        <p:spPr>
          <a:xfrm>
            <a:off x="642550" y="967433"/>
            <a:ext cx="8048369" cy="547663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000" dirty="0" smtClean="0"/>
              <a:t>SCHIP was enacted on August 5, 1997</a:t>
            </a:r>
          </a:p>
          <a:p>
            <a:pPr lvl="1"/>
            <a:r>
              <a:rPr lang="en-US" sz="2100" dirty="0" smtClean="0"/>
              <a:t>Remaining effort from the end of the Clinton health reform experiment</a:t>
            </a:r>
          </a:p>
          <a:p>
            <a:pPr lvl="1"/>
            <a:r>
              <a:rPr lang="en-US" sz="2100" dirty="0" smtClean="0"/>
              <a:t>Failed as part of initial budget debate</a:t>
            </a:r>
          </a:p>
          <a:p>
            <a:pPr lvl="1"/>
            <a:r>
              <a:rPr lang="en-US" sz="2100" dirty="0" smtClean="0"/>
              <a:t>Block grant for 10 years passed as part of the </a:t>
            </a:r>
            <a:r>
              <a:rPr lang="en-US" sz="2100" dirty="0" err="1" smtClean="0"/>
              <a:t>nudget</a:t>
            </a:r>
            <a:endParaRPr lang="en-US" sz="2100" dirty="0" smtClean="0"/>
          </a:p>
          <a:p>
            <a:pPr lvl="1"/>
            <a:r>
              <a:rPr lang="en-US" sz="2100" dirty="0" smtClean="0"/>
              <a:t>Grew to $40 billion cost to federal government</a:t>
            </a:r>
          </a:p>
          <a:p>
            <a:pPr lvl="1"/>
            <a:r>
              <a:rPr lang="en-US" sz="2100" dirty="0" smtClean="0"/>
              <a:t>Funded by tobacco tax (federal increase from 24 cents to 67 cents per pack) and tobacco settlement funds (state)</a:t>
            </a:r>
            <a:endParaRPr lang="en-US" sz="1700" dirty="0" smtClean="0"/>
          </a:p>
          <a:p>
            <a:r>
              <a:rPr lang="en-US" sz="3000" dirty="0" smtClean="0"/>
              <a:t>Academy originally opposed</a:t>
            </a:r>
          </a:p>
          <a:p>
            <a:pPr lvl="1"/>
            <a:r>
              <a:rPr lang="en-US" sz="2100" dirty="0" smtClean="0"/>
              <a:t>States had flexibility to use private insurance benefits, not EPSDT</a:t>
            </a:r>
          </a:p>
          <a:p>
            <a:pPr lvl="1"/>
            <a:r>
              <a:rPr lang="en-US" sz="2100" dirty="0" smtClean="0"/>
              <a:t>Not an entitlement (instead, a block grant) – resulted in funding shortfalls in several states in 2008 and waiting lists in some states</a:t>
            </a:r>
          </a:p>
          <a:p>
            <a:pPr lvl="1"/>
            <a:r>
              <a:rPr lang="en-US" sz="2100" dirty="0" smtClean="0"/>
              <a:t>Not a federal program, but a state/federal partnership</a:t>
            </a:r>
          </a:p>
          <a:p>
            <a:pPr lvl="1"/>
            <a:endParaRPr lang="en-US" sz="1700" dirty="0" smtClean="0"/>
          </a:p>
          <a:p>
            <a:pPr lvl="1"/>
            <a:endParaRPr lang="en-US" sz="1700" dirty="0" smtClean="0"/>
          </a:p>
          <a:p>
            <a:endParaRPr lang="en-US" sz="2100" b="1" dirty="0" smtClean="0"/>
          </a:p>
          <a:p>
            <a:pPr lvl="1"/>
            <a:endParaRPr lang="en-US" sz="2100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13673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51293"/>
            <a:ext cx="9144000" cy="90902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CHIPRA Highlights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4294967295"/>
          </p:nvPr>
        </p:nvSpPr>
        <p:spPr>
          <a:xfrm>
            <a:off x="439608" y="1160312"/>
            <a:ext cx="8438032" cy="543308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sz="2500" dirty="0" smtClean="0"/>
              <a:t>Enacted Feb. 4</a:t>
            </a:r>
            <a:r>
              <a:rPr lang="en-US" sz="2500" baseline="30000" dirty="0" smtClean="0"/>
              <a:t>th</a:t>
            </a:r>
            <a:r>
              <a:rPr lang="en-US" sz="2500" dirty="0" smtClean="0"/>
              <a:t>, 2009</a:t>
            </a:r>
          </a:p>
          <a:p>
            <a:pPr lvl="1"/>
            <a:r>
              <a:rPr lang="en-US" sz="2000" dirty="0" smtClean="0"/>
              <a:t>4 million more children covered (many in Medicaid)</a:t>
            </a:r>
          </a:p>
          <a:p>
            <a:pPr lvl="1"/>
            <a:r>
              <a:rPr lang="en-US" sz="2000" dirty="0" smtClean="0"/>
              <a:t>Contingency fund stopped penalties to states that had extra enrollment</a:t>
            </a:r>
          </a:p>
          <a:p>
            <a:pPr lvl="1"/>
            <a:r>
              <a:rPr lang="en-US" sz="2000" dirty="0" smtClean="0"/>
              <a:t>Outreach and enrollment grants and state “bonus payments” helped boost enrollment</a:t>
            </a:r>
          </a:p>
          <a:p>
            <a:pPr lvl="1"/>
            <a:r>
              <a:rPr lang="en-US" sz="2000" dirty="0" smtClean="0"/>
              <a:t>Express Lane eligibility – taken up by AL, IA, LA, MD, MA, NJ, OR, SC, MI, NY, OK</a:t>
            </a:r>
          </a:p>
          <a:p>
            <a:pPr lvl="1"/>
            <a:r>
              <a:rPr lang="en-US" sz="2000" dirty="0" smtClean="0"/>
              <a:t>Coverage of legal immigrants with no waiting period </a:t>
            </a:r>
          </a:p>
          <a:p>
            <a:r>
              <a:rPr lang="en-US" sz="2500" dirty="0" smtClean="0"/>
              <a:t>Quality improvement - </a:t>
            </a:r>
            <a:r>
              <a:rPr lang="en-US" sz="2054" dirty="0" smtClean="0"/>
              <a:t>$225 million for pediatric QI</a:t>
            </a:r>
          </a:p>
          <a:p>
            <a:pPr lvl="1"/>
            <a:r>
              <a:rPr lang="en-US" sz="2000" dirty="0" smtClean="0"/>
              <a:t>state demonstrations </a:t>
            </a:r>
          </a:p>
          <a:p>
            <a:pPr lvl="1"/>
            <a:r>
              <a:rPr lang="en-US" sz="2000" dirty="0" smtClean="0"/>
              <a:t>centers of excellence </a:t>
            </a:r>
          </a:p>
          <a:p>
            <a:pPr lvl="1"/>
            <a:r>
              <a:rPr lang="en-US" sz="2000" dirty="0" smtClean="0"/>
              <a:t>model pediatric health IT record development </a:t>
            </a:r>
          </a:p>
          <a:p>
            <a:pPr lvl="1"/>
            <a:r>
              <a:rPr lang="en-US" sz="2000" dirty="0" smtClean="0"/>
              <a:t>$45m diabetes demonstration grant </a:t>
            </a:r>
          </a:p>
          <a:p>
            <a:pPr lvl="1"/>
            <a:r>
              <a:rPr lang="en-US" sz="2000" dirty="0" smtClean="0"/>
              <a:t>IOM report</a:t>
            </a:r>
          </a:p>
          <a:p>
            <a:pPr lvl="1"/>
            <a:r>
              <a:rPr lang="en-US" sz="2000" dirty="0" smtClean="0"/>
              <a:t>annual report on pediatric quality</a:t>
            </a:r>
          </a:p>
          <a:p>
            <a:pPr lvl="1"/>
            <a:endParaRPr lang="en-US" sz="1700" dirty="0" smtClean="0"/>
          </a:p>
          <a:p>
            <a:endParaRPr lang="en-US" sz="2100" dirty="0" smtClean="0"/>
          </a:p>
          <a:p>
            <a:pPr lvl="1"/>
            <a:endParaRPr lang="en-US" sz="1700" dirty="0" smtClean="0"/>
          </a:p>
          <a:p>
            <a:pPr lvl="1"/>
            <a:endParaRPr lang="en-US" sz="1300" dirty="0" smtClean="0"/>
          </a:p>
          <a:p>
            <a:pPr lvl="1"/>
            <a:endParaRPr lang="en-US" sz="1700" dirty="0" smtClean="0"/>
          </a:p>
          <a:p>
            <a:pPr lvl="1"/>
            <a:endParaRPr lang="en-US" sz="1700" dirty="0" smtClean="0"/>
          </a:p>
          <a:p>
            <a:endParaRPr lang="en-US" sz="2100" b="1" dirty="0" smtClean="0"/>
          </a:p>
          <a:p>
            <a:pPr lvl="1"/>
            <a:endParaRPr lang="en-US" sz="2100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82140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51293"/>
            <a:ext cx="9144000" cy="90902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CHIPRA Highlights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4294967295"/>
          </p:nvPr>
        </p:nvSpPr>
        <p:spPr>
          <a:xfrm>
            <a:off x="642550" y="1160312"/>
            <a:ext cx="8048369" cy="543308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500" dirty="0" smtClean="0"/>
              <a:t>Benefits</a:t>
            </a:r>
          </a:p>
          <a:p>
            <a:pPr lvl="1"/>
            <a:r>
              <a:rPr lang="en-US" sz="2100" dirty="0" smtClean="0"/>
              <a:t>Dental required</a:t>
            </a:r>
          </a:p>
          <a:p>
            <a:pPr lvl="1"/>
            <a:r>
              <a:rPr lang="en-US" sz="2100" dirty="0" smtClean="0"/>
              <a:t>Mental health parity required</a:t>
            </a:r>
          </a:p>
          <a:p>
            <a:pPr lvl="1"/>
            <a:r>
              <a:rPr lang="en-US" sz="2100" dirty="0" smtClean="0"/>
              <a:t>Created MACPAC</a:t>
            </a:r>
          </a:p>
          <a:p>
            <a:pPr lvl="1"/>
            <a:r>
              <a:rPr lang="en-US" sz="2100" dirty="0" smtClean="0"/>
              <a:t>Corrected DRA ambiguity regarding EPSDT</a:t>
            </a:r>
          </a:p>
          <a:p>
            <a:pPr lvl="1"/>
            <a:r>
              <a:rPr lang="en-US" sz="2100" dirty="0" smtClean="0"/>
              <a:t>Yearly report on children’s health</a:t>
            </a:r>
          </a:p>
          <a:p>
            <a:pPr lvl="1">
              <a:buNone/>
            </a:pPr>
            <a:endParaRPr lang="en-US" sz="2100" dirty="0" smtClean="0"/>
          </a:p>
          <a:p>
            <a:r>
              <a:rPr lang="en-US" sz="2500" dirty="0" smtClean="0"/>
              <a:t>Funding</a:t>
            </a:r>
          </a:p>
          <a:p>
            <a:pPr lvl="1"/>
            <a:r>
              <a:rPr lang="en-US" sz="2054" dirty="0" smtClean="0"/>
              <a:t>Cigarette tax increase of 62 cents to bring federal tax to $1.01 per pack</a:t>
            </a:r>
          </a:p>
          <a:p>
            <a:pPr lvl="1"/>
            <a:r>
              <a:rPr lang="en-US" sz="2054" dirty="0" smtClean="0"/>
              <a:t>Generated $32.8 billion to fund through 2013</a:t>
            </a:r>
            <a:endParaRPr lang="en-US" sz="2500" dirty="0" smtClean="0"/>
          </a:p>
          <a:p>
            <a:pPr lvl="1"/>
            <a:endParaRPr lang="en-US" sz="1700" dirty="0" smtClean="0"/>
          </a:p>
          <a:p>
            <a:endParaRPr lang="en-US" sz="2100" dirty="0" smtClean="0"/>
          </a:p>
          <a:p>
            <a:pPr lvl="1"/>
            <a:endParaRPr lang="en-US" sz="1700" dirty="0" smtClean="0"/>
          </a:p>
          <a:p>
            <a:pPr lvl="1"/>
            <a:endParaRPr lang="en-US" sz="1300" dirty="0" smtClean="0"/>
          </a:p>
          <a:p>
            <a:pPr lvl="1"/>
            <a:endParaRPr lang="en-US" sz="1700" dirty="0" smtClean="0"/>
          </a:p>
          <a:p>
            <a:pPr lvl="1"/>
            <a:endParaRPr lang="en-US" sz="1700" dirty="0" smtClean="0"/>
          </a:p>
          <a:p>
            <a:endParaRPr lang="en-US" sz="2100" b="1" dirty="0" smtClean="0"/>
          </a:p>
          <a:p>
            <a:pPr lvl="1"/>
            <a:endParaRPr lang="en-US" sz="2100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481341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51293"/>
            <a:ext cx="9144000" cy="90902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ACA and CHIP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4294967295"/>
          </p:nvPr>
        </p:nvSpPr>
        <p:spPr>
          <a:xfrm>
            <a:off x="642550" y="1160312"/>
            <a:ext cx="8048369" cy="532332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500" dirty="0" smtClean="0"/>
              <a:t>Coverage expansion</a:t>
            </a:r>
          </a:p>
          <a:p>
            <a:pPr lvl="1"/>
            <a:r>
              <a:rPr lang="en-US" sz="1700" dirty="0" smtClean="0"/>
              <a:t>40% decrease in uninsured children projected</a:t>
            </a:r>
          </a:p>
          <a:p>
            <a:pPr lvl="1"/>
            <a:r>
              <a:rPr lang="en-US" sz="1700" dirty="0" smtClean="0"/>
              <a:t>Mandate, marketplaces + continued funding for CHIP responsible</a:t>
            </a:r>
          </a:p>
          <a:p>
            <a:r>
              <a:rPr lang="en-US" sz="2100" dirty="0" smtClean="0"/>
              <a:t>ACA added funding for CHIP block grant through September, 2015</a:t>
            </a:r>
          </a:p>
          <a:p>
            <a:pPr lvl="1"/>
            <a:r>
              <a:rPr lang="en-US" sz="1700" dirty="0" smtClean="0"/>
              <a:t>Rockefeller amendment also increased the federal matching rate</a:t>
            </a:r>
          </a:p>
          <a:p>
            <a:pPr lvl="2"/>
            <a:r>
              <a:rPr lang="en-US" sz="1300" dirty="0" smtClean="0"/>
              <a:t>CHIP FMAP was ~70%; after 9/2015, will increase by 27%  </a:t>
            </a:r>
          </a:p>
          <a:p>
            <a:pPr lvl="2"/>
            <a:r>
              <a:rPr lang="en-US" sz="1300" dirty="0" smtClean="0"/>
              <a:t>Makes CHIP funding almost fully federal, but not expected to survive</a:t>
            </a:r>
          </a:p>
          <a:p>
            <a:pPr lvl="1"/>
            <a:r>
              <a:rPr lang="en-US" sz="1700" dirty="0" smtClean="0"/>
              <a:t>Provided ongoing funding for MACPAC</a:t>
            </a:r>
          </a:p>
          <a:p>
            <a:pPr lvl="1"/>
            <a:r>
              <a:rPr lang="en-US" sz="1700" dirty="0" smtClean="0"/>
              <a:t>Did not provide full funding for Express lane, state bonus payments or quality funding (ELE and quality funding included in SFC-approved SGR bill)</a:t>
            </a:r>
          </a:p>
          <a:p>
            <a:r>
              <a:rPr lang="en-US" sz="2100" dirty="0" smtClean="0"/>
              <a:t>House health reform bill would have sunset CHIP </a:t>
            </a:r>
          </a:p>
          <a:p>
            <a:pPr lvl="1"/>
            <a:r>
              <a:rPr lang="en-US" sz="1700" dirty="0" smtClean="0"/>
              <a:t>Senate bill became base bill post-Scott Brown election</a:t>
            </a:r>
          </a:p>
          <a:p>
            <a:pPr lvl="1"/>
            <a:r>
              <a:rPr lang="en-US" sz="1700" dirty="0" smtClean="0"/>
              <a:t>Child advocacy community had different positions about </a:t>
            </a:r>
            <a:r>
              <a:rPr lang="en-US" sz="1700" dirty="0" err="1" smtClean="0"/>
              <a:t>CHIP’s</a:t>
            </a:r>
            <a:r>
              <a:rPr lang="en-US" sz="1700" dirty="0" smtClean="0"/>
              <a:t> future</a:t>
            </a:r>
          </a:p>
          <a:p>
            <a:pPr lvl="1"/>
            <a:r>
              <a:rPr lang="en-US" sz="1700" dirty="0" smtClean="0"/>
              <a:t>Consensus reached to study CHIP vs. Exchange coverage</a:t>
            </a:r>
          </a:p>
          <a:p>
            <a:pPr lvl="2"/>
            <a:r>
              <a:rPr lang="en-US" sz="1300" dirty="0" smtClean="0"/>
              <a:t>Comparability study mandated by ACA: deadline April, 2015</a:t>
            </a:r>
          </a:p>
          <a:p>
            <a:pPr lvl="2"/>
            <a:r>
              <a:rPr lang="en-US" sz="1300" dirty="0" smtClean="0"/>
              <a:t>No CMS or HHS staff have been assigned to draft report</a:t>
            </a:r>
          </a:p>
          <a:p>
            <a:pPr lvl="1"/>
            <a:endParaRPr lang="en-US" sz="1700" dirty="0" smtClean="0"/>
          </a:p>
          <a:p>
            <a:endParaRPr lang="en-US" sz="2100" dirty="0" smtClean="0"/>
          </a:p>
          <a:p>
            <a:pPr lvl="1"/>
            <a:endParaRPr lang="en-US" sz="1700" dirty="0" smtClean="0"/>
          </a:p>
          <a:p>
            <a:pPr lvl="1"/>
            <a:endParaRPr lang="en-US" sz="1300" dirty="0" smtClean="0"/>
          </a:p>
          <a:p>
            <a:pPr lvl="1"/>
            <a:endParaRPr lang="en-US" sz="1700" dirty="0" smtClean="0"/>
          </a:p>
          <a:p>
            <a:pPr lvl="1"/>
            <a:endParaRPr lang="en-US" sz="1700" dirty="0" smtClean="0"/>
          </a:p>
          <a:p>
            <a:endParaRPr lang="en-US" sz="2100" b="1" dirty="0" smtClean="0"/>
          </a:p>
          <a:p>
            <a:pPr lvl="1"/>
            <a:endParaRPr lang="en-US" sz="2100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838327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00954"/>
            <a:ext cx="9144000" cy="75990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Likely Arguments Against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4294967295"/>
          </p:nvPr>
        </p:nvSpPr>
        <p:spPr>
          <a:xfrm>
            <a:off x="642550" y="1167702"/>
            <a:ext cx="8048369" cy="539570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 err="1" smtClean="0"/>
              <a:t>ObamaCare</a:t>
            </a:r>
            <a:r>
              <a:rPr lang="en-US" sz="2800" dirty="0" smtClean="0"/>
              <a:t> should solve this</a:t>
            </a:r>
          </a:p>
          <a:p>
            <a:pPr lvl="1"/>
            <a:r>
              <a:rPr lang="en-US" sz="2118" dirty="0" smtClean="0"/>
              <a:t>ACA will help decrease pediatric </a:t>
            </a:r>
            <a:r>
              <a:rPr lang="en-US" sz="2118" dirty="0" err="1" smtClean="0"/>
              <a:t>uninsurance</a:t>
            </a:r>
            <a:r>
              <a:rPr lang="en-US" sz="2118" dirty="0" smtClean="0"/>
              <a:t>, but 70% of uninsured children are eligible for coverage in Medicaid or CHIP</a:t>
            </a:r>
          </a:p>
          <a:p>
            <a:pPr lvl="1"/>
            <a:r>
              <a:rPr lang="en-US" sz="2118" dirty="0" smtClean="0"/>
              <a:t>Benefits, Actuarial Value, Network Adequacy, Kid Glitch show CHIP is superior</a:t>
            </a:r>
          </a:p>
          <a:p>
            <a:pPr lvl="2"/>
            <a:r>
              <a:rPr lang="en-US" sz="1718" i="1" dirty="0" smtClean="0"/>
              <a:t>premium stacking</a:t>
            </a:r>
          </a:p>
          <a:p>
            <a:pPr lvl="1"/>
            <a:r>
              <a:rPr lang="en-US" sz="2118" dirty="0" smtClean="0"/>
              <a:t>CBO projects CHIP enrollment in 2015 will be 13 million; 4.2 million in 2016</a:t>
            </a:r>
          </a:p>
          <a:p>
            <a:r>
              <a:rPr lang="en-US" sz="2800" dirty="0" smtClean="0"/>
              <a:t>Health Insurance is ineffective and a waste of taxpayer dollars</a:t>
            </a:r>
          </a:p>
          <a:p>
            <a:pPr lvl="1"/>
            <a:r>
              <a:rPr lang="en-US" sz="2400" dirty="0" smtClean="0"/>
              <a:t>Oregon study</a:t>
            </a:r>
          </a:p>
          <a:p>
            <a:r>
              <a:rPr lang="en-US" sz="2800" dirty="0" smtClean="0"/>
              <a:t>Tobacco tax is regressive and unfair to </a:t>
            </a:r>
            <a:br>
              <a:rPr lang="en-US" sz="2800" dirty="0" smtClean="0"/>
            </a:br>
            <a:r>
              <a:rPr lang="en-US" sz="2800" dirty="0" smtClean="0"/>
              <a:t>certain ethnicities</a:t>
            </a:r>
          </a:p>
          <a:p>
            <a:endParaRPr lang="en-US" sz="2518" dirty="0" smtClean="0"/>
          </a:p>
          <a:p>
            <a:endParaRPr lang="en-US" sz="2500" dirty="0" smtClean="0"/>
          </a:p>
          <a:p>
            <a:pPr lvl="1"/>
            <a:endParaRPr lang="en-US" sz="2100" dirty="0" smtClean="0"/>
          </a:p>
          <a:p>
            <a:pPr lvl="1"/>
            <a:endParaRPr lang="en-US" sz="1700" dirty="0" smtClean="0"/>
          </a:p>
          <a:p>
            <a:endParaRPr lang="en-US" sz="2100" b="1" dirty="0" smtClean="0"/>
          </a:p>
          <a:p>
            <a:pPr lvl="1"/>
            <a:endParaRPr lang="en-US" sz="2100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442008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00954"/>
            <a:ext cx="9144000" cy="75990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Older Arguments</a:t>
            </a:r>
            <a:endParaRPr lang="en-US" sz="4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4294967295"/>
          </p:nvPr>
        </p:nvSpPr>
        <p:spPr>
          <a:xfrm>
            <a:off x="642550" y="1060859"/>
            <a:ext cx="8048369" cy="5362979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Government take-over of health care/</a:t>
            </a:r>
            <a:r>
              <a:rPr lang="en-US" sz="2500" dirty="0" smtClean="0"/>
              <a:t>crowd-out</a:t>
            </a:r>
          </a:p>
          <a:p>
            <a:pPr lvl="1"/>
            <a:r>
              <a:rPr lang="en-US" sz="2118" dirty="0" smtClean="0"/>
              <a:t>Families in NY making $88,000 qualify; NJ at 350% FPL</a:t>
            </a:r>
          </a:p>
          <a:p>
            <a:pPr lvl="2"/>
            <a:r>
              <a:rPr lang="en-US" sz="1718" i="1" dirty="0" smtClean="0"/>
              <a:t>Makes less sense in age of subsidies to 400% of the FPL</a:t>
            </a:r>
          </a:p>
          <a:p>
            <a:pPr lvl="1"/>
            <a:r>
              <a:rPr lang="en-US" sz="2118" dirty="0" smtClean="0"/>
              <a:t>CBO conclusion that for every 100 enrollees, 25 to 50 lose private coverage</a:t>
            </a:r>
          </a:p>
          <a:p>
            <a:pPr lvl="2"/>
            <a:r>
              <a:rPr lang="en-US" sz="1718" i="1" dirty="0" smtClean="0"/>
              <a:t>Less compelling in an era of mandates and </a:t>
            </a:r>
            <a:r>
              <a:rPr lang="en-US" sz="1718" i="1" dirty="0" err="1" smtClean="0"/>
              <a:t>Obamacare</a:t>
            </a:r>
            <a:endParaRPr lang="en-US" sz="2118" i="1" dirty="0" smtClean="0"/>
          </a:p>
          <a:p>
            <a:r>
              <a:rPr lang="en-US" sz="2500" dirty="0" smtClean="0"/>
              <a:t>Childless adults and pregnant women</a:t>
            </a:r>
          </a:p>
          <a:p>
            <a:pPr lvl="1"/>
            <a:r>
              <a:rPr lang="en-US" sz="2100" dirty="0" smtClean="0"/>
              <a:t>Waivers granted by the Bush Administration allowed pregnant women, parents and childless adults to be covered with SCHIP funds</a:t>
            </a:r>
          </a:p>
          <a:p>
            <a:pPr lvl="1"/>
            <a:r>
              <a:rPr lang="en-US" sz="2100" dirty="0" smtClean="0"/>
              <a:t>Many of these populations can now get coverage elsewhere; CHIPRA phased out childless adults from the program </a:t>
            </a:r>
          </a:p>
          <a:p>
            <a:r>
              <a:rPr lang="en-US" sz="2500" dirty="0" smtClean="0"/>
              <a:t>Immigrants</a:t>
            </a:r>
          </a:p>
          <a:p>
            <a:pPr lvl="1"/>
            <a:r>
              <a:rPr lang="en-US" sz="2100" dirty="0" smtClean="0"/>
              <a:t>CHIPRA included components of the Immigrant Children’s Health Improvement Act</a:t>
            </a:r>
          </a:p>
          <a:p>
            <a:pPr lvl="2"/>
            <a:r>
              <a:rPr lang="en-US" sz="1700" dirty="0" smtClean="0"/>
              <a:t>State option to lift 5-year bar</a:t>
            </a:r>
          </a:p>
          <a:p>
            <a:pPr lvl="2"/>
            <a:r>
              <a:rPr lang="en-US" sz="1700" dirty="0" smtClean="0"/>
              <a:t>Addition of sponsor’s income to eligibility determination</a:t>
            </a:r>
          </a:p>
          <a:p>
            <a:pPr lvl="1"/>
            <a:r>
              <a:rPr lang="en-US" sz="2100" dirty="0" smtClean="0"/>
              <a:t>How does immigration reform interact with CHIP?</a:t>
            </a:r>
          </a:p>
          <a:p>
            <a:pPr lvl="1"/>
            <a:endParaRPr lang="en-US" sz="2100" dirty="0" smtClean="0"/>
          </a:p>
          <a:p>
            <a:pPr lvl="1"/>
            <a:endParaRPr lang="en-US" sz="1700" dirty="0" smtClean="0"/>
          </a:p>
          <a:p>
            <a:endParaRPr lang="en-US" sz="2100" b="1" dirty="0" smtClean="0"/>
          </a:p>
          <a:p>
            <a:pPr lvl="1"/>
            <a:endParaRPr lang="en-US" sz="2100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195142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 dirty="0" smtClean="0">
                <a:latin typeface="+mj-lt"/>
              </a:rPr>
              <a:t>AAP &amp; Federal Advocacy</a:t>
            </a:r>
          </a:p>
        </p:txBody>
      </p:sp>
      <p:sp>
        <p:nvSpPr>
          <p:cNvPr id="27652" name="TextBox 6"/>
          <p:cNvSpPr txBox="1">
            <a:spLocks noChangeArrowheads="1"/>
          </p:cNvSpPr>
          <p:nvPr/>
        </p:nvSpPr>
        <p:spPr bwMode="auto">
          <a:xfrm>
            <a:off x="234778" y="1642247"/>
            <a:ext cx="8909222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+mj-lt"/>
              </a:rPr>
              <a:t>Founded in </a:t>
            </a:r>
            <a:r>
              <a:rPr lang="en-US" sz="2000" dirty="0">
                <a:latin typeface="+mj-lt"/>
              </a:rPr>
              <a:t>1970, the </a:t>
            </a:r>
            <a:r>
              <a:rPr lang="en-US" sz="2000" b="1" dirty="0">
                <a:solidFill>
                  <a:srgbClr val="2B4681"/>
                </a:solidFill>
                <a:latin typeface="+mj-lt"/>
              </a:rPr>
              <a:t>Department of Federal Affairs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is the </a:t>
            </a:r>
            <a:r>
              <a:rPr lang="en-US" sz="2000" dirty="0">
                <a:latin typeface="+mj-lt"/>
              </a:rPr>
              <a:t>Academy’s </a:t>
            </a:r>
            <a:r>
              <a:rPr lang="en-US" sz="2000" dirty="0" smtClean="0">
                <a:latin typeface="+mj-lt"/>
              </a:rPr>
              <a:t>voice at the federal level through lobbying, coalition-building and raising public awareness.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2B4681"/>
                </a:solidFill>
                <a:latin typeface="+mj-lt"/>
              </a:rPr>
              <a:t>16 </a:t>
            </a:r>
            <a:r>
              <a:rPr lang="en-US" sz="2000" b="1" dirty="0">
                <a:solidFill>
                  <a:srgbClr val="2B4681"/>
                </a:solidFill>
                <a:latin typeface="+mj-lt"/>
              </a:rPr>
              <a:t>full-time </a:t>
            </a:r>
            <a:r>
              <a:rPr lang="en-US" sz="2000" b="1" dirty="0" smtClean="0">
                <a:solidFill>
                  <a:srgbClr val="2B4681"/>
                </a:solidFill>
                <a:latin typeface="+mj-lt"/>
              </a:rPr>
              <a:t>employees </a:t>
            </a:r>
            <a:r>
              <a:rPr lang="en-US" sz="2000" dirty="0">
                <a:latin typeface="+mj-lt"/>
              </a:rPr>
              <a:t>lobby to pass and implement strong federal child health policies and engage pediatricians to advance and protect these </a:t>
            </a:r>
            <a:r>
              <a:rPr lang="en-US" sz="2000" dirty="0" smtClean="0">
                <a:latin typeface="+mj-lt"/>
              </a:rPr>
              <a:t>policies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000" b="1" dirty="0">
                <a:solidFill>
                  <a:srgbClr val="2B4681"/>
                </a:solidFill>
                <a:latin typeface="+mj-lt"/>
              </a:rPr>
              <a:t>Pediatricians </a:t>
            </a:r>
            <a:r>
              <a:rPr lang="en-US" sz="2000" b="1" dirty="0" smtClean="0">
                <a:solidFill>
                  <a:srgbClr val="2B4681"/>
                </a:solidFill>
                <a:latin typeface="+mj-lt"/>
              </a:rPr>
              <a:t>serve </a:t>
            </a:r>
            <a:r>
              <a:rPr lang="en-US" sz="2000" b="1" dirty="0">
                <a:solidFill>
                  <a:srgbClr val="2B4681"/>
                </a:solidFill>
                <a:latin typeface="+mj-lt"/>
              </a:rPr>
              <a:t>as a voice for children to our national policy leaders</a:t>
            </a:r>
            <a:r>
              <a:rPr lang="en-US" sz="2000" dirty="0">
                <a:latin typeface="+mj-lt"/>
              </a:rPr>
              <a:t>. </a:t>
            </a:r>
            <a:endParaRPr lang="en-US" sz="2000" dirty="0" smtClean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The Department provides the tools necessary to do so: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+mj-lt"/>
              </a:rPr>
              <a:t>Advocacy trainings </a:t>
            </a:r>
            <a:endParaRPr lang="en-US" sz="2000" dirty="0" smtClean="0">
              <a:latin typeface="+mj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Federal </a:t>
            </a:r>
            <a:r>
              <a:rPr lang="en-US" sz="2000" dirty="0">
                <a:latin typeface="+mj-lt"/>
              </a:rPr>
              <a:t>testimony, Capitol Hill briefings, amicus briefs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latin typeface="+mj-lt"/>
              </a:rPr>
              <a:t>Guidance on using the media to </a:t>
            </a:r>
            <a:r>
              <a:rPr lang="en-US" sz="2000" dirty="0" smtClean="0">
                <a:latin typeface="+mj-lt"/>
              </a:rPr>
              <a:t>advocate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Comments to rules that implement child health laws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Resources/materials/expertise </a:t>
            </a:r>
            <a:r>
              <a:rPr lang="en-US" sz="2000" dirty="0">
                <a:latin typeface="+mj-lt"/>
              </a:rPr>
              <a:t>on federal policy </a:t>
            </a:r>
            <a:r>
              <a:rPr lang="en-US" sz="2000" dirty="0" smtClean="0">
                <a:latin typeface="+mj-lt"/>
              </a:rPr>
              <a:t>topics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>
                <a:latin typeface="+mj-lt"/>
              </a:rPr>
              <a:t>Federal </a:t>
            </a:r>
            <a:r>
              <a:rPr lang="en-US" sz="2000" dirty="0">
                <a:latin typeface="+mj-lt"/>
              </a:rPr>
              <a:t>legislative </a:t>
            </a:r>
            <a:r>
              <a:rPr lang="en-US" sz="2000" dirty="0" smtClean="0">
                <a:latin typeface="+mj-lt"/>
              </a:rPr>
              <a:t>updates &amp; grassroots alerts</a:t>
            </a:r>
          </a:p>
          <a:p>
            <a:endParaRPr lang="en-US" sz="20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426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/>
          </p:cNvSpPr>
          <p:nvPr>
            <p:ph type="ctrTitle"/>
          </p:nvPr>
        </p:nvSpPr>
        <p:spPr>
          <a:xfrm>
            <a:off x="0" y="32657"/>
            <a:ext cx="9144000" cy="1470025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A0214F"/>
                </a:solidFill>
              </a:rPr>
              <a:t>Take the Advocacy Challenge</a:t>
            </a:r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381000" y="1235015"/>
          <a:ext cx="83058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3593284" y="3221593"/>
            <a:ext cx="2140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A0214F"/>
                </a:solidFill>
                <a:latin typeface="+mj-lt"/>
              </a:rPr>
              <a:t>Keep CHIP strong for kids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937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/>
          </p:cNvSpPr>
          <p:nvPr>
            <p:ph type="ctrTitle"/>
          </p:nvPr>
        </p:nvSpPr>
        <p:spPr>
          <a:xfrm>
            <a:off x="0" y="223157"/>
            <a:ext cx="9144000" cy="1470025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A0214F"/>
                </a:solidFill>
              </a:rPr>
              <a:t>What You Can Do Today </a:t>
            </a:r>
            <a:br>
              <a:rPr lang="en-US" sz="4400" dirty="0" smtClean="0">
                <a:solidFill>
                  <a:srgbClr val="A0214F"/>
                </a:solidFill>
              </a:rPr>
            </a:br>
            <a:r>
              <a:rPr lang="en-US" sz="4400" dirty="0" smtClean="0">
                <a:solidFill>
                  <a:srgbClr val="A0214F"/>
                </a:solidFill>
              </a:rPr>
              <a:t>to Keep CHIP Strong for Kids</a:t>
            </a:r>
            <a:endParaRPr lang="en-US" sz="4400" dirty="0" smtClean="0">
              <a:solidFill>
                <a:srgbClr val="A0214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9125" y="2066925"/>
            <a:ext cx="768667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+mj-lt"/>
              </a:rPr>
              <a:t>Share facts and education about CHIP on social media using #</a:t>
            </a:r>
            <a:r>
              <a:rPr lang="en-US" sz="2200" dirty="0" err="1" smtClean="0">
                <a:latin typeface="+mj-lt"/>
              </a:rPr>
              <a:t>celebrateCHIP</a:t>
            </a:r>
            <a:endParaRPr lang="en-US" sz="2200" dirty="0" smtClean="0">
              <a:latin typeface="+mj-lt"/>
            </a:endParaRPr>
          </a:p>
          <a:p>
            <a:endParaRPr lang="en-US" sz="22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+mj-lt"/>
              </a:rPr>
              <a:t>Use our template media guidelines to write an op-ed or letter to the editor about why CHIP works for kids</a:t>
            </a:r>
          </a:p>
          <a:p>
            <a:endParaRPr lang="en-US" sz="2200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+mj-lt"/>
              </a:rPr>
              <a:t>Sign up to be an AAP Key Contact by emailing </a:t>
            </a:r>
            <a:r>
              <a:rPr lang="en-US" sz="2200" dirty="0" smtClean="0">
                <a:latin typeface="+mj-lt"/>
                <a:hlinkClick r:id="rId2"/>
              </a:rPr>
              <a:t>dmiller@aap.org</a:t>
            </a:r>
            <a:r>
              <a:rPr lang="en-US" sz="2200" dirty="0" smtClean="0">
                <a:latin typeface="+mj-lt"/>
              </a:rPr>
              <a:t> to receive targeted grassroots advocacy updates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2173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3175"/>
            <a:ext cx="7772400" cy="1470025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7150" y="723898"/>
            <a:ext cx="9144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200" dirty="0" smtClean="0">
              <a:latin typeface="+mj-lt"/>
            </a:endParaRPr>
          </a:p>
          <a:p>
            <a:pPr lvl="1"/>
            <a:endParaRPr lang="en-US" sz="2200" dirty="0">
              <a:solidFill>
                <a:prstClr val="black"/>
              </a:solidFill>
              <a:latin typeface="Calibri"/>
            </a:endParaRPr>
          </a:p>
          <a:p>
            <a:pPr lvl="0" algn="ctr"/>
            <a:r>
              <a:rPr lang="en-US" sz="2500" b="1" dirty="0" smtClean="0">
                <a:solidFill>
                  <a:prstClr val="black"/>
                </a:solidFill>
                <a:latin typeface="Calibri"/>
              </a:rPr>
              <a:t>Bob Hall, JD, </a:t>
            </a:r>
            <a:r>
              <a:rPr lang="en-US" sz="2500" b="1" dirty="0" err="1" smtClean="0">
                <a:solidFill>
                  <a:prstClr val="black"/>
                </a:solidFill>
                <a:latin typeface="Calibri"/>
              </a:rPr>
              <a:t>MPAff</a:t>
            </a:r>
            <a:endParaRPr lang="en-US" sz="2500" dirty="0">
              <a:solidFill>
                <a:prstClr val="black"/>
              </a:solidFill>
              <a:latin typeface="Calibri"/>
            </a:endParaRPr>
          </a:p>
          <a:p>
            <a:pPr lvl="0" algn="ctr"/>
            <a:r>
              <a:rPr lang="en-US" sz="2500" dirty="0" smtClean="0">
                <a:solidFill>
                  <a:prstClr val="black"/>
                </a:solidFill>
                <a:latin typeface="Calibri"/>
              </a:rPr>
              <a:t>Associate Director</a:t>
            </a:r>
            <a:r>
              <a:rPr lang="en-US" sz="25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500" dirty="0" smtClean="0">
                <a:solidFill>
                  <a:prstClr val="black"/>
                </a:solidFill>
                <a:latin typeface="Calibri"/>
              </a:rPr>
              <a:t>Department </a:t>
            </a:r>
            <a:r>
              <a:rPr lang="en-US" sz="2500" dirty="0">
                <a:solidFill>
                  <a:prstClr val="black"/>
                </a:solidFill>
                <a:latin typeface="Calibri"/>
              </a:rPr>
              <a:t>of </a:t>
            </a:r>
            <a:r>
              <a:rPr lang="en-US" sz="2500" dirty="0" smtClean="0">
                <a:solidFill>
                  <a:prstClr val="black"/>
                </a:solidFill>
                <a:latin typeface="Calibri"/>
              </a:rPr>
              <a:t>Federal </a:t>
            </a:r>
            <a:r>
              <a:rPr lang="en-US" sz="2500" dirty="0">
                <a:solidFill>
                  <a:prstClr val="black"/>
                </a:solidFill>
                <a:latin typeface="Calibri"/>
              </a:rPr>
              <a:t>Affairs</a:t>
            </a:r>
          </a:p>
          <a:p>
            <a:pPr lvl="0" algn="ctr"/>
            <a:r>
              <a:rPr lang="en-US" sz="2500" dirty="0">
                <a:solidFill>
                  <a:prstClr val="black"/>
                </a:solidFill>
                <a:latin typeface="Calibri"/>
              </a:rPr>
              <a:t>American Academy of </a:t>
            </a:r>
            <a:r>
              <a:rPr lang="en-US" sz="2500" dirty="0" smtClean="0">
                <a:solidFill>
                  <a:prstClr val="black"/>
                </a:solidFill>
                <a:latin typeface="Calibri"/>
              </a:rPr>
              <a:t>Pediatrics</a:t>
            </a:r>
          </a:p>
          <a:p>
            <a:pPr lvl="0" algn="ctr"/>
            <a:r>
              <a:rPr lang="en-US" sz="2500" dirty="0" smtClean="0">
                <a:solidFill>
                  <a:prstClr val="black"/>
                </a:solidFill>
                <a:latin typeface="Calibri"/>
              </a:rPr>
              <a:t>Washington, DC</a:t>
            </a:r>
          </a:p>
          <a:p>
            <a:pPr lvl="0" algn="ctr"/>
            <a:r>
              <a:rPr lang="en-US" sz="2200" dirty="0" smtClean="0">
                <a:solidFill>
                  <a:prstClr val="black"/>
                </a:solidFill>
                <a:latin typeface="Calibri"/>
                <a:hlinkClick r:id="rId2"/>
              </a:rPr>
              <a:t>rhall@aap.org</a:t>
            </a:r>
            <a:r>
              <a:rPr lang="en-US" sz="2200" dirty="0" smtClean="0">
                <a:solidFill>
                  <a:prstClr val="black"/>
                </a:solidFill>
                <a:latin typeface="Calibri"/>
              </a:rPr>
              <a:t>, 202-347-8600</a:t>
            </a:r>
            <a:endParaRPr lang="en-US" dirty="0">
              <a:solidFill>
                <a:prstClr val="black"/>
              </a:solidFill>
            </a:endParaRPr>
          </a:p>
          <a:p>
            <a:pPr algn="ctr"/>
            <a:endParaRPr lang="en-US" sz="2500" b="1" dirty="0" smtClean="0">
              <a:latin typeface="+mj-lt"/>
            </a:endParaRPr>
          </a:p>
          <a:p>
            <a:pPr algn="ctr"/>
            <a:r>
              <a:rPr lang="en-US" sz="2500" b="1" dirty="0" smtClean="0">
                <a:latin typeface="+mj-lt"/>
              </a:rPr>
              <a:t>Jamie Poslosky</a:t>
            </a:r>
            <a:r>
              <a:rPr lang="en-US" sz="2500" dirty="0" smtClean="0">
                <a:latin typeface="+mj-lt"/>
              </a:rPr>
              <a:t> </a:t>
            </a:r>
          </a:p>
          <a:p>
            <a:pPr algn="ctr"/>
            <a:r>
              <a:rPr lang="en-US" sz="2500" dirty="0" smtClean="0">
                <a:latin typeface="+mj-lt"/>
              </a:rPr>
              <a:t>Director, Division of Advocacy Communications </a:t>
            </a:r>
          </a:p>
          <a:p>
            <a:pPr algn="ctr"/>
            <a:r>
              <a:rPr lang="en-US" sz="2500" dirty="0" smtClean="0">
                <a:latin typeface="+mj-lt"/>
              </a:rPr>
              <a:t>Department of Public Affairs</a:t>
            </a:r>
          </a:p>
          <a:p>
            <a:pPr algn="ctr"/>
            <a:r>
              <a:rPr lang="en-US" sz="2500" dirty="0" smtClean="0">
                <a:latin typeface="+mj-lt"/>
              </a:rPr>
              <a:t>American Academy of Pediatrics</a:t>
            </a:r>
          </a:p>
          <a:p>
            <a:pPr algn="ctr"/>
            <a:r>
              <a:rPr lang="en-US" sz="2500" dirty="0" smtClean="0">
                <a:latin typeface="+mj-lt"/>
              </a:rPr>
              <a:t>Washington, DC</a:t>
            </a:r>
          </a:p>
          <a:p>
            <a:pPr algn="ctr"/>
            <a:r>
              <a:rPr lang="en-US" sz="2200" dirty="0" smtClean="0">
                <a:latin typeface="+mj-lt"/>
                <a:hlinkClick r:id="rId3"/>
              </a:rPr>
              <a:t>jposlosky@aap.org</a:t>
            </a:r>
            <a:r>
              <a:rPr lang="en-US" sz="2200" dirty="0" smtClean="0">
                <a:latin typeface="+mj-lt"/>
              </a:rPr>
              <a:t>, 202-347-8600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67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itle 1"/>
          <p:cNvSpPr>
            <a:spLocks noGrp="1"/>
          </p:cNvSpPr>
          <p:nvPr>
            <p:ph type="ctrTitle"/>
          </p:nvPr>
        </p:nvSpPr>
        <p:spPr>
          <a:xfrm>
            <a:off x="759940" y="1813954"/>
            <a:ext cx="7772400" cy="1470025"/>
          </a:xfrm>
        </p:spPr>
        <p:txBody>
          <a:bodyPr/>
          <a:lstStyle/>
          <a:p>
            <a:r>
              <a:rPr lang="en-US" sz="6000" dirty="0" smtClean="0">
                <a:latin typeface="+mj-lt"/>
                <a:cs typeface="Arial" charset="0"/>
              </a:rPr>
              <a:t>What is Advocacy?</a:t>
            </a:r>
            <a:endParaRPr lang="en-US" sz="60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0519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5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0" dirty="0" smtClean="0">
                <a:latin typeface="+mj-lt"/>
                <a:cs typeface="Arial" charset="0"/>
              </a:rPr>
              <a:t>Advocacy is Embedded in Pediatrics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600075" y="4191000"/>
            <a:ext cx="7810499" cy="1528763"/>
          </a:xfrm>
          <a:prstGeom prst="rect">
            <a:avLst/>
          </a:prstGeom>
          <a:solidFill>
            <a:schemeClr val="bg2">
              <a:lumMod val="90000"/>
            </a:schemeClr>
          </a:solidFill>
          <a:ln w="3175">
            <a:noFill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sz="2200" dirty="0">
                <a:solidFill>
                  <a:schemeClr val="tx1"/>
                </a:solidFill>
                <a:latin typeface="+mj-lt"/>
              </a:rPr>
              <a:t>“It should be our aim to discover neglected problems and, </a:t>
            </a:r>
          </a:p>
          <a:p>
            <a:pPr algn="ctr">
              <a:defRPr/>
            </a:pPr>
            <a:r>
              <a:rPr lang="en-US" sz="2200" dirty="0">
                <a:solidFill>
                  <a:schemeClr val="tx1"/>
                </a:solidFill>
                <a:latin typeface="+mj-lt"/>
              </a:rPr>
              <a:t>so far as in our power, to correct evils and introduce reform.”</a:t>
            </a:r>
            <a:r>
              <a:rPr lang="en-US" sz="2200" dirty="0">
                <a:solidFill>
                  <a:srgbClr val="A0214F"/>
                </a:solidFill>
                <a:latin typeface="+mj-lt"/>
              </a:rPr>
              <a:t/>
            </a:r>
            <a:br>
              <a:rPr lang="en-US" sz="2200" dirty="0">
                <a:solidFill>
                  <a:srgbClr val="A0214F"/>
                </a:solidFill>
                <a:latin typeface="+mj-lt"/>
              </a:rPr>
            </a:br>
            <a:r>
              <a:rPr lang="en-US" sz="2200" dirty="0">
                <a:latin typeface="+mj-lt"/>
              </a:rPr>
              <a:t/>
            </a:r>
            <a:br>
              <a:rPr lang="en-US" sz="2200" dirty="0">
                <a:latin typeface="+mj-lt"/>
              </a:rPr>
            </a:br>
            <a:r>
              <a:rPr lang="en-US" sz="2200" dirty="0">
                <a:solidFill>
                  <a:srgbClr val="2B4681"/>
                </a:solidFill>
                <a:latin typeface="+mj-lt"/>
              </a:rPr>
              <a:t>Isaac </a:t>
            </a:r>
            <a:r>
              <a:rPr lang="en-US" sz="2200" dirty="0" err="1">
                <a:solidFill>
                  <a:srgbClr val="2B4681"/>
                </a:solidFill>
                <a:latin typeface="+mj-lt"/>
              </a:rPr>
              <a:t>Abt</a:t>
            </a:r>
            <a:r>
              <a:rPr lang="en-US" sz="2200" dirty="0">
                <a:solidFill>
                  <a:srgbClr val="2B4681"/>
                </a:solidFill>
                <a:latin typeface="+mj-lt"/>
              </a:rPr>
              <a:t>, MD, first AAP President</a:t>
            </a:r>
          </a:p>
          <a:p>
            <a:pPr algn="ctr" eaLnBrk="1" hangingPunct="1">
              <a:defRPr/>
            </a:pPr>
            <a:endParaRPr lang="en-US" sz="600" dirty="0">
              <a:latin typeface="Calibri" pitchFamily="34" charset="0"/>
            </a:endParaRPr>
          </a:p>
        </p:txBody>
      </p:sp>
      <p:pic>
        <p:nvPicPr>
          <p:cNvPr id="7172" name="Picture 5" descr="Chap_opener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540318"/>
            <a:ext cx="7964642" cy="233000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2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74035"/>
            <a:ext cx="7772400" cy="14700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0" dirty="0">
                <a:latin typeface="+mj-lt"/>
                <a:cs typeface="Arial" charset="0"/>
              </a:rPr>
              <a:t>Pediatricians are Advocates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515679" y="1347787"/>
          <a:ext cx="8404226" cy="5076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360874" y="5008381"/>
            <a:ext cx="41529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300" b="1" u="sng" dirty="0">
                <a:solidFill>
                  <a:srgbClr val="A0214F"/>
                </a:solidFill>
                <a:latin typeface="+mj-lt"/>
              </a:rPr>
              <a:t>Federal Advocacy:  </a:t>
            </a:r>
          </a:p>
          <a:p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6094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ctrTitle"/>
          </p:nvPr>
        </p:nvSpPr>
        <p:spPr>
          <a:xfrm>
            <a:off x="0" y="322055"/>
            <a:ext cx="9144000" cy="1470025"/>
          </a:xfrm>
        </p:spPr>
        <p:txBody>
          <a:bodyPr>
            <a:normAutofit/>
          </a:bodyPr>
          <a:lstStyle/>
          <a:p>
            <a:r>
              <a:rPr lang="en-US" b="0" dirty="0" smtClean="0">
                <a:latin typeface="+mj-lt"/>
              </a:rPr>
              <a:t>Advocacy in Action: </a:t>
            </a:r>
            <a:br>
              <a:rPr lang="en-US" b="0" dirty="0" smtClean="0">
                <a:latin typeface="+mj-lt"/>
              </a:rPr>
            </a:br>
            <a:r>
              <a:rPr lang="en-US" b="0" dirty="0" smtClean="0">
                <a:latin typeface="+mj-lt"/>
              </a:rPr>
              <a:t>How to Advocate at the Federal Level</a:t>
            </a:r>
            <a:endParaRPr lang="en-US" b="0" dirty="0">
              <a:latin typeface="+mj-l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85724" y="1911350"/>
          <a:ext cx="8953500" cy="4737101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984500"/>
                <a:gridCol w="2984500"/>
                <a:gridCol w="2984500"/>
              </a:tblGrid>
              <a:tr h="793496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Grasstops</a:t>
                      </a:r>
                      <a:r>
                        <a:rPr lang="en-US" dirty="0" smtClean="0"/>
                        <a:t>: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Lobbying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Grassroots: </a:t>
                      </a:r>
                    </a:p>
                    <a:p>
                      <a:pPr algn="ctr"/>
                      <a:r>
                        <a:rPr lang="en-US" dirty="0" smtClean="0"/>
                        <a:t>Member Mobilization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External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Communications:</a:t>
                      </a:r>
                    </a:p>
                    <a:p>
                      <a:pPr algn="ctr"/>
                      <a:r>
                        <a:rPr lang="en-US" dirty="0" smtClean="0"/>
                        <a:t>Media Advocacy</a:t>
                      </a:r>
                      <a:endParaRPr lang="en-US" dirty="0"/>
                    </a:p>
                  </a:txBody>
                  <a:tcPr/>
                </a:tc>
              </a:tr>
              <a:tr h="1314535">
                <a:tc>
                  <a:txBody>
                    <a:bodyPr/>
                    <a:lstStyle/>
                    <a:p>
                      <a:pPr marL="0" indent="0">
                        <a:buFont typeface="Arial" pitchFamily="34" charset="0"/>
                        <a:buNone/>
                      </a:pPr>
                      <a:r>
                        <a:rPr lang="en-US" b="1" dirty="0" smtClean="0"/>
                        <a:t>Legislative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baseline="0" dirty="0" smtClean="0"/>
                        <a:t>Relationship-building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baseline="0" dirty="0" smtClean="0"/>
                        <a:t>Hill visits &amp; staff meetings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Federal testimony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Member communications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baseline="0" dirty="0" smtClean="0"/>
                        <a:t>Frequent policy updates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baseline="0" dirty="0" smtClean="0"/>
                        <a:t>Up-to-date resources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Action alerts/requests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Interviews</a:t>
                      </a:r>
                      <a:r>
                        <a:rPr lang="en-US" b="1" baseline="0" dirty="0" smtClean="0"/>
                        <a:t> &amp; pitching stories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baseline="0" dirty="0" smtClean="0"/>
                        <a:t>Get to know reporters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baseline="0" dirty="0" smtClean="0"/>
                        <a:t>Undergo media training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Fill a gap in coverage</a:t>
                      </a:r>
                    </a:p>
                  </a:txBody>
                  <a:tcPr/>
                </a:tc>
              </a:tr>
              <a:tr h="1314535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Appropriations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b="0" dirty="0" smtClean="0"/>
                        <a:t>Sustained</a:t>
                      </a:r>
                      <a:r>
                        <a:rPr lang="en-US" b="0" baseline="0" dirty="0" smtClean="0"/>
                        <a:t> communication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b="0" baseline="0" dirty="0" smtClean="0"/>
                        <a:t>Understanding of process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b="0" baseline="0" dirty="0" smtClean="0"/>
                        <a:t>Key committee 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Advocacy</a:t>
                      </a:r>
                      <a:r>
                        <a:rPr lang="en-US" b="1" baseline="0" dirty="0" smtClean="0"/>
                        <a:t> trainings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baseline="0" dirty="0" smtClean="0"/>
                        <a:t>Washington, DC visits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baseline="0" dirty="0" smtClean="0"/>
                        <a:t>Skills-building workshops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CME opportunities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Op-eds,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dirty="0" smtClean="0"/>
                        <a:t>letters to the editor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baseline="0" dirty="0" smtClean="0"/>
                        <a:t>Local &amp; national coverage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baseline="0" dirty="0" smtClean="0"/>
                        <a:t>Template op-eds/LTEs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Co-sign w/gov’t, </a:t>
                      </a:r>
                      <a:r>
                        <a:rPr lang="en-US" baseline="0" dirty="0" smtClean="0"/>
                        <a:t>partners</a:t>
                      </a:r>
                      <a:endParaRPr lang="en-US" dirty="0" smtClean="0"/>
                    </a:p>
                  </a:txBody>
                  <a:tcPr/>
                </a:tc>
              </a:tr>
              <a:tr h="1314535">
                <a:tc>
                  <a:txBody>
                    <a:bodyPr/>
                    <a:lstStyle/>
                    <a:p>
                      <a:r>
                        <a:rPr lang="en-US" b="1" dirty="0" smtClean="0"/>
                        <a:t>Regulatory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b="0" dirty="0" smtClean="0"/>
                        <a:t>Interim,</a:t>
                      </a:r>
                      <a:r>
                        <a:rPr lang="en-US" b="0" baseline="0" dirty="0" smtClean="0"/>
                        <a:t> draft &amp; final rules</a:t>
                      </a:r>
                      <a:endParaRPr lang="en-US" b="0" dirty="0" smtClean="0"/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b="0" dirty="0" smtClean="0"/>
                        <a:t>Targeted</a:t>
                      </a:r>
                      <a:r>
                        <a:rPr lang="en-US" b="0" baseline="0" dirty="0" smtClean="0"/>
                        <a:t> communication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b="0" baseline="0" dirty="0" smtClean="0"/>
                        <a:t>Federal agency contacts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Member advocacy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baseline="0" dirty="0" smtClean="0"/>
                        <a:t>Webinars &amp; conf. calls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baseline="0" dirty="0" smtClean="0"/>
                        <a:t>Advocacy incentives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One-click e-advocacy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Social media campaigns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baseline="0" dirty="0" smtClean="0"/>
                        <a:t>Twitter town halls, chats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baseline="0" dirty="0" smtClean="0"/>
                        <a:t>Facebook promotion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Leadership/member</a:t>
                      </a:r>
                      <a:r>
                        <a:rPr lang="en-US" baseline="0" dirty="0" smtClean="0"/>
                        <a:t> blogs</a:t>
                      </a:r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390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5150708"/>
            <a:ext cx="8763000" cy="129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1" name="Title 1"/>
          <p:cNvSpPr>
            <a:spLocks noGrp="1"/>
          </p:cNvSpPr>
          <p:nvPr>
            <p:ph type="ctrTitle"/>
          </p:nvPr>
        </p:nvSpPr>
        <p:spPr>
          <a:xfrm>
            <a:off x="685800" y="112842"/>
            <a:ext cx="7772400" cy="1470025"/>
          </a:xfrm>
        </p:spPr>
        <p:txBody>
          <a:bodyPr>
            <a:noAutofit/>
          </a:bodyPr>
          <a:lstStyle/>
          <a:p>
            <a:pPr eaLnBrk="1" hangingPunct="1"/>
            <a:r>
              <a:rPr lang="en-US" sz="6000" dirty="0" smtClean="0">
                <a:solidFill>
                  <a:srgbClr val="2B4681"/>
                </a:solidFill>
                <a:latin typeface="+mj-lt"/>
              </a:rPr>
              <a:t>Why Advocate?</a:t>
            </a:r>
            <a:endParaRPr lang="en-US" sz="6000" dirty="0">
              <a:solidFill>
                <a:srgbClr val="2B4681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579" y="1346887"/>
            <a:ext cx="6148432" cy="512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1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November 2012: Please Tell Me How You Would Rate the Honesty and Ethical Standards of People in These Different Field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46"/>
          <a:stretch/>
        </p:blipFill>
        <p:spPr bwMode="auto">
          <a:xfrm>
            <a:off x="1809750" y="152400"/>
            <a:ext cx="55245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ft Arrow 3"/>
          <p:cNvSpPr/>
          <p:nvPr/>
        </p:nvSpPr>
        <p:spPr>
          <a:xfrm>
            <a:off x="6705600" y="1664208"/>
            <a:ext cx="1447800" cy="304800"/>
          </a:xfrm>
          <a:prstGeom prst="lef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4191000" y="5867400"/>
            <a:ext cx="1447800" cy="304800"/>
          </a:xfrm>
          <a:prstGeom prst="lef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65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16688</TotalTime>
  <Words>2026</Words>
  <Application>Microsoft Office PowerPoint</Application>
  <PresentationFormat>On-screen Show (4:3)</PresentationFormat>
  <Paragraphs>341</Paragraphs>
  <Slides>32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ＭＳ Ｐゴシック</vt:lpstr>
      <vt:lpstr>Arial</vt:lpstr>
      <vt:lpstr>Calibri</vt:lpstr>
      <vt:lpstr>Cambria</vt:lpstr>
      <vt:lpstr>Tahoma</vt:lpstr>
      <vt:lpstr>Times New Roman</vt:lpstr>
      <vt:lpstr>Wingdings</vt:lpstr>
      <vt:lpstr>Custom Design</vt:lpstr>
      <vt:lpstr>Federal Advocacy &amp;  the Children’s Health Insurance Program </vt:lpstr>
      <vt:lpstr>American Academy of Pediatrics</vt:lpstr>
      <vt:lpstr>AAP &amp; Federal Advocacy</vt:lpstr>
      <vt:lpstr>What is Advocacy?</vt:lpstr>
      <vt:lpstr>Advocacy is Embedded in Pediatrics</vt:lpstr>
      <vt:lpstr>Pediatricians are Advocates</vt:lpstr>
      <vt:lpstr>Advocacy in Action:  How to Advocate at the Federal Level</vt:lpstr>
      <vt:lpstr>Why Advocate?</vt:lpstr>
      <vt:lpstr>PowerPoint Presentation</vt:lpstr>
      <vt:lpstr>Your Voice Makes a Difference</vt:lpstr>
      <vt:lpstr>How do I Advocate?</vt:lpstr>
      <vt:lpstr>Take Advantage of Your Location</vt:lpstr>
      <vt:lpstr>Advocacy Training Opportunities</vt:lpstr>
      <vt:lpstr>Advocate to Congress</vt:lpstr>
      <vt:lpstr>Speak Up in the Media</vt:lpstr>
      <vt:lpstr>Use Social Media to Advocate</vt:lpstr>
      <vt:lpstr>PowerPoint Presentation</vt:lpstr>
      <vt:lpstr>Connect: Form Coalitions</vt:lpstr>
      <vt:lpstr>PowerPoint Presentation</vt:lpstr>
      <vt:lpstr>PowerPoint Presentation</vt:lpstr>
      <vt:lpstr>Insurance Coverage for Children in the U.S.</vt:lpstr>
      <vt:lpstr>Who is Left?</vt:lpstr>
      <vt:lpstr>Children’s Coverage Source by Income</vt:lpstr>
      <vt:lpstr>SCHIP History</vt:lpstr>
      <vt:lpstr>CHIPRA Highlights</vt:lpstr>
      <vt:lpstr>CHIPRA Highlights</vt:lpstr>
      <vt:lpstr>ACA and CHIP</vt:lpstr>
      <vt:lpstr>Likely Arguments Against</vt:lpstr>
      <vt:lpstr>Older Arguments</vt:lpstr>
      <vt:lpstr>Take the Advocacy Challenge</vt:lpstr>
      <vt:lpstr>What You Can Do Today  to Keep CHIP Strong for Kids</vt:lpstr>
      <vt:lpstr>Questions?</vt:lpstr>
    </vt:vector>
  </TitlesOfParts>
  <Company>Policy Impact Communications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Benjamin May</dc:creator>
  <cp:lastModifiedBy>Poslosky, Jamie</cp:lastModifiedBy>
  <cp:revision>253</cp:revision>
  <cp:lastPrinted>2014-02-10T16:33:05Z</cp:lastPrinted>
  <dcterms:created xsi:type="dcterms:W3CDTF">2011-01-21T15:12:31Z</dcterms:created>
  <dcterms:modified xsi:type="dcterms:W3CDTF">2014-02-10T19:16:08Z</dcterms:modified>
</cp:coreProperties>
</file>