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5" r:id="rId20"/>
    <p:sldId id="281" r:id="rId21"/>
    <p:sldId id="282" r:id="rId22"/>
    <p:sldId id="284" r:id="rId23"/>
    <p:sldId id="283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865E0-B6DF-4829-9D3B-720992BA07C1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0025D-F564-454F-886A-70389D47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1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56C80-2B8F-4E05-B2F2-260AD7798D7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917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8C041-0C5D-2542-BA56-2F135B4257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89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44"/>
            <a:ext cx="6324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7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B27-A021-2B4E-805B-7E679949307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C42-742C-334B-9CCA-ECC4B683B79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01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72B34"/>
              </a:clrFrom>
              <a:clrTo>
                <a:srgbClr val="E72B34">
                  <a:alpha val="0"/>
                </a:srgbClr>
              </a:clrTo>
            </a:clrChange>
            <a:alphaModFix am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3887"/>
            <a:ext cx="82296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6746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rgbClr val="7F6C6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1982-4C85-D74A-B343-426C479BC70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26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44A9-D422-3944-83CB-2C77CEC6E6D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7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17CF-2E60-5C43-A39B-116AF32F557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63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2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3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3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820-01A4-FA45-B5CC-843AEFB8304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4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3EF1-CCF7-EA41-97FF-C0CE9D3F6FD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9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9300" y="5983288"/>
            <a:ext cx="2044700" cy="87471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fld id="{2E6FB912-7241-A94E-9456-8504F6FE9EA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September 21,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 defTabSz="457200"/>
            <a:fld id="{D3F8C041-0C5D-2542-BA56-2F135B4257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MAC-SERVER\Jobs\CNM_Childrens_National_Medical_Center\12495-08_Collateral_Templates\PPT\Links\CN_Color_bar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38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Microsoft_Word_97_-_2003_Document2.doc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6633" y="1584251"/>
            <a:ext cx="6719776" cy="1082749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Billing and Coding:</a:t>
            </a:r>
            <a:br>
              <a:rPr lang="en-US" sz="4400" dirty="0"/>
            </a:br>
            <a:r>
              <a:rPr lang="en-US" sz="3600" dirty="0" smtClean="0"/>
              <a:t>Fundamentals and that </a:t>
            </a:r>
            <a:br>
              <a:rPr lang="en-US" sz="3600" dirty="0" smtClean="0"/>
            </a:br>
            <a:r>
              <a:rPr lang="en-US" sz="3600" dirty="0" smtClean="0"/>
              <a:t>Darn ICD-10 Stuff</a:t>
            </a:r>
            <a:endParaRPr lang="en-US" sz="3600" dirty="0">
              <a:latin typeface="Museo 7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44E5-5B7F-1A44-AE86-FE88976AC37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61907"/>
            <a:ext cx="2466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</a:rPr>
              <a:t>Continuity Clinic Curriculum</a:t>
            </a:r>
          </a:p>
          <a:p>
            <a:pPr algn="ctr" defTabSz="457200"/>
            <a:r>
              <a:rPr lang="en-US" sz="1600" dirty="0" smtClean="0">
                <a:solidFill>
                  <a:prstClr val="black"/>
                </a:solidFill>
              </a:rPr>
              <a:t>September 2015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D194AD-9F5A-4691-9211-EEC627586BD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10588" cy="944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Billing Based on Time for Outpatient Services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Established </a:t>
            </a:r>
            <a:r>
              <a:rPr lang="en-US" dirty="0" err="1"/>
              <a:t>pts</a:t>
            </a:r>
            <a:r>
              <a:rPr lang="en-US" dirty="0"/>
              <a:t>:</a:t>
            </a:r>
          </a:p>
          <a:p>
            <a:r>
              <a:rPr lang="en-US" dirty="0"/>
              <a:t>99211	5 min.</a:t>
            </a:r>
          </a:p>
          <a:p>
            <a:r>
              <a:rPr lang="en-US" dirty="0"/>
              <a:t>99212	10 min.</a:t>
            </a:r>
          </a:p>
          <a:p>
            <a:r>
              <a:rPr lang="en-US" dirty="0"/>
              <a:t>99213	15 min.</a:t>
            </a:r>
          </a:p>
          <a:p>
            <a:r>
              <a:rPr lang="en-US" dirty="0"/>
              <a:t>99214	25 min.</a:t>
            </a:r>
          </a:p>
          <a:p>
            <a:r>
              <a:rPr lang="en-US" dirty="0"/>
              <a:t>99215	40 min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Select closest level </a:t>
            </a:r>
            <a:r>
              <a:rPr lang="en-US" dirty="0" smtClean="0"/>
              <a:t>(even if you don’t reach the total number of minutes)</a:t>
            </a:r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600200"/>
            <a:ext cx="4041775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600" dirty="0" smtClean="0"/>
              <a:t>New </a:t>
            </a:r>
            <a:r>
              <a:rPr lang="en-US" sz="2600" dirty="0"/>
              <a:t>patients:</a:t>
            </a:r>
          </a:p>
          <a:p>
            <a:r>
              <a:rPr lang="en-US" sz="2600" dirty="0"/>
              <a:t>99201	10 min.</a:t>
            </a:r>
          </a:p>
          <a:p>
            <a:r>
              <a:rPr lang="en-US" sz="2600" dirty="0"/>
              <a:t>99202	20 min.</a:t>
            </a:r>
          </a:p>
          <a:p>
            <a:r>
              <a:rPr lang="en-US" sz="2600" dirty="0"/>
              <a:t>99203	30 min.</a:t>
            </a:r>
          </a:p>
          <a:p>
            <a:r>
              <a:rPr lang="en-US" sz="2600" dirty="0"/>
              <a:t>99204	45 min.</a:t>
            </a:r>
          </a:p>
          <a:p>
            <a:r>
              <a:rPr lang="en-US" sz="2600" dirty="0"/>
              <a:t>99205	60 min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Ex. Established patient – spent 22 minutes with &gt;50% on counseling): Level 4 visit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28140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331E0F-65C3-4B4C-98A9-C42156AAC2D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“Primary Care” Exemption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approved GME programs, teaching physician can be paid for E/M services performed by the resident without direct involvement of the attending</a:t>
            </a:r>
          </a:p>
          <a:p>
            <a:r>
              <a:rPr lang="en-US" dirty="0" smtClean="0"/>
              <a:t>Applies to low complexity E/M visits only (99201-3 or 99211-3)</a:t>
            </a:r>
            <a:endParaRPr lang="en-US" sz="2800" dirty="0" smtClean="0"/>
          </a:p>
          <a:p>
            <a:r>
              <a:rPr lang="en-US" sz="2800" dirty="0" smtClean="0"/>
              <a:t>Higher </a:t>
            </a:r>
            <a:r>
              <a:rPr lang="en-US" sz="2800" dirty="0"/>
              <a:t>complexity resident visits </a:t>
            </a:r>
            <a:r>
              <a:rPr lang="en-US" sz="2800" dirty="0" smtClean="0"/>
              <a:t>(99204-99205 or 99214-99215</a:t>
            </a:r>
            <a:r>
              <a:rPr lang="en-US" sz="2800" dirty="0"/>
              <a:t>) </a:t>
            </a:r>
            <a:r>
              <a:rPr lang="en-US" sz="2800" u="sng" dirty="0"/>
              <a:t>must</a:t>
            </a:r>
            <a:r>
              <a:rPr lang="en-US" sz="2800" dirty="0"/>
              <a:t> be </a:t>
            </a:r>
            <a:r>
              <a:rPr lang="en-US" sz="2800" u="sng" dirty="0"/>
              <a:t>seen</a:t>
            </a:r>
            <a:r>
              <a:rPr lang="en-US" sz="2800" dirty="0"/>
              <a:t> &amp; documented by </a:t>
            </a:r>
            <a:r>
              <a:rPr lang="en-US" sz="2800" dirty="0" smtClean="0"/>
              <a:t>attending physician</a:t>
            </a:r>
          </a:p>
          <a:p>
            <a:r>
              <a:rPr lang="en-US" dirty="0" smtClean="0"/>
              <a:t>Exception: All </a:t>
            </a:r>
            <a:r>
              <a:rPr lang="en-US" dirty="0"/>
              <a:t>PGY1 visits during 1</a:t>
            </a:r>
            <a:r>
              <a:rPr lang="en-US" baseline="30000" dirty="0"/>
              <a:t>st</a:t>
            </a:r>
            <a:r>
              <a:rPr lang="en-US" dirty="0"/>
              <a:t> 6 months must be </a:t>
            </a:r>
            <a:r>
              <a:rPr lang="en-US" dirty="0" smtClean="0"/>
              <a:t>seen by attending physician</a:t>
            </a:r>
            <a:endParaRPr lang="en-US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6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those modifiers?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070"/>
            <a:ext cx="8229600" cy="47970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Often perform more than one service the same day</a:t>
            </a:r>
          </a:p>
          <a:p>
            <a:pPr lvl="1"/>
            <a:r>
              <a:rPr lang="en-US" dirty="0" smtClean="0"/>
              <a:t>Preventive care + E/M for management of acute or chronic health issues</a:t>
            </a:r>
          </a:p>
          <a:p>
            <a:pPr lvl="1"/>
            <a:r>
              <a:rPr lang="en-US" dirty="0" smtClean="0"/>
              <a:t>Vision and Hearing screens at preventive care visit</a:t>
            </a:r>
          </a:p>
          <a:p>
            <a:pPr lvl="1"/>
            <a:r>
              <a:rPr lang="en-US" dirty="0" smtClean="0"/>
              <a:t>Nebulizer treatment during an asthma sick visit</a:t>
            </a:r>
          </a:p>
          <a:p>
            <a:r>
              <a:rPr lang="en-US" dirty="0" smtClean="0"/>
              <a:t>Modifiers allow you to bill multiple CPT codes on same date of service</a:t>
            </a:r>
          </a:p>
          <a:p>
            <a:r>
              <a:rPr lang="en-US" dirty="0" smtClean="0"/>
              <a:t>Two modifiers used in primary care:</a:t>
            </a:r>
          </a:p>
          <a:p>
            <a:pPr lvl="1"/>
            <a:r>
              <a:rPr lang="en-US" dirty="0" smtClean="0"/>
              <a:t>59: apply to hearing, vision, and developmental screen codes</a:t>
            </a:r>
          </a:p>
          <a:p>
            <a:pPr lvl="1"/>
            <a:r>
              <a:rPr lang="en-US" dirty="0" smtClean="0"/>
              <a:t>25: WCC and E/M; E/M with same day procedure; WCC and E/M if do vaccines same 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WCC visit in the Children’s Health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3055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1447800"/>
            <a:ext cx="2895600" cy="228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ICD-10 begins October 1, 2015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All claims through 9/30/15 must have ICD-</a:t>
            </a:r>
            <a:r>
              <a:rPr lang="en-US" b="1" dirty="0"/>
              <a:t>9</a:t>
            </a:r>
            <a:r>
              <a:rPr lang="en-US" dirty="0"/>
              <a:t> diagnosis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claims beginning 10/1/15 must have </a:t>
            </a:r>
            <a:r>
              <a:rPr lang="en-US" b="1" dirty="0"/>
              <a:t>ICD-10</a:t>
            </a:r>
            <a:r>
              <a:rPr lang="en-US" dirty="0"/>
              <a:t> diagnosis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change in CPT codes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Primarily, changes in ICD-10-CM are in its organization and structure, code composition and level of detail.</a:t>
            </a:r>
          </a:p>
          <a:p>
            <a:r>
              <a:rPr lang="en-US" sz="3200" b="1" dirty="0"/>
              <a:t>ICD-10 requires much greater detail on location of ailments, cause and type, and complications or manifestations compared with ICD-9</a:t>
            </a:r>
            <a:r>
              <a:rPr lang="en-US" sz="3200" b="1" dirty="0" smtClean="0"/>
              <a:t>.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ICD-9 expands </a:t>
            </a:r>
            <a:r>
              <a:rPr lang="en-US" sz="3200" dirty="0"/>
              <a:t>from ~13,500 to ~68,000 </a:t>
            </a:r>
            <a:r>
              <a:rPr lang="en-US" sz="3200" dirty="0" smtClean="0"/>
              <a:t>codes in ICD-10.</a:t>
            </a:r>
            <a:endParaRPr lang="en-US" sz="3200" dirty="0"/>
          </a:p>
          <a:p>
            <a:endParaRPr lang="en-US" sz="3200" b="1" dirty="0" smtClean="0"/>
          </a:p>
          <a:p>
            <a:endParaRPr lang="en-US" sz="3200" dirty="0" smtClean="0"/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How is ICD-10 different?</a:t>
            </a:r>
          </a:p>
        </p:txBody>
      </p:sp>
    </p:spTree>
    <p:extLst>
      <p:ext uri="{BB962C8B-B14F-4D97-AF65-F5344CB8AC3E}">
        <p14:creationId xmlns:p14="http://schemas.microsoft.com/office/powerpoint/2010/main" val="39681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06" y="871013"/>
            <a:ext cx="373107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562600" cy="1248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66" y="4577570"/>
            <a:ext cx="4035879" cy="167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1013"/>
            <a:ext cx="3614738" cy="225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5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Finding ICD-10 Codes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1"/>
            <a:ext cx="3872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048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48" y="1981201"/>
            <a:ext cx="387270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858000" y="1818409"/>
            <a:ext cx="838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05400" y="3276600"/>
            <a:ext cx="533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5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Specificity to Your ICD-10 Code: </a:t>
            </a:r>
            <a:br>
              <a:rPr lang="en-US" dirty="0" smtClean="0"/>
            </a:br>
            <a:r>
              <a:rPr lang="en-US" dirty="0" smtClean="0"/>
              <a:t>Asthma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D87F-CC09-9346-812D-7966B6919BE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1"/>
            <a:ext cx="40713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981200" y="1981201"/>
            <a:ext cx="990600" cy="6857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5283"/>
            <a:ext cx="4469610" cy="352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334000" y="1295400"/>
            <a:ext cx="1066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1295400"/>
            <a:ext cx="406005" cy="685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ICD-10: Primary Care Pediatrics</a:t>
            </a:r>
            <a:endParaRPr lang="en-US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086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779678" cy="31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1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learner will:</a:t>
            </a:r>
          </a:p>
          <a:p>
            <a:endParaRPr lang="en-US" dirty="0" smtClean="0"/>
          </a:p>
          <a:p>
            <a:r>
              <a:rPr lang="en-US" dirty="0" smtClean="0"/>
              <a:t>Code accurately using the fundamentals of ambulatory billing and coding</a:t>
            </a:r>
          </a:p>
          <a:p>
            <a:r>
              <a:rPr lang="en-US" dirty="0" smtClean="0"/>
              <a:t>Describe the new ICD-10 coding system</a:t>
            </a:r>
          </a:p>
          <a:p>
            <a:r>
              <a:rPr lang="en-US" dirty="0" smtClean="0"/>
              <a:t>Utilize new ICD-10 codes in our electronic health record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ICD-10: </a:t>
            </a:r>
            <a:r>
              <a:rPr lang="en-US" sz="3200" b="1" dirty="0" smtClean="0"/>
              <a:t>Routine child health examination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ICD-9 = only 1 code = V20.2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ICD-10:</a:t>
            </a:r>
          </a:p>
          <a:p>
            <a:pPr lvl="1"/>
            <a:r>
              <a:rPr lang="en-US" b="1" dirty="0" smtClean="0"/>
              <a:t>Z00.12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r>
              <a:rPr lang="en-US" dirty="0"/>
              <a:t>	Encounter for routine child examination 		</a:t>
            </a:r>
            <a:r>
              <a:rPr lang="en-US" u="sng" dirty="0" smtClean="0"/>
              <a:t>without</a:t>
            </a:r>
            <a:r>
              <a:rPr lang="en-US" dirty="0" smtClean="0"/>
              <a:t> </a:t>
            </a:r>
            <a:r>
              <a:rPr lang="en-US" dirty="0"/>
              <a:t>abnormal findings</a:t>
            </a:r>
          </a:p>
          <a:p>
            <a:pPr lvl="1"/>
            <a:r>
              <a:rPr lang="en-US" b="1" dirty="0"/>
              <a:t>Z00.12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	Encounter for routine child examination 		</a:t>
            </a:r>
            <a:r>
              <a:rPr lang="en-US" u="sng" dirty="0"/>
              <a:t>with</a:t>
            </a:r>
            <a:r>
              <a:rPr lang="en-US" dirty="0"/>
              <a:t> abnormal findings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Always report the abnormal finding when listing a code that indicates an abnormal finding was discovered.</a:t>
            </a:r>
          </a:p>
          <a:p>
            <a:r>
              <a:rPr lang="en-US" sz="2400" i="1" dirty="0" smtClean="0"/>
              <a:t>Templates will have both Z-codes – need to delete the incorrect code</a:t>
            </a:r>
          </a:p>
          <a:p>
            <a:pPr marL="0" indent="0"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051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Newborn health examination </a:t>
            </a:r>
            <a:r>
              <a:rPr lang="en-US" sz="3200" dirty="0" smtClean="0"/>
              <a:t>(&lt; 29 days old)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Z00.11	Newborn health examination</a:t>
            </a:r>
          </a:p>
          <a:p>
            <a:pPr lvl="1"/>
            <a:r>
              <a:rPr lang="en-US" b="1" dirty="0" smtClean="0"/>
              <a:t>Z00.110</a:t>
            </a:r>
            <a:r>
              <a:rPr lang="en-US" dirty="0" smtClean="0"/>
              <a:t>	 under 8 days old</a:t>
            </a:r>
          </a:p>
          <a:p>
            <a:pPr lvl="1"/>
            <a:r>
              <a:rPr lang="en-US" b="1" dirty="0" smtClean="0"/>
              <a:t>Z00.111</a:t>
            </a:r>
            <a:r>
              <a:rPr lang="en-US" dirty="0" smtClean="0"/>
              <a:t>	 8 to 28 days old</a:t>
            </a:r>
          </a:p>
          <a:p>
            <a:r>
              <a:rPr lang="en-US" dirty="0" smtClean="0"/>
              <a:t>Use additional code(s)- not added alphanumeric- to identify any abnormal findings</a:t>
            </a:r>
          </a:p>
          <a:p>
            <a:pPr lvl="1"/>
            <a:r>
              <a:rPr lang="en-US" dirty="0" smtClean="0"/>
              <a:t>Unlike Z00.12 (routine well child exam)- no added placeholder for “with abnormal finding” (Z00.12</a:t>
            </a:r>
            <a:r>
              <a:rPr lang="en-US" b="1" u="sng" dirty="0" smtClean="0"/>
              <a:t>1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Z23</a:t>
            </a:r>
            <a:r>
              <a:rPr lang="en-US" dirty="0" smtClean="0"/>
              <a:t>: Encounter for immunization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Z23</a:t>
            </a:r>
            <a:r>
              <a:rPr lang="en-US" dirty="0" smtClean="0"/>
              <a:t>	 Encounter for inoculations and immunizations</a:t>
            </a:r>
          </a:p>
          <a:p>
            <a:pPr lvl="1"/>
            <a:r>
              <a:rPr lang="en-US" dirty="0" smtClean="0"/>
              <a:t>Applies to all immunizations (single antigen and combo)</a:t>
            </a:r>
          </a:p>
          <a:p>
            <a:pPr lvl="1"/>
            <a:r>
              <a:rPr lang="en-US" dirty="0" smtClean="0"/>
              <a:t>Use specific product procedure code (CPT) to identify which vaccine administered (happens automatically in </a:t>
            </a:r>
            <a:r>
              <a:rPr lang="en-US" dirty="0" err="1" smtClean="0"/>
              <a:t>eCW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Use as secondary code if part of well child exam or other visit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ICD-10 Coding for Preventive Care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(Bright Futures)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Z00.12</a:t>
            </a:r>
            <a:r>
              <a:rPr lang="en-US" b="1" dirty="0">
                <a:solidFill>
                  <a:srgbClr val="FF0000"/>
                </a:solidFill>
              </a:rPr>
              <a:t>9</a:t>
            </a:r>
            <a:r>
              <a:rPr lang="en-US" dirty="0"/>
              <a:t>	Encounter for routine child examination </a:t>
            </a:r>
            <a:r>
              <a:rPr lang="en-US" u="sng" dirty="0" smtClean="0"/>
              <a:t>without</a:t>
            </a:r>
            <a:r>
              <a:rPr lang="en-US" dirty="0" smtClean="0"/>
              <a:t> </a:t>
            </a:r>
            <a:r>
              <a:rPr lang="en-US" dirty="0"/>
              <a:t>abnormal </a:t>
            </a:r>
            <a:r>
              <a:rPr lang="en-US" dirty="0" smtClean="0"/>
              <a:t>					findings</a:t>
            </a:r>
            <a:endParaRPr lang="en-US" dirty="0"/>
          </a:p>
          <a:p>
            <a:r>
              <a:rPr lang="en-US" b="1" dirty="0"/>
              <a:t>Z00.12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	Encounter for </a:t>
            </a:r>
            <a:r>
              <a:rPr lang="en-US" dirty="0" smtClean="0"/>
              <a:t>routine </a:t>
            </a:r>
            <a:r>
              <a:rPr lang="en-US" dirty="0"/>
              <a:t>child examination </a:t>
            </a:r>
            <a:r>
              <a:rPr lang="en-US" u="sng" dirty="0" smtClean="0"/>
              <a:t>with</a:t>
            </a:r>
            <a:r>
              <a:rPr lang="en-US" dirty="0" smtClean="0"/>
              <a:t> </a:t>
            </a:r>
            <a:r>
              <a:rPr lang="en-US" dirty="0"/>
              <a:t>abnormal </a:t>
            </a:r>
            <a:r>
              <a:rPr lang="en-US" dirty="0" smtClean="0"/>
              <a:t>findings </a:t>
            </a:r>
          </a:p>
          <a:p>
            <a:pPr lvl="3"/>
            <a:r>
              <a:rPr lang="en-US" sz="3200" dirty="0" smtClean="0"/>
              <a:t>(List additional diagnosis codes)</a:t>
            </a:r>
          </a:p>
          <a:p>
            <a:r>
              <a:rPr lang="en-US" dirty="0" smtClean="0"/>
              <a:t>Z00.12x	Hearing &amp; vision SCREENING</a:t>
            </a:r>
            <a:endParaRPr lang="en-US" dirty="0"/>
          </a:p>
          <a:p>
            <a:r>
              <a:rPr lang="en-US" dirty="0" smtClean="0"/>
              <a:t>Z13.4		Screening for certain developmental disorders in childhood</a:t>
            </a:r>
          </a:p>
          <a:p>
            <a:r>
              <a:rPr lang="en-US" dirty="0" smtClean="0"/>
              <a:t>Z13.89	Screening for behavioral disorder</a:t>
            </a:r>
          </a:p>
          <a:p>
            <a:r>
              <a:rPr lang="en-US" dirty="0" smtClean="0"/>
              <a:t>Z11.1		Screening for respiratory tuberculosis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OFFICE LABS:</a:t>
            </a:r>
          </a:p>
          <a:p>
            <a:r>
              <a:rPr lang="en-US" dirty="0" smtClean="0"/>
              <a:t>Z13.88 	Screening for disorder due to exposure to contaminants (</a:t>
            </a:r>
            <a:r>
              <a:rPr lang="en-US" dirty="0" err="1" smtClean="0"/>
              <a:t>eg</a:t>
            </a:r>
            <a:r>
              <a:rPr lang="en-US" dirty="0" smtClean="0"/>
              <a:t> lead)</a:t>
            </a:r>
          </a:p>
          <a:p>
            <a:r>
              <a:rPr lang="en-US" dirty="0" smtClean="0"/>
              <a:t>Z13.0		Screening for diseases of the blood and certain disorders (</a:t>
            </a:r>
            <a:r>
              <a:rPr lang="en-US" dirty="0" err="1" smtClean="0"/>
              <a:t>Hct</a:t>
            </a:r>
            <a:r>
              <a:rPr lang="en-US" dirty="0" smtClean="0"/>
              <a:t> or </a:t>
            </a:r>
            <a:r>
              <a:rPr lang="en-US" dirty="0" err="1" smtClean="0"/>
              <a:t>Hgb</a:t>
            </a:r>
            <a:r>
              <a:rPr lang="en-US" dirty="0" smtClean="0"/>
              <a:t>)</a:t>
            </a:r>
          </a:p>
          <a:p>
            <a:r>
              <a:rPr lang="en-US" dirty="0" smtClean="0"/>
              <a:t>Z13.220	Screening for lipid disorders</a:t>
            </a:r>
          </a:p>
          <a:p>
            <a:r>
              <a:rPr lang="en-US" dirty="0" smtClean="0"/>
              <a:t>Z11.4		Screening for HIV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Other child health examinations</a:t>
            </a:r>
            <a:br>
              <a:rPr lang="en-US" sz="3200" b="1" dirty="0" smtClean="0"/>
            </a:br>
            <a:r>
              <a:rPr lang="en-US" sz="3100" dirty="0" smtClean="0"/>
              <a:t>Primary or secondary diagnosis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Z02.0</a:t>
            </a:r>
            <a:r>
              <a:rPr lang="en-US" dirty="0" smtClean="0"/>
              <a:t>		Encounter for examination for admission to 							education institution (preschool), </a:t>
            </a:r>
            <a:r>
              <a:rPr lang="en-US" b="1" i="1" dirty="0" smtClean="0"/>
              <a:t>including re-							admission to school following illness or medical treatment</a:t>
            </a:r>
          </a:p>
          <a:p>
            <a:r>
              <a:rPr lang="en-US" dirty="0" smtClean="0"/>
              <a:t>Z02.1		Encounter for pre-employment exam</a:t>
            </a:r>
          </a:p>
          <a:p>
            <a:r>
              <a:rPr lang="en-US" dirty="0" smtClean="0"/>
              <a:t>Z02.2		Encounter for exam for admission to residential 							institution</a:t>
            </a:r>
          </a:p>
          <a:p>
            <a:r>
              <a:rPr lang="en-US" dirty="0" smtClean="0"/>
              <a:t>Z02.4		Encounter for exam for driving license</a:t>
            </a:r>
          </a:p>
          <a:p>
            <a:r>
              <a:rPr lang="en-US" b="1" dirty="0" smtClean="0"/>
              <a:t>Z02.5</a:t>
            </a:r>
            <a:r>
              <a:rPr lang="en-US" dirty="0" smtClean="0"/>
              <a:t>		</a:t>
            </a:r>
            <a:r>
              <a:rPr lang="en-US" b="1" dirty="0" smtClean="0"/>
              <a:t>Encounter for exam for participation in sports</a:t>
            </a:r>
          </a:p>
          <a:p>
            <a:r>
              <a:rPr lang="en-US" dirty="0" smtClean="0"/>
              <a:t>Z02.6		Encounter for exam for insurance purposes</a:t>
            </a:r>
          </a:p>
          <a:p>
            <a:r>
              <a:rPr lang="en-US" dirty="0" smtClean="0"/>
              <a:t>Z02.71		Encounter for disability determination</a:t>
            </a:r>
          </a:p>
          <a:p>
            <a:r>
              <a:rPr lang="en-US" dirty="0" smtClean="0"/>
              <a:t>Z02.79		Encounter for issue of other medical certificate</a:t>
            </a:r>
          </a:p>
          <a:p>
            <a:r>
              <a:rPr lang="en-US" dirty="0" smtClean="0"/>
              <a:t>Z02.82		Encounter for adoption services</a:t>
            </a:r>
          </a:p>
          <a:p>
            <a:r>
              <a:rPr lang="en-US" dirty="0" smtClean="0"/>
              <a:t>Z02.89		</a:t>
            </a:r>
            <a:r>
              <a:rPr lang="en-US" b="1" dirty="0" smtClean="0"/>
              <a:t>Encounter for other administrative examinations                  </a:t>
            </a:r>
            <a:r>
              <a:rPr lang="en-US" dirty="0" smtClean="0"/>
              <a:t>				</a:t>
            </a:r>
            <a:r>
              <a:rPr lang="en-US" b="1" dirty="0" smtClean="0"/>
              <a:t>Encounter for exam for admission to summer camp</a:t>
            </a:r>
            <a:r>
              <a:rPr lang="en-US" dirty="0"/>
              <a:t>	</a:t>
            </a:r>
            <a:r>
              <a:rPr lang="en-US" dirty="0" smtClean="0"/>
              <a:t>				Encounter for immigration/naturalization examination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ICD-10-CM: Asthma 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Mild intermittent: J45.2x</a:t>
            </a:r>
            <a:endParaRPr lang="en-US" b="1" dirty="0"/>
          </a:p>
          <a:p>
            <a:r>
              <a:rPr lang="en-US" dirty="0"/>
              <a:t>J45.20 Mild intermittent, uncomplicated</a:t>
            </a:r>
          </a:p>
          <a:p>
            <a:r>
              <a:rPr lang="en-US" dirty="0"/>
              <a:t>J45.21 Mild intermittent with (acute) exacerbation</a:t>
            </a:r>
          </a:p>
          <a:p>
            <a:r>
              <a:rPr lang="en-US" dirty="0"/>
              <a:t>J45.22 Mild intermittent with status </a:t>
            </a:r>
            <a:r>
              <a:rPr lang="en-US" dirty="0" err="1"/>
              <a:t>asthmaticus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Mild persistent: J45.3x</a:t>
            </a:r>
          </a:p>
          <a:p>
            <a:r>
              <a:rPr lang="en-US" dirty="0" smtClean="0"/>
              <a:t>J45.30 </a:t>
            </a:r>
            <a:r>
              <a:rPr lang="en-US" dirty="0"/>
              <a:t>Mild persistent, uncomplicated</a:t>
            </a:r>
          </a:p>
          <a:p>
            <a:r>
              <a:rPr lang="en-US" dirty="0"/>
              <a:t>J45.31 Mild persistent with (acute) exacerbation</a:t>
            </a:r>
          </a:p>
          <a:p>
            <a:r>
              <a:rPr lang="en-US" dirty="0"/>
              <a:t>J45.32 Mild persistent with status </a:t>
            </a:r>
            <a:r>
              <a:rPr lang="en-US" dirty="0" err="1"/>
              <a:t>asthmaticus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Moderate persistent: J45.4x</a:t>
            </a:r>
          </a:p>
          <a:p>
            <a:r>
              <a:rPr lang="en-US" dirty="0" smtClean="0"/>
              <a:t>J45.40 </a:t>
            </a:r>
            <a:r>
              <a:rPr lang="en-US" dirty="0"/>
              <a:t>Moderate persistent, uncomplicated</a:t>
            </a:r>
          </a:p>
          <a:p>
            <a:r>
              <a:rPr lang="en-US" dirty="0"/>
              <a:t>J45.41 Moderate persistent with (acute) exacerbation</a:t>
            </a:r>
          </a:p>
          <a:p>
            <a:r>
              <a:rPr lang="en-US" dirty="0"/>
              <a:t>J45.42 Moderate persistent with status </a:t>
            </a:r>
            <a:r>
              <a:rPr lang="en-US" dirty="0" err="1" smtClean="0"/>
              <a:t>asthmaticus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Severe persistent: J45.5x</a:t>
            </a:r>
          </a:p>
          <a:p>
            <a:r>
              <a:rPr lang="en-US" dirty="0"/>
              <a:t>J45.50 Severe persistent, uncomplicated</a:t>
            </a:r>
          </a:p>
          <a:p>
            <a:r>
              <a:rPr lang="en-US" dirty="0"/>
              <a:t>J45.51 Severe persistent with (acute) exacerbation</a:t>
            </a:r>
          </a:p>
          <a:p>
            <a:r>
              <a:rPr lang="en-US" dirty="0"/>
              <a:t>J45.52 Severe persistent with status </a:t>
            </a:r>
            <a:r>
              <a:rPr lang="en-US" dirty="0" err="1"/>
              <a:t>asthmaticus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Acute </a:t>
            </a:r>
            <a:r>
              <a:rPr lang="en-US" sz="3200" b="1" dirty="0" err="1" smtClean="0"/>
              <a:t>suppurative</a:t>
            </a:r>
            <a:r>
              <a:rPr lang="en-US" sz="3200" b="1" dirty="0" smtClean="0"/>
              <a:t> otitis media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H66.00</a:t>
            </a:r>
            <a:r>
              <a:rPr lang="en-US" b="1" dirty="0" smtClean="0"/>
              <a:t>1</a:t>
            </a:r>
            <a:r>
              <a:rPr lang="en-US" dirty="0" smtClean="0"/>
              <a:t>  	</a:t>
            </a:r>
            <a:r>
              <a:rPr lang="en-US" b="1" dirty="0" smtClean="0"/>
              <a:t>Acute </a:t>
            </a:r>
            <a:r>
              <a:rPr lang="en-US" b="1" dirty="0" err="1"/>
              <a:t>suppurative</a:t>
            </a:r>
            <a:r>
              <a:rPr lang="en-US" b="1" dirty="0"/>
              <a:t> otitis media </a:t>
            </a:r>
            <a:r>
              <a:rPr lang="en-US" dirty="0"/>
              <a:t>without spontaneous </a:t>
            </a:r>
            <a:r>
              <a:rPr lang="en-US" dirty="0" smtClean="0"/>
              <a:t>		rupture </a:t>
            </a:r>
            <a:r>
              <a:rPr lang="en-US" dirty="0"/>
              <a:t>of ear drum, </a:t>
            </a:r>
            <a:r>
              <a:rPr lang="en-US" b="1" dirty="0"/>
              <a:t>right</a:t>
            </a:r>
            <a:r>
              <a:rPr lang="en-US" dirty="0"/>
              <a:t> ear </a:t>
            </a:r>
          </a:p>
          <a:p>
            <a:r>
              <a:rPr lang="en-US" dirty="0" smtClean="0"/>
              <a:t>H66.00</a:t>
            </a:r>
            <a:r>
              <a:rPr lang="en-US" b="1" dirty="0" smtClean="0"/>
              <a:t>2</a:t>
            </a:r>
            <a:r>
              <a:rPr lang="en-US" dirty="0" smtClean="0"/>
              <a:t>  	</a:t>
            </a:r>
            <a:r>
              <a:rPr lang="en-US" b="1" dirty="0" smtClean="0"/>
              <a:t>Acute </a:t>
            </a:r>
            <a:r>
              <a:rPr lang="en-US" b="1" dirty="0" err="1"/>
              <a:t>suppurative</a:t>
            </a:r>
            <a:r>
              <a:rPr lang="en-US" b="1" dirty="0"/>
              <a:t> </a:t>
            </a:r>
            <a:r>
              <a:rPr lang="en-US" b="1" dirty="0" smtClean="0"/>
              <a:t>otitis </a:t>
            </a:r>
            <a:r>
              <a:rPr lang="en-US" b="1" dirty="0"/>
              <a:t>media </a:t>
            </a:r>
            <a:r>
              <a:rPr lang="en-US" dirty="0"/>
              <a:t>without spontaneous </a:t>
            </a:r>
            <a:r>
              <a:rPr lang="en-US" dirty="0" smtClean="0"/>
              <a:t>		rupture </a:t>
            </a:r>
            <a:r>
              <a:rPr lang="en-US" dirty="0"/>
              <a:t>of ear drum, </a:t>
            </a:r>
            <a:r>
              <a:rPr lang="en-US" b="1" dirty="0"/>
              <a:t>left</a:t>
            </a:r>
            <a:r>
              <a:rPr lang="en-US" dirty="0"/>
              <a:t> ear </a:t>
            </a:r>
          </a:p>
          <a:p>
            <a:r>
              <a:rPr lang="en-US" dirty="0" smtClean="0"/>
              <a:t>H66.00</a:t>
            </a:r>
            <a:r>
              <a:rPr lang="en-US" b="1" dirty="0" smtClean="0"/>
              <a:t>3</a:t>
            </a:r>
            <a:r>
              <a:rPr lang="en-US" dirty="0" smtClean="0"/>
              <a:t>  	</a:t>
            </a:r>
            <a:r>
              <a:rPr lang="en-US" b="1" dirty="0" smtClean="0"/>
              <a:t>Acute </a:t>
            </a:r>
            <a:r>
              <a:rPr lang="en-US" b="1" dirty="0" err="1"/>
              <a:t>suppurative</a:t>
            </a:r>
            <a:r>
              <a:rPr lang="en-US" b="1" dirty="0"/>
              <a:t> otitis media </a:t>
            </a:r>
            <a:r>
              <a:rPr lang="en-US" dirty="0" smtClean="0"/>
              <a:t>without </a:t>
            </a:r>
            <a:r>
              <a:rPr lang="en-US" dirty="0"/>
              <a:t>spontaneous </a:t>
            </a:r>
            <a:r>
              <a:rPr lang="en-US" dirty="0" smtClean="0"/>
              <a:t>		rupture </a:t>
            </a:r>
            <a:r>
              <a:rPr lang="en-US" dirty="0"/>
              <a:t>of ear drum, </a:t>
            </a:r>
            <a:r>
              <a:rPr lang="en-US" b="1" dirty="0"/>
              <a:t>bilateral </a:t>
            </a:r>
          </a:p>
          <a:p>
            <a:r>
              <a:rPr lang="en-US" dirty="0" smtClean="0"/>
              <a:t>H66.00</a:t>
            </a:r>
            <a:r>
              <a:rPr lang="en-US" b="1" dirty="0" smtClean="0"/>
              <a:t>4</a:t>
            </a:r>
            <a:r>
              <a:rPr lang="en-US" dirty="0" smtClean="0"/>
              <a:t>  	Acute </a:t>
            </a:r>
            <a:r>
              <a:rPr lang="en-US" dirty="0" err="1"/>
              <a:t>suppurative</a:t>
            </a:r>
            <a:r>
              <a:rPr lang="en-US" dirty="0"/>
              <a:t> otitis media without </a:t>
            </a:r>
            <a:r>
              <a:rPr lang="en-US" dirty="0" smtClean="0"/>
              <a:t>spontaneous 		rupture </a:t>
            </a:r>
            <a:r>
              <a:rPr lang="en-US" dirty="0"/>
              <a:t>of ear drum, </a:t>
            </a:r>
            <a:r>
              <a:rPr lang="en-US" b="1" dirty="0"/>
              <a:t>recurrent</a:t>
            </a:r>
            <a:r>
              <a:rPr lang="en-US" dirty="0"/>
              <a:t>, right ear </a:t>
            </a:r>
          </a:p>
          <a:p>
            <a:r>
              <a:rPr lang="en-US" dirty="0" smtClean="0"/>
              <a:t>H66.00</a:t>
            </a:r>
            <a:r>
              <a:rPr lang="en-US" b="1" dirty="0" smtClean="0"/>
              <a:t>5</a:t>
            </a:r>
            <a:r>
              <a:rPr lang="en-US" dirty="0" smtClean="0"/>
              <a:t> 	Acute </a:t>
            </a:r>
            <a:r>
              <a:rPr lang="en-US" dirty="0" err="1"/>
              <a:t>suppurative</a:t>
            </a:r>
            <a:r>
              <a:rPr lang="en-US" dirty="0"/>
              <a:t> otitis media without </a:t>
            </a:r>
            <a:r>
              <a:rPr lang="en-US" dirty="0" smtClean="0"/>
              <a:t>spontaneous 		rupture </a:t>
            </a:r>
            <a:r>
              <a:rPr lang="en-US" dirty="0"/>
              <a:t>of ear drum, </a:t>
            </a:r>
            <a:r>
              <a:rPr lang="en-US" b="1" dirty="0"/>
              <a:t>recurrent</a:t>
            </a:r>
            <a:r>
              <a:rPr lang="en-US" dirty="0"/>
              <a:t>, left ear </a:t>
            </a:r>
          </a:p>
          <a:p>
            <a:r>
              <a:rPr lang="en-US" dirty="0" smtClean="0"/>
              <a:t>H66.00</a:t>
            </a:r>
            <a:r>
              <a:rPr lang="en-US" b="1" dirty="0" smtClean="0"/>
              <a:t>6</a:t>
            </a:r>
            <a:r>
              <a:rPr lang="en-US" dirty="0" smtClean="0"/>
              <a:t> 	Acute </a:t>
            </a:r>
            <a:r>
              <a:rPr lang="en-US" dirty="0" err="1"/>
              <a:t>suppurative</a:t>
            </a:r>
            <a:r>
              <a:rPr lang="en-US" dirty="0"/>
              <a:t> otitis media without </a:t>
            </a:r>
            <a:r>
              <a:rPr lang="en-US" dirty="0" smtClean="0"/>
              <a:t>spontaneous 		rupture </a:t>
            </a:r>
            <a:r>
              <a:rPr lang="en-US" dirty="0"/>
              <a:t>of ear drum, </a:t>
            </a:r>
            <a:r>
              <a:rPr lang="en-US" b="1" dirty="0"/>
              <a:t>recurrent</a:t>
            </a:r>
            <a:r>
              <a:rPr lang="en-US" dirty="0"/>
              <a:t>, bilateral </a:t>
            </a:r>
          </a:p>
          <a:p>
            <a:r>
              <a:rPr lang="en-US" dirty="0" smtClean="0"/>
              <a:t>H66.00</a:t>
            </a:r>
            <a:r>
              <a:rPr lang="en-US" b="1" dirty="0" smtClean="0"/>
              <a:t>7</a:t>
            </a:r>
            <a:r>
              <a:rPr lang="en-US" dirty="0" smtClean="0"/>
              <a:t>*	 Acute </a:t>
            </a:r>
            <a:r>
              <a:rPr lang="en-US" dirty="0" err="1" smtClean="0"/>
              <a:t>suppurative</a:t>
            </a:r>
            <a:r>
              <a:rPr lang="en-US" dirty="0" smtClean="0"/>
              <a:t> </a:t>
            </a:r>
            <a:r>
              <a:rPr lang="en-US" dirty="0"/>
              <a:t>otitis media without </a:t>
            </a:r>
            <a:r>
              <a:rPr lang="en-US" dirty="0" smtClean="0"/>
              <a:t>spontaneous 		rupture </a:t>
            </a:r>
            <a:r>
              <a:rPr lang="en-US" dirty="0"/>
              <a:t>of ear drum, </a:t>
            </a:r>
            <a:r>
              <a:rPr lang="en-US" b="1" dirty="0"/>
              <a:t>recurrent</a:t>
            </a:r>
            <a:r>
              <a:rPr lang="en-US" dirty="0"/>
              <a:t>, unspecified ear </a:t>
            </a:r>
            <a:endParaRPr lang="en-US" dirty="0" smtClean="0"/>
          </a:p>
          <a:p>
            <a:r>
              <a:rPr lang="en-US" dirty="0"/>
              <a:t>H66.009*	Acute </a:t>
            </a:r>
            <a:r>
              <a:rPr lang="en-US" dirty="0" err="1"/>
              <a:t>suppurative</a:t>
            </a:r>
            <a:r>
              <a:rPr lang="en-US" dirty="0"/>
              <a:t> otitis media </a:t>
            </a:r>
            <a:r>
              <a:rPr lang="en-US" b="1" dirty="0"/>
              <a:t>without</a:t>
            </a:r>
            <a:r>
              <a:rPr lang="en-US" dirty="0"/>
              <a:t> </a:t>
            </a:r>
            <a:r>
              <a:rPr lang="en-US" dirty="0" smtClean="0"/>
              <a:t>spontaneous </a:t>
            </a:r>
            <a:r>
              <a:rPr lang="en-US" dirty="0"/>
              <a:t>		rupture of ear drum, </a:t>
            </a:r>
            <a:r>
              <a:rPr lang="en-US" b="1" dirty="0"/>
              <a:t>unspecified</a:t>
            </a:r>
            <a:r>
              <a:rPr lang="en-US" dirty="0"/>
              <a:t> 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… the Problem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repopulated with ICD-10 codes</a:t>
            </a:r>
          </a:p>
          <a:p>
            <a:r>
              <a:rPr lang="en-US" dirty="0" smtClean="0"/>
              <a:t>Can’t start until October 1 2015</a:t>
            </a:r>
          </a:p>
          <a:p>
            <a:r>
              <a:rPr lang="en-US" dirty="0" smtClean="0"/>
              <a:t>Will be gradual rolling process as we see patients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8069-F4FB-4C4A-A299-D8D1A1D280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September 21,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Questions &amp; discussion…</a:t>
            </a:r>
            <a:endParaRPr lang="en-US" sz="3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04975"/>
            <a:ext cx="28765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A8476-CED6-41E4-9B98-032EB106FEF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Every visit needs </a:t>
            </a:r>
            <a:r>
              <a:rPr lang="en-US" sz="3600" dirty="0" smtClean="0"/>
              <a:t>correct </a:t>
            </a:r>
            <a:br>
              <a:rPr lang="en-US" sz="3600" dirty="0" smtClean="0"/>
            </a:br>
            <a:r>
              <a:rPr lang="en-US" sz="3600" dirty="0" smtClean="0"/>
              <a:t>ICD-9 (soon ICD-10) + </a:t>
            </a:r>
            <a:r>
              <a:rPr lang="en-US" sz="3600" dirty="0"/>
              <a:t>CPT code(s)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ICD-9 code (ICD-10 as of Oct 1 2015)</a:t>
            </a:r>
          </a:p>
          <a:p>
            <a:pPr lvl="1"/>
            <a:r>
              <a:rPr lang="en-US" sz="2000" dirty="0" smtClean="0"/>
              <a:t>Diagnosis/Assessment Codes</a:t>
            </a:r>
          </a:p>
          <a:p>
            <a:pPr lvl="1"/>
            <a:r>
              <a:rPr lang="en-US" sz="2000" dirty="0" smtClean="0"/>
              <a:t>Justify </a:t>
            </a:r>
            <a:r>
              <a:rPr lang="en-US" sz="2000" b="1" dirty="0" smtClean="0"/>
              <a:t>why</a:t>
            </a:r>
            <a:r>
              <a:rPr lang="en-US" sz="2000" dirty="0" smtClean="0"/>
              <a:t> you provided a service</a:t>
            </a:r>
            <a:endParaRPr lang="en-US" sz="2000" dirty="0"/>
          </a:p>
          <a:p>
            <a:r>
              <a:rPr lang="en-US" sz="2800" b="1" dirty="0" smtClean="0"/>
              <a:t>CPT code</a:t>
            </a:r>
          </a:p>
          <a:p>
            <a:pPr lvl="1"/>
            <a:r>
              <a:rPr lang="en-US" sz="2000" dirty="0" smtClean="0"/>
              <a:t>Describes services or procedures provided: </a:t>
            </a:r>
            <a:r>
              <a:rPr lang="en-US" sz="2000" b="1" dirty="0" smtClean="0"/>
              <a:t>what</a:t>
            </a:r>
            <a:r>
              <a:rPr lang="en-US" sz="2000" dirty="0" smtClean="0"/>
              <a:t> you did</a:t>
            </a:r>
          </a:p>
          <a:p>
            <a:pPr lvl="1"/>
            <a:r>
              <a:rPr lang="en-US" sz="2000" dirty="0" smtClean="0"/>
              <a:t>Linked </a:t>
            </a:r>
            <a:r>
              <a:rPr lang="en-US" sz="2000" dirty="0"/>
              <a:t>to appropriate </a:t>
            </a:r>
            <a:r>
              <a:rPr lang="en-US" sz="2000" dirty="0" smtClean="0"/>
              <a:t>diagnosis code (ICD9 or ICD10 code)</a:t>
            </a:r>
          </a:p>
          <a:p>
            <a:pPr lvl="1"/>
            <a:r>
              <a:rPr lang="en-US" sz="2000" dirty="0" smtClean="0"/>
              <a:t>Includes E/M (visit) codes and procedure codes</a:t>
            </a:r>
            <a:endParaRPr lang="en-US" sz="2000" dirty="0"/>
          </a:p>
          <a:p>
            <a:r>
              <a:rPr lang="en-US" sz="2800" b="1" dirty="0"/>
              <a:t>If not done in correct &amp; timely </a:t>
            </a:r>
            <a:r>
              <a:rPr lang="en-US" sz="2800" b="1" dirty="0" smtClean="0"/>
              <a:t>way:</a:t>
            </a:r>
          </a:p>
          <a:p>
            <a:pPr lvl="1"/>
            <a:r>
              <a:rPr lang="en-US" sz="2000" dirty="0" smtClean="0"/>
              <a:t>Don’t get reimbursed</a:t>
            </a:r>
          </a:p>
          <a:p>
            <a:pPr lvl="1"/>
            <a:r>
              <a:rPr lang="en-US" sz="2000" dirty="0" smtClean="0"/>
              <a:t>Affects population health/quality measures</a:t>
            </a:r>
          </a:p>
          <a:p>
            <a:pPr lvl="1"/>
            <a:r>
              <a:rPr lang="en-US" sz="2000" dirty="0" smtClean="0"/>
              <a:t>At risk of fraud charges: illegal to over- and under-code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3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3E06B-6D4A-4AA9-8ACB-9FE2B125F12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 </a:t>
            </a:r>
            <a:r>
              <a:rPr lang="en-US" sz="3200" dirty="0" smtClean="0"/>
              <a:t>vs. </a:t>
            </a:r>
            <a:r>
              <a:rPr lang="en-US" sz="3200" dirty="0"/>
              <a:t>established patient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Two parallel sets of </a:t>
            </a:r>
            <a:r>
              <a:rPr lang="en-US" sz="2800" dirty="0" smtClean="0"/>
              <a:t>codes: new vs. established patients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Higher </a:t>
            </a:r>
            <a:r>
              <a:rPr lang="en-US" sz="2800" dirty="0"/>
              <a:t>charges &amp; reimbursement for </a:t>
            </a:r>
            <a:r>
              <a:rPr lang="en-US" sz="2800" dirty="0" smtClean="0"/>
              <a:t>new </a:t>
            </a:r>
            <a:r>
              <a:rPr lang="en-US" sz="2800" dirty="0"/>
              <a:t>patient </a:t>
            </a:r>
            <a:r>
              <a:rPr lang="en-US" sz="2800" dirty="0" smtClean="0"/>
              <a:t>visits (more work to obtain past medical history)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New patient</a:t>
            </a:r>
            <a:r>
              <a:rPr lang="en-US" sz="2800" dirty="0" smtClean="0"/>
              <a:t> </a:t>
            </a:r>
            <a:r>
              <a:rPr lang="en-US" sz="2800" dirty="0"/>
              <a:t>= no professional services from physician(s)/same specialty group practice </a:t>
            </a:r>
            <a:r>
              <a:rPr lang="en-US" sz="2800" b="1" i="1" dirty="0"/>
              <a:t>within the past 3 </a:t>
            </a:r>
            <a:r>
              <a:rPr lang="en-US" sz="2800" b="1" i="1" dirty="0" smtClean="0"/>
              <a:t>years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4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81E471-CF45-44D8-A357-F31115769F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Preventive Care Visit Codes</a:t>
            </a:r>
            <a:br>
              <a:rPr lang="en-US" sz="3600"/>
            </a:br>
            <a:r>
              <a:rPr lang="en-US" sz="2800"/>
              <a:t>(Defined by age of patient)</a:t>
            </a:r>
          </a:p>
        </p:txBody>
      </p:sp>
      <p:graphicFrame>
        <p:nvGraphicFramePr>
          <p:cNvPr id="67619" name="Group 35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29736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Established Pt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 1 year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99381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99391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4 years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99382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99392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– 11 years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99383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99393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– 17 years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99384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99394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+ years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99385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99395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8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51802-B8AC-4F15-8897-5D8E408C41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r>
              <a:rPr lang="en-US"/>
              <a:t>The “Art” of Coding</a:t>
            </a:r>
            <a:br>
              <a:rPr lang="en-US"/>
            </a:br>
            <a:r>
              <a:rPr lang="en-US" sz="2400"/>
              <a:t>(Joel Bradley, MD, AAP </a:t>
            </a:r>
            <a:r>
              <a:rPr lang="en-US" sz="2400" i="1"/>
              <a:t>Coding for Pediatrics</a:t>
            </a:r>
            <a:r>
              <a:rPr lang="en-US" sz="2400"/>
              <a:t>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E&amp;M</a:t>
            </a:r>
            <a:r>
              <a:rPr lang="en-US" sz="2400"/>
              <a:t> = EVALUATION &amp; MANAGEMENT (Office visit)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99211 – nurse visit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99212 – easy, brief problems 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(diaper rash, thrush)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99213 – average, usual problems 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(fever &amp; pharyngitis, acute otitis media)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99214 – “oh no” 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(chronic or multiple problems, school-behavioral issues, complicated acute issues)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99215 –“just ran a marathon” post-visit feeling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 (new ADHD evaluation, headache &amp; vomiting)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 “art” defines coding starting point- the final code is defined by coding rules (the “science” of coding)</a:t>
            </a:r>
          </a:p>
        </p:txBody>
      </p:sp>
    </p:spTree>
    <p:extLst>
      <p:ext uri="{BB962C8B-B14F-4D97-AF65-F5344CB8AC3E}">
        <p14:creationId xmlns:p14="http://schemas.microsoft.com/office/powerpoint/2010/main" val="15604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48B9D-8529-4F7E-A3B0-6844B01C656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New Patient E&amp;M: </a:t>
            </a:r>
            <a:r>
              <a:rPr lang="en-US" sz="3600" u="sng"/>
              <a:t>3</a:t>
            </a:r>
            <a:r>
              <a:rPr lang="en-US" sz="3600"/>
              <a:t> of 3</a:t>
            </a:r>
            <a:br>
              <a:rPr lang="en-US" sz="3600"/>
            </a:br>
            <a:r>
              <a:rPr lang="en-US" sz="3600"/>
              <a:t>(Hx, Exam, MDM)</a:t>
            </a:r>
          </a:p>
        </p:txBody>
      </p:sp>
      <p:graphicFrame>
        <p:nvGraphicFramePr>
          <p:cNvPr id="10138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98550" y="2027238"/>
          <a:ext cx="69469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4" imgW="9015984" imgH="5873496" progId="Word.Document.8">
                  <p:embed/>
                </p:oleObj>
              </mc:Choice>
              <mc:Fallback>
                <p:oleObj name="Document" r:id="rId4" imgW="9015984" imgH="5873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027238"/>
                        <a:ext cx="694690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533400" y="2895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533400" y="4191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533400" y="4572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B398F8-2C17-4104-BCA1-97DC73446D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Established Pt E&amp;M: </a:t>
            </a:r>
            <a:r>
              <a:rPr lang="en-US" sz="3600" u="sng"/>
              <a:t>2</a:t>
            </a:r>
            <a:r>
              <a:rPr lang="en-US" sz="3600"/>
              <a:t> of 3</a:t>
            </a:r>
            <a:br>
              <a:rPr lang="en-US" sz="3600"/>
            </a:br>
            <a:r>
              <a:rPr lang="en-US" sz="3600"/>
              <a:t>(Hx, Exam &amp;/or MDM)</a:t>
            </a:r>
          </a:p>
        </p:txBody>
      </p:sp>
      <p:graphicFrame>
        <p:nvGraphicFramePr>
          <p:cNvPr id="10445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63750"/>
          <a:ext cx="6629400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ocument" r:id="rId4" imgW="7766304" imgH="4757928" progId="Word.Document.8">
                  <p:embed/>
                </p:oleObj>
              </mc:Choice>
              <mc:Fallback>
                <p:oleObj name="Document" r:id="rId4" imgW="7766304" imgH="47579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63750"/>
                        <a:ext cx="6629400" cy="40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838200" y="4419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838200" y="3048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838200" y="48768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FC9FA-C62E-4A27-9379-B8E08E0FDE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Billing Based on Time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If &gt; 50% visit spent </a:t>
            </a:r>
            <a:r>
              <a:rPr lang="en-US" sz="2800" u="sng" dirty="0"/>
              <a:t>face-to-face</a:t>
            </a:r>
            <a:r>
              <a:rPr lang="en-US" sz="2800" dirty="0"/>
              <a:t> on counseling or care coordination, can use E&amp;M code based on </a:t>
            </a:r>
            <a:r>
              <a:rPr lang="en-US" sz="2800" u="sng" dirty="0"/>
              <a:t>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disregard requirements for history, PE, and medical decision-making </a:t>
            </a:r>
            <a:r>
              <a:rPr lang="en-US" sz="2400" dirty="0" smtClean="0"/>
              <a:t>documentation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Ex. of Care Coordination: Face-to-Face Review of Past Records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Ex. of Counseling:  Test results, Prognosis, Treatment Options, Risk Factor Reduction, Patient/Family Education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Need to document either: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Spent greater than 50% of visit on counseling and care coordination (total y minutes)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Spent x of y total minutes on counseling and care coordination (Note: x/y must be greater than 50</a:t>
            </a:r>
            <a:r>
              <a:rPr lang="en-US" sz="2400" dirty="0" smtClean="0"/>
              <a:t>%)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Can’t include time spent by resident for billing based on time: only attending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29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_PowerPoint_Whi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939</Words>
  <Application>Microsoft Office PowerPoint</Application>
  <PresentationFormat>On-screen Show (4:3)</PresentationFormat>
  <Paragraphs>215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CN_PowerPoint_White (1)</vt:lpstr>
      <vt:lpstr>Document</vt:lpstr>
      <vt:lpstr>Billing and Coding: Fundamentals and that  Darn ICD-10 Stuff</vt:lpstr>
      <vt:lpstr>Learning Objectives</vt:lpstr>
      <vt:lpstr>Every visit needs correct  ICD-9 (soon ICD-10) + CPT code(s)</vt:lpstr>
      <vt:lpstr>New vs. established patient</vt:lpstr>
      <vt:lpstr>Preventive Care Visit Codes (Defined by age of patient)</vt:lpstr>
      <vt:lpstr>The “Art” of Coding (Joel Bradley, MD, AAP Coding for Pediatrics)</vt:lpstr>
      <vt:lpstr>New Patient E&amp;M: 3 of 3 (Hx, Exam, MDM)</vt:lpstr>
      <vt:lpstr>Established Pt E&amp;M: 2 of 3 (Hx, Exam &amp;/or MDM)</vt:lpstr>
      <vt:lpstr>Billing Based on Time</vt:lpstr>
      <vt:lpstr>Billing Based on Time for Outpatient Services</vt:lpstr>
      <vt:lpstr>CMS “Primary Care” Exemption</vt:lpstr>
      <vt:lpstr>What are those modifiers?</vt:lpstr>
      <vt:lpstr>A typical WCC visit in the Children’s Health Center</vt:lpstr>
      <vt:lpstr>ICD-10 begins October 1, 2015</vt:lpstr>
      <vt:lpstr>How is ICD-10 different?</vt:lpstr>
      <vt:lpstr>PowerPoint Presentation</vt:lpstr>
      <vt:lpstr>Finding ICD-10 Codes</vt:lpstr>
      <vt:lpstr>Adding Specificity to Your ICD-10 Code:  Asthma Example</vt:lpstr>
      <vt:lpstr>ICD-10: Primary Care Pediatrics</vt:lpstr>
      <vt:lpstr>ICD-10: Routine child health examination</vt:lpstr>
      <vt:lpstr>Newborn health examination (&lt; 29 days old)</vt:lpstr>
      <vt:lpstr>Z23: Encounter for immunization</vt:lpstr>
      <vt:lpstr>ICD-10 Coding for Preventive Care  (Bright Futures)</vt:lpstr>
      <vt:lpstr>Other child health examinations Primary or secondary diagnosis</vt:lpstr>
      <vt:lpstr>ICD-10-CM: Asthma diagnoses</vt:lpstr>
      <vt:lpstr>Acute suppurative otitis media</vt:lpstr>
      <vt:lpstr>A Problem … the Problem List</vt:lpstr>
      <vt:lpstr>Questions &amp; discussion…</vt:lpstr>
    </vt:vector>
  </TitlesOfParts>
  <Company>Children's National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Billing and Coding: Because Some Day  You Will Want to Get Paid!</dc:title>
  <dc:creator>Biddle, Cara</dc:creator>
  <cp:lastModifiedBy>Coddington, Dale</cp:lastModifiedBy>
  <cp:revision>25</cp:revision>
  <dcterms:created xsi:type="dcterms:W3CDTF">2014-10-23T16:24:36Z</dcterms:created>
  <dcterms:modified xsi:type="dcterms:W3CDTF">2015-09-21T21:39:43Z</dcterms:modified>
</cp:coreProperties>
</file>