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charts/chart2.xml" ContentType="application/vnd.openxmlformats-officedocument.drawingml.chart+xml"/>
  <Override PartName="/ppt/theme/themeOverride6.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7.xml" ContentType="application/vnd.openxmlformats-officedocument.themeOverride+xml"/>
  <Override PartName="/ppt/charts/chart5.xml" ContentType="application/vnd.openxmlformats-officedocument.drawingml.chart+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24"/>
  </p:notesMasterIdLst>
  <p:handoutMasterIdLst>
    <p:handoutMasterId r:id="rId125"/>
  </p:handoutMasterIdLst>
  <p:sldIdLst>
    <p:sldId id="256" r:id="rId2"/>
    <p:sldId id="344" r:id="rId3"/>
    <p:sldId id="542" r:id="rId4"/>
    <p:sldId id="584" r:id="rId5"/>
    <p:sldId id="455" r:id="rId6"/>
    <p:sldId id="500" r:id="rId7"/>
    <p:sldId id="583" r:id="rId8"/>
    <p:sldId id="511" r:id="rId9"/>
    <p:sldId id="597" r:id="rId10"/>
    <p:sldId id="568" r:id="rId11"/>
    <p:sldId id="579" r:id="rId12"/>
    <p:sldId id="569" r:id="rId13"/>
    <p:sldId id="570" r:id="rId14"/>
    <p:sldId id="575" r:id="rId15"/>
    <p:sldId id="573" r:id="rId16"/>
    <p:sldId id="574" r:id="rId17"/>
    <p:sldId id="596" r:id="rId18"/>
    <p:sldId id="581" r:id="rId19"/>
    <p:sldId id="582" r:id="rId20"/>
    <p:sldId id="580" r:id="rId21"/>
    <p:sldId id="382" r:id="rId22"/>
    <p:sldId id="544" r:id="rId23"/>
    <p:sldId id="585" r:id="rId24"/>
    <p:sldId id="586" r:id="rId25"/>
    <p:sldId id="494" r:id="rId26"/>
    <p:sldId id="383" r:id="rId27"/>
    <p:sldId id="588" r:id="rId28"/>
    <p:sldId id="460" r:id="rId29"/>
    <p:sldId id="351" r:id="rId30"/>
    <p:sldId id="519" r:id="rId31"/>
    <p:sldId id="515" r:id="rId32"/>
    <p:sldId id="517" r:id="rId33"/>
    <p:sldId id="508" r:id="rId34"/>
    <p:sldId id="387" r:id="rId35"/>
    <p:sldId id="545" r:id="rId36"/>
    <p:sldId id="535" r:id="rId37"/>
    <p:sldId id="536" r:id="rId38"/>
    <p:sldId id="547" r:id="rId39"/>
    <p:sldId id="546" r:id="rId40"/>
    <p:sldId id="509" r:id="rId41"/>
    <p:sldId id="473" r:id="rId42"/>
    <p:sldId id="548" r:id="rId43"/>
    <p:sldId id="599" r:id="rId44"/>
    <p:sldId id="557" r:id="rId45"/>
    <p:sldId id="589" r:id="rId46"/>
    <p:sldId id="379" r:id="rId47"/>
    <p:sldId id="354" r:id="rId48"/>
    <p:sldId id="590" r:id="rId49"/>
    <p:sldId id="358" r:id="rId50"/>
    <p:sldId id="600" r:id="rId51"/>
    <p:sldId id="591" r:id="rId52"/>
    <p:sldId id="606" r:id="rId53"/>
    <p:sldId id="361" r:id="rId54"/>
    <p:sldId id="607" r:id="rId55"/>
    <p:sldId id="592" r:id="rId56"/>
    <p:sldId id="380" r:id="rId57"/>
    <p:sldId id="381" r:id="rId58"/>
    <p:sldId id="593" r:id="rId59"/>
    <p:sldId id="526" r:id="rId60"/>
    <p:sldId id="594" r:id="rId61"/>
    <p:sldId id="364" r:id="rId62"/>
    <p:sldId id="524" r:id="rId63"/>
    <p:sldId id="602" r:id="rId64"/>
    <p:sldId id="595" r:id="rId65"/>
    <p:sldId id="603" r:id="rId66"/>
    <p:sldId id="362" r:id="rId67"/>
    <p:sldId id="525" r:id="rId68"/>
    <p:sldId id="496" r:id="rId69"/>
    <p:sldId id="608" r:id="rId70"/>
    <p:sldId id="609" r:id="rId71"/>
    <p:sldId id="528" r:id="rId72"/>
    <p:sldId id="366" r:id="rId73"/>
    <p:sldId id="370" r:id="rId74"/>
    <p:sldId id="527" r:id="rId75"/>
    <p:sldId id="529" r:id="rId76"/>
    <p:sldId id="407" r:id="rId77"/>
    <p:sldId id="587" r:id="rId78"/>
    <p:sldId id="391" r:id="rId79"/>
    <p:sldId id="389" r:id="rId80"/>
    <p:sldId id="539" r:id="rId81"/>
    <p:sldId id="530" r:id="rId82"/>
    <p:sldId id="474" r:id="rId83"/>
    <p:sldId id="384" r:id="rId84"/>
    <p:sldId id="612" r:id="rId85"/>
    <p:sldId id="610" r:id="rId86"/>
    <p:sldId id="611" r:id="rId87"/>
    <p:sldId id="598" r:id="rId88"/>
    <p:sldId id="532" r:id="rId89"/>
    <p:sldId id="352" r:id="rId90"/>
    <p:sldId id="495" r:id="rId91"/>
    <p:sldId id="304" r:id="rId92"/>
    <p:sldId id="540" r:id="rId93"/>
    <p:sldId id="418" r:id="rId94"/>
    <p:sldId id="614" r:id="rId95"/>
    <p:sldId id="550" r:id="rId96"/>
    <p:sldId id="553" r:id="rId97"/>
    <p:sldId id="556" r:id="rId98"/>
    <p:sldId id="475" r:id="rId99"/>
    <p:sldId id="476" r:id="rId100"/>
    <p:sldId id="492" r:id="rId101"/>
    <p:sldId id="541" r:id="rId102"/>
    <p:sldId id="285" r:id="rId103"/>
    <p:sldId id="502" r:id="rId104"/>
    <p:sldId id="480" r:id="rId105"/>
    <p:sldId id="481" r:id="rId106"/>
    <p:sldId id="615" r:id="rId107"/>
    <p:sldId id="451" r:id="rId108"/>
    <p:sldId id="452" r:id="rId109"/>
    <p:sldId id="558" r:id="rId110"/>
    <p:sldId id="412" r:id="rId111"/>
    <p:sldId id="512" r:id="rId112"/>
    <p:sldId id="605" r:id="rId113"/>
    <p:sldId id="560" r:id="rId114"/>
    <p:sldId id="561" r:id="rId115"/>
    <p:sldId id="563" r:id="rId116"/>
    <p:sldId id="564" r:id="rId117"/>
    <p:sldId id="565" r:id="rId118"/>
    <p:sldId id="566" r:id="rId119"/>
    <p:sldId id="499" r:id="rId120"/>
    <p:sldId id="613" r:id="rId121"/>
    <p:sldId id="537" r:id="rId122"/>
    <p:sldId id="405" r:id="rId1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5382" autoAdjust="0"/>
  </p:normalViewPr>
  <p:slideViewPr>
    <p:cSldViewPr>
      <p:cViewPr>
        <p:scale>
          <a:sx n="49" d="100"/>
          <a:sy n="49" d="100"/>
        </p:scale>
        <p:origin x="-2016"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010"/>
    </p:cViewPr>
  </p:sorterViewPr>
  <p:notesViewPr>
    <p:cSldViewPr>
      <p:cViewPr varScale="1">
        <p:scale>
          <a:sx n="60" d="100"/>
          <a:sy n="60" d="100"/>
        </p:scale>
        <p:origin x="-186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dc\project\NCHSTP_DTBE_Store1\Share\Sandy\Annual%20Report\2011\slideset\data\slide%20fuel.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file:///\\cdc\project\NCHSTP_DTBE_Store1\Share\Sandy\Annual%20Report\2011\slideset\data\slide%20fuel.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oleObject" Target="file:///\\cdc\project\NCHSTP_DTBE_Store1\Share\Sandy\Annual%20Report\2011\slideset\data\slide%20fuel.xlsx" TargetMode="External"/><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2" Type="http://schemas.openxmlformats.org/officeDocument/2006/relationships/oleObject" Target="file:///\\cdc\project\NCHSTP_DTBE_Store1\Share\Sandy\Annual%20Report\2011\slideset\data\slide%20fuel.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a:solidFill>
                <a:srgbClr val="000000"/>
              </a:solidFill>
            </a:ln>
          </c:spPr>
          <c:dPt>
            <c:idx val="0"/>
            <c:bubble3D val="0"/>
            <c:spPr>
              <a:solidFill>
                <a:srgbClr val="DCF0C6"/>
              </a:solidFill>
              <a:ln>
                <a:solidFill>
                  <a:srgbClr val="000000"/>
                </a:solidFill>
              </a:ln>
            </c:spPr>
          </c:dPt>
          <c:dPt>
            <c:idx val="1"/>
            <c:bubble3D val="0"/>
            <c:spPr>
              <a:solidFill>
                <a:srgbClr val="CDE779"/>
              </a:solidFill>
              <a:ln>
                <a:solidFill>
                  <a:srgbClr val="000000"/>
                </a:solidFill>
              </a:ln>
            </c:spPr>
          </c:dPt>
          <c:dPt>
            <c:idx val="2"/>
            <c:bubble3D val="0"/>
            <c:spPr>
              <a:solidFill>
                <a:srgbClr val="6C8618"/>
              </a:solidFill>
              <a:ln>
                <a:solidFill>
                  <a:srgbClr val="000000"/>
                </a:solidFill>
              </a:ln>
            </c:spPr>
          </c:dPt>
          <c:dPt>
            <c:idx val="3"/>
            <c:bubble3D val="0"/>
            <c:spPr>
              <a:solidFill>
                <a:srgbClr val="A7983B"/>
              </a:solidFill>
              <a:ln>
                <a:solidFill>
                  <a:srgbClr val="000000"/>
                </a:solidFill>
              </a:ln>
            </c:spPr>
          </c:dPt>
          <c:dPt>
            <c:idx val="4"/>
            <c:bubble3D val="0"/>
            <c:spPr>
              <a:solidFill>
                <a:srgbClr val="E1CF65"/>
              </a:solidFill>
              <a:ln>
                <a:solidFill>
                  <a:srgbClr val="000000"/>
                </a:solidFill>
              </a:ln>
            </c:spPr>
          </c:dPt>
          <c:dPt>
            <c:idx val="5"/>
            <c:bubble3D val="0"/>
            <c:spPr>
              <a:solidFill>
                <a:srgbClr val="9AF89C"/>
              </a:solidFill>
              <a:ln>
                <a:solidFill>
                  <a:srgbClr val="000000"/>
                </a:solidFill>
              </a:ln>
            </c:spPr>
          </c:dPt>
          <c:dPt>
            <c:idx val="6"/>
            <c:bubble3D val="0"/>
            <c:spPr>
              <a:solidFill>
                <a:srgbClr val="086E0A"/>
              </a:solidFill>
              <a:ln>
                <a:solidFill>
                  <a:srgbClr val="000000"/>
                </a:solidFill>
              </a:ln>
            </c:spPr>
          </c:dPt>
          <c:dPt>
            <c:idx val="7"/>
            <c:bubble3D val="0"/>
            <c:spPr>
              <a:solidFill>
                <a:srgbClr val="92D050"/>
              </a:solidFill>
              <a:ln>
                <a:solidFill>
                  <a:srgbClr val="000000"/>
                </a:solidFill>
              </a:ln>
            </c:spPr>
          </c:dPt>
          <c:dLbls>
            <c:dLbl>
              <c:idx val="0"/>
              <c:layout>
                <c:manualLayout>
                  <c:x val="1.2345679012345687E-2"/>
                  <c:y val="5.1515151515151486E-2"/>
                </c:manualLayout>
              </c:layout>
              <c:tx>
                <c:rich>
                  <a:bodyPr/>
                  <a:lstStyle/>
                  <a:p>
                    <a:r>
                      <a:rPr lang="en-US" sz="1800" dirty="0">
                        <a:solidFill>
                          <a:schemeClr val="tx1"/>
                        </a:solidFill>
                      </a:rPr>
                      <a:t>M</a:t>
                    </a:r>
                    <a:r>
                      <a:rPr lang="en-US" sz="1600" dirty="0">
                        <a:solidFill>
                          <a:schemeClr val="tx1"/>
                        </a:solidFill>
                      </a:rPr>
                      <a:t>exico
(</a:t>
                    </a:r>
                    <a:r>
                      <a:rPr lang="en-US" sz="1600" dirty="0" smtClean="0">
                        <a:solidFill>
                          <a:schemeClr val="tx1"/>
                        </a:solidFill>
                      </a:rPr>
                      <a:t>21%)</a:t>
                    </a:r>
                    <a:endParaRPr lang="en-US" sz="1600" dirty="0">
                      <a:solidFill>
                        <a:schemeClr val="tx1"/>
                      </a:solidFill>
                    </a:endParaRPr>
                  </a:p>
                </c:rich>
              </c:tx>
              <c:dLblPos val="bestFit"/>
              <c:showLegendKey val="0"/>
              <c:showVal val="0"/>
              <c:showCatName val="1"/>
              <c:showSerName val="0"/>
              <c:showPercent val="1"/>
              <c:showBubbleSize val="0"/>
            </c:dLbl>
            <c:dLbl>
              <c:idx val="1"/>
              <c:layout>
                <c:manualLayout>
                  <c:x val="-7.7160493827160568E-3"/>
                  <c:y val="-3.0303030303030311E-2"/>
                </c:manualLayout>
              </c:layout>
              <c:tx>
                <c:rich>
                  <a:bodyPr/>
                  <a:lstStyle/>
                  <a:p>
                    <a:r>
                      <a:rPr lang="en-US" sz="1800" dirty="0">
                        <a:solidFill>
                          <a:schemeClr val="tx1"/>
                        </a:solidFill>
                      </a:rPr>
                      <a:t>P</a:t>
                    </a:r>
                    <a:r>
                      <a:rPr lang="en-US" sz="1600" dirty="0">
                        <a:solidFill>
                          <a:schemeClr val="tx1"/>
                        </a:solidFill>
                      </a:rPr>
                      <a:t>hilippines
(</a:t>
                    </a:r>
                    <a:r>
                      <a:rPr lang="en-US" sz="1600" dirty="0" smtClean="0">
                        <a:solidFill>
                          <a:schemeClr val="tx1"/>
                        </a:solidFill>
                      </a:rPr>
                      <a:t>12%)</a:t>
                    </a:r>
                    <a:endParaRPr lang="en-US" sz="1600" dirty="0">
                      <a:solidFill>
                        <a:schemeClr val="tx1"/>
                      </a:solidFill>
                    </a:endParaRPr>
                  </a:p>
                </c:rich>
              </c:tx>
              <c:dLblPos val="bestFit"/>
              <c:showLegendKey val="0"/>
              <c:showVal val="0"/>
              <c:showCatName val="1"/>
              <c:showSerName val="0"/>
              <c:showPercent val="1"/>
              <c:showBubbleSize val="0"/>
            </c:dLbl>
            <c:dLbl>
              <c:idx val="2"/>
              <c:layout>
                <c:manualLayout>
                  <c:x val="2.6078884634833491E-2"/>
                  <c:y val="-3.5938435327163051E-2"/>
                </c:manualLayout>
              </c:layout>
              <c:tx>
                <c:rich>
                  <a:bodyPr/>
                  <a:lstStyle/>
                  <a:p>
                    <a:r>
                      <a:rPr lang="en-US" sz="1800" dirty="0">
                        <a:solidFill>
                          <a:schemeClr val="tx1"/>
                        </a:solidFill>
                      </a:rPr>
                      <a:t>I</a:t>
                    </a:r>
                    <a:r>
                      <a:rPr lang="en-US" sz="1600" dirty="0">
                        <a:solidFill>
                          <a:schemeClr val="tx1"/>
                        </a:solidFill>
                      </a:rPr>
                      <a:t>ndia
</a:t>
                    </a:r>
                    <a:r>
                      <a:rPr lang="en-US" sz="1600" dirty="0" smtClean="0">
                        <a:solidFill>
                          <a:schemeClr val="tx1"/>
                        </a:solidFill>
                      </a:rPr>
                      <a:t>(8%)</a:t>
                    </a:r>
                    <a:endParaRPr lang="en-US" sz="1600" dirty="0">
                      <a:solidFill>
                        <a:schemeClr val="tx1"/>
                      </a:solidFill>
                    </a:endParaRPr>
                  </a:p>
                </c:rich>
              </c:tx>
              <c:dLblPos val="bestFit"/>
              <c:showLegendKey val="0"/>
              <c:showVal val="0"/>
              <c:showCatName val="1"/>
              <c:showSerName val="0"/>
              <c:showPercent val="1"/>
              <c:showBubbleSize val="0"/>
            </c:dLbl>
            <c:dLbl>
              <c:idx val="3"/>
              <c:layout>
                <c:manualLayout>
                  <c:x val="1.9962676683763152E-2"/>
                  <c:y val="-3.0303448910990317E-3"/>
                </c:manualLayout>
              </c:layout>
              <c:tx>
                <c:rich>
                  <a:bodyPr/>
                  <a:lstStyle/>
                  <a:p>
                    <a:r>
                      <a:rPr lang="en-US" sz="1800" dirty="0">
                        <a:solidFill>
                          <a:schemeClr val="tx1"/>
                        </a:solidFill>
                      </a:rPr>
                      <a:t>V</a:t>
                    </a:r>
                    <a:r>
                      <a:rPr lang="en-US" sz="1600" dirty="0">
                        <a:solidFill>
                          <a:schemeClr val="tx1"/>
                        </a:solidFill>
                      </a:rPr>
                      <a:t>ietnam
</a:t>
                    </a:r>
                    <a:r>
                      <a:rPr lang="en-US" sz="1600" dirty="0" smtClean="0">
                        <a:solidFill>
                          <a:schemeClr val="tx1"/>
                        </a:solidFill>
                      </a:rPr>
                      <a:t>(7%)</a:t>
                    </a:r>
                    <a:endParaRPr lang="en-US" sz="1600" dirty="0">
                      <a:solidFill>
                        <a:schemeClr val="tx1"/>
                      </a:solidFill>
                    </a:endParaRPr>
                  </a:p>
                </c:rich>
              </c:tx>
              <c:dLblPos val="bestFit"/>
              <c:showLegendKey val="0"/>
              <c:showVal val="0"/>
              <c:showCatName val="1"/>
              <c:showSerName val="0"/>
              <c:showPercent val="1"/>
              <c:showBubbleSize val="0"/>
            </c:dLbl>
            <c:dLbl>
              <c:idx val="4"/>
              <c:layout>
                <c:manualLayout>
                  <c:x val="9.8765432098765569E-3"/>
                  <c:y val="0"/>
                </c:manualLayout>
              </c:layout>
              <c:tx>
                <c:rich>
                  <a:bodyPr/>
                  <a:lstStyle/>
                  <a:p>
                    <a:r>
                      <a:rPr lang="en-US" sz="1800" dirty="0">
                        <a:solidFill>
                          <a:schemeClr val="tx1"/>
                        </a:solidFill>
                      </a:rPr>
                      <a:t>C</a:t>
                    </a:r>
                    <a:r>
                      <a:rPr lang="en-US" sz="1600" dirty="0">
                        <a:solidFill>
                          <a:schemeClr val="tx1"/>
                        </a:solidFill>
                      </a:rPr>
                      <a:t>hina
</a:t>
                    </a:r>
                    <a:r>
                      <a:rPr lang="en-US" sz="1600" dirty="0" smtClean="0">
                        <a:solidFill>
                          <a:schemeClr val="tx1"/>
                        </a:solidFill>
                      </a:rPr>
                      <a:t>(6%)</a:t>
                    </a:r>
                    <a:endParaRPr lang="en-US" sz="1600" dirty="0">
                      <a:solidFill>
                        <a:schemeClr val="tx1"/>
                      </a:solidFill>
                    </a:endParaRPr>
                  </a:p>
                </c:rich>
              </c:tx>
              <c:dLblPos val="bestFit"/>
              <c:showLegendKey val="0"/>
              <c:showVal val="0"/>
              <c:showCatName val="1"/>
              <c:showSerName val="0"/>
              <c:showPercent val="1"/>
              <c:showBubbleSize val="0"/>
            </c:dLbl>
            <c:dLbl>
              <c:idx val="5"/>
              <c:layout>
                <c:manualLayout>
                  <c:x val="1.8518518518518532E-3"/>
                  <c:y val="-3.030303030302921E-3"/>
                </c:manualLayout>
              </c:layout>
              <c:tx>
                <c:rich>
                  <a:bodyPr/>
                  <a:lstStyle/>
                  <a:p>
                    <a:r>
                      <a:rPr lang="en-US" sz="1800" dirty="0">
                        <a:solidFill>
                          <a:schemeClr val="tx1"/>
                        </a:solidFill>
                      </a:rPr>
                      <a:t>G</a:t>
                    </a:r>
                    <a:r>
                      <a:rPr lang="en-US" sz="1600" dirty="0">
                        <a:solidFill>
                          <a:schemeClr val="tx1"/>
                        </a:solidFill>
                      </a:rPr>
                      <a:t>uatemala
(3%)</a:t>
                    </a:r>
                  </a:p>
                </c:rich>
              </c:tx>
              <c:dLblPos val="bestFit"/>
              <c:showLegendKey val="0"/>
              <c:showVal val="0"/>
              <c:showCatName val="1"/>
              <c:showSerName val="0"/>
              <c:showPercent val="1"/>
              <c:showBubbleSize val="0"/>
            </c:dLbl>
            <c:dLbl>
              <c:idx val="6"/>
              <c:layout>
                <c:manualLayout>
                  <c:x val="-5.833333333333339E-2"/>
                  <c:y val="-9.225578620854212E-2"/>
                </c:manualLayout>
              </c:layout>
              <c:tx>
                <c:rich>
                  <a:bodyPr/>
                  <a:lstStyle/>
                  <a:p>
                    <a:r>
                      <a:rPr lang="en-US" sz="1800" dirty="0">
                        <a:solidFill>
                          <a:schemeClr val="tx1"/>
                        </a:solidFill>
                      </a:rPr>
                      <a:t>H</a:t>
                    </a:r>
                    <a:r>
                      <a:rPr lang="en-US" sz="1600" dirty="0">
                        <a:solidFill>
                          <a:schemeClr val="tx1"/>
                        </a:solidFill>
                      </a:rPr>
                      <a:t>aiti
(3%)</a:t>
                    </a:r>
                  </a:p>
                </c:rich>
              </c:tx>
              <c:dLblPos val="bestFit"/>
              <c:showLegendKey val="0"/>
              <c:showVal val="0"/>
              <c:showCatName val="1"/>
              <c:showSerName val="0"/>
              <c:showPercent val="1"/>
              <c:showBubbleSize val="0"/>
            </c:dLbl>
            <c:dLbl>
              <c:idx val="7"/>
              <c:layout>
                <c:manualLayout>
                  <c:x val="-5.8641975308641979E-3"/>
                  <c:y val="3.703412073490816E-3"/>
                </c:manualLayout>
              </c:layout>
              <c:tx>
                <c:rich>
                  <a:bodyPr/>
                  <a:lstStyle/>
                  <a:p>
                    <a:r>
                      <a:rPr lang="en-US" dirty="0"/>
                      <a:t>Other Countries
</a:t>
                    </a:r>
                    <a:r>
                      <a:rPr lang="en-US" dirty="0" smtClean="0"/>
                      <a:t>39%</a:t>
                    </a:r>
                    <a:endParaRPr lang="en-US" dirty="0"/>
                  </a:p>
                </c:rich>
              </c:tx>
              <c:dLblPos val="bestFit"/>
              <c:showLegendKey val="0"/>
              <c:showVal val="0"/>
              <c:showCatName val="1"/>
              <c:showSerName val="0"/>
              <c:showPercent val="1"/>
              <c:showBubbleSize val="0"/>
            </c:dLbl>
            <c:txPr>
              <a:bodyPr/>
              <a:lstStyle/>
              <a:p>
                <a:pPr>
                  <a:defRPr sz="1800">
                    <a:solidFill>
                      <a:schemeClr val="tx1"/>
                    </a:solidFill>
                  </a:defRPr>
                </a:pPr>
                <a:endParaRPr lang="en-US"/>
              </a:p>
            </c:txPr>
            <c:dLblPos val="outEnd"/>
            <c:showLegendKey val="0"/>
            <c:showVal val="0"/>
            <c:showCatName val="1"/>
            <c:showSerName val="0"/>
            <c:showPercent val="1"/>
            <c:showBubbleSize val="0"/>
            <c:showLeaderLines val="0"/>
          </c:dLbls>
          <c:cat>
            <c:strRef>
              <c:f>'slide 17'!$A$2:$A$9</c:f>
              <c:strCache>
                <c:ptCount val="8"/>
                <c:pt idx="0">
                  <c:v>Mexico</c:v>
                </c:pt>
                <c:pt idx="1">
                  <c:v>Philippines</c:v>
                </c:pt>
                <c:pt idx="2">
                  <c:v>Vietnam</c:v>
                </c:pt>
                <c:pt idx="3">
                  <c:v>India</c:v>
                </c:pt>
                <c:pt idx="4">
                  <c:v>China</c:v>
                </c:pt>
                <c:pt idx="5">
                  <c:v>Guatemala</c:v>
                </c:pt>
                <c:pt idx="6">
                  <c:v>Haiti</c:v>
                </c:pt>
                <c:pt idx="7">
                  <c:v>Other Countries</c:v>
                </c:pt>
              </c:strCache>
            </c:strRef>
          </c:cat>
          <c:val>
            <c:numRef>
              <c:f>'slide 17'!$B$2:$B$9</c:f>
              <c:numCache>
                <c:formatCode>0</c:formatCode>
                <c:ptCount val="8"/>
                <c:pt idx="0">
                  <c:v>22</c:v>
                </c:pt>
                <c:pt idx="1">
                  <c:v>11.6</c:v>
                </c:pt>
                <c:pt idx="2">
                  <c:v>8.4</c:v>
                </c:pt>
                <c:pt idx="3">
                  <c:v>7.7</c:v>
                </c:pt>
                <c:pt idx="4">
                  <c:v>5.8</c:v>
                </c:pt>
                <c:pt idx="5">
                  <c:v>2.5</c:v>
                </c:pt>
                <c:pt idx="6">
                  <c:v>2.9</c:v>
                </c:pt>
                <c:pt idx="7">
                  <c:v>38.299999999999997</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9221905772416751E-2"/>
          <c:y val="6.7209960092471807E-2"/>
          <c:w val="0.89477336609519553"/>
          <c:h val="0.63587619709044585"/>
        </c:manualLayout>
      </c:layout>
      <c:lineChart>
        <c:grouping val="standard"/>
        <c:varyColors val="0"/>
        <c:ser>
          <c:idx val="0"/>
          <c:order val="0"/>
          <c:tx>
            <c:strRef>
              <c:f>'slide 8'!$E$1</c:f>
              <c:strCache>
                <c:ptCount val="1"/>
                <c:pt idx="0">
                  <c:v>Hispanic or Latino</c:v>
                </c:pt>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8'!$E$2:$E$11</c:f>
              <c:numCache>
                <c:formatCode>0.0</c:formatCode>
                <c:ptCount val="10"/>
                <c:pt idx="0">
                  <c:v>10.317703323979453</c:v>
                </c:pt>
                <c:pt idx="1">
                  <c:v>10.16308284101166</c:v>
                </c:pt>
                <c:pt idx="2">
                  <c:v>9.5059509367909012</c:v>
                </c:pt>
                <c:pt idx="3">
                  <c:v>9.1986288159031542</c:v>
                </c:pt>
                <c:pt idx="4">
                  <c:v>8.5148943190646698</c:v>
                </c:pt>
                <c:pt idx="5">
                  <c:v>8.0973093943604244</c:v>
                </c:pt>
                <c:pt idx="6">
                  <c:v>6.9806839930272471</c:v>
                </c:pt>
                <c:pt idx="7">
                  <c:v>6.3614277359233729</c:v>
                </c:pt>
                <c:pt idx="8">
                  <c:v>5.779583034979332</c:v>
                </c:pt>
                <c:pt idx="9" formatCode="General">
                  <c:v>5.3</c:v>
                </c:pt>
              </c:numCache>
            </c:numRef>
          </c:val>
          <c:smooth val="0"/>
        </c:ser>
        <c:ser>
          <c:idx val="1"/>
          <c:order val="1"/>
          <c:tx>
            <c:strRef>
              <c:f>'slide 8'!$F$1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8'!$F$2:$F$11</c:f>
            </c:numRef>
          </c:val>
          <c:smooth val="0"/>
        </c:ser>
        <c:ser>
          <c:idx val="2"/>
          <c:order val="2"/>
          <c:tx>
            <c:strRef>
              <c:f>'slide 8'!$G$1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8'!$G$2:$G$11</c:f>
            </c:numRef>
          </c:val>
          <c:smooth val="0"/>
        </c:ser>
        <c:ser>
          <c:idx val="3"/>
          <c:order val="3"/>
          <c:tx>
            <c:strRef>
              <c:f>'slide 8'!$H$1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8'!$H$2:$H$11</c:f>
            </c:numRef>
          </c:val>
          <c:smooth val="0"/>
        </c:ser>
        <c:ser>
          <c:idx val="4"/>
          <c:order val="4"/>
          <c:tx>
            <c:strRef>
              <c:f>'slide 8'!$I$1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8'!$I$2:$I$11</c:f>
            </c:numRef>
          </c:val>
          <c:smooth val="0"/>
        </c:ser>
        <c:ser>
          <c:idx val="5"/>
          <c:order val="5"/>
          <c:tx>
            <c:strRef>
              <c:f>'slide 8'!$J$1</c:f>
              <c:strCache>
                <c:ptCount val="1"/>
                <c:pt idx="0">
                  <c:v>American Indian or Alaska Native</c:v>
                </c:pt>
              </c:strCache>
            </c:strRef>
          </c:tx>
          <c:spPr>
            <a:ln>
              <a:solidFill>
                <a:srgbClr val="00B050"/>
              </a:solidFill>
            </a:ln>
          </c:spPr>
          <c:marker>
            <c:symbol val="circle"/>
            <c:size val="5"/>
            <c:spPr>
              <a:solidFill>
                <a:srgbClr val="00B050"/>
              </a:solidFill>
              <a:ln>
                <a:solidFill>
                  <a:srgbClr val="00B050"/>
                </a:solidFill>
              </a:ln>
            </c:spPr>
          </c:marker>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8'!$J$2:$J$11</c:f>
              <c:numCache>
                <c:formatCode>0.0</c:formatCode>
                <c:ptCount val="10"/>
                <c:pt idx="0">
                  <c:v>8.192515885013691</c:v>
                </c:pt>
                <c:pt idx="1">
                  <c:v>7.093531602812833</c:v>
                </c:pt>
                <c:pt idx="2">
                  <c:v>6.7805562197328468</c:v>
                </c:pt>
                <c:pt idx="3">
                  <c:v>7.1775212364359158</c:v>
                </c:pt>
                <c:pt idx="4">
                  <c:v>5.7766637551702233</c:v>
                </c:pt>
                <c:pt idx="5">
                  <c:v>5.8742263815365803</c:v>
                </c:pt>
                <c:pt idx="6">
                  <c:v>4.2781980907376171</c:v>
                </c:pt>
                <c:pt idx="7">
                  <c:v>6.6991575809341972</c:v>
                </c:pt>
                <c:pt idx="8">
                  <c:v>5.6303897888298309</c:v>
                </c:pt>
                <c:pt idx="9">
                  <c:v>6.3</c:v>
                </c:pt>
              </c:numCache>
            </c:numRef>
          </c:val>
          <c:smooth val="0"/>
        </c:ser>
        <c:ser>
          <c:idx val="6"/>
          <c:order val="6"/>
          <c:tx>
            <c:strRef>
              <c:f>'slide 8'!$K$1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8'!$K$2:$K$11</c:f>
            </c:numRef>
          </c:val>
          <c:smooth val="0"/>
        </c:ser>
        <c:ser>
          <c:idx val="7"/>
          <c:order val="7"/>
          <c:tx>
            <c:strRef>
              <c:f>'slide 8'!$L$1</c:f>
              <c:strCache>
                <c:ptCount val="1"/>
                <c:pt idx="0">
                  <c:v>Asian</c:v>
                </c:pt>
              </c:strCache>
            </c:strRef>
          </c:tx>
          <c:marker>
            <c:symbol val="circle"/>
            <c:size val="5"/>
          </c:marker>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8'!$L$2:$L$11</c:f>
              <c:numCache>
                <c:formatCode>0.0</c:formatCode>
                <c:ptCount val="10"/>
                <c:pt idx="0">
                  <c:v>29.870728809523683</c:v>
                </c:pt>
                <c:pt idx="1">
                  <c:v>27.966533716649217</c:v>
                </c:pt>
                <c:pt idx="2">
                  <c:v>26.080656688964204</c:v>
                </c:pt>
                <c:pt idx="3">
                  <c:v>26.074339063336687</c:v>
                </c:pt>
                <c:pt idx="4">
                  <c:v>26.509625908956391</c:v>
                </c:pt>
                <c:pt idx="5">
                  <c:v>25.440166952219307</c:v>
                </c:pt>
                <c:pt idx="6">
                  <c:v>23.432562845044856</c:v>
                </c:pt>
                <c:pt idx="7">
                  <c:v>20.8</c:v>
                </c:pt>
                <c:pt idx="8">
                  <c:v>20.2</c:v>
                </c:pt>
                <c:pt idx="9">
                  <c:v>18.899999999999999</c:v>
                </c:pt>
              </c:numCache>
            </c:numRef>
          </c:val>
          <c:smooth val="0"/>
        </c:ser>
        <c:ser>
          <c:idx val="8"/>
          <c:order val="8"/>
          <c:tx>
            <c:strRef>
              <c:f>'slide 8'!$M$1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8'!$M$2:$M$11</c:f>
            </c:numRef>
          </c:val>
          <c:smooth val="0"/>
        </c:ser>
        <c:ser>
          <c:idx val="9"/>
          <c:order val="9"/>
          <c:tx>
            <c:strRef>
              <c:f>'slide 8'!$N$1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8'!$N$2:$N$11</c:f>
            </c:numRef>
          </c:val>
          <c:smooth val="0"/>
        </c:ser>
        <c:ser>
          <c:idx val="10"/>
          <c:order val="10"/>
          <c:tx>
            <c:strRef>
              <c:f>'slide 8'!$O$1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8'!$O$2:$O$11</c:f>
            </c:numRef>
          </c:val>
          <c:smooth val="0"/>
        </c:ser>
        <c:ser>
          <c:idx val="11"/>
          <c:order val="11"/>
          <c:tx>
            <c:strRef>
              <c:f>'slide 8'!$P$1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8'!$P$2:$P$11</c:f>
            </c:numRef>
          </c:val>
          <c:smooth val="0"/>
        </c:ser>
        <c:ser>
          <c:idx val="12"/>
          <c:order val="12"/>
          <c:tx>
            <c:strRef>
              <c:f>'slide 8'!$Q$1</c:f>
              <c:strCache>
                <c:ptCount val="1"/>
                <c:pt idx="0">
                  <c:v>Black or African American</c:v>
                </c:pt>
              </c:strCache>
            </c:strRef>
          </c:tx>
          <c:spPr>
            <a:ln>
              <a:solidFill>
                <a:srgbClr val="FF0000"/>
              </a:solidFill>
            </a:ln>
          </c:spPr>
          <c:marker>
            <c:symbol val="square"/>
            <c:size val="5"/>
            <c:spPr>
              <a:solidFill>
                <a:srgbClr val="FF0000"/>
              </a:solidFill>
              <a:ln>
                <a:solidFill>
                  <a:srgbClr val="FF0000"/>
                </a:solidFill>
              </a:ln>
            </c:spPr>
          </c:marker>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8'!$Q$2:$Q$11</c:f>
              <c:numCache>
                <c:formatCode>0.0</c:formatCode>
                <c:ptCount val="10"/>
                <c:pt idx="0">
                  <c:v>11.734720379727539</c:v>
                </c:pt>
                <c:pt idx="1">
                  <c:v>11.365694473820021</c:v>
                </c:pt>
                <c:pt idx="2">
                  <c:v>10.948949127718967</c:v>
                </c:pt>
                <c:pt idx="3">
                  <c:v>10.217889931805441</c:v>
                </c:pt>
                <c:pt idx="4">
                  <c:v>9.4148975576829681</c:v>
                </c:pt>
                <c:pt idx="5">
                  <c:v>8.783828794334017</c:v>
                </c:pt>
                <c:pt idx="6">
                  <c:v>7.6244221839742021</c:v>
                </c:pt>
                <c:pt idx="7">
                  <c:v>6.9706717135871896</c:v>
                </c:pt>
                <c:pt idx="8">
                  <c:v>6.2811108008812759</c:v>
                </c:pt>
                <c:pt idx="9" formatCode="General">
                  <c:v>5.8</c:v>
                </c:pt>
              </c:numCache>
            </c:numRef>
          </c:val>
          <c:smooth val="0"/>
        </c:ser>
        <c:ser>
          <c:idx val="13"/>
          <c:order val="13"/>
          <c:tx>
            <c:strRef>
              <c:f>'slide 8'!$R$1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8'!$R$2:$R$11</c:f>
            </c:numRef>
          </c:val>
          <c:smooth val="0"/>
        </c:ser>
        <c:ser>
          <c:idx val="14"/>
          <c:order val="14"/>
          <c:tx>
            <c:strRef>
              <c:f>'slide 8'!$S$1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8'!$S$2:$S$11</c:f>
            </c:numRef>
          </c:val>
          <c:smooth val="0"/>
        </c:ser>
        <c:ser>
          <c:idx val="15"/>
          <c:order val="15"/>
          <c:tx>
            <c:strRef>
              <c:f>'slide 8'!$T$1</c:f>
              <c:strCache>
                <c:ptCount val="1"/>
                <c:pt idx="0">
                  <c:v>Native Hawaiian or Other Pacific Islander</c:v>
                </c:pt>
              </c:strCache>
            </c:strRef>
          </c:tx>
          <c:spPr>
            <a:ln>
              <a:solidFill>
                <a:srgbClr val="00B0F0"/>
              </a:solidFill>
            </a:ln>
          </c:spPr>
          <c:marker>
            <c:symbol val="square"/>
            <c:size val="5"/>
            <c:spPr>
              <a:solidFill>
                <a:srgbClr val="00B0F0"/>
              </a:solidFill>
              <a:ln>
                <a:solidFill>
                  <a:srgbClr val="00B0F0"/>
                </a:solidFill>
              </a:ln>
            </c:spPr>
          </c:marker>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8'!$T$2:$T$11</c:f>
              <c:numCache>
                <c:formatCode>0.0</c:formatCode>
                <c:ptCount val="10"/>
                <c:pt idx="0">
                  <c:v>16.200973070945071</c:v>
                </c:pt>
                <c:pt idx="1">
                  <c:v>15.597727188323987</c:v>
                </c:pt>
                <c:pt idx="2">
                  <c:v>13.087894909051249</c:v>
                </c:pt>
                <c:pt idx="3">
                  <c:v>12.332708001792987</c:v>
                </c:pt>
                <c:pt idx="4">
                  <c:v>22.052508182641194</c:v>
                </c:pt>
                <c:pt idx="5">
                  <c:v>15.688557130221845</c:v>
                </c:pt>
                <c:pt idx="6">
                  <c:v>16.722035183162024</c:v>
                </c:pt>
                <c:pt idx="7">
                  <c:v>19.2</c:v>
                </c:pt>
                <c:pt idx="8">
                  <c:v>15.9</c:v>
                </c:pt>
                <c:pt idx="9">
                  <c:v>12.3</c:v>
                </c:pt>
              </c:numCache>
            </c:numRef>
          </c:val>
          <c:smooth val="0"/>
        </c:ser>
        <c:ser>
          <c:idx val="16"/>
          <c:order val="16"/>
          <c:tx>
            <c:strRef>
              <c:f>'slide 8'!$U$1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8'!$U$2:$U$11</c:f>
            </c:numRef>
          </c:val>
          <c:smooth val="0"/>
        </c:ser>
        <c:ser>
          <c:idx val="17"/>
          <c:order val="17"/>
          <c:tx>
            <c:strRef>
              <c:f>'slide 8'!$V$1</c:f>
              <c:strCache>
                <c:ptCount val="1"/>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8'!$V$2:$V$11</c:f>
            </c:numRef>
          </c:val>
          <c:smooth val="0"/>
        </c:ser>
        <c:ser>
          <c:idx val="18"/>
          <c:order val="18"/>
          <c:tx>
            <c:strRef>
              <c:f>'slide 8'!$W$1</c:f>
              <c:strCache>
                <c:ptCount val="1"/>
                <c:pt idx="0">
                  <c:v>White</c:v>
                </c:pt>
              </c:strCache>
            </c:strRef>
          </c:tx>
          <c:cat>
            <c:numRef>
              <c:f>'slide 8'!$A$2:$D$11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'slide 8'!$W$2:$W$11</c:f>
              <c:numCache>
                <c:formatCode>0.0</c:formatCode>
                <c:ptCount val="10"/>
                <c:pt idx="0">
                  <c:v>1.4162094073779417</c:v>
                </c:pt>
                <c:pt idx="1">
                  <c:v>1.3311533450049493</c:v>
                </c:pt>
                <c:pt idx="2">
                  <c:v>1.2964854465595943</c:v>
                </c:pt>
                <c:pt idx="3">
                  <c:v>1.2022192453543379</c:v>
                </c:pt>
                <c:pt idx="4">
                  <c:v>1.1099421729168164</c:v>
                </c:pt>
                <c:pt idx="5">
                  <c:v>1.0745298892892909</c:v>
                </c:pt>
                <c:pt idx="6">
                  <c:v>0.91468033923632408</c:v>
                </c:pt>
                <c:pt idx="7">
                  <c:v>0.8848772985718355</c:v>
                </c:pt>
                <c:pt idx="8">
                  <c:v>0.84248503375208195</c:v>
                </c:pt>
                <c:pt idx="9" formatCode="General">
                  <c:v>0.8</c:v>
                </c:pt>
              </c:numCache>
            </c:numRef>
          </c:val>
          <c:smooth val="0"/>
        </c:ser>
        <c:dLbls>
          <c:showLegendKey val="0"/>
          <c:showVal val="0"/>
          <c:showCatName val="0"/>
          <c:showSerName val="0"/>
          <c:showPercent val="0"/>
          <c:showBubbleSize val="0"/>
        </c:dLbls>
        <c:marker val="1"/>
        <c:smooth val="0"/>
        <c:axId val="96761344"/>
        <c:axId val="96762880"/>
      </c:lineChart>
      <c:catAx>
        <c:axId val="96761344"/>
        <c:scaling>
          <c:orientation val="minMax"/>
        </c:scaling>
        <c:delete val="0"/>
        <c:axPos val="b"/>
        <c:numFmt formatCode="General" sourceLinked="1"/>
        <c:majorTickMark val="out"/>
        <c:minorTickMark val="none"/>
        <c:tickLblPos val="nextTo"/>
        <c:txPr>
          <a:bodyPr/>
          <a:lstStyle/>
          <a:p>
            <a:pPr>
              <a:defRPr sz="1800">
                <a:solidFill>
                  <a:srgbClr val="00399C"/>
                </a:solidFill>
              </a:defRPr>
            </a:pPr>
            <a:endParaRPr lang="en-US"/>
          </a:p>
        </c:txPr>
        <c:crossAx val="96762880"/>
        <c:crosses val="autoZero"/>
        <c:auto val="1"/>
        <c:lblAlgn val="ctr"/>
        <c:lblOffset val="100"/>
        <c:noMultiLvlLbl val="0"/>
      </c:catAx>
      <c:valAx>
        <c:axId val="96762880"/>
        <c:scaling>
          <c:orientation val="minMax"/>
          <c:max val="35"/>
          <c:min val="0"/>
        </c:scaling>
        <c:delete val="0"/>
        <c:axPos val="l"/>
        <c:numFmt formatCode="0.0" sourceLinked="1"/>
        <c:majorTickMark val="out"/>
        <c:minorTickMark val="none"/>
        <c:tickLblPos val="nextTo"/>
        <c:txPr>
          <a:bodyPr/>
          <a:lstStyle/>
          <a:p>
            <a:pPr>
              <a:defRPr sz="1800">
                <a:solidFill>
                  <a:srgbClr val="00399C"/>
                </a:solidFill>
                <a:latin typeface="+mn-lt"/>
              </a:defRPr>
            </a:pPr>
            <a:endParaRPr lang="en-US"/>
          </a:p>
        </c:txPr>
        <c:crossAx val="96761344"/>
        <c:crosses val="autoZero"/>
        <c:crossBetween val="between"/>
        <c:majorUnit val="5"/>
      </c:valAx>
    </c:plotArea>
    <c:legend>
      <c:legendPos val="b"/>
      <c:layout>
        <c:manualLayout>
          <c:xMode val="edge"/>
          <c:yMode val="edge"/>
          <c:x val="7.9659723385640639E-3"/>
          <c:y val="0.79577078876701102"/>
          <c:w val="0.94860706241507042"/>
          <c:h val="0.18110782394975194"/>
        </c:manualLayout>
      </c:layout>
      <c:overlay val="0"/>
      <c:txPr>
        <a:bodyPr/>
        <a:lstStyle/>
        <a:p>
          <a:pPr>
            <a:defRPr sz="1600">
              <a:solidFill>
                <a:srgbClr val="00399C"/>
              </a:solidFill>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solidFill>
                <a:schemeClr val="bg2"/>
              </a:solidFill>
            </a:ln>
          </c:spPr>
          <c:invertIfNegative val="0"/>
          <c:cat>
            <c:strRef>
              <c:f>Sheet1!$A$2:$A$18</c:f>
              <c:strCache>
                <c:ptCount val="17"/>
                <c:pt idx="0">
                  <c:v>Marshall Islands</c:v>
                </c:pt>
                <c:pt idx="2">
                  <c:v>Federated States of Micronesia</c:v>
                </c:pt>
                <c:pt idx="4">
                  <c:v>Northern Mariana Islands</c:v>
                </c:pt>
                <c:pt idx="6">
                  <c:v>Guam</c:v>
                </c:pt>
                <c:pt idx="8">
                  <c:v>Palau</c:v>
                </c:pt>
                <c:pt idx="10">
                  <c:v>American Samoa</c:v>
                </c:pt>
                <c:pt idx="14">
                  <c:v>Hawaii</c:v>
                </c:pt>
                <c:pt idx="16">
                  <c:v>United States overall</c:v>
                </c:pt>
              </c:strCache>
            </c:strRef>
          </c:cat>
          <c:val>
            <c:numRef>
              <c:f>Sheet1!$B$2:$B$18</c:f>
              <c:numCache>
                <c:formatCode>General</c:formatCode>
                <c:ptCount val="17"/>
                <c:pt idx="0">
                  <c:v>219.4</c:v>
                </c:pt>
                <c:pt idx="2">
                  <c:v>122.5</c:v>
                </c:pt>
                <c:pt idx="4">
                  <c:v>31.3</c:v>
                </c:pt>
                <c:pt idx="6">
                  <c:v>29.9</c:v>
                </c:pt>
                <c:pt idx="8">
                  <c:v>28.4</c:v>
                </c:pt>
                <c:pt idx="10">
                  <c:v>3.7</c:v>
                </c:pt>
                <c:pt idx="14">
                  <c:v>8.1999999999999993</c:v>
                </c:pt>
                <c:pt idx="16" formatCode="0.0">
                  <c:v>3</c:v>
                </c:pt>
              </c:numCache>
            </c:numRef>
          </c:val>
        </c:ser>
        <c:dLbls>
          <c:showLegendKey val="0"/>
          <c:showVal val="1"/>
          <c:showCatName val="0"/>
          <c:showSerName val="0"/>
          <c:showPercent val="0"/>
          <c:showBubbleSize val="0"/>
        </c:dLbls>
        <c:gapWidth val="75"/>
        <c:axId val="163549568"/>
        <c:axId val="163551104"/>
      </c:barChart>
      <c:catAx>
        <c:axId val="163549568"/>
        <c:scaling>
          <c:orientation val="minMax"/>
        </c:scaling>
        <c:delete val="0"/>
        <c:axPos val="l"/>
        <c:majorTickMark val="none"/>
        <c:minorTickMark val="none"/>
        <c:tickLblPos val="nextTo"/>
        <c:crossAx val="163551104"/>
        <c:crosses val="autoZero"/>
        <c:auto val="1"/>
        <c:lblAlgn val="ctr"/>
        <c:lblOffset val="100"/>
        <c:noMultiLvlLbl val="0"/>
      </c:catAx>
      <c:valAx>
        <c:axId val="163551104"/>
        <c:scaling>
          <c:orientation val="minMax"/>
        </c:scaling>
        <c:delete val="0"/>
        <c:axPos val="b"/>
        <c:numFmt formatCode="General" sourceLinked="1"/>
        <c:majorTickMark val="none"/>
        <c:minorTickMark val="none"/>
        <c:tickLblPos val="nextTo"/>
        <c:crossAx val="1635495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No. of Cases</c:v>
          </c:tx>
          <c:spPr>
            <a:ln>
              <a:solidFill>
                <a:srgbClr val="4B4B4B">
                  <a:lumMod val="50000"/>
                </a:srgbClr>
              </a:solidFill>
            </a:ln>
          </c:spPr>
          <c:invertIfNegative val="0"/>
          <c:cat>
            <c:numRef>
              <c:f>Slide27!$A$4:$A$23</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Slide27!$B$4:$B$23</c:f>
              <c:numCache>
                <c:formatCode>General</c:formatCode>
                <c:ptCount val="20"/>
                <c:pt idx="0">
                  <c:v>950</c:v>
                </c:pt>
                <c:pt idx="1">
                  <c:v>1117</c:v>
                </c:pt>
                <c:pt idx="2">
                  <c:v>937</c:v>
                </c:pt>
                <c:pt idx="3">
                  <c:v>782</c:v>
                </c:pt>
                <c:pt idx="4">
                  <c:v>747</c:v>
                </c:pt>
                <c:pt idx="5">
                  <c:v>657</c:v>
                </c:pt>
                <c:pt idx="6">
                  <c:v>576</c:v>
                </c:pt>
                <c:pt idx="7">
                  <c:v>587</c:v>
                </c:pt>
                <c:pt idx="8">
                  <c:v>522</c:v>
                </c:pt>
                <c:pt idx="9">
                  <c:v>460</c:v>
                </c:pt>
                <c:pt idx="10">
                  <c:v>477</c:v>
                </c:pt>
                <c:pt idx="11">
                  <c:v>495</c:v>
                </c:pt>
                <c:pt idx="12">
                  <c:v>536</c:v>
                </c:pt>
                <c:pt idx="13">
                  <c:v>508</c:v>
                </c:pt>
                <c:pt idx="14">
                  <c:v>481</c:v>
                </c:pt>
                <c:pt idx="15">
                  <c:v>497</c:v>
                </c:pt>
                <c:pt idx="16">
                  <c:v>465</c:v>
                </c:pt>
                <c:pt idx="17">
                  <c:v>489</c:v>
                </c:pt>
                <c:pt idx="18">
                  <c:v>424</c:v>
                </c:pt>
                <c:pt idx="19">
                  <c:v>384</c:v>
                </c:pt>
              </c:numCache>
            </c:numRef>
          </c:val>
        </c:ser>
        <c:dLbls>
          <c:showLegendKey val="0"/>
          <c:showVal val="0"/>
          <c:showCatName val="0"/>
          <c:showSerName val="0"/>
          <c:showPercent val="0"/>
          <c:showBubbleSize val="0"/>
        </c:dLbls>
        <c:gapWidth val="75"/>
        <c:overlap val="-25"/>
        <c:axId val="96798592"/>
        <c:axId val="96821248"/>
      </c:barChart>
      <c:lineChart>
        <c:grouping val="standard"/>
        <c:varyColors val="0"/>
        <c:ser>
          <c:idx val="1"/>
          <c:order val="1"/>
          <c:tx>
            <c:v>Percent of Total Cases</c:v>
          </c:tx>
          <c:spPr>
            <a:ln>
              <a:solidFill>
                <a:srgbClr val="FFC000"/>
              </a:solidFill>
            </a:ln>
          </c:spPr>
          <c:marker>
            <c:spPr>
              <a:solidFill>
                <a:srgbClr val="FFC000"/>
              </a:solidFill>
              <a:ln>
                <a:solidFill>
                  <a:srgbClr val="FFC000"/>
                </a:solidFill>
              </a:ln>
            </c:spPr>
          </c:marker>
          <c:cat>
            <c:numRef>
              <c:f>Slide27!$A$4:$A$22</c:f>
              <c:numCache>
                <c:formatCode>General</c:formatCode>
                <c:ptCount val="19"/>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numCache>
            </c:numRef>
          </c:cat>
          <c:val>
            <c:numRef>
              <c:f>Slide27!$D$4:$D$23</c:f>
              <c:numCache>
                <c:formatCode>0.0%</c:formatCode>
                <c:ptCount val="20"/>
                <c:pt idx="0">
                  <c:v>4.2507494742494073E-2</c:v>
                </c:pt>
                <c:pt idx="1">
                  <c:v>5.1222084651717341E-2</c:v>
                </c:pt>
                <c:pt idx="2">
                  <c:v>4.4721267659411992E-2</c:v>
                </c:pt>
                <c:pt idx="3">
                  <c:v>3.9600952043348354E-2</c:v>
                </c:pt>
                <c:pt idx="4">
                  <c:v>4.0489999457965199E-2</c:v>
                </c:pt>
                <c:pt idx="5">
                  <c:v>3.8239916186485069E-2</c:v>
                </c:pt>
                <c:pt idx="6">
                  <c:v>3.5098409603314847E-2</c:v>
                </c:pt>
                <c:pt idx="7">
                  <c:v>3.8288435196660364E-2</c:v>
                </c:pt>
                <c:pt idx="8">
                  <c:v>3.4848788303625075E-2</c:v>
                </c:pt>
                <c:pt idx="9">
                  <c:v>3.2670454545454544E-2</c:v>
                </c:pt>
                <c:pt idx="10">
                  <c:v>3.4311609840310744E-2</c:v>
                </c:pt>
                <c:pt idx="11">
                  <c:v>3.6579958616612472E-2</c:v>
                </c:pt>
                <c:pt idx="12">
                  <c:v>4.0578393519569989E-2</c:v>
                </c:pt>
                <c:pt idx="13">
                  <c:v>3.9337153476846833E-2</c:v>
                </c:pt>
                <c:pt idx="14">
                  <c:v>3.8498479270049624E-2</c:v>
                </c:pt>
                <c:pt idx="15">
                  <c:v>4.1074380165289255E-2</c:v>
                </c:pt>
                <c:pt idx="16">
                  <c:v>4.57767277023036E-2</c:v>
                </c:pt>
                <c:pt idx="17">
                  <c:v>4.7019230769230771E-2</c:v>
                </c:pt>
                <c:pt idx="18">
                  <c:v>4.2897612302711455E-2</c:v>
                </c:pt>
                <c:pt idx="19">
                  <c:v>4.0820665461890081E-2</c:v>
                </c:pt>
              </c:numCache>
            </c:numRef>
          </c:val>
          <c:smooth val="0"/>
        </c:ser>
        <c:dLbls>
          <c:showLegendKey val="0"/>
          <c:showVal val="0"/>
          <c:showCatName val="0"/>
          <c:showSerName val="0"/>
          <c:showPercent val="0"/>
          <c:showBubbleSize val="0"/>
        </c:dLbls>
        <c:marker val="1"/>
        <c:smooth val="0"/>
        <c:axId val="96824320"/>
        <c:axId val="96822784"/>
      </c:lineChart>
      <c:catAx>
        <c:axId val="96798592"/>
        <c:scaling>
          <c:orientation val="minMax"/>
        </c:scaling>
        <c:delete val="0"/>
        <c:axPos val="b"/>
        <c:numFmt formatCode="General" sourceLinked="1"/>
        <c:majorTickMark val="none"/>
        <c:minorTickMark val="none"/>
        <c:tickLblPos val="nextTo"/>
        <c:txPr>
          <a:bodyPr rot="-2700000"/>
          <a:lstStyle/>
          <a:p>
            <a:pPr>
              <a:defRPr sz="1400">
                <a:solidFill>
                  <a:srgbClr val="00399C"/>
                </a:solidFill>
              </a:defRPr>
            </a:pPr>
            <a:endParaRPr lang="en-US"/>
          </a:p>
        </c:txPr>
        <c:crossAx val="96821248"/>
        <c:crosses val="autoZero"/>
        <c:auto val="1"/>
        <c:lblAlgn val="ctr"/>
        <c:lblOffset val="100"/>
        <c:noMultiLvlLbl val="0"/>
      </c:catAx>
      <c:valAx>
        <c:axId val="96821248"/>
        <c:scaling>
          <c:orientation val="minMax"/>
        </c:scaling>
        <c:delete val="0"/>
        <c:axPos val="l"/>
        <c:majorGridlines>
          <c:spPr>
            <a:ln>
              <a:noFill/>
            </a:ln>
          </c:spPr>
        </c:majorGridlines>
        <c:numFmt formatCode="General" sourceLinked="1"/>
        <c:majorTickMark val="none"/>
        <c:minorTickMark val="none"/>
        <c:tickLblPos val="nextTo"/>
        <c:spPr>
          <a:ln w="9525">
            <a:solidFill>
              <a:schemeClr val="accent1"/>
            </a:solidFill>
          </a:ln>
        </c:spPr>
        <c:txPr>
          <a:bodyPr/>
          <a:lstStyle/>
          <a:p>
            <a:pPr>
              <a:defRPr sz="1800">
                <a:solidFill>
                  <a:srgbClr val="00399C"/>
                </a:solidFill>
              </a:defRPr>
            </a:pPr>
            <a:endParaRPr lang="en-US"/>
          </a:p>
        </c:txPr>
        <c:crossAx val="96798592"/>
        <c:crosses val="autoZero"/>
        <c:crossBetween val="between"/>
      </c:valAx>
      <c:valAx>
        <c:axId val="96822784"/>
        <c:scaling>
          <c:orientation val="minMax"/>
        </c:scaling>
        <c:delete val="0"/>
        <c:axPos val="r"/>
        <c:numFmt formatCode="0.0%" sourceLinked="1"/>
        <c:majorTickMark val="out"/>
        <c:minorTickMark val="none"/>
        <c:tickLblPos val="nextTo"/>
        <c:txPr>
          <a:bodyPr/>
          <a:lstStyle/>
          <a:p>
            <a:pPr>
              <a:defRPr sz="1800">
                <a:solidFill>
                  <a:srgbClr val="00399C"/>
                </a:solidFill>
              </a:defRPr>
            </a:pPr>
            <a:endParaRPr lang="en-US"/>
          </a:p>
        </c:txPr>
        <c:crossAx val="96824320"/>
        <c:crosses val="max"/>
        <c:crossBetween val="between"/>
      </c:valAx>
      <c:catAx>
        <c:axId val="96824320"/>
        <c:scaling>
          <c:orientation val="minMax"/>
        </c:scaling>
        <c:delete val="1"/>
        <c:axPos val="b"/>
        <c:numFmt formatCode="General" sourceLinked="1"/>
        <c:majorTickMark val="out"/>
        <c:minorTickMark val="none"/>
        <c:tickLblPos val="nextTo"/>
        <c:crossAx val="96822784"/>
        <c:crosses val="autoZero"/>
        <c:auto val="1"/>
        <c:lblAlgn val="ctr"/>
        <c:lblOffset val="100"/>
        <c:noMultiLvlLbl val="0"/>
      </c:catAx>
    </c:plotArea>
    <c:legend>
      <c:legendPos val="b"/>
      <c:layout/>
      <c:overlay val="0"/>
      <c:txPr>
        <a:bodyPr/>
        <a:lstStyle/>
        <a:p>
          <a:pPr>
            <a:defRPr sz="1600">
              <a:solidFill>
                <a:srgbClr val="00399C"/>
              </a:solidFill>
            </a:defRPr>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No. of Cases</c:v>
          </c:tx>
          <c:spPr>
            <a:solidFill>
              <a:srgbClr val="F67066"/>
            </a:solidFill>
            <a:ln>
              <a:solidFill>
                <a:srgbClr val="4B4B4B">
                  <a:lumMod val="50000"/>
                </a:srgbClr>
              </a:solidFill>
            </a:ln>
          </c:spPr>
          <c:invertIfNegative val="0"/>
          <c:cat>
            <c:numRef>
              <c:f>'Slide 26'!$A$3:$A$22</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'Slide 26'!$B$3:$B$22</c:f>
              <c:numCache>
                <c:formatCode>General</c:formatCode>
                <c:ptCount val="20"/>
                <c:pt idx="0">
                  <c:v>1216</c:v>
                </c:pt>
                <c:pt idx="1">
                  <c:v>1379</c:v>
                </c:pt>
                <c:pt idx="2">
                  <c:v>1343</c:v>
                </c:pt>
                <c:pt idx="3">
                  <c:v>1319</c:v>
                </c:pt>
                <c:pt idx="4">
                  <c:v>1259</c:v>
                </c:pt>
                <c:pt idx="5">
                  <c:v>1150</c:v>
                </c:pt>
                <c:pt idx="6">
                  <c:v>1099</c:v>
                </c:pt>
                <c:pt idx="7">
                  <c:v>975</c:v>
                </c:pt>
                <c:pt idx="8">
                  <c:v>927</c:v>
                </c:pt>
                <c:pt idx="9">
                  <c:v>892</c:v>
                </c:pt>
                <c:pt idx="10">
                  <c:v>936</c:v>
                </c:pt>
                <c:pt idx="11">
                  <c:v>832</c:v>
                </c:pt>
                <c:pt idx="12">
                  <c:v>814</c:v>
                </c:pt>
                <c:pt idx="13">
                  <c:v>818</c:v>
                </c:pt>
                <c:pt idx="14">
                  <c:v>733</c:v>
                </c:pt>
                <c:pt idx="15">
                  <c:v>691</c:v>
                </c:pt>
                <c:pt idx="16">
                  <c:v>580</c:v>
                </c:pt>
                <c:pt idx="17">
                  <c:v>591</c:v>
                </c:pt>
                <c:pt idx="18">
                  <c:v>565</c:v>
                </c:pt>
                <c:pt idx="19">
                  <c:v>528</c:v>
                </c:pt>
              </c:numCache>
            </c:numRef>
          </c:val>
        </c:ser>
        <c:dLbls>
          <c:showLegendKey val="0"/>
          <c:showVal val="0"/>
          <c:showCatName val="0"/>
          <c:showSerName val="0"/>
          <c:showPercent val="0"/>
          <c:showBubbleSize val="0"/>
        </c:dLbls>
        <c:gapWidth val="75"/>
        <c:overlap val="-25"/>
        <c:axId val="96859648"/>
        <c:axId val="96861568"/>
      </c:barChart>
      <c:lineChart>
        <c:grouping val="standard"/>
        <c:varyColors val="0"/>
        <c:ser>
          <c:idx val="1"/>
          <c:order val="1"/>
          <c:tx>
            <c:v>Percent of Total Cases</c:v>
          </c:tx>
          <c:spPr>
            <a:ln>
              <a:solidFill>
                <a:schemeClr val="accent4"/>
              </a:solidFill>
            </a:ln>
          </c:spPr>
          <c:marker>
            <c:spPr>
              <a:solidFill>
                <a:schemeClr val="accent4"/>
              </a:solidFill>
              <a:ln>
                <a:solidFill>
                  <a:schemeClr val="accent4"/>
                </a:solidFill>
              </a:ln>
            </c:spPr>
          </c:marker>
          <c:cat>
            <c:numRef>
              <c:f>'Slide 26'!$A$3:$A$22</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'Slide 26'!$D$3:$D$22</c:f>
              <c:numCache>
                <c:formatCode>0.0%</c:formatCode>
                <c:ptCount val="20"/>
                <c:pt idx="0">
                  <c:v>7.4624117827554459E-2</c:v>
                </c:pt>
                <c:pt idx="1">
                  <c:v>6.8467305496251421E-2</c:v>
                </c:pt>
                <c:pt idx="2">
                  <c:v>6.7582528180354262E-2</c:v>
                </c:pt>
                <c:pt idx="3">
                  <c:v>6.9648326116802203E-2</c:v>
                </c:pt>
                <c:pt idx="4">
                  <c:v>7.0346985528300834E-2</c:v>
                </c:pt>
                <c:pt idx="5">
                  <c:v>6.7794611802157637E-2</c:v>
                </c:pt>
                <c:pt idx="6">
                  <c:v>6.7609966164257157E-2</c:v>
                </c:pt>
                <c:pt idx="7">
                  <c:v>6.4961023385968417E-2</c:v>
                </c:pt>
                <c:pt idx="8">
                  <c:v>6.360642239604776E-2</c:v>
                </c:pt>
                <c:pt idx="9">
                  <c:v>6.4306827193425134E-2</c:v>
                </c:pt>
                <c:pt idx="10">
                  <c:v>6.8346111719605696E-2</c:v>
                </c:pt>
                <c:pt idx="11">
                  <c:v>6.1895551257253385E-2</c:v>
                </c:pt>
                <c:pt idx="12">
                  <c:v>6.1990709009214835E-2</c:v>
                </c:pt>
                <c:pt idx="13">
                  <c:v>6.3613033672913918E-2</c:v>
                </c:pt>
                <c:pt idx="14">
                  <c:v>5.8946521913952554E-2</c:v>
                </c:pt>
                <c:pt idx="15">
                  <c:v>5.7349157606440368E-2</c:v>
                </c:pt>
                <c:pt idx="16">
                  <c:v>5.3738534235152416E-2</c:v>
                </c:pt>
                <c:pt idx="17">
                  <c:v>5.6701525472512712E-2</c:v>
                </c:pt>
                <c:pt idx="18">
                  <c:v>5.7570817199918481E-2</c:v>
                </c:pt>
                <c:pt idx="19">
                  <c:v>5.6500802568218302E-2</c:v>
                </c:pt>
              </c:numCache>
            </c:numRef>
          </c:val>
          <c:smooth val="0"/>
        </c:ser>
        <c:dLbls>
          <c:showLegendKey val="0"/>
          <c:showVal val="0"/>
          <c:showCatName val="0"/>
          <c:showSerName val="0"/>
          <c:showPercent val="0"/>
          <c:showBubbleSize val="0"/>
        </c:dLbls>
        <c:marker val="1"/>
        <c:smooth val="0"/>
        <c:axId val="96873088"/>
        <c:axId val="96871552"/>
      </c:lineChart>
      <c:catAx>
        <c:axId val="96859648"/>
        <c:scaling>
          <c:orientation val="minMax"/>
        </c:scaling>
        <c:delete val="0"/>
        <c:axPos val="b"/>
        <c:numFmt formatCode="General" sourceLinked="1"/>
        <c:majorTickMark val="none"/>
        <c:minorTickMark val="none"/>
        <c:tickLblPos val="nextTo"/>
        <c:txPr>
          <a:bodyPr rot="-2700000"/>
          <a:lstStyle/>
          <a:p>
            <a:pPr>
              <a:defRPr sz="1400">
                <a:solidFill>
                  <a:srgbClr val="00399C"/>
                </a:solidFill>
              </a:defRPr>
            </a:pPr>
            <a:endParaRPr lang="en-US"/>
          </a:p>
        </c:txPr>
        <c:crossAx val="96861568"/>
        <c:crosses val="autoZero"/>
        <c:auto val="1"/>
        <c:lblAlgn val="ctr"/>
        <c:lblOffset val="100"/>
        <c:noMultiLvlLbl val="0"/>
      </c:catAx>
      <c:valAx>
        <c:axId val="96861568"/>
        <c:scaling>
          <c:orientation val="minMax"/>
        </c:scaling>
        <c:delete val="0"/>
        <c:axPos val="l"/>
        <c:majorGridlines>
          <c:spPr>
            <a:ln>
              <a:noFill/>
            </a:ln>
          </c:spPr>
        </c:majorGridlines>
        <c:numFmt formatCode="General" sourceLinked="1"/>
        <c:majorTickMark val="out"/>
        <c:minorTickMark val="none"/>
        <c:tickLblPos val="nextTo"/>
        <c:spPr>
          <a:ln w="9525">
            <a:solidFill>
              <a:schemeClr val="bg1">
                <a:lumMod val="50000"/>
              </a:schemeClr>
            </a:solidFill>
          </a:ln>
        </c:spPr>
        <c:txPr>
          <a:bodyPr/>
          <a:lstStyle/>
          <a:p>
            <a:pPr>
              <a:defRPr sz="1800">
                <a:solidFill>
                  <a:srgbClr val="00399C"/>
                </a:solidFill>
              </a:defRPr>
            </a:pPr>
            <a:endParaRPr lang="en-US"/>
          </a:p>
        </c:txPr>
        <c:crossAx val="96859648"/>
        <c:crosses val="autoZero"/>
        <c:crossBetween val="between"/>
      </c:valAx>
      <c:valAx>
        <c:axId val="96871552"/>
        <c:scaling>
          <c:orientation val="minMax"/>
        </c:scaling>
        <c:delete val="0"/>
        <c:axPos val="r"/>
        <c:numFmt formatCode="0.0%" sourceLinked="1"/>
        <c:majorTickMark val="out"/>
        <c:minorTickMark val="none"/>
        <c:tickLblPos val="nextTo"/>
        <c:txPr>
          <a:bodyPr/>
          <a:lstStyle/>
          <a:p>
            <a:pPr>
              <a:defRPr sz="1800">
                <a:solidFill>
                  <a:srgbClr val="00399C"/>
                </a:solidFill>
              </a:defRPr>
            </a:pPr>
            <a:endParaRPr lang="en-US"/>
          </a:p>
        </c:txPr>
        <c:crossAx val="96873088"/>
        <c:crosses val="max"/>
        <c:crossBetween val="between"/>
      </c:valAx>
      <c:catAx>
        <c:axId val="96873088"/>
        <c:scaling>
          <c:orientation val="minMax"/>
        </c:scaling>
        <c:delete val="1"/>
        <c:axPos val="b"/>
        <c:numFmt formatCode="General" sourceLinked="1"/>
        <c:majorTickMark val="out"/>
        <c:minorTickMark val="none"/>
        <c:tickLblPos val="nextTo"/>
        <c:crossAx val="96871552"/>
        <c:crosses val="autoZero"/>
        <c:auto val="1"/>
        <c:lblAlgn val="ctr"/>
        <c:lblOffset val="100"/>
        <c:noMultiLvlLbl val="0"/>
      </c:catAx>
    </c:plotArea>
    <c:legend>
      <c:legendPos val="b"/>
      <c:layout/>
      <c:overlay val="0"/>
      <c:txPr>
        <a:bodyPr/>
        <a:lstStyle/>
        <a:p>
          <a:pPr>
            <a:defRPr sz="1600">
              <a:solidFill>
                <a:srgbClr val="00399C"/>
              </a:solidFill>
            </a:defRPr>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539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39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539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294FAEEE-EF6F-4EBD-B998-C79724B3F6C1}" type="slidenum">
              <a:rPr lang="en-US"/>
              <a:pPr>
                <a:defRPr/>
              </a:pPr>
              <a:t>‹#›</a:t>
            </a:fld>
            <a:endParaRPr lang="en-US"/>
          </a:p>
        </p:txBody>
      </p:sp>
    </p:spTree>
    <p:extLst>
      <p:ext uri="{BB962C8B-B14F-4D97-AF65-F5344CB8AC3E}">
        <p14:creationId xmlns:p14="http://schemas.microsoft.com/office/powerpoint/2010/main" val="3149693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4915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4915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77B2E2DC-7249-40E0-BB32-617C59A3F279}" type="slidenum">
              <a:rPr lang="en-US"/>
              <a:pPr>
                <a:defRPr/>
              </a:pPr>
              <a:t>‹#›</a:t>
            </a:fld>
            <a:endParaRPr lang="en-US"/>
          </a:p>
        </p:txBody>
      </p:sp>
    </p:spTree>
    <p:extLst>
      <p:ext uri="{BB962C8B-B14F-4D97-AF65-F5344CB8AC3E}">
        <p14:creationId xmlns:p14="http://schemas.microsoft.com/office/powerpoint/2010/main" val="3638541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Vaccine"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en.wikipedia.org/wiki/Tuberculosi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n.wikipedia.org/wiki/Thoracic_vertebrae"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en.wikipedia.org/wiki/Lumbar_vertebra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cbi.nlm.nih.gov/pmc/articles/PMC2923933/"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www.ncbi.nlm.nih.gov/pmc/articles/PMC2923933/figure/F7/"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Skin_ulcer" TargetMode="External"/><Relationship Id="rId3" Type="http://schemas.openxmlformats.org/officeDocument/2006/relationships/hyperlink" Target="http://en.wikipedia.org/wiki/Tuberculosis" TargetMode="External"/><Relationship Id="rId7" Type="http://schemas.openxmlformats.org/officeDocument/2006/relationships/hyperlink" Target="http://en.wikipedia.org/wiki/M._tuberculosis"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en.wikipedia.org/wiki/Lupus_vulgaris" TargetMode="External"/><Relationship Id="rId5" Type="http://schemas.openxmlformats.org/officeDocument/2006/relationships/hyperlink" Target="http://en.wikipedia.org/wiki/Eyelid" TargetMode="External"/><Relationship Id="rId4" Type="http://schemas.openxmlformats.org/officeDocument/2006/relationships/hyperlink" Target="http://en.wikipedia.org/wiki/Nodule_(medicin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DD67297-F51B-483F-93CF-0E9EADEF1ADC}" type="slidenum">
              <a:rPr lang="en-US" smtClean="0">
                <a:latin typeface="Times New Roman" pitchFamily="18" charset="0"/>
              </a:rPr>
              <a:pPr/>
              <a:t>1</a:t>
            </a:fld>
            <a:endParaRPr lang="en-US" dirty="0" smtClean="0">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dirty="0" smtClean="0">
                <a:latin typeface="Arial" pitchFamily="34" charset="0"/>
              </a:rPr>
              <a:t>We chose this short video: to drive the main idea that Tuberculosis continues to be a disease that is a public health crises</a:t>
            </a:r>
          </a:p>
          <a:p>
            <a:pPr eaLnBrk="1" hangingPunct="1"/>
            <a:r>
              <a:rPr lang="en-US" dirty="0" smtClean="0">
                <a:latin typeface="Arial" pitchFamily="34" charset="0"/>
              </a:rPr>
              <a:t>And to show you the disaster the disease can cause</a:t>
            </a:r>
          </a:p>
          <a:p>
            <a:pPr eaLnBrk="1" hangingPunct="1"/>
            <a:r>
              <a:rPr lang="en-US" dirty="0" smtClean="0">
                <a:latin typeface="Arial" pitchFamily="34" charset="0"/>
              </a:rPr>
              <a:t>When all of these is very preventable</a:t>
            </a:r>
          </a:p>
          <a:p>
            <a:pPr eaLnBrk="1" hangingPunct="1"/>
            <a:endParaRPr lang="en-US" dirty="0" smtClean="0">
              <a:latin typeface="Arial" pitchFamily="34" charset="0"/>
            </a:endParaRPr>
          </a:p>
          <a:p>
            <a:pPr eaLnBrk="1" hangingPunct="1"/>
            <a:r>
              <a:rPr lang="en-US" dirty="0" smtClean="0">
                <a:latin typeface="Arial" pitchFamily="34" charset="0"/>
              </a:rPr>
              <a:t>Good morning</a:t>
            </a:r>
          </a:p>
          <a:p>
            <a:pPr eaLnBrk="1" hangingPunct="1"/>
            <a:r>
              <a:rPr lang="en-US" dirty="0" smtClean="0">
                <a:latin typeface="Arial" pitchFamily="34" charset="0"/>
              </a:rPr>
              <a:t>I am Nathalie Quion</a:t>
            </a:r>
          </a:p>
          <a:p>
            <a:pPr eaLnBrk="1" hangingPunct="1"/>
            <a:r>
              <a:rPr lang="en-US" dirty="0" smtClean="0">
                <a:latin typeface="Arial" pitchFamily="34" charset="0"/>
              </a:rPr>
              <a:t>Thank you to the Global Health Coordinators who continue to invite me to come here and speak to you about tuberculosis.</a:t>
            </a:r>
          </a:p>
          <a:p>
            <a:pPr eaLnBrk="1" hangingPunct="1"/>
            <a:r>
              <a:rPr lang="en-US" dirty="0" smtClean="0">
                <a:latin typeface="Arial" pitchFamily="34" charset="0"/>
              </a:rPr>
              <a:t>My growing and continued interest in tuberculosis are based on coming from a country where tuberculosis continues to be a major cause for morbidity and mortality</a:t>
            </a:r>
          </a:p>
          <a:p>
            <a:pPr eaLnBrk="1" hangingPunct="1"/>
            <a:r>
              <a:rPr lang="en-US" dirty="0" smtClean="0">
                <a:latin typeface="Arial" pitchFamily="34" charset="0"/>
              </a:rPr>
              <a:t>My work sustained work in community efforts to eradicate tuberculosis in the Philippines and the community  I serve here in Washington DC.</a:t>
            </a: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p:spPr>
        <p:txBody>
          <a:bodyPr/>
          <a:lstStyle/>
          <a:p>
            <a:r>
              <a:rPr lang="en-US" smtClean="0">
                <a:latin typeface="Arial" pitchFamily="34" charset="0"/>
              </a:rPr>
              <a:t>TB disease is more common in children less than a year old and greater than 10 years old</a:t>
            </a:r>
          </a:p>
        </p:txBody>
      </p:sp>
      <p:sp>
        <p:nvSpPr>
          <p:cNvPr id="133124"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131E6B1-69B7-4765-AA62-5D01233AD42F}" type="slidenum">
              <a:rPr lang="en-US" smtClean="0">
                <a:latin typeface="Times New Roman" pitchFamily="18" charset="0"/>
              </a:rPr>
              <a:pPr/>
              <a:t>28</a:t>
            </a:fld>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8872A67-C405-486A-9A16-0CFBA7D01FF5}" type="slidenum">
              <a:rPr lang="en-US" smtClean="0">
                <a:latin typeface="Times New Roman" pitchFamily="18" charset="0"/>
              </a:rPr>
              <a:pPr/>
              <a:t>29</a:t>
            </a:fld>
            <a:endParaRPr lang="en-US" smtClean="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p:spPr>
        <p:txBody>
          <a:bodyPr/>
          <a:lstStyle/>
          <a:p>
            <a:pPr eaLnBrk="1" hangingPunct="1"/>
            <a:endParaRPr lang="en-US" smtClean="0">
              <a:latin typeface="Arial" pitchFamily="34" charset="0"/>
            </a:endParaRPr>
          </a:p>
        </p:txBody>
      </p:sp>
      <p:sp>
        <p:nvSpPr>
          <p:cNvPr id="135172"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EF836B8-50E9-4153-8FCA-A8F764D89267}" type="slidenum">
              <a:rPr lang="en-US" smtClean="0">
                <a:latin typeface="Times New Roman" pitchFamily="18" charset="0"/>
              </a:rPr>
              <a:pPr/>
              <a:t>32</a:t>
            </a:fld>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CE8D647-F8DF-464B-B320-26B37FCA438B}" type="slidenum">
              <a:rPr lang="en-US" smtClean="0">
                <a:latin typeface="Times New Roman" pitchFamily="18" charset="0"/>
              </a:rPr>
              <a:pPr/>
              <a:t>36</a:t>
            </a:fld>
            <a:endParaRPr lang="en-US" smtClean="0">
              <a:latin typeface="Times New Roman" pitchFamily="18"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r>
              <a:rPr lang="en-US" smtClean="0">
                <a:latin typeface="Arial" pitchFamily="34" charset="0"/>
              </a:rPr>
              <a:t> is a</a:t>
            </a:r>
            <a:r>
              <a:rPr lang="en-US" smtClean="0">
                <a:latin typeface="Arial" pitchFamily="34" charset="0"/>
                <a:hlinkClick r:id="rId3" tooltip="Vaccine"/>
              </a:rPr>
              <a:t>vaccine</a:t>
            </a:r>
            <a:r>
              <a:rPr lang="en-US" smtClean="0">
                <a:latin typeface="Arial" pitchFamily="34" charset="0"/>
              </a:rPr>
              <a:t> against </a:t>
            </a:r>
            <a:r>
              <a:rPr lang="en-US" smtClean="0">
                <a:latin typeface="Arial" pitchFamily="34" charset="0"/>
                <a:hlinkClick r:id="rId4" tooltip="Tuberculosis"/>
              </a:rPr>
              <a:t>tuberculosis</a:t>
            </a:r>
            <a:r>
              <a:rPr lang="en-US" smtClean="0">
                <a:latin typeface="Arial" pitchFamily="34" charset="0"/>
              </a:rPr>
              <a:t> that is prepared from a strain of the attenuated (weakened) live bovine tuberculosis bacillus,  intradermal injection on the deltoid area which can cause a scar, used also in vaccinating against leprosy</a:t>
            </a:r>
          </a:p>
        </p:txBody>
      </p:sp>
      <p:sp>
        <p:nvSpPr>
          <p:cNvPr id="137220"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04BBE7F-C4ED-4EE7-AE6C-83326803F92F}" type="slidenum">
              <a:rPr lang="en-US" smtClean="0">
                <a:latin typeface="Times New Roman" pitchFamily="18" charset="0"/>
              </a:rPr>
              <a:pPr/>
              <a:t>40</a:t>
            </a:fld>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r>
              <a:rPr lang="en-US" smtClean="0">
                <a:latin typeface="Arial" pitchFamily="34" charset="0"/>
              </a:rPr>
              <a:t>2-4 mm nodular opacities</a:t>
            </a:r>
          </a:p>
        </p:txBody>
      </p:sp>
      <p:sp>
        <p:nvSpPr>
          <p:cNvPr id="138244"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901D2B6-868F-493E-A7BA-146D1E1FB55A}" type="slidenum">
              <a:rPr lang="en-US" smtClean="0">
                <a:latin typeface="Times New Roman" pitchFamily="18" charset="0"/>
              </a:rPr>
              <a:pPr/>
              <a:t>49</a:t>
            </a:fld>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Consolidation in the right upper and lower lob with a </a:t>
            </a:r>
            <a:r>
              <a:rPr lang="en-US" dirty="0" err="1" smtClean="0"/>
              <a:t>cavitary</a:t>
            </a:r>
            <a:r>
              <a:rPr lang="en-US" dirty="0" smtClean="0"/>
              <a:t> lesion</a:t>
            </a:r>
            <a:endParaRPr lang="en-US" dirty="0"/>
          </a:p>
        </p:txBody>
      </p:sp>
      <p:sp>
        <p:nvSpPr>
          <p:cNvPr id="4" name="Slide Number Placeholder 3"/>
          <p:cNvSpPr>
            <a:spLocks noGrp="1"/>
          </p:cNvSpPr>
          <p:nvPr>
            <p:ph type="sldNum" sz="quarter" idx="10"/>
          </p:nvPr>
        </p:nvSpPr>
        <p:spPr/>
        <p:txBody>
          <a:bodyPr/>
          <a:lstStyle/>
          <a:p>
            <a:pPr>
              <a:defRPr/>
            </a:pPr>
            <a:fld id="{77B2E2DC-7249-40E0-BB32-617C59A3F279}" type="slidenum">
              <a:rPr lang="en-US" smtClean="0"/>
              <a:pPr>
                <a:defRPr/>
              </a:pPr>
              <a:t>53</a:t>
            </a:fld>
            <a:endParaRPr lang="en-US"/>
          </a:p>
        </p:txBody>
      </p:sp>
    </p:spTree>
    <p:extLst>
      <p:ext uri="{BB962C8B-B14F-4D97-AF65-F5344CB8AC3E}">
        <p14:creationId xmlns:p14="http://schemas.microsoft.com/office/powerpoint/2010/main" val="1122904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pPr eaLnBrk="1" hangingPunct="1"/>
            <a:r>
              <a:rPr lang="en-US" smtClean="0">
                <a:latin typeface="Arial" pitchFamily="34" charset="0"/>
              </a:rPr>
              <a:t>Child presenting with focal seizures</a:t>
            </a:r>
          </a:p>
        </p:txBody>
      </p:sp>
      <p:sp>
        <p:nvSpPr>
          <p:cNvPr id="139268"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B2EE108-F6DC-4915-905F-5B0A1887AE7D}" type="slidenum">
              <a:rPr lang="en-US" smtClean="0">
                <a:latin typeface="Times New Roman" pitchFamily="18" charset="0"/>
              </a:rPr>
              <a:pPr/>
              <a:t>59</a:t>
            </a:fld>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p:spPr>
        <p:txBody>
          <a:bodyPr/>
          <a:lstStyle/>
          <a:p>
            <a:r>
              <a:rPr lang="en-US" smtClean="0">
                <a:latin typeface="Arial" pitchFamily="34" charset="0"/>
              </a:rPr>
              <a:t> lower </a:t>
            </a:r>
            <a:r>
              <a:rPr lang="en-US" smtClean="0">
                <a:latin typeface="Arial" pitchFamily="34" charset="0"/>
                <a:hlinkClick r:id="rId3" tooltip="Thoracic vertebrae"/>
              </a:rPr>
              <a:t>thoracic</a:t>
            </a:r>
            <a:r>
              <a:rPr lang="en-US" smtClean="0">
                <a:latin typeface="Arial" pitchFamily="34" charset="0"/>
              </a:rPr>
              <a:t> and upper </a:t>
            </a:r>
            <a:r>
              <a:rPr lang="en-US" smtClean="0">
                <a:latin typeface="Arial" pitchFamily="34" charset="0"/>
                <a:hlinkClick r:id="rId4" tooltip="Lumbar vertebrae"/>
              </a:rPr>
              <a:t>lumbar vertebrae</a:t>
            </a:r>
            <a:r>
              <a:rPr lang="en-US" smtClean="0">
                <a:latin typeface="Arial" pitchFamily="34" charset="0"/>
              </a:rPr>
              <a:t> are the areas of the spine most often affected. </a:t>
            </a:r>
          </a:p>
        </p:txBody>
      </p:sp>
      <p:sp>
        <p:nvSpPr>
          <p:cNvPr id="140292"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6A1D497-E7EA-4F9A-9FF6-F6EE059BF38E}" type="slidenum">
              <a:rPr lang="en-US" smtClean="0">
                <a:latin typeface="Times New Roman" pitchFamily="18" charset="0"/>
              </a:rPr>
              <a:pPr/>
              <a:t>61</a:t>
            </a:fld>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p:spPr>
        <p:txBody>
          <a:bodyPr/>
          <a:lstStyle/>
          <a:p>
            <a:pPr eaLnBrk="1" hangingPunct="1"/>
            <a:r>
              <a:rPr lang="en-US" smtClean="0">
                <a:latin typeface="Arial" pitchFamily="34" charset="0"/>
              </a:rPr>
              <a:t>Skin lesions result from direct extension of underlying TB infection of lymph nodes, bone or joints</a:t>
            </a:r>
          </a:p>
          <a:p>
            <a:pPr eaLnBrk="1" hangingPunct="1"/>
            <a:r>
              <a:rPr lang="en-US" smtClean="0">
                <a:latin typeface="Arial" pitchFamily="34" charset="0"/>
              </a:rPr>
              <a:t>Often associated with TB of the lungs</a:t>
            </a:r>
          </a:p>
          <a:p>
            <a:pPr eaLnBrk="1" hangingPunct="1"/>
            <a:r>
              <a:rPr lang="en-US" smtClean="0">
                <a:latin typeface="Arial" pitchFamily="34" charset="0"/>
              </a:rPr>
              <a:t>Firm, painless lesions that eventually ulcerate with a granular base</a:t>
            </a:r>
          </a:p>
          <a:p>
            <a:pPr eaLnBrk="1" hangingPunct="1"/>
            <a:r>
              <a:rPr lang="en-US" smtClean="0">
                <a:latin typeface="Arial" pitchFamily="34" charset="0"/>
              </a:rPr>
              <a:t>May heal even without treatment but this takes years and leaves unsightly scars</a:t>
            </a:r>
          </a:p>
          <a:p>
            <a:pPr eaLnBrk="1" hangingPunct="1"/>
            <a:endParaRPr lang="en-US" smtClean="0">
              <a:latin typeface="Arial" pitchFamily="34" charset="0"/>
            </a:endParaRPr>
          </a:p>
        </p:txBody>
      </p:sp>
      <p:sp>
        <p:nvSpPr>
          <p:cNvPr id="141316"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E6B2342-B156-42AE-B53F-AD6E9F089699}" type="slidenum">
              <a:rPr lang="en-US" smtClean="0">
                <a:latin typeface="Times New Roman" pitchFamily="18" charset="0"/>
              </a:rPr>
              <a:pPr/>
              <a:t>67</a:t>
            </a:fld>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33E407A-FFF5-470F-B351-E0C9406CE983}" type="slidenum">
              <a:rPr lang="en-US" smtClean="0">
                <a:latin typeface="Times New Roman" pitchFamily="18" charset="0"/>
              </a:rPr>
              <a:pPr/>
              <a:t>2</a:t>
            </a:fld>
            <a:endParaRPr lang="en-US" dirty="0" smtClean="0">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r>
              <a:rPr lang="en-US" dirty="0" smtClean="0">
                <a:latin typeface="Arial" pitchFamily="34" charset="0"/>
              </a:rPr>
              <a:t>Tuberculosis is such a broad topic that will fill a weeklong seminar.  In the next hour, I hope to address these goals of objectives</a:t>
            </a:r>
          </a:p>
          <a:p>
            <a:pPr eaLnBrk="1" hangingPunct="1"/>
            <a:r>
              <a:rPr lang="en-US" dirty="0" smtClean="0">
                <a:latin typeface="Arial" pitchFamily="34" charset="0"/>
              </a:rPr>
              <a:t>Each of the topics I will discuss are but itself a whole day discussion which I am going to try to condense in the next 45 minutes.</a:t>
            </a:r>
          </a:p>
          <a:p>
            <a:pPr eaLnBrk="1" hangingPunct="1"/>
            <a:r>
              <a:rPr lang="en-US" dirty="0" smtClean="0">
                <a:latin typeface="Arial" pitchFamily="34" charset="0"/>
              </a:rPr>
              <a:t>I will be scratching the surface of this topics</a:t>
            </a:r>
          </a:p>
          <a:p>
            <a:pPr eaLnBrk="1" hangingPunct="1"/>
            <a:r>
              <a:rPr lang="en-US" dirty="0" smtClean="0">
                <a:latin typeface="Arial" pitchFamily="34" charset="0"/>
              </a:rPr>
              <a:t>But please do not hesitate to stop me, if there are topics you would like to spend some more time 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Popcorn calcification</a:t>
            </a:r>
            <a:endParaRPr lang="en-US" dirty="0"/>
          </a:p>
        </p:txBody>
      </p:sp>
      <p:sp>
        <p:nvSpPr>
          <p:cNvPr id="4" name="Slide Number Placeholder 3"/>
          <p:cNvSpPr>
            <a:spLocks noGrp="1"/>
          </p:cNvSpPr>
          <p:nvPr>
            <p:ph type="sldNum" sz="quarter" idx="10"/>
          </p:nvPr>
        </p:nvSpPr>
        <p:spPr/>
        <p:txBody>
          <a:bodyPr/>
          <a:lstStyle/>
          <a:p>
            <a:pPr>
              <a:defRPr/>
            </a:pPr>
            <a:fld id="{77B2E2DC-7249-40E0-BB32-617C59A3F279}" type="slidenum">
              <a:rPr lang="en-US" smtClean="0"/>
              <a:pPr>
                <a:defRPr/>
              </a:pPr>
              <a:t>69</a:t>
            </a:fld>
            <a:endParaRPr lang="en-US"/>
          </a:p>
        </p:txBody>
      </p:sp>
    </p:spTree>
    <p:extLst>
      <p:ext uri="{BB962C8B-B14F-4D97-AF65-F5344CB8AC3E}">
        <p14:creationId xmlns:p14="http://schemas.microsoft.com/office/powerpoint/2010/main" val="1110375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p:spPr>
        <p:txBody>
          <a:bodyPr/>
          <a:lstStyle/>
          <a:p>
            <a:pPr eaLnBrk="1" hangingPunct="1"/>
            <a:r>
              <a:rPr lang="en-US" smtClean="0">
                <a:latin typeface="Arial" pitchFamily="34" charset="0"/>
              </a:rPr>
              <a:t>Miliary TB (disseminated TB) is characterized by a wide dissemination of </a:t>
            </a:r>
            <a:r>
              <a:rPr lang="en-US" i="1" smtClean="0">
                <a:latin typeface="Arial" pitchFamily="34" charset="0"/>
              </a:rPr>
              <a:t>Mycobacterium tuberculosis</a:t>
            </a:r>
            <a:r>
              <a:rPr lang="en-US" smtClean="0">
                <a:latin typeface="Arial" pitchFamily="34" charset="0"/>
              </a:rPr>
              <a:t>into the body and shows a distinctive pattern on chest x-ray of multiple, tiny lesions (millet-sized) distributed throughout the lung fields. Miliary TB may hematogenously infect any number of organs, including the lungs, liver, and spleen, in patients with advanced TB disease. There is a systemic failure of the cell-mediated immune system that allows and facilitates the spread of infection resulting in rapid deterioration and death.</a:t>
            </a:r>
            <a:r>
              <a:rPr lang="en-US" baseline="30000" smtClean="0">
                <a:latin typeface="Arial" pitchFamily="34" charset="0"/>
                <a:hlinkClick r:id="rId3"/>
              </a:rPr>
              <a:t>3</a:t>
            </a:r>
            <a:r>
              <a:rPr lang="en-US" smtClean="0">
                <a:latin typeface="Arial" pitchFamily="34" charset="0"/>
              </a:rPr>
              <a:t> Certain events, infections, and medications that suppress the body’s cell-mediated immune system can precipitate this infection. Although miliary TB has historically been extremely rare and well known for its occurrence in children, it is an increasingly serious infection in immunosuppressed patients, such as those infected with HIV, on long-term oral corticosteroid therapy, or on other immunosuppressive therapies for organ transplant or inflammatory or autoimmune conditions. Cutaneous skin lesions consist of small, erythematous to violaceous papules or pustules with hemorrhagic necrosis and umbilication affecting a substantial portion of the body (</a:t>
            </a:r>
            <a:r>
              <a:rPr lang="en-US" smtClean="0">
                <a:latin typeface="Arial" pitchFamily="34" charset="0"/>
                <a:hlinkClick r:id="rId4"/>
              </a:rPr>
              <a:t>Figure 7</a:t>
            </a:r>
            <a:r>
              <a:rPr lang="en-US" smtClean="0">
                <a:latin typeface="Arial" pitchFamily="34" charset="0"/>
              </a:rPr>
              <a:t>). If healing occurs, lesions leave atrophic, depressed scars surrounded by a brownish, hyperpigmented halo. TST is typically negative because of anergy. Skin biopsy with histological examination reveals numerous microabscesses containing neutrophils and numerous mycobacterial organisms.</a:t>
            </a:r>
            <a:r>
              <a:rPr lang="en-US" baseline="30000" smtClean="0">
                <a:latin typeface="Arial" pitchFamily="34" charset="0"/>
                <a:hlinkClick r:id="rId3"/>
              </a:rPr>
              <a:t>3</a:t>
            </a:r>
            <a:r>
              <a:rPr lang="en-US" smtClean="0">
                <a:latin typeface="Arial" pitchFamily="34" charset="0"/>
              </a:rPr>
              <a:t> Confirmation of the diagnosis requires cultures of sputum, blood, and skin lesions, as well as diagnostic tests, such as bronchoscopy, chest x-ray, or computed tomography of the chest. Prognosis is poor, as affected individuals tend to be very ill at initial presentation (i.e., they have HIV, cancer, and/or are immunosuppressed).</a:t>
            </a:r>
          </a:p>
        </p:txBody>
      </p:sp>
      <p:sp>
        <p:nvSpPr>
          <p:cNvPr id="142340"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6829662-04F1-4C80-A4D1-26A33A904E4B}" type="slidenum">
              <a:rPr lang="en-US" smtClean="0">
                <a:latin typeface="Times New Roman" pitchFamily="18" charset="0"/>
              </a:rPr>
              <a:pPr/>
              <a:t>74</a:t>
            </a:fld>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p:spPr>
        <p:txBody>
          <a:bodyPr/>
          <a:lstStyle/>
          <a:p>
            <a:r>
              <a:rPr lang="en-US" smtClean="0">
                <a:latin typeface="Arial" pitchFamily="34" charset="0"/>
              </a:rPr>
              <a:t> painful cutaneous </a:t>
            </a:r>
            <a:r>
              <a:rPr lang="en-US" smtClean="0">
                <a:latin typeface="Arial" pitchFamily="34" charset="0"/>
                <a:hlinkClick r:id="rId3" tooltip="Tuberculosis"/>
              </a:rPr>
              <a:t>tuberculosis</a:t>
            </a:r>
            <a:r>
              <a:rPr lang="en-US" smtClean="0">
                <a:latin typeface="Arial" pitchFamily="34" charset="0"/>
              </a:rPr>
              <a:t> skin lesions with </a:t>
            </a:r>
            <a:r>
              <a:rPr lang="en-US" u="sng" smtClean="0">
                <a:latin typeface="Arial" pitchFamily="34" charset="0"/>
                <a:hlinkClick r:id="rId4" tooltip="Nodule (medicine)"/>
              </a:rPr>
              <a:t>nodular</a:t>
            </a:r>
            <a:r>
              <a:rPr lang="en-US" smtClean="0">
                <a:latin typeface="Arial" pitchFamily="34" charset="0"/>
              </a:rPr>
              <a:t> appearance, most often on the face around the nose, </a:t>
            </a:r>
            <a:r>
              <a:rPr lang="en-US" smtClean="0">
                <a:latin typeface="Arial" pitchFamily="34" charset="0"/>
                <a:hlinkClick r:id="rId5" tooltip="Eyelid"/>
              </a:rPr>
              <a:t>eyelids</a:t>
            </a:r>
            <a:r>
              <a:rPr lang="en-US" smtClean="0">
                <a:latin typeface="Arial" pitchFamily="34" charset="0"/>
              </a:rPr>
              <a:t>, lips, cheeks, ears</a:t>
            </a:r>
            <a:r>
              <a:rPr lang="en-US" baseline="30000" smtClean="0">
                <a:latin typeface="Arial" pitchFamily="34" charset="0"/>
                <a:hlinkClick r:id="rId6"/>
              </a:rPr>
              <a:t>[2]</a:t>
            </a:r>
            <a:r>
              <a:rPr lang="en-US" smtClean="0">
                <a:latin typeface="Arial" pitchFamily="34" charset="0"/>
              </a:rPr>
              <a:t> and neck. It is the most common </a:t>
            </a:r>
            <a:r>
              <a:rPr lang="en-US" i="1" smtClean="0">
                <a:latin typeface="Arial" pitchFamily="34" charset="0"/>
                <a:hlinkClick r:id="rId7" tooltip="M. tuberculosis"/>
              </a:rPr>
              <a:t>M. tuberculosis</a:t>
            </a:r>
            <a:r>
              <a:rPr lang="en-US" smtClean="0">
                <a:latin typeface="Arial" pitchFamily="34" charset="0"/>
              </a:rPr>
              <a:t> skin infection.</a:t>
            </a:r>
            <a:r>
              <a:rPr lang="en-US" baseline="30000" smtClean="0">
                <a:latin typeface="Arial" pitchFamily="34" charset="0"/>
                <a:hlinkClick r:id="rId6"/>
              </a:rPr>
              <a:t>[3]</a:t>
            </a:r>
            <a:r>
              <a:rPr lang="en-US" smtClean="0">
                <a:latin typeface="Arial" pitchFamily="34" charset="0"/>
              </a:rPr>
              <a:t> The lesions may ultimately develop into disfiguring </a:t>
            </a:r>
            <a:r>
              <a:rPr lang="en-US" smtClean="0">
                <a:latin typeface="Arial" pitchFamily="34" charset="0"/>
                <a:hlinkClick r:id="rId8" tooltip="Skin ulcer"/>
              </a:rPr>
              <a:t>skin ulcers</a:t>
            </a:r>
            <a:r>
              <a:rPr lang="en-US" smtClean="0">
                <a:latin typeface="Arial" pitchFamily="34" charset="0"/>
              </a:rPr>
              <a:t> if left untreated.</a:t>
            </a:r>
          </a:p>
        </p:txBody>
      </p:sp>
      <p:sp>
        <p:nvSpPr>
          <p:cNvPr id="143364"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D4663FB-7220-47A2-93DA-4606C0C750E9}" type="slidenum">
              <a:rPr lang="en-US" smtClean="0">
                <a:latin typeface="Times New Roman" pitchFamily="18" charset="0"/>
              </a:rPr>
              <a:pPr/>
              <a:t>75</a:t>
            </a:fld>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25DD87C-E09D-4F95-93AC-C22818EDDA10}" type="slidenum">
              <a:rPr lang="en-US" smtClean="0">
                <a:latin typeface="Times New Roman" pitchFamily="18" charset="0"/>
              </a:rPr>
              <a:pPr/>
              <a:t>89</a:t>
            </a:fld>
            <a:endParaRPr lang="en-US" smtClean="0">
              <a:latin typeface="Times New Roman" pitchFamily="18"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F8CFAD3-0C9C-435D-B4DE-C1FFE2FB5B1F}" type="slidenum">
              <a:rPr lang="en-US" smtClean="0">
                <a:latin typeface="Times New Roman" pitchFamily="18" charset="0"/>
              </a:rPr>
              <a:pPr/>
              <a:t>91</a:t>
            </a:fld>
            <a:endParaRPr lang="en-US" smtClean="0">
              <a:latin typeface="Times New Roman"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DB16DA3-5441-40F3-910C-78AABF9E00E0}" type="slidenum">
              <a:rPr lang="en-US" smtClean="0">
                <a:latin typeface="Times New Roman" pitchFamily="18" charset="0"/>
              </a:rPr>
              <a:pPr/>
              <a:t>95</a:t>
            </a:fld>
            <a:endParaRPr lang="en-US" smtClean="0">
              <a:latin typeface="Times New Roman" pitchFamily="18"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US" smtClean="0">
                <a:latin typeface="Arial" pitchFamily="34" charset="0"/>
              </a:rPr>
              <a:t>Infants with HIV can present with Disseminated TB,  In this particular case, this 6 month old Pakistani infantwith AIDs presented with involvement of the liver, spleen, bone marrow.  The infant presented with recurrent infections, bilateral axillary lymphadenitis, hepatomegaly, splenomegaly and FTT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5E71181-46C8-4954-A5D1-B691DC7875D9}" type="slidenum">
              <a:rPr lang="en-US" smtClean="0">
                <a:latin typeface="Times New Roman" pitchFamily="18" charset="0"/>
              </a:rPr>
              <a:pPr/>
              <a:t>96</a:t>
            </a:fld>
            <a:endParaRPr lang="en-US" smtClean="0">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smtClean="0">
                <a:latin typeface="Arial" pitchFamily="34" charset="0"/>
              </a:rPr>
              <a:t>BCG while effective and cost effective in HIV negative infants.  In HIV infants, data is lacking of benefit and does not have a protective effect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Immune reconstitution inflammatory syndrome due</a:t>
            </a:r>
            <a:r>
              <a:rPr lang="en-US" baseline="0" dirty="0" smtClean="0"/>
              <a:t> BCG in an HIV positive child, </a:t>
            </a:r>
            <a:r>
              <a:rPr lang="en-US" baseline="0" dirty="0" err="1" smtClean="0"/>
              <a:t>ipsilateral</a:t>
            </a:r>
            <a:r>
              <a:rPr lang="en-US" baseline="0" dirty="0" smtClean="0"/>
              <a:t> </a:t>
            </a:r>
            <a:r>
              <a:rPr lang="en-US" baseline="0" dirty="0" err="1" smtClean="0"/>
              <a:t>suppurative</a:t>
            </a:r>
            <a:r>
              <a:rPr lang="en-US" baseline="0" dirty="0" smtClean="0"/>
              <a:t> and </a:t>
            </a:r>
            <a:r>
              <a:rPr lang="en-US" baseline="0" dirty="0" err="1" smtClean="0"/>
              <a:t>nonsuppurative</a:t>
            </a:r>
            <a:r>
              <a:rPr lang="en-US" baseline="0" dirty="0" smtClean="0"/>
              <a:t> regional adenitis, low mortality but considerable morbidity.  Will self resolve in 4-6 months, may benefit from needle aspiration with INH instillation, unclear if </a:t>
            </a:r>
            <a:r>
              <a:rPr lang="en-US" baseline="0" dirty="0" err="1" smtClean="0"/>
              <a:t>tx</a:t>
            </a:r>
            <a:r>
              <a:rPr lang="en-US" baseline="0" dirty="0" smtClean="0"/>
              <a:t> with anti TB drugs help</a:t>
            </a:r>
            <a:endParaRPr lang="en-US" dirty="0"/>
          </a:p>
        </p:txBody>
      </p:sp>
      <p:sp>
        <p:nvSpPr>
          <p:cNvPr id="4" name="Slide Number Placeholder 3"/>
          <p:cNvSpPr>
            <a:spLocks noGrp="1"/>
          </p:cNvSpPr>
          <p:nvPr>
            <p:ph type="sldNum" sz="quarter" idx="10"/>
          </p:nvPr>
        </p:nvSpPr>
        <p:spPr/>
        <p:txBody>
          <a:bodyPr/>
          <a:lstStyle/>
          <a:p>
            <a:pPr>
              <a:defRPr/>
            </a:pPr>
            <a:fld id="{77B2E2DC-7249-40E0-BB32-617C59A3F279}" type="slidenum">
              <a:rPr lang="en-US" smtClean="0"/>
              <a:pPr>
                <a:defRPr/>
              </a:pPr>
              <a:t>97</a:t>
            </a:fld>
            <a:endParaRPr lang="en-US"/>
          </a:p>
        </p:txBody>
      </p:sp>
    </p:spTree>
    <p:extLst>
      <p:ext uri="{BB962C8B-B14F-4D97-AF65-F5344CB8AC3E}">
        <p14:creationId xmlns:p14="http://schemas.microsoft.com/office/powerpoint/2010/main" val="1665758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6DF7A5F-1D1D-4CE5-BA6F-5C8C6F49C4C2}" type="slidenum">
              <a:rPr lang="en-US" smtClean="0">
                <a:latin typeface="Times New Roman" pitchFamily="18" charset="0"/>
              </a:rPr>
              <a:pPr/>
              <a:t>102</a:t>
            </a:fld>
            <a:endParaRPr lang="en-US" smtClean="0">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D07B81B-D4B8-4F41-B542-A2C1CB31B3F1}" type="slidenum">
              <a:rPr lang="en-US" smtClean="0">
                <a:latin typeface="Times New Roman" pitchFamily="18" charset="0"/>
              </a:rPr>
              <a:pPr/>
              <a:t>116</a:t>
            </a:fld>
            <a:endParaRPr lang="en-US" smtClean="0">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Extreme</a:t>
            </a:r>
            <a:r>
              <a:rPr lang="en-US" baseline="0" dirty="0" smtClean="0"/>
              <a:t> cases of Tuberculosis – XDR and MDR, where the morbidity and mortality is very high</a:t>
            </a:r>
            <a:endParaRPr lang="en-US" dirty="0"/>
          </a:p>
        </p:txBody>
      </p:sp>
      <p:sp>
        <p:nvSpPr>
          <p:cNvPr id="4" name="Slide Number Placeholder 3"/>
          <p:cNvSpPr>
            <a:spLocks noGrp="1"/>
          </p:cNvSpPr>
          <p:nvPr>
            <p:ph type="sldNum" sz="quarter" idx="10"/>
          </p:nvPr>
        </p:nvSpPr>
        <p:spPr/>
        <p:txBody>
          <a:bodyPr/>
          <a:lstStyle/>
          <a:p>
            <a:pPr>
              <a:defRPr/>
            </a:pPr>
            <a:fld id="{77B2E2DC-7249-40E0-BB32-617C59A3F279}" type="slidenum">
              <a:rPr lang="en-US" smtClean="0"/>
              <a:pPr>
                <a:defRPr/>
              </a:pPr>
              <a:t>3</a:t>
            </a:fld>
            <a:endParaRPr lang="en-US"/>
          </a:p>
        </p:txBody>
      </p:sp>
    </p:spTree>
    <p:extLst>
      <p:ext uri="{BB962C8B-B14F-4D97-AF65-F5344CB8AC3E}">
        <p14:creationId xmlns:p14="http://schemas.microsoft.com/office/powerpoint/2010/main" val="1769012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E26B565-2CCF-4D44-B342-0111191A964A}" type="slidenum">
              <a:rPr lang="en-US" smtClean="0">
                <a:latin typeface="Times New Roman" pitchFamily="18" charset="0"/>
              </a:rPr>
              <a:pPr/>
              <a:t>117</a:t>
            </a:fld>
            <a:endParaRPr lang="en-US" smtClean="0">
              <a:latin typeface="Times New Roman"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9E0F1C2-52A4-4879-8CDD-FECDED322202}" type="slidenum">
              <a:rPr lang="en-US" smtClean="0">
                <a:latin typeface="Times New Roman" pitchFamily="18" charset="0"/>
              </a:rPr>
              <a:pPr/>
              <a:t>118</a:t>
            </a:fld>
            <a:endParaRPr lang="en-US" smtClean="0">
              <a:latin typeface="Times New Roman" pitchFamily="18"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 is</a:t>
            </a:r>
            <a:r>
              <a:rPr lang="en-US" baseline="0" dirty="0" smtClean="0"/>
              <a:t> curable and preventable</a:t>
            </a:r>
            <a:endParaRPr lang="en-US" dirty="0"/>
          </a:p>
        </p:txBody>
      </p:sp>
      <p:sp>
        <p:nvSpPr>
          <p:cNvPr id="4" name="Slide Number Placeholder 3"/>
          <p:cNvSpPr>
            <a:spLocks noGrp="1"/>
          </p:cNvSpPr>
          <p:nvPr>
            <p:ph type="sldNum" sz="quarter" idx="10"/>
          </p:nvPr>
        </p:nvSpPr>
        <p:spPr/>
        <p:txBody>
          <a:bodyPr/>
          <a:lstStyle/>
          <a:p>
            <a:pPr>
              <a:defRPr/>
            </a:pPr>
            <a:fld id="{77B2E2DC-7249-40E0-BB32-617C59A3F279}" type="slidenum">
              <a:rPr lang="en-US" smtClean="0"/>
              <a:pPr>
                <a:defRPr/>
              </a:pPr>
              <a:t>4</a:t>
            </a:fld>
            <a:endParaRPr lang="en-US"/>
          </a:p>
        </p:txBody>
      </p:sp>
    </p:spTree>
    <p:extLst>
      <p:ext uri="{BB962C8B-B14F-4D97-AF65-F5344CB8AC3E}">
        <p14:creationId xmlns:p14="http://schemas.microsoft.com/office/powerpoint/2010/main" val="2497773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3B4EE88D-E18B-49D7-9C38-B2B84C80694C}" type="slidenum">
              <a:rPr lang="en-US" smtClean="0">
                <a:latin typeface="Times New Roman" pitchFamily="18" charset="0"/>
              </a:rPr>
              <a:pPr/>
              <a:t>5</a:t>
            </a:fld>
            <a:endParaRPr lang="en-US" smtClean="0">
              <a:latin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US" smtClean="0">
                <a:latin typeface="Arial" pitchFamily="34" charset="0"/>
              </a:rPr>
              <a:t>Greatest Incidence of TB is in the Western Pacific and South East Asia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CEF034D-2B27-428F-A471-1F78943347E2}" type="slidenum">
              <a:rPr lang="en-US" smtClean="0">
                <a:latin typeface="Times New Roman" pitchFamily="18" charset="0"/>
              </a:rPr>
              <a:pPr/>
              <a:t>6</a:t>
            </a:fld>
            <a:endParaRPr lang="en-US" smtClean="0">
              <a:latin typeface="Times New Roman"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p:spPr>
        <p:txBody>
          <a:bodyPr/>
          <a:lstStyle/>
          <a:p>
            <a:r>
              <a:rPr lang="en-US" dirty="0" smtClean="0">
                <a:latin typeface="Arial" pitchFamily="34" charset="0"/>
              </a:rPr>
              <a:t>However persons with compromised immune systems, such as people living with HIV, malnutrition or diabetes, or people who use tobacco, have a much higher risk of falling ill</a:t>
            </a:r>
          </a:p>
          <a:p>
            <a:endParaRPr lang="en-US" dirty="0" smtClean="0">
              <a:latin typeface="Arial" pitchFamily="34" charset="0"/>
            </a:endParaRPr>
          </a:p>
        </p:txBody>
      </p:sp>
      <p:sp>
        <p:nvSpPr>
          <p:cNvPr id="130052"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4337360A-3162-4AF2-B25A-C895432628E2}" type="slidenum">
              <a:rPr lang="en-US" smtClean="0">
                <a:latin typeface="Times New Roman" pitchFamily="18" charset="0"/>
              </a:rPr>
              <a:pPr/>
              <a:t>8</a:t>
            </a:fld>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3571ED44-FDCC-452F-B6BF-DA2314D9B750}" type="slidenum">
              <a:rPr lang="en-US" smtClean="0">
                <a:latin typeface="Times New Roman" pitchFamily="18" charset="0"/>
              </a:rPr>
              <a:pPr/>
              <a:t>9</a:t>
            </a:fld>
            <a:endParaRPr lang="en-US" smtClean="0">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dirty="0" smtClean="0">
                <a:latin typeface="Arial" pitchFamily="34" charset="0"/>
              </a:rPr>
              <a:t>Today’s tools in TB Control are old tools,  sputum microscopy which is the gold standard in the dx of </a:t>
            </a:r>
            <a:r>
              <a:rPr lang="en-US" dirty="0" err="1" smtClean="0">
                <a:latin typeface="Arial" pitchFamily="34" charset="0"/>
              </a:rPr>
              <a:t>tb</a:t>
            </a:r>
            <a:r>
              <a:rPr lang="en-US" dirty="0" smtClean="0">
                <a:latin typeface="Arial" pitchFamily="34" charset="0"/>
              </a:rPr>
              <a:t> has been in use since 1800’s, BCG which is still currently used in the developing countries is the same vaccine used since 1920’s, the first line TB drugs we still use are the same drugs since the 1940’s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0286368-8686-40B3-B88A-A55E43605A75}" type="slidenum">
              <a:rPr lang="en-US" smtClean="0">
                <a:latin typeface="Times New Roman" pitchFamily="18" charset="0"/>
              </a:rPr>
              <a:pPr/>
              <a:t>25</a:t>
            </a:fld>
            <a:endParaRPr lang="en-US" smtClean="0">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smtClean="0">
                <a:latin typeface="Arial" pitchFamily="34" charset="0"/>
              </a:rPr>
              <a:t>This study in South Africa, shows that as much 50% of pts diagnosed with TB had a hx of a close contact with an adult of PTB.</a:t>
            </a:r>
          </a:p>
          <a:p>
            <a:pPr eaLnBrk="1" hangingPunct="1"/>
            <a:r>
              <a:rPr lang="en-US" smtClean="0">
                <a:latin typeface="Arial" pitchFamily="34" charset="0"/>
              </a:rPr>
              <a:t>Children with TB younger than 3 years old had a known source </a:t>
            </a:r>
          </a:p>
          <a:p>
            <a:pPr eaLnBrk="1" hangingPunct="1"/>
            <a:r>
              <a:rPr lang="en-US" smtClean="0">
                <a:latin typeface="Arial" pitchFamily="34" charset="0"/>
              </a:rPr>
              <a:t>Only less than 20% of the children diagnosed with TB despit national recommendations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18"/>
            <p:cNvSpPr>
              <a:spLocks/>
            </p:cNvSpPr>
            <p:nvPr/>
          </p:nvSpPr>
          <p:spPr bwMode="auto">
            <a:xfrm>
              <a:off x="35443" y="5135526"/>
              <a:ext cx="9108557"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16844255-410F-4D6F-9F98-9C53BD974BFC}" type="slidenum">
              <a:rPr lang="en-US"/>
              <a:pPr>
                <a:defRPr/>
              </a:pPr>
              <a:t>‹#›</a:t>
            </a:fld>
            <a:endParaRPr lang="en-US"/>
          </a:p>
        </p:txBody>
      </p:sp>
    </p:spTree>
    <p:extLst>
      <p:ext uri="{BB962C8B-B14F-4D97-AF65-F5344CB8AC3E}">
        <p14:creationId xmlns:p14="http://schemas.microsoft.com/office/powerpoint/2010/main" val="282939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EC6DAF8-F4DB-4AE5-8A1C-68CB6FCFFA93}" type="slidenum">
              <a:rPr lang="en-US"/>
              <a:pPr>
                <a:defRPr/>
              </a:pPr>
              <a:t>‹#›</a:t>
            </a:fld>
            <a:endParaRPr lang="en-US"/>
          </a:p>
        </p:txBody>
      </p:sp>
    </p:spTree>
    <p:extLst>
      <p:ext uri="{BB962C8B-B14F-4D97-AF65-F5344CB8AC3E}">
        <p14:creationId xmlns:p14="http://schemas.microsoft.com/office/powerpoint/2010/main" val="319036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C4F81F4-F3B3-4B1C-A7F7-2458AE5EDE3F}" type="slidenum">
              <a:rPr lang="en-US"/>
              <a:pPr>
                <a:defRPr/>
              </a:pPr>
              <a:t>‹#›</a:t>
            </a:fld>
            <a:endParaRPr lang="en-US"/>
          </a:p>
        </p:txBody>
      </p:sp>
    </p:spTree>
    <p:extLst>
      <p:ext uri="{BB962C8B-B14F-4D97-AF65-F5344CB8AC3E}">
        <p14:creationId xmlns:p14="http://schemas.microsoft.com/office/powerpoint/2010/main" val="1877090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F258F8F6-B89D-47FF-890E-CEB8BD19CAD7}" type="slidenum">
              <a:rPr lang="en-US"/>
              <a:pPr>
                <a:defRPr/>
              </a:pPr>
              <a:t>‹#›</a:t>
            </a:fld>
            <a:endParaRPr lang="en-US"/>
          </a:p>
        </p:txBody>
      </p:sp>
    </p:spTree>
    <p:extLst>
      <p:ext uri="{BB962C8B-B14F-4D97-AF65-F5344CB8AC3E}">
        <p14:creationId xmlns:p14="http://schemas.microsoft.com/office/powerpoint/2010/main" val="22212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1905000" y="5791200"/>
            <a:ext cx="67818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9746781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8139DC8-652A-4F56-8B37-ABB6ED5A494C}" type="slidenum">
              <a:rPr lang="en-US"/>
              <a:pPr>
                <a:defRPr/>
              </a:pPr>
              <a:t>‹#›</a:t>
            </a:fld>
            <a:endParaRPr lang="en-US"/>
          </a:p>
        </p:txBody>
      </p:sp>
    </p:spTree>
    <p:extLst>
      <p:ext uri="{BB962C8B-B14F-4D97-AF65-F5344CB8AC3E}">
        <p14:creationId xmlns:p14="http://schemas.microsoft.com/office/powerpoint/2010/main" val="4078505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316908EA-98AC-4751-85F8-C1530D11190E}" type="slidenum">
              <a:rPr lang="en-US"/>
              <a:pPr>
                <a:defRPr/>
              </a:pPr>
              <a:t>‹#›</a:t>
            </a:fld>
            <a:endParaRPr lang="en-US"/>
          </a:p>
        </p:txBody>
      </p:sp>
    </p:spTree>
    <p:extLst>
      <p:ext uri="{BB962C8B-B14F-4D97-AF65-F5344CB8AC3E}">
        <p14:creationId xmlns:p14="http://schemas.microsoft.com/office/powerpoint/2010/main" val="41071190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071CB15D-BB01-4099-80E5-262873C7B24D}" type="slidenum">
              <a:rPr lang="en-US"/>
              <a:pPr>
                <a:defRPr/>
              </a:pPr>
              <a:t>‹#›</a:t>
            </a:fld>
            <a:endParaRPr lang="en-US"/>
          </a:p>
        </p:txBody>
      </p:sp>
    </p:spTree>
    <p:extLst>
      <p:ext uri="{BB962C8B-B14F-4D97-AF65-F5344CB8AC3E}">
        <p14:creationId xmlns:p14="http://schemas.microsoft.com/office/powerpoint/2010/main" val="76221670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1F426344-A598-4307-A04A-202D87F601FE}" type="slidenum">
              <a:rPr lang="en-US"/>
              <a:pPr>
                <a:defRPr/>
              </a:pPr>
              <a:t>‹#›</a:t>
            </a:fld>
            <a:endParaRPr lang="en-US"/>
          </a:p>
        </p:txBody>
      </p:sp>
    </p:spTree>
    <p:extLst>
      <p:ext uri="{BB962C8B-B14F-4D97-AF65-F5344CB8AC3E}">
        <p14:creationId xmlns:p14="http://schemas.microsoft.com/office/powerpoint/2010/main" val="349072336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927078A8-6DEA-4E59-9F0E-917199BDF8A1}" type="slidenum">
              <a:rPr lang="en-US"/>
              <a:pPr>
                <a:defRPr/>
              </a:pPr>
              <a:t>‹#›</a:t>
            </a:fld>
            <a:endParaRPr lang="en-US"/>
          </a:p>
        </p:txBody>
      </p:sp>
    </p:spTree>
    <p:extLst>
      <p:ext uri="{BB962C8B-B14F-4D97-AF65-F5344CB8AC3E}">
        <p14:creationId xmlns:p14="http://schemas.microsoft.com/office/powerpoint/2010/main" val="163980709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C599091-BCF4-40C4-8359-FA5343CC3C22}" type="slidenum">
              <a:rPr lang="en-US"/>
              <a:pPr>
                <a:defRPr/>
              </a:pPr>
              <a:t>‹#›</a:t>
            </a:fld>
            <a:endParaRPr lang="en-US"/>
          </a:p>
        </p:txBody>
      </p:sp>
    </p:spTree>
    <p:extLst>
      <p:ext uri="{BB962C8B-B14F-4D97-AF65-F5344CB8AC3E}">
        <p14:creationId xmlns:p14="http://schemas.microsoft.com/office/powerpoint/2010/main" val="420377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49EFFE20-DEAB-4EA8-9EC9-25CE85F0045F}" type="slidenum">
              <a:rPr lang="en-US"/>
              <a:pPr>
                <a:defRPr/>
              </a:pPr>
              <a:t>‹#›</a:t>
            </a:fld>
            <a:endParaRPr lang="en-US"/>
          </a:p>
        </p:txBody>
      </p:sp>
    </p:spTree>
    <p:extLst>
      <p:ext uri="{BB962C8B-B14F-4D97-AF65-F5344CB8AC3E}">
        <p14:creationId xmlns:p14="http://schemas.microsoft.com/office/powerpoint/2010/main" val="567030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2534C85A-F1D8-401A-B86E-6EF081C2D53A}" type="slidenum">
              <a:rPr lang="en-US"/>
              <a:pPr>
                <a:defRPr/>
              </a:pPr>
              <a:t>‹#›</a:t>
            </a:fld>
            <a:endParaRPr lang="en-US"/>
          </a:p>
        </p:txBody>
      </p:sp>
    </p:spTree>
    <p:extLst>
      <p:ext uri="{BB962C8B-B14F-4D97-AF65-F5344CB8AC3E}">
        <p14:creationId xmlns:p14="http://schemas.microsoft.com/office/powerpoint/2010/main" val="85639330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B1AF0F0E-49CA-46E6-8C30-7808E31326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9" r:id="rId1"/>
    <p:sldLayoutId id="2147483865" r:id="rId2"/>
    <p:sldLayoutId id="2147483870" r:id="rId3"/>
    <p:sldLayoutId id="2147483871" r:id="rId4"/>
    <p:sldLayoutId id="2147483872" r:id="rId5"/>
    <p:sldLayoutId id="2147483873" r:id="rId6"/>
    <p:sldLayoutId id="2147483866" r:id="rId7"/>
    <p:sldLayoutId id="2147483874" r:id="rId8"/>
    <p:sldLayoutId id="2147483875" r:id="rId9"/>
    <p:sldLayoutId id="2147483867" r:id="rId10"/>
    <p:sldLayoutId id="2147483868" r:id="rId11"/>
    <p:sldLayoutId id="2147483876" r:id="rId12"/>
    <p:sldLayoutId id="2147483877" r:id="rId13"/>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73.jpeg"/><Relationship Id="rId4" Type="http://schemas.openxmlformats.org/officeDocument/2006/relationships/image" Target="../media/image72.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4.png"/><Relationship Id="rId5" Type="http://schemas.openxmlformats.org/officeDocument/2006/relationships/oleObject" Target="../embeddings/oleObject2.bin"/><Relationship Id="rId4" Type="http://schemas.openxmlformats.org/officeDocument/2006/relationships/image" Target="../media/image75.jpeg"/></Relationships>
</file>

<file path=ppt/slides/_rels/slide1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nZZZjiqxCb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Tuberculosi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en.wikipedia.org/wiki/Mycobacterium_bovi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nlm.nih.gov/medlineplus/ency/article/003200.htm" TargetMode="External"/><Relationship Id="rId2" Type="http://schemas.openxmlformats.org/officeDocument/2006/relationships/hyperlink" Target="http://www.nlm.nih.gov/medlineplus/ency/article/003121.htm" TargetMode="Externa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hyperlink" Target="http://www.nlm.nih.gov/medlineplus/ency/article/003041.ht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fontScale="90000"/>
          </a:bodyPr>
          <a:lstStyle/>
          <a:p>
            <a:pPr eaLnBrk="1" fontAlgn="auto" hangingPunct="1">
              <a:spcAft>
                <a:spcPts val="0"/>
              </a:spcAft>
              <a:defRPr/>
            </a:pPr>
            <a:r>
              <a:rPr lang="en-US" sz="5100" i="1" dirty="0"/>
              <a:t> </a:t>
            </a:r>
            <a:r>
              <a:rPr lang="en-US" sz="5100" dirty="0"/>
              <a:t>Pediatric Tuberculosis:  </a:t>
            </a:r>
            <a:br>
              <a:rPr lang="en-US" sz="5100" dirty="0"/>
            </a:br>
            <a:r>
              <a:rPr lang="en-US" sz="5100" dirty="0"/>
              <a:t>Diagnosis and Management in Developing Countries</a:t>
            </a:r>
          </a:p>
        </p:txBody>
      </p:sp>
      <p:sp>
        <p:nvSpPr>
          <p:cNvPr id="2" name="Subtitle 1"/>
          <p:cNvSpPr>
            <a:spLocks noGrp="1"/>
          </p:cNvSpPr>
          <p:nvPr>
            <p:ph type="subTitle" idx="1"/>
          </p:nvPr>
        </p:nvSpPr>
        <p:spPr>
          <a:xfrm>
            <a:off x="685800" y="3611606"/>
            <a:ext cx="7848600" cy="2027193"/>
          </a:xfrm>
        </p:spPr>
        <p:txBody>
          <a:bodyPr/>
          <a:lstStyle/>
          <a:p>
            <a:r>
              <a:rPr lang="en-US" dirty="0" smtClean="0"/>
              <a:t>Nathalie B. Quion MD MPH </a:t>
            </a:r>
          </a:p>
          <a:p>
            <a:r>
              <a:rPr lang="en-US" dirty="0" smtClean="0"/>
              <a:t>Children’s National Health Systems</a:t>
            </a:r>
          </a:p>
          <a:p>
            <a:r>
              <a:rPr lang="en-US" dirty="0" smtClean="0"/>
              <a:t>Children’s Health Center, Northwest</a:t>
            </a:r>
          </a:p>
          <a:p>
            <a:r>
              <a:rPr lang="en-US" dirty="0" smtClean="0"/>
              <a:t>Fall 2015</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7163" y="1447800"/>
            <a:ext cx="5803900" cy="42386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6770" name="Rectangle 2"/>
          <p:cNvSpPr>
            <a:spLocks noGrp="1" noChangeArrowheads="1"/>
          </p:cNvSpPr>
          <p:nvPr>
            <p:ph type="title"/>
          </p:nvPr>
        </p:nvSpPr>
        <p:spPr/>
        <p:txBody>
          <a:bodyPr/>
          <a:lstStyle/>
          <a:p>
            <a:pPr eaLnBrk="1" fontAlgn="auto" hangingPunct="1">
              <a:spcAft>
                <a:spcPts val="0"/>
              </a:spcAft>
              <a:defRPr/>
            </a:pPr>
            <a:r>
              <a:rPr lang="en-US"/>
              <a:t>TB</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402638"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smtClean="0"/>
              <a:t>MDR and XDR TB</a:t>
            </a:r>
            <a:endParaRPr lang="en-US" dirty="0"/>
          </a:p>
        </p:txBody>
      </p:sp>
      <p:sp>
        <p:nvSpPr>
          <p:cNvPr id="103427" name="Subtitle 2"/>
          <p:cNvSpPr>
            <a:spLocks noGrp="1"/>
          </p:cNvSpPr>
          <p:nvPr>
            <p:ph type="subTitle" idx="1"/>
          </p:nvPr>
        </p:nvSpPr>
        <p:spPr>
          <a:xfrm>
            <a:off x="685800" y="3611563"/>
            <a:ext cx="7772400" cy="1200150"/>
          </a:xfrm>
        </p:spPr>
        <p:txBody>
          <a:bodyPr/>
          <a:lstStyle/>
          <a:p>
            <a:pPr marR="0" eaLnBrk="1" hangingPunct="1"/>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idx="1"/>
          </p:nvPr>
        </p:nvSpPr>
        <p:spPr/>
        <p:txBody>
          <a:bodyPr/>
          <a:lstStyle/>
          <a:p>
            <a:pPr eaLnBrk="1" hangingPunct="1">
              <a:lnSpc>
                <a:spcPct val="90000"/>
              </a:lnSpc>
            </a:pPr>
            <a:r>
              <a:rPr lang="en-US" sz="2400" smtClean="0"/>
              <a:t>Multidrug-resistant TB (MDR-TB) is defined as the disease caused by TB bacilli resistant to at least isoniazid and rifampicin, the two most powerful anti-TB drugs. </a:t>
            </a:r>
          </a:p>
          <a:p>
            <a:pPr eaLnBrk="1" hangingPunct="1">
              <a:lnSpc>
                <a:spcPct val="90000"/>
              </a:lnSpc>
            </a:pPr>
            <a:r>
              <a:rPr lang="en-US" sz="2400" smtClean="0"/>
              <a:t>While drug-resistant TB is generally treatable, it requires extensive chemotherapy (up to two years of treatment) with second-line anti-TB drugs which are more costly than first-line drugs, and which produce adverse drug reactions that are more severe, though manageable. </a:t>
            </a:r>
          </a:p>
        </p:txBody>
      </p:sp>
      <p:sp>
        <p:nvSpPr>
          <p:cNvPr id="45058" name="Rectangle 2"/>
          <p:cNvSpPr>
            <a:spLocks noGrp="1" noChangeArrowheads="1"/>
          </p:cNvSpPr>
          <p:nvPr>
            <p:ph type="title"/>
          </p:nvPr>
        </p:nvSpPr>
        <p:spPr/>
        <p:txBody>
          <a:bodyPr/>
          <a:lstStyle/>
          <a:p>
            <a:pPr eaLnBrk="1" fontAlgn="auto" hangingPunct="1">
              <a:spcAft>
                <a:spcPts val="0"/>
              </a:spcAft>
              <a:defRPr/>
            </a:pPr>
            <a:r>
              <a:rPr lang="en-US"/>
              <a:t>Multi Drug Resistant TB</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eaLnBrk="1" fontAlgn="auto" hangingPunct="1">
              <a:spcAft>
                <a:spcPts val="0"/>
              </a:spcAft>
              <a:defRPr/>
            </a:pPr>
            <a:r>
              <a:rPr lang="en-US"/>
              <a:t>MDR TB</a:t>
            </a:r>
          </a:p>
        </p:txBody>
      </p:sp>
      <p:sp>
        <p:nvSpPr>
          <p:cNvPr id="2" name="Content Placeholder 1"/>
          <p:cNvSpPr>
            <a:spLocks noGrp="1"/>
          </p:cNvSpPr>
          <p:nvPr>
            <p:ph idx="1"/>
          </p:nvPr>
        </p:nvSpPr>
        <p:spPr/>
        <p:txBody>
          <a:bodyPr/>
          <a:lstStyle/>
          <a:p>
            <a:endParaRPr lang="en-US" dirty="0"/>
          </a:p>
        </p:txBody>
      </p:sp>
      <p:pic>
        <p:nvPicPr>
          <p:cNvPr id="126979" name="Picture 3" descr="C:\Users\nquion\Desktop\MDR TB.png"/>
          <p:cNvPicPr>
            <a:picLocks noChangeAspect="1" noChangeArrowheads="1"/>
          </p:cNvPicPr>
          <p:nvPr/>
        </p:nvPicPr>
        <p:blipFill rotWithShape="1">
          <a:blip r:embed="rId2">
            <a:extLst>
              <a:ext uri="{28A0092B-C50C-407E-A947-70E740481C1C}">
                <a14:useLocalDpi xmlns:a14="http://schemas.microsoft.com/office/drawing/2010/main" val="0"/>
              </a:ext>
            </a:extLst>
          </a:blip>
          <a:srcRect t="9412" r="12766" b="9602"/>
          <a:stretch/>
        </p:blipFill>
        <p:spPr bwMode="auto">
          <a:xfrm>
            <a:off x="609600" y="1524000"/>
            <a:ext cx="7976681" cy="416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p:txBody>
          <a:bodyPr/>
          <a:lstStyle/>
          <a:p>
            <a:pPr eaLnBrk="1" hangingPunct="1">
              <a:lnSpc>
                <a:spcPct val="90000"/>
              </a:lnSpc>
              <a:buFont typeface="Wingdings" pitchFamily="2" charset="2"/>
              <a:buNone/>
            </a:pPr>
            <a:r>
              <a:rPr lang="en-US" dirty="0" smtClean="0"/>
              <a:t>The highly accurate and reliable </a:t>
            </a:r>
            <a:r>
              <a:rPr lang="en-US" dirty="0" err="1" smtClean="0"/>
              <a:t>TruArray</a:t>
            </a:r>
            <a:r>
              <a:rPr lang="en-US" dirty="0" smtClean="0"/>
              <a:t> MDR-TB test is the first portable, bench-top test to identify resistance to rifampin and </a:t>
            </a:r>
            <a:r>
              <a:rPr lang="en-US" dirty="0" err="1" smtClean="0"/>
              <a:t>isoniazid,TruArray</a:t>
            </a:r>
            <a:r>
              <a:rPr lang="en-US" dirty="0" smtClean="0"/>
              <a:t> </a:t>
            </a:r>
            <a:r>
              <a:rPr lang="en-US" dirty="0" smtClean="0"/>
              <a:t>MDR-TB delivers results in a few hours. </a:t>
            </a:r>
            <a:endParaRPr lang="en-US" dirty="0" smtClean="0"/>
          </a:p>
          <a:p>
            <a:pPr eaLnBrk="1" hangingPunct="1">
              <a:lnSpc>
                <a:spcPct val="90000"/>
              </a:lnSpc>
              <a:buFont typeface="Wingdings" pitchFamily="2" charset="2"/>
              <a:buNone/>
            </a:pPr>
            <a:r>
              <a:rPr lang="en-US" dirty="0" err="1" smtClean="0"/>
              <a:t>Bedaquiline</a:t>
            </a:r>
            <a:r>
              <a:rPr lang="en-US" dirty="0" smtClean="0"/>
              <a:t> </a:t>
            </a:r>
            <a:r>
              <a:rPr lang="en-US" dirty="0" err="1"/>
              <a:t>fumarate</a:t>
            </a:r>
            <a:r>
              <a:rPr lang="en-US" dirty="0"/>
              <a:t> (</a:t>
            </a:r>
            <a:r>
              <a:rPr lang="en-US" dirty="0" err="1"/>
              <a:t>Sirturo</a:t>
            </a:r>
            <a:r>
              <a:rPr lang="en-US" dirty="0"/>
              <a:t>™) is approved by the U.S. Food and Drug Administration (FDA) for use as part of a combination therapy in adults with pulmonary multidrug-resistant tuberculosis (MDR TB) when an effective treatment regimen cannot otherwise be provided.</a:t>
            </a:r>
            <a:endParaRPr lang="en-US" dirty="0" smtClean="0"/>
          </a:p>
          <a:p>
            <a:pPr eaLnBrk="1" hangingPunct="1">
              <a:lnSpc>
                <a:spcPct val="90000"/>
              </a:lnSpc>
              <a:buFont typeface="Wingdings" pitchFamily="2" charset="2"/>
              <a:buNone/>
            </a:pPr>
            <a:endParaRPr lang="en-US" dirty="0" smtClean="0"/>
          </a:p>
          <a:p>
            <a:pPr eaLnBrk="1" hangingPunct="1">
              <a:lnSpc>
                <a:spcPct val="90000"/>
              </a:lnSpc>
              <a:buFont typeface="Wingdings" pitchFamily="2" charset="2"/>
              <a:buNone/>
            </a:pPr>
            <a:endParaRPr lang="en-US" dirty="0" smtClean="0"/>
          </a:p>
        </p:txBody>
      </p:sp>
      <p:sp>
        <p:nvSpPr>
          <p:cNvPr id="402434" name="Rectangle 2"/>
          <p:cNvSpPr>
            <a:spLocks noGrp="1" noChangeArrowheads="1"/>
          </p:cNvSpPr>
          <p:nvPr>
            <p:ph type="title"/>
          </p:nvPr>
        </p:nvSpPr>
        <p:spPr/>
        <p:txBody>
          <a:bodyPr/>
          <a:lstStyle/>
          <a:p>
            <a:pPr eaLnBrk="1" fontAlgn="auto" hangingPunct="1">
              <a:spcAft>
                <a:spcPts val="0"/>
              </a:spcAft>
              <a:defRPr/>
            </a:pPr>
            <a:r>
              <a:rPr lang="en-US" dirty="0"/>
              <a:t>MDR </a:t>
            </a:r>
            <a:r>
              <a:rPr lang="en-US" dirty="0" smtClean="0"/>
              <a:t>TB</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5638800" y="2438400"/>
            <a:ext cx="8142288"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lang="en-US" sz="2800">
              <a:solidFill>
                <a:schemeClr val="bg1"/>
              </a:solidFill>
              <a:latin typeface="Arial" pitchFamily="34" charset="0"/>
            </a:endParaRPr>
          </a:p>
          <a:p>
            <a:pPr eaLnBrk="1" hangingPunct="1"/>
            <a:endParaRPr lang="en-US" sz="2800">
              <a:solidFill>
                <a:schemeClr val="bg1"/>
              </a:solidFill>
              <a:latin typeface="Arial" pitchFamily="34" charset="0"/>
            </a:endParaRPr>
          </a:p>
        </p:txBody>
      </p:sp>
      <p:sp>
        <p:nvSpPr>
          <p:cNvPr id="107523" name="Rectangle 4"/>
          <p:cNvSpPr>
            <a:spLocks noGrp="1" noChangeArrowheads="1"/>
          </p:cNvSpPr>
          <p:nvPr>
            <p:ph idx="1"/>
          </p:nvPr>
        </p:nvSpPr>
        <p:spPr>
          <a:xfrm>
            <a:off x="533400" y="1676400"/>
            <a:ext cx="7848600" cy="4648200"/>
          </a:xfrm>
        </p:spPr>
        <p:txBody>
          <a:bodyPr/>
          <a:lstStyle/>
          <a:p>
            <a:pPr eaLnBrk="1" hangingPunct="1"/>
            <a:r>
              <a:rPr lang="en-US" sz="2400" b="1" smtClean="0">
                <a:solidFill>
                  <a:schemeClr val="hlink"/>
                </a:solidFill>
              </a:rPr>
              <a:t>resistant to isoniazid and rifampin </a:t>
            </a:r>
          </a:p>
          <a:p>
            <a:pPr eaLnBrk="1" hangingPunct="1">
              <a:buFont typeface="Wingdings" pitchFamily="2" charset="2"/>
              <a:buNone/>
            </a:pPr>
            <a:r>
              <a:rPr lang="en-US" sz="2400" b="1" smtClean="0">
                <a:solidFill>
                  <a:schemeClr val="hlink"/>
                </a:solidFill>
              </a:rPr>
              <a:t>	(which defines MDR tuberculosis)</a:t>
            </a:r>
          </a:p>
          <a:p>
            <a:pPr eaLnBrk="1" hangingPunct="1"/>
            <a:r>
              <a:rPr lang="en-US" sz="2400" b="1" smtClean="0">
                <a:solidFill>
                  <a:schemeClr val="hlink"/>
                </a:solidFill>
              </a:rPr>
              <a:t> in addition to any fluoroquinolone</a:t>
            </a:r>
          </a:p>
          <a:p>
            <a:pPr eaLnBrk="1" hangingPunct="1">
              <a:buFont typeface="Wingdings" pitchFamily="2" charset="2"/>
              <a:buNone/>
            </a:pPr>
            <a:r>
              <a:rPr lang="en-US" sz="2400" b="1" smtClean="0">
                <a:solidFill>
                  <a:schemeClr val="hlink"/>
                </a:solidFill>
              </a:rPr>
              <a:t>    and at least one of the three following</a:t>
            </a:r>
          </a:p>
          <a:p>
            <a:pPr eaLnBrk="1" hangingPunct="1">
              <a:buFont typeface="Wingdings" pitchFamily="2" charset="2"/>
              <a:buNone/>
            </a:pPr>
            <a:r>
              <a:rPr lang="en-US" sz="2400" b="1" smtClean="0">
                <a:solidFill>
                  <a:schemeClr val="hlink"/>
                </a:solidFill>
              </a:rPr>
              <a:t>	 injectable drugs: capreomycin, kanamycin, and amikacin.</a:t>
            </a:r>
          </a:p>
          <a:p>
            <a:pPr eaLnBrk="1" hangingPunct="1"/>
            <a:endParaRPr lang="en-US" sz="2400" smtClean="0">
              <a:solidFill>
                <a:schemeClr val="hlink"/>
              </a:solidFill>
            </a:endParaRPr>
          </a:p>
        </p:txBody>
      </p:sp>
      <p:sp>
        <p:nvSpPr>
          <p:cNvPr id="403459" name="Rectangle 3"/>
          <p:cNvSpPr>
            <a:spLocks noGrp="1" noChangeArrowheads="1"/>
          </p:cNvSpPr>
          <p:nvPr>
            <p:ph type="title"/>
          </p:nvPr>
        </p:nvSpPr>
        <p:spPr/>
        <p:txBody>
          <a:bodyPr/>
          <a:lstStyle/>
          <a:p>
            <a:pPr eaLnBrk="1" fontAlgn="auto" hangingPunct="1">
              <a:spcAft>
                <a:spcPts val="0"/>
              </a:spcAft>
              <a:defRPr/>
            </a:pPr>
            <a:r>
              <a:rPr lang="en-US"/>
              <a:t>XDR tuberculosis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0" dirty="0"/>
              <a:t/>
            </a:r>
            <a:br>
              <a:rPr lang="en-US" b="0" dirty="0"/>
            </a:br>
            <a:r>
              <a:rPr lang="en-US" dirty="0"/>
              <a:t>Number of patients with laboratory-confirmed XDR-TB started on treatment in 2013 </a:t>
            </a:r>
            <a:endParaRPr lang="en-US" dirty="0"/>
          </a:p>
        </p:txBody>
      </p:sp>
      <p:pic>
        <p:nvPicPr>
          <p:cNvPr id="1280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8062" y="1481138"/>
            <a:ext cx="784787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6620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888288" cy="37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583613"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Gates_Foundation_tubercul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133600"/>
            <a:ext cx="28575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Rectangle 4"/>
          <p:cNvSpPr>
            <a:spLocks noGrp="1" noChangeArrowheads="1"/>
          </p:cNvSpPr>
          <p:nvPr>
            <p:ph type="title"/>
          </p:nvPr>
        </p:nvSpPr>
        <p:spPr>
          <a:xfrm>
            <a:off x="152400" y="152400"/>
            <a:ext cx="6705600" cy="1143000"/>
          </a:xfrm>
        </p:spPr>
        <p:txBody>
          <a:bodyPr/>
          <a:lstStyle/>
          <a:p>
            <a:pPr eaLnBrk="1" fontAlgn="auto" hangingPunct="1">
              <a:spcAft>
                <a:spcPts val="0"/>
              </a:spcAft>
              <a:defRPr/>
            </a:pPr>
            <a:r>
              <a:rPr lang="en-US"/>
              <a:t>Malnutrition and TB</a:t>
            </a:r>
          </a:p>
        </p:txBody>
      </p:sp>
      <p:sp>
        <p:nvSpPr>
          <p:cNvPr id="110596" name="Rectangle 5"/>
          <p:cNvSpPr>
            <a:spLocks noGrp="1" noChangeArrowheads="1"/>
          </p:cNvSpPr>
          <p:nvPr>
            <p:ph type="body" sz="half" idx="1"/>
          </p:nvPr>
        </p:nvSpPr>
        <p:spPr>
          <a:xfrm>
            <a:off x="457200" y="1600200"/>
            <a:ext cx="4035425" cy="4530725"/>
          </a:xfrm>
        </p:spPr>
        <p:txBody>
          <a:bodyPr/>
          <a:lstStyle/>
          <a:p>
            <a:pPr eaLnBrk="1" hangingPunct="1">
              <a:lnSpc>
                <a:spcPct val="90000"/>
              </a:lnSpc>
            </a:pPr>
            <a:r>
              <a:rPr lang="en-US" sz="2000" smtClean="0"/>
              <a:t>Malnutrition profoundly affects cell-mediated immunity (CMI), and CMI is the principle host defense against TB. </a:t>
            </a:r>
          </a:p>
          <a:p>
            <a:pPr eaLnBrk="1" hangingPunct="1">
              <a:lnSpc>
                <a:spcPct val="90000"/>
              </a:lnSpc>
            </a:pPr>
            <a:r>
              <a:rPr lang="en-US" sz="2000" smtClean="0"/>
              <a:t>Synergistic interactions of malnutrition and tuberculosis</a:t>
            </a:r>
          </a:p>
          <a:p>
            <a:pPr eaLnBrk="1" hangingPunct="1">
              <a:lnSpc>
                <a:spcPct val="90000"/>
              </a:lnSpc>
            </a:pPr>
            <a:r>
              <a:rPr lang="en-US" sz="2000" smtClean="0"/>
              <a:t>The results point out the importance of better nutritional status of the child in preventing the severe forms of the disease.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8229600" cy="1143000"/>
          </a:xfrm>
        </p:spPr>
        <p:txBody>
          <a:bodyPr/>
          <a:lstStyle/>
          <a:p>
            <a:pPr>
              <a:defRPr/>
            </a:pPr>
            <a:r>
              <a:rPr lang="en-US" dirty="0" smtClean="0"/>
              <a:t>TB in the United States</a:t>
            </a:r>
            <a:endParaRPr lang="en-US" dirty="0"/>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344805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idx="1"/>
          </p:nvPr>
        </p:nvSpPr>
        <p:spPr/>
        <p:txBody>
          <a:bodyPr/>
          <a:lstStyle/>
          <a:p>
            <a:pPr eaLnBrk="1" hangingPunct="1">
              <a:lnSpc>
                <a:spcPct val="90000"/>
              </a:lnSpc>
            </a:pPr>
            <a:r>
              <a:rPr lang="en-US" sz="2800" smtClean="0"/>
              <a:t>TB progression was significantly associated with relatively lower plasma vitamin D levels</a:t>
            </a:r>
          </a:p>
          <a:p>
            <a:pPr eaLnBrk="1" hangingPunct="1">
              <a:lnSpc>
                <a:spcPct val="90000"/>
              </a:lnSpc>
            </a:pPr>
            <a:r>
              <a:rPr lang="en-US" sz="2800" smtClean="0"/>
              <a:t>use of vitamin D as a supplement for persons undergoing treatment for TB and those with latent TB infection</a:t>
            </a:r>
          </a:p>
          <a:p>
            <a:pPr eaLnBrk="1" hangingPunct="1">
              <a:lnSpc>
                <a:spcPct val="90000"/>
              </a:lnSpc>
            </a:pPr>
            <a:r>
              <a:rPr lang="en-US" sz="2800" smtClean="0"/>
              <a:t>vitamin D plays a key role in the production of a molecule called cathelicidin, which kills the tuberculosis bacteria. </a:t>
            </a:r>
          </a:p>
          <a:p>
            <a:pPr eaLnBrk="1" hangingPunct="1">
              <a:lnSpc>
                <a:spcPct val="90000"/>
              </a:lnSpc>
            </a:pPr>
            <a:endParaRPr lang="en-US" sz="2800" smtClean="0"/>
          </a:p>
          <a:p>
            <a:pPr eaLnBrk="1" hangingPunct="1">
              <a:lnSpc>
                <a:spcPct val="90000"/>
              </a:lnSpc>
            </a:pPr>
            <a:endParaRPr lang="en-US" sz="2800" smtClean="0"/>
          </a:p>
        </p:txBody>
      </p:sp>
      <p:sp>
        <p:nvSpPr>
          <p:cNvPr id="321538" name="Rectangle 2"/>
          <p:cNvSpPr>
            <a:spLocks noGrp="1" noChangeArrowheads="1"/>
          </p:cNvSpPr>
          <p:nvPr>
            <p:ph type="title"/>
          </p:nvPr>
        </p:nvSpPr>
        <p:spPr/>
        <p:txBody>
          <a:bodyPr/>
          <a:lstStyle/>
          <a:p>
            <a:pPr eaLnBrk="1" fontAlgn="auto" hangingPunct="1">
              <a:spcAft>
                <a:spcPts val="0"/>
              </a:spcAft>
              <a:defRPr/>
            </a:pPr>
            <a:r>
              <a:rPr lang="en-US"/>
              <a:t>TB AND VITAMIN D</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1688" y="2092325"/>
            <a:ext cx="5000625" cy="33035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eaLnBrk="1" fontAlgn="auto" hangingPunct="1">
              <a:spcAft>
                <a:spcPts val="0"/>
              </a:spcAft>
              <a:defRPr/>
            </a:pPr>
            <a:r>
              <a:rPr lang="en-US" dirty="0" smtClean="0"/>
              <a:t>TB </a:t>
            </a:r>
            <a:r>
              <a:rPr lang="en-US" dirty="0" err="1" smtClean="0"/>
              <a:t>Sanitorium</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Experimental TB vaccine in Infants</a:t>
            </a:r>
            <a:endParaRPr lang="en-US" dirty="0"/>
          </a:p>
        </p:txBody>
      </p:sp>
      <p:pic>
        <p:nvPicPr>
          <p:cNvPr id="121858" name="Picture 2" descr="C:\Users\nquion\Desktop\tb vaccin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4100" y="1481138"/>
            <a:ext cx="7695799"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06411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smtClean="0"/>
              <a:t>TB in the Philippines</a:t>
            </a:r>
            <a:endParaRPr lang="en-US" dirty="0"/>
          </a:p>
        </p:txBody>
      </p:sp>
      <p:sp>
        <p:nvSpPr>
          <p:cNvPr id="114691" name="Subtitle 2"/>
          <p:cNvSpPr>
            <a:spLocks noGrp="1"/>
          </p:cNvSpPr>
          <p:nvPr>
            <p:ph type="subTitle" idx="1"/>
          </p:nvPr>
        </p:nvSpPr>
        <p:spPr>
          <a:xfrm>
            <a:off x="685800" y="3611563"/>
            <a:ext cx="7772400" cy="1200150"/>
          </a:xfrm>
        </p:spPr>
        <p:txBody>
          <a:bodyPr/>
          <a:lstStyle/>
          <a:p>
            <a:pPr marR="0" eaLnBrk="1" hangingPunct="1"/>
            <a:endParaRPr lang="en-US" smtClean="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14400" y="274638"/>
            <a:ext cx="7772400" cy="792162"/>
          </a:xfrm>
          <a:prstGeom prst="rect">
            <a:avLst/>
          </a:prstGeom>
          <a:noFill/>
          <a:ln w="9525">
            <a:noFill/>
            <a:miter lim="800000"/>
            <a:headEnd/>
            <a:tailEnd/>
          </a:ln>
        </p:spPr>
        <p:txBody>
          <a:bodyPr bIns="9144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en-US" sz="3200" smtClean="0">
                <a:solidFill>
                  <a:srgbClr val="FFFF00"/>
                </a:solidFill>
                <a:effectLst>
                  <a:outerShdw blurRad="38100" dist="38100" dir="2700000" algn="tl">
                    <a:srgbClr val="000000"/>
                  </a:outerShdw>
                </a:effectLst>
                <a:cs typeface="Arial" charset="0"/>
              </a:rPr>
              <a:t>Current Status: Philippines</a:t>
            </a:r>
          </a:p>
        </p:txBody>
      </p:sp>
      <p:sp>
        <p:nvSpPr>
          <p:cNvPr id="7" name="Rectangle 3" descr="Rectangle: Click to edit Master text styles&#10;Second level&#10;Third level&#10;Fourth level&#10;Fifth level"/>
          <p:cNvSpPr>
            <a:spLocks noChangeArrowheads="1"/>
          </p:cNvSpPr>
          <p:nvPr/>
        </p:nvSpPr>
        <p:spPr bwMode="auto">
          <a:xfrm>
            <a:off x="973223" y="1342206"/>
            <a:ext cx="7149546" cy="4313374"/>
          </a:xfrm>
          <a:prstGeom prst="rect">
            <a:avLst/>
          </a:prstGeom>
          <a:noFill/>
          <a:ln w="9525">
            <a:noFill/>
            <a:miter lim="800000"/>
            <a:headEnd/>
            <a:tailEnd/>
          </a:ln>
        </p:spPr>
        <p:txBody>
          <a:bodyPr/>
          <a:lstStyle/>
          <a:p>
            <a:pPr marL="273050" indent="-273050" eaLnBrk="1" fontAlgn="auto" hangingPunct="1">
              <a:lnSpc>
                <a:spcPct val="80000"/>
              </a:lnSpc>
              <a:spcBef>
                <a:spcPts val="575"/>
              </a:spcBef>
              <a:spcAft>
                <a:spcPts val="0"/>
              </a:spcAft>
              <a:buClr>
                <a:srgbClr val="D34817"/>
              </a:buClr>
              <a:buSzPct val="85000"/>
              <a:buFont typeface="Wingdings 2" pitchFamily="18" charset="2"/>
              <a:buChar char=""/>
              <a:defRPr/>
            </a:pPr>
            <a:r>
              <a:rPr lang="en-US" sz="2800" kern="0" dirty="0">
                <a:solidFill>
                  <a:sysClr val="window" lastClr="FFFFFF"/>
                </a:solidFill>
                <a:latin typeface="+mn-lt"/>
              </a:rPr>
              <a:t> </a:t>
            </a:r>
            <a:r>
              <a:rPr lang="en-US" sz="2800" b="1" kern="0" dirty="0">
                <a:solidFill>
                  <a:schemeClr val="accent2">
                    <a:lumMod val="60000"/>
                    <a:lumOff val="40000"/>
                  </a:schemeClr>
                </a:solidFill>
                <a:latin typeface="+mn-lt"/>
              </a:rPr>
              <a:t>9</a:t>
            </a:r>
            <a:r>
              <a:rPr lang="en-US" sz="2800" b="1" kern="0" baseline="30000" dirty="0">
                <a:solidFill>
                  <a:schemeClr val="accent2">
                    <a:lumMod val="60000"/>
                    <a:lumOff val="40000"/>
                  </a:schemeClr>
                </a:solidFill>
                <a:latin typeface="+mn-lt"/>
              </a:rPr>
              <a:t>th</a:t>
            </a:r>
            <a:r>
              <a:rPr lang="en-US" sz="2800" kern="0" dirty="0">
                <a:solidFill>
                  <a:schemeClr val="accent2">
                    <a:lumMod val="60000"/>
                    <a:lumOff val="40000"/>
                  </a:schemeClr>
                </a:solidFill>
                <a:latin typeface="+mn-lt"/>
              </a:rPr>
              <a:t> among the 22 high burdened countries (HBCs) worldwide </a:t>
            </a:r>
          </a:p>
          <a:p>
            <a:pPr marL="3930650" lvl="8" indent="-273050">
              <a:lnSpc>
                <a:spcPct val="80000"/>
              </a:lnSpc>
              <a:spcBef>
                <a:spcPts val="575"/>
              </a:spcBef>
              <a:buClr>
                <a:srgbClr val="D34817"/>
              </a:buClr>
              <a:buSzPct val="85000"/>
              <a:defRPr/>
            </a:pPr>
            <a:r>
              <a:rPr lang="en-US" sz="2400" i="1" kern="0" dirty="0">
                <a:solidFill>
                  <a:schemeClr val="accent2">
                    <a:lumMod val="60000"/>
                    <a:lumOff val="40000"/>
                  </a:schemeClr>
                </a:solidFill>
                <a:latin typeface="+mn-lt"/>
              </a:rPr>
              <a:t>	– Global TB Control Report 2009</a:t>
            </a:r>
            <a:endParaRPr lang="en-US" sz="2800" i="1" kern="0" dirty="0">
              <a:solidFill>
                <a:schemeClr val="accent2">
                  <a:lumMod val="60000"/>
                  <a:lumOff val="40000"/>
                </a:schemeClr>
              </a:solidFill>
              <a:latin typeface="+mn-lt"/>
            </a:endParaRPr>
          </a:p>
          <a:p>
            <a:pPr marL="273050" indent="-273050" eaLnBrk="1" fontAlgn="auto" hangingPunct="1">
              <a:lnSpc>
                <a:spcPct val="80000"/>
              </a:lnSpc>
              <a:spcBef>
                <a:spcPts val="575"/>
              </a:spcBef>
              <a:spcAft>
                <a:spcPts val="0"/>
              </a:spcAft>
              <a:buClr>
                <a:srgbClr val="D34817"/>
              </a:buClr>
              <a:buSzPct val="85000"/>
              <a:buFont typeface="Wingdings 2" pitchFamily="18" charset="2"/>
              <a:buNone/>
              <a:defRPr/>
            </a:pPr>
            <a:endParaRPr lang="en-US" sz="2800" i="1" kern="0" dirty="0">
              <a:solidFill>
                <a:schemeClr val="accent2">
                  <a:lumMod val="60000"/>
                  <a:lumOff val="40000"/>
                </a:schemeClr>
              </a:solidFill>
              <a:latin typeface="+mn-lt"/>
            </a:endParaRPr>
          </a:p>
          <a:p>
            <a:pPr marL="273050" indent="-273050" eaLnBrk="1" fontAlgn="auto" hangingPunct="1">
              <a:lnSpc>
                <a:spcPct val="80000"/>
              </a:lnSpc>
              <a:spcBef>
                <a:spcPts val="575"/>
              </a:spcBef>
              <a:spcAft>
                <a:spcPts val="0"/>
              </a:spcAft>
              <a:buClr>
                <a:srgbClr val="D34817"/>
              </a:buClr>
              <a:buSzPct val="85000"/>
              <a:buFont typeface="Wingdings 2" pitchFamily="18" charset="2"/>
              <a:buChar char=""/>
              <a:defRPr/>
            </a:pPr>
            <a:r>
              <a:rPr lang="en-US" sz="2800" b="1" kern="0" dirty="0">
                <a:solidFill>
                  <a:schemeClr val="accent2">
                    <a:lumMod val="60000"/>
                    <a:lumOff val="40000"/>
                  </a:schemeClr>
                </a:solidFill>
                <a:latin typeface="+mn-lt"/>
              </a:rPr>
              <a:t>4</a:t>
            </a:r>
            <a:r>
              <a:rPr lang="en-US" sz="2800" b="1" kern="0" baseline="30000" dirty="0">
                <a:solidFill>
                  <a:schemeClr val="accent2">
                    <a:lumMod val="60000"/>
                    <a:lumOff val="40000"/>
                  </a:schemeClr>
                </a:solidFill>
                <a:latin typeface="+mn-lt"/>
              </a:rPr>
              <a:t>th</a:t>
            </a:r>
            <a:r>
              <a:rPr lang="en-US" sz="2800" b="1" kern="0" dirty="0">
                <a:solidFill>
                  <a:schemeClr val="accent2">
                    <a:lumMod val="60000"/>
                    <a:lumOff val="40000"/>
                  </a:schemeClr>
                </a:solidFill>
                <a:latin typeface="+mn-lt"/>
              </a:rPr>
              <a:t> in </a:t>
            </a:r>
            <a:r>
              <a:rPr lang="en-US" sz="2800" kern="0" dirty="0">
                <a:solidFill>
                  <a:schemeClr val="accent2">
                    <a:lumMod val="60000"/>
                    <a:lumOff val="40000"/>
                  </a:schemeClr>
                </a:solidFill>
                <a:latin typeface="+mn-lt"/>
              </a:rPr>
              <a:t>Case Notification Rate (TB all forms) amongst the WPRO countries </a:t>
            </a:r>
          </a:p>
          <a:p>
            <a:pPr marL="1187450" lvl="2" indent="-273050" eaLnBrk="1" fontAlgn="auto" hangingPunct="1">
              <a:lnSpc>
                <a:spcPct val="80000"/>
              </a:lnSpc>
              <a:spcBef>
                <a:spcPts val="575"/>
              </a:spcBef>
              <a:spcAft>
                <a:spcPts val="0"/>
              </a:spcAft>
              <a:buClr>
                <a:srgbClr val="D34817"/>
              </a:buClr>
              <a:buSzPct val="85000"/>
              <a:buFont typeface="Wingdings" pitchFamily="2" charset="2"/>
              <a:buNone/>
              <a:defRPr/>
            </a:pPr>
            <a:r>
              <a:rPr lang="en-US" sz="2400" i="1" kern="0" dirty="0">
                <a:solidFill>
                  <a:schemeClr val="accent2">
                    <a:lumMod val="60000"/>
                    <a:lumOff val="40000"/>
                  </a:schemeClr>
                </a:solidFill>
                <a:latin typeface="+mn-lt"/>
              </a:rPr>
              <a:t>– TB Control in the Western Pacific Region, 2009 Report</a:t>
            </a:r>
            <a:endParaRPr lang="en-US" sz="2800" i="1" kern="0" dirty="0">
              <a:solidFill>
                <a:schemeClr val="accent2">
                  <a:lumMod val="60000"/>
                  <a:lumOff val="40000"/>
                </a:schemeClr>
              </a:solidFill>
              <a:latin typeface="+mn-lt"/>
            </a:endParaRPr>
          </a:p>
          <a:p>
            <a:pPr marL="273050" indent="-273050" eaLnBrk="1" fontAlgn="auto" hangingPunct="1">
              <a:lnSpc>
                <a:spcPct val="80000"/>
              </a:lnSpc>
              <a:spcBef>
                <a:spcPts val="575"/>
              </a:spcBef>
              <a:spcAft>
                <a:spcPts val="0"/>
              </a:spcAft>
              <a:buClr>
                <a:srgbClr val="D34817"/>
              </a:buClr>
              <a:buSzPct val="85000"/>
              <a:buFont typeface="Wingdings 2" pitchFamily="18" charset="2"/>
              <a:buNone/>
              <a:defRPr/>
            </a:pPr>
            <a:endParaRPr lang="en-US" sz="2800" kern="0" dirty="0">
              <a:solidFill>
                <a:schemeClr val="accent2">
                  <a:lumMod val="60000"/>
                  <a:lumOff val="40000"/>
                </a:schemeClr>
              </a:solidFill>
              <a:latin typeface="+mn-lt"/>
            </a:endParaRPr>
          </a:p>
          <a:p>
            <a:pPr marL="273050" indent="-273050" eaLnBrk="1" fontAlgn="auto" hangingPunct="1">
              <a:lnSpc>
                <a:spcPct val="80000"/>
              </a:lnSpc>
              <a:spcBef>
                <a:spcPts val="575"/>
              </a:spcBef>
              <a:spcAft>
                <a:spcPts val="0"/>
              </a:spcAft>
              <a:buClr>
                <a:srgbClr val="D34817"/>
              </a:buClr>
              <a:buSzPct val="85000"/>
              <a:buFont typeface="Wingdings 2" pitchFamily="18" charset="2"/>
              <a:buChar char=""/>
              <a:defRPr/>
            </a:pPr>
            <a:r>
              <a:rPr lang="en-US" sz="2800" b="1" kern="0" dirty="0">
                <a:solidFill>
                  <a:schemeClr val="accent2">
                    <a:lumMod val="60000"/>
                    <a:lumOff val="40000"/>
                  </a:schemeClr>
                </a:solidFill>
                <a:latin typeface="+mn-lt"/>
              </a:rPr>
              <a:t>8</a:t>
            </a:r>
            <a:r>
              <a:rPr lang="en-US" sz="2800" b="1" kern="0" baseline="30000" dirty="0">
                <a:solidFill>
                  <a:schemeClr val="accent2">
                    <a:lumMod val="60000"/>
                    <a:lumOff val="40000"/>
                  </a:schemeClr>
                </a:solidFill>
                <a:latin typeface="+mn-lt"/>
              </a:rPr>
              <a:t>th</a:t>
            </a:r>
            <a:r>
              <a:rPr lang="en-US" sz="2800" kern="0" dirty="0">
                <a:solidFill>
                  <a:schemeClr val="accent2">
                    <a:lumMod val="60000"/>
                    <a:lumOff val="40000"/>
                  </a:schemeClr>
                </a:solidFill>
                <a:latin typeface="+mn-lt"/>
              </a:rPr>
              <a:t> among 27 priority countries </a:t>
            </a:r>
            <a:r>
              <a:rPr lang="en-US" sz="2800" kern="0" dirty="0">
                <a:solidFill>
                  <a:sysClr val="window" lastClr="FFFFFF"/>
                </a:solidFill>
                <a:latin typeface="+mn-lt"/>
              </a:rPr>
              <a:t>worldwide with highest number of MDR-TB cases	</a:t>
            </a:r>
          </a:p>
          <a:p>
            <a:pPr marL="273050" indent="-273050" eaLnBrk="1" fontAlgn="auto" hangingPunct="1">
              <a:lnSpc>
                <a:spcPct val="80000"/>
              </a:lnSpc>
              <a:spcBef>
                <a:spcPts val="575"/>
              </a:spcBef>
              <a:spcAft>
                <a:spcPts val="0"/>
              </a:spcAft>
              <a:buClr>
                <a:srgbClr val="D34817"/>
              </a:buClr>
              <a:buSzPct val="85000"/>
              <a:buFont typeface="Wingdings 2" pitchFamily="18" charset="2"/>
              <a:buNone/>
              <a:defRPr/>
            </a:pPr>
            <a:endParaRPr lang="en-US" sz="2800" kern="0" dirty="0">
              <a:solidFill>
                <a:sysClr val="window" lastClr="FFFFFF"/>
              </a:solidFill>
              <a:latin typeface="+mn-lt"/>
            </a:endParaRPr>
          </a:p>
          <a:p>
            <a:pPr marL="273050" indent="-273050" eaLnBrk="1" fontAlgn="auto" hangingPunct="1">
              <a:lnSpc>
                <a:spcPct val="80000"/>
              </a:lnSpc>
              <a:spcBef>
                <a:spcPts val="575"/>
              </a:spcBef>
              <a:spcAft>
                <a:spcPts val="0"/>
              </a:spcAft>
              <a:buClr>
                <a:srgbClr val="D34817"/>
              </a:buClr>
              <a:buSzPct val="85000"/>
              <a:buFont typeface="Wingdings 2" pitchFamily="18" charset="2"/>
              <a:buChar char=""/>
              <a:defRPr/>
            </a:pPr>
            <a:r>
              <a:rPr lang="en-US" sz="2800" kern="0" dirty="0">
                <a:solidFill>
                  <a:sysClr val="window" lastClr="FFFFFF"/>
                </a:solidFill>
                <a:latin typeface="+mn-lt"/>
              </a:rPr>
              <a:t> TB is </a:t>
            </a:r>
            <a:r>
              <a:rPr lang="en-US" sz="2800" b="1" kern="0" dirty="0">
                <a:solidFill>
                  <a:sysClr val="window" lastClr="FFFFFF"/>
                </a:solidFill>
                <a:latin typeface="+mn-lt"/>
              </a:rPr>
              <a:t>6</a:t>
            </a:r>
            <a:r>
              <a:rPr lang="en-US" sz="2800" b="1" kern="0" baseline="30000" dirty="0">
                <a:solidFill>
                  <a:sysClr val="window" lastClr="FFFFFF"/>
                </a:solidFill>
                <a:latin typeface="+mn-lt"/>
              </a:rPr>
              <a:t>th</a:t>
            </a:r>
            <a:r>
              <a:rPr lang="en-US" sz="2800" kern="0" dirty="0">
                <a:solidFill>
                  <a:sysClr val="window" lastClr="FFFFFF"/>
                </a:solidFill>
                <a:latin typeface="+mn-lt"/>
              </a:rPr>
              <a:t> in mortality and morbidity </a:t>
            </a:r>
          </a:p>
          <a:p>
            <a:pPr marL="3930650" lvl="8" indent="-273050">
              <a:lnSpc>
                <a:spcPct val="80000"/>
              </a:lnSpc>
              <a:spcBef>
                <a:spcPts val="575"/>
              </a:spcBef>
              <a:buClr>
                <a:srgbClr val="D34817"/>
              </a:buClr>
              <a:buSzPct val="85000"/>
              <a:defRPr/>
            </a:pPr>
            <a:r>
              <a:rPr lang="en-US" sz="2400" kern="0" dirty="0">
                <a:solidFill>
                  <a:sysClr val="window" lastClr="FFFFFF"/>
                </a:solidFill>
                <a:latin typeface="+mn-lt"/>
              </a:rPr>
              <a:t>			</a:t>
            </a:r>
            <a:r>
              <a:rPr lang="en-US" sz="2400" i="1" kern="0" dirty="0">
                <a:solidFill>
                  <a:srgbClr val="FFFF00"/>
                </a:solidFill>
                <a:latin typeface="+mn-lt"/>
              </a:rPr>
              <a:t>– FHSIS Report 2007</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idx="1"/>
          </p:nvPr>
        </p:nvSpPr>
        <p:spPr/>
        <p:txBody>
          <a:bodyPr/>
          <a:lstStyle/>
          <a:p>
            <a:pPr eaLnBrk="1" hangingPunct="1">
              <a:buFont typeface="Wingdings" pitchFamily="2" charset="2"/>
              <a:buChar char="Ø"/>
            </a:pPr>
            <a:r>
              <a:rPr lang="en-US" sz="2800" dirty="0" smtClean="0"/>
              <a:t>Partnering with local physicians or local physician groups</a:t>
            </a:r>
          </a:p>
          <a:p>
            <a:pPr eaLnBrk="1" hangingPunct="1">
              <a:buFont typeface="Wingdings" pitchFamily="2" charset="2"/>
              <a:buChar char="Ø"/>
            </a:pPr>
            <a:r>
              <a:rPr lang="en-US" sz="2800" dirty="0" smtClean="0"/>
              <a:t>Education of Rural Health Units: </a:t>
            </a:r>
            <a:r>
              <a:rPr lang="en-US" sz="2800" dirty="0" err="1" smtClean="0"/>
              <a:t>physician,nurses</a:t>
            </a:r>
            <a:r>
              <a:rPr lang="en-US" sz="2800" dirty="0" smtClean="0"/>
              <a:t> and rural health workers</a:t>
            </a:r>
          </a:p>
          <a:p>
            <a:pPr eaLnBrk="1" hangingPunct="1">
              <a:buFont typeface="Wingdings" pitchFamily="2" charset="2"/>
              <a:buChar char="Ø"/>
            </a:pPr>
            <a:r>
              <a:rPr lang="en-US" sz="2800" dirty="0" smtClean="0"/>
              <a:t>Partnering with the Adult TB program</a:t>
            </a:r>
          </a:p>
          <a:p>
            <a:pPr eaLnBrk="1" hangingPunct="1">
              <a:buFont typeface="Wingdings" pitchFamily="2" charset="2"/>
              <a:buChar char="Ø"/>
            </a:pPr>
            <a:r>
              <a:rPr lang="en-US" sz="2800" dirty="0" smtClean="0"/>
              <a:t>Community Wide anti TB education:</a:t>
            </a:r>
          </a:p>
          <a:p>
            <a:pPr eaLnBrk="1" hangingPunct="1">
              <a:buFont typeface="Wingdings" pitchFamily="2" charset="2"/>
              <a:buNone/>
            </a:pPr>
            <a:r>
              <a:rPr lang="en-US" sz="2800" dirty="0" smtClean="0"/>
              <a:t>	“TB rallies”</a:t>
            </a:r>
          </a:p>
          <a:p>
            <a:pPr eaLnBrk="1" hangingPunct="1">
              <a:buFont typeface="Wingdings" pitchFamily="2" charset="2"/>
              <a:buChar char="Ø"/>
            </a:pPr>
            <a:r>
              <a:rPr lang="en-US" sz="2800" dirty="0" smtClean="0"/>
              <a:t>Forming partnerships with specialists in the cities</a:t>
            </a:r>
          </a:p>
        </p:txBody>
      </p:sp>
      <p:sp>
        <p:nvSpPr>
          <p:cNvPr id="408578" name="Rectangle 2"/>
          <p:cNvSpPr>
            <a:spLocks noGrp="1" noChangeArrowheads="1"/>
          </p:cNvSpPr>
          <p:nvPr>
            <p:ph type="title"/>
          </p:nvPr>
        </p:nvSpPr>
        <p:spPr/>
        <p:txBody>
          <a:bodyPr/>
          <a:lstStyle/>
          <a:p>
            <a:pPr eaLnBrk="1" fontAlgn="auto" hangingPunct="1">
              <a:spcAft>
                <a:spcPts val="0"/>
              </a:spcAft>
              <a:defRPr/>
            </a:pPr>
            <a:r>
              <a:rPr lang="en-US"/>
              <a:t>Community TB Programs</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giving of instructions 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4479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giving of instructions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429000"/>
            <a:ext cx="44799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64" name="Object 4"/>
          <p:cNvGraphicFramePr>
            <a:graphicFrameLocks noChangeAspect="1"/>
          </p:cNvGraphicFramePr>
          <p:nvPr/>
        </p:nvGraphicFramePr>
        <p:xfrm>
          <a:off x="5334000" y="1524000"/>
          <a:ext cx="3581400" cy="4800600"/>
        </p:xfrm>
        <a:graphic>
          <a:graphicData uri="http://schemas.openxmlformats.org/presentationml/2006/ole">
            <mc:AlternateContent xmlns:mc="http://schemas.openxmlformats.org/markup-compatibility/2006">
              <mc:Choice xmlns:v="urn:schemas-microsoft-com:vml" Requires="v">
                <p:oleObj spid="_x0000_s117792" name="Bitmap Image" r:id="rId6" imgW="2695951" imgH="3971429" progId="Paint.Picture">
                  <p:embed/>
                </p:oleObj>
              </mc:Choice>
              <mc:Fallback>
                <p:oleObj name="Bitmap Image" r:id="rId6" imgW="2695951" imgH="3971429"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524000"/>
                        <a:ext cx="3581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au staff preparing med 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4038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8787" name="Object 3"/>
          <p:cNvGraphicFramePr>
            <a:graphicFrameLocks noChangeAspect="1"/>
          </p:cNvGraphicFramePr>
          <p:nvPr/>
        </p:nvGraphicFramePr>
        <p:xfrm>
          <a:off x="4800600" y="685800"/>
          <a:ext cx="3990975" cy="4724400"/>
        </p:xfrm>
        <a:graphic>
          <a:graphicData uri="http://schemas.openxmlformats.org/presentationml/2006/ole">
            <mc:AlternateContent xmlns:mc="http://schemas.openxmlformats.org/markup-compatibility/2006">
              <mc:Choice xmlns:v="urn:schemas-microsoft-com:vml" Requires="v">
                <p:oleObj spid="_x0000_s118816" name="Bitmap Image" r:id="rId5" imgW="2723810" imgH="4038095" progId="Paint.Picture">
                  <p:embed/>
                </p:oleObj>
              </mc:Choice>
              <mc:Fallback>
                <p:oleObj name="Bitmap Image" r:id="rId5" imgW="2723810" imgH="4038095"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685800"/>
                        <a:ext cx="39909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8" name="Text Box 4"/>
          <p:cNvSpPr txBox="1">
            <a:spLocks noChangeArrowheads="1"/>
          </p:cNvSpPr>
          <p:nvPr/>
        </p:nvSpPr>
        <p:spPr bwMode="auto">
          <a:xfrm>
            <a:off x="2057400" y="57912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endParaRPr lang="en-US" sz="2400">
              <a:solidFill>
                <a:schemeClr val="tx2"/>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au staff preparing med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44525"/>
            <a:ext cx="83058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idx="1"/>
          </p:nvPr>
        </p:nvSpPr>
        <p:spPr/>
        <p:txBody>
          <a:bodyPr/>
          <a:lstStyle/>
          <a:p>
            <a:pPr eaLnBrk="1" hangingPunct="1">
              <a:lnSpc>
                <a:spcPct val="80000"/>
              </a:lnSpc>
            </a:pPr>
            <a:r>
              <a:rPr lang="en-US" sz="2800" dirty="0" smtClean="0"/>
              <a:t>Tuberculosis continues to be a public health concern </a:t>
            </a:r>
            <a:r>
              <a:rPr lang="en-US" sz="2800" dirty="0" smtClean="0"/>
              <a:t>globally, the problem is worse in developing countries where access to health care is a problem</a:t>
            </a:r>
            <a:endParaRPr lang="en-US" sz="2800" dirty="0" smtClean="0"/>
          </a:p>
          <a:p>
            <a:pPr eaLnBrk="1" hangingPunct="1">
              <a:lnSpc>
                <a:spcPct val="80000"/>
              </a:lnSpc>
            </a:pPr>
            <a:r>
              <a:rPr lang="en-US" sz="2800" dirty="0" smtClean="0"/>
              <a:t>We are still using very old tools for diagnosis and treatment</a:t>
            </a:r>
          </a:p>
          <a:p>
            <a:pPr eaLnBrk="1" hangingPunct="1">
              <a:lnSpc>
                <a:spcPct val="80000"/>
              </a:lnSpc>
            </a:pPr>
            <a:r>
              <a:rPr lang="en-US" sz="2800" dirty="0" smtClean="0"/>
              <a:t>TB is a preventable disease and curable: IPT works</a:t>
            </a:r>
          </a:p>
          <a:p>
            <a:pPr eaLnBrk="1" hangingPunct="1">
              <a:lnSpc>
                <a:spcPct val="80000"/>
              </a:lnSpc>
            </a:pPr>
            <a:r>
              <a:rPr lang="en-US" sz="2800" dirty="0" smtClean="0"/>
              <a:t>Tuberculosis should always be part of your differential diagnosis</a:t>
            </a:r>
          </a:p>
          <a:p>
            <a:pPr eaLnBrk="1" hangingPunct="1">
              <a:lnSpc>
                <a:spcPct val="80000"/>
              </a:lnSpc>
            </a:pPr>
            <a:r>
              <a:rPr lang="en-US" sz="2800" dirty="0" smtClean="0"/>
              <a:t>To be able to make an impact, we need a public health response, case identification and DOTS</a:t>
            </a:r>
          </a:p>
          <a:p>
            <a:pPr eaLnBrk="1" hangingPunct="1">
              <a:lnSpc>
                <a:spcPct val="80000"/>
              </a:lnSpc>
            </a:pPr>
            <a:endParaRPr lang="en-US" sz="2800" dirty="0" smtClean="0"/>
          </a:p>
        </p:txBody>
      </p:sp>
      <p:sp>
        <p:nvSpPr>
          <p:cNvPr id="431106" name="Rectangle 2"/>
          <p:cNvSpPr>
            <a:spLocks noGrp="1" noChangeArrowheads="1"/>
          </p:cNvSpPr>
          <p:nvPr>
            <p:ph type="title"/>
          </p:nvPr>
        </p:nvSpPr>
        <p:spPr/>
        <p:txBody>
          <a:bodyPr/>
          <a:lstStyle/>
          <a:p>
            <a:pPr eaLnBrk="1" fontAlgn="auto" hangingPunct="1">
              <a:spcAft>
                <a:spcPts val="0"/>
              </a:spcAft>
              <a:defRPr/>
            </a:pPr>
            <a:r>
              <a:rPr lang="en-US"/>
              <a:t>Summary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Arial" charset="0"/>
                <a:cs typeface="Arial" charset="0"/>
              </a:rPr>
              <a:t>Reported TB Cases </a:t>
            </a:r>
            <a:br>
              <a:rPr lang="en-US" dirty="0" smtClean="0">
                <a:latin typeface="Arial" charset="0"/>
                <a:cs typeface="Arial" charset="0"/>
              </a:rPr>
            </a:br>
            <a:r>
              <a:rPr lang="en-US" dirty="0" smtClean="0">
                <a:latin typeface="Arial" charset="0"/>
                <a:cs typeface="Arial" charset="0"/>
              </a:rPr>
              <a:t>United States, 1982–2012*</a:t>
            </a:r>
            <a:endParaRPr lang="en-US" dirty="0"/>
          </a:p>
        </p:txBody>
      </p:sp>
      <p:sp>
        <p:nvSpPr>
          <p:cNvPr id="22531" name="Text Placeholder 3"/>
          <p:cNvSpPr>
            <a:spLocks noGrp="1"/>
          </p:cNvSpPr>
          <p:nvPr>
            <p:ph type="body" sz="quarter" idx="4294967295"/>
          </p:nvPr>
        </p:nvSpPr>
        <p:spPr>
          <a:xfrm>
            <a:off x="457200" y="6019800"/>
            <a:ext cx="6705600" cy="609600"/>
          </a:xfrm>
        </p:spPr>
        <p:txBody>
          <a:bodyPr/>
          <a:lstStyle/>
          <a:p>
            <a:pPr>
              <a:buFont typeface="Wingdings 3" pitchFamily="18" charset="2"/>
              <a:buNone/>
            </a:pPr>
            <a:r>
              <a:rPr lang="en-US" sz="1100" smtClean="0">
                <a:solidFill>
                  <a:schemeClr val="tx2"/>
                </a:solidFill>
              </a:rPr>
              <a:t>*Updated as of June 10, 2013.</a:t>
            </a:r>
          </a:p>
        </p:txBody>
      </p:sp>
      <p:graphicFrame>
        <p:nvGraphicFramePr>
          <p:cNvPr id="22532" name="Chart 5"/>
          <p:cNvGraphicFramePr>
            <a:graphicFrameLocks/>
          </p:cNvGraphicFramePr>
          <p:nvPr/>
        </p:nvGraphicFramePr>
        <p:xfrm>
          <a:off x="482600" y="1346200"/>
          <a:ext cx="7950200" cy="4495800"/>
        </p:xfrm>
        <a:graphic>
          <a:graphicData uri="http://schemas.openxmlformats.org/presentationml/2006/ole">
            <mc:AlternateContent xmlns:mc="http://schemas.openxmlformats.org/markup-compatibility/2006">
              <mc:Choice xmlns:v="urn:schemas-microsoft-com:vml" Requires="v">
                <p:oleObj spid="_x0000_s22562" r:id="rId3" imgW="7949873" imgH="4493141" progId="Excel.Chart.8">
                  <p:embed/>
                </p:oleObj>
              </mc:Choice>
              <mc:Fallback>
                <p:oleObj r:id="rId3" imgW="7949873" imgH="4493141" progId="Excel.Chart.8">
                  <p:embed/>
                  <p:pic>
                    <p:nvPicPr>
                      <p:cNvPr id="0" name="Char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346200"/>
                        <a:ext cx="7950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152400" y="1752600"/>
            <a:ext cx="461665" cy="2862322"/>
          </a:xfrm>
          <a:prstGeom prst="rect">
            <a:avLst/>
          </a:prstGeom>
          <a:noFill/>
        </p:spPr>
        <p:txBody>
          <a:bodyPr vert="vert270">
            <a:spAutoFit/>
          </a:bodyPr>
          <a:lstStyle/>
          <a:p>
            <a:pPr algn="ctr">
              <a:defRPr/>
            </a:pPr>
            <a:r>
              <a:rPr lang="en-US" dirty="0">
                <a:solidFill>
                  <a:schemeClr val="tx2"/>
                </a:solidFill>
              </a:rPr>
              <a:t>No. of Cases</a:t>
            </a:r>
          </a:p>
        </p:txBody>
      </p:sp>
      <p:sp>
        <p:nvSpPr>
          <p:cNvPr id="8" name="TextBox 7"/>
          <p:cNvSpPr txBox="1"/>
          <p:nvPr/>
        </p:nvSpPr>
        <p:spPr>
          <a:xfrm rot="5400000">
            <a:off x="4400729" y="4510206"/>
            <a:ext cx="461665" cy="2862322"/>
          </a:xfrm>
          <a:prstGeom prst="rect">
            <a:avLst/>
          </a:prstGeom>
          <a:noFill/>
        </p:spPr>
        <p:txBody>
          <a:bodyPr vert="vert270">
            <a:spAutoFit/>
          </a:bodyPr>
          <a:lstStyle/>
          <a:p>
            <a:pPr algn="ctr">
              <a:defRPr/>
            </a:pPr>
            <a:r>
              <a:rPr lang="en-US" dirty="0">
                <a:solidFill>
                  <a:schemeClr val="tx2"/>
                </a:solidFill>
              </a:rPr>
              <a:t>Year</a:t>
            </a:r>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outside the box</a:t>
            </a:r>
            <a:endParaRPr lang="en-US" dirty="0"/>
          </a:p>
        </p:txBody>
      </p:sp>
      <p:pic>
        <p:nvPicPr>
          <p:cNvPr id="120834" name="Picture 2" descr="C:\Users\nquion\Desktop\microfinancing t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5921" y="1481138"/>
            <a:ext cx="7952157"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0015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p:txBody>
          <a:bodyPr/>
          <a:lstStyle/>
          <a:p>
            <a:pPr eaLnBrk="1" hangingPunct="1"/>
            <a:endParaRPr lang="en-US" dirty="0" smtClean="0"/>
          </a:p>
        </p:txBody>
      </p:sp>
      <p:pic>
        <p:nvPicPr>
          <p:cNvPr id="121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6597"/>
            <a:ext cx="9144000" cy="513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5750" y="1481138"/>
            <a:ext cx="60325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pPr eaLnBrk="1" fontAlgn="auto" hangingPunct="1">
              <a:spcAft>
                <a:spcPts val="0"/>
              </a:spcAft>
              <a:defRPr/>
            </a:pPr>
            <a:r>
              <a:rPr lang="en-US" dirty="0" smtClean="0"/>
              <a:t>Thank you</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pPr>
              <a:defRPr/>
            </a:pPr>
            <a:r>
              <a:rPr lang="en-US" dirty="0" smtClean="0"/>
              <a:t>TB Case Rates,* United States, 2012</a:t>
            </a:r>
            <a:endParaRPr lang="en-US" dirty="0"/>
          </a:p>
        </p:txBody>
      </p:sp>
      <p:sp>
        <p:nvSpPr>
          <p:cNvPr id="23555" name="Text Placeholder 3"/>
          <p:cNvSpPr>
            <a:spLocks noGrp="1"/>
          </p:cNvSpPr>
          <p:nvPr>
            <p:ph type="body" sz="quarter" idx="4294967295"/>
          </p:nvPr>
        </p:nvSpPr>
        <p:spPr>
          <a:xfrm>
            <a:off x="457200" y="6172200"/>
            <a:ext cx="6705600" cy="609600"/>
          </a:xfrm>
        </p:spPr>
        <p:txBody>
          <a:bodyPr/>
          <a:lstStyle/>
          <a:p>
            <a:pPr>
              <a:buFont typeface="Wingdings 3" pitchFamily="18" charset="2"/>
              <a:buNone/>
            </a:pPr>
            <a:r>
              <a:rPr lang="en-US" sz="1100" smtClean="0">
                <a:solidFill>
                  <a:schemeClr val="tx2"/>
                </a:solidFill>
              </a:rPr>
              <a:t>*Cases per 100,000.</a:t>
            </a:r>
          </a:p>
        </p:txBody>
      </p:sp>
      <p:grpSp>
        <p:nvGrpSpPr>
          <p:cNvPr id="3" name="Group 4"/>
          <p:cNvGrpSpPr>
            <a:grpSpLocks/>
          </p:cNvGrpSpPr>
          <p:nvPr/>
        </p:nvGrpSpPr>
        <p:grpSpPr bwMode="auto">
          <a:xfrm>
            <a:off x="1905000" y="4800600"/>
            <a:ext cx="877887" cy="585788"/>
            <a:chOff x="1547" y="3474"/>
            <a:chExt cx="767" cy="591"/>
          </a:xfrm>
          <a:solidFill>
            <a:srgbClr val="3177FF"/>
          </a:solidFill>
        </p:grpSpPr>
        <p:grpSp>
          <p:nvGrpSpPr>
            <p:cNvPr id="5" name="Group 5"/>
            <p:cNvGrpSpPr>
              <a:grpSpLocks/>
            </p:cNvGrpSpPr>
            <p:nvPr/>
          </p:nvGrpSpPr>
          <p:grpSpPr bwMode="auto">
            <a:xfrm>
              <a:off x="1547" y="3474"/>
              <a:ext cx="767" cy="591"/>
              <a:chOff x="1547" y="3474"/>
              <a:chExt cx="767" cy="591"/>
            </a:xfrm>
            <a:grpFill/>
          </p:grpSpPr>
          <p:sp>
            <p:nvSpPr>
              <p:cNvPr id="75" name="Freeform 6"/>
              <p:cNvSpPr>
                <a:spLocks/>
              </p:cNvSpPr>
              <p:nvPr/>
            </p:nvSpPr>
            <p:spPr bwMode="auto">
              <a:xfrm>
                <a:off x="1547" y="3549"/>
                <a:ext cx="59" cy="85"/>
              </a:xfrm>
              <a:custGeom>
                <a:avLst/>
                <a:gdLst/>
                <a:ahLst/>
                <a:cxnLst>
                  <a:cxn ang="0">
                    <a:pos x="0" y="85"/>
                  </a:cxn>
                  <a:cxn ang="0">
                    <a:pos x="0" y="60"/>
                  </a:cxn>
                  <a:cxn ang="0">
                    <a:pos x="33" y="0"/>
                  </a:cxn>
                  <a:cxn ang="0">
                    <a:pos x="59" y="17"/>
                  </a:cxn>
                  <a:cxn ang="0">
                    <a:pos x="31" y="85"/>
                  </a:cxn>
                  <a:cxn ang="0">
                    <a:pos x="0" y="85"/>
                  </a:cxn>
                </a:cxnLst>
                <a:rect l="0" t="0" r="r" b="b"/>
                <a:pathLst>
                  <a:path w="59" h="85">
                    <a:moveTo>
                      <a:pt x="0" y="85"/>
                    </a:moveTo>
                    <a:lnTo>
                      <a:pt x="0" y="60"/>
                    </a:lnTo>
                    <a:lnTo>
                      <a:pt x="33" y="0"/>
                    </a:lnTo>
                    <a:lnTo>
                      <a:pt x="59" y="17"/>
                    </a:lnTo>
                    <a:lnTo>
                      <a:pt x="31" y="85"/>
                    </a:lnTo>
                    <a:lnTo>
                      <a:pt x="0" y="85"/>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76" name="Freeform 7"/>
              <p:cNvSpPr>
                <a:spLocks/>
              </p:cNvSpPr>
              <p:nvPr/>
            </p:nvSpPr>
            <p:spPr bwMode="auto">
              <a:xfrm>
                <a:off x="1631" y="3474"/>
                <a:ext cx="110" cy="108"/>
              </a:xfrm>
              <a:custGeom>
                <a:avLst/>
                <a:gdLst/>
                <a:ahLst/>
                <a:cxnLst>
                  <a:cxn ang="0">
                    <a:pos x="24" y="12"/>
                  </a:cxn>
                  <a:cxn ang="0">
                    <a:pos x="0" y="64"/>
                  </a:cxn>
                  <a:cxn ang="0">
                    <a:pos x="42" y="99"/>
                  </a:cxn>
                  <a:cxn ang="0">
                    <a:pos x="92" y="108"/>
                  </a:cxn>
                  <a:cxn ang="0">
                    <a:pos x="110" y="65"/>
                  </a:cxn>
                  <a:cxn ang="0">
                    <a:pos x="98" y="0"/>
                  </a:cxn>
                  <a:cxn ang="0">
                    <a:pos x="24" y="12"/>
                  </a:cxn>
                </a:cxnLst>
                <a:rect l="0" t="0" r="r" b="b"/>
                <a:pathLst>
                  <a:path w="110" h="108">
                    <a:moveTo>
                      <a:pt x="24" y="12"/>
                    </a:moveTo>
                    <a:lnTo>
                      <a:pt x="0" y="64"/>
                    </a:lnTo>
                    <a:lnTo>
                      <a:pt x="42" y="99"/>
                    </a:lnTo>
                    <a:lnTo>
                      <a:pt x="92" y="108"/>
                    </a:lnTo>
                    <a:lnTo>
                      <a:pt x="110" y="65"/>
                    </a:lnTo>
                    <a:lnTo>
                      <a:pt x="98" y="0"/>
                    </a:lnTo>
                    <a:lnTo>
                      <a:pt x="24" y="12"/>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77" name="Freeform 8"/>
              <p:cNvSpPr>
                <a:spLocks/>
              </p:cNvSpPr>
              <p:nvPr/>
            </p:nvSpPr>
            <p:spPr bwMode="auto">
              <a:xfrm>
                <a:off x="1735" y="3549"/>
                <a:ext cx="163" cy="121"/>
              </a:xfrm>
              <a:custGeom>
                <a:avLst/>
                <a:gdLst/>
                <a:ahLst/>
                <a:cxnLst>
                  <a:cxn ang="0">
                    <a:pos x="0" y="42"/>
                  </a:cxn>
                  <a:cxn ang="0">
                    <a:pos x="111" y="0"/>
                  </a:cxn>
                  <a:cxn ang="0">
                    <a:pos x="133" y="52"/>
                  </a:cxn>
                  <a:cxn ang="0">
                    <a:pos x="154" y="64"/>
                  </a:cxn>
                  <a:cxn ang="0">
                    <a:pos x="163" y="106"/>
                  </a:cxn>
                  <a:cxn ang="0">
                    <a:pos x="107" y="113"/>
                  </a:cxn>
                  <a:cxn ang="0">
                    <a:pos x="67" y="121"/>
                  </a:cxn>
                  <a:cxn ang="0">
                    <a:pos x="0" y="42"/>
                  </a:cxn>
                </a:cxnLst>
                <a:rect l="0" t="0" r="r" b="b"/>
                <a:pathLst>
                  <a:path w="163" h="121">
                    <a:moveTo>
                      <a:pt x="0" y="42"/>
                    </a:moveTo>
                    <a:lnTo>
                      <a:pt x="111" y="0"/>
                    </a:lnTo>
                    <a:lnTo>
                      <a:pt x="133" y="52"/>
                    </a:lnTo>
                    <a:lnTo>
                      <a:pt x="154" y="64"/>
                    </a:lnTo>
                    <a:lnTo>
                      <a:pt x="163" y="106"/>
                    </a:lnTo>
                    <a:lnTo>
                      <a:pt x="107" y="113"/>
                    </a:lnTo>
                    <a:lnTo>
                      <a:pt x="67" y="121"/>
                    </a:lnTo>
                    <a:lnTo>
                      <a:pt x="0" y="42"/>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78" name="Freeform 9"/>
              <p:cNvSpPr>
                <a:spLocks/>
              </p:cNvSpPr>
              <p:nvPr/>
            </p:nvSpPr>
            <p:spPr bwMode="auto">
              <a:xfrm>
                <a:off x="1903" y="3641"/>
                <a:ext cx="131" cy="63"/>
              </a:xfrm>
              <a:custGeom>
                <a:avLst/>
                <a:gdLst/>
                <a:ahLst/>
                <a:cxnLst>
                  <a:cxn ang="0">
                    <a:pos x="20" y="2"/>
                  </a:cxn>
                  <a:cxn ang="0">
                    <a:pos x="0" y="60"/>
                  </a:cxn>
                  <a:cxn ang="0">
                    <a:pos x="35" y="63"/>
                  </a:cxn>
                  <a:cxn ang="0">
                    <a:pos x="56" y="50"/>
                  </a:cxn>
                  <a:cxn ang="0">
                    <a:pos x="96" y="52"/>
                  </a:cxn>
                  <a:cxn ang="0">
                    <a:pos x="131" y="26"/>
                  </a:cxn>
                  <a:cxn ang="0">
                    <a:pos x="108" y="17"/>
                  </a:cxn>
                  <a:cxn ang="0">
                    <a:pos x="91" y="0"/>
                  </a:cxn>
                  <a:cxn ang="0">
                    <a:pos x="20" y="2"/>
                  </a:cxn>
                </a:cxnLst>
                <a:rect l="0" t="0" r="r" b="b"/>
                <a:pathLst>
                  <a:path w="131" h="63">
                    <a:moveTo>
                      <a:pt x="20" y="2"/>
                    </a:moveTo>
                    <a:lnTo>
                      <a:pt x="0" y="60"/>
                    </a:lnTo>
                    <a:lnTo>
                      <a:pt x="35" y="63"/>
                    </a:lnTo>
                    <a:lnTo>
                      <a:pt x="56" y="50"/>
                    </a:lnTo>
                    <a:lnTo>
                      <a:pt x="96" y="52"/>
                    </a:lnTo>
                    <a:lnTo>
                      <a:pt x="131" y="26"/>
                    </a:lnTo>
                    <a:lnTo>
                      <a:pt x="108" y="17"/>
                    </a:lnTo>
                    <a:lnTo>
                      <a:pt x="91" y="0"/>
                    </a:lnTo>
                    <a:lnTo>
                      <a:pt x="20" y="2"/>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79" name="Freeform 10"/>
              <p:cNvSpPr>
                <a:spLocks/>
              </p:cNvSpPr>
              <p:nvPr/>
            </p:nvSpPr>
            <p:spPr bwMode="auto">
              <a:xfrm>
                <a:off x="1942" y="3731"/>
                <a:ext cx="53" cy="47"/>
              </a:xfrm>
              <a:custGeom>
                <a:avLst/>
                <a:gdLst/>
                <a:ahLst/>
                <a:cxnLst>
                  <a:cxn ang="0">
                    <a:pos x="46" y="0"/>
                  </a:cxn>
                  <a:cxn ang="0">
                    <a:pos x="0" y="4"/>
                  </a:cxn>
                  <a:cxn ang="0">
                    <a:pos x="8" y="47"/>
                  </a:cxn>
                  <a:cxn ang="0">
                    <a:pos x="53" y="36"/>
                  </a:cxn>
                  <a:cxn ang="0">
                    <a:pos x="46" y="0"/>
                  </a:cxn>
                </a:cxnLst>
                <a:rect l="0" t="0" r="r" b="b"/>
                <a:pathLst>
                  <a:path w="53" h="47">
                    <a:moveTo>
                      <a:pt x="46" y="0"/>
                    </a:moveTo>
                    <a:lnTo>
                      <a:pt x="0" y="4"/>
                    </a:lnTo>
                    <a:lnTo>
                      <a:pt x="8" y="47"/>
                    </a:lnTo>
                    <a:lnTo>
                      <a:pt x="53" y="36"/>
                    </a:lnTo>
                    <a:lnTo>
                      <a:pt x="46" y="0"/>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0" name="Freeform 11"/>
              <p:cNvSpPr>
                <a:spLocks/>
              </p:cNvSpPr>
              <p:nvPr/>
            </p:nvSpPr>
            <p:spPr bwMode="auto">
              <a:xfrm>
                <a:off x="2000" y="3782"/>
                <a:ext cx="36" cy="45"/>
              </a:xfrm>
              <a:custGeom>
                <a:avLst/>
                <a:gdLst/>
                <a:ahLst/>
                <a:cxnLst>
                  <a:cxn ang="0">
                    <a:pos x="0" y="17"/>
                  </a:cxn>
                  <a:cxn ang="0">
                    <a:pos x="36" y="0"/>
                  </a:cxn>
                  <a:cxn ang="0">
                    <a:pos x="36" y="40"/>
                  </a:cxn>
                  <a:cxn ang="0">
                    <a:pos x="12" y="45"/>
                  </a:cxn>
                  <a:cxn ang="0">
                    <a:pos x="0" y="17"/>
                  </a:cxn>
                </a:cxnLst>
                <a:rect l="0" t="0" r="r" b="b"/>
                <a:pathLst>
                  <a:path w="36" h="45">
                    <a:moveTo>
                      <a:pt x="0" y="17"/>
                    </a:moveTo>
                    <a:lnTo>
                      <a:pt x="36" y="0"/>
                    </a:lnTo>
                    <a:lnTo>
                      <a:pt x="36" y="40"/>
                    </a:lnTo>
                    <a:lnTo>
                      <a:pt x="12" y="45"/>
                    </a:lnTo>
                    <a:lnTo>
                      <a:pt x="0" y="17"/>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1" name="Freeform 12"/>
              <p:cNvSpPr>
                <a:spLocks/>
              </p:cNvSpPr>
              <p:nvPr/>
            </p:nvSpPr>
            <p:spPr bwMode="auto">
              <a:xfrm>
                <a:off x="2092" y="3803"/>
                <a:ext cx="222" cy="262"/>
              </a:xfrm>
              <a:custGeom>
                <a:avLst/>
                <a:gdLst/>
                <a:ahLst/>
                <a:cxnLst>
                  <a:cxn ang="0">
                    <a:pos x="37" y="0"/>
                  </a:cxn>
                  <a:cxn ang="0">
                    <a:pos x="0" y="100"/>
                  </a:cxn>
                  <a:cxn ang="0">
                    <a:pos x="27" y="149"/>
                  </a:cxn>
                  <a:cxn ang="0">
                    <a:pos x="27" y="238"/>
                  </a:cxn>
                  <a:cxn ang="0">
                    <a:pos x="80" y="262"/>
                  </a:cxn>
                  <a:cxn ang="0">
                    <a:pos x="104" y="210"/>
                  </a:cxn>
                  <a:cxn ang="0">
                    <a:pos x="172" y="198"/>
                  </a:cxn>
                  <a:cxn ang="0">
                    <a:pos x="222" y="141"/>
                  </a:cxn>
                  <a:cxn ang="0">
                    <a:pos x="169" y="52"/>
                  </a:cxn>
                  <a:cxn ang="0">
                    <a:pos x="37" y="0"/>
                  </a:cxn>
                </a:cxnLst>
                <a:rect l="0" t="0" r="r" b="b"/>
                <a:pathLst>
                  <a:path w="222" h="262">
                    <a:moveTo>
                      <a:pt x="37" y="0"/>
                    </a:moveTo>
                    <a:lnTo>
                      <a:pt x="0" y="100"/>
                    </a:lnTo>
                    <a:lnTo>
                      <a:pt x="27" y="149"/>
                    </a:lnTo>
                    <a:lnTo>
                      <a:pt x="27" y="238"/>
                    </a:lnTo>
                    <a:lnTo>
                      <a:pt x="80" y="262"/>
                    </a:lnTo>
                    <a:lnTo>
                      <a:pt x="104" y="210"/>
                    </a:lnTo>
                    <a:lnTo>
                      <a:pt x="172" y="198"/>
                    </a:lnTo>
                    <a:lnTo>
                      <a:pt x="222" y="141"/>
                    </a:lnTo>
                    <a:lnTo>
                      <a:pt x="169" y="52"/>
                    </a:lnTo>
                    <a:lnTo>
                      <a:pt x="37" y="0"/>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grpSp>
        <p:sp>
          <p:nvSpPr>
            <p:cNvPr id="74" name="Freeform 13"/>
            <p:cNvSpPr>
              <a:spLocks/>
            </p:cNvSpPr>
            <p:nvPr/>
          </p:nvSpPr>
          <p:spPr bwMode="auto">
            <a:xfrm>
              <a:off x="2014" y="3681"/>
              <a:ext cx="122" cy="102"/>
            </a:xfrm>
            <a:custGeom>
              <a:avLst/>
              <a:gdLst/>
              <a:ahLst/>
              <a:cxnLst>
                <a:cxn ang="0">
                  <a:pos x="25" y="0"/>
                </a:cxn>
                <a:cxn ang="0">
                  <a:pos x="0" y="30"/>
                </a:cxn>
                <a:cxn ang="0">
                  <a:pos x="10" y="54"/>
                </a:cxn>
                <a:cxn ang="0">
                  <a:pos x="33" y="62"/>
                </a:cxn>
                <a:cxn ang="0">
                  <a:pos x="57" y="102"/>
                </a:cxn>
                <a:cxn ang="0">
                  <a:pos x="121" y="86"/>
                </a:cxn>
                <a:cxn ang="0">
                  <a:pos x="122" y="43"/>
                </a:cxn>
                <a:cxn ang="0">
                  <a:pos x="75" y="8"/>
                </a:cxn>
                <a:cxn ang="0">
                  <a:pos x="25" y="0"/>
                </a:cxn>
              </a:cxnLst>
              <a:rect l="0" t="0" r="r" b="b"/>
              <a:pathLst>
                <a:path w="122" h="102">
                  <a:moveTo>
                    <a:pt x="25" y="0"/>
                  </a:moveTo>
                  <a:lnTo>
                    <a:pt x="0" y="30"/>
                  </a:lnTo>
                  <a:lnTo>
                    <a:pt x="10" y="54"/>
                  </a:lnTo>
                  <a:lnTo>
                    <a:pt x="33" y="62"/>
                  </a:lnTo>
                  <a:lnTo>
                    <a:pt x="57" y="102"/>
                  </a:lnTo>
                  <a:lnTo>
                    <a:pt x="121" y="86"/>
                  </a:lnTo>
                  <a:lnTo>
                    <a:pt x="122" y="43"/>
                  </a:lnTo>
                  <a:lnTo>
                    <a:pt x="75" y="8"/>
                  </a:lnTo>
                  <a:lnTo>
                    <a:pt x="25" y="0"/>
                  </a:lnTo>
                  <a:close/>
                </a:path>
              </a:pathLst>
            </a:custGeom>
            <a:grp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grpSp>
      <p:sp>
        <p:nvSpPr>
          <p:cNvPr id="82" name="Freeform 15"/>
          <p:cNvSpPr>
            <a:spLocks/>
          </p:cNvSpPr>
          <p:nvPr/>
        </p:nvSpPr>
        <p:spPr bwMode="auto">
          <a:xfrm>
            <a:off x="7140575" y="1546225"/>
            <a:ext cx="433388" cy="684213"/>
          </a:xfrm>
          <a:custGeom>
            <a:avLst/>
            <a:gdLst/>
            <a:ahLst/>
            <a:cxnLst>
              <a:cxn ang="0">
                <a:pos x="65" y="13"/>
              </a:cxn>
              <a:cxn ang="0">
                <a:pos x="24" y="92"/>
              </a:cxn>
              <a:cxn ang="0">
                <a:pos x="44" y="121"/>
              </a:cxn>
              <a:cxn ang="0">
                <a:pos x="24" y="157"/>
              </a:cxn>
              <a:cxn ang="0">
                <a:pos x="36" y="169"/>
              </a:cxn>
              <a:cxn ang="0">
                <a:pos x="28" y="193"/>
              </a:cxn>
              <a:cxn ang="0">
                <a:pos x="28" y="233"/>
              </a:cxn>
              <a:cxn ang="0">
                <a:pos x="0" y="248"/>
              </a:cxn>
              <a:cxn ang="0">
                <a:pos x="11" y="260"/>
              </a:cxn>
              <a:cxn ang="0">
                <a:pos x="69" y="409"/>
              </a:cxn>
              <a:cxn ang="0">
                <a:pos x="116" y="427"/>
              </a:cxn>
              <a:cxn ang="0">
                <a:pos x="113" y="397"/>
              </a:cxn>
              <a:cxn ang="0">
                <a:pos x="135" y="373"/>
              </a:cxn>
              <a:cxn ang="0">
                <a:pos x="128" y="348"/>
              </a:cxn>
              <a:cxn ang="0">
                <a:pos x="185" y="317"/>
              </a:cxn>
              <a:cxn ang="0">
                <a:pos x="187" y="276"/>
              </a:cxn>
              <a:cxn ang="0">
                <a:pos x="221" y="273"/>
              </a:cxn>
              <a:cxn ang="0">
                <a:pos x="247" y="241"/>
              </a:cxn>
              <a:cxn ang="0">
                <a:pos x="279" y="220"/>
              </a:cxn>
              <a:cxn ang="0">
                <a:pos x="279" y="193"/>
              </a:cxn>
              <a:cxn ang="0">
                <a:pos x="235" y="185"/>
              </a:cxn>
              <a:cxn ang="0">
                <a:pos x="227" y="156"/>
              </a:cxn>
              <a:cxn ang="0">
                <a:pos x="183" y="152"/>
              </a:cxn>
              <a:cxn ang="0">
                <a:pos x="147" y="25"/>
              </a:cxn>
              <a:cxn ang="0">
                <a:pos x="132" y="0"/>
              </a:cxn>
              <a:cxn ang="0">
                <a:pos x="88" y="11"/>
              </a:cxn>
              <a:cxn ang="0">
                <a:pos x="80" y="23"/>
              </a:cxn>
              <a:cxn ang="0">
                <a:pos x="65" y="13"/>
              </a:cxn>
            </a:cxnLst>
            <a:rect l="0" t="0" r="r" b="b"/>
            <a:pathLst>
              <a:path w="279" h="427">
                <a:moveTo>
                  <a:pt x="65" y="13"/>
                </a:moveTo>
                <a:lnTo>
                  <a:pt x="24" y="92"/>
                </a:lnTo>
                <a:lnTo>
                  <a:pt x="44" y="121"/>
                </a:lnTo>
                <a:lnTo>
                  <a:pt x="24" y="157"/>
                </a:lnTo>
                <a:lnTo>
                  <a:pt x="36" y="169"/>
                </a:lnTo>
                <a:lnTo>
                  <a:pt x="28" y="193"/>
                </a:lnTo>
                <a:lnTo>
                  <a:pt x="28" y="233"/>
                </a:lnTo>
                <a:lnTo>
                  <a:pt x="0" y="248"/>
                </a:lnTo>
                <a:lnTo>
                  <a:pt x="11" y="260"/>
                </a:lnTo>
                <a:lnTo>
                  <a:pt x="69" y="409"/>
                </a:lnTo>
                <a:lnTo>
                  <a:pt x="116" y="427"/>
                </a:lnTo>
                <a:lnTo>
                  <a:pt x="113" y="397"/>
                </a:lnTo>
                <a:lnTo>
                  <a:pt x="135" y="373"/>
                </a:lnTo>
                <a:lnTo>
                  <a:pt x="128" y="348"/>
                </a:lnTo>
                <a:lnTo>
                  <a:pt x="185" y="317"/>
                </a:lnTo>
                <a:lnTo>
                  <a:pt x="187" y="276"/>
                </a:lnTo>
                <a:lnTo>
                  <a:pt x="221" y="273"/>
                </a:lnTo>
                <a:lnTo>
                  <a:pt x="247" y="241"/>
                </a:lnTo>
                <a:lnTo>
                  <a:pt x="279" y="220"/>
                </a:lnTo>
                <a:lnTo>
                  <a:pt x="279" y="193"/>
                </a:lnTo>
                <a:lnTo>
                  <a:pt x="235" y="185"/>
                </a:lnTo>
                <a:lnTo>
                  <a:pt x="227" y="156"/>
                </a:lnTo>
                <a:lnTo>
                  <a:pt x="183" y="152"/>
                </a:lnTo>
                <a:lnTo>
                  <a:pt x="147" y="25"/>
                </a:lnTo>
                <a:lnTo>
                  <a:pt x="132" y="0"/>
                </a:lnTo>
                <a:lnTo>
                  <a:pt x="88" y="11"/>
                </a:lnTo>
                <a:lnTo>
                  <a:pt x="80" y="23"/>
                </a:lnTo>
                <a:lnTo>
                  <a:pt x="65" y="13"/>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3" name="Freeform 16"/>
          <p:cNvSpPr>
            <a:spLocks/>
          </p:cNvSpPr>
          <p:nvPr/>
        </p:nvSpPr>
        <p:spPr bwMode="auto">
          <a:xfrm>
            <a:off x="6494463" y="2897188"/>
            <a:ext cx="557212" cy="236537"/>
          </a:xfrm>
          <a:custGeom>
            <a:avLst/>
            <a:gdLst/>
            <a:ahLst/>
            <a:cxnLst>
              <a:cxn ang="0">
                <a:pos x="0" y="51"/>
              </a:cxn>
              <a:cxn ang="0">
                <a:pos x="267" y="0"/>
              </a:cxn>
              <a:cxn ang="0">
                <a:pos x="311" y="101"/>
              </a:cxn>
              <a:cxn ang="0">
                <a:pos x="357" y="91"/>
              </a:cxn>
              <a:cxn ang="0">
                <a:pos x="359" y="141"/>
              </a:cxn>
              <a:cxn ang="0">
                <a:pos x="322" y="148"/>
              </a:cxn>
              <a:cxn ang="0">
                <a:pos x="288" y="115"/>
              </a:cxn>
              <a:cxn ang="0">
                <a:pos x="267" y="75"/>
              </a:cxn>
              <a:cxn ang="0">
                <a:pos x="263" y="19"/>
              </a:cxn>
              <a:cxn ang="0">
                <a:pos x="247" y="47"/>
              </a:cxn>
              <a:cxn ang="0">
                <a:pos x="266" y="131"/>
              </a:cxn>
              <a:cxn ang="0">
                <a:pos x="187" y="143"/>
              </a:cxn>
              <a:cxn ang="0">
                <a:pos x="185" y="81"/>
              </a:cxn>
              <a:cxn ang="0">
                <a:pos x="137" y="55"/>
              </a:cxn>
              <a:cxn ang="0">
                <a:pos x="96" y="48"/>
              </a:cxn>
              <a:cxn ang="0">
                <a:pos x="11" y="91"/>
              </a:cxn>
              <a:cxn ang="0">
                <a:pos x="0" y="51"/>
              </a:cxn>
            </a:cxnLst>
            <a:rect l="0" t="0" r="r" b="b"/>
            <a:pathLst>
              <a:path w="359" h="148">
                <a:moveTo>
                  <a:pt x="0" y="51"/>
                </a:moveTo>
                <a:lnTo>
                  <a:pt x="267" y="0"/>
                </a:lnTo>
                <a:lnTo>
                  <a:pt x="311" y="101"/>
                </a:lnTo>
                <a:lnTo>
                  <a:pt x="357" y="91"/>
                </a:lnTo>
                <a:lnTo>
                  <a:pt x="359" y="141"/>
                </a:lnTo>
                <a:lnTo>
                  <a:pt x="322" y="148"/>
                </a:lnTo>
                <a:lnTo>
                  <a:pt x="288" y="115"/>
                </a:lnTo>
                <a:lnTo>
                  <a:pt x="267" y="75"/>
                </a:lnTo>
                <a:lnTo>
                  <a:pt x="263" y="19"/>
                </a:lnTo>
                <a:lnTo>
                  <a:pt x="247" y="47"/>
                </a:lnTo>
                <a:lnTo>
                  <a:pt x="266" y="131"/>
                </a:lnTo>
                <a:lnTo>
                  <a:pt x="187" y="143"/>
                </a:lnTo>
                <a:lnTo>
                  <a:pt x="185" y="81"/>
                </a:lnTo>
                <a:lnTo>
                  <a:pt x="137" y="55"/>
                </a:lnTo>
                <a:lnTo>
                  <a:pt x="96" y="48"/>
                </a:lnTo>
                <a:lnTo>
                  <a:pt x="11" y="91"/>
                </a:lnTo>
                <a:lnTo>
                  <a:pt x="0" y="51"/>
                </a:lnTo>
                <a:close/>
              </a:path>
            </a:pathLst>
          </a:custGeom>
          <a:solidFill>
            <a:schemeClr val="accent1">
              <a:lumMod val="60000"/>
              <a:lumOff val="40000"/>
            </a:schemeClr>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4" name="Freeform 17"/>
          <p:cNvSpPr>
            <a:spLocks/>
          </p:cNvSpPr>
          <p:nvPr/>
        </p:nvSpPr>
        <p:spPr bwMode="auto">
          <a:xfrm>
            <a:off x="1939925" y="1597025"/>
            <a:ext cx="735013" cy="555625"/>
          </a:xfrm>
          <a:custGeom>
            <a:avLst/>
            <a:gdLst/>
            <a:ahLst/>
            <a:cxnLst>
              <a:cxn ang="0">
                <a:pos x="120" y="0"/>
              </a:cxn>
              <a:cxn ang="0">
                <a:pos x="217" y="27"/>
              </a:cxn>
              <a:cxn ang="0">
                <a:pos x="291" y="44"/>
              </a:cxn>
              <a:cxn ang="0">
                <a:pos x="327" y="52"/>
              </a:cxn>
              <a:cxn ang="0">
                <a:pos x="364" y="57"/>
              </a:cxn>
              <a:cxn ang="0">
                <a:pos x="413" y="67"/>
              </a:cxn>
              <a:cxn ang="0">
                <a:pos x="473" y="77"/>
              </a:cxn>
              <a:cxn ang="0">
                <a:pos x="435" y="347"/>
              </a:cxn>
              <a:cxn ang="0">
                <a:pos x="251" y="309"/>
              </a:cxn>
              <a:cxn ang="0">
                <a:pos x="226" y="326"/>
              </a:cxn>
              <a:cxn ang="0">
                <a:pos x="193" y="300"/>
              </a:cxn>
              <a:cxn ang="0">
                <a:pos x="164" y="326"/>
              </a:cxn>
              <a:cxn ang="0">
                <a:pos x="137" y="304"/>
              </a:cxn>
              <a:cxn ang="0">
                <a:pos x="61" y="300"/>
              </a:cxn>
              <a:cxn ang="0">
                <a:pos x="72" y="256"/>
              </a:cxn>
              <a:cxn ang="0">
                <a:pos x="17" y="252"/>
              </a:cxn>
              <a:cxn ang="0">
                <a:pos x="12" y="226"/>
              </a:cxn>
              <a:cxn ang="0">
                <a:pos x="23" y="200"/>
              </a:cxn>
              <a:cxn ang="0">
                <a:pos x="9" y="176"/>
              </a:cxn>
              <a:cxn ang="0">
                <a:pos x="11" y="108"/>
              </a:cxn>
              <a:cxn ang="0">
                <a:pos x="0" y="56"/>
              </a:cxn>
              <a:cxn ang="0">
                <a:pos x="7" y="36"/>
              </a:cxn>
              <a:cxn ang="0">
                <a:pos x="31" y="44"/>
              </a:cxn>
              <a:cxn ang="0">
                <a:pos x="56" y="75"/>
              </a:cxn>
              <a:cxn ang="0">
                <a:pos x="102" y="81"/>
              </a:cxn>
              <a:cxn ang="0">
                <a:pos x="114" y="106"/>
              </a:cxn>
              <a:cxn ang="0">
                <a:pos x="92" y="106"/>
              </a:cxn>
              <a:cxn ang="0">
                <a:pos x="89" y="128"/>
              </a:cxn>
              <a:cxn ang="0">
                <a:pos x="102" y="130"/>
              </a:cxn>
              <a:cxn ang="0">
                <a:pos x="108" y="152"/>
              </a:cxn>
              <a:cxn ang="0">
                <a:pos x="80" y="168"/>
              </a:cxn>
              <a:cxn ang="0">
                <a:pos x="80" y="182"/>
              </a:cxn>
              <a:cxn ang="0">
                <a:pos x="112" y="182"/>
              </a:cxn>
              <a:cxn ang="0">
                <a:pos x="120" y="145"/>
              </a:cxn>
              <a:cxn ang="0">
                <a:pos x="144" y="122"/>
              </a:cxn>
              <a:cxn ang="0">
                <a:pos x="114" y="64"/>
              </a:cxn>
              <a:cxn ang="0">
                <a:pos x="133" y="45"/>
              </a:cxn>
              <a:cxn ang="0">
                <a:pos x="120" y="0"/>
              </a:cxn>
            </a:cxnLst>
            <a:rect l="0" t="0" r="r" b="b"/>
            <a:pathLst>
              <a:path w="473" h="347">
                <a:moveTo>
                  <a:pt x="120" y="0"/>
                </a:moveTo>
                <a:lnTo>
                  <a:pt x="217" y="27"/>
                </a:lnTo>
                <a:lnTo>
                  <a:pt x="291" y="44"/>
                </a:lnTo>
                <a:lnTo>
                  <a:pt x="327" y="52"/>
                </a:lnTo>
                <a:lnTo>
                  <a:pt x="364" y="57"/>
                </a:lnTo>
                <a:lnTo>
                  <a:pt x="413" y="67"/>
                </a:lnTo>
                <a:lnTo>
                  <a:pt x="473" y="77"/>
                </a:lnTo>
                <a:lnTo>
                  <a:pt x="435" y="347"/>
                </a:lnTo>
                <a:lnTo>
                  <a:pt x="251" y="309"/>
                </a:lnTo>
                <a:lnTo>
                  <a:pt x="226" y="326"/>
                </a:lnTo>
                <a:lnTo>
                  <a:pt x="193" y="300"/>
                </a:lnTo>
                <a:lnTo>
                  <a:pt x="164" y="326"/>
                </a:lnTo>
                <a:lnTo>
                  <a:pt x="137" y="304"/>
                </a:lnTo>
                <a:lnTo>
                  <a:pt x="61" y="300"/>
                </a:lnTo>
                <a:lnTo>
                  <a:pt x="72" y="256"/>
                </a:lnTo>
                <a:lnTo>
                  <a:pt x="17" y="252"/>
                </a:lnTo>
                <a:lnTo>
                  <a:pt x="12" y="226"/>
                </a:lnTo>
                <a:lnTo>
                  <a:pt x="23" y="200"/>
                </a:lnTo>
                <a:lnTo>
                  <a:pt x="9" y="176"/>
                </a:lnTo>
                <a:lnTo>
                  <a:pt x="11" y="108"/>
                </a:lnTo>
                <a:lnTo>
                  <a:pt x="0" y="56"/>
                </a:lnTo>
                <a:lnTo>
                  <a:pt x="7" y="36"/>
                </a:lnTo>
                <a:lnTo>
                  <a:pt x="31" y="44"/>
                </a:lnTo>
                <a:lnTo>
                  <a:pt x="56" y="75"/>
                </a:lnTo>
                <a:lnTo>
                  <a:pt x="102" y="81"/>
                </a:lnTo>
                <a:lnTo>
                  <a:pt x="114" y="106"/>
                </a:lnTo>
                <a:lnTo>
                  <a:pt x="92" y="106"/>
                </a:lnTo>
                <a:lnTo>
                  <a:pt x="89" y="128"/>
                </a:lnTo>
                <a:lnTo>
                  <a:pt x="102" y="130"/>
                </a:lnTo>
                <a:lnTo>
                  <a:pt x="108" y="152"/>
                </a:lnTo>
                <a:lnTo>
                  <a:pt x="80" y="168"/>
                </a:lnTo>
                <a:lnTo>
                  <a:pt x="80" y="182"/>
                </a:lnTo>
                <a:lnTo>
                  <a:pt x="112" y="182"/>
                </a:lnTo>
                <a:lnTo>
                  <a:pt x="120" y="145"/>
                </a:lnTo>
                <a:lnTo>
                  <a:pt x="144" y="122"/>
                </a:lnTo>
                <a:lnTo>
                  <a:pt x="114" y="64"/>
                </a:lnTo>
                <a:lnTo>
                  <a:pt x="133" y="45"/>
                </a:lnTo>
                <a:lnTo>
                  <a:pt x="120" y="0"/>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5" name="Freeform 18"/>
          <p:cNvSpPr>
            <a:spLocks/>
          </p:cNvSpPr>
          <p:nvPr/>
        </p:nvSpPr>
        <p:spPr bwMode="auto">
          <a:xfrm>
            <a:off x="1766888" y="2000250"/>
            <a:ext cx="917575" cy="722313"/>
          </a:xfrm>
          <a:custGeom>
            <a:avLst/>
            <a:gdLst/>
            <a:ahLst/>
            <a:cxnLst>
              <a:cxn ang="0">
                <a:pos x="129" y="0"/>
              </a:cxn>
              <a:cxn ang="0">
                <a:pos x="112" y="9"/>
              </a:cxn>
              <a:cxn ang="0">
                <a:pos x="101" y="49"/>
              </a:cxn>
              <a:cxn ang="0">
                <a:pos x="91" y="82"/>
              </a:cxn>
              <a:cxn ang="0">
                <a:pos x="83" y="109"/>
              </a:cxn>
              <a:cxn ang="0">
                <a:pos x="72" y="138"/>
              </a:cxn>
              <a:cxn ang="0">
                <a:pos x="60" y="167"/>
              </a:cxn>
              <a:cxn ang="0">
                <a:pos x="44" y="199"/>
              </a:cxn>
              <a:cxn ang="0">
                <a:pos x="23" y="237"/>
              </a:cxn>
              <a:cxn ang="0">
                <a:pos x="0" y="273"/>
              </a:cxn>
              <a:cxn ang="0">
                <a:pos x="0" y="351"/>
              </a:cxn>
              <a:cxn ang="0">
                <a:pos x="331" y="419"/>
              </a:cxn>
              <a:cxn ang="0">
                <a:pos x="484" y="451"/>
              </a:cxn>
              <a:cxn ang="0">
                <a:pos x="516" y="294"/>
              </a:cxn>
              <a:cxn ang="0">
                <a:pos x="536" y="281"/>
              </a:cxn>
              <a:cxn ang="0">
                <a:pos x="517" y="246"/>
              </a:cxn>
              <a:cxn ang="0">
                <a:pos x="527" y="210"/>
              </a:cxn>
              <a:cxn ang="0">
                <a:pos x="591" y="150"/>
              </a:cxn>
              <a:cxn ang="0">
                <a:pos x="547" y="95"/>
              </a:cxn>
              <a:cxn ang="0">
                <a:pos x="363" y="57"/>
              </a:cxn>
              <a:cxn ang="0">
                <a:pos x="338" y="73"/>
              </a:cxn>
              <a:cxn ang="0">
                <a:pos x="305" y="46"/>
              </a:cxn>
              <a:cxn ang="0">
                <a:pos x="276" y="74"/>
              </a:cxn>
              <a:cxn ang="0">
                <a:pos x="248" y="46"/>
              </a:cxn>
              <a:cxn ang="0">
                <a:pos x="174" y="48"/>
              </a:cxn>
              <a:cxn ang="0">
                <a:pos x="184" y="4"/>
              </a:cxn>
              <a:cxn ang="0">
                <a:pos x="129" y="0"/>
              </a:cxn>
            </a:cxnLst>
            <a:rect l="0" t="0" r="r" b="b"/>
            <a:pathLst>
              <a:path w="591" h="451">
                <a:moveTo>
                  <a:pt x="129" y="0"/>
                </a:moveTo>
                <a:lnTo>
                  <a:pt x="112" y="9"/>
                </a:lnTo>
                <a:lnTo>
                  <a:pt x="101" y="49"/>
                </a:lnTo>
                <a:lnTo>
                  <a:pt x="91" y="82"/>
                </a:lnTo>
                <a:lnTo>
                  <a:pt x="83" y="109"/>
                </a:lnTo>
                <a:lnTo>
                  <a:pt x="72" y="138"/>
                </a:lnTo>
                <a:lnTo>
                  <a:pt x="60" y="167"/>
                </a:lnTo>
                <a:lnTo>
                  <a:pt x="44" y="199"/>
                </a:lnTo>
                <a:lnTo>
                  <a:pt x="23" y="237"/>
                </a:lnTo>
                <a:lnTo>
                  <a:pt x="0" y="273"/>
                </a:lnTo>
                <a:lnTo>
                  <a:pt x="0" y="351"/>
                </a:lnTo>
                <a:lnTo>
                  <a:pt x="331" y="419"/>
                </a:lnTo>
                <a:lnTo>
                  <a:pt x="484" y="451"/>
                </a:lnTo>
                <a:lnTo>
                  <a:pt x="516" y="294"/>
                </a:lnTo>
                <a:lnTo>
                  <a:pt x="536" y="281"/>
                </a:lnTo>
                <a:lnTo>
                  <a:pt x="517" y="246"/>
                </a:lnTo>
                <a:lnTo>
                  <a:pt x="527" y="210"/>
                </a:lnTo>
                <a:lnTo>
                  <a:pt x="591" y="150"/>
                </a:lnTo>
                <a:lnTo>
                  <a:pt x="547" y="95"/>
                </a:lnTo>
                <a:lnTo>
                  <a:pt x="363" y="57"/>
                </a:lnTo>
                <a:lnTo>
                  <a:pt x="338" y="73"/>
                </a:lnTo>
                <a:lnTo>
                  <a:pt x="305" y="46"/>
                </a:lnTo>
                <a:lnTo>
                  <a:pt x="276" y="74"/>
                </a:lnTo>
                <a:lnTo>
                  <a:pt x="248" y="46"/>
                </a:lnTo>
                <a:lnTo>
                  <a:pt x="174" y="48"/>
                </a:lnTo>
                <a:lnTo>
                  <a:pt x="184" y="4"/>
                </a:lnTo>
                <a:lnTo>
                  <a:pt x="129"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6" name="Freeform 19"/>
          <p:cNvSpPr>
            <a:spLocks/>
          </p:cNvSpPr>
          <p:nvPr/>
        </p:nvSpPr>
        <p:spPr bwMode="auto">
          <a:xfrm>
            <a:off x="1693863" y="2557463"/>
            <a:ext cx="965200" cy="1541462"/>
          </a:xfrm>
          <a:custGeom>
            <a:avLst/>
            <a:gdLst/>
            <a:ahLst/>
            <a:cxnLst>
              <a:cxn ang="0">
                <a:pos x="47" y="0"/>
              </a:cxn>
              <a:cxn ang="0">
                <a:pos x="333" y="58"/>
              </a:cxn>
              <a:cxn ang="0">
                <a:pos x="271" y="341"/>
              </a:cxn>
              <a:cxn ang="0">
                <a:pos x="592" y="773"/>
              </a:cxn>
              <a:cxn ang="0">
                <a:pos x="622" y="827"/>
              </a:cxn>
              <a:cxn ang="0">
                <a:pos x="591" y="854"/>
              </a:cxn>
              <a:cxn ang="0">
                <a:pos x="571" y="902"/>
              </a:cxn>
              <a:cxn ang="0">
                <a:pos x="552" y="930"/>
              </a:cxn>
              <a:cxn ang="0">
                <a:pos x="572" y="955"/>
              </a:cxn>
              <a:cxn ang="0">
                <a:pos x="539" y="963"/>
              </a:cxn>
              <a:cxn ang="0">
                <a:pos x="350" y="957"/>
              </a:cxn>
              <a:cxn ang="0">
                <a:pos x="338" y="901"/>
              </a:cxn>
              <a:cxn ang="0">
                <a:pos x="305" y="859"/>
              </a:cxn>
              <a:cxn ang="0">
                <a:pos x="281" y="845"/>
              </a:cxn>
              <a:cxn ang="0">
                <a:pos x="275" y="815"/>
              </a:cxn>
              <a:cxn ang="0">
                <a:pos x="255" y="799"/>
              </a:cxn>
              <a:cxn ang="0">
                <a:pos x="235" y="779"/>
              </a:cxn>
              <a:cxn ang="0">
                <a:pos x="228" y="757"/>
              </a:cxn>
              <a:cxn ang="0">
                <a:pos x="210" y="742"/>
              </a:cxn>
              <a:cxn ang="0">
                <a:pos x="180" y="750"/>
              </a:cxn>
              <a:cxn ang="0">
                <a:pos x="147" y="738"/>
              </a:cxn>
              <a:cxn ang="0">
                <a:pos x="147" y="726"/>
              </a:cxn>
              <a:cxn ang="0">
                <a:pos x="146" y="700"/>
              </a:cxn>
              <a:cxn ang="0">
                <a:pos x="132" y="670"/>
              </a:cxn>
              <a:cxn ang="0">
                <a:pos x="131" y="646"/>
              </a:cxn>
              <a:cxn ang="0">
                <a:pos x="116" y="625"/>
              </a:cxn>
              <a:cxn ang="0">
                <a:pos x="120" y="605"/>
              </a:cxn>
              <a:cxn ang="0">
                <a:pos x="79" y="556"/>
              </a:cxn>
              <a:cxn ang="0">
                <a:pos x="79" y="528"/>
              </a:cxn>
              <a:cxn ang="0">
                <a:pos x="101" y="517"/>
              </a:cxn>
              <a:cxn ang="0">
                <a:pos x="101" y="500"/>
              </a:cxn>
              <a:cxn ang="0">
                <a:pos x="79" y="494"/>
              </a:cxn>
              <a:cxn ang="0">
                <a:pos x="70" y="468"/>
              </a:cxn>
              <a:cxn ang="0">
                <a:pos x="59" y="421"/>
              </a:cxn>
              <a:cxn ang="0">
                <a:pos x="90" y="447"/>
              </a:cxn>
              <a:cxn ang="0">
                <a:pos x="78" y="413"/>
              </a:cxn>
              <a:cxn ang="0">
                <a:pos x="101" y="413"/>
              </a:cxn>
              <a:cxn ang="0">
                <a:pos x="101" y="389"/>
              </a:cxn>
              <a:cxn ang="0">
                <a:pos x="78" y="373"/>
              </a:cxn>
              <a:cxn ang="0">
                <a:pos x="67" y="396"/>
              </a:cxn>
              <a:cxn ang="0">
                <a:pos x="47" y="388"/>
              </a:cxn>
              <a:cxn ang="0">
                <a:pos x="7" y="280"/>
              </a:cxn>
              <a:cxn ang="0">
                <a:pos x="18" y="203"/>
              </a:cxn>
              <a:cxn ang="0">
                <a:pos x="0" y="159"/>
              </a:cxn>
              <a:cxn ang="0">
                <a:pos x="9" y="126"/>
              </a:cxn>
              <a:cxn ang="0">
                <a:pos x="29" y="119"/>
              </a:cxn>
              <a:cxn ang="0">
                <a:pos x="47" y="66"/>
              </a:cxn>
              <a:cxn ang="0">
                <a:pos x="47" y="0"/>
              </a:cxn>
            </a:cxnLst>
            <a:rect l="0" t="0" r="r" b="b"/>
            <a:pathLst>
              <a:path w="622" h="963">
                <a:moveTo>
                  <a:pt x="47" y="0"/>
                </a:moveTo>
                <a:lnTo>
                  <a:pt x="333" y="58"/>
                </a:lnTo>
                <a:lnTo>
                  <a:pt x="271" y="341"/>
                </a:lnTo>
                <a:lnTo>
                  <a:pt x="592" y="773"/>
                </a:lnTo>
                <a:lnTo>
                  <a:pt x="622" y="827"/>
                </a:lnTo>
                <a:lnTo>
                  <a:pt x="591" y="854"/>
                </a:lnTo>
                <a:lnTo>
                  <a:pt x="571" y="902"/>
                </a:lnTo>
                <a:lnTo>
                  <a:pt x="552" y="930"/>
                </a:lnTo>
                <a:lnTo>
                  <a:pt x="572" y="955"/>
                </a:lnTo>
                <a:lnTo>
                  <a:pt x="539" y="963"/>
                </a:lnTo>
                <a:lnTo>
                  <a:pt x="350" y="957"/>
                </a:lnTo>
                <a:lnTo>
                  <a:pt x="338" y="901"/>
                </a:lnTo>
                <a:lnTo>
                  <a:pt x="305" y="859"/>
                </a:lnTo>
                <a:lnTo>
                  <a:pt x="281" y="845"/>
                </a:lnTo>
                <a:lnTo>
                  <a:pt x="275" y="815"/>
                </a:lnTo>
                <a:lnTo>
                  <a:pt x="255" y="799"/>
                </a:lnTo>
                <a:lnTo>
                  <a:pt x="235" y="779"/>
                </a:lnTo>
                <a:lnTo>
                  <a:pt x="228" y="757"/>
                </a:lnTo>
                <a:lnTo>
                  <a:pt x="210" y="742"/>
                </a:lnTo>
                <a:lnTo>
                  <a:pt x="180" y="750"/>
                </a:lnTo>
                <a:lnTo>
                  <a:pt x="147" y="738"/>
                </a:lnTo>
                <a:lnTo>
                  <a:pt x="147" y="726"/>
                </a:lnTo>
                <a:lnTo>
                  <a:pt x="146" y="700"/>
                </a:lnTo>
                <a:lnTo>
                  <a:pt x="132" y="670"/>
                </a:lnTo>
                <a:lnTo>
                  <a:pt x="131" y="646"/>
                </a:lnTo>
                <a:lnTo>
                  <a:pt x="116" y="625"/>
                </a:lnTo>
                <a:lnTo>
                  <a:pt x="120" y="605"/>
                </a:lnTo>
                <a:lnTo>
                  <a:pt x="79" y="556"/>
                </a:lnTo>
                <a:lnTo>
                  <a:pt x="79" y="528"/>
                </a:lnTo>
                <a:lnTo>
                  <a:pt x="101" y="517"/>
                </a:lnTo>
                <a:lnTo>
                  <a:pt x="101" y="500"/>
                </a:lnTo>
                <a:lnTo>
                  <a:pt x="79" y="494"/>
                </a:lnTo>
                <a:lnTo>
                  <a:pt x="70" y="468"/>
                </a:lnTo>
                <a:lnTo>
                  <a:pt x="59" y="421"/>
                </a:lnTo>
                <a:lnTo>
                  <a:pt x="90" y="447"/>
                </a:lnTo>
                <a:lnTo>
                  <a:pt x="78" y="413"/>
                </a:lnTo>
                <a:lnTo>
                  <a:pt x="101" y="413"/>
                </a:lnTo>
                <a:lnTo>
                  <a:pt x="101" y="389"/>
                </a:lnTo>
                <a:lnTo>
                  <a:pt x="78" y="373"/>
                </a:lnTo>
                <a:lnTo>
                  <a:pt x="67" y="396"/>
                </a:lnTo>
                <a:lnTo>
                  <a:pt x="47" y="388"/>
                </a:lnTo>
                <a:lnTo>
                  <a:pt x="7" y="280"/>
                </a:lnTo>
                <a:lnTo>
                  <a:pt x="18" y="203"/>
                </a:lnTo>
                <a:lnTo>
                  <a:pt x="0" y="159"/>
                </a:lnTo>
                <a:lnTo>
                  <a:pt x="9" y="126"/>
                </a:lnTo>
                <a:lnTo>
                  <a:pt x="29" y="119"/>
                </a:lnTo>
                <a:lnTo>
                  <a:pt x="47" y="66"/>
                </a:lnTo>
                <a:lnTo>
                  <a:pt x="47" y="0"/>
                </a:lnTo>
                <a:close/>
              </a:path>
            </a:pathLst>
          </a:custGeom>
          <a:solidFill>
            <a:srgbClr val="3177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7" name="Freeform 20"/>
          <p:cNvSpPr>
            <a:spLocks/>
          </p:cNvSpPr>
          <p:nvPr/>
        </p:nvSpPr>
        <p:spPr bwMode="auto">
          <a:xfrm>
            <a:off x="2114550" y="2654300"/>
            <a:ext cx="730250" cy="1141413"/>
          </a:xfrm>
          <a:custGeom>
            <a:avLst/>
            <a:gdLst/>
            <a:ahLst/>
            <a:cxnLst>
              <a:cxn ang="0">
                <a:pos x="59" y="0"/>
              </a:cxn>
              <a:cxn ang="0">
                <a:pos x="0" y="283"/>
              </a:cxn>
              <a:cxn ang="0">
                <a:pos x="320" y="713"/>
              </a:cxn>
              <a:cxn ang="0">
                <a:pos x="340" y="694"/>
              </a:cxn>
              <a:cxn ang="0">
                <a:pos x="339" y="609"/>
              </a:cxn>
              <a:cxn ang="0">
                <a:pos x="378" y="616"/>
              </a:cxn>
              <a:cxn ang="0">
                <a:pos x="420" y="355"/>
              </a:cxn>
              <a:cxn ang="0">
                <a:pos x="448" y="178"/>
              </a:cxn>
              <a:cxn ang="0">
                <a:pos x="456" y="124"/>
              </a:cxn>
              <a:cxn ang="0">
                <a:pos x="470" y="76"/>
              </a:cxn>
              <a:cxn ang="0">
                <a:pos x="259" y="43"/>
              </a:cxn>
              <a:cxn ang="0">
                <a:pos x="59" y="0"/>
              </a:cxn>
            </a:cxnLst>
            <a:rect l="0" t="0" r="r" b="b"/>
            <a:pathLst>
              <a:path w="470" h="713">
                <a:moveTo>
                  <a:pt x="59" y="0"/>
                </a:moveTo>
                <a:lnTo>
                  <a:pt x="0" y="283"/>
                </a:lnTo>
                <a:lnTo>
                  <a:pt x="320" y="713"/>
                </a:lnTo>
                <a:lnTo>
                  <a:pt x="340" y="694"/>
                </a:lnTo>
                <a:lnTo>
                  <a:pt x="339" y="609"/>
                </a:lnTo>
                <a:lnTo>
                  <a:pt x="378" y="616"/>
                </a:lnTo>
                <a:lnTo>
                  <a:pt x="420" y="355"/>
                </a:lnTo>
                <a:lnTo>
                  <a:pt x="448" y="178"/>
                </a:lnTo>
                <a:lnTo>
                  <a:pt x="456" y="124"/>
                </a:lnTo>
                <a:lnTo>
                  <a:pt x="470" y="76"/>
                </a:lnTo>
                <a:lnTo>
                  <a:pt x="259" y="43"/>
                </a:lnTo>
                <a:lnTo>
                  <a:pt x="59" y="0"/>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8" name="Freeform 21"/>
          <p:cNvSpPr>
            <a:spLocks/>
          </p:cNvSpPr>
          <p:nvPr/>
        </p:nvSpPr>
        <p:spPr bwMode="auto">
          <a:xfrm>
            <a:off x="2516188" y="1719263"/>
            <a:ext cx="658812" cy="1101725"/>
          </a:xfrm>
          <a:custGeom>
            <a:avLst/>
            <a:gdLst/>
            <a:ahLst/>
            <a:cxnLst>
              <a:cxn ang="0">
                <a:pos x="102" y="0"/>
              </a:cxn>
              <a:cxn ang="0">
                <a:pos x="64" y="269"/>
              </a:cxn>
              <a:cxn ang="0">
                <a:pos x="104" y="326"/>
              </a:cxn>
              <a:cxn ang="0">
                <a:pos x="41" y="386"/>
              </a:cxn>
              <a:cxn ang="0">
                <a:pos x="33" y="427"/>
              </a:cxn>
              <a:cxn ang="0">
                <a:pos x="50" y="457"/>
              </a:cxn>
              <a:cxn ang="0">
                <a:pos x="33" y="471"/>
              </a:cxn>
              <a:cxn ang="0">
                <a:pos x="0" y="627"/>
              </a:cxn>
              <a:cxn ang="0">
                <a:pos x="202" y="663"/>
              </a:cxn>
              <a:cxn ang="0">
                <a:pos x="393" y="688"/>
              </a:cxn>
              <a:cxn ang="0">
                <a:pos x="413" y="546"/>
              </a:cxn>
              <a:cxn ang="0">
                <a:pos x="424" y="467"/>
              </a:cxn>
              <a:cxn ang="0">
                <a:pos x="405" y="439"/>
              </a:cxn>
              <a:cxn ang="0">
                <a:pos x="361" y="447"/>
              </a:cxn>
              <a:cxn ang="0">
                <a:pos x="304" y="454"/>
              </a:cxn>
              <a:cxn ang="0">
                <a:pos x="294" y="390"/>
              </a:cxn>
              <a:cxn ang="0">
                <a:pos x="224" y="338"/>
              </a:cxn>
              <a:cxn ang="0">
                <a:pos x="234" y="305"/>
              </a:cxn>
              <a:cxn ang="0">
                <a:pos x="240" y="246"/>
              </a:cxn>
              <a:cxn ang="0">
                <a:pos x="151" y="120"/>
              </a:cxn>
              <a:cxn ang="0">
                <a:pos x="163" y="8"/>
              </a:cxn>
              <a:cxn ang="0">
                <a:pos x="102" y="0"/>
              </a:cxn>
            </a:cxnLst>
            <a:rect l="0" t="0" r="r" b="b"/>
            <a:pathLst>
              <a:path w="424" h="688">
                <a:moveTo>
                  <a:pt x="102" y="0"/>
                </a:moveTo>
                <a:lnTo>
                  <a:pt x="64" y="269"/>
                </a:lnTo>
                <a:lnTo>
                  <a:pt x="104" y="326"/>
                </a:lnTo>
                <a:lnTo>
                  <a:pt x="41" y="386"/>
                </a:lnTo>
                <a:lnTo>
                  <a:pt x="33" y="427"/>
                </a:lnTo>
                <a:lnTo>
                  <a:pt x="50" y="457"/>
                </a:lnTo>
                <a:lnTo>
                  <a:pt x="33" y="471"/>
                </a:lnTo>
                <a:lnTo>
                  <a:pt x="0" y="627"/>
                </a:lnTo>
                <a:lnTo>
                  <a:pt x="202" y="663"/>
                </a:lnTo>
                <a:lnTo>
                  <a:pt x="393" y="688"/>
                </a:lnTo>
                <a:lnTo>
                  <a:pt x="413" y="546"/>
                </a:lnTo>
                <a:lnTo>
                  <a:pt x="424" y="467"/>
                </a:lnTo>
                <a:lnTo>
                  <a:pt x="405" y="439"/>
                </a:lnTo>
                <a:lnTo>
                  <a:pt x="361" y="447"/>
                </a:lnTo>
                <a:lnTo>
                  <a:pt x="304" y="454"/>
                </a:lnTo>
                <a:lnTo>
                  <a:pt x="294" y="390"/>
                </a:lnTo>
                <a:lnTo>
                  <a:pt x="224" y="338"/>
                </a:lnTo>
                <a:lnTo>
                  <a:pt x="234" y="305"/>
                </a:lnTo>
                <a:lnTo>
                  <a:pt x="240" y="246"/>
                </a:lnTo>
                <a:lnTo>
                  <a:pt x="151" y="120"/>
                </a:lnTo>
                <a:lnTo>
                  <a:pt x="163" y="8"/>
                </a:lnTo>
                <a:lnTo>
                  <a:pt x="102"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89" name="Freeform 22"/>
          <p:cNvSpPr>
            <a:spLocks/>
          </p:cNvSpPr>
          <p:nvPr/>
        </p:nvSpPr>
        <p:spPr bwMode="auto">
          <a:xfrm>
            <a:off x="2719388" y="2778125"/>
            <a:ext cx="611187" cy="814388"/>
          </a:xfrm>
          <a:custGeom>
            <a:avLst/>
            <a:gdLst/>
            <a:ahLst/>
            <a:cxnLst>
              <a:cxn ang="0">
                <a:pos x="73" y="0"/>
              </a:cxn>
              <a:cxn ang="0">
                <a:pos x="266" y="26"/>
              </a:cxn>
              <a:cxn ang="0">
                <a:pos x="253" y="123"/>
              </a:cxn>
              <a:cxn ang="0">
                <a:pos x="394" y="137"/>
              </a:cxn>
              <a:cxn ang="0">
                <a:pos x="355" y="508"/>
              </a:cxn>
              <a:cxn ang="0">
                <a:pos x="0" y="470"/>
              </a:cxn>
              <a:cxn ang="0">
                <a:pos x="36" y="233"/>
              </a:cxn>
              <a:cxn ang="0">
                <a:pos x="73" y="0"/>
              </a:cxn>
            </a:cxnLst>
            <a:rect l="0" t="0" r="r" b="b"/>
            <a:pathLst>
              <a:path w="394" h="508">
                <a:moveTo>
                  <a:pt x="73" y="0"/>
                </a:moveTo>
                <a:lnTo>
                  <a:pt x="266" y="26"/>
                </a:lnTo>
                <a:lnTo>
                  <a:pt x="253" y="123"/>
                </a:lnTo>
                <a:lnTo>
                  <a:pt x="394" y="137"/>
                </a:lnTo>
                <a:lnTo>
                  <a:pt x="355" y="508"/>
                </a:lnTo>
                <a:lnTo>
                  <a:pt x="0" y="470"/>
                </a:lnTo>
                <a:lnTo>
                  <a:pt x="36" y="233"/>
                </a:lnTo>
                <a:lnTo>
                  <a:pt x="73"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0" name="Freeform 23"/>
          <p:cNvSpPr>
            <a:spLocks/>
          </p:cNvSpPr>
          <p:nvPr/>
        </p:nvSpPr>
        <p:spPr bwMode="auto">
          <a:xfrm>
            <a:off x="2747963" y="1730375"/>
            <a:ext cx="1144587" cy="736600"/>
          </a:xfrm>
          <a:custGeom>
            <a:avLst/>
            <a:gdLst/>
            <a:ahLst/>
            <a:cxnLst>
              <a:cxn ang="0">
                <a:pos x="12" y="0"/>
              </a:cxn>
              <a:cxn ang="0">
                <a:pos x="157" y="18"/>
              </a:cxn>
              <a:cxn ang="0">
                <a:pos x="244" y="30"/>
              </a:cxn>
              <a:cxn ang="0">
                <a:pos x="360" y="42"/>
              </a:cxn>
              <a:cxn ang="0">
                <a:pos x="466" y="53"/>
              </a:cxn>
              <a:cxn ang="0">
                <a:pos x="651" y="66"/>
              </a:cxn>
              <a:cxn ang="0">
                <a:pos x="737" y="73"/>
              </a:cxn>
              <a:cxn ang="0">
                <a:pos x="735" y="448"/>
              </a:cxn>
              <a:cxn ang="0">
                <a:pos x="283" y="410"/>
              </a:cxn>
              <a:cxn ang="0">
                <a:pos x="274" y="460"/>
              </a:cxn>
              <a:cxn ang="0">
                <a:pos x="256" y="436"/>
              </a:cxn>
              <a:cxn ang="0">
                <a:pos x="215" y="440"/>
              </a:cxn>
              <a:cxn ang="0">
                <a:pos x="155" y="450"/>
              </a:cxn>
              <a:cxn ang="0">
                <a:pos x="145" y="384"/>
              </a:cxn>
              <a:cxn ang="0">
                <a:pos x="74" y="332"/>
              </a:cxn>
              <a:cxn ang="0">
                <a:pos x="85" y="283"/>
              </a:cxn>
              <a:cxn ang="0">
                <a:pos x="91" y="243"/>
              </a:cxn>
              <a:cxn ang="0">
                <a:pos x="0" y="114"/>
              </a:cxn>
              <a:cxn ang="0">
                <a:pos x="12" y="0"/>
              </a:cxn>
            </a:cxnLst>
            <a:rect l="0" t="0" r="r" b="b"/>
            <a:pathLst>
              <a:path w="737" h="460">
                <a:moveTo>
                  <a:pt x="12" y="0"/>
                </a:moveTo>
                <a:lnTo>
                  <a:pt x="157" y="18"/>
                </a:lnTo>
                <a:lnTo>
                  <a:pt x="244" y="30"/>
                </a:lnTo>
                <a:lnTo>
                  <a:pt x="360" y="42"/>
                </a:lnTo>
                <a:lnTo>
                  <a:pt x="466" y="53"/>
                </a:lnTo>
                <a:lnTo>
                  <a:pt x="651" y="66"/>
                </a:lnTo>
                <a:lnTo>
                  <a:pt x="737" y="73"/>
                </a:lnTo>
                <a:lnTo>
                  <a:pt x="735" y="448"/>
                </a:lnTo>
                <a:lnTo>
                  <a:pt x="283" y="410"/>
                </a:lnTo>
                <a:lnTo>
                  <a:pt x="274" y="460"/>
                </a:lnTo>
                <a:lnTo>
                  <a:pt x="256" y="436"/>
                </a:lnTo>
                <a:lnTo>
                  <a:pt x="215" y="440"/>
                </a:lnTo>
                <a:lnTo>
                  <a:pt x="155" y="450"/>
                </a:lnTo>
                <a:lnTo>
                  <a:pt x="145" y="384"/>
                </a:lnTo>
                <a:lnTo>
                  <a:pt x="74" y="332"/>
                </a:lnTo>
                <a:lnTo>
                  <a:pt x="85" y="283"/>
                </a:lnTo>
                <a:lnTo>
                  <a:pt x="91" y="243"/>
                </a:lnTo>
                <a:lnTo>
                  <a:pt x="0" y="114"/>
                </a:lnTo>
                <a:lnTo>
                  <a:pt x="12"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1" name="Freeform 24"/>
          <p:cNvSpPr>
            <a:spLocks/>
          </p:cNvSpPr>
          <p:nvPr/>
        </p:nvSpPr>
        <p:spPr bwMode="auto">
          <a:xfrm>
            <a:off x="3105150" y="2379663"/>
            <a:ext cx="785813" cy="663575"/>
          </a:xfrm>
          <a:custGeom>
            <a:avLst/>
            <a:gdLst/>
            <a:ahLst/>
            <a:cxnLst>
              <a:cxn ang="0">
                <a:pos x="49" y="0"/>
              </a:cxn>
              <a:cxn ang="0">
                <a:pos x="30" y="154"/>
              </a:cxn>
              <a:cxn ang="0">
                <a:pos x="0" y="375"/>
              </a:cxn>
              <a:cxn ang="0">
                <a:pos x="146" y="387"/>
              </a:cxn>
              <a:cxn ang="0">
                <a:pos x="487" y="414"/>
              </a:cxn>
              <a:cxn ang="0">
                <a:pos x="505" y="42"/>
              </a:cxn>
              <a:cxn ang="0">
                <a:pos x="49" y="0"/>
              </a:cxn>
            </a:cxnLst>
            <a:rect l="0" t="0" r="r" b="b"/>
            <a:pathLst>
              <a:path w="505" h="414">
                <a:moveTo>
                  <a:pt x="49" y="0"/>
                </a:moveTo>
                <a:lnTo>
                  <a:pt x="30" y="154"/>
                </a:lnTo>
                <a:lnTo>
                  <a:pt x="0" y="375"/>
                </a:lnTo>
                <a:lnTo>
                  <a:pt x="146" y="387"/>
                </a:lnTo>
                <a:lnTo>
                  <a:pt x="487" y="414"/>
                </a:lnTo>
                <a:lnTo>
                  <a:pt x="505" y="42"/>
                </a:lnTo>
                <a:lnTo>
                  <a:pt x="49"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2" name="Freeform 25"/>
          <p:cNvSpPr>
            <a:spLocks/>
          </p:cNvSpPr>
          <p:nvPr/>
        </p:nvSpPr>
        <p:spPr bwMode="auto">
          <a:xfrm>
            <a:off x="3263900" y="2998788"/>
            <a:ext cx="817563" cy="628650"/>
          </a:xfrm>
          <a:custGeom>
            <a:avLst/>
            <a:gdLst/>
            <a:ahLst/>
            <a:cxnLst>
              <a:cxn ang="0">
                <a:pos x="44" y="0"/>
              </a:cxn>
              <a:cxn ang="0">
                <a:pos x="17" y="235"/>
              </a:cxn>
              <a:cxn ang="0">
                <a:pos x="0" y="371"/>
              </a:cxn>
              <a:cxn ang="0">
                <a:pos x="263" y="385"/>
              </a:cxn>
              <a:cxn ang="0">
                <a:pos x="514" y="393"/>
              </a:cxn>
              <a:cxn ang="0">
                <a:pos x="522" y="209"/>
              </a:cxn>
              <a:cxn ang="0">
                <a:pos x="526" y="29"/>
              </a:cxn>
              <a:cxn ang="0">
                <a:pos x="383" y="26"/>
              </a:cxn>
              <a:cxn ang="0">
                <a:pos x="44" y="0"/>
              </a:cxn>
            </a:cxnLst>
            <a:rect l="0" t="0" r="r" b="b"/>
            <a:pathLst>
              <a:path w="526" h="393">
                <a:moveTo>
                  <a:pt x="44" y="0"/>
                </a:moveTo>
                <a:lnTo>
                  <a:pt x="17" y="235"/>
                </a:lnTo>
                <a:lnTo>
                  <a:pt x="0" y="371"/>
                </a:lnTo>
                <a:lnTo>
                  <a:pt x="263" y="385"/>
                </a:lnTo>
                <a:lnTo>
                  <a:pt x="514" y="393"/>
                </a:lnTo>
                <a:lnTo>
                  <a:pt x="522" y="209"/>
                </a:lnTo>
                <a:lnTo>
                  <a:pt x="526" y="29"/>
                </a:lnTo>
                <a:lnTo>
                  <a:pt x="383" y="26"/>
                </a:lnTo>
                <a:lnTo>
                  <a:pt x="44" y="0"/>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3" name="Freeform 26"/>
          <p:cNvSpPr>
            <a:spLocks/>
          </p:cNvSpPr>
          <p:nvPr/>
        </p:nvSpPr>
        <p:spPr bwMode="auto">
          <a:xfrm>
            <a:off x="2528888" y="3525838"/>
            <a:ext cx="741362" cy="850900"/>
          </a:xfrm>
          <a:custGeom>
            <a:avLst/>
            <a:gdLst/>
            <a:ahLst/>
            <a:cxnLst>
              <a:cxn ang="0">
                <a:pos x="121" y="0"/>
              </a:cxn>
              <a:cxn ang="0">
                <a:pos x="111" y="69"/>
              </a:cxn>
              <a:cxn ang="0">
                <a:pos x="70" y="61"/>
              </a:cxn>
              <a:cxn ang="0">
                <a:pos x="73" y="150"/>
              </a:cxn>
              <a:cxn ang="0">
                <a:pos x="53" y="168"/>
              </a:cxn>
              <a:cxn ang="0">
                <a:pos x="82" y="222"/>
              </a:cxn>
              <a:cxn ang="0">
                <a:pos x="53" y="246"/>
              </a:cxn>
              <a:cxn ang="0">
                <a:pos x="37" y="286"/>
              </a:cxn>
              <a:cxn ang="0">
                <a:pos x="14" y="325"/>
              </a:cxn>
              <a:cxn ang="0">
                <a:pos x="30" y="348"/>
              </a:cxn>
              <a:cxn ang="0">
                <a:pos x="2" y="357"/>
              </a:cxn>
              <a:cxn ang="0">
                <a:pos x="0" y="393"/>
              </a:cxn>
              <a:cxn ang="0">
                <a:pos x="268" y="529"/>
              </a:cxn>
              <a:cxn ang="0">
                <a:pos x="420" y="531"/>
              </a:cxn>
              <a:cxn ang="0">
                <a:pos x="477" y="41"/>
              </a:cxn>
              <a:cxn ang="0">
                <a:pos x="121" y="0"/>
              </a:cxn>
            </a:cxnLst>
            <a:rect l="0" t="0" r="r" b="b"/>
            <a:pathLst>
              <a:path w="477" h="531">
                <a:moveTo>
                  <a:pt x="121" y="0"/>
                </a:moveTo>
                <a:lnTo>
                  <a:pt x="111" y="69"/>
                </a:lnTo>
                <a:lnTo>
                  <a:pt x="70" y="61"/>
                </a:lnTo>
                <a:lnTo>
                  <a:pt x="73" y="150"/>
                </a:lnTo>
                <a:lnTo>
                  <a:pt x="53" y="168"/>
                </a:lnTo>
                <a:lnTo>
                  <a:pt x="82" y="222"/>
                </a:lnTo>
                <a:lnTo>
                  <a:pt x="53" y="246"/>
                </a:lnTo>
                <a:lnTo>
                  <a:pt x="37" y="286"/>
                </a:lnTo>
                <a:lnTo>
                  <a:pt x="14" y="325"/>
                </a:lnTo>
                <a:lnTo>
                  <a:pt x="30" y="348"/>
                </a:lnTo>
                <a:lnTo>
                  <a:pt x="2" y="357"/>
                </a:lnTo>
                <a:lnTo>
                  <a:pt x="0" y="393"/>
                </a:lnTo>
                <a:lnTo>
                  <a:pt x="268" y="529"/>
                </a:lnTo>
                <a:lnTo>
                  <a:pt x="420" y="531"/>
                </a:lnTo>
                <a:lnTo>
                  <a:pt x="477" y="41"/>
                </a:lnTo>
                <a:lnTo>
                  <a:pt x="121" y="0"/>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4" name="Freeform 27"/>
          <p:cNvSpPr>
            <a:spLocks/>
          </p:cNvSpPr>
          <p:nvPr/>
        </p:nvSpPr>
        <p:spPr bwMode="auto">
          <a:xfrm>
            <a:off x="3175000" y="3586163"/>
            <a:ext cx="787400" cy="806450"/>
          </a:xfrm>
          <a:custGeom>
            <a:avLst/>
            <a:gdLst/>
            <a:ahLst/>
            <a:cxnLst>
              <a:cxn ang="0">
                <a:pos x="61" y="0"/>
              </a:cxn>
              <a:cxn ang="0">
                <a:pos x="506" y="20"/>
              </a:cxn>
              <a:cxn ang="0">
                <a:pos x="485" y="465"/>
              </a:cxn>
              <a:cxn ang="0">
                <a:pos x="340" y="457"/>
              </a:cxn>
              <a:cxn ang="0">
                <a:pos x="205" y="453"/>
              </a:cxn>
              <a:cxn ang="0">
                <a:pos x="205" y="470"/>
              </a:cxn>
              <a:cxn ang="0">
                <a:pos x="92" y="470"/>
              </a:cxn>
              <a:cxn ang="0">
                <a:pos x="85" y="504"/>
              </a:cxn>
              <a:cxn ang="0">
                <a:pos x="0" y="493"/>
              </a:cxn>
              <a:cxn ang="0">
                <a:pos x="48" y="116"/>
              </a:cxn>
              <a:cxn ang="0">
                <a:pos x="61" y="0"/>
              </a:cxn>
            </a:cxnLst>
            <a:rect l="0" t="0" r="r" b="b"/>
            <a:pathLst>
              <a:path w="506" h="504">
                <a:moveTo>
                  <a:pt x="61" y="0"/>
                </a:moveTo>
                <a:lnTo>
                  <a:pt x="506" y="20"/>
                </a:lnTo>
                <a:lnTo>
                  <a:pt x="485" y="465"/>
                </a:lnTo>
                <a:lnTo>
                  <a:pt x="340" y="457"/>
                </a:lnTo>
                <a:lnTo>
                  <a:pt x="205" y="453"/>
                </a:lnTo>
                <a:lnTo>
                  <a:pt x="205" y="470"/>
                </a:lnTo>
                <a:lnTo>
                  <a:pt x="92" y="470"/>
                </a:lnTo>
                <a:lnTo>
                  <a:pt x="85" y="504"/>
                </a:lnTo>
                <a:lnTo>
                  <a:pt x="0" y="493"/>
                </a:lnTo>
                <a:lnTo>
                  <a:pt x="48" y="116"/>
                </a:lnTo>
                <a:lnTo>
                  <a:pt x="61"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5" name="Freeform 28"/>
          <p:cNvSpPr>
            <a:spLocks/>
          </p:cNvSpPr>
          <p:nvPr/>
        </p:nvSpPr>
        <p:spPr bwMode="auto">
          <a:xfrm>
            <a:off x="3487738" y="3705225"/>
            <a:ext cx="1595437" cy="1525588"/>
          </a:xfrm>
          <a:custGeom>
            <a:avLst/>
            <a:gdLst/>
            <a:ahLst/>
            <a:cxnLst>
              <a:cxn ang="0">
                <a:pos x="297" y="0"/>
              </a:cxn>
              <a:cxn ang="0">
                <a:pos x="525" y="8"/>
              </a:cxn>
              <a:cxn ang="0">
                <a:pos x="525" y="181"/>
              </a:cxn>
              <a:cxn ang="0">
                <a:pos x="640" y="229"/>
              </a:cxn>
              <a:cxn ang="0">
                <a:pos x="672" y="213"/>
              </a:cxn>
              <a:cxn ang="0">
                <a:pos x="748" y="250"/>
              </a:cxn>
              <a:cxn ang="0">
                <a:pos x="793" y="248"/>
              </a:cxn>
              <a:cxn ang="0">
                <a:pos x="881" y="210"/>
              </a:cxn>
              <a:cxn ang="0">
                <a:pos x="931" y="246"/>
              </a:cxn>
              <a:cxn ang="0">
                <a:pos x="975" y="256"/>
              </a:cxn>
              <a:cxn ang="0">
                <a:pos x="975" y="397"/>
              </a:cxn>
              <a:cxn ang="0">
                <a:pos x="1027" y="485"/>
              </a:cxn>
              <a:cxn ang="0">
                <a:pos x="1015" y="604"/>
              </a:cxn>
              <a:cxn ang="0">
                <a:pos x="959" y="652"/>
              </a:cxn>
              <a:cxn ang="0">
                <a:pos x="947" y="608"/>
              </a:cxn>
              <a:cxn ang="0">
                <a:pos x="931" y="628"/>
              </a:cxn>
              <a:cxn ang="0">
                <a:pos x="943" y="656"/>
              </a:cxn>
              <a:cxn ang="0">
                <a:pos x="844" y="728"/>
              </a:cxn>
              <a:cxn ang="0">
                <a:pos x="820" y="732"/>
              </a:cxn>
              <a:cxn ang="0">
                <a:pos x="768" y="768"/>
              </a:cxn>
              <a:cxn ang="0">
                <a:pos x="768" y="788"/>
              </a:cxn>
              <a:cxn ang="0">
                <a:pos x="752" y="792"/>
              </a:cxn>
              <a:cxn ang="0">
                <a:pos x="764" y="816"/>
              </a:cxn>
              <a:cxn ang="0">
                <a:pos x="736" y="852"/>
              </a:cxn>
              <a:cxn ang="0">
                <a:pos x="752" y="904"/>
              </a:cxn>
              <a:cxn ang="0">
                <a:pos x="768" y="921"/>
              </a:cxn>
              <a:cxn ang="0">
                <a:pos x="764" y="953"/>
              </a:cxn>
              <a:cxn ang="0">
                <a:pos x="724" y="953"/>
              </a:cxn>
              <a:cxn ang="0">
                <a:pos x="688" y="937"/>
              </a:cxn>
              <a:cxn ang="0">
                <a:pos x="664" y="941"/>
              </a:cxn>
              <a:cxn ang="0">
                <a:pos x="584" y="913"/>
              </a:cxn>
              <a:cxn ang="0">
                <a:pos x="549" y="804"/>
              </a:cxn>
              <a:cxn ang="0">
                <a:pos x="493" y="752"/>
              </a:cxn>
              <a:cxn ang="0">
                <a:pos x="444" y="656"/>
              </a:cxn>
              <a:cxn ang="0">
                <a:pos x="421" y="647"/>
              </a:cxn>
              <a:cxn ang="0">
                <a:pos x="394" y="623"/>
              </a:cxn>
              <a:cxn ang="0">
                <a:pos x="369" y="623"/>
              </a:cxn>
              <a:cxn ang="0">
                <a:pos x="331" y="615"/>
              </a:cxn>
              <a:cxn ang="0">
                <a:pos x="301" y="623"/>
              </a:cxn>
              <a:cxn ang="0">
                <a:pos x="281" y="671"/>
              </a:cxn>
              <a:cxn ang="0">
                <a:pos x="251" y="679"/>
              </a:cxn>
              <a:cxn ang="0">
                <a:pos x="186" y="642"/>
              </a:cxn>
              <a:cxn ang="0">
                <a:pos x="147" y="596"/>
              </a:cxn>
              <a:cxn ang="0">
                <a:pos x="140" y="542"/>
              </a:cxn>
              <a:cxn ang="0">
                <a:pos x="113" y="505"/>
              </a:cxn>
              <a:cxn ang="0">
                <a:pos x="47" y="453"/>
              </a:cxn>
              <a:cxn ang="0">
                <a:pos x="0" y="398"/>
              </a:cxn>
              <a:cxn ang="0">
                <a:pos x="0" y="375"/>
              </a:cxn>
              <a:cxn ang="0">
                <a:pos x="155" y="377"/>
              </a:cxn>
              <a:cxn ang="0">
                <a:pos x="281" y="387"/>
              </a:cxn>
              <a:cxn ang="0">
                <a:pos x="297" y="0"/>
              </a:cxn>
            </a:cxnLst>
            <a:rect l="0" t="0" r="r" b="b"/>
            <a:pathLst>
              <a:path w="1027" h="953">
                <a:moveTo>
                  <a:pt x="297" y="0"/>
                </a:moveTo>
                <a:lnTo>
                  <a:pt x="525" y="8"/>
                </a:lnTo>
                <a:lnTo>
                  <a:pt x="525" y="181"/>
                </a:lnTo>
                <a:lnTo>
                  <a:pt x="640" y="229"/>
                </a:lnTo>
                <a:lnTo>
                  <a:pt x="672" y="213"/>
                </a:lnTo>
                <a:lnTo>
                  <a:pt x="748" y="250"/>
                </a:lnTo>
                <a:lnTo>
                  <a:pt x="793" y="248"/>
                </a:lnTo>
                <a:lnTo>
                  <a:pt x="881" y="210"/>
                </a:lnTo>
                <a:lnTo>
                  <a:pt x="931" y="246"/>
                </a:lnTo>
                <a:lnTo>
                  <a:pt x="975" y="256"/>
                </a:lnTo>
                <a:lnTo>
                  <a:pt x="975" y="397"/>
                </a:lnTo>
                <a:lnTo>
                  <a:pt x="1027" y="485"/>
                </a:lnTo>
                <a:lnTo>
                  <a:pt x="1015" y="604"/>
                </a:lnTo>
                <a:lnTo>
                  <a:pt x="959" y="652"/>
                </a:lnTo>
                <a:lnTo>
                  <a:pt x="947" y="608"/>
                </a:lnTo>
                <a:lnTo>
                  <a:pt x="931" y="628"/>
                </a:lnTo>
                <a:lnTo>
                  <a:pt x="943" y="656"/>
                </a:lnTo>
                <a:lnTo>
                  <a:pt x="844" y="728"/>
                </a:lnTo>
                <a:lnTo>
                  <a:pt x="820" y="732"/>
                </a:lnTo>
                <a:lnTo>
                  <a:pt x="768" y="768"/>
                </a:lnTo>
                <a:lnTo>
                  <a:pt x="768" y="788"/>
                </a:lnTo>
                <a:lnTo>
                  <a:pt x="752" y="792"/>
                </a:lnTo>
                <a:lnTo>
                  <a:pt x="764" y="816"/>
                </a:lnTo>
                <a:lnTo>
                  <a:pt x="736" y="852"/>
                </a:lnTo>
                <a:lnTo>
                  <a:pt x="752" y="904"/>
                </a:lnTo>
                <a:lnTo>
                  <a:pt x="768" y="921"/>
                </a:lnTo>
                <a:lnTo>
                  <a:pt x="764" y="953"/>
                </a:lnTo>
                <a:lnTo>
                  <a:pt x="724" y="953"/>
                </a:lnTo>
                <a:lnTo>
                  <a:pt x="688" y="937"/>
                </a:lnTo>
                <a:lnTo>
                  <a:pt x="664" y="941"/>
                </a:lnTo>
                <a:lnTo>
                  <a:pt x="584" y="913"/>
                </a:lnTo>
                <a:lnTo>
                  <a:pt x="549" y="804"/>
                </a:lnTo>
                <a:lnTo>
                  <a:pt x="493" y="752"/>
                </a:lnTo>
                <a:lnTo>
                  <a:pt x="444" y="656"/>
                </a:lnTo>
                <a:lnTo>
                  <a:pt x="421" y="647"/>
                </a:lnTo>
                <a:lnTo>
                  <a:pt x="394" y="623"/>
                </a:lnTo>
                <a:lnTo>
                  <a:pt x="369" y="623"/>
                </a:lnTo>
                <a:lnTo>
                  <a:pt x="331" y="615"/>
                </a:lnTo>
                <a:lnTo>
                  <a:pt x="301" y="623"/>
                </a:lnTo>
                <a:lnTo>
                  <a:pt x="281" y="671"/>
                </a:lnTo>
                <a:lnTo>
                  <a:pt x="251" y="679"/>
                </a:lnTo>
                <a:lnTo>
                  <a:pt x="186" y="642"/>
                </a:lnTo>
                <a:lnTo>
                  <a:pt x="147" y="596"/>
                </a:lnTo>
                <a:lnTo>
                  <a:pt x="140" y="542"/>
                </a:lnTo>
                <a:lnTo>
                  <a:pt x="113" y="505"/>
                </a:lnTo>
                <a:lnTo>
                  <a:pt x="47" y="453"/>
                </a:lnTo>
                <a:lnTo>
                  <a:pt x="0" y="398"/>
                </a:lnTo>
                <a:lnTo>
                  <a:pt x="0" y="375"/>
                </a:lnTo>
                <a:lnTo>
                  <a:pt x="155" y="377"/>
                </a:lnTo>
                <a:lnTo>
                  <a:pt x="281" y="387"/>
                </a:lnTo>
                <a:lnTo>
                  <a:pt x="297" y="0"/>
                </a:lnTo>
                <a:close/>
              </a:path>
            </a:pathLst>
          </a:custGeom>
          <a:solidFill>
            <a:srgbClr val="3177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6" name="Freeform 29"/>
          <p:cNvSpPr>
            <a:spLocks/>
          </p:cNvSpPr>
          <p:nvPr/>
        </p:nvSpPr>
        <p:spPr bwMode="auto">
          <a:xfrm>
            <a:off x="3890963" y="1847850"/>
            <a:ext cx="769937" cy="463550"/>
          </a:xfrm>
          <a:custGeom>
            <a:avLst/>
            <a:gdLst/>
            <a:ahLst/>
            <a:cxnLst>
              <a:cxn ang="0">
                <a:pos x="1" y="0"/>
              </a:cxn>
              <a:cxn ang="0">
                <a:pos x="415" y="9"/>
              </a:cxn>
              <a:cxn ang="0">
                <a:pos x="445" y="94"/>
              </a:cxn>
              <a:cxn ang="0">
                <a:pos x="475" y="160"/>
              </a:cxn>
              <a:cxn ang="0">
                <a:pos x="495" y="266"/>
              </a:cxn>
              <a:cxn ang="0">
                <a:pos x="483" y="290"/>
              </a:cxn>
              <a:cxn ang="0">
                <a:pos x="330" y="286"/>
              </a:cxn>
              <a:cxn ang="0">
                <a:pos x="0" y="281"/>
              </a:cxn>
              <a:cxn ang="0">
                <a:pos x="1" y="0"/>
              </a:cxn>
            </a:cxnLst>
            <a:rect l="0" t="0" r="r" b="b"/>
            <a:pathLst>
              <a:path w="495" h="290">
                <a:moveTo>
                  <a:pt x="1" y="0"/>
                </a:moveTo>
                <a:lnTo>
                  <a:pt x="415" y="9"/>
                </a:lnTo>
                <a:lnTo>
                  <a:pt x="445" y="94"/>
                </a:lnTo>
                <a:lnTo>
                  <a:pt x="475" y="160"/>
                </a:lnTo>
                <a:lnTo>
                  <a:pt x="495" y="266"/>
                </a:lnTo>
                <a:lnTo>
                  <a:pt x="483" y="290"/>
                </a:lnTo>
                <a:lnTo>
                  <a:pt x="330" y="286"/>
                </a:lnTo>
                <a:lnTo>
                  <a:pt x="0" y="281"/>
                </a:lnTo>
                <a:lnTo>
                  <a:pt x="1" y="0"/>
                </a:lnTo>
                <a:close/>
              </a:path>
            </a:pathLst>
          </a:custGeom>
          <a:solidFill>
            <a:srgbClr val="3177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7" name="Freeform 30"/>
          <p:cNvSpPr>
            <a:spLocks/>
          </p:cNvSpPr>
          <p:nvPr/>
        </p:nvSpPr>
        <p:spPr bwMode="auto">
          <a:xfrm>
            <a:off x="3871913" y="2293938"/>
            <a:ext cx="808037" cy="544512"/>
          </a:xfrm>
          <a:custGeom>
            <a:avLst/>
            <a:gdLst/>
            <a:ahLst/>
            <a:cxnLst>
              <a:cxn ang="0">
                <a:pos x="9" y="0"/>
              </a:cxn>
              <a:cxn ang="0">
                <a:pos x="8" y="132"/>
              </a:cxn>
              <a:cxn ang="0">
                <a:pos x="0" y="287"/>
              </a:cxn>
              <a:cxn ang="0">
                <a:pos x="377" y="292"/>
              </a:cxn>
              <a:cxn ang="0">
                <a:pos x="417" y="313"/>
              </a:cxn>
              <a:cxn ang="0">
                <a:pos x="445" y="284"/>
              </a:cxn>
              <a:cxn ang="0">
                <a:pos x="520" y="340"/>
              </a:cxn>
              <a:cxn ang="0">
                <a:pos x="509" y="281"/>
              </a:cxn>
              <a:cxn ang="0">
                <a:pos x="516" y="236"/>
              </a:cxn>
              <a:cxn ang="0">
                <a:pos x="520" y="82"/>
              </a:cxn>
              <a:cxn ang="0">
                <a:pos x="486" y="48"/>
              </a:cxn>
              <a:cxn ang="0">
                <a:pos x="500" y="6"/>
              </a:cxn>
              <a:cxn ang="0">
                <a:pos x="252" y="4"/>
              </a:cxn>
              <a:cxn ang="0">
                <a:pos x="9" y="0"/>
              </a:cxn>
            </a:cxnLst>
            <a:rect l="0" t="0" r="r" b="b"/>
            <a:pathLst>
              <a:path w="520" h="340">
                <a:moveTo>
                  <a:pt x="9" y="0"/>
                </a:moveTo>
                <a:lnTo>
                  <a:pt x="8" y="132"/>
                </a:lnTo>
                <a:lnTo>
                  <a:pt x="0" y="287"/>
                </a:lnTo>
                <a:lnTo>
                  <a:pt x="377" y="292"/>
                </a:lnTo>
                <a:lnTo>
                  <a:pt x="417" y="313"/>
                </a:lnTo>
                <a:lnTo>
                  <a:pt x="445" y="284"/>
                </a:lnTo>
                <a:lnTo>
                  <a:pt x="520" y="340"/>
                </a:lnTo>
                <a:lnTo>
                  <a:pt x="509" y="281"/>
                </a:lnTo>
                <a:lnTo>
                  <a:pt x="516" y="236"/>
                </a:lnTo>
                <a:lnTo>
                  <a:pt x="520" y="82"/>
                </a:lnTo>
                <a:lnTo>
                  <a:pt x="486" y="48"/>
                </a:lnTo>
                <a:lnTo>
                  <a:pt x="500" y="6"/>
                </a:lnTo>
                <a:lnTo>
                  <a:pt x="252" y="4"/>
                </a:lnTo>
                <a:lnTo>
                  <a:pt x="9"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8" name="Freeform 31"/>
          <p:cNvSpPr>
            <a:spLocks/>
          </p:cNvSpPr>
          <p:nvPr/>
        </p:nvSpPr>
        <p:spPr bwMode="auto">
          <a:xfrm>
            <a:off x="3859213" y="2746375"/>
            <a:ext cx="962025" cy="447675"/>
          </a:xfrm>
          <a:custGeom>
            <a:avLst/>
            <a:gdLst/>
            <a:ahLst/>
            <a:cxnLst>
              <a:cxn ang="0">
                <a:pos x="6" y="0"/>
              </a:cxn>
              <a:cxn ang="0">
                <a:pos x="0" y="185"/>
              </a:cxn>
              <a:cxn ang="0">
                <a:pos x="139" y="189"/>
              </a:cxn>
              <a:cxn ang="0">
                <a:pos x="138" y="279"/>
              </a:cxn>
              <a:cxn ang="0">
                <a:pos x="327" y="277"/>
              </a:cxn>
              <a:cxn ang="0">
                <a:pos x="496" y="274"/>
              </a:cxn>
              <a:cxn ang="0">
                <a:pos x="619" y="277"/>
              </a:cxn>
              <a:cxn ang="0">
                <a:pos x="581" y="198"/>
              </a:cxn>
              <a:cxn ang="0">
                <a:pos x="554" y="125"/>
              </a:cxn>
              <a:cxn ang="0">
                <a:pos x="525" y="49"/>
              </a:cxn>
              <a:cxn ang="0">
                <a:pos x="454" y="1"/>
              </a:cxn>
              <a:cxn ang="0">
                <a:pos x="423" y="29"/>
              </a:cxn>
              <a:cxn ang="0">
                <a:pos x="384" y="9"/>
              </a:cxn>
              <a:cxn ang="0">
                <a:pos x="215" y="4"/>
              </a:cxn>
              <a:cxn ang="0">
                <a:pos x="6" y="0"/>
              </a:cxn>
            </a:cxnLst>
            <a:rect l="0" t="0" r="r" b="b"/>
            <a:pathLst>
              <a:path w="619" h="279">
                <a:moveTo>
                  <a:pt x="6" y="0"/>
                </a:moveTo>
                <a:lnTo>
                  <a:pt x="0" y="185"/>
                </a:lnTo>
                <a:lnTo>
                  <a:pt x="139" y="189"/>
                </a:lnTo>
                <a:lnTo>
                  <a:pt x="138" y="279"/>
                </a:lnTo>
                <a:lnTo>
                  <a:pt x="327" y="277"/>
                </a:lnTo>
                <a:lnTo>
                  <a:pt x="496" y="274"/>
                </a:lnTo>
                <a:lnTo>
                  <a:pt x="619" y="277"/>
                </a:lnTo>
                <a:lnTo>
                  <a:pt x="581" y="198"/>
                </a:lnTo>
                <a:lnTo>
                  <a:pt x="554" y="125"/>
                </a:lnTo>
                <a:lnTo>
                  <a:pt x="525" y="49"/>
                </a:lnTo>
                <a:lnTo>
                  <a:pt x="454" y="1"/>
                </a:lnTo>
                <a:lnTo>
                  <a:pt x="423" y="29"/>
                </a:lnTo>
                <a:lnTo>
                  <a:pt x="384" y="9"/>
                </a:lnTo>
                <a:lnTo>
                  <a:pt x="215" y="4"/>
                </a:lnTo>
                <a:lnTo>
                  <a:pt x="6"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99" name="Freeform 32"/>
          <p:cNvSpPr>
            <a:spLocks/>
          </p:cNvSpPr>
          <p:nvPr/>
        </p:nvSpPr>
        <p:spPr bwMode="auto">
          <a:xfrm>
            <a:off x="4062413" y="3182938"/>
            <a:ext cx="847725" cy="446087"/>
          </a:xfrm>
          <a:custGeom>
            <a:avLst/>
            <a:gdLst/>
            <a:ahLst/>
            <a:cxnLst>
              <a:cxn ang="0">
                <a:pos x="6" y="2"/>
              </a:cxn>
              <a:cxn ang="0">
                <a:pos x="4" y="162"/>
              </a:cxn>
              <a:cxn ang="0">
                <a:pos x="0" y="275"/>
              </a:cxn>
              <a:cxn ang="0">
                <a:pos x="545" y="278"/>
              </a:cxn>
              <a:cxn ang="0">
                <a:pos x="535" y="133"/>
              </a:cxn>
              <a:cxn ang="0">
                <a:pos x="535" y="78"/>
              </a:cxn>
              <a:cxn ang="0">
                <a:pos x="491" y="45"/>
              </a:cxn>
              <a:cxn ang="0">
                <a:pos x="504" y="16"/>
              </a:cxn>
              <a:cxn ang="0">
                <a:pos x="486" y="0"/>
              </a:cxn>
              <a:cxn ang="0">
                <a:pos x="238" y="2"/>
              </a:cxn>
              <a:cxn ang="0">
                <a:pos x="6" y="2"/>
              </a:cxn>
            </a:cxnLst>
            <a:rect l="0" t="0" r="r" b="b"/>
            <a:pathLst>
              <a:path w="545" h="278">
                <a:moveTo>
                  <a:pt x="6" y="2"/>
                </a:moveTo>
                <a:lnTo>
                  <a:pt x="4" y="162"/>
                </a:lnTo>
                <a:lnTo>
                  <a:pt x="0" y="275"/>
                </a:lnTo>
                <a:lnTo>
                  <a:pt x="545" y="278"/>
                </a:lnTo>
                <a:lnTo>
                  <a:pt x="535" y="133"/>
                </a:lnTo>
                <a:lnTo>
                  <a:pt x="535" y="78"/>
                </a:lnTo>
                <a:lnTo>
                  <a:pt x="491" y="45"/>
                </a:lnTo>
                <a:lnTo>
                  <a:pt x="504" y="16"/>
                </a:lnTo>
                <a:lnTo>
                  <a:pt x="486" y="0"/>
                </a:lnTo>
                <a:lnTo>
                  <a:pt x="238" y="2"/>
                </a:lnTo>
                <a:lnTo>
                  <a:pt x="6" y="2"/>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0" name="Freeform 33"/>
          <p:cNvSpPr>
            <a:spLocks/>
          </p:cNvSpPr>
          <p:nvPr/>
        </p:nvSpPr>
        <p:spPr bwMode="auto">
          <a:xfrm>
            <a:off x="3949700" y="3617913"/>
            <a:ext cx="987425" cy="490537"/>
          </a:xfrm>
          <a:custGeom>
            <a:avLst/>
            <a:gdLst/>
            <a:ahLst/>
            <a:cxnLst>
              <a:cxn ang="0">
                <a:pos x="4" y="0"/>
              </a:cxn>
              <a:cxn ang="0">
                <a:pos x="0" y="55"/>
              </a:cxn>
              <a:cxn ang="0">
                <a:pos x="226" y="63"/>
              </a:cxn>
              <a:cxn ang="0">
                <a:pos x="228" y="237"/>
              </a:cxn>
              <a:cxn ang="0">
                <a:pos x="343" y="285"/>
              </a:cxn>
              <a:cxn ang="0">
                <a:pos x="375" y="268"/>
              </a:cxn>
              <a:cxn ang="0">
                <a:pos x="448" y="307"/>
              </a:cxn>
              <a:cxn ang="0">
                <a:pos x="496" y="305"/>
              </a:cxn>
              <a:cxn ang="0">
                <a:pos x="584" y="268"/>
              </a:cxn>
              <a:cxn ang="0">
                <a:pos x="636" y="304"/>
              </a:cxn>
              <a:cxn ang="0">
                <a:pos x="636" y="115"/>
              </a:cxn>
              <a:cxn ang="0">
                <a:pos x="620" y="4"/>
              </a:cxn>
              <a:cxn ang="0">
                <a:pos x="4" y="0"/>
              </a:cxn>
            </a:cxnLst>
            <a:rect l="0" t="0" r="r" b="b"/>
            <a:pathLst>
              <a:path w="636" h="307">
                <a:moveTo>
                  <a:pt x="4" y="0"/>
                </a:moveTo>
                <a:lnTo>
                  <a:pt x="0" y="55"/>
                </a:lnTo>
                <a:lnTo>
                  <a:pt x="226" y="63"/>
                </a:lnTo>
                <a:lnTo>
                  <a:pt x="228" y="237"/>
                </a:lnTo>
                <a:lnTo>
                  <a:pt x="343" y="285"/>
                </a:lnTo>
                <a:lnTo>
                  <a:pt x="375" y="268"/>
                </a:lnTo>
                <a:lnTo>
                  <a:pt x="448" y="307"/>
                </a:lnTo>
                <a:lnTo>
                  <a:pt x="496" y="305"/>
                </a:lnTo>
                <a:lnTo>
                  <a:pt x="584" y="268"/>
                </a:lnTo>
                <a:lnTo>
                  <a:pt x="636" y="304"/>
                </a:lnTo>
                <a:lnTo>
                  <a:pt x="636" y="115"/>
                </a:lnTo>
                <a:lnTo>
                  <a:pt x="620" y="4"/>
                </a:lnTo>
                <a:lnTo>
                  <a:pt x="4"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1" name="Freeform 34"/>
          <p:cNvSpPr>
            <a:spLocks/>
          </p:cNvSpPr>
          <p:nvPr/>
        </p:nvSpPr>
        <p:spPr bwMode="auto">
          <a:xfrm>
            <a:off x="4918075" y="3641725"/>
            <a:ext cx="555625" cy="534988"/>
          </a:xfrm>
          <a:custGeom>
            <a:avLst/>
            <a:gdLst/>
            <a:ahLst/>
            <a:cxnLst>
              <a:cxn ang="0">
                <a:pos x="0" y="31"/>
              </a:cxn>
              <a:cxn ang="0">
                <a:pos x="141" y="13"/>
              </a:cxn>
              <a:cxn ang="0">
                <a:pos x="315" y="0"/>
              </a:cxn>
              <a:cxn ang="0">
                <a:pos x="305" y="44"/>
              </a:cxn>
              <a:cxn ang="0">
                <a:pos x="344" y="35"/>
              </a:cxn>
              <a:cxn ang="0">
                <a:pos x="357" y="64"/>
              </a:cxn>
              <a:cxn ang="0">
                <a:pos x="317" y="90"/>
              </a:cxn>
              <a:cxn ang="0">
                <a:pos x="327" y="137"/>
              </a:cxn>
              <a:cxn ang="0">
                <a:pos x="285" y="214"/>
              </a:cxn>
              <a:cxn ang="0">
                <a:pos x="255" y="262"/>
              </a:cxn>
              <a:cxn ang="0">
                <a:pos x="272" y="323"/>
              </a:cxn>
              <a:cxn ang="0">
                <a:pos x="52" y="334"/>
              </a:cxn>
              <a:cxn ang="0">
                <a:pos x="50" y="297"/>
              </a:cxn>
              <a:cxn ang="0">
                <a:pos x="6" y="289"/>
              </a:cxn>
              <a:cxn ang="0">
                <a:pos x="6" y="90"/>
              </a:cxn>
              <a:cxn ang="0">
                <a:pos x="0" y="31"/>
              </a:cxn>
            </a:cxnLst>
            <a:rect l="0" t="0" r="r" b="b"/>
            <a:pathLst>
              <a:path w="357" h="334">
                <a:moveTo>
                  <a:pt x="0" y="31"/>
                </a:moveTo>
                <a:lnTo>
                  <a:pt x="141" y="13"/>
                </a:lnTo>
                <a:lnTo>
                  <a:pt x="315" y="0"/>
                </a:lnTo>
                <a:lnTo>
                  <a:pt x="305" y="44"/>
                </a:lnTo>
                <a:lnTo>
                  <a:pt x="344" y="35"/>
                </a:lnTo>
                <a:lnTo>
                  <a:pt x="357" y="64"/>
                </a:lnTo>
                <a:lnTo>
                  <a:pt x="317" y="90"/>
                </a:lnTo>
                <a:lnTo>
                  <a:pt x="327" y="137"/>
                </a:lnTo>
                <a:lnTo>
                  <a:pt x="285" y="214"/>
                </a:lnTo>
                <a:lnTo>
                  <a:pt x="255" y="262"/>
                </a:lnTo>
                <a:lnTo>
                  <a:pt x="272" y="323"/>
                </a:lnTo>
                <a:lnTo>
                  <a:pt x="52" y="334"/>
                </a:lnTo>
                <a:lnTo>
                  <a:pt x="50" y="297"/>
                </a:lnTo>
                <a:lnTo>
                  <a:pt x="6" y="289"/>
                </a:lnTo>
                <a:lnTo>
                  <a:pt x="6" y="90"/>
                </a:lnTo>
                <a:lnTo>
                  <a:pt x="0" y="31"/>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2" name="Freeform 35"/>
          <p:cNvSpPr>
            <a:spLocks/>
          </p:cNvSpPr>
          <p:nvPr/>
        </p:nvSpPr>
        <p:spPr bwMode="auto">
          <a:xfrm>
            <a:off x="4999038" y="4157663"/>
            <a:ext cx="677862" cy="558800"/>
          </a:xfrm>
          <a:custGeom>
            <a:avLst/>
            <a:gdLst/>
            <a:ahLst/>
            <a:cxnLst>
              <a:cxn ang="0">
                <a:pos x="0" y="8"/>
              </a:cxn>
              <a:cxn ang="0">
                <a:pos x="218" y="0"/>
              </a:cxn>
              <a:cxn ang="0">
                <a:pos x="256" y="72"/>
              </a:cxn>
              <a:cxn ang="0">
                <a:pos x="223" y="157"/>
              </a:cxn>
              <a:cxn ang="0">
                <a:pos x="212" y="196"/>
              </a:cxn>
              <a:cxn ang="0">
                <a:pos x="358" y="180"/>
              </a:cxn>
              <a:cxn ang="0">
                <a:pos x="368" y="236"/>
              </a:cxn>
              <a:cxn ang="0">
                <a:pos x="324" y="231"/>
              </a:cxn>
              <a:cxn ang="0">
                <a:pos x="304" y="254"/>
              </a:cxn>
              <a:cxn ang="0">
                <a:pos x="327" y="270"/>
              </a:cxn>
              <a:cxn ang="0">
                <a:pos x="366" y="252"/>
              </a:cxn>
              <a:cxn ang="0">
                <a:pos x="368" y="278"/>
              </a:cxn>
              <a:cxn ang="0">
                <a:pos x="392" y="256"/>
              </a:cxn>
              <a:cxn ang="0">
                <a:pos x="408" y="256"/>
              </a:cxn>
              <a:cxn ang="0">
                <a:pos x="389" y="302"/>
              </a:cxn>
              <a:cxn ang="0">
                <a:pos x="425" y="310"/>
              </a:cxn>
              <a:cxn ang="0">
                <a:pos x="436" y="336"/>
              </a:cxn>
              <a:cxn ang="0">
                <a:pos x="420" y="344"/>
              </a:cxn>
              <a:cxn ang="0">
                <a:pos x="397" y="328"/>
              </a:cxn>
              <a:cxn ang="0">
                <a:pos x="354" y="316"/>
              </a:cxn>
              <a:cxn ang="0">
                <a:pos x="364" y="346"/>
              </a:cxn>
              <a:cxn ang="0">
                <a:pos x="342" y="350"/>
              </a:cxn>
              <a:cxn ang="0">
                <a:pos x="325" y="322"/>
              </a:cxn>
              <a:cxn ang="0">
                <a:pos x="315" y="340"/>
              </a:cxn>
              <a:cxn ang="0">
                <a:pos x="251" y="340"/>
              </a:cxn>
              <a:cxn ang="0">
                <a:pos x="251" y="322"/>
              </a:cxn>
              <a:cxn ang="0">
                <a:pos x="227" y="302"/>
              </a:cxn>
              <a:cxn ang="0">
                <a:pos x="179" y="300"/>
              </a:cxn>
              <a:cxn ang="0">
                <a:pos x="219" y="322"/>
              </a:cxn>
              <a:cxn ang="0">
                <a:pos x="163" y="334"/>
              </a:cxn>
              <a:cxn ang="0">
                <a:pos x="75" y="318"/>
              </a:cxn>
              <a:cxn ang="0">
                <a:pos x="42" y="322"/>
              </a:cxn>
              <a:cxn ang="0">
                <a:pos x="54" y="205"/>
              </a:cxn>
              <a:cxn ang="0">
                <a:pos x="1" y="112"/>
              </a:cxn>
              <a:cxn ang="0">
                <a:pos x="0" y="8"/>
              </a:cxn>
            </a:cxnLst>
            <a:rect l="0" t="0" r="r" b="b"/>
            <a:pathLst>
              <a:path w="436" h="350">
                <a:moveTo>
                  <a:pt x="0" y="8"/>
                </a:moveTo>
                <a:lnTo>
                  <a:pt x="218" y="0"/>
                </a:lnTo>
                <a:lnTo>
                  <a:pt x="256" y="72"/>
                </a:lnTo>
                <a:lnTo>
                  <a:pt x="223" y="157"/>
                </a:lnTo>
                <a:lnTo>
                  <a:pt x="212" y="196"/>
                </a:lnTo>
                <a:lnTo>
                  <a:pt x="358" y="180"/>
                </a:lnTo>
                <a:lnTo>
                  <a:pt x="368" y="236"/>
                </a:lnTo>
                <a:lnTo>
                  <a:pt x="324" y="231"/>
                </a:lnTo>
                <a:lnTo>
                  <a:pt x="304" y="254"/>
                </a:lnTo>
                <a:lnTo>
                  <a:pt x="327" y="270"/>
                </a:lnTo>
                <a:lnTo>
                  <a:pt x="366" y="252"/>
                </a:lnTo>
                <a:lnTo>
                  <a:pt x="368" y="278"/>
                </a:lnTo>
                <a:lnTo>
                  <a:pt x="392" y="256"/>
                </a:lnTo>
                <a:lnTo>
                  <a:pt x="408" y="256"/>
                </a:lnTo>
                <a:lnTo>
                  <a:pt x="389" y="302"/>
                </a:lnTo>
                <a:lnTo>
                  <a:pt x="425" y="310"/>
                </a:lnTo>
                <a:lnTo>
                  <a:pt x="436" y="336"/>
                </a:lnTo>
                <a:lnTo>
                  <a:pt x="420" y="344"/>
                </a:lnTo>
                <a:lnTo>
                  <a:pt x="397" y="328"/>
                </a:lnTo>
                <a:lnTo>
                  <a:pt x="354" y="316"/>
                </a:lnTo>
                <a:lnTo>
                  <a:pt x="364" y="346"/>
                </a:lnTo>
                <a:lnTo>
                  <a:pt x="342" y="350"/>
                </a:lnTo>
                <a:lnTo>
                  <a:pt x="325" y="322"/>
                </a:lnTo>
                <a:lnTo>
                  <a:pt x="315" y="340"/>
                </a:lnTo>
                <a:lnTo>
                  <a:pt x="251" y="340"/>
                </a:lnTo>
                <a:lnTo>
                  <a:pt x="251" y="322"/>
                </a:lnTo>
                <a:lnTo>
                  <a:pt x="227" y="302"/>
                </a:lnTo>
                <a:lnTo>
                  <a:pt x="179" y="300"/>
                </a:lnTo>
                <a:lnTo>
                  <a:pt x="219" y="322"/>
                </a:lnTo>
                <a:lnTo>
                  <a:pt x="163" y="334"/>
                </a:lnTo>
                <a:lnTo>
                  <a:pt x="75" y="318"/>
                </a:lnTo>
                <a:lnTo>
                  <a:pt x="42" y="322"/>
                </a:lnTo>
                <a:lnTo>
                  <a:pt x="54" y="205"/>
                </a:lnTo>
                <a:lnTo>
                  <a:pt x="1" y="112"/>
                </a:lnTo>
                <a:lnTo>
                  <a:pt x="0" y="8"/>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3" name="Freeform 36"/>
          <p:cNvSpPr>
            <a:spLocks/>
          </p:cNvSpPr>
          <p:nvPr/>
        </p:nvSpPr>
        <p:spPr bwMode="auto">
          <a:xfrm>
            <a:off x="4533900" y="1790700"/>
            <a:ext cx="755650" cy="879475"/>
          </a:xfrm>
          <a:custGeom>
            <a:avLst/>
            <a:gdLst/>
            <a:ahLst/>
            <a:cxnLst>
              <a:cxn ang="0">
                <a:pos x="0" y="43"/>
              </a:cxn>
              <a:cxn ang="0">
                <a:pos x="128" y="43"/>
              </a:cxn>
              <a:cxn ang="0">
                <a:pos x="127" y="0"/>
              </a:cxn>
              <a:cxn ang="0">
                <a:pos x="155" y="12"/>
              </a:cxn>
              <a:cxn ang="0">
                <a:pos x="160" y="45"/>
              </a:cxn>
              <a:cxn ang="0">
                <a:pos x="221" y="81"/>
              </a:cxn>
              <a:cxn ang="0">
                <a:pos x="240" y="65"/>
              </a:cxn>
              <a:cxn ang="0">
                <a:pos x="276" y="65"/>
              </a:cxn>
              <a:cxn ang="0">
                <a:pos x="304" y="97"/>
              </a:cxn>
              <a:cxn ang="0">
                <a:pos x="322" y="85"/>
              </a:cxn>
              <a:cxn ang="0">
                <a:pos x="375" y="99"/>
              </a:cxn>
              <a:cxn ang="0">
                <a:pos x="394" y="75"/>
              </a:cxn>
              <a:cxn ang="0">
                <a:pos x="427" y="93"/>
              </a:cxn>
              <a:cxn ang="0">
                <a:pos x="487" y="91"/>
              </a:cxn>
              <a:cxn ang="0">
                <a:pos x="390" y="159"/>
              </a:cxn>
              <a:cxn ang="0">
                <a:pos x="342" y="218"/>
              </a:cxn>
              <a:cxn ang="0">
                <a:pos x="351" y="305"/>
              </a:cxn>
              <a:cxn ang="0">
                <a:pos x="318" y="341"/>
              </a:cxn>
              <a:cxn ang="0">
                <a:pos x="331" y="366"/>
              </a:cxn>
              <a:cxn ang="0">
                <a:pos x="331" y="430"/>
              </a:cxn>
              <a:cxn ang="0">
                <a:pos x="365" y="430"/>
              </a:cxn>
              <a:cxn ang="0">
                <a:pos x="414" y="477"/>
              </a:cxn>
              <a:cxn ang="0">
                <a:pos x="434" y="533"/>
              </a:cxn>
              <a:cxn ang="0">
                <a:pos x="90" y="549"/>
              </a:cxn>
              <a:cxn ang="0">
                <a:pos x="91" y="397"/>
              </a:cxn>
              <a:cxn ang="0">
                <a:pos x="60" y="364"/>
              </a:cxn>
              <a:cxn ang="0">
                <a:pos x="71" y="324"/>
              </a:cxn>
              <a:cxn ang="0">
                <a:pos x="82" y="301"/>
              </a:cxn>
              <a:cxn ang="0">
                <a:pos x="60" y="196"/>
              </a:cxn>
              <a:cxn ang="0">
                <a:pos x="31" y="127"/>
              </a:cxn>
              <a:cxn ang="0">
                <a:pos x="0" y="43"/>
              </a:cxn>
            </a:cxnLst>
            <a:rect l="0" t="0" r="r" b="b"/>
            <a:pathLst>
              <a:path w="487" h="549">
                <a:moveTo>
                  <a:pt x="0" y="43"/>
                </a:moveTo>
                <a:lnTo>
                  <a:pt x="128" y="43"/>
                </a:lnTo>
                <a:lnTo>
                  <a:pt x="127" y="0"/>
                </a:lnTo>
                <a:lnTo>
                  <a:pt x="155" y="12"/>
                </a:lnTo>
                <a:lnTo>
                  <a:pt x="160" y="45"/>
                </a:lnTo>
                <a:lnTo>
                  <a:pt x="221" y="81"/>
                </a:lnTo>
                <a:lnTo>
                  <a:pt x="240" y="65"/>
                </a:lnTo>
                <a:lnTo>
                  <a:pt x="276" y="65"/>
                </a:lnTo>
                <a:lnTo>
                  <a:pt x="304" y="97"/>
                </a:lnTo>
                <a:lnTo>
                  <a:pt x="322" y="85"/>
                </a:lnTo>
                <a:lnTo>
                  <a:pt x="375" y="99"/>
                </a:lnTo>
                <a:lnTo>
                  <a:pt x="394" y="75"/>
                </a:lnTo>
                <a:lnTo>
                  <a:pt x="427" y="93"/>
                </a:lnTo>
                <a:lnTo>
                  <a:pt x="487" y="91"/>
                </a:lnTo>
                <a:lnTo>
                  <a:pt x="390" y="159"/>
                </a:lnTo>
                <a:lnTo>
                  <a:pt x="342" y="218"/>
                </a:lnTo>
                <a:lnTo>
                  <a:pt x="351" y="305"/>
                </a:lnTo>
                <a:lnTo>
                  <a:pt x="318" y="341"/>
                </a:lnTo>
                <a:lnTo>
                  <a:pt x="331" y="366"/>
                </a:lnTo>
                <a:lnTo>
                  <a:pt x="331" y="430"/>
                </a:lnTo>
                <a:lnTo>
                  <a:pt x="365" y="430"/>
                </a:lnTo>
                <a:lnTo>
                  <a:pt x="414" y="477"/>
                </a:lnTo>
                <a:lnTo>
                  <a:pt x="434" y="533"/>
                </a:lnTo>
                <a:lnTo>
                  <a:pt x="90" y="549"/>
                </a:lnTo>
                <a:lnTo>
                  <a:pt x="91" y="397"/>
                </a:lnTo>
                <a:lnTo>
                  <a:pt x="60" y="364"/>
                </a:lnTo>
                <a:lnTo>
                  <a:pt x="71" y="324"/>
                </a:lnTo>
                <a:lnTo>
                  <a:pt x="82" y="301"/>
                </a:lnTo>
                <a:lnTo>
                  <a:pt x="60" y="196"/>
                </a:lnTo>
                <a:lnTo>
                  <a:pt x="31" y="127"/>
                </a:lnTo>
                <a:lnTo>
                  <a:pt x="0" y="43"/>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4" name="Freeform 37"/>
          <p:cNvSpPr>
            <a:spLocks/>
          </p:cNvSpPr>
          <p:nvPr/>
        </p:nvSpPr>
        <p:spPr bwMode="auto">
          <a:xfrm>
            <a:off x="5022850" y="2093913"/>
            <a:ext cx="574675" cy="692150"/>
          </a:xfrm>
          <a:custGeom>
            <a:avLst/>
            <a:gdLst/>
            <a:ahLst/>
            <a:cxnLst>
              <a:cxn ang="0">
                <a:pos x="27" y="29"/>
              </a:cxn>
              <a:cxn ang="0">
                <a:pos x="55" y="26"/>
              </a:cxn>
              <a:cxn ang="0">
                <a:pos x="80" y="26"/>
              </a:cxn>
              <a:cxn ang="0">
                <a:pos x="96" y="0"/>
              </a:cxn>
              <a:cxn ang="0">
                <a:pos x="108" y="32"/>
              </a:cxn>
              <a:cxn ang="0">
                <a:pos x="148" y="32"/>
              </a:cxn>
              <a:cxn ang="0">
                <a:pos x="169" y="61"/>
              </a:cxn>
              <a:cxn ang="0">
                <a:pos x="211" y="53"/>
              </a:cxn>
              <a:cxn ang="0">
                <a:pos x="238" y="72"/>
              </a:cxn>
              <a:cxn ang="0">
                <a:pos x="290" y="85"/>
              </a:cxn>
              <a:cxn ang="0">
                <a:pos x="300" y="108"/>
              </a:cxn>
              <a:cxn ang="0">
                <a:pos x="326" y="109"/>
              </a:cxn>
              <a:cxn ang="0">
                <a:pos x="318" y="132"/>
              </a:cxn>
              <a:cxn ang="0">
                <a:pos x="327" y="157"/>
              </a:cxn>
              <a:cxn ang="0">
                <a:pos x="310" y="189"/>
              </a:cxn>
              <a:cxn ang="0">
                <a:pos x="322" y="196"/>
              </a:cxn>
              <a:cxn ang="0">
                <a:pos x="351" y="161"/>
              </a:cxn>
              <a:cxn ang="0">
                <a:pos x="350" y="149"/>
              </a:cxn>
              <a:cxn ang="0">
                <a:pos x="362" y="144"/>
              </a:cxn>
              <a:cxn ang="0">
                <a:pos x="370" y="161"/>
              </a:cxn>
              <a:cxn ang="0">
                <a:pos x="347" y="185"/>
              </a:cxn>
              <a:cxn ang="0">
                <a:pos x="338" y="240"/>
              </a:cxn>
              <a:cxn ang="0">
                <a:pos x="338" y="332"/>
              </a:cxn>
              <a:cxn ang="0">
                <a:pos x="351" y="348"/>
              </a:cxn>
              <a:cxn ang="0">
                <a:pos x="346" y="405"/>
              </a:cxn>
              <a:cxn ang="0">
                <a:pos x="171" y="433"/>
              </a:cxn>
              <a:cxn ang="0">
                <a:pos x="127" y="406"/>
              </a:cxn>
              <a:cxn ang="0">
                <a:pos x="136" y="372"/>
              </a:cxn>
              <a:cxn ang="0">
                <a:pos x="115" y="334"/>
              </a:cxn>
              <a:cxn ang="0">
                <a:pos x="96" y="288"/>
              </a:cxn>
              <a:cxn ang="0">
                <a:pos x="47" y="241"/>
              </a:cxn>
              <a:cxn ang="0">
                <a:pos x="16" y="241"/>
              </a:cxn>
              <a:cxn ang="0">
                <a:pos x="16" y="177"/>
              </a:cxn>
              <a:cxn ang="0">
                <a:pos x="0" y="153"/>
              </a:cxn>
              <a:cxn ang="0">
                <a:pos x="35" y="116"/>
              </a:cxn>
              <a:cxn ang="0">
                <a:pos x="27" y="29"/>
              </a:cxn>
            </a:cxnLst>
            <a:rect l="0" t="0" r="r" b="b"/>
            <a:pathLst>
              <a:path w="370" h="433">
                <a:moveTo>
                  <a:pt x="27" y="29"/>
                </a:moveTo>
                <a:lnTo>
                  <a:pt x="55" y="26"/>
                </a:lnTo>
                <a:lnTo>
                  <a:pt x="80" y="26"/>
                </a:lnTo>
                <a:lnTo>
                  <a:pt x="96" y="0"/>
                </a:lnTo>
                <a:lnTo>
                  <a:pt x="108" y="32"/>
                </a:lnTo>
                <a:lnTo>
                  <a:pt x="148" y="32"/>
                </a:lnTo>
                <a:lnTo>
                  <a:pt x="169" y="61"/>
                </a:lnTo>
                <a:lnTo>
                  <a:pt x="211" y="53"/>
                </a:lnTo>
                <a:lnTo>
                  <a:pt x="238" y="72"/>
                </a:lnTo>
                <a:lnTo>
                  <a:pt x="290" y="85"/>
                </a:lnTo>
                <a:lnTo>
                  <a:pt x="300" y="108"/>
                </a:lnTo>
                <a:lnTo>
                  <a:pt x="326" y="109"/>
                </a:lnTo>
                <a:lnTo>
                  <a:pt x="318" y="132"/>
                </a:lnTo>
                <a:lnTo>
                  <a:pt x="327" y="157"/>
                </a:lnTo>
                <a:lnTo>
                  <a:pt x="310" y="189"/>
                </a:lnTo>
                <a:lnTo>
                  <a:pt x="322" y="196"/>
                </a:lnTo>
                <a:lnTo>
                  <a:pt x="351" y="161"/>
                </a:lnTo>
                <a:lnTo>
                  <a:pt x="350" y="149"/>
                </a:lnTo>
                <a:lnTo>
                  <a:pt x="362" y="144"/>
                </a:lnTo>
                <a:lnTo>
                  <a:pt x="370" y="161"/>
                </a:lnTo>
                <a:lnTo>
                  <a:pt x="347" y="185"/>
                </a:lnTo>
                <a:lnTo>
                  <a:pt x="338" y="240"/>
                </a:lnTo>
                <a:lnTo>
                  <a:pt x="338" y="332"/>
                </a:lnTo>
                <a:lnTo>
                  <a:pt x="351" y="348"/>
                </a:lnTo>
                <a:lnTo>
                  <a:pt x="346" y="405"/>
                </a:lnTo>
                <a:lnTo>
                  <a:pt x="171" y="433"/>
                </a:lnTo>
                <a:lnTo>
                  <a:pt x="127" y="406"/>
                </a:lnTo>
                <a:lnTo>
                  <a:pt x="136" y="372"/>
                </a:lnTo>
                <a:lnTo>
                  <a:pt x="115" y="334"/>
                </a:lnTo>
                <a:lnTo>
                  <a:pt x="96" y="288"/>
                </a:lnTo>
                <a:lnTo>
                  <a:pt x="47" y="241"/>
                </a:lnTo>
                <a:lnTo>
                  <a:pt x="16" y="241"/>
                </a:lnTo>
                <a:lnTo>
                  <a:pt x="16" y="177"/>
                </a:lnTo>
                <a:lnTo>
                  <a:pt x="0" y="153"/>
                </a:lnTo>
                <a:lnTo>
                  <a:pt x="35" y="116"/>
                </a:lnTo>
                <a:lnTo>
                  <a:pt x="27" y="29"/>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5" name="Freeform 38"/>
          <p:cNvSpPr>
            <a:spLocks/>
          </p:cNvSpPr>
          <p:nvPr/>
        </p:nvSpPr>
        <p:spPr bwMode="auto">
          <a:xfrm>
            <a:off x="4660900" y="2641600"/>
            <a:ext cx="666750" cy="447675"/>
          </a:xfrm>
          <a:custGeom>
            <a:avLst/>
            <a:gdLst/>
            <a:ahLst/>
            <a:cxnLst>
              <a:cxn ang="0">
                <a:pos x="6" y="15"/>
              </a:cxn>
              <a:cxn ang="0">
                <a:pos x="0" y="64"/>
              </a:cxn>
              <a:cxn ang="0">
                <a:pos x="9" y="116"/>
              </a:cxn>
              <a:cxn ang="0">
                <a:pos x="49" y="223"/>
              </a:cxn>
              <a:cxn ang="0">
                <a:pos x="71" y="280"/>
              </a:cxn>
              <a:cxn ang="0">
                <a:pos x="324" y="267"/>
              </a:cxn>
              <a:cxn ang="0">
                <a:pos x="365" y="280"/>
              </a:cxn>
              <a:cxn ang="0">
                <a:pos x="390" y="225"/>
              </a:cxn>
              <a:cxn ang="0">
                <a:pos x="381" y="187"/>
              </a:cxn>
              <a:cxn ang="0">
                <a:pos x="424" y="179"/>
              </a:cxn>
              <a:cxn ang="0">
                <a:pos x="429" y="118"/>
              </a:cxn>
              <a:cxn ang="0">
                <a:pos x="404" y="91"/>
              </a:cxn>
              <a:cxn ang="0">
                <a:pos x="360" y="64"/>
              </a:cxn>
              <a:cxn ang="0">
                <a:pos x="369" y="27"/>
              </a:cxn>
              <a:cxn ang="0">
                <a:pos x="350" y="0"/>
              </a:cxn>
              <a:cxn ang="0">
                <a:pos x="256" y="4"/>
              </a:cxn>
              <a:cxn ang="0">
                <a:pos x="160" y="8"/>
              </a:cxn>
              <a:cxn ang="0">
                <a:pos x="6" y="15"/>
              </a:cxn>
            </a:cxnLst>
            <a:rect l="0" t="0" r="r" b="b"/>
            <a:pathLst>
              <a:path w="429" h="280">
                <a:moveTo>
                  <a:pt x="6" y="15"/>
                </a:moveTo>
                <a:lnTo>
                  <a:pt x="0" y="64"/>
                </a:lnTo>
                <a:lnTo>
                  <a:pt x="9" y="116"/>
                </a:lnTo>
                <a:lnTo>
                  <a:pt x="49" y="223"/>
                </a:lnTo>
                <a:lnTo>
                  <a:pt x="71" y="280"/>
                </a:lnTo>
                <a:lnTo>
                  <a:pt x="324" y="267"/>
                </a:lnTo>
                <a:lnTo>
                  <a:pt x="365" y="280"/>
                </a:lnTo>
                <a:lnTo>
                  <a:pt x="390" y="225"/>
                </a:lnTo>
                <a:lnTo>
                  <a:pt x="381" y="187"/>
                </a:lnTo>
                <a:lnTo>
                  <a:pt x="424" y="179"/>
                </a:lnTo>
                <a:lnTo>
                  <a:pt x="429" y="118"/>
                </a:lnTo>
                <a:lnTo>
                  <a:pt x="404" y="91"/>
                </a:lnTo>
                <a:lnTo>
                  <a:pt x="360" y="64"/>
                </a:lnTo>
                <a:lnTo>
                  <a:pt x="369" y="27"/>
                </a:lnTo>
                <a:lnTo>
                  <a:pt x="350" y="0"/>
                </a:lnTo>
                <a:lnTo>
                  <a:pt x="256" y="4"/>
                </a:lnTo>
                <a:lnTo>
                  <a:pt x="160" y="8"/>
                </a:lnTo>
                <a:lnTo>
                  <a:pt x="6" y="15"/>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6" name="Freeform 39"/>
          <p:cNvSpPr>
            <a:spLocks/>
          </p:cNvSpPr>
          <p:nvPr/>
        </p:nvSpPr>
        <p:spPr bwMode="auto">
          <a:xfrm>
            <a:off x="5248275" y="1995488"/>
            <a:ext cx="617538" cy="276225"/>
          </a:xfrm>
          <a:custGeom>
            <a:avLst/>
            <a:gdLst/>
            <a:ahLst/>
            <a:cxnLst>
              <a:cxn ang="0">
                <a:pos x="0" y="94"/>
              </a:cxn>
              <a:cxn ang="0">
                <a:pos x="89" y="0"/>
              </a:cxn>
              <a:cxn ang="0">
                <a:pos x="73" y="39"/>
              </a:cxn>
              <a:cxn ang="0">
                <a:pos x="85" y="51"/>
              </a:cxn>
              <a:cxn ang="0">
                <a:pos x="113" y="35"/>
              </a:cxn>
              <a:cxn ang="0">
                <a:pos x="175" y="59"/>
              </a:cxn>
              <a:cxn ang="0">
                <a:pos x="201" y="39"/>
              </a:cxn>
              <a:cxn ang="0">
                <a:pos x="283" y="28"/>
              </a:cxn>
              <a:cxn ang="0">
                <a:pos x="299" y="52"/>
              </a:cxn>
              <a:cxn ang="0">
                <a:pos x="331" y="47"/>
              </a:cxn>
              <a:cxn ang="0">
                <a:pos x="394" y="72"/>
              </a:cxn>
              <a:cxn ang="0">
                <a:pos x="398" y="90"/>
              </a:cxn>
              <a:cxn ang="0">
                <a:pos x="330" y="106"/>
              </a:cxn>
              <a:cxn ang="0">
                <a:pos x="310" y="94"/>
              </a:cxn>
              <a:cxn ang="0">
                <a:pos x="276" y="98"/>
              </a:cxn>
              <a:cxn ang="0">
                <a:pos x="236" y="122"/>
              </a:cxn>
              <a:cxn ang="0">
                <a:pos x="217" y="124"/>
              </a:cxn>
              <a:cxn ang="0">
                <a:pos x="202" y="106"/>
              </a:cxn>
              <a:cxn ang="0">
                <a:pos x="180" y="170"/>
              </a:cxn>
              <a:cxn ang="0">
                <a:pos x="155" y="172"/>
              </a:cxn>
              <a:cxn ang="0">
                <a:pos x="144" y="146"/>
              </a:cxn>
              <a:cxn ang="0">
                <a:pos x="91" y="134"/>
              </a:cxn>
              <a:cxn ang="0">
                <a:pos x="66" y="116"/>
              </a:cxn>
              <a:cxn ang="0">
                <a:pos x="22" y="122"/>
              </a:cxn>
              <a:cxn ang="0">
                <a:pos x="0" y="94"/>
              </a:cxn>
            </a:cxnLst>
            <a:rect l="0" t="0" r="r" b="b"/>
            <a:pathLst>
              <a:path w="398" h="172">
                <a:moveTo>
                  <a:pt x="0" y="94"/>
                </a:moveTo>
                <a:lnTo>
                  <a:pt x="89" y="0"/>
                </a:lnTo>
                <a:lnTo>
                  <a:pt x="73" y="39"/>
                </a:lnTo>
                <a:lnTo>
                  <a:pt x="85" y="51"/>
                </a:lnTo>
                <a:lnTo>
                  <a:pt x="113" y="35"/>
                </a:lnTo>
                <a:lnTo>
                  <a:pt x="175" y="59"/>
                </a:lnTo>
                <a:lnTo>
                  <a:pt x="201" y="39"/>
                </a:lnTo>
                <a:lnTo>
                  <a:pt x="283" y="28"/>
                </a:lnTo>
                <a:lnTo>
                  <a:pt x="299" y="52"/>
                </a:lnTo>
                <a:lnTo>
                  <a:pt x="331" y="47"/>
                </a:lnTo>
                <a:lnTo>
                  <a:pt x="394" y="72"/>
                </a:lnTo>
                <a:lnTo>
                  <a:pt x="398" y="90"/>
                </a:lnTo>
                <a:lnTo>
                  <a:pt x="330" y="106"/>
                </a:lnTo>
                <a:lnTo>
                  <a:pt x="310" y="94"/>
                </a:lnTo>
                <a:lnTo>
                  <a:pt x="276" y="98"/>
                </a:lnTo>
                <a:lnTo>
                  <a:pt x="236" y="122"/>
                </a:lnTo>
                <a:lnTo>
                  <a:pt x="217" y="124"/>
                </a:lnTo>
                <a:lnTo>
                  <a:pt x="202" y="106"/>
                </a:lnTo>
                <a:lnTo>
                  <a:pt x="180" y="170"/>
                </a:lnTo>
                <a:lnTo>
                  <a:pt x="155" y="172"/>
                </a:lnTo>
                <a:lnTo>
                  <a:pt x="144" y="146"/>
                </a:lnTo>
                <a:lnTo>
                  <a:pt x="91" y="134"/>
                </a:lnTo>
                <a:lnTo>
                  <a:pt x="66" y="116"/>
                </a:lnTo>
                <a:lnTo>
                  <a:pt x="22" y="122"/>
                </a:lnTo>
                <a:lnTo>
                  <a:pt x="0" y="94"/>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7" name="Freeform 40"/>
          <p:cNvSpPr>
            <a:spLocks/>
          </p:cNvSpPr>
          <p:nvPr/>
        </p:nvSpPr>
        <p:spPr bwMode="auto">
          <a:xfrm>
            <a:off x="5676900" y="2189163"/>
            <a:ext cx="441325" cy="619125"/>
          </a:xfrm>
          <a:custGeom>
            <a:avLst/>
            <a:gdLst/>
            <a:ahLst/>
            <a:cxnLst>
              <a:cxn ang="0">
                <a:pos x="71" y="16"/>
              </a:cxn>
              <a:cxn ang="0">
                <a:pos x="82" y="40"/>
              </a:cxn>
              <a:cxn ang="0">
                <a:pos x="62" y="55"/>
              </a:cxn>
              <a:cxn ang="0">
                <a:pos x="61" y="116"/>
              </a:cxn>
              <a:cxn ang="0">
                <a:pos x="50" y="76"/>
              </a:cxn>
              <a:cxn ang="0">
                <a:pos x="9" y="115"/>
              </a:cxn>
              <a:cxn ang="0">
                <a:pos x="0" y="225"/>
              </a:cxn>
              <a:cxn ang="0">
                <a:pos x="26" y="280"/>
              </a:cxn>
              <a:cxn ang="0">
                <a:pos x="29" y="308"/>
              </a:cxn>
              <a:cxn ang="0">
                <a:pos x="30" y="330"/>
              </a:cxn>
              <a:cxn ang="0">
                <a:pos x="29" y="350"/>
              </a:cxn>
              <a:cxn ang="0">
                <a:pos x="23" y="386"/>
              </a:cxn>
              <a:cxn ang="0">
                <a:pos x="135" y="380"/>
              </a:cxn>
              <a:cxn ang="0">
                <a:pos x="283" y="366"/>
              </a:cxn>
              <a:cxn ang="0">
                <a:pos x="256" y="358"/>
              </a:cxn>
              <a:cxn ang="0">
                <a:pos x="241" y="338"/>
              </a:cxn>
              <a:cxn ang="0">
                <a:pos x="264" y="321"/>
              </a:cxn>
              <a:cxn ang="0">
                <a:pos x="264" y="300"/>
              </a:cxn>
              <a:cxn ang="0">
                <a:pos x="253" y="281"/>
              </a:cxn>
              <a:cxn ang="0">
                <a:pos x="264" y="268"/>
              </a:cxn>
              <a:cxn ang="0">
                <a:pos x="284" y="269"/>
              </a:cxn>
              <a:cxn ang="0">
                <a:pos x="280" y="216"/>
              </a:cxn>
              <a:cxn ang="0">
                <a:pos x="275" y="184"/>
              </a:cxn>
              <a:cxn ang="0">
                <a:pos x="263" y="164"/>
              </a:cxn>
              <a:cxn ang="0">
                <a:pos x="251" y="152"/>
              </a:cxn>
              <a:cxn ang="0">
                <a:pos x="232" y="148"/>
              </a:cxn>
              <a:cxn ang="0">
                <a:pos x="215" y="148"/>
              </a:cxn>
              <a:cxn ang="0">
                <a:pos x="196" y="173"/>
              </a:cxn>
              <a:cxn ang="0">
                <a:pos x="184" y="181"/>
              </a:cxn>
              <a:cxn ang="0">
                <a:pos x="176" y="184"/>
              </a:cxn>
              <a:cxn ang="0">
                <a:pos x="167" y="180"/>
              </a:cxn>
              <a:cxn ang="0">
                <a:pos x="164" y="168"/>
              </a:cxn>
              <a:cxn ang="0">
                <a:pos x="167" y="160"/>
              </a:cxn>
              <a:cxn ang="0">
                <a:pos x="175" y="152"/>
              </a:cxn>
              <a:cxn ang="0">
                <a:pos x="183" y="148"/>
              </a:cxn>
              <a:cxn ang="0">
                <a:pos x="191" y="147"/>
              </a:cxn>
              <a:cxn ang="0">
                <a:pos x="191" y="132"/>
              </a:cxn>
              <a:cxn ang="0">
                <a:pos x="212" y="116"/>
              </a:cxn>
              <a:cxn ang="0">
                <a:pos x="191" y="65"/>
              </a:cxn>
              <a:cxn ang="0">
                <a:pos x="191" y="41"/>
              </a:cxn>
              <a:cxn ang="0">
                <a:pos x="155" y="32"/>
              </a:cxn>
              <a:cxn ang="0">
                <a:pos x="103" y="0"/>
              </a:cxn>
              <a:cxn ang="0">
                <a:pos x="71" y="16"/>
              </a:cxn>
            </a:cxnLst>
            <a:rect l="0" t="0" r="r" b="b"/>
            <a:pathLst>
              <a:path w="284" h="386">
                <a:moveTo>
                  <a:pt x="71" y="16"/>
                </a:moveTo>
                <a:lnTo>
                  <a:pt x="82" y="40"/>
                </a:lnTo>
                <a:lnTo>
                  <a:pt x="62" y="55"/>
                </a:lnTo>
                <a:lnTo>
                  <a:pt x="61" y="116"/>
                </a:lnTo>
                <a:lnTo>
                  <a:pt x="50" y="76"/>
                </a:lnTo>
                <a:lnTo>
                  <a:pt x="9" y="115"/>
                </a:lnTo>
                <a:lnTo>
                  <a:pt x="0" y="225"/>
                </a:lnTo>
                <a:lnTo>
                  <a:pt x="26" y="280"/>
                </a:lnTo>
                <a:lnTo>
                  <a:pt x="29" y="308"/>
                </a:lnTo>
                <a:lnTo>
                  <a:pt x="30" y="330"/>
                </a:lnTo>
                <a:lnTo>
                  <a:pt x="29" y="350"/>
                </a:lnTo>
                <a:lnTo>
                  <a:pt x="23" y="386"/>
                </a:lnTo>
                <a:lnTo>
                  <a:pt x="135" y="380"/>
                </a:lnTo>
                <a:lnTo>
                  <a:pt x="283" y="366"/>
                </a:lnTo>
                <a:lnTo>
                  <a:pt x="256" y="358"/>
                </a:lnTo>
                <a:lnTo>
                  <a:pt x="241" y="338"/>
                </a:lnTo>
                <a:lnTo>
                  <a:pt x="264" y="321"/>
                </a:lnTo>
                <a:lnTo>
                  <a:pt x="264" y="300"/>
                </a:lnTo>
                <a:lnTo>
                  <a:pt x="253" y="281"/>
                </a:lnTo>
                <a:lnTo>
                  <a:pt x="264" y="268"/>
                </a:lnTo>
                <a:lnTo>
                  <a:pt x="284" y="269"/>
                </a:lnTo>
                <a:lnTo>
                  <a:pt x="280" y="216"/>
                </a:lnTo>
                <a:lnTo>
                  <a:pt x="275" y="184"/>
                </a:lnTo>
                <a:lnTo>
                  <a:pt x="263" y="164"/>
                </a:lnTo>
                <a:lnTo>
                  <a:pt x="251" y="152"/>
                </a:lnTo>
                <a:lnTo>
                  <a:pt x="232" y="148"/>
                </a:lnTo>
                <a:lnTo>
                  <a:pt x="215" y="148"/>
                </a:lnTo>
                <a:lnTo>
                  <a:pt x="196" y="173"/>
                </a:lnTo>
                <a:lnTo>
                  <a:pt x="184" y="181"/>
                </a:lnTo>
                <a:lnTo>
                  <a:pt x="176" y="184"/>
                </a:lnTo>
                <a:lnTo>
                  <a:pt x="167" y="180"/>
                </a:lnTo>
                <a:lnTo>
                  <a:pt x="164" y="168"/>
                </a:lnTo>
                <a:lnTo>
                  <a:pt x="167" y="160"/>
                </a:lnTo>
                <a:lnTo>
                  <a:pt x="175" y="152"/>
                </a:lnTo>
                <a:lnTo>
                  <a:pt x="183" y="148"/>
                </a:lnTo>
                <a:lnTo>
                  <a:pt x="191" y="147"/>
                </a:lnTo>
                <a:lnTo>
                  <a:pt x="191" y="132"/>
                </a:lnTo>
                <a:lnTo>
                  <a:pt x="212" y="116"/>
                </a:lnTo>
                <a:lnTo>
                  <a:pt x="191" y="65"/>
                </a:lnTo>
                <a:lnTo>
                  <a:pt x="191" y="41"/>
                </a:lnTo>
                <a:lnTo>
                  <a:pt x="155" y="32"/>
                </a:lnTo>
                <a:lnTo>
                  <a:pt x="103" y="0"/>
                </a:lnTo>
                <a:lnTo>
                  <a:pt x="71" y="16"/>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8" name="Freeform 41"/>
          <p:cNvSpPr>
            <a:spLocks/>
          </p:cNvSpPr>
          <p:nvPr/>
        </p:nvSpPr>
        <p:spPr bwMode="auto">
          <a:xfrm>
            <a:off x="5195888" y="2736850"/>
            <a:ext cx="477837" cy="815975"/>
          </a:xfrm>
          <a:custGeom>
            <a:avLst/>
            <a:gdLst/>
            <a:ahLst/>
            <a:cxnLst>
              <a:cxn ang="0">
                <a:pos x="57" y="30"/>
              </a:cxn>
              <a:cxn ang="0">
                <a:pos x="234" y="0"/>
              </a:cxn>
              <a:cxn ang="0">
                <a:pos x="262" y="63"/>
              </a:cxn>
              <a:cxn ang="0">
                <a:pos x="298" y="324"/>
              </a:cxn>
              <a:cxn ang="0">
                <a:pos x="308" y="359"/>
              </a:cxn>
              <a:cxn ang="0">
                <a:pos x="280" y="428"/>
              </a:cxn>
              <a:cxn ang="0">
                <a:pos x="280" y="476"/>
              </a:cxn>
              <a:cxn ang="0">
                <a:pos x="248" y="470"/>
              </a:cxn>
              <a:cxn ang="0">
                <a:pos x="250" y="510"/>
              </a:cxn>
              <a:cxn ang="0">
                <a:pos x="216" y="494"/>
              </a:cxn>
              <a:cxn ang="0">
                <a:pos x="199" y="500"/>
              </a:cxn>
              <a:cxn ang="0">
                <a:pos x="174" y="496"/>
              </a:cxn>
              <a:cxn ang="0">
                <a:pos x="155" y="434"/>
              </a:cxn>
              <a:cxn ang="0">
                <a:pos x="119" y="416"/>
              </a:cxn>
              <a:cxn ang="0">
                <a:pos x="119" y="351"/>
              </a:cxn>
              <a:cxn ang="0">
                <a:pos x="84" y="359"/>
              </a:cxn>
              <a:cxn ang="0">
                <a:pos x="64" y="311"/>
              </a:cxn>
              <a:cxn ang="0">
                <a:pos x="0" y="255"/>
              </a:cxn>
              <a:cxn ang="0">
                <a:pos x="46" y="167"/>
              </a:cxn>
              <a:cxn ang="0">
                <a:pos x="33" y="126"/>
              </a:cxn>
              <a:cxn ang="0">
                <a:pos x="80" y="118"/>
              </a:cxn>
              <a:cxn ang="0">
                <a:pos x="84" y="60"/>
              </a:cxn>
              <a:cxn ang="0">
                <a:pos x="57" y="30"/>
              </a:cxn>
            </a:cxnLst>
            <a:rect l="0" t="0" r="r" b="b"/>
            <a:pathLst>
              <a:path w="308" h="510">
                <a:moveTo>
                  <a:pt x="57" y="30"/>
                </a:moveTo>
                <a:lnTo>
                  <a:pt x="234" y="0"/>
                </a:lnTo>
                <a:lnTo>
                  <a:pt x="262" y="63"/>
                </a:lnTo>
                <a:lnTo>
                  <a:pt x="298" y="324"/>
                </a:lnTo>
                <a:lnTo>
                  <a:pt x="308" y="359"/>
                </a:lnTo>
                <a:lnTo>
                  <a:pt x="280" y="428"/>
                </a:lnTo>
                <a:lnTo>
                  <a:pt x="280" y="476"/>
                </a:lnTo>
                <a:lnTo>
                  <a:pt x="248" y="470"/>
                </a:lnTo>
                <a:lnTo>
                  <a:pt x="250" y="510"/>
                </a:lnTo>
                <a:lnTo>
                  <a:pt x="216" y="494"/>
                </a:lnTo>
                <a:lnTo>
                  <a:pt x="199" y="500"/>
                </a:lnTo>
                <a:lnTo>
                  <a:pt x="174" y="496"/>
                </a:lnTo>
                <a:lnTo>
                  <a:pt x="155" y="434"/>
                </a:lnTo>
                <a:lnTo>
                  <a:pt x="119" y="416"/>
                </a:lnTo>
                <a:lnTo>
                  <a:pt x="119" y="351"/>
                </a:lnTo>
                <a:lnTo>
                  <a:pt x="84" y="359"/>
                </a:lnTo>
                <a:lnTo>
                  <a:pt x="64" y="311"/>
                </a:lnTo>
                <a:lnTo>
                  <a:pt x="0" y="255"/>
                </a:lnTo>
                <a:lnTo>
                  <a:pt x="46" y="167"/>
                </a:lnTo>
                <a:lnTo>
                  <a:pt x="33" y="126"/>
                </a:lnTo>
                <a:lnTo>
                  <a:pt x="80" y="118"/>
                </a:lnTo>
                <a:lnTo>
                  <a:pt x="84" y="60"/>
                </a:lnTo>
                <a:lnTo>
                  <a:pt x="57" y="3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09" name="Freeform 42"/>
          <p:cNvSpPr>
            <a:spLocks/>
          </p:cNvSpPr>
          <p:nvPr/>
        </p:nvSpPr>
        <p:spPr bwMode="auto">
          <a:xfrm>
            <a:off x="4768850" y="3068638"/>
            <a:ext cx="760413" cy="644525"/>
          </a:xfrm>
          <a:custGeom>
            <a:avLst/>
            <a:gdLst/>
            <a:ahLst/>
            <a:cxnLst>
              <a:cxn ang="0">
                <a:pos x="0" y="13"/>
              </a:cxn>
              <a:cxn ang="0">
                <a:pos x="214" y="0"/>
              </a:cxn>
              <a:cxn ang="0">
                <a:pos x="259" y="0"/>
              </a:cxn>
              <a:cxn ang="0">
                <a:pos x="294" y="12"/>
              </a:cxn>
              <a:cxn ang="0">
                <a:pos x="275" y="46"/>
              </a:cxn>
              <a:cxn ang="0">
                <a:pos x="338" y="104"/>
              </a:cxn>
              <a:cxn ang="0">
                <a:pos x="358" y="152"/>
              </a:cxn>
              <a:cxn ang="0">
                <a:pos x="395" y="140"/>
              </a:cxn>
              <a:cxn ang="0">
                <a:pos x="393" y="207"/>
              </a:cxn>
              <a:cxn ang="0">
                <a:pos x="431" y="227"/>
              </a:cxn>
              <a:cxn ang="0">
                <a:pos x="448" y="287"/>
              </a:cxn>
              <a:cxn ang="0">
                <a:pos x="475" y="293"/>
              </a:cxn>
              <a:cxn ang="0">
                <a:pos x="489" y="318"/>
              </a:cxn>
              <a:cxn ang="0">
                <a:pos x="456" y="353"/>
              </a:cxn>
              <a:cxn ang="0">
                <a:pos x="445" y="393"/>
              </a:cxn>
              <a:cxn ang="0">
                <a:pos x="399" y="403"/>
              </a:cxn>
              <a:cxn ang="0">
                <a:pos x="411" y="359"/>
              </a:cxn>
              <a:cxn ang="0">
                <a:pos x="227" y="375"/>
              </a:cxn>
              <a:cxn ang="0">
                <a:pos x="96" y="391"/>
              </a:cxn>
              <a:cxn ang="0">
                <a:pos x="88" y="349"/>
              </a:cxn>
              <a:cxn ang="0">
                <a:pos x="78" y="219"/>
              </a:cxn>
              <a:cxn ang="0">
                <a:pos x="77" y="149"/>
              </a:cxn>
              <a:cxn ang="0">
                <a:pos x="33" y="117"/>
              </a:cxn>
              <a:cxn ang="0">
                <a:pos x="49" y="88"/>
              </a:cxn>
              <a:cxn ang="0">
                <a:pos x="28" y="72"/>
              </a:cxn>
              <a:cxn ang="0">
                <a:pos x="0" y="13"/>
              </a:cxn>
            </a:cxnLst>
            <a:rect l="0" t="0" r="r" b="b"/>
            <a:pathLst>
              <a:path w="489" h="403">
                <a:moveTo>
                  <a:pt x="0" y="13"/>
                </a:moveTo>
                <a:lnTo>
                  <a:pt x="214" y="0"/>
                </a:lnTo>
                <a:lnTo>
                  <a:pt x="259" y="0"/>
                </a:lnTo>
                <a:lnTo>
                  <a:pt x="294" y="12"/>
                </a:lnTo>
                <a:lnTo>
                  <a:pt x="275" y="46"/>
                </a:lnTo>
                <a:lnTo>
                  <a:pt x="338" y="104"/>
                </a:lnTo>
                <a:lnTo>
                  <a:pt x="358" y="152"/>
                </a:lnTo>
                <a:lnTo>
                  <a:pt x="395" y="140"/>
                </a:lnTo>
                <a:lnTo>
                  <a:pt x="393" y="207"/>
                </a:lnTo>
                <a:lnTo>
                  <a:pt x="431" y="227"/>
                </a:lnTo>
                <a:lnTo>
                  <a:pt x="448" y="287"/>
                </a:lnTo>
                <a:lnTo>
                  <a:pt x="475" y="293"/>
                </a:lnTo>
                <a:lnTo>
                  <a:pt x="489" y="318"/>
                </a:lnTo>
                <a:lnTo>
                  <a:pt x="456" y="353"/>
                </a:lnTo>
                <a:lnTo>
                  <a:pt x="445" y="393"/>
                </a:lnTo>
                <a:lnTo>
                  <a:pt x="399" y="403"/>
                </a:lnTo>
                <a:lnTo>
                  <a:pt x="411" y="359"/>
                </a:lnTo>
                <a:lnTo>
                  <a:pt x="227" y="375"/>
                </a:lnTo>
                <a:lnTo>
                  <a:pt x="96" y="391"/>
                </a:lnTo>
                <a:lnTo>
                  <a:pt x="88" y="349"/>
                </a:lnTo>
                <a:lnTo>
                  <a:pt x="78" y="219"/>
                </a:lnTo>
                <a:lnTo>
                  <a:pt x="77" y="149"/>
                </a:lnTo>
                <a:lnTo>
                  <a:pt x="33" y="117"/>
                </a:lnTo>
                <a:lnTo>
                  <a:pt x="49" y="88"/>
                </a:lnTo>
                <a:lnTo>
                  <a:pt x="28" y="72"/>
                </a:lnTo>
                <a:lnTo>
                  <a:pt x="0" y="13"/>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0" name="Freeform 43"/>
          <p:cNvSpPr>
            <a:spLocks/>
          </p:cNvSpPr>
          <p:nvPr/>
        </p:nvSpPr>
        <p:spPr bwMode="auto">
          <a:xfrm>
            <a:off x="5602288" y="2794000"/>
            <a:ext cx="371475" cy="631825"/>
          </a:xfrm>
          <a:custGeom>
            <a:avLst/>
            <a:gdLst/>
            <a:ahLst/>
            <a:cxnLst>
              <a:cxn ang="0">
                <a:pos x="0" y="28"/>
              </a:cxn>
              <a:cxn ang="0">
                <a:pos x="28" y="43"/>
              </a:cxn>
              <a:cxn ang="0">
                <a:pos x="54" y="40"/>
              </a:cxn>
              <a:cxn ang="0">
                <a:pos x="63" y="32"/>
              </a:cxn>
              <a:cxn ang="0">
                <a:pos x="70" y="8"/>
              </a:cxn>
              <a:cxn ang="0">
                <a:pos x="186" y="0"/>
              </a:cxn>
              <a:cxn ang="0">
                <a:pos x="239" y="279"/>
              </a:cxn>
              <a:cxn ang="0">
                <a:pos x="235" y="276"/>
              </a:cxn>
              <a:cxn ang="0">
                <a:pos x="195" y="292"/>
              </a:cxn>
              <a:cxn ang="0">
                <a:pos x="167" y="366"/>
              </a:cxn>
              <a:cxn ang="0">
                <a:pos x="126" y="356"/>
              </a:cxn>
              <a:cxn ang="0">
                <a:pos x="78" y="384"/>
              </a:cxn>
              <a:cxn ang="0">
                <a:pos x="16" y="394"/>
              </a:cxn>
              <a:cxn ang="0">
                <a:pos x="44" y="321"/>
              </a:cxn>
              <a:cxn ang="0">
                <a:pos x="32" y="280"/>
              </a:cxn>
              <a:cxn ang="0">
                <a:pos x="0" y="28"/>
              </a:cxn>
            </a:cxnLst>
            <a:rect l="0" t="0" r="r" b="b"/>
            <a:pathLst>
              <a:path w="239" h="394">
                <a:moveTo>
                  <a:pt x="0" y="28"/>
                </a:moveTo>
                <a:lnTo>
                  <a:pt x="28" y="43"/>
                </a:lnTo>
                <a:lnTo>
                  <a:pt x="54" y="40"/>
                </a:lnTo>
                <a:lnTo>
                  <a:pt x="63" y="32"/>
                </a:lnTo>
                <a:lnTo>
                  <a:pt x="70" y="8"/>
                </a:lnTo>
                <a:lnTo>
                  <a:pt x="186" y="0"/>
                </a:lnTo>
                <a:lnTo>
                  <a:pt x="239" y="279"/>
                </a:lnTo>
                <a:lnTo>
                  <a:pt x="235" y="276"/>
                </a:lnTo>
                <a:lnTo>
                  <a:pt x="195" y="292"/>
                </a:lnTo>
                <a:lnTo>
                  <a:pt x="167" y="366"/>
                </a:lnTo>
                <a:lnTo>
                  <a:pt x="126" y="356"/>
                </a:lnTo>
                <a:lnTo>
                  <a:pt x="78" y="384"/>
                </a:lnTo>
                <a:lnTo>
                  <a:pt x="16" y="394"/>
                </a:lnTo>
                <a:lnTo>
                  <a:pt x="44" y="321"/>
                </a:lnTo>
                <a:lnTo>
                  <a:pt x="32" y="280"/>
                </a:lnTo>
                <a:lnTo>
                  <a:pt x="0" y="28"/>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1" name="Freeform 44"/>
          <p:cNvSpPr>
            <a:spLocks/>
          </p:cNvSpPr>
          <p:nvPr/>
        </p:nvSpPr>
        <p:spPr bwMode="auto">
          <a:xfrm>
            <a:off x="5891213" y="2667000"/>
            <a:ext cx="476250" cy="569913"/>
          </a:xfrm>
          <a:custGeom>
            <a:avLst/>
            <a:gdLst/>
            <a:ahLst/>
            <a:cxnLst>
              <a:cxn ang="0">
                <a:pos x="0" y="80"/>
              </a:cxn>
              <a:cxn ang="0">
                <a:pos x="138" y="67"/>
              </a:cxn>
              <a:cxn ang="0">
                <a:pos x="167" y="72"/>
              </a:cxn>
              <a:cxn ang="0">
                <a:pos x="232" y="42"/>
              </a:cxn>
              <a:cxn ang="0">
                <a:pos x="247" y="14"/>
              </a:cxn>
              <a:cxn ang="0">
                <a:pos x="286" y="0"/>
              </a:cxn>
              <a:cxn ang="0">
                <a:pos x="307" y="135"/>
              </a:cxn>
              <a:cxn ang="0">
                <a:pos x="291" y="150"/>
              </a:cxn>
              <a:cxn ang="0">
                <a:pos x="295" y="243"/>
              </a:cxn>
              <a:cxn ang="0">
                <a:pos x="264" y="251"/>
              </a:cxn>
              <a:cxn ang="0">
                <a:pos x="247" y="303"/>
              </a:cxn>
              <a:cxn ang="0">
                <a:pos x="223" y="296"/>
              </a:cxn>
              <a:cxn ang="0">
                <a:pos x="215" y="356"/>
              </a:cxn>
              <a:cxn ang="0">
                <a:pos x="181" y="331"/>
              </a:cxn>
              <a:cxn ang="0">
                <a:pos x="113" y="347"/>
              </a:cxn>
              <a:cxn ang="0">
                <a:pos x="83" y="324"/>
              </a:cxn>
              <a:cxn ang="0">
                <a:pos x="45" y="323"/>
              </a:cxn>
              <a:cxn ang="0">
                <a:pos x="25" y="223"/>
              </a:cxn>
              <a:cxn ang="0">
                <a:pos x="0" y="80"/>
              </a:cxn>
            </a:cxnLst>
            <a:rect l="0" t="0" r="r" b="b"/>
            <a:pathLst>
              <a:path w="307" h="356">
                <a:moveTo>
                  <a:pt x="0" y="80"/>
                </a:moveTo>
                <a:lnTo>
                  <a:pt x="138" y="67"/>
                </a:lnTo>
                <a:lnTo>
                  <a:pt x="167" y="72"/>
                </a:lnTo>
                <a:lnTo>
                  <a:pt x="232" y="42"/>
                </a:lnTo>
                <a:lnTo>
                  <a:pt x="247" y="14"/>
                </a:lnTo>
                <a:lnTo>
                  <a:pt x="286" y="0"/>
                </a:lnTo>
                <a:lnTo>
                  <a:pt x="307" y="135"/>
                </a:lnTo>
                <a:lnTo>
                  <a:pt x="291" y="150"/>
                </a:lnTo>
                <a:lnTo>
                  <a:pt x="295" y="243"/>
                </a:lnTo>
                <a:lnTo>
                  <a:pt x="264" y="251"/>
                </a:lnTo>
                <a:lnTo>
                  <a:pt x="247" y="303"/>
                </a:lnTo>
                <a:lnTo>
                  <a:pt x="223" y="296"/>
                </a:lnTo>
                <a:lnTo>
                  <a:pt x="215" y="356"/>
                </a:lnTo>
                <a:lnTo>
                  <a:pt x="181" y="331"/>
                </a:lnTo>
                <a:lnTo>
                  <a:pt x="113" y="347"/>
                </a:lnTo>
                <a:lnTo>
                  <a:pt x="83" y="324"/>
                </a:lnTo>
                <a:lnTo>
                  <a:pt x="45" y="323"/>
                </a:lnTo>
                <a:lnTo>
                  <a:pt x="25" y="223"/>
                </a:lnTo>
                <a:lnTo>
                  <a:pt x="0" y="8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2" name="Freeform 45"/>
          <p:cNvSpPr>
            <a:spLocks/>
          </p:cNvSpPr>
          <p:nvPr/>
        </p:nvSpPr>
        <p:spPr bwMode="auto">
          <a:xfrm>
            <a:off x="5465763" y="3179763"/>
            <a:ext cx="839787" cy="482600"/>
          </a:xfrm>
          <a:custGeom>
            <a:avLst/>
            <a:gdLst/>
            <a:ahLst/>
            <a:cxnLst>
              <a:cxn ang="0">
                <a:pos x="0" y="301"/>
              </a:cxn>
              <a:cxn ang="0">
                <a:pos x="132" y="283"/>
              </a:cxn>
              <a:cxn ang="0">
                <a:pos x="132" y="269"/>
              </a:cxn>
              <a:cxn ang="0">
                <a:pos x="449" y="225"/>
              </a:cxn>
              <a:cxn ang="0">
                <a:pos x="455" y="203"/>
              </a:cxn>
              <a:cxn ang="0">
                <a:pos x="501" y="185"/>
              </a:cxn>
              <a:cxn ang="0">
                <a:pos x="506" y="161"/>
              </a:cxn>
              <a:cxn ang="0">
                <a:pos x="526" y="153"/>
              </a:cxn>
              <a:cxn ang="0">
                <a:pos x="541" y="117"/>
              </a:cxn>
              <a:cxn ang="0">
                <a:pos x="497" y="82"/>
              </a:cxn>
              <a:cxn ang="0">
                <a:pos x="489" y="34"/>
              </a:cxn>
              <a:cxn ang="0">
                <a:pos x="455" y="10"/>
              </a:cxn>
              <a:cxn ang="0">
                <a:pos x="384" y="23"/>
              </a:cxn>
              <a:cxn ang="0">
                <a:pos x="351" y="2"/>
              </a:cxn>
              <a:cxn ang="0">
                <a:pos x="319" y="0"/>
              </a:cxn>
              <a:cxn ang="0">
                <a:pos x="326" y="34"/>
              </a:cxn>
              <a:cxn ang="0">
                <a:pos x="282" y="51"/>
              </a:cxn>
              <a:cxn ang="0">
                <a:pos x="252" y="125"/>
              </a:cxn>
              <a:cxn ang="0">
                <a:pos x="213" y="113"/>
              </a:cxn>
              <a:cxn ang="0">
                <a:pos x="165" y="141"/>
              </a:cxn>
              <a:cxn ang="0">
                <a:pos x="104" y="152"/>
              </a:cxn>
              <a:cxn ang="0">
                <a:pos x="104" y="195"/>
              </a:cxn>
              <a:cxn ang="0">
                <a:pos x="73" y="193"/>
              </a:cxn>
              <a:cxn ang="0">
                <a:pos x="74" y="231"/>
              </a:cxn>
              <a:cxn ang="0">
                <a:pos x="42" y="216"/>
              </a:cxn>
              <a:cxn ang="0">
                <a:pos x="24" y="223"/>
              </a:cxn>
              <a:cxn ang="0">
                <a:pos x="40" y="248"/>
              </a:cxn>
              <a:cxn ang="0">
                <a:pos x="7" y="281"/>
              </a:cxn>
              <a:cxn ang="0">
                <a:pos x="0" y="301"/>
              </a:cxn>
            </a:cxnLst>
            <a:rect l="0" t="0" r="r" b="b"/>
            <a:pathLst>
              <a:path w="541" h="301">
                <a:moveTo>
                  <a:pt x="0" y="301"/>
                </a:moveTo>
                <a:lnTo>
                  <a:pt x="132" y="283"/>
                </a:lnTo>
                <a:lnTo>
                  <a:pt x="132" y="269"/>
                </a:lnTo>
                <a:lnTo>
                  <a:pt x="449" y="225"/>
                </a:lnTo>
                <a:lnTo>
                  <a:pt x="455" y="203"/>
                </a:lnTo>
                <a:lnTo>
                  <a:pt x="501" y="185"/>
                </a:lnTo>
                <a:lnTo>
                  <a:pt x="506" y="161"/>
                </a:lnTo>
                <a:lnTo>
                  <a:pt x="526" y="153"/>
                </a:lnTo>
                <a:lnTo>
                  <a:pt x="541" y="117"/>
                </a:lnTo>
                <a:lnTo>
                  <a:pt x="497" y="82"/>
                </a:lnTo>
                <a:lnTo>
                  <a:pt x="489" y="34"/>
                </a:lnTo>
                <a:lnTo>
                  <a:pt x="455" y="10"/>
                </a:lnTo>
                <a:lnTo>
                  <a:pt x="384" y="23"/>
                </a:lnTo>
                <a:lnTo>
                  <a:pt x="351" y="2"/>
                </a:lnTo>
                <a:lnTo>
                  <a:pt x="319" y="0"/>
                </a:lnTo>
                <a:lnTo>
                  <a:pt x="326" y="34"/>
                </a:lnTo>
                <a:lnTo>
                  <a:pt x="282" y="51"/>
                </a:lnTo>
                <a:lnTo>
                  <a:pt x="252" y="125"/>
                </a:lnTo>
                <a:lnTo>
                  <a:pt x="213" y="113"/>
                </a:lnTo>
                <a:lnTo>
                  <a:pt x="165" y="141"/>
                </a:lnTo>
                <a:lnTo>
                  <a:pt x="104" y="152"/>
                </a:lnTo>
                <a:lnTo>
                  <a:pt x="104" y="195"/>
                </a:lnTo>
                <a:lnTo>
                  <a:pt x="73" y="193"/>
                </a:lnTo>
                <a:lnTo>
                  <a:pt x="74" y="231"/>
                </a:lnTo>
                <a:lnTo>
                  <a:pt x="42" y="216"/>
                </a:lnTo>
                <a:lnTo>
                  <a:pt x="24" y="223"/>
                </a:lnTo>
                <a:lnTo>
                  <a:pt x="40" y="248"/>
                </a:lnTo>
                <a:lnTo>
                  <a:pt x="7" y="281"/>
                </a:lnTo>
                <a:lnTo>
                  <a:pt x="0" y="301"/>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3" name="Freeform 46"/>
          <p:cNvSpPr>
            <a:spLocks/>
          </p:cNvSpPr>
          <p:nvPr/>
        </p:nvSpPr>
        <p:spPr bwMode="auto">
          <a:xfrm>
            <a:off x="5410200" y="3492500"/>
            <a:ext cx="966788" cy="363538"/>
          </a:xfrm>
          <a:custGeom>
            <a:avLst/>
            <a:gdLst/>
            <a:ahLst/>
            <a:cxnLst>
              <a:cxn ang="0">
                <a:pos x="37" y="104"/>
              </a:cxn>
              <a:cxn ang="0">
                <a:pos x="37" y="108"/>
              </a:cxn>
              <a:cxn ang="0">
                <a:pos x="27" y="129"/>
              </a:cxn>
              <a:cxn ang="0">
                <a:pos x="39" y="158"/>
              </a:cxn>
              <a:cxn ang="0">
                <a:pos x="0" y="183"/>
              </a:cxn>
              <a:cxn ang="0">
                <a:pos x="8" y="227"/>
              </a:cxn>
              <a:cxn ang="0">
                <a:pos x="172" y="214"/>
              </a:cxn>
              <a:cxn ang="0">
                <a:pos x="366" y="191"/>
              </a:cxn>
              <a:cxn ang="0">
                <a:pos x="463" y="174"/>
              </a:cxn>
              <a:cxn ang="0">
                <a:pos x="483" y="116"/>
              </a:cxn>
              <a:cxn ang="0">
                <a:pos x="517" y="113"/>
              </a:cxn>
              <a:cxn ang="0">
                <a:pos x="623" y="0"/>
              </a:cxn>
              <a:cxn ang="0">
                <a:pos x="485" y="28"/>
              </a:cxn>
              <a:cxn ang="0">
                <a:pos x="164" y="74"/>
              </a:cxn>
              <a:cxn ang="0">
                <a:pos x="166" y="88"/>
              </a:cxn>
              <a:cxn ang="0">
                <a:pos x="37" y="104"/>
              </a:cxn>
            </a:cxnLst>
            <a:rect l="0" t="0" r="r" b="b"/>
            <a:pathLst>
              <a:path w="623" h="227">
                <a:moveTo>
                  <a:pt x="37" y="104"/>
                </a:moveTo>
                <a:lnTo>
                  <a:pt x="37" y="108"/>
                </a:lnTo>
                <a:lnTo>
                  <a:pt x="27" y="129"/>
                </a:lnTo>
                <a:lnTo>
                  <a:pt x="39" y="158"/>
                </a:lnTo>
                <a:lnTo>
                  <a:pt x="0" y="183"/>
                </a:lnTo>
                <a:lnTo>
                  <a:pt x="8" y="227"/>
                </a:lnTo>
                <a:lnTo>
                  <a:pt x="172" y="214"/>
                </a:lnTo>
                <a:lnTo>
                  <a:pt x="366" y="191"/>
                </a:lnTo>
                <a:lnTo>
                  <a:pt x="463" y="174"/>
                </a:lnTo>
                <a:lnTo>
                  <a:pt x="483" y="116"/>
                </a:lnTo>
                <a:lnTo>
                  <a:pt x="517" y="113"/>
                </a:lnTo>
                <a:lnTo>
                  <a:pt x="623" y="0"/>
                </a:lnTo>
                <a:lnTo>
                  <a:pt x="485" y="28"/>
                </a:lnTo>
                <a:lnTo>
                  <a:pt x="164" y="74"/>
                </a:lnTo>
                <a:lnTo>
                  <a:pt x="166" y="88"/>
                </a:lnTo>
                <a:lnTo>
                  <a:pt x="37" y="104"/>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4" name="Freeform 47"/>
          <p:cNvSpPr>
            <a:spLocks/>
          </p:cNvSpPr>
          <p:nvPr/>
        </p:nvSpPr>
        <p:spPr bwMode="auto">
          <a:xfrm>
            <a:off x="5314950" y="3829050"/>
            <a:ext cx="396875" cy="714375"/>
          </a:xfrm>
          <a:custGeom>
            <a:avLst/>
            <a:gdLst/>
            <a:ahLst/>
            <a:cxnLst>
              <a:cxn ang="0">
                <a:pos x="72" y="15"/>
              </a:cxn>
              <a:cxn ang="0">
                <a:pos x="33" y="91"/>
              </a:cxn>
              <a:cxn ang="0">
                <a:pos x="0" y="140"/>
              </a:cxn>
              <a:cxn ang="0">
                <a:pos x="11" y="199"/>
              </a:cxn>
              <a:cxn ang="0">
                <a:pos x="50" y="278"/>
              </a:cxn>
              <a:cxn ang="0">
                <a:pos x="20" y="360"/>
              </a:cxn>
              <a:cxn ang="0">
                <a:pos x="7" y="402"/>
              </a:cxn>
              <a:cxn ang="0">
                <a:pos x="155" y="385"/>
              </a:cxn>
              <a:cxn ang="0">
                <a:pos x="162" y="440"/>
              </a:cxn>
              <a:cxn ang="0">
                <a:pos x="193" y="446"/>
              </a:cxn>
              <a:cxn ang="0">
                <a:pos x="201" y="418"/>
              </a:cxn>
              <a:cxn ang="0">
                <a:pos x="255" y="410"/>
              </a:cxn>
              <a:cxn ang="0">
                <a:pos x="243" y="320"/>
              </a:cxn>
              <a:cxn ang="0">
                <a:pos x="240" y="0"/>
              </a:cxn>
              <a:cxn ang="0">
                <a:pos x="72" y="15"/>
              </a:cxn>
            </a:cxnLst>
            <a:rect l="0" t="0" r="r" b="b"/>
            <a:pathLst>
              <a:path w="255" h="446">
                <a:moveTo>
                  <a:pt x="72" y="15"/>
                </a:moveTo>
                <a:lnTo>
                  <a:pt x="33" y="91"/>
                </a:lnTo>
                <a:lnTo>
                  <a:pt x="0" y="140"/>
                </a:lnTo>
                <a:lnTo>
                  <a:pt x="11" y="199"/>
                </a:lnTo>
                <a:lnTo>
                  <a:pt x="50" y="278"/>
                </a:lnTo>
                <a:lnTo>
                  <a:pt x="20" y="360"/>
                </a:lnTo>
                <a:lnTo>
                  <a:pt x="7" y="402"/>
                </a:lnTo>
                <a:lnTo>
                  <a:pt x="155" y="385"/>
                </a:lnTo>
                <a:lnTo>
                  <a:pt x="162" y="440"/>
                </a:lnTo>
                <a:lnTo>
                  <a:pt x="193" y="446"/>
                </a:lnTo>
                <a:lnTo>
                  <a:pt x="201" y="418"/>
                </a:lnTo>
                <a:lnTo>
                  <a:pt x="255" y="410"/>
                </a:lnTo>
                <a:lnTo>
                  <a:pt x="243" y="320"/>
                </a:lnTo>
                <a:lnTo>
                  <a:pt x="240" y="0"/>
                </a:lnTo>
                <a:lnTo>
                  <a:pt x="72" y="15"/>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5" name="Freeform 48"/>
          <p:cNvSpPr>
            <a:spLocks/>
          </p:cNvSpPr>
          <p:nvPr/>
        </p:nvSpPr>
        <p:spPr bwMode="auto">
          <a:xfrm>
            <a:off x="5686425" y="3795713"/>
            <a:ext cx="449263" cy="719137"/>
          </a:xfrm>
          <a:custGeom>
            <a:avLst/>
            <a:gdLst/>
            <a:ahLst/>
            <a:cxnLst>
              <a:cxn ang="0">
                <a:pos x="0" y="22"/>
              </a:cxn>
              <a:cxn ang="0">
                <a:pos x="188" y="0"/>
              </a:cxn>
              <a:cxn ang="0">
                <a:pos x="247" y="208"/>
              </a:cxn>
              <a:cxn ang="0">
                <a:pos x="289" y="241"/>
              </a:cxn>
              <a:cxn ang="0">
                <a:pos x="255" y="302"/>
              </a:cxn>
              <a:cxn ang="0">
                <a:pos x="287" y="361"/>
              </a:cxn>
              <a:cxn ang="0">
                <a:pos x="96" y="382"/>
              </a:cxn>
              <a:cxn ang="0">
                <a:pos x="104" y="433"/>
              </a:cxn>
              <a:cxn ang="0">
                <a:pos x="76" y="450"/>
              </a:cxn>
              <a:cxn ang="0">
                <a:pos x="53" y="386"/>
              </a:cxn>
              <a:cxn ang="0">
                <a:pos x="40" y="438"/>
              </a:cxn>
              <a:cxn ang="0">
                <a:pos x="16" y="433"/>
              </a:cxn>
              <a:cxn ang="0">
                <a:pos x="8" y="381"/>
              </a:cxn>
              <a:cxn ang="0">
                <a:pos x="1" y="335"/>
              </a:cxn>
              <a:cxn ang="0">
                <a:pos x="0" y="22"/>
              </a:cxn>
            </a:cxnLst>
            <a:rect l="0" t="0" r="r" b="b"/>
            <a:pathLst>
              <a:path w="289" h="450">
                <a:moveTo>
                  <a:pt x="0" y="22"/>
                </a:moveTo>
                <a:lnTo>
                  <a:pt x="188" y="0"/>
                </a:lnTo>
                <a:lnTo>
                  <a:pt x="247" y="208"/>
                </a:lnTo>
                <a:lnTo>
                  <a:pt x="289" y="241"/>
                </a:lnTo>
                <a:lnTo>
                  <a:pt x="255" y="302"/>
                </a:lnTo>
                <a:lnTo>
                  <a:pt x="287" y="361"/>
                </a:lnTo>
                <a:lnTo>
                  <a:pt x="96" y="382"/>
                </a:lnTo>
                <a:lnTo>
                  <a:pt x="104" y="433"/>
                </a:lnTo>
                <a:lnTo>
                  <a:pt x="76" y="450"/>
                </a:lnTo>
                <a:lnTo>
                  <a:pt x="53" y="386"/>
                </a:lnTo>
                <a:lnTo>
                  <a:pt x="40" y="438"/>
                </a:lnTo>
                <a:lnTo>
                  <a:pt x="16" y="433"/>
                </a:lnTo>
                <a:lnTo>
                  <a:pt x="8" y="381"/>
                </a:lnTo>
                <a:lnTo>
                  <a:pt x="1" y="335"/>
                </a:lnTo>
                <a:lnTo>
                  <a:pt x="0" y="22"/>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6" name="Freeform 49"/>
          <p:cNvSpPr>
            <a:spLocks/>
          </p:cNvSpPr>
          <p:nvPr/>
        </p:nvSpPr>
        <p:spPr bwMode="auto">
          <a:xfrm>
            <a:off x="5978525" y="3757613"/>
            <a:ext cx="617538" cy="663575"/>
          </a:xfrm>
          <a:custGeom>
            <a:avLst/>
            <a:gdLst/>
            <a:ahLst/>
            <a:cxnLst>
              <a:cxn ang="0">
                <a:pos x="0" y="25"/>
              </a:cxn>
              <a:cxn ang="0">
                <a:pos x="4" y="25"/>
              </a:cxn>
              <a:cxn ang="0">
                <a:pos x="97" y="8"/>
              </a:cxn>
              <a:cxn ang="0">
                <a:pos x="179" y="0"/>
              </a:cxn>
              <a:cxn ang="0">
                <a:pos x="167" y="21"/>
              </a:cxn>
              <a:cxn ang="0">
                <a:pos x="192" y="21"/>
              </a:cxn>
              <a:cxn ang="0">
                <a:pos x="335" y="149"/>
              </a:cxn>
              <a:cxn ang="0">
                <a:pos x="390" y="232"/>
              </a:cxn>
              <a:cxn ang="0">
                <a:pos x="398" y="288"/>
              </a:cxn>
              <a:cxn ang="0">
                <a:pos x="380" y="301"/>
              </a:cxn>
              <a:cxn ang="0">
                <a:pos x="390" y="357"/>
              </a:cxn>
              <a:cxn ang="0">
                <a:pos x="350" y="360"/>
              </a:cxn>
              <a:cxn ang="0">
                <a:pos x="350" y="408"/>
              </a:cxn>
              <a:cxn ang="0">
                <a:pos x="319" y="384"/>
              </a:cxn>
              <a:cxn ang="0">
                <a:pos x="114" y="414"/>
              </a:cxn>
              <a:cxn ang="0">
                <a:pos x="67" y="325"/>
              </a:cxn>
              <a:cxn ang="0">
                <a:pos x="101" y="264"/>
              </a:cxn>
              <a:cxn ang="0">
                <a:pos x="57" y="233"/>
              </a:cxn>
              <a:cxn ang="0">
                <a:pos x="0" y="25"/>
              </a:cxn>
            </a:cxnLst>
            <a:rect l="0" t="0" r="r" b="b"/>
            <a:pathLst>
              <a:path w="398" h="414">
                <a:moveTo>
                  <a:pt x="0" y="25"/>
                </a:moveTo>
                <a:lnTo>
                  <a:pt x="4" y="25"/>
                </a:lnTo>
                <a:lnTo>
                  <a:pt x="97" y="8"/>
                </a:lnTo>
                <a:lnTo>
                  <a:pt x="179" y="0"/>
                </a:lnTo>
                <a:lnTo>
                  <a:pt x="167" y="21"/>
                </a:lnTo>
                <a:lnTo>
                  <a:pt x="192" y="21"/>
                </a:lnTo>
                <a:lnTo>
                  <a:pt x="335" y="149"/>
                </a:lnTo>
                <a:lnTo>
                  <a:pt x="390" y="232"/>
                </a:lnTo>
                <a:lnTo>
                  <a:pt x="398" y="288"/>
                </a:lnTo>
                <a:lnTo>
                  <a:pt x="380" y="301"/>
                </a:lnTo>
                <a:lnTo>
                  <a:pt x="390" y="357"/>
                </a:lnTo>
                <a:lnTo>
                  <a:pt x="350" y="360"/>
                </a:lnTo>
                <a:lnTo>
                  <a:pt x="350" y="408"/>
                </a:lnTo>
                <a:lnTo>
                  <a:pt x="319" y="384"/>
                </a:lnTo>
                <a:lnTo>
                  <a:pt x="114" y="414"/>
                </a:lnTo>
                <a:lnTo>
                  <a:pt x="67" y="325"/>
                </a:lnTo>
                <a:lnTo>
                  <a:pt x="101" y="264"/>
                </a:lnTo>
                <a:lnTo>
                  <a:pt x="57" y="233"/>
                </a:lnTo>
                <a:lnTo>
                  <a:pt x="0" y="25"/>
                </a:lnTo>
                <a:close/>
              </a:path>
            </a:pathLst>
          </a:custGeom>
          <a:solidFill>
            <a:schemeClr val="accent1">
              <a:lumMod val="60000"/>
              <a:lumOff val="40000"/>
            </a:schemeClr>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7" name="Freeform 50"/>
          <p:cNvSpPr>
            <a:spLocks/>
          </p:cNvSpPr>
          <p:nvPr/>
        </p:nvSpPr>
        <p:spPr bwMode="auto">
          <a:xfrm>
            <a:off x="6237288" y="3668713"/>
            <a:ext cx="565150" cy="461962"/>
          </a:xfrm>
          <a:custGeom>
            <a:avLst/>
            <a:gdLst/>
            <a:ahLst/>
            <a:cxnLst>
              <a:cxn ang="0">
                <a:pos x="13" y="52"/>
              </a:cxn>
              <a:cxn ang="0">
                <a:pos x="43" y="24"/>
              </a:cxn>
              <a:cxn ang="0">
                <a:pos x="152" y="0"/>
              </a:cxn>
              <a:cxn ang="0">
                <a:pos x="185" y="16"/>
              </a:cxn>
              <a:cxn ang="0">
                <a:pos x="255" y="4"/>
              </a:cxn>
              <a:cxn ang="0">
                <a:pos x="312" y="46"/>
              </a:cxn>
              <a:cxn ang="0">
                <a:pos x="364" y="77"/>
              </a:cxn>
              <a:cxn ang="0">
                <a:pos x="335" y="164"/>
              </a:cxn>
              <a:cxn ang="0">
                <a:pos x="291" y="208"/>
              </a:cxn>
              <a:cxn ang="0">
                <a:pos x="243" y="221"/>
              </a:cxn>
              <a:cxn ang="0">
                <a:pos x="253" y="256"/>
              </a:cxn>
              <a:cxn ang="0">
                <a:pos x="223" y="289"/>
              </a:cxn>
              <a:cxn ang="0">
                <a:pos x="168" y="208"/>
              </a:cxn>
              <a:cxn ang="0">
                <a:pos x="24" y="77"/>
              </a:cxn>
              <a:cxn ang="0">
                <a:pos x="0" y="77"/>
              </a:cxn>
              <a:cxn ang="0">
                <a:pos x="13" y="52"/>
              </a:cxn>
            </a:cxnLst>
            <a:rect l="0" t="0" r="r" b="b"/>
            <a:pathLst>
              <a:path w="364" h="289">
                <a:moveTo>
                  <a:pt x="13" y="52"/>
                </a:moveTo>
                <a:lnTo>
                  <a:pt x="43" y="24"/>
                </a:lnTo>
                <a:lnTo>
                  <a:pt x="152" y="0"/>
                </a:lnTo>
                <a:lnTo>
                  <a:pt x="185" y="16"/>
                </a:lnTo>
                <a:lnTo>
                  <a:pt x="255" y="4"/>
                </a:lnTo>
                <a:lnTo>
                  <a:pt x="312" y="46"/>
                </a:lnTo>
                <a:lnTo>
                  <a:pt x="364" y="77"/>
                </a:lnTo>
                <a:lnTo>
                  <a:pt x="335" y="164"/>
                </a:lnTo>
                <a:lnTo>
                  <a:pt x="291" y="208"/>
                </a:lnTo>
                <a:lnTo>
                  <a:pt x="243" y="221"/>
                </a:lnTo>
                <a:lnTo>
                  <a:pt x="253" y="256"/>
                </a:lnTo>
                <a:lnTo>
                  <a:pt x="223" y="289"/>
                </a:lnTo>
                <a:lnTo>
                  <a:pt x="168" y="208"/>
                </a:lnTo>
                <a:lnTo>
                  <a:pt x="24" y="77"/>
                </a:lnTo>
                <a:lnTo>
                  <a:pt x="0" y="77"/>
                </a:lnTo>
                <a:lnTo>
                  <a:pt x="13" y="52"/>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8" name="Freeform 51"/>
          <p:cNvSpPr>
            <a:spLocks/>
          </p:cNvSpPr>
          <p:nvPr/>
        </p:nvSpPr>
        <p:spPr bwMode="auto">
          <a:xfrm>
            <a:off x="5835650" y="4329113"/>
            <a:ext cx="1058863" cy="741362"/>
          </a:xfrm>
          <a:custGeom>
            <a:avLst/>
            <a:gdLst/>
            <a:ahLst/>
            <a:cxnLst>
              <a:cxn ang="0">
                <a:pos x="0" y="45"/>
              </a:cxn>
              <a:cxn ang="0">
                <a:pos x="187" y="27"/>
              </a:cxn>
              <a:cxn ang="0">
                <a:pos x="207" y="57"/>
              </a:cxn>
              <a:cxn ang="0">
                <a:pos x="408" y="27"/>
              </a:cxn>
              <a:cxn ang="0">
                <a:pos x="442" y="52"/>
              </a:cxn>
              <a:cxn ang="0">
                <a:pos x="442" y="4"/>
              </a:cxn>
              <a:cxn ang="0">
                <a:pos x="440" y="0"/>
              </a:cxn>
              <a:cxn ang="0">
                <a:pos x="480" y="3"/>
              </a:cxn>
              <a:cxn ang="0">
                <a:pos x="522" y="75"/>
              </a:cxn>
              <a:cxn ang="0">
                <a:pos x="590" y="172"/>
              </a:cxn>
              <a:cxn ang="0">
                <a:pos x="623" y="256"/>
              </a:cxn>
              <a:cxn ang="0">
                <a:pos x="674" y="314"/>
              </a:cxn>
              <a:cxn ang="0">
                <a:pos x="682" y="399"/>
              </a:cxn>
              <a:cxn ang="0">
                <a:pos x="666" y="450"/>
              </a:cxn>
              <a:cxn ang="0">
                <a:pos x="594" y="463"/>
              </a:cxn>
              <a:cxn ang="0">
                <a:pos x="582" y="442"/>
              </a:cxn>
              <a:cxn ang="0">
                <a:pos x="532" y="411"/>
              </a:cxn>
              <a:cxn ang="0">
                <a:pos x="516" y="380"/>
              </a:cxn>
              <a:cxn ang="0">
                <a:pos x="502" y="368"/>
              </a:cxn>
              <a:cxn ang="0">
                <a:pos x="494" y="338"/>
              </a:cxn>
              <a:cxn ang="0">
                <a:pos x="482" y="346"/>
              </a:cxn>
              <a:cxn ang="0">
                <a:pos x="442" y="308"/>
              </a:cxn>
              <a:cxn ang="0">
                <a:pos x="452" y="272"/>
              </a:cxn>
              <a:cxn ang="0">
                <a:pos x="442" y="252"/>
              </a:cxn>
              <a:cxn ang="0">
                <a:pos x="431" y="258"/>
              </a:cxn>
              <a:cxn ang="0">
                <a:pos x="432" y="280"/>
              </a:cxn>
              <a:cxn ang="0">
                <a:pos x="419" y="252"/>
              </a:cxn>
              <a:cxn ang="0">
                <a:pos x="420" y="186"/>
              </a:cxn>
              <a:cxn ang="0">
                <a:pos x="395" y="148"/>
              </a:cxn>
              <a:cxn ang="0">
                <a:pos x="331" y="116"/>
              </a:cxn>
              <a:cxn ang="0">
                <a:pos x="299" y="80"/>
              </a:cxn>
              <a:cxn ang="0">
                <a:pos x="263" y="76"/>
              </a:cxn>
              <a:cxn ang="0">
                <a:pos x="248" y="99"/>
              </a:cxn>
              <a:cxn ang="0">
                <a:pos x="195" y="115"/>
              </a:cxn>
              <a:cxn ang="0">
                <a:pos x="165" y="99"/>
              </a:cxn>
              <a:cxn ang="0">
                <a:pos x="149" y="75"/>
              </a:cxn>
              <a:cxn ang="0">
                <a:pos x="49" y="96"/>
              </a:cxn>
              <a:cxn ang="0">
                <a:pos x="28" y="79"/>
              </a:cxn>
              <a:cxn ang="0">
                <a:pos x="5" y="97"/>
              </a:cxn>
              <a:cxn ang="0">
                <a:pos x="0" y="45"/>
              </a:cxn>
            </a:cxnLst>
            <a:rect l="0" t="0" r="r" b="b"/>
            <a:pathLst>
              <a:path w="682" h="463">
                <a:moveTo>
                  <a:pt x="0" y="45"/>
                </a:moveTo>
                <a:lnTo>
                  <a:pt x="187" y="27"/>
                </a:lnTo>
                <a:lnTo>
                  <a:pt x="207" y="57"/>
                </a:lnTo>
                <a:lnTo>
                  <a:pt x="408" y="27"/>
                </a:lnTo>
                <a:lnTo>
                  <a:pt x="442" y="52"/>
                </a:lnTo>
                <a:lnTo>
                  <a:pt x="442" y="4"/>
                </a:lnTo>
                <a:lnTo>
                  <a:pt x="440" y="0"/>
                </a:lnTo>
                <a:lnTo>
                  <a:pt x="480" y="3"/>
                </a:lnTo>
                <a:lnTo>
                  <a:pt x="522" y="75"/>
                </a:lnTo>
                <a:lnTo>
                  <a:pt x="590" y="172"/>
                </a:lnTo>
                <a:lnTo>
                  <a:pt x="623" y="256"/>
                </a:lnTo>
                <a:lnTo>
                  <a:pt x="674" y="314"/>
                </a:lnTo>
                <a:lnTo>
                  <a:pt x="682" y="399"/>
                </a:lnTo>
                <a:lnTo>
                  <a:pt x="666" y="450"/>
                </a:lnTo>
                <a:lnTo>
                  <a:pt x="594" y="463"/>
                </a:lnTo>
                <a:lnTo>
                  <a:pt x="582" y="442"/>
                </a:lnTo>
                <a:lnTo>
                  <a:pt x="532" y="411"/>
                </a:lnTo>
                <a:lnTo>
                  <a:pt x="516" y="380"/>
                </a:lnTo>
                <a:lnTo>
                  <a:pt x="502" y="368"/>
                </a:lnTo>
                <a:lnTo>
                  <a:pt x="494" y="338"/>
                </a:lnTo>
                <a:lnTo>
                  <a:pt x="482" y="346"/>
                </a:lnTo>
                <a:lnTo>
                  <a:pt x="442" y="308"/>
                </a:lnTo>
                <a:lnTo>
                  <a:pt x="452" y="272"/>
                </a:lnTo>
                <a:lnTo>
                  <a:pt x="442" y="252"/>
                </a:lnTo>
                <a:lnTo>
                  <a:pt x="431" y="258"/>
                </a:lnTo>
                <a:lnTo>
                  <a:pt x="432" y="280"/>
                </a:lnTo>
                <a:lnTo>
                  <a:pt x="419" y="252"/>
                </a:lnTo>
                <a:lnTo>
                  <a:pt x="420" y="186"/>
                </a:lnTo>
                <a:lnTo>
                  <a:pt x="395" y="148"/>
                </a:lnTo>
                <a:lnTo>
                  <a:pt x="331" y="116"/>
                </a:lnTo>
                <a:lnTo>
                  <a:pt x="299" y="80"/>
                </a:lnTo>
                <a:lnTo>
                  <a:pt x="263" y="76"/>
                </a:lnTo>
                <a:lnTo>
                  <a:pt x="248" y="99"/>
                </a:lnTo>
                <a:lnTo>
                  <a:pt x="195" y="115"/>
                </a:lnTo>
                <a:lnTo>
                  <a:pt x="165" y="99"/>
                </a:lnTo>
                <a:lnTo>
                  <a:pt x="149" y="75"/>
                </a:lnTo>
                <a:lnTo>
                  <a:pt x="49" y="96"/>
                </a:lnTo>
                <a:lnTo>
                  <a:pt x="28" y="79"/>
                </a:lnTo>
                <a:lnTo>
                  <a:pt x="5" y="97"/>
                </a:lnTo>
                <a:lnTo>
                  <a:pt x="0" y="45"/>
                </a:lnTo>
                <a:close/>
              </a:path>
            </a:pathLst>
          </a:custGeom>
          <a:solidFill>
            <a:schemeClr val="accent1">
              <a:lumMod val="60000"/>
              <a:lumOff val="40000"/>
            </a:schemeClr>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19" name="Freeform 52"/>
          <p:cNvSpPr>
            <a:spLocks/>
          </p:cNvSpPr>
          <p:nvPr/>
        </p:nvSpPr>
        <p:spPr bwMode="auto">
          <a:xfrm>
            <a:off x="6126163" y="3351213"/>
            <a:ext cx="974725" cy="441325"/>
          </a:xfrm>
          <a:custGeom>
            <a:avLst/>
            <a:gdLst/>
            <a:ahLst/>
            <a:cxnLst>
              <a:cxn ang="0">
                <a:pos x="22" y="204"/>
              </a:cxn>
              <a:cxn ang="0">
                <a:pos x="0" y="262"/>
              </a:cxn>
              <a:cxn ang="0">
                <a:pos x="81" y="254"/>
              </a:cxn>
              <a:cxn ang="0">
                <a:pos x="113" y="228"/>
              </a:cxn>
              <a:cxn ang="0">
                <a:pos x="224" y="198"/>
              </a:cxn>
              <a:cxn ang="0">
                <a:pos x="254" y="214"/>
              </a:cxn>
              <a:cxn ang="0">
                <a:pos x="327" y="204"/>
              </a:cxn>
              <a:cxn ang="0">
                <a:pos x="327" y="208"/>
              </a:cxn>
              <a:cxn ang="0">
                <a:pos x="436" y="275"/>
              </a:cxn>
              <a:cxn ang="0">
                <a:pos x="500" y="255"/>
              </a:cxn>
              <a:cxn ang="0">
                <a:pos x="536" y="180"/>
              </a:cxn>
              <a:cxn ang="0">
                <a:pos x="598" y="158"/>
              </a:cxn>
              <a:cxn ang="0">
                <a:pos x="628" y="102"/>
              </a:cxn>
              <a:cxn ang="0">
                <a:pos x="626" y="34"/>
              </a:cxn>
              <a:cxn ang="0">
                <a:pos x="618" y="90"/>
              </a:cxn>
              <a:cxn ang="0">
                <a:pos x="584" y="138"/>
              </a:cxn>
              <a:cxn ang="0">
                <a:pos x="571" y="134"/>
              </a:cxn>
              <a:cxn ang="0">
                <a:pos x="524" y="148"/>
              </a:cxn>
              <a:cxn ang="0">
                <a:pos x="524" y="132"/>
              </a:cxn>
              <a:cxn ang="0">
                <a:pos x="571" y="116"/>
              </a:cxn>
              <a:cxn ang="0">
                <a:pos x="528" y="110"/>
              </a:cxn>
              <a:cxn ang="0">
                <a:pos x="576" y="96"/>
              </a:cxn>
              <a:cxn ang="0">
                <a:pos x="594" y="104"/>
              </a:cxn>
              <a:cxn ang="0">
                <a:pos x="604" y="50"/>
              </a:cxn>
              <a:cxn ang="0">
                <a:pos x="592" y="38"/>
              </a:cxn>
              <a:cxn ang="0">
                <a:pos x="535" y="60"/>
              </a:cxn>
              <a:cxn ang="0">
                <a:pos x="536" y="28"/>
              </a:cxn>
              <a:cxn ang="0">
                <a:pos x="560" y="36"/>
              </a:cxn>
              <a:cxn ang="0">
                <a:pos x="592" y="12"/>
              </a:cxn>
              <a:cxn ang="0">
                <a:pos x="574" y="0"/>
              </a:cxn>
              <a:cxn ang="0">
                <a:pos x="387" y="42"/>
              </a:cxn>
              <a:cxn ang="0">
                <a:pos x="157" y="89"/>
              </a:cxn>
              <a:cxn ang="0">
                <a:pos x="52" y="202"/>
              </a:cxn>
              <a:cxn ang="0">
                <a:pos x="22" y="204"/>
              </a:cxn>
            </a:cxnLst>
            <a:rect l="0" t="0" r="r" b="b"/>
            <a:pathLst>
              <a:path w="628" h="275">
                <a:moveTo>
                  <a:pt x="22" y="204"/>
                </a:moveTo>
                <a:lnTo>
                  <a:pt x="0" y="262"/>
                </a:lnTo>
                <a:lnTo>
                  <a:pt x="81" y="254"/>
                </a:lnTo>
                <a:lnTo>
                  <a:pt x="113" y="228"/>
                </a:lnTo>
                <a:lnTo>
                  <a:pt x="224" y="198"/>
                </a:lnTo>
                <a:lnTo>
                  <a:pt x="254" y="214"/>
                </a:lnTo>
                <a:lnTo>
                  <a:pt x="327" y="204"/>
                </a:lnTo>
                <a:lnTo>
                  <a:pt x="327" y="208"/>
                </a:lnTo>
                <a:lnTo>
                  <a:pt x="436" y="275"/>
                </a:lnTo>
                <a:lnTo>
                  <a:pt x="500" y="255"/>
                </a:lnTo>
                <a:lnTo>
                  <a:pt x="536" y="180"/>
                </a:lnTo>
                <a:lnTo>
                  <a:pt x="598" y="158"/>
                </a:lnTo>
                <a:lnTo>
                  <a:pt x="628" y="102"/>
                </a:lnTo>
                <a:lnTo>
                  <a:pt x="626" y="34"/>
                </a:lnTo>
                <a:lnTo>
                  <a:pt x="618" y="90"/>
                </a:lnTo>
                <a:lnTo>
                  <a:pt x="584" y="138"/>
                </a:lnTo>
                <a:lnTo>
                  <a:pt x="571" y="134"/>
                </a:lnTo>
                <a:lnTo>
                  <a:pt x="524" y="148"/>
                </a:lnTo>
                <a:lnTo>
                  <a:pt x="524" y="132"/>
                </a:lnTo>
                <a:lnTo>
                  <a:pt x="571" y="116"/>
                </a:lnTo>
                <a:lnTo>
                  <a:pt x="528" y="110"/>
                </a:lnTo>
                <a:lnTo>
                  <a:pt x="576" y="96"/>
                </a:lnTo>
                <a:lnTo>
                  <a:pt x="594" y="104"/>
                </a:lnTo>
                <a:lnTo>
                  <a:pt x="604" y="50"/>
                </a:lnTo>
                <a:lnTo>
                  <a:pt x="592" y="38"/>
                </a:lnTo>
                <a:lnTo>
                  <a:pt x="535" y="60"/>
                </a:lnTo>
                <a:lnTo>
                  <a:pt x="536" y="28"/>
                </a:lnTo>
                <a:lnTo>
                  <a:pt x="560" y="36"/>
                </a:lnTo>
                <a:lnTo>
                  <a:pt x="592" y="12"/>
                </a:lnTo>
                <a:lnTo>
                  <a:pt x="574" y="0"/>
                </a:lnTo>
                <a:lnTo>
                  <a:pt x="387" y="42"/>
                </a:lnTo>
                <a:lnTo>
                  <a:pt x="157" y="89"/>
                </a:lnTo>
                <a:lnTo>
                  <a:pt x="52" y="202"/>
                </a:lnTo>
                <a:lnTo>
                  <a:pt x="22" y="204"/>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0" name="Freeform 53"/>
          <p:cNvSpPr>
            <a:spLocks/>
          </p:cNvSpPr>
          <p:nvPr/>
        </p:nvSpPr>
        <p:spPr bwMode="auto">
          <a:xfrm>
            <a:off x="6165850" y="2986088"/>
            <a:ext cx="852488" cy="547687"/>
          </a:xfrm>
          <a:custGeom>
            <a:avLst/>
            <a:gdLst/>
            <a:ahLst/>
            <a:cxnLst>
              <a:cxn ang="0">
                <a:pos x="90" y="240"/>
              </a:cxn>
              <a:cxn ang="0">
                <a:pos x="74" y="274"/>
              </a:cxn>
              <a:cxn ang="0">
                <a:pos x="51" y="284"/>
              </a:cxn>
              <a:cxn ang="0">
                <a:pos x="50" y="306"/>
              </a:cxn>
              <a:cxn ang="0">
                <a:pos x="2" y="324"/>
              </a:cxn>
              <a:cxn ang="0">
                <a:pos x="0" y="342"/>
              </a:cxn>
              <a:cxn ang="0">
                <a:pos x="130" y="320"/>
              </a:cxn>
              <a:cxn ang="0">
                <a:pos x="366" y="270"/>
              </a:cxn>
              <a:cxn ang="0">
                <a:pos x="548" y="226"/>
              </a:cxn>
              <a:cxn ang="0">
                <a:pos x="548" y="192"/>
              </a:cxn>
              <a:cxn ang="0">
                <a:pos x="529" y="181"/>
              </a:cxn>
              <a:cxn ang="0">
                <a:pos x="513" y="199"/>
              </a:cxn>
              <a:cxn ang="0">
                <a:pos x="503" y="152"/>
              </a:cxn>
              <a:cxn ang="0">
                <a:pos x="513" y="111"/>
              </a:cxn>
              <a:cxn ang="0">
                <a:pos x="445" y="80"/>
              </a:cxn>
              <a:cxn ang="0">
                <a:pos x="398" y="88"/>
              </a:cxn>
              <a:cxn ang="0">
                <a:pos x="397" y="24"/>
              </a:cxn>
              <a:cxn ang="0">
                <a:pos x="349" y="0"/>
              </a:cxn>
              <a:cxn ang="0">
                <a:pos x="313" y="15"/>
              </a:cxn>
              <a:cxn ang="0">
                <a:pos x="289" y="75"/>
              </a:cxn>
              <a:cxn ang="0">
                <a:pos x="247" y="99"/>
              </a:cxn>
              <a:cxn ang="0">
                <a:pos x="229" y="193"/>
              </a:cxn>
              <a:cxn ang="0">
                <a:pos x="160" y="240"/>
              </a:cxn>
              <a:cxn ang="0">
                <a:pos x="105" y="258"/>
              </a:cxn>
              <a:cxn ang="0">
                <a:pos x="90" y="240"/>
              </a:cxn>
            </a:cxnLst>
            <a:rect l="0" t="0" r="r" b="b"/>
            <a:pathLst>
              <a:path w="548" h="342">
                <a:moveTo>
                  <a:pt x="90" y="240"/>
                </a:moveTo>
                <a:lnTo>
                  <a:pt x="74" y="274"/>
                </a:lnTo>
                <a:lnTo>
                  <a:pt x="51" y="284"/>
                </a:lnTo>
                <a:lnTo>
                  <a:pt x="50" y="306"/>
                </a:lnTo>
                <a:lnTo>
                  <a:pt x="2" y="324"/>
                </a:lnTo>
                <a:lnTo>
                  <a:pt x="0" y="342"/>
                </a:lnTo>
                <a:lnTo>
                  <a:pt x="130" y="320"/>
                </a:lnTo>
                <a:lnTo>
                  <a:pt x="366" y="270"/>
                </a:lnTo>
                <a:lnTo>
                  <a:pt x="548" y="226"/>
                </a:lnTo>
                <a:lnTo>
                  <a:pt x="548" y="192"/>
                </a:lnTo>
                <a:lnTo>
                  <a:pt x="529" y="181"/>
                </a:lnTo>
                <a:lnTo>
                  <a:pt x="513" y="199"/>
                </a:lnTo>
                <a:lnTo>
                  <a:pt x="503" y="152"/>
                </a:lnTo>
                <a:lnTo>
                  <a:pt x="513" y="111"/>
                </a:lnTo>
                <a:lnTo>
                  <a:pt x="445" y="80"/>
                </a:lnTo>
                <a:lnTo>
                  <a:pt x="398" y="88"/>
                </a:lnTo>
                <a:lnTo>
                  <a:pt x="397" y="24"/>
                </a:lnTo>
                <a:lnTo>
                  <a:pt x="349" y="0"/>
                </a:lnTo>
                <a:lnTo>
                  <a:pt x="313" y="15"/>
                </a:lnTo>
                <a:lnTo>
                  <a:pt x="289" y="75"/>
                </a:lnTo>
                <a:lnTo>
                  <a:pt x="247" y="99"/>
                </a:lnTo>
                <a:lnTo>
                  <a:pt x="229" y="193"/>
                </a:lnTo>
                <a:lnTo>
                  <a:pt x="160" y="240"/>
                </a:lnTo>
                <a:lnTo>
                  <a:pt x="105" y="258"/>
                </a:lnTo>
                <a:lnTo>
                  <a:pt x="90" y="24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1" name="Freeform 54"/>
          <p:cNvSpPr>
            <a:spLocks/>
          </p:cNvSpPr>
          <p:nvPr/>
        </p:nvSpPr>
        <p:spPr bwMode="auto">
          <a:xfrm>
            <a:off x="6224588" y="2878138"/>
            <a:ext cx="484187" cy="522287"/>
          </a:xfrm>
          <a:custGeom>
            <a:avLst/>
            <a:gdLst/>
            <a:ahLst/>
            <a:cxnLst>
              <a:cxn ang="0">
                <a:pos x="32" y="171"/>
              </a:cxn>
              <a:cxn ang="0">
                <a:pos x="8" y="164"/>
              </a:cxn>
              <a:cxn ang="0">
                <a:pos x="0" y="216"/>
              </a:cxn>
              <a:cxn ang="0">
                <a:pos x="8" y="271"/>
              </a:cxn>
              <a:cxn ang="0">
                <a:pos x="53" y="308"/>
              </a:cxn>
              <a:cxn ang="0">
                <a:pos x="64" y="326"/>
              </a:cxn>
              <a:cxn ang="0">
                <a:pos x="121" y="308"/>
              </a:cxn>
              <a:cxn ang="0">
                <a:pos x="189" y="264"/>
              </a:cxn>
              <a:cxn ang="0">
                <a:pos x="209" y="168"/>
              </a:cxn>
              <a:cxn ang="0">
                <a:pos x="253" y="143"/>
              </a:cxn>
              <a:cxn ang="0">
                <a:pos x="277" y="84"/>
              </a:cxn>
              <a:cxn ang="0">
                <a:pos x="311" y="68"/>
              </a:cxn>
              <a:cxn ang="0">
                <a:pos x="266" y="60"/>
              </a:cxn>
              <a:cxn ang="0">
                <a:pos x="188" y="103"/>
              </a:cxn>
              <a:cxn ang="0">
                <a:pos x="176" y="61"/>
              </a:cxn>
              <a:cxn ang="0">
                <a:pos x="108" y="65"/>
              </a:cxn>
              <a:cxn ang="0">
                <a:pos x="92" y="0"/>
              </a:cxn>
              <a:cxn ang="0">
                <a:pos x="75" y="18"/>
              </a:cxn>
              <a:cxn ang="0">
                <a:pos x="80" y="111"/>
              </a:cxn>
              <a:cxn ang="0">
                <a:pos x="49" y="119"/>
              </a:cxn>
              <a:cxn ang="0">
                <a:pos x="32" y="171"/>
              </a:cxn>
            </a:cxnLst>
            <a:rect l="0" t="0" r="r" b="b"/>
            <a:pathLst>
              <a:path w="311" h="326">
                <a:moveTo>
                  <a:pt x="32" y="171"/>
                </a:moveTo>
                <a:lnTo>
                  <a:pt x="8" y="164"/>
                </a:lnTo>
                <a:lnTo>
                  <a:pt x="0" y="216"/>
                </a:lnTo>
                <a:lnTo>
                  <a:pt x="8" y="271"/>
                </a:lnTo>
                <a:lnTo>
                  <a:pt x="53" y="308"/>
                </a:lnTo>
                <a:lnTo>
                  <a:pt x="64" y="326"/>
                </a:lnTo>
                <a:lnTo>
                  <a:pt x="121" y="308"/>
                </a:lnTo>
                <a:lnTo>
                  <a:pt x="189" y="264"/>
                </a:lnTo>
                <a:lnTo>
                  <a:pt x="209" y="168"/>
                </a:lnTo>
                <a:lnTo>
                  <a:pt x="253" y="143"/>
                </a:lnTo>
                <a:lnTo>
                  <a:pt x="277" y="84"/>
                </a:lnTo>
                <a:lnTo>
                  <a:pt x="311" y="68"/>
                </a:lnTo>
                <a:lnTo>
                  <a:pt x="266" y="60"/>
                </a:lnTo>
                <a:lnTo>
                  <a:pt x="188" y="103"/>
                </a:lnTo>
                <a:lnTo>
                  <a:pt x="176" y="61"/>
                </a:lnTo>
                <a:lnTo>
                  <a:pt x="108" y="65"/>
                </a:lnTo>
                <a:lnTo>
                  <a:pt x="92" y="0"/>
                </a:lnTo>
                <a:lnTo>
                  <a:pt x="75" y="18"/>
                </a:lnTo>
                <a:lnTo>
                  <a:pt x="80" y="111"/>
                </a:lnTo>
                <a:lnTo>
                  <a:pt x="49" y="119"/>
                </a:lnTo>
                <a:lnTo>
                  <a:pt x="32" y="171"/>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2" name="Freeform 55"/>
          <p:cNvSpPr>
            <a:spLocks/>
          </p:cNvSpPr>
          <p:nvPr/>
        </p:nvSpPr>
        <p:spPr bwMode="auto">
          <a:xfrm>
            <a:off x="6913563" y="2887663"/>
            <a:ext cx="134937" cy="174625"/>
          </a:xfrm>
          <a:custGeom>
            <a:avLst/>
            <a:gdLst/>
            <a:ahLst/>
            <a:cxnLst>
              <a:cxn ang="0">
                <a:pos x="0" y="6"/>
              </a:cxn>
              <a:cxn ang="0">
                <a:pos x="18" y="0"/>
              </a:cxn>
              <a:cxn ang="0">
                <a:pos x="58" y="24"/>
              </a:cxn>
              <a:cxn ang="0">
                <a:pos x="58" y="47"/>
              </a:cxn>
              <a:cxn ang="0">
                <a:pos x="86" y="65"/>
              </a:cxn>
              <a:cxn ang="0">
                <a:pos x="87" y="97"/>
              </a:cxn>
              <a:cxn ang="0">
                <a:pos x="42" y="109"/>
              </a:cxn>
              <a:cxn ang="0">
                <a:pos x="0" y="6"/>
              </a:cxn>
            </a:cxnLst>
            <a:rect l="0" t="0" r="r" b="b"/>
            <a:pathLst>
              <a:path w="87" h="109">
                <a:moveTo>
                  <a:pt x="0" y="6"/>
                </a:moveTo>
                <a:lnTo>
                  <a:pt x="18" y="0"/>
                </a:lnTo>
                <a:lnTo>
                  <a:pt x="58" y="24"/>
                </a:lnTo>
                <a:lnTo>
                  <a:pt x="58" y="47"/>
                </a:lnTo>
                <a:lnTo>
                  <a:pt x="86" y="65"/>
                </a:lnTo>
                <a:lnTo>
                  <a:pt x="87" y="97"/>
                </a:lnTo>
                <a:lnTo>
                  <a:pt x="42" y="109"/>
                </a:lnTo>
                <a:lnTo>
                  <a:pt x="0" y="6"/>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3" name="Freeform 56"/>
          <p:cNvSpPr>
            <a:spLocks/>
          </p:cNvSpPr>
          <p:nvPr/>
        </p:nvSpPr>
        <p:spPr bwMode="auto">
          <a:xfrm>
            <a:off x="6332538" y="2543175"/>
            <a:ext cx="655637" cy="442913"/>
          </a:xfrm>
          <a:custGeom>
            <a:avLst/>
            <a:gdLst/>
            <a:ahLst/>
            <a:cxnLst>
              <a:cxn ang="0">
                <a:pos x="39" y="40"/>
              </a:cxn>
              <a:cxn ang="0">
                <a:pos x="0" y="77"/>
              </a:cxn>
              <a:cxn ang="0">
                <a:pos x="21" y="212"/>
              </a:cxn>
              <a:cxn ang="0">
                <a:pos x="39" y="277"/>
              </a:cxn>
              <a:cxn ang="0">
                <a:pos x="111" y="272"/>
              </a:cxn>
              <a:cxn ang="0">
                <a:pos x="376" y="221"/>
              </a:cxn>
              <a:cxn ang="0">
                <a:pos x="395" y="213"/>
              </a:cxn>
              <a:cxn ang="0">
                <a:pos x="422" y="151"/>
              </a:cxn>
              <a:cxn ang="0">
                <a:pos x="382" y="116"/>
              </a:cxn>
              <a:cxn ang="0">
                <a:pos x="403" y="36"/>
              </a:cxn>
              <a:cxn ang="0">
                <a:pos x="372" y="28"/>
              </a:cxn>
              <a:cxn ang="0">
                <a:pos x="372" y="8"/>
              </a:cxn>
              <a:cxn ang="0">
                <a:pos x="359" y="0"/>
              </a:cxn>
              <a:cxn ang="0">
                <a:pos x="51" y="57"/>
              </a:cxn>
              <a:cxn ang="0">
                <a:pos x="39" y="40"/>
              </a:cxn>
            </a:cxnLst>
            <a:rect l="0" t="0" r="r" b="b"/>
            <a:pathLst>
              <a:path w="422" h="277">
                <a:moveTo>
                  <a:pt x="39" y="40"/>
                </a:moveTo>
                <a:lnTo>
                  <a:pt x="0" y="77"/>
                </a:lnTo>
                <a:lnTo>
                  <a:pt x="21" y="212"/>
                </a:lnTo>
                <a:lnTo>
                  <a:pt x="39" y="277"/>
                </a:lnTo>
                <a:lnTo>
                  <a:pt x="111" y="272"/>
                </a:lnTo>
                <a:lnTo>
                  <a:pt x="376" y="221"/>
                </a:lnTo>
                <a:lnTo>
                  <a:pt x="395" y="213"/>
                </a:lnTo>
                <a:lnTo>
                  <a:pt x="422" y="151"/>
                </a:lnTo>
                <a:lnTo>
                  <a:pt x="382" y="116"/>
                </a:lnTo>
                <a:lnTo>
                  <a:pt x="403" y="36"/>
                </a:lnTo>
                <a:lnTo>
                  <a:pt x="372" y="28"/>
                </a:lnTo>
                <a:lnTo>
                  <a:pt x="372" y="8"/>
                </a:lnTo>
                <a:lnTo>
                  <a:pt x="359" y="0"/>
                </a:lnTo>
                <a:lnTo>
                  <a:pt x="51" y="57"/>
                </a:lnTo>
                <a:lnTo>
                  <a:pt x="39" y="4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4" name="Freeform 57"/>
          <p:cNvSpPr>
            <a:spLocks/>
          </p:cNvSpPr>
          <p:nvPr/>
        </p:nvSpPr>
        <p:spPr bwMode="auto">
          <a:xfrm>
            <a:off x="6926263" y="2593975"/>
            <a:ext cx="171450" cy="354013"/>
          </a:xfrm>
          <a:custGeom>
            <a:avLst/>
            <a:gdLst/>
            <a:ahLst/>
            <a:cxnLst>
              <a:cxn ang="0">
                <a:pos x="20" y="1"/>
              </a:cxn>
              <a:cxn ang="0">
                <a:pos x="46" y="0"/>
              </a:cxn>
              <a:cxn ang="0">
                <a:pos x="99" y="33"/>
              </a:cxn>
              <a:cxn ang="0">
                <a:pos x="91" y="60"/>
              </a:cxn>
              <a:cxn ang="0">
                <a:pos x="110" y="77"/>
              </a:cxn>
              <a:cxn ang="0">
                <a:pos x="111" y="181"/>
              </a:cxn>
              <a:cxn ang="0">
                <a:pos x="93" y="221"/>
              </a:cxn>
              <a:cxn ang="0">
                <a:pos x="71" y="207"/>
              </a:cxn>
              <a:cxn ang="0">
                <a:pos x="49" y="205"/>
              </a:cxn>
              <a:cxn ang="0">
                <a:pos x="10" y="184"/>
              </a:cxn>
              <a:cxn ang="0">
                <a:pos x="40" y="119"/>
              </a:cxn>
              <a:cxn ang="0">
                <a:pos x="0" y="84"/>
              </a:cxn>
              <a:cxn ang="0">
                <a:pos x="20" y="1"/>
              </a:cxn>
            </a:cxnLst>
            <a:rect l="0" t="0" r="r" b="b"/>
            <a:pathLst>
              <a:path w="111" h="221">
                <a:moveTo>
                  <a:pt x="20" y="1"/>
                </a:moveTo>
                <a:lnTo>
                  <a:pt x="46" y="0"/>
                </a:lnTo>
                <a:lnTo>
                  <a:pt x="99" y="33"/>
                </a:lnTo>
                <a:lnTo>
                  <a:pt x="91" y="60"/>
                </a:lnTo>
                <a:lnTo>
                  <a:pt x="110" y="77"/>
                </a:lnTo>
                <a:lnTo>
                  <a:pt x="111" y="181"/>
                </a:lnTo>
                <a:lnTo>
                  <a:pt x="93" y="221"/>
                </a:lnTo>
                <a:lnTo>
                  <a:pt x="71" y="207"/>
                </a:lnTo>
                <a:lnTo>
                  <a:pt x="49" y="205"/>
                </a:lnTo>
                <a:lnTo>
                  <a:pt x="10" y="184"/>
                </a:lnTo>
                <a:lnTo>
                  <a:pt x="40" y="119"/>
                </a:lnTo>
                <a:lnTo>
                  <a:pt x="0" y="84"/>
                </a:lnTo>
                <a:lnTo>
                  <a:pt x="20" y="1"/>
                </a:lnTo>
                <a:close/>
              </a:path>
            </a:pathLst>
          </a:custGeom>
          <a:solidFill>
            <a:schemeClr val="accent1">
              <a:lumMod val="60000"/>
              <a:lumOff val="40000"/>
            </a:schemeClr>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5" name="Freeform 58"/>
          <p:cNvSpPr>
            <a:spLocks/>
          </p:cNvSpPr>
          <p:nvPr/>
        </p:nvSpPr>
        <p:spPr bwMode="auto">
          <a:xfrm>
            <a:off x="6388100" y="2043113"/>
            <a:ext cx="725488" cy="609600"/>
          </a:xfrm>
          <a:custGeom>
            <a:avLst/>
            <a:gdLst/>
            <a:ahLst/>
            <a:cxnLst>
              <a:cxn ang="0">
                <a:pos x="36" y="256"/>
              </a:cxn>
              <a:cxn ang="0">
                <a:pos x="80" y="233"/>
              </a:cxn>
              <a:cxn ang="0">
                <a:pos x="140" y="228"/>
              </a:cxn>
              <a:cxn ang="0">
                <a:pos x="154" y="208"/>
              </a:cxn>
              <a:cxn ang="0">
                <a:pos x="176" y="205"/>
              </a:cxn>
              <a:cxn ang="0">
                <a:pos x="188" y="184"/>
              </a:cxn>
              <a:cxn ang="0">
                <a:pos x="207" y="176"/>
              </a:cxn>
              <a:cxn ang="0">
                <a:pos x="198" y="136"/>
              </a:cxn>
              <a:cxn ang="0">
                <a:pos x="186" y="125"/>
              </a:cxn>
              <a:cxn ang="0">
                <a:pos x="211" y="93"/>
              </a:cxn>
              <a:cxn ang="0">
                <a:pos x="227" y="93"/>
              </a:cxn>
              <a:cxn ang="0">
                <a:pos x="282" y="26"/>
              </a:cxn>
              <a:cxn ang="0">
                <a:pos x="366" y="0"/>
              </a:cxn>
              <a:cxn ang="0">
                <a:pos x="375" y="64"/>
              </a:cxn>
              <a:cxn ang="0">
                <a:pos x="379" y="61"/>
              </a:cxn>
              <a:cxn ang="0">
                <a:pos x="399" y="84"/>
              </a:cxn>
              <a:cxn ang="0">
                <a:pos x="400" y="149"/>
              </a:cxn>
              <a:cxn ang="0">
                <a:pos x="425" y="203"/>
              </a:cxn>
              <a:cxn ang="0">
                <a:pos x="435" y="272"/>
              </a:cxn>
              <a:cxn ang="0">
                <a:pos x="437" y="332"/>
              </a:cxn>
              <a:cxn ang="0">
                <a:pos x="467" y="352"/>
              </a:cxn>
              <a:cxn ang="0">
                <a:pos x="445" y="381"/>
              </a:cxn>
              <a:cxn ang="0">
                <a:pos x="391" y="346"/>
              </a:cxn>
              <a:cxn ang="0">
                <a:pos x="363" y="349"/>
              </a:cxn>
              <a:cxn ang="0">
                <a:pos x="335" y="341"/>
              </a:cxn>
              <a:cxn ang="0">
                <a:pos x="336" y="321"/>
              </a:cxn>
              <a:cxn ang="0">
                <a:pos x="319" y="314"/>
              </a:cxn>
              <a:cxn ang="0">
                <a:pos x="13" y="373"/>
              </a:cxn>
              <a:cxn ang="0">
                <a:pos x="0" y="356"/>
              </a:cxn>
              <a:cxn ang="0">
                <a:pos x="47" y="288"/>
              </a:cxn>
              <a:cxn ang="0">
                <a:pos x="36" y="256"/>
              </a:cxn>
            </a:cxnLst>
            <a:rect l="0" t="0" r="r" b="b"/>
            <a:pathLst>
              <a:path w="467" h="381">
                <a:moveTo>
                  <a:pt x="36" y="256"/>
                </a:moveTo>
                <a:lnTo>
                  <a:pt x="80" y="233"/>
                </a:lnTo>
                <a:lnTo>
                  <a:pt x="140" y="228"/>
                </a:lnTo>
                <a:lnTo>
                  <a:pt x="154" y="208"/>
                </a:lnTo>
                <a:lnTo>
                  <a:pt x="176" y="205"/>
                </a:lnTo>
                <a:lnTo>
                  <a:pt x="188" y="184"/>
                </a:lnTo>
                <a:lnTo>
                  <a:pt x="207" y="176"/>
                </a:lnTo>
                <a:lnTo>
                  <a:pt x="198" y="136"/>
                </a:lnTo>
                <a:lnTo>
                  <a:pt x="186" y="125"/>
                </a:lnTo>
                <a:lnTo>
                  <a:pt x="211" y="93"/>
                </a:lnTo>
                <a:lnTo>
                  <a:pt x="227" y="93"/>
                </a:lnTo>
                <a:lnTo>
                  <a:pt x="282" y="26"/>
                </a:lnTo>
                <a:lnTo>
                  <a:pt x="366" y="0"/>
                </a:lnTo>
                <a:lnTo>
                  <a:pt x="375" y="64"/>
                </a:lnTo>
                <a:lnTo>
                  <a:pt x="379" y="61"/>
                </a:lnTo>
                <a:lnTo>
                  <a:pt x="399" y="84"/>
                </a:lnTo>
                <a:lnTo>
                  <a:pt x="400" y="149"/>
                </a:lnTo>
                <a:lnTo>
                  <a:pt x="425" y="203"/>
                </a:lnTo>
                <a:lnTo>
                  <a:pt x="435" y="272"/>
                </a:lnTo>
                <a:lnTo>
                  <a:pt x="437" y="332"/>
                </a:lnTo>
                <a:lnTo>
                  <a:pt x="467" y="352"/>
                </a:lnTo>
                <a:lnTo>
                  <a:pt x="445" y="381"/>
                </a:lnTo>
                <a:lnTo>
                  <a:pt x="391" y="346"/>
                </a:lnTo>
                <a:lnTo>
                  <a:pt x="363" y="349"/>
                </a:lnTo>
                <a:lnTo>
                  <a:pt x="335" y="341"/>
                </a:lnTo>
                <a:lnTo>
                  <a:pt x="336" y="321"/>
                </a:lnTo>
                <a:lnTo>
                  <a:pt x="319" y="314"/>
                </a:lnTo>
                <a:lnTo>
                  <a:pt x="13" y="373"/>
                </a:lnTo>
                <a:lnTo>
                  <a:pt x="0" y="356"/>
                </a:lnTo>
                <a:lnTo>
                  <a:pt x="47" y="288"/>
                </a:lnTo>
                <a:lnTo>
                  <a:pt x="36" y="256"/>
                </a:lnTo>
                <a:close/>
              </a:path>
            </a:pathLst>
          </a:custGeom>
          <a:solidFill>
            <a:srgbClr val="3177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6" name="Freeform 59"/>
          <p:cNvSpPr>
            <a:spLocks/>
          </p:cNvSpPr>
          <p:nvPr/>
        </p:nvSpPr>
        <p:spPr bwMode="auto">
          <a:xfrm>
            <a:off x="6951663" y="2008188"/>
            <a:ext cx="193675" cy="366712"/>
          </a:xfrm>
          <a:custGeom>
            <a:avLst/>
            <a:gdLst/>
            <a:ahLst/>
            <a:cxnLst>
              <a:cxn ang="0">
                <a:pos x="0" y="24"/>
              </a:cxn>
              <a:cxn ang="0">
                <a:pos x="90" y="0"/>
              </a:cxn>
              <a:cxn ang="0">
                <a:pos x="124" y="63"/>
              </a:cxn>
              <a:cxn ang="0">
                <a:pos x="106" y="79"/>
              </a:cxn>
              <a:cxn ang="0">
                <a:pos x="113" y="217"/>
              </a:cxn>
              <a:cxn ang="0">
                <a:pos x="61" y="229"/>
              </a:cxn>
              <a:cxn ang="0">
                <a:pos x="36" y="172"/>
              </a:cxn>
              <a:cxn ang="0">
                <a:pos x="35" y="104"/>
              </a:cxn>
              <a:cxn ang="0">
                <a:pos x="12" y="84"/>
              </a:cxn>
              <a:cxn ang="0">
                <a:pos x="0" y="24"/>
              </a:cxn>
            </a:cxnLst>
            <a:rect l="0" t="0" r="r" b="b"/>
            <a:pathLst>
              <a:path w="124" h="229">
                <a:moveTo>
                  <a:pt x="0" y="24"/>
                </a:moveTo>
                <a:lnTo>
                  <a:pt x="90" y="0"/>
                </a:lnTo>
                <a:lnTo>
                  <a:pt x="124" y="63"/>
                </a:lnTo>
                <a:lnTo>
                  <a:pt x="106" y="79"/>
                </a:lnTo>
                <a:lnTo>
                  <a:pt x="113" y="217"/>
                </a:lnTo>
                <a:lnTo>
                  <a:pt x="61" y="229"/>
                </a:lnTo>
                <a:lnTo>
                  <a:pt x="36" y="172"/>
                </a:lnTo>
                <a:lnTo>
                  <a:pt x="35" y="104"/>
                </a:lnTo>
                <a:lnTo>
                  <a:pt x="12" y="84"/>
                </a:lnTo>
                <a:lnTo>
                  <a:pt x="0" y="24"/>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7" name="Freeform 60"/>
          <p:cNvSpPr>
            <a:spLocks/>
          </p:cNvSpPr>
          <p:nvPr/>
        </p:nvSpPr>
        <p:spPr bwMode="auto">
          <a:xfrm>
            <a:off x="7045325" y="2293938"/>
            <a:ext cx="409575" cy="192087"/>
          </a:xfrm>
          <a:custGeom>
            <a:avLst/>
            <a:gdLst/>
            <a:ahLst/>
            <a:cxnLst>
              <a:cxn ang="0">
                <a:pos x="0" y="48"/>
              </a:cxn>
              <a:cxn ang="0">
                <a:pos x="134" y="15"/>
              </a:cxn>
              <a:cxn ang="0">
                <a:pos x="150" y="16"/>
              </a:cxn>
              <a:cxn ang="0">
                <a:pos x="166" y="0"/>
              </a:cxn>
              <a:cxn ang="0">
                <a:pos x="179" y="8"/>
              </a:cxn>
              <a:cxn ang="0">
                <a:pos x="163" y="43"/>
              </a:cxn>
              <a:cxn ang="0">
                <a:pos x="191" y="40"/>
              </a:cxn>
              <a:cxn ang="0">
                <a:pos x="207" y="67"/>
              </a:cxn>
              <a:cxn ang="0">
                <a:pos x="226" y="70"/>
              </a:cxn>
              <a:cxn ang="0">
                <a:pos x="239" y="66"/>
              </a:cxn>
              <a:cxn ang="0">
                <a:pos x="239" y="51"/>
              </a:cxn>
              <a:cxn ang="0">
                <a:pos x="216" y="32"/>
              </a:cxn>
              <a:cxn ang="0">
                <a:pos x="234" y="31"/>
              </a:cxn>
              <a:cxn ang="0">
                <a:pos x="263" y="71"/>
              </a:cxn>
              <a:cxn ang="0">
                <a:pos x="235" y="95"/>
              </a:cxn>
              <a:cxn ang="0">
                <a:pos x="203" y="83"/>
              </a:cxn>
              <a:cxn ang="0">
                <a:pos x="183" y="112"/>
              </a:cxn>
              <a:cxn ang="0">
                <a:pos x="143" y="83"/>
              </a:cxn>
              <a:cxn ang="0">
                <a:pos x="10" y="120"/>
              </a:cxn>
              <a:cxn ang="0">
                <a:pos x="0" y="48"/>
              </a:cxn>
            </a:cxnLst>
            <a:rect l="0" t="0" r="r" b="b"/>
            <a:pathLst>
              <a:path w="263" h="120">
                <a:moveTo>
                  <a:pt x="0" y="48"/>
                </a:moveTo>
                <a:lnTo>
                  <a:pt x="134" y="15"/>
                </a:lnTo>
                <a:lnTo>
                  <a:pt x="150" y="16"/>
                </a:lnTo>
                <a:lnTo>
                  <a:pt x="166" y="0"/>
                </a:lnTo>
                <a:lnTo>
                  <a:pt x="179" y="8"/>
                </a:lnTo>
                <a:lnTo>
                  <a:pt x="163" y="43"/>
                </a:lnTo>
                <a:lnTo>
                  <a:pt x="191" y="40"/>
                </a:lnTo>
                <a:lnTo>
                  <a:pt x="207" y="67"/>
                </a:lnTo>
                <a:lnTo>
                  <a:pt x="226" y="70"/>
                </a:lnTo>
                <a:lnTo>
                  <a:pt x="239" y="66"/>
                </a:lnTo>
                <a:lnTo>
                  <a:pt x="239" y="51"/>
                </a:lnTo>
                <a:lnTo>
                  <a:pt x="216" y="32"/>
                </a:lnTo>
                <a:lnTo>
                  <a:pt x="234" y="31"/>
                </a:lnTo>
                <a:lnTo>
                  <a:pt x="263" y="71"/>
                </a:lnTo>
                <a:lnTo>
                  <a:pt x="235" y="95"/>
                </a:lnTo>
                <a:lnTo>
                  <a:pt x="203" y="83"/>
                </a:lnTo>
                <a:lnTo>
                  <a:pt x="183" y="112"/>
                </a:lnTo>
                <a:lnTo>
                  <a:pt x="143" y="83"/>
                </a:lnTo>
                <a:lnTo>
                  <a:pt x="10" y="120"/>
                </a:lnTo>
                <a:lnTo>
                  <a:pt x="0" y="48"/>
                </a:lnTo>
                <a:close/>
              </a:path>
            </a:pathLst>
          </a:custGeom>
          <a:solidFill>
            <a:schemeClr val="bg1"/>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8" name="Freeform 61"/>
          <p:cNvSpPr>
            <a:spLocks/>
          </p:cNvSpPr>
          <p:nvPr/>
        </p:nvSpPr>
        <p:spPr bwMode="auto">
          <a:xfrm>
            <a:off x="7059613" y="2439988"/>
            <a:ext cx="212725" cy="168275"/>
          </a:xfrm>
          <a:custGeom>
            <a:avLst/>
            <a:gdLst/>
            <a:ahLst/>
            <a:cxnLst>
              <a:cxn ang="0">
                <a:pos x="0" y="27"/>
              </a:cxn>
              <a:cxn ang="0">
                <a:pos x="105" y="0"/>
              </a:cxn>
              <a:cxn ang="0">
                <a:pos x="137" y="48"/>
              </a:cxn>
              <a:cxn ang="0">
                <a:pos x="118" y="69"/>
              </a:cxn>
              <a:cxn ang="0">
                <a:pos x="85" y="61"/>
              </a:cxn>
              <a:cxn ang="0">
                <a:pos x="33" y="105"/>
              </a:cxn>
              <a:cxn ang="0">
                <a:pos x="5" y="82"/>
              </a:cxn>
              <a:cxn ang="0">
                <a:pos x="0" y="27"/>
              </a:cxn>
            </a:cxnLst>
            <a:rect l="0" t="0" r="r" b="b"/>
            <a:pathLst>
              <a:path w="137" h="105">
                <a:moveTo>
                  <a:pt x="0" y="27"/>
                </a:moveTo>
                <a:lnTo>
                  <a:pt x="105" y="0"/>
                </a:lnTo>
                <a:lnTo>
                  <a:pt x="137" y="48"/>
                </a:lnTo>
                <a:lnTo>
                  <a:pt x="118" y="69"/>
                </a:lnTo>
                <a:lnTo>
                  <a:pt x="85" y="61"/>
                </a:lnTo>
                <a:lnTo>
                  <a:pt x="33" y="105"/>
                </a:lnTo>
                <a:lnTo>
                  <a:pt x="5" y="82"/>
                </a:lnTo>
                <a:lnTo>
                  <a:pt x="0" y="27"/>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29" name="Freeform 62"/>
          <p:cNvSpPr>
            <a:spLocks/>
          </p:cNvSpPr>
          <p:nvPr/>
        </p:nvSpPr>
        <p:spPr bwMode="auto">
          <a:xfrm>
            <a:off x="7094538" y="2554288"/>
            <a:ext cx="211137" cy="130175"/>
          </a:xfrm>
          <a:custGeom>
            <a:avLst/>
            <a:gdLst/>
            <a:ahLst/>
            <a:cxnLst>
              <a:cxn ang="0">
                <a:pos x="0" y="60"/>
              </a:cxn>
              <a:cxn ang="0">
                <a:pos x="56" y="33"/>
              </a:cxn>
              <a:cxn ang="0">
                <a:pos x="110" y="0"/>
              </a:cxn>
              <a:cxn ang="0">
                <a:pos x="119" y="1"/>
              </a:cxn>
              <a:cxn ang="0">
                <a:pos x="135" y="2"/>
              </a:cxn>
              <a:cxn ang="0">
                <a:pos x="82" y="45"/>
              </a:cxn>
              <a:cxn ang="0">
                <a:pos x="16" y="81"/>
              </a:cxn>
              <a:cxn ang="0">
                <a:pos x="0" y="60"/>
              </a:cxn>
            </a:cxnLst>
            <a:rect l="0" t="0" r="r" b="b"/>
            <a:pathLst>
              <a:path w="135" h="81">
                <a:moveTo>
                  <a:pt x="0" y="60"/>
                </a:moveTo>
                <a:lnTo>
                  <a:pt x="56" y="33"/>
                </a:lnTo>
                <a:lnTo>
                  <a:pt x="110" y="0"/>
                </a:lnTo>
                <a:lnTo>
                  <a:pt x="119" y="1"/>
                </a:lnTo>
                <a:lnTo>
                  <a:pt x="135" y="2"/>
                </a:lnTo>
                <a:lnTo>
                  <a:pt x="82" y="45"/>
                </a:lnTo>
                <a:lnTo>
                  <a:pt x="16" y="81"/>
                </a:lnTo>
                <a:lnTo>
                  <a:pt x="0" y="60"/>
                </a:lnTo>
                <a:close/>
              </a:path>
            </a:pathLst>
          </a:custGeom>
          <a:solidFill>
            <a:schemeClr val="accent1">
              <a:lumMod val="60000"/>
              <a:lumOff val="40000"/>
            </a:schemeClr>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30" name="Freeform 63"/>
          <p:cNvSpPr>
            <a:spLocks/>
          </p:cNvSpPr>
          <p:nvPr/>
        </p:nvSpPr>
        <p:spPr bwMode="auto">
          <a:xfrm>
            <a:off x="7092950" y="1938338"/>
            <a:ext cx="223838" cy="412750"/>
          </a:xfrm>
          <a:custGeom>
            <a:avLst/>
            <a:gdLst/>
            <a:ahLst/>
            <a:cxnLst>
              <a:cxn ang="0">
                <a:pos x="31" y="0"/>
              </a:cxn>
              <a:cxn ang="0">
                <a:pos x="0" y="45"/>
              </a:cxn>
              <a:cxn ang="0">
                <a:pos x="34" y="105"/>
              </a:cxn>
              <a:cxn ang="0">
                <a:pos x="14" y="121"/>
              </a:cxn>
              <a:cxn ang="0">
                <a:pos x="22" y="258"/>
              </a:cxn>
              <a:cxn ang="0">
                <a:pos x="103" y="238"/>
              </a:cxn>
              <a:cxn ang="0">
                <a:pos x="124" y="238"/>
              </a:cxn>
              <a:cxn ang="0">
                <a:pos x="136" y="224"/>
              </a:cxn>
              <a:cxn ang="0">
                <a:pos x="136" y="198"/>
              </a:cxn>
              <a:cxn ang="0">
                <a:pos x="145" y="182"/>
              </a:cxn>
              <a:cxn ang="0">
                <a:pos x="100" y="162"/>
              </a:cxn>
              <a:cxn ang="0">
                <a:pos x="42" y="12"/>
              </a:cxn>
              <a:cxn ang="0">
                <a:pos x="31" y="0"/>
              </a:cxn>
            </a:cxnLst>
            <a:rect l="0" t="0" r="r" b="b"/>
            <a:pathLst>
              <a:path w="145" h="258">
                <a:moveTo>
                  <a:pt x="31" y="0"/>
                </a:moveTo>
                <a:lnTo>
                  <a:pt x="0" y="45"/>
                </a:lnTo>
                <a:lnTo>
                  <a:pt x="34" y="105"/>
                </a:lnTo>
                <a:lnTo>
                  <a:pt x="14" y="121"/>
                </a:lnTo>
                <a:lnTo>
                  <a:pt x="22" y="258"/>
                </a:lnTo>
                <a:lnTo>
                  <a:pt x="103" y="238"/>
                </a:lnTo>
                <a:lnTo>
                  <a:pt x="124" y="238"/>
                </a:lnTo>
                <a:lnTo>
                  <a:pt x="136" y="224"/>
                </a:lnTo>
                <a:lnTo>
                  <a:pt x="136" y="198"/>
                </a:lnTo>
                <a:lnTo>
                  <a:pt x="145" y="182"/>
                </a:lnTo>
                <a:lnTo>
                  <a:pt x="100" y="162"/>
                </a:lnTo>
                <a:lnTo>
                  <a:pt x="42" y="12"/>
                </a:lnTo>
                <a:lnTo>
                  <a:pt x="31" y="0"/>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31" name="Freeform 64"/>
          <p:cNvSpPr>
            <a:spLocks/>
          </p:cNvSpPr>
          <p:nvPr/>
        </p:nvSpPr>
        <p:spPr bwMode="auto">
          <a:xfrm>
            <a:off x="7223125" y="2425700"/>
            <a:ext cx="106363" cy="90488"/>
          </a:xfrm>
          <a:custGeom>
            <a:avLst/>
            <a:gdLst/>
            <a:ahLst/>
            <a:cxnLst>
              <a:cxn ang="0">
                <a:pos x="0" y="9"/>
              </a:cxn>
              <a:cxn ang="0">
                <a:pos x="29" y="0"/>
              </a:cxn>
              <a:cxn ang="0">
                <a:pos x="69" y="29"/>
              </a:cxn>
              <a:cxn ang="0">
                <a:pos x="61" y="37"/>
              </a:cxn>
              <a:cxn ang="0">
                <a:pos x="41" y="37"/>
              </a:cxn>
              <a:cxn ang="0">
                <a:pos x="32" y="57"/>
              </a:cxn>
              <a:cxn ang="0">
                <a:pos x="0" y="9"/>
              </a:cxn>
            </a:cxnLst>
            <a:rect l="0" t="0" r="r" b="b"/>
            <a:pathLst>
              <a:path w="69" h="57">
                <a:moveTo>
                  <a:pt x="0" y="9"/>
                </a:moveTo>
                <a:lnTo>
                  <a:pt x="29" y="0"/>
                </a:lnTo>
                <a:lnTo>
                  <a:pt x="69" y="29"/>
                </a:lnTo>
                <a:lnTo>
                  <a:pt x="61" y="37"/>
                </a:lnTo>
                <a:lnTo>
                  <a:pt x="41" y="37"/>
                </a:lnTo>
                <a:lnTo>
                  <a:pt x="32" y="57"/>
                </a:lnTo>
                <a:lnTo>
                  <a:pt x="0" y="9"/>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32" name="Freeform 65"/>
          <p:cNvSpPr>
            <a:spLocks/>
          </p:cNvSpPr>
          <p:nvPr/>
        </p:nvSpPr>
        <p:spPr bwMode="auto">
          <a:xfrm>
            <a:off x="6994525" y="3122613"/>
            <a:ext cx="57150" cy="103187"/>
          </a:xfrm>
          <a:custGeom>
            <a:avLst/>
            <a:gdLst/>
            <a:ahLst/>
            <a:cxnLst>
              <a:cxn ang="0">
                <a:pos x="0" y="6"/>
              </a:cxn>
              <a:cxn ang="0">
                <a:pos x="37" y="0"/>
              </a:cxn>
              <a:cxn ang="0">
                <a:pos x="15" y="64"/>
              </a:cxn>
              <a:cxn ang="0">
                <a:pos x="1" y="63"/>
              </a:cxn>
              <a:cxn ang="0">
                <a:pos x="0" y="6"/>
              </a:cxn>
            </a:cxnLst>
            <a:rect l="0" t="0" r="r" b="b"/>
            <a:pathLst>
              <a:path w="37" h="64">
                <a:moveTo>
                  <a:pt x="0" y="6"/>
                </a:moveTo>
                <a:lnTo>
                  <a:pt x="37" y="0"/>
                </a:lnTo>
                <a:lnTo>
                  <a:pt x="15" y="64"/>
                </a:lnTo>
                <a:lnTo>
                  <a:pt x="1" y="63"/>
                </a:lnTo>
                <a:lnTo>
                  <a:pt x="0" y="6"/>
                </a:lnTo>
                <a:close/>
              </a:path>
            </a:pathLst>
          </a:custGeom>
          <a:solidFill>
            <a:srgbClr val="FFFFFF"/>
          </a:solidFill>
          <a:ln w="17526">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133" name="Text Box 66"/>
          <p:cNvSpPr txBox="1">
            <a:spLocks noChangeArrowheads="1"/>
          </p:cNvSpPr>
          <p:nvPr/>
        </p:nvSpPr>
        <p:spPr bwMode="auto">
          <a:xfrm>
            <a:off x="4676775" y="5311775"/>
            <a:ext cx="3378200" cy="40005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sz="2000" u="sng" kern="0" dirty="0">
                <a:solidFill>
                  <a:schemeClr val="accent6">
                    <a:lumMod val="25000"/>
                  </a:schemeClr>
                </a:solidFill>
              </a:rPr>
              <a:t>&lt;</a:t>
            </a:r>
            <a:r>
              <a:rPr lang="en-US" sz="2000" kern="0" dirty="0">
                <a:solidFill>
                  <a:schemeClr val="accent6">
                    <a:lumMod val="25000"/>
                  </a:schemeClr>
                </a:solidFill>
              </a:rPr>
              <a:t> 3.2 (2012 national average)</a:t>
            </a:r>
          </a:p>
        </p:txBody>
      </p:sp>
      <p:sp>
        <p:nvSpPr>
          <p:cNvPr id="134" name="Text Box 67"/>
          <p:cNvSpPr txBox="1">
            <a:spLocks noChangeArrowheads="1"/>
          </p:cNvSpPr>
          <p:nvPr/>
        </p:nvSpPr>
        <p:spPr bwMode="auto">
          <a:xfrm>
            <a:off x="4676775" y="5695950"/>
            <a:ext cx="663575" cy="40005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sz="2000" kern="0" dirty="0">
                <a:solidFill>
                  <a:schemeClr val="accent6">
                    <a:lumMod val="25000"/>
                  </a:schemeClr>
                </a:solidFill>
              </a:rPr>
              <a:t>&gt;3.2</a:t>
            </a:r>
          </a:p>
        </p:txBody>
      </p:sp>
      <p:sp>
        <p:nvSpPr>
          <p:cNvPr id="135" name="Rectangle 70"/>
          <p:cNvSpPr>
            <a:spLocks noChangeArrowheads="1"/>
          </p:cNvSpPr>
          <p:nvPr/>
        </p:nvSpPr>
        <p:spPr bwMode="auto">
          <a:xfrm>
            <a:off x="4079875" y="5772150"/>
            <a:ext cx="447675" cy="230188"/>
          </a:xfrm>
          <a:prstGeom prst="rect">
            <a:avLst/>
          </a:prstGeom>
          <a:solidFill>
            <a:srgbClr val="3177FF"/>
          </a:solidFill>
          <a:ln w="17526">
            <a:solidFill>
              <a:srgbClr val="000000"/>
            </a:solidFill>
            <a:miter lim="800000"/>
            <a:headEnd/>
            <a:tailEnd/>
          </a:ln>
          <a:effectLst/>
        </p:spPr>
        <p:txBody>
          <a:bodyPr wrap="none" anchor="ctr"/>
          <a:lstStyle/>
          <a:p>
            <a:pPr eaLnBrk="1" fontAlgn="auto" hangingPunct="1">
              <a:spcBef>
                <a:spcPts val="0"/>
              </a:spcBef>
              <a:spcAft>
                <a:spcPts val="0"/>
              </a:spcAft>
              <a:defRPr/>
            </a:pPr>
            <a:endParaRPr lang="en-US" kern="0" dirty="0">
              <a:solidFill>
                <a:sysClr val="windowText" lastClr="000000"/>
              </a:solidFill>
            </a:endParaRPr>
          </a:p>
        </p:txBody>
      </p:sp>
      <p:sp>
        <p:nvSpPr>
          <p:cNvPr id="136" name="Rectangle 71"/>
          <p:cNvSpPr>
            <a:spLocks noChangeArrowheads="1"/>
          </p:cNvSpPr>
          <p:nvPr/>
        </p:nvSpPr>
        <p:spPr bwMode="auto">
          <a:xfrm>
            <a:off x="4079875" y="5387975"/>
            <a:ext cx="447675" cy="230188"/>
          </a:xfrm>
          <a:prstGeom prst="rect">
            <a:avLst/>
          </a:prstGeom>
          <a:solidFill>
            <a:schemeClr val="bg1"/>
          </a:solidFill>
          <a:ln w="17526">
            <a:solidFill>
              <a:srgbClr val="000000"/>
            </a:solidFill>
            <a:miter lim="800000"/>
            <a:headEnd/>
            <a:tailEnd/>
          </a:ln>
          <a:effectLst/>
        </p:spPr>
        <p:txBody>
          <a:bodyPr wrap="none" anchor="ctr"/>
          <a:lstStyle/>
          <a:p>
            <a:pPr eaLnBrk="1" fontAlgn="auto" hangingPunct="1">
              <a:spcBef>
                <a:spcPts val="0"/>
              </a:spcBef>
              <a:spcAft>
                <a:spcPts val="0"/>
              </a:spcAft>
              <a:defRPr/>
            </a:pPr>
            <a:endParaRPr lang="en-US" kern="0" dirty="0">
              <a:solidFill>
                <a:sysClr val="windowText" lastClr="000000"/>
              </a:solidFill>
            </a:endParaRPr>
          </a:p>
        </p:txBody>
      </p:sp>
      <p:sp>
        <p:nvSpPr>
          <p:cNvPr id="137" name="Oval 72"/>
          <p:cNvSpPr>
            <a:spLocks noChangeArrowheads="1"/>
          </p:cNvSpPr>
          <p:nvPr/>
        </p:nvSpPr>
        <p:spPr bwMode="auto">
          <a:xfrm>
            <a:off x="7286625" y="2852738"/>
            <a:ext cx="149225" cy="153987"/>
          </a:xfrm>
          <a:prstGeom prst="ellipse">
            <a:avLst/>
          </a:prstGeom>
          <a:solidFill>
            <a:srgbClr val="3177FF"/>
          </a:solidFill>
          <a:ln w="17526">
            <a:solidFill>
              <a:srgbClr val="000000"/>
            </a:solidFill>
            <a:round/>
            <a:headEnd/>
            <a:tailEnd/>
          </a:ln>
          <a:effectLst/>
        </p:spPr>
        <p:txBody>
          <a:bodyPr wrap="none" anchor="ctr"/>
          <a:lstStyle/>
          <a:p>
            <a:pPr eaLnBrk="1" fontAlgn="auto" hangingPunct="1">
              <a:spcBef>
                <a:spcPts val="0"/>
              </a:spcBef>
              <a:spcAft>
                <a:spcPts val="0"/>
              </a:spcAft>
              <a:defRPr/>
            </a:pPr>
            <a:endParaRPr lang="en-US" kern="0" dirty="0">
              <a:solidFill>
                <a:sysClr val="windowText" lastClr="000000"/>
              </a:solidFill>
            </a:endParaRPr>
          </a:p>
        </p:txBody>
      </p:sp>
      <p:sp>
        <p:nvSpPr>
          <p:cNvPr id="138" name="Text Box 73"/>
          <p:cNvSpPr txBox="1">
            <a:spLocks noChangeArrowheads="1"/>
          </p:cNvSpPr>
          <p:nvPr/>
        </p:nvSpPr>
        <p:spPr bwMode="auto">
          <a:xfrm>
            <a:off x="7435850" y="2774950"/>
            <a:ext cx="584200" cy="369888"/>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kern="0" dirty="0">
                <a:solidFill>
                  <a:schemeClr val="accent6">
                    <a:lumMod val="25000"/>
                  </a:schemeClr>
                </a:solidFill>
              </a:rPr>
              <a:t>D.C.</a:t>
            </a:r>
          </a:p>
        </p:txBody>
      </p:sp>
      <p:sp>
        <p:nvSpPr>
          <p:cNvPr id="23614" name="Freeform 14"/>
          <p:cNvSpPr>
            <a:spLocks/>
          </p:cNvSpPr>
          <p:nvPr/>
        </p:nvSpPr>
        <p:spPr bwMode="auto">
          <a:xfrm>
            <a:off x="533400" y="3429000"/>
            <a:ext cx="1254125" cy="1081088"/>
          </a:xfrm>
          <a:custGeom>
            <a:avLst/>
            <a:gdLst>
              <a:gd name="T0" fmla="*/ 200517 w 1401"/>
              <a:gd name="T1" fmla="*/ 160862 h 1371"/>
              <a:gd name="T2" fmla="*/ 452058 w 1401"/>
              <a:gd name="T3" fmla="*/ 0 h 1371"/>
              <a:gd name="T4" fmla="*/ 572905 w 1401"/>
              <a:gd name="T5" fmla="*/ 28387 h 1371"/>
              <a:gd name="T6" fmla="*/ 631091 w 1401"/>
              <a:gd name="T7" fmla="*/ 80431 h 1371"/>
              <a:gd name="T8" fmla="*/ 867414 w 1401"/>
              <a:gd name="T9" fmla="*/ 100145 h 1371"/>
              <a:gd name="T10" fmla="*/ 874575 w 1401"/>
              <a:gd name="T11" fmla="*/ 634775 h 1371"/>
              <a:gd name="T12" fmla="*/ 952455 w 1401"/>
              <a:gd name="T13" fmla="*/ 650545 h 1371"/>
              <a:gd name="T14" fmla="*/ 988261 w 1401"/>
              <a:gd name="T15" fmla="*/ 714417 h 1371"/>
              <a:gd name="T16" fmla="*/ 1042866 w 1401"/>
              <a:gd name="T17" fmla="*/ 692338 h 1371"/>
              <a:gd name="T18" fmla="*/ 1156552 w 1401"/>
              <a:gd name="T19" fmla="*/ 837429 h 1371"/>
              <a:gd name="T20" fmla="*/ 1254125 w 1401"/>
              <a:gd name="T21" fmla="*/ 904455 h 1371"/>
              <a:gd name="T22" fmla="*/ 1250544 w 1401"/>
              <a:gd name="T23" fmla="*/ 962018 h 1371"/>
              <a:gd name="T24" fmla="*/ 1127012 w 1401"/>
              <a:gd name="T25" fmla="*/ 969115 h 1371"/>
              <a:gd name="T26" fmla="*/ 1072407 w 1401"/>
              <a:gd name="T27" fmla="*/ 791694 h 1371"/>
              <a:gd name="T28" fmla="*/ 682115 w 1401"/>
              <a:gd name="T29" fmla="*/ 617427 h 1371"/>
              <a:gd name="T30" fmla="*/ 692857 w 1401"/>
              <a:gd name="T31" fmla="*/ 672624 h 1371"/>
              <a:gd name="T32" fmla="*/ 605131 w 1401"/>
              <a:gd name="T33" fmla="*/ 743593 h 1371"/>
              <a:gd name="T34" fmla="*/ 590808 w 1401"/>
              <a:gd name="T35" fmla="*/ 717571 h 1371"/>
              <a:gd name="T36" fmla="*/ 565744 w 1401"/>
              <a:gd name="T37" fmla="*/ 717571 h 1371"/>
              <a:gd name="T38" fmla="*/ 495026 w 1401"/>
              <a:gd name="T39" fmla="*/ 865817 h 1371"/>
              <a:gd name="T40" fmla="*/ 277501 w 1401"/>
              <a:gd name="T41" fmla="*/ 1011697 h 1371"/>
              <a:gd name="T42" fmla="*/ 61766 w 1401"/>
              <a:gd name="T43" fmla="*/ 1081088 h 1371"/>
              <a:gd name="T44" fmla="*/ 0 w 1401"/>
              <a:gd name="T45" fmla="*/ 1071626 h 1371"/>
              <a:gd name="T46" fmla="*/ 247960 w 1401"/>
              <a:gd name="T47" fmla="*/ 946248 h 1371"/>
              <a:gd name="T48" fmla="*/ 277501 w 1401"/>
              <a:gd name="T49" fmla="*/ 946248 h 1371"/>
              <a:gd name="T50" fmla="*/ 367912 w 1401"/>
              <a:gd name="T51" fmla="*/ 850046 h 1371"/>
              <a:gd name="T52" fmla="*/ 408195 w 1401"/>
              <a:gd name="T53" fmla="*/ 846892 h 1371"/>
              <a:gd name="T54" fmla="*/ 469961 w 1401"/>
              <a:gd name="T55" fmla="*/ 772769 h 1371"/>
              <a:gd name="T56" fmla="*/ 448477 w 1401"/>
              <a:gd name="T57" fmla="*/ 740439 h 1371"/>
              <a:gd name="T58" fmla="*/ 316888 w 1401"/>
              <a:gd name="T59" fmla="*/ 756210 h 1371"/>
              <a:gd name="T60" fmla="*/ 226477 w 1401"/>
              <a:gd name="T61" fmla="*/ 572480 h 1371"/>
              <a:gd name="T62" fmla="*/ 277501 w 1401"/>
              <a:gd name="T63" fmla="*/ 489683 h 1371"/>
              <a:gd name="T64" fmla="*/ 360751 w 1401"/>
              <a:gd name="T65" fmla="*/ 460507 h 1371"/>
              <a:gd name="T66" fmla="*/ 331211 w 1401"/>
              <a:gd name="T67" fmla="*/ 386384 h 1371"/>
              <a:gd name="T68" fmla="*/ 244380 w 1401"/>
              <a:gd name="T69" fmla="*/ 421080 h 1371"/>
              <a:gd name="T70" fmla="*/ 179033 w 1401"/>
              <a:gd name="T71" fmla="*/ 315416 h 1371"/>
              <a:gd name="T72" fmla="*/ 251541 w 1401"/>
              <a:gd name="T73" fmla="*/ 290183 h 1371"/>
              <a:gd name="T74" fmla="*/ 316888 w 1401"/>
              <a:gd name="T75" fmla="*/ 318570 h 1371"/>
              <a:gd name="T76" fmla="*/ 346429 w 1401"/>
              <a:gd name="T77" fmla="*/ 302799 h 1371"/>
              <a:gd name="T78" fmla="*/ 291824 w 1401"/>
              <a:gd name="T79" fmla="*/ 212117 h 1371"/>
              <a:gd name="T80" fmla="*/ 196936 w 1401"/>
              <a:gd name="T81" fmla="*/ 205809 h 1371"/>
              <a:gd name="T82" fmla="*/ 200517 w 1401"/>
              <a:gd name="T83" fmla="*/ 160862 h 13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01" h="1371">
                <a:moveTo>
                  <a:pt x="224" y="204"/>
                </a:moveTo>
                <a:lnTo>
                  <a:pt x="505" y="0"/>
                </a:lnTo>
                <a:lnTo>
                  <a:pt x="640" y="36"/>
                </a:lnTo>
                <a:lnTo>
                  <a:pt x="705" y="102"/>
                </a:lnTo>
                <a:lnTo>
                  <a:pt x="969" y="127"/>
                </a:lnTo>
                <a:lnTo>
                  <a:pt x="977" y="805"/>
                </a:lnTo>
                <a:lnTo>
                  <a:pt x="1064" y="825"/>
                </a:lnTo>
                <a:lnTo>
                  <a:pt x="1104" y="906"/>
                </a:lnTo>
                <a:lnTo>
                  <a:pt x="1165" y="878"/>
                </a:lnTo>
                <a:lnTo>
                  <a:pt x="1292" y="1062"/>
                </a:lnTo>
                <a:lnTo>
                  <a:pt x="1401" y="1147"/>
                </a:lnTo>
                <a:lnTo>
                  <a:pt x="1397" y="1220"/>
                </a:lnTo>
                <a:lnTo>
                  <a:pt x="1259" y="1229"/>
                </a:lnTo>
                <a:lnTo>
                  <a:pt x="1198" y="1004"/>
                </a:lnTo>
                <a:lnTo>
                  <a:pt x="762" y="783"/>
                </a:lnTo>
                <a:lnTo>
                  <a:pt x="774" y="853"/>
                </a:lnTo>
                <a:lnTo>
                  <a:pt x="676" y="943"/>
                </a:lnTo>
                <a:lnTo>
                  <a:pt x="660" y="910"/>
                </a:lnTo>
                <a:lnTo>
                  <a:pt x="632" y="910"/>
                </a:lnTo>
                <a:lnTo>
                  <a:pt x="553" y="1098"/>
                </a:lnTo>
                <a:lnTo>
                  <a:pt x="310" y="1283"/>
                </a:lnTo>
                <a:lnTo>
                  <a:pt x="69" y="1371"/>
                </a:lnTo>
                <a:lnTo>
                  <a:pt x="0" y="1359"/>
                </a:lnTo>
                <a:lnTo>
                  <a:pt x="277" y="1200"/>
                </a:lnTo>
                <a:lnTo>
                  <a:pt x="310" y="1200"/>
                </a:lnTo>
                <a:lnTo>
                  <a:pt x="411" y="1078"/>
                </a:lnTo>
                <a:lnTo>
                  <a:pt x="456" y="1074"/>
                </a:lnTo>
                <a:lnTo>
                  <a:pt x="525" y="980"/>
                </a:lnTo>
                <a:lnTo>
                  <a:pt x="501" y="939"/>
                </a:lnTo>
                <a:lnTo>
                  <a:pt x="354" y="959"/>
                </a:lnTo>
                <a:lnTo>
                  <a:pt x="253" y="726"/>
                </a:lnTo>
                <a:lnTo>
                  <a:pt x="310" y="621"/>
                </a:lnTo>
                <a:lnTo>
                  <a:pt x="403" y="584"/>
                </a:lnTo>
                <a:lnTo>
                  <a:pt x="370" y="490"/>
                </a:lnTo>
                <a:lnTo>
                  <a:pt x="273" y="534"/>
                </a:lnTo>
                <a:lnTo>
                  <a:pt x="200" y="400"/>
                </a:lnTo>
                <a:lnTo>
                  <a:pt x="281" y="368"/>
                </a:lnTo>
                <a:lnTo>
                  <a:pt x="354" y="404"/>
                </a:lnTo>
                <a:lnTo>
                  <a:pt x="387" y="384"/>
                </a:lnTo>
                <a:lnTo>
                  <a:pt x="326" y="269"/>
                </a:lnTo>
                <a:lnTo>
                  <a:pt x="220" y="261"/>
                </a:lnTo>
                <a:lnTo>
                  <a:pt x="224" y="204"/>
                </a:lnTo>
                <a:close/>
              </a:path>
            </a:pathLst>
          </a:custGeom>
          <a:solidFill>
            <a:srgbClr val="3177FF"/>
          </a:solidFill>
          <a:ln w="17526">
            <a:solidFill>
              <a:srgbClr val="000000"/>
            </a:solidFill>
            <a:prstDash val="solid"/>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8"/>
          <p:cNvSpPr txBox="1">
            <a:spLocks noChangeAspect="1" noChangeArrowheads="1"/>
          </p:cNvSpPr>
          <p:nvPr/>
        </p:nvSpPr>
        <p:spPr bwMode="auto">
          <a:xfrm>
            <a:off x="4538663" y="5334000"/>
            <a:ext cx="8572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900" u="sng"/>
              <a:t>&gt;</a:t>
            </a:r>
            <a:r>
              <a:rPr lang="en-US" sz="1900"/>
              <a:t>50%</a:t>
            </a:r>
          </a:p>
        </p:txBody>
      </p:sp>
      <p:sp>
        <p:nvSpPr>
          <p:cNvPr id="28675" name="Text Box 9"/>
          <p:cNvSpPr txBox="1">
            <a:spLocks noChangeAspect="1" noChangeArrowheads="1"/>
          </p:cNvSpPr>
          <p:nvPr/>
        </p:nvSpPr>
        <p:spPr bwMode="auto">
          <a:xfrm>
            <a:off x="4538663" y="5651500"/>
            <a:ext cx="12239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900"/>
              <a:t>25%–49%</a:t>
            </a:r>
            <a:endParaRPr lang="en-US" sz="3200"/>
          </a:p>
        </p:txBody>
      </p:sp>
      <p:sp>
        <p:nvSpPr>
          <p:cNvPr id="28676" name="Text Box 10"/>
          <p:cNvSpPr txBox="1">
            <a:spLocks noChangeAspect="1" noChangeArrowheads="1"/>
          </p:cNvSpPr>
          <p:nvPr/>
        </p:nvSpPr>
        <p:spPr bwMode="auto">
          <a:xfrm>
            <a:off x="4538663" y="5943600"/>
            <a:ext cx="812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900"/>
              <a:t>&lt;25%</a:t>
            </a:r>
            <a:endParaRPr lang="en-US" sz="4400"/>
          </a:p>
        </p:txBody>
      </p:sp>
      <p:sp>
        <p:nvSpPr>
          <p:cNvPr id="28677" name="Text Box 75"/>
          <p:cNvSpPr txBox="1">
            <a:spLocks noChangeArrowheads="1"/>
          </p:cNvSpPr>
          <p:nvPr/>
        </p:nvSpPr>
        <p:spPr bwMode="auto">
          <a:xfrm>
            <a:off x="1600200" y="1701800"/>
            <a:ext cx="1057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3200">
                <a:solidFill>
                  <a:schemeClr val="tx2"/>
                </a:solidFill>
              </a:rPr>
              <a:t>2002</a:t>
            </a:r>
          </a:p>
        </p:txBody>
      </p:sp>
      <p:sp>
        <p:nvSpPr>
          <p:cNvPr id="28678" name="Text Box 76"/>
          <p:cNvSpPr txBox="1">
            <a:spLocks noChangeArrowheads="1"/>
          </p:cNvSpPr>
          <p:nvPr/>
        </p:nvSpPr>
        <p:spPr bwMode="auto">
          <a:xfrm>
            <a:off x="6488113" y="1828800"/>
            <a:ext cx="1635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sz="3200"/>
          </a:p>
        </p:txBody>
      </p:sp>
      <p:sp>
        <p:nvSpPr>
          <p:cNvPr id="28679" name="Rectangle 77"/>
          <p:cNvSpPr>
            <a:spLocks noChangeArrowheads="1"/>
          </p:cNvSpPr>
          <p:nvPr/>
        </p:nvSpPr>
        <p:spPr bwMode="auto">
          <a:xfrm>
            <a:off x="6096000" y="1701800"/>
            <a:ext cx="1057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chemeClr val="tx2"/>
                </a:solidFill>
              </a:rPr>
              <a:t>2012</a:t>
            </a:r>
          </a:p>
        </p:txBody>
      </p:sp>
      <p:sp>
        <p:nvSpPr>
          <p:cNvPr id="28680" name="Text Box 159"/>
          <p:cNvSpPr txBox="1">
            <a:spLocks noChangeAspect="1" noChangeArrowheads="1"/>
          </p:cNvSpPr>
          <p:nvPr/>
        </p:nvSpPr>
        <p:spPr bwMode="auto">
          <a:xfrm>
            <a:off x="4114800" y="3810000"/>
            <a:ext cx="527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a:t>DC</a:t>
            </a:r>
          </a:p>
        </p:txBody>
      </p:sp>
      <p:sp>
        <p:nvSpPr>
          <p:cNvPr id="166" name="Text Placeholder 165"/>
          <p:cNvSpPr>
            <a:spLocks noGrp="1"/>
          </p:cNvSpPr>
          <p:nvPr>
            <p:ph type="body" sz="quarter" idx="4294967295"/>
          </p:nvPr>
        </p:nvSpPr>
        <p:spPr>
          <a:xfrm>
            <a:off x="376238" y="6097588"/>
            <a:ext cx="3505200" cy="609600"/>
          </a:xfrm>
        </p:spPr>
        <p:txBody>
          <a:bodyPr/>
          <a:lstStyle/>
          <a:p>
            <a:pPr>
              <a:buFont typeface="Wingdings 3" pitchFamily="18" charset="2"/>
              <a:buNone/>
              <a:defRPr/>
            </a:pPr>
            <a:r>
              <a:rPr lang="en-US" sz="1100" dirty="0" smtClean="0">
                <a:solidFill>
                  <a:schemeClr val="accent5"/>
                </a:solidFill>
              </a:rPr>
              <a:t>*Updated as of June 10, 2013.</a:t>
            </a:r>
            <a:endParaRPr lang="en-US" sz="1100" dirty="0">
              <a:solidFill>
                <a:schemeClr val="accent5"/>
              </a:solidFill>
            </a:endParaRPr>
          </a:p>
        </p:txBody>
      </p:sp>
      <p:sp>
        <p:nvSpPr>
          <p:cNvPr id="167" name="Title 1"/>
          <p:cNvSpPr>
            <a:spLocks noGrp="1"/>
          </p:cNvSpPr>
          <p:nvPr>
            <p:ph type="title"/>
          </p:nvPr>
        </p:nvSpPr>
        <p:spPr>
          <a:xfrm>
            <a:off x="457200" y="304800"/>
            <a:ext cx="8229600" cy="1143000"/>
          </a:xfrm>
        </p:spPr>
        <p:txBody>
          <a:bodyPr/>
          <a:lstStyle/>
          <a:p>
            <a:pPr>
              <a:defRPr/>
            </a:pPr>
            <a:r>
              <a:rPr lang="en-US" dirty="0" smtClean="0"/>
              <a:t>Percentage of TB Cases Among </a:t>
            </a:r>
            <a:br>
              <a:rPr lang="en-US" dirty="0" smtClean="0"/>
            </a:br>
            <a:r>
              <a:rPr lang="en-US" dirty="0" smtClean="0"/>
              <a:t>Foreign-born Persons, United States*</a:t>
            </a:r>
            <a:endParaRPr lang="en-US" dirty="0"/>
          </a:p>
        </p:txBody>
      </p:sp>
      <p:grpSp>
        <p:nvGrpSpPr>
          <p:cNvPr id="28683" name="Group 2"/>
          <p:cNvGrpSpPr>
            <a:grpSpLocks/>
          </p:cNvGrpSpPr>
          <p:nvPr/>
        </p:nvGrpSpPr>
        <p:grpSpPr bwMode="auto">
          <a:xfrm>
            <a:off x="352425" y="2362200"/>
            <a:ext cx="4143375" cy="2787650"/>
            <a:chOff x="352425" y="2362200"/>
            <a:chExt cx="4143375" cy="2787651"/>
          </a:xfrm>
        </p:grpSpPr>
        <p:sp>
          <p:nvSpPr>
            <p:cNvPr id="221" name="Freeform 11"/>
            <p:cNvSpPr>
              <a:spLocks noChangeAspect="1"/>
            </p:cNvSpPr>
            <p:nvPr/>
          </p:nvSpPr>
          <p:spPr bwMode="auto">
            <a:xfrm>
              <a:off x="352425" y="3054350"/>
              <a:ext cx="628650" cy="1174750"/>
            </a:xfrm>
            <a:custGeom>
              <a:avLst/>
              <a:gdLst/>
              <a:ahLst/>
              <a:cxnLst>
                <a:cxn ang="0">
                  <a:pos x="26" y="372"/>
                </a:cxn>
                <a:cxn ang="0">
                  <a:pos x="40" y="416"/>
                </a:cxn>
                <a:cxn ang="0">
                  <a:pos x="8" y="578"/>
                </a:cxn>
                <a:cxn ang="0">
                  <a:pos x="30" y="624"/>
                </a:cxn>
                <a:cxn ang="0">
                  <a:pos x="119" y="837"/>
                </a:cxn>
                <a:cxn ang="0">
                  <a:pos x="129" y="832"/>
                </a:cxn>
                <a:cxn ang="0">
                  <a:pos x="133" y="786"/>
                </a:cxn>
                <a:cxn ang="0">
                  <a:pos x="147" y="777"/>
                </a:cxn>
                <a:cxn ang="0">
                  <a:pos x="164" y="790"/>
                </a:cxn>
                <a:cxn ang="0">
                  <a:pos x="136" y="816"/>
                </a:cxn>
                <a:cxn ang="0">
                  <a:pos x="147" y="835"/>
                </a:cxn>
                <a:cxn ang="0">
                  <a:pos x="172" y="924"/>
                </a:cxn>
                <a:cxn ang="0">
                  <a:pos x="157" y="919"/>
                </a:cxn>
                <a:cxn ang="0">
                  <a:pos x="125" y="884"/>
                </a:cxn>
                <a:cxn ang="0">
                  <a:pos x="133" y="849"/>
                </a:cxn>
                <a:cxn ang="0">
                  <a:pos x="119" y="850"/>
                </a:cxn>
                <a:cxn ang="0">
                  <a:pos x="98" y="888"/>
                </a:cxn>
                <a:cxn ang="0">
                  <a:pos x="107" y="972"/>
                </a:cxn>
                <a:cxn ang="0">
                  <a:pos x="125" y="1009"/>
                </a:cxn>
                <a:cxn ang="0">
                  <a:pos x="167" y="1041"/>
                </a:cxn>
                <a:cxn ang="0">
                  <a:pos x="152" y="1083"/>
                </a:cxn>
                <a:cxn ang="0">
                  <a:pos x="129" y="1090"/>
                </a:cxn>
                <a:cxn ang="0">
                  <a:pos x="125" y="1142"/>
                </a:cxn>
                <a:cxn ang="0">
                  <a:pos x="180" y="1267"/>
                </a:cxn>
                <a:cxn ang="0">
                  <a:pos x="225" y="1341"/>
                </a:cxn>
                <a:cxn ang="0">
                  <a:pos x="219" y="1388"/>
                </a:cxn>
                <a:cxn ang="0">
                  <a:pos x="246" y="1417"/>
                </a:cxn>
                <a:cxn ang="0">
                  <a:pos x="234" y="1446"/>
                </a:cxn>
                <a:cxn ang="0">
                  <a:pos x="218" y="1517"/>
                </a:cxn>
                <a:cxn ang="0">
                  <a:pos x="239" y="1544"/>
                </a:cxn>
                <a:cxn ang="0">
                  <a:pos x="378" y="1595"/>
                </a:cxn>
                <a:cxn ang="0">
                  <a:pos x="436" y="1676"/>
                </a:cxn>
                <a:cxn ang="0">
                  <a:pos x="502" y="1704"/>
                </a:cxn>
                <a:cxn ang="0">
                  <a:pos x="503" y="1751"/>
                </a:cxn>
                <a:cxn ang="0">
                  <a:pos x="547" y="1763"/>
                </a:cxn>
                <a:cxn ang="0">
                  <a:pos x="606" y="1846"/>
                </a:cxn>
                <a:cxn ang="0">
                  <a:pos x="639" y="1918"/>
                </a:cxn>
                <a:cxn ang="0">
                  <a:pos x="641" y="2030"/>
                </a:cxn>
                <a:cxn ang="0">
                  <a:pos x="1047" y="2057"/>
                </a:cxn>
                <a:cxn ang="0">
                  <a:pos x="1022" y="2009"/>
                </a:cxn>
                <a:cxn ang="0">
                  <a:pos x="1035" y="1945"/>
                </a:cxn>
                <a:cxn ang="0">
                  <a:pos x="1101" y="1832"/>
                </a:cxn>
                <a:cxn ang="0">
                  <a:pos x="1147" y="1801"/>
                </a:cxn>
                <a:cxn ang="0">
                  <a:pos x="1119" y="1760"/>
                </a:cxn>
                <a:cxn ang="0">
                  <a:pos x="1102" y="1648"/>
                </a:cxn>
                <a:cxn ang="0">
                  <a:pos x="558" y="794"/>
                </a:cxn>
                <a:cxn ang="0">
                  <a:pos x="516" y="706"/>
                </a:cxn>
                <a:cxn ang="0">
                  <a:pos x="652" y="160"/>
                </a:cxn>
                <a:cxn ang="0">
                  <a:pos x="110" y="0"/>
                </a:cxn>
                <a:cxn ang="0">
                  <a:pos x="95" y="32"/>
                </a:cxn>
                <a:cxn ang="0">
                  <a:pos x="98" y="103"/>
                </a:cxn>
                <a:cxn ang="0">
                  <a:pos x="0" y="275"/>
                </a:cxn>
                <a:cxn ang="0">
                  <a:pos x="26" y="372"/>
                </a:cxn>
              </a:cxnLst>
              <a:rect l="0" t="0" r="r" b="b"/>
              <a:pathLst>
                <a:path w="1147" h="2057">
                  <a:moveTo>
                    <a:pt x="26" y="372"/>
                  </a:moveTo>
                  <a:lnTo>
                    <a:pt x="40" y="416"/>
                  </a:lnTo>
                  <a:lnTo>
                    <a:pt x="8" y="578"/>
                  </a:lnTo>
                  <a:lnTo>
                    <a:pt x="30" y="624"/>
                  </a:lnTo>
                  <a:lnTo>
                    <a:pt x="119" y="837"/>
                  </a:lnTo>
                  <a:lnTo>
                    <a:pt x="129" y="832"/>
                  </a:lnTo>
                  <a:lnTo>
                    <a:pt x="133" y="786"/>
                  </a:lnTo>
                  <a:lnTo>
                    <a:pt x="147" y="777"/>
                  </a:lnTo>
                  <a:lnTo>
                    <a:pt x="164" y="790"/>
                  </a:lnTo>
                  <a:lnTo>
                    <a:pt x="136" y="816"/>
                  </a:lnTo>
                  <a:lnTo>
                    <a:pt x="147" y="835"/>
                  </a:lnTo>
                  <a:lnTo>
                    <a:pt x="172" y="924"/>
                  </a:lnTo>
                  <a:lnTo>
                    <a:pt x="157" y="919"/>
                  </a:lnTo>
                  <a:lnTo>
                    <a:pt x="125" y="884"/>
                  </a:lnTo>
                  <a:lnTo>
                    <a:pt x="133" y="849"/>
                  </a:lnTo>
                  <a:lnTo>
                    <a:pt x="119" y="850"/>
                  </a:lnTo>
                  <a:lnTo>
                    <a:pt x="98" y="888"/>
                  </a:lnTo>
                  <a:lnTo>
                    <a:pt x="107" y="972"/>
                  </a:lnTo>
                  <a:lnTo>
                    <a:pt x="125" y="1009"/>
                  </a:lnTo>
                  <a:lnTo>
                    <a:pt x="167" y="1041"/>
                  </a:lnTo>
                  <a:lnTo>
                    <a:pt x="152" y="1083"/>
                  </a:lnTo>
                  <a:lnTo>
                    <a:pt x="129" y="1090"/>
                  </a:lnTo>
                  <a:lnTo>
                    <a:pt x="125" y="1142"/>
                  </a:lnTo>
                  <a:lnTo>
                    <a:pt x="180" y="1267"/>
                  </a:lnTo>
                  <a:lnTo>
                    <a:pt x="225" y="1341"/>
                  </a:lnTo>
                  <a:lnTo>
                    <a:pt x="219" y="1388"/>
                  </a:lnTo>
                  <a:lnTo>
                    <a:pt x="246" y="1417"/>
                  </a:lnTo>
                  <a:lnTo>
                    <a:pt x="234" y="1446"/>
                  </a:lnTo>
                  <a:lnTo>
                    <a:pt x="218" y="1517"/>
                  </a:lnTo>
                  <a:lnTo>
                    <a:pt x="239" y="1544"/>
                  </a:lnTo>
                  <a:lnTo>
                    <a:pt x="378" y="1595"/>
                  </a:lnTo>
                  <a:lnTo>
                    <a:pt x="436" y="1676"/>
                  </a:lnTo>
                  <a:lnTo>
                    <a:pt x="502" y="1704"/>
                  </a:lnTo>
                  <a:lnTo>
                    <a:pt x="503" y="1751"/>
                  </a:lnTo>
                  <a:lnTo>
                    <a:pt x="547" y="1763"/>
                  </a:lnTo>
                  <a:lnTo>
                    <a:pt x="606" y="1846"/>
                  </a:lnTo>
                  <a:lnTo>
                    <a:pt x="639" y="1918"/>
                  </a:lnTo>
                  <a:lnTo>
                    <a:pt x="641" y="2030"/>
                  </a:lnTo>
                  <a:lnTo>
                    <a:pt x="1047" y="2057"/>
                  </a:lnTo>
                  <a:lnTo>
                    <a:pt x="1022" y="2009"/>
                  </a:lnTo>
                  <a:lnTo>
                    <a:pt x="1035" y="1945"/>
                  </a:lnTo>
                  <a:lnTo>
                    <a:pt x="1101" y="1832"/>
                  </a:lnTo>
                  <a:lnTo>
                    <a:pt x="1147" y="1801"/>
                  </a:lnTo>
                  <a:lnTo>
                    <a:pt x="1119" y="1760"/>
                  </a:lnTo>
                  <a:lnTo>
                    <a:pt x="1102" y="1648"/>
                  </a:lnTo>
                  <a:lnTo>
                    <a:pt x="558" y="794"/>
                  </a:lnTo>
                  <a:lnTo>
                    <a:pt x="516" y="706"/>
                  </a:lnTo>
                  <a:lnTo>
                    <a:pt x="652" y="160"/>
                  </a:lnTo>
                  <a:lnTo>
                    <a:pt x="110" y="0"/>
                  </a:lnTo>
                  <a:lnTo>
                    <a:pt x="95" y="32"/>
                  </a:lnTo>
                  <a:lnTo>
                    <a:pt x="98" y="103"/>
                  </a:lnTo>
                  <a:lnTo>
                    <a:pt x="0" y="275"/>
                  </a:lnTo>
                  <a:lnTo>
                    <a:pt x="26" y="372"/>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2" name="Freeform 12"/>
            <p:cNvSpPr>
              <a:spLocks noChangeAspect="1"/>
            </p:cNvSpPr>
            <p:nvPr/>
          </p:nvSpPr>
          <p:spPr bwMode="auto">
            <a:xfrm>
              <a:off x="414338" y="2617788"/>
              <a:ext cx="630237" cy="587375"/>
            </a:xfrm>
            <a:custGeom>
              <a:avLst/>
              <a:gdLst/>
              <a:ahLst/>
              <a:cxnLst>
                <a:cxn ang="0">
                  <a:pos x="0" y="768"/>
                </a:cxn>
                <a:cxn ang="0">
                  <a:pos x="19" y="583"/>
                </a:cxn>
                <a:cxn ang="0">
                  <a:pos x="108" y="432"/>
                </a:cxn>
                <a:cxn ang="0">
                  <a:pos x="249" y="0"/>
                </a:cxn>
                <a:cxn ang="0">
                  <a:pos x="322" y="27"/>
                </a:cxn>
                <a:cxn ang="0">
                  <a:pos x="326" y="46"/>
                </a:cxn>
                <a:cxn ang="0">
                  <a:pos x="344" y="46"/>
                </a:cxn>
                <a:cxn ang="0">
                  <a:pos x="381" y="121"/>
                </a:cxn>
                <a:cxn ang="0">
                  <a:pos x="372" y="147"/>
                </a:cxn>
                <a:cxn ang="0">
                  <a:pos x="431" y="195"/>
                </a:cxn>
                <a:cxn ang="0">
                  <a:pos x="529" y="193"/>
                </a:cxn>
                <a:cxn ang="0">
                  <a:pos x="601" y="226"/>
                </a:cxn>
                <a:cxn ang="0">
                  <a:pos x="636" y="218"/>
                </a:cxn>
                <a:cxn ang="0">
                  <a:pos x="858" y="226"/>
                </a:cxn>
                <a:cxn ang="0">
                  <a:pos x="1109" y="288"/>
                </a:cxn>
                <a:cxn ang="0">
                  <a:pos x="1123" y="320"/>
                </a:cxn>
                <a:cxn ang="0">
                  <a:pos x="1152" y="370"/>
                </a:cxn>
                <a:cxn ang="0">
                  <a:pos x="1113" y="432"/>
                </a:cxn>
                <a:cxn ang="0">
                  <a:pos x="1068" y="505"/>
                </a:cxn>
                <a:cxn ang="0">
                  <a:pos x="1014" y="558"/>
                </a:cxn>
                <a:cxn ang="0">
                  <a:pos x="1007" y="595"/>
                </a:cxn>
                <a:cxn ang="0">
                  <a:pos x="1037" y="635"/>
                </a:cxn>
                <a:cxn ang="0">
                  <a:pos x="1002" y="717"/>
                </a:cxn>
                <a:cxn ang="0">
                  <a:pos x="933" y="1031"/>
                </a:cxn>
                <a:cxn ang="0">
                  <a:pos x="542" y="928"/>
                </a:cxn>
                <a:cxn ang="0">
                  <a:pos x="0" y="768"/>
                </a:cxn>
              </a:cxnLst>
              <a:rect l="0" t="0" r="r" b="b"/>
              <a:pathLst>
                <a:path w="1152" h="1031">
                  <a:moveTo>
                    <a:pt x="0" y="768"/>
                  </a:moveTo>
                  <a:lnTo>
                    <a:pt x="19" y="583"/>
                  </a:lnTo>
                  <a:lnTo>
                    <a:pt x="108" y="432"/>
                  </a:lnTo>
                  <a:lnTo>
                    <a:pt x="249" y="0"/>
                  </a:lnTo>
                  <a:lnTo>
                    <a:pt x="322" y="27"/>
                  </a:lnTo>
                  <a:lnTo>
                    <a:pt x="326" y="46"/>
                  </a:lnTo>
                  <a:lnTo>
                    <a:pt x="344" y="46"/>
                  </a:lnTo>
                  <a:lnTo>
                    <a:pt x="381" y="121"/>
                  </a:lnTo>
                  <a:lnTo>
                    <a:pt x="372" y="147"/>
                  </a:lnTo>
                  <a:lnTo>
                    <a:pt x="431" y="195"/>
                  </a:lnTo>
                  <a:lnTo>
                    <a:pt x="529" y="193"/>
                  </a:lnTo>
                  <a:lnTo>
                    <a:pt x="601" y="226"/>
                  </a:lnTo>
                  <a:lnTo>
                    <a:pt x="636" y="218"/>
                  </a:lnTo>
                  <a:lnTo>
                    <a:pt x="858" y="226"/>
                  </a:lnTo>
                  <a:lnTo>
                    <a:pt x="1109" y="288"/>
                  </a:lnTo>
                  <a:lnTo>
                    <a:pt x="1123" y="320"/>
                  </a:lnTo>
                  <a:lnTo>
                    <a:pt x="1152" y="370"/>
                  </a:lnTo>
                  <a:lnTo>
                    <a:pt x="1113" y="432"/>
                  </a:lnTo>
                  <a:lnTo>
                    <a:pt x="1068" y="505"/>
                  </a:lnTo>
                  <a:lnTo>
                    <a:pt x="1014" y="558"/>
                  </a:lnTo>
                  <a:lnTo>
                    <a:pt x="1007" y="595"/>
                  </a:lnTo>
                  <a:lnTo>
                    <a:pt x="1037" y="635"/>
                  </a:lnTo>
                  <a:lnTo>
                    <a:pt x="1002" y="717"/>
                  </a:lnTo>
                  <a:lnTo>
                    <a:pt x="933" y="1031"/>
                  </a:lnTo>
                  <a:lnTo>
                    <a:pt x="542" y="928"/>
                  </a:lnTo>
                  <a:lnTo>
                    <a:pt x="0" y="768"/>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3" name="Freeform 13"/>
            <p:cNvSpPr>
              <a:spLocks noChangeAspect="1"/>
            </p:cNvSpPr>
            <p:nvPr/>
          </p:nvSpPr>
          <p:spPr bwMode="auto">
            <a:xfrm>
              <a:off x="550863" y="2362200"/>
              <a:ext cx="533400" cy="420688"/>
            </a:xfrm>
            <a:custGeom>
              <a:avLst/>
              <a:gdLst/>
              <a:ahLst/>
              <a:cxnLst>
                <a:cxn ang="0">
                  <a:pos x="33" y="202"/>
                </a:cxn>
                <a:cxn ang="0">
                  <a:pos x="26" y="313"/>
                </a:cxn>
                <a:cxn ang="0">
                  <a:pos x="41" y="327"/>
                </a:cxn>
                <a:cxn ang="0">
                  <a:pos x="22" y="362"/>
                </a:cxn>
                <a:cxn ang="0">
                  <a:pos x="30" y="379"/>
                </a:cxn>
                <a:cxn ang="0">
                  <a:pos x="13" y="425"/>
                </a:cxn>
                <a:cxn ang="0">
                  <a:pos x="0" y="434"/>
                </a:cxn>
                <a:cxn ang="0">
                  <a:pos x="72" y="493"/>
                </a:cxn>
                <a:cxn ang="0">
                  <a:pos x="118" y="594"/>
                </a:cxn>
                <a:cxn ang="0">
                  <a:pos x="347" y="673"/>
                </a:cxn>
                <a:cxn ang="0">
                  <a:pos x="855" y="735"/>
                </a:cxn>
                <a:cxn ang="0">
                  <a:pos x="296" y="0"/>
                </a:cxn>
                <a:cxn ang="0">
                  <a:pos x="287" y="16"/>
                </a:cxn>
                <a:cxn ang="0">
                  <a:pos x="294" y="50"/>
                </a:cxn>
                <a:cxn ang="0">
                  <a:pos x="312" y="72"/>
                </a:cxn>
                <a:cxn ang="0">
                  <a:pos x="284" y="91"/>
                </a:cxn>
                <a:cxn ang="0">
                  <a:pos x="291" y="110"/>
                </a:cxn>
                <a:cxn ang="0">
                  <a:pos x="302" y="189"/>
                </a:cxn>
                <a:cxn ang="0">
                  <a:pos x="297" y="202"/>
                </a:cxn>
                <a:cxn ang="0">
                  <a:pos x="275" y="248"/>
                </a:cxn>
                <a:cxn ang="0">
                  <a:pos x="267" y="267"/>
                </a:cxn>
                <a:cxn ang="0">
                  <a:pos x="249" y="327"/>
                </a:cxn>
                <a:cxn ang="0">
                  <a:pos x="209" y="347"/>
                </a:cxn>
                <a:cxn ang="0">
                  <a:pos x="192" y="337"/>
                </a:cxn>
                <a:cxn ang="0">
                  <a:pos x="178" y="347"/>
                </a:cxn>
                <a:cxn ang="0">
                  <a:pos x="180" y="325"/>
                </a:cxn>
                <a:cxn ang="0">
                  <a:pos x="165" y="314"/>
                </a:cxn>
                <a:cxn ang="0">
                  <a:pos x="189" y="299"/>
                </a:cxn>
                <a:cxn ang="0">
                  <a:pos x="203" y="328"/>
                </a:cxn>
                <a:cxn ang="0">
                  <a:pos x="221" y="310"/>
                </a:cxn>
                <a:cxn ang="0">
                  <a:pos x="239" y="295"/>
                </a:cxn>
                <a:cxn ang="0">
                  <a:pos x="229" y="267"/>
                </a:cxn>
                <a:cxn ang="0">
                  <a:pos x="244" y="232"/>
                </a:cxn>
                <a:cxn ang="0">
                  <a:pos x="259" y="191"/>
                </a:cxn>
                <a:cxn ang="0">
                  <a:pos x="237" y="221"/>
                </a:cxn>
                <a:cxn ang="0">
                  <a:pos x="192" y="256"/>
                </a:cxn>
                <a:cxn ang="0">
                  <a:pos x="178" y="286"/>
                </a:cxn>
                <a:cxn ang="0">
                  <a:pos x="211" y="232"/>
                </a:cxn>
                <a:cxn ang="0">
                  <a:pos x="247" y="207"/>
                </a:cxn>
                <a:cxn ang="0">
                  <a:pos x="250" y="175"/>
                </a:cxn>
                <a:cxn ang="0">
                  <a:pos x="240" y="152"/>
                </a:cxn>
                <a:cxn ang="0">
                  <a:pos x="231" y="158"/>
                </a:cxn>
                <a:cxn ang="0">
                  <a:pos x="209" y="137"/>
                </a:cxn>
                <a:cxn ang="0">
                  <a:pos x="40" y="33"/>
                </a:cxn>
              </a:cxnLst>
              <a:rect l="0" t="0" r="r" b="b"/>
              <a:pathLst>
                <a:path w="966" h="735">
                  <a:moveTo>
                    <a:pt x="22" y="124"/>
                  </a:moveTo>
                  <a:lnTo>
                    <a:pt x="35" y="159"/>
                  </a:lnTo>
                  <a:lnTo>
                    <a:pt x="33" y="202"/>
                  </a:lnTo>
                  <a:lnTo>
                    <a:pt x="30" y="241"/>
                  </a:lnTo>
                  <a:lnTo>
                    <a:pt x="35" y="257"/>
                  </a:lnTo>
                  <a:lnTo>
                    <a:pt x="26" y="313"/>
                  </a:lnTo>
                  <a:lnTo>
                    <a:pt x="43" y="299"/>
                  </a:lnTo>
                  <a:lnTo>
                    <a:pt x="68" y="323"/>
                  </a:lnTo>
                  <a:lnTo>
                    <a:pt x="41" y="327"/>
                  </a:lnTo>
                  <a:lnTo>
                    <a:pt x="24" y="323"/>
                  </a:lnTo>
                  <a:lnTo>
                    <a:pt x="23" y="347"/>
                  </a:lnTo>
                  <a:lnTo>
                    <a:pt x="22" y="362"/>
                  </a:lnTo>
                  <a:lnTo>
                    <a:pt x="44" y="362"/>
                  </a:lnTo>
                  <a:lnTo>
                    <a:pt x="48" y="371"/>
                  </a:lnTo>
                  <a:lnTo>
                    <a:pt x="30" y="379"/>
                  </a:lnTo>
                  <a:lnTo>
                    <a:pt x="33" y="403"/>
                  </a:lnTo>
                  <a:lnTo>
                    <a:pt x="20" y="427"/>
                  </a:lnTo>
                  <a:lnTo>
                    <a:pt x="13" y="425"/>
                  </a:lnTo>
                  <a:lnTo>
                    <a:pt x="22" y="388"/>
                  </a:lnTo>
                  <a:lnTo>
                    <a:pt x="15" y="378"/>
                  </a:lnTo>
                  <a:lnTo>
                    <a:pt x="0" y="434"/>
                  </a:lnTo>
                  <a:lnTo>
                    <a:pt x="24" y="452"/>
                  </a:lnTo>
                  <a:lnTo>
                    <a:pt x="68" y="474"/>
                  </a:lnTo>
                  <a:lnTo>
                    <a:pt x="72" y="493"/>
                  </a:lnTo>
                  <a:lnTo>
                    <a:pt x="90" y="493"/>
                  </a:lnTo>
                  <a:lnTo>
                    <a:pt x="127" y="568"/>
                  </a:lnTo>
                  <a:lnTo>
                    <a:pt x="118" y="594"/>
                  </a:lnTo>
                  <a:lnTo>
                    <a:pt x="177" y="642"/>
                  </a:lnTo>
                  <a:lnTo>
                    <a:pt x="275" y="640"/>
                  </a:lnTo>
                  <a:lnTo>
                    <a:pt x="347" y="673"/>
                  </a:lnTo>
                  <a:lnTo>
                    <a:pt x="382" y="665"/>
                  </a:lnTo>
                  <a:lnTo>
                    <a:pt x="604" y="673"/>
                  </a:lnTo>
                  <a:lnTo>
                    <a:pt x="855" y="735"/>
                  </a:lnTo>
                  <a:lnTo>
                    <a:pt x="860" y="654"/>
                  </a:lnTo>
                  <a:lnTo>
                    <a:pt x="966" y="181"/>
                  </a:lnTo>
                  <a:lnTo>
                    <a:pt x="296" y="0"/>
                  </a:lnTo>
                  <a:lnTo>
                    <a:pt x="289" y="3"/>
                  </a:lnTo>
                  <a:lnTo>
                    <a:pt x="294" y="12"/>
                  </a:lnTo>
                  <a:lnTo>
                    <a:pt x="287" y="16"/>
                  </a:lnTo>
                  <a:lnTo>
                    <a:pt x="294" y="26"/>
                  </a:lnTo>
                  <a:lnTo>
                    <a:pt x="292" y="38"/>
                  </a:lnTo>
                  <a:lnTo>
                    <a:pt x="294" y="50"/>
                  </a:lnTo>
                  <a:lnTo>
                    <a:pt x="302" y="44"/>
                  </a:lnTo>
                  <a:lnTo>
                    <a:pt x="316" y="51"/>
                  </a:lnTo>
                  <a:lnTo>
                    <a:pt x="312" y="72"/>
                  </a:lnTo>
                  <a:lnTo>
                    <a:pt x="314" y="81"/>
                  </a:lnTo>
                  <a:lnTo>
                    <a:pt x="300" y="110"/>
                  </a:lnTo>
                  <a:lnTo>
                    <a:pt x="284" y="91"/>
                  </a:lnTo>
                  <a:lnTo>
                    <a:pt x="279" y="92"/>
                  </a:lnTo>
                  <a:lnTo>
                    <a:pt x="279" y="105"/>
                  </a:lnTo>
                  <a:lnTo>
                    <a:pt x="291" y="110"/>
                  </a:lnTo>
                  <a:lnTo>
                    <a:pt x="303" y="139"/>
                  </a:lnTo>
                  <a:lnTo>
                    <a:pt x="297" y="176"/>
                  </a:lnTo>
                  <a:lnTo>
                    <a:pt x="302" y="189"/>
                  </a:lnTo>
                  <a:lnTo>
                    <a:pt x="314" y="191"/>
                  </a:lnTo>
                  <a:lnTo>
                    <a:pt x="308" y="199"/>
                  </a:lnTo>
                  <a:lnTo>
                    <a:pt x="297" y="202"/>
                  </a:lnTo>
                  <a:lnTo>
                    <a:pt x="279" y="227"/>
                  </a:lnTo>
                  <a:lnTo>
                    <a:pt x="279" y="236"/>
                  </a:lnTo>
                  <a:lnTo>
                    <a:pt x="275" y="248"/>
                  </a:lnTo>
                  <a:lnTo>
                    <a:pt x="268" y="251"/>
                  </a:lnTo>
                  <a:lnTo>
                    <a:pt x="275" y="263"/>
                  </a:lnTo>
                  <a:lnTo>
                    <a:pt x="267" y="267"/>
                  </a:lnTo>
                  <a:lnTo>
                    <a:pt x="266" y="308"/>
                  </a:lnTo>
                  <a:lnTo>
                    <a:pt x="249" y="315"/>
                  </a:lnTo>
                  <a:lnTo>
                    <a:pt x="249" y="327"/>
                  </a:lnTo>
                  <a:lnTo>
                    <a:pt x="237" y="313"/>
                  </a:lnTo>
                  <a:lnTo>
                    <a:pt x="237" y="319"/>
                  </a:lnTo>
                  <a:lnTo>
                    <a:pt x="209" y="347"/>
                  </a:lnTo>
                  <a:lnTo>
                    <a:pt x="200" y="342"/>
                  </a:lnTo>
                  <a:lnTo>
                    <a:pt x="194" y="329"/>
                  </a:lnTo>
                  <a:lnTo>
                    <a:pt x="192" y="337"/>
                  </a:lnTo>
                  <a:lnTo>
                    <a:pt x="185" y="331"/>
                  </a:lnTo>
                  <a:lnTo>
                    <a:pt x="180" y="350"/>
                  </a:lnTo>
                  <a:lnTo>
                    <a:pt x="178" y="347"/>
                  </a:lnTo>
                  <a:lnTo>
                    <a:pt x="178" y="334"/>
                  </a:lnTo>
                  <a:lnTo>
                    <a:pt x="170" y="336"/>
                  </a:lnTo>
                  <a:lnTo>
                    <a:pt x="180" y="325"/>
                  </a:lnTo>
                  <a:lnTo>
                    <a:pt x="166" y="323"/>
                  </a:lnTo>
                  <a:lnTo>
                    <a:pt x="178" y="317"/>
                  </a:lnTo>
                  <a:lnTo>
                    <a:pt x="165" y="314"/>
                  </a:lnTo>
                  <a:lnTo>
                    <a:pt x="171" y="305"/>
                  </a:lnTo>
                  <a:lnTo>
                    <a:pt x="183" y="314"/>
                  </a:lnTo>
                  <a:lnTo>
                    <a:pt x="189" y="299"/>
                  </a:lnTo>
                  <a:lnTo>
                    <a:pt x="209" y="289"/>
                  </a:lnTo>
                  <a:lnTo>
                    <a:pt x="199" y="317"/>
                  </a:lnTo>
                  <a:lnTo>
                    <a:pt x="203" y="328"/>
                  </a:lnTo>
                  <a:lnTo>
                    <a:pt x="211" y="305"/>
                  </a:lnTo>
                  <a:lnTo>
                    <a:pt x="229" y="293"/>
                  </a:lnTo>
                  <a:lnTo>
                    <a:pt x="221" y="310"/>
                  </a:lnTo>
                  <a:lnTo>
                    <a:pt x="229" y="319"/>
                  </a:lnTo>
                  <a:lnTo>
                    <a:pt x="229" y="306"/>
                  </a:lnTo>
                  <a:lnTo>
                    <a:pt x="239" y="295"/>
                  </a:lnTo>
                  <a:lnTo>
                    <a:pt x="250" y="278"/>
                  </a:lnTo>
                  <a:lnTo>
                    <a:pt x="247" y="266"/>
                  </a:lnTo>
                  <a:lnTo>
                    <a:pt x="229" y="267"/>
                  </a:lnTo>
                  <a:lnTo>
                    <a:pt x="233" y="248"/>
                  </a:lnTo>
                  <a:lnTo>
                    <a:pt x="242" y="258"/>
                  </a:lnTo>
                  <a:lnTo>
                    <a:pt x="244" y="232"/>
                  </a:lnTo>
                  <a:lnTo>
                    <a:pt x="267" y="233"/>
                  </a:lnTo>
                  <a:lnTo>
                    <a:pt x="268" y="207"/>
                  </a:lnTo>
                  <a:lnTo>
                    <a:pt x="259" y="191"/>
                  </a:lnTo>
                  <a:lnTo>
                    <a:pt x="259" y="217"/>
                  </a:lnTo>
                  <a:lnTo>
                    <a:pt x="252" y="211"/>
                  </a:lnTo>
                  <a:lnTo>
                    <a:pt x="237" y="221"/>
                  </a:lnTo>
                  <a:lnTo>
                    <a:pt x="228" y="239"/>
                  </a:lnTo>
                  <a:lnTo>
                    <a:pt x="215" y="241"/>
                  </a:lnTo>
                  <a:lnTo>
                    <a:pt x="192" y="256"/>
                  </a:lnTo>
                  <a:lnTo>
                    <a:pt x="173" y="278"/>
                  </a:lnTo>
                  <a:lnTo>
                    <a:pt x="205" y="278"/>
                  </a:lnTo>
                  <a:lnTo>
                    <a:pt x="178" y="286"/>
                  </a:lnTo>
                  <a:lnTo>
                    <a:pt x="165" y="280"/>
                  </a:lnTo>
                  <a:lnTo>
                    <a:pt x="192" y="241"/>
                  </a:lnTo>
                  <a:lnTo>
                    <a:pt x="211" y="232"/>
                  </a:lnTo>
                  <a:lnTo>
                    <a:pt x="231" y="205"/>
                  </a:lnTo>
                  <a:lnTo>
                    <a:pt x="234" y="218"/>
                  </a:lnTo>
                  <a:lnTo>
                    <a:pt x="247" y="207"/>
                  </a:lnTo>
                  <a:lnTo>
                    <a:pt x="259" y="179"/>
                  </a:lnTo>
                  <a:lnTo>
                    <a:pt x="254" y="161"/>
                  </a:lnTo>
                  <a:lnTo>
                    <a:pt x="250" y="175"/>
                  </a:lnTo>
                  <a:lnTo>
                    <a:pt x="244" y="172"/>
                  </a:lnTo>
                  <a:lnTo>
                    <a:pt x="250" y="152"/>
                  </a:lnTo>
                  <a:lnTo>
                    <a:pt x="240" y="152"/>
                  </a:lnTo>
                  <a:lnTo>
                    <a:pt x="239" y="170"/>
                  </a:lnTo>
                  <a:lnTo>
                    <a:pt x="232" y="176"/>
                  </a:lnTo>
                  <a:lnTo>
                    <a:pt x="231" y="158"/>
                  </a:lnTo>
                  <a:lnTo>
                    <a:pt x="224" y="152"/>
                  </a:lnTo>
                  <a:lnTo>
                    <a:pt x="218" y="161"/>
                  </a:lnTo>
                  <a:lnTo>
                    <a:pt x="209" y="137"/>
                  </a:lnTo>
                  <a:lnTo>
                    <a:pt x="185" y="134"/>
                  </a:lnTo>
                  <a:lnTo>
                    <a:pt x="100" y="91"/>
                  </a:lnTo>
                  <a:lnTo>
                    <a:pt x="40" y="33"/>
                  </a:lnTo>
                  <a:lnTo>
                    <a:pt x="23" y="75"/>
                  </a:lnTo>
                  <a:lnTo>
                    <a:pt x="22" y="124"/>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4" name="Freeform 15"/>
            <p:cNvSpPr>
              <a:spLocks noChangeAspect="1"/>
            </p:cNvSpPr>
            <p:nvPr/>
          </p:nvSpPr>
          <p:spPr bwMode="auto">
            <a:xfrm>
              <a:off x="923925" y="2466975"/>
              <a:ext cx="474663" cy="830263"/>
            </a:xfrm>
            <a:custGeom>
              <a:avLst/>
              <a:gdLst/>
              <a:ahLst/>
              <a:cxnLst>
                <a:cxn ang="0">
                  <a:pos x="0" y="1297"/>
                </a:cxn>
                <a:cxn ang="0">
                  <a:pos x="69" y="983"/>
                </a:cxn>
                <a:cxn ang="0">
                  <a:pos x="104" y="901"/>
                </a:cxn>
                <a:cxn ang="0">
                  <a:pos x="74" y="861"/>
                </a:cxn>
                <a:cxn ang="0">
                  <a:pos x="81" y="824"/>
                </a:cxn>
                <a:cxn ang="0">
                  <a:pos x="135" y="771"/>
                </a:cxn>
                <a:cxn ang="0">
                  <a:pos x="180" y="698"/>
                </a:cxn>
                <a:cxn ang="0">
                  <a:pos x="219" y="636"/>
                </a:cxn>
                <a:cxn ang="0">
                  <a:pos x="190" y="586"/>
                </a:cxn>
                <a:cxn ang="0">
                  <a:pos x="176" y="554"/>
                </a:cxn>
                <a:cxn ang="0">
                  <a:pos x="181" y="473"/>
                </a:cxn>
                <a:cxn ang="0">
                  <a:pos x="287" y="0"/>
                </a:cxn>
                <a:cxn ang="0">
                  <a:pos x="403" y="28"/>
                </a:cxn>
                <a:cxn ang="0">
                  <a:pos x="365" y="213"/>
                </a:cxn>
                <a:cxn ang="0">
                  <a:pos x="390" y="276"/>
                </a:cxn>
                <a:cxn ang="0">
                  <a:pos x="391" y="319"/>
                </a:cxn>
                <a:cxn ang="0">
                  <a:pos x="378" y="325"/>
                </a:cxn>
                <a:cxn ang="0">
                  <a:pos x="423" y="370"/>
                </a:cxn>
                <a:cxn ang="0">
                  <a:pos x="470" y="487"/>
                </a:cxn>
                <a:cxn ang="0">
                  <a:pos x="484" y="481"/>
                </a:cxn>
                <a:cxn ang="0">
                  <a:pos x="486" y="498"/>
                </a:cxn>
                <a:cxn ang="0">
                  <a:pos x="508" y="506"/>
                </a:cxn>
                <a:cxn ang="0">
                  <a:pos x="525" y="508"/>
                </a:cxn>
                <a:cxn ang="0">
                  <a:pos x="484" y="593"/>
                </a:cxn>
                <a:cxn ang="0">
                  <a:pos x="489" y="650"/>
                </a:cxn>
                <a:cxn ang="0">
                  <a:pos x="459" y="704"/>
                </a:cxn>
                <a:cxn ang="0">
                  <a:pos x="479" y="729"/>
                </a:cxn>
                <a:cxn ang="0">
                  <a:pos x="538" y="694"/>
                </a:cxn>
                <a:cxn ang="0">
                  <a:pos x="582" y="881"/>
                </a:cxn>
                <a:cxn ang="0">
                  <a:pos x="607" y="888"/>
                </a:cxn>
                <a:cxn ang="0">
                  <a:pos x="613" y="946"/>
                </a:cxn>
                <a:cxn ang="0">
                  <a:pos x="636" y="970"/>
                </a:cxn>
                <a:cxn ang="0">
                  <a:pos x="653" y="947"/>
                </a:cxn>
                <a:cxn ang="0">
                  <a:pos x="692" y="966"/>
                </a:cxn>
                <a:cxn ang="0">
                  <a:pos x="714" y="946"/>
                </a:cxn>
                <a:cxn ang="0">
                  <a:pos x="796" y="965"/>
                </a:cxn>
                <a:cxn ang="0">
                  <a:pos x="814" y="968"/>
                </a:cxn>
                <a:cxn ang="0">
                  <a:pos x="832" y="931"/>
                </a:cxn>
                <a:cxn ang="0">
                  <a:pos x="865" y="989"/>
                </a:cxn>
                <a:cxn ang="0">
                  <a:pos x="790" y="1459"/>
                </a:cxn>
                <a:cxn ang="0">
                  <a:pos x="393" y="1386"/>
                </a:cxn>
                <a:cxn ang="0">
                  <a:pos x="0" y="1297"/>
                </a:cxn>
              </a:cxnLst>
              <a:rect l="0" t="0" r="r" b="b"/>
              <a:pathLst>
                <a:path w="865" h="1459">
                  <a:moveTo>
                    <a:pt x="0" y="1297"/>
                  </a:moveTo>
                  <a:lnTo>
                    <a:pt x="69" y="983"/>
                  </a:lnTo>
                  <a:lnTo>
                    <a:pt x="104" y="901"/>
                  </a:lnTo>
                  <a:lnTo>
                    <a:pt x="74" y="861"/>
                  </a:lnTo>
                  <a:lnTo>
                    <a:pt x="81" y="824"/>
                  </a:lnTo>
                  <a:lnTo>
                    <a:pt x="135" y="771"/>
                  </a:lnTo>
                  <a:lnTo>
                    <a:pt x="180" y="698"/>
                  </a:lnTo>
                  <a:lnTo>
                    <a:pt x="219" y="636"/>
                  </a:lnTo>
                  <a:lnTo>
                    <a:pt x="190" y="586"/>
                  </a:lnTo>
                  <a:lnTo>
                    <a:pt x="176" y="554"/>
                  </a:lnTo>
                  <a:lnTo>
                    <a:pt x="181" y="473"/>
                  </a:lnTo>
                  <a:lnTo>
                    <a:pt x="287" y="0"/>
                  </a:lnTo>
                  <a:lnTo>
                    <a:pt x="403" y="28"/>
                  </a:lnTo>
                  <a:lnTo>
                    <a:pt x="365" y="213"/>
                  </a:lnTo>
                  <a:lnTo>
                    <a:pt x="390" y="276"/>
                  </a:lnTo>
                  <a:lnTo>
                    <a:pt x="391" y="319"/>
                  </a:lnTo>
                  <a:lnTo>
                    <a:pt x="378" y="325"/>
                  </a:lnTo>
                  <a:lnTo>
                    <a:pt x="423" y="370"/>
                  </a:lnTo>
                  <a:lnTo>
                    <a:pt x="470" y="487"/>
                  </a:lnTo>
                  <a:lnTo>
                    <a:pt x="484" y="481"/>
                  </a:lnTo>
                  <a:lnTo>
                    <a:pt x="486" y="498"/>
                  </a:lnTo>
                  <a:lnTo>
                    <a:pt x="508" y="506"/>
                  </a:lnTo>
                  <a:lnTo>
                    <a:pt x="525" y="508"/>
                  </a:lnTo>
                  <a:lnTo>
                    <a:pt x="484" y="593"/>
                  </a:lnTo>
                  <a:lnTo>
                    <a:pt x="489" y="650"/>
                  </a:lnTo>
                  <a:lnTo>
                    <a:pt x="459" y="704"/>
                  </a:lnTo>
                  <a:lnTo>
                    <a:pt x="479" y="729"/>
                  </a:lnTo>
                  <a:lnTo>
                    <a:pt x="538" y="694"/>
                  </a:lnTo>
                  <a:lnTo>
                    <a:pt x="582" y="881"/>
                  </a:lnTo>
                  <a:lnTo>
                    <a:pt x="607" y="888"/>
                  </a:lnTo>
                  <a:lnTo>
                    <a:pt x="613" y="946"/>
                  </a:lnTo>
                  <a:lnTo>
                    <a:pt x="636" y="970"/>
                  </a:lnTo>
                  <a:lnTo>
                    <a:pt x="653" y="947"/>
                  </a:lnTo>
                  <a:lnTo>
                    <a:pt x="692" y="966"/>
                  </a:lnTo>
                  <a:lnTo>
                    <a:pt x="714" y="946"/>
                  </a:lnTo>
                  <a:lnTo>
                    <a:pt x="796" y="965"/>
                  </a:lnTo>
                  <a:lnTo>
                    <a:pt x="814" y="968"/>
                  </a:lnTo>
                  <a:lnTo>
                    <a:pt x="832" y="931"/>
                  </a:lnTo>
                  <a:lnTo>
                    <a:pt x="865" y="989"/>
                  </a:lnTo>
                  <a:lnTo>
                    <a:pt x="790" y="1459"/>
                  </a:lnTo>
                  <a:lnTo>
                    <a:pt x="393" y="1386"/>
                  </a:lnTo>
                  <a:lnTo>
                    <a:pt x="0" y="1297"/>
                  </a:lnTo>
                  <a:close/>
                </a:path>
              </a:pathLst>
            </a:custGeom>
            <a:solidFill>
              <a:srgbClr val="00636C"/>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5" name="Freeform 16"/>
            <p:cNvSpPr>
              <a:spLocks noChangeAspect="1"/>
            </p:cNvSpPr>
            <p:nvPr/>
          </p:nvSpPr>
          <p:spPr bwMode="auto">
            <a:xfrm>
              <a:off x="1125538" y="2481263"/>
              <a:ext cx="809625" cy="561975"/>
            </a:xfrm>
            <a:custGeom>
              <a:avLst/>
              <a:gdLst/>
              <a:ahLst/>
              <a:cxnLst>
                <a:cxn ang="0">
                  <a:pos x="0" y="185"/>
                </a:cxn>
                <a:cxn ang="0">
                  <a:pos x="25" y="248"/>
                </a:cxn>
                <a:cxn ang="0">
                  <a:pos x="26" y="291"/>
                </a:cxn>
                <a:cxn ang="0">
                  <a:pos x="13" y="297"/>
                </a:cxn>
                <a:cxn ang="0">
                  <a:pos x="58" y="342"/>
                </a:cxn>
                <a:cxn ang="0">
                  <a:pos x="105" y="459"/>
                </a:cxn>
                <a:cxn ang="0">
                  <a:pos x="119" y="453"/>
                </a:cxn>
                <a:cxn ang="0">
                  <a:pos x="121" y="470"/>
                </a:cxn>
                <a:cxn ang="0">
                  <a:pos x="143" y="478"/>
                </a:cxn>
                <a:cxn ang="0">
                  <a:pos x="160" y="480"/>
                </a:cxn>
                <a:cxn ang="0">
                  <a:pos x="119" y="565"/>
                </a:cxn>
                <a:cxn ang="0">
                  <a:pos x="124" y="622"/>
                </a:cxn>
                <a:cxn ang="0">
                  <a:pos x="94" y="676"/>
                </a:cxn>
                <a:cxn ang="0">
                  <a:pos x="114" y="701"/>
                </a:cxn>
                <a:cxn ang="0">
                  <a:pos x="173" y="666"/>
                </a:cxn>
                <a:cxn ang="0">
                  <a:pos x="217" y="853"/>
                </a:cxn>
                <a:cxn ang="0">
                  <a:pos x="242" y="860"/>
                </a:cxn>
                <a:cxn ang="0">
                  <a:pos x="248" y="918"/>
                </a:cxn>
                <a:cxn ang="0">
                  <a:pos x="271" y="942"/>
                </a:cxn>
                <a:cxn ang="0">
                  <a:pos x="288" y="919"/>
                </a:cxn>
                <a:cxn ang="0">
                  <a:pos x="327" y="938"/>
                </a:cxn>
                <a:cxn ang="0">
                  <a:pos x="349" y="918"/>
                </a:cxn>
                <a:cxn ang="0">
                  <a:pos x="431" y="937"/>
                </a:cxn>
                <a:cxn ang="0">
                  <a:pos x="449" y="940"/>
                </a:cxn>
                <a:cxn ang="0">
                  <a:pos x="467" y="903"/>
                </a:cxn>
                <a:cxn ang="0">
                  <a:pos x="500" y="961"/>
                </a:cxn>
                <a:cxn ang="0">
                  <a:pos x="516" y="868"/>
                </a:cxn>
                <a:cxn ang="0">
                  <a:pos x="917" y="931"/>
                </a:cxn>
                <a:cxn ang="0">
                  <a:pos x="1414" y="984"/>
                </a:cxn>
                <a:cxn ang="0">
                  <a:pos x="1427" y="806"/>
                </a:cxn>
                <a:cxn ang="0">
                  <a:pos x="1478" y="230"/>
                </a:cxn>
                <a:cxn ang="0">
                  <a:pos x="824" y="149"/>
                </a:cxn>
                <a:cxn ang="0">
                  <a:pos x="497" y="93"/>
                </a:cxn>
                <a:cxn ang="0">
                  <a:pos x="38" y="0"/>
                </a:cxn>
                <a:cxn ang="0">
                  <a:pos x="0" y="185"/>
                </a:cxn>
              </a:cxnLst>
              <a:rect l="0" t="0" r="r" b="b"/>
              <a:pathLst>
                <a:path w="1478" h="984">
                  <a:moveTo>
                    <a:pt x="0" y="185"/>
                  </a:moveTo>
                  <a:lnTo>
                    <a:pt x="25" y="248"/>
                  </a:lnTo>
                  <a:lnTo>
                    <a:pt x="26" y="291"/>
                  </a:lnTo>
                  <a:lnTo>
                    <a:pt x="13" y="297"/>
                  </a:lnTo>
                  <a:lnTo>
                    <a:pt x="58" y="342"/>
                  </a:lnTo>
                  <a:lnTo>
                    <a:pt x="105" y="459"/>
                  </a:lnTo>
                  <a:lnTo>
                    <a:pt x="119" y="453"/>
                  </a:lnTo>
                  <a:lnTo>
                    <a:pt x="121" y="470"/>
                  </a:lnTo>
                  <a:lnTo>
                    <a:pt x="143" y="478"/>
                  </a:lnTo>
                  <a:lnTo>
                    <a:pt x="160" y="480"/>
                  </a:lnTo>
                  <a:lnTo>
                    <a:pt x="119" y="565"/>
                  </a:lnTo>
                  <a:lnTo>
                    <a:pt x="124" y="622"/>
                  </a:lnTo>
                  <a:lnTo>
                    <a:pt x="94" y="676"/>
                  </a:lnTo>
                  <a:lnTo>
                    <a:pt x="114" y="701"/>
                  </a:lnTo>
                  <a:lnTo>
                    <a:pt x="173" y="666"/>
                  </a:lnTo>
                  <a:lnTo>
                    <a:pt x="217" y="853"/>
                  </a:lnTo>
                  <a:lnTo>
                    <a:pt x="242" y="860"/>
                  </a:lnTo>
                  <a:lnTo>
                    <a:pt x="248" y="918"/>
                  </a:lnTo>
                  <a:lnTo>
                    <a:pt x="271" y="942"/>
                  </a:lnTo>
                  <a:lnTo>
                    <a:pt x="288" y="919"/>
                  </a:lnTo>
                  <a:lnTo>
                    <a:pt x="327" y="938"/>
                  </a:lnTo>
                  <a:lnTo>
                    <a:pt x="349" y="918"/>
                  </a:lnTo>
                  <a:lnTo>
                    <a:pt x="431" y="937"/>
                  </a:lnTo>
                  <a:lnTo>
                    <a:pt x="449" y="940"/>
                  </a:lnTo>
                  <a:lnTo>
                    <a:pt x="467" y="903"/>
                  </a:lnTo>
                  <a:lnTo>
                    <a:pt x="500" y="961"/>
                  </a:lnTo>
                  <a:lnTo>
                    <a:pt x="516" y="868"/>
                  </a:lnTo>
                  <a:lnTo>
                    <a:pt x="917" y="931"/>
                  </a:lnTo>
                  <a:lnTo>
                    <a:pt x="1414" y="984"/>
                  </a:lnTo>
                  <a:lnTo>
                    <a:pt x="1427" y="806"/>
                  </a:lnTo>
                  <a:lnTo>
                    <a:pt x="1478" y="230"/>
                  </a:lnTo>
                  <a:lnTo>
                    <a:pt x="824" y="149"/>
                  </a:lnTo>
                  <a:lnTo>
                    <a:pt x="497" y="93"/>
                  </a:lnTo>
                  <a:lnTo>
                    <a:pt x="38" y="0"/>
                  </a:lnTo>
                  <a:lnTo>
                    <a:pt x="0" y="185"/>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6" name="Freeform 18"/>
            <p:cNvSpPr>
              <a:spLocks noChangeAspect="1"/>
            </p:cNvSpPr>
            <p:nvPr/>
          </p:nvSpPr>
          <p:spPr bwMode="auto">
            <a:xfrm>
              <a:off x="3413125" y="3827464"/>
              <a:ext cx="677863" cy="330200"/>
            </a:xfrm>
            <a:custGeom>
              <a:avLst/>
              <a:gdLst/>
              <a:ahLst/>
              <a:cxnLst>
                <a:cxn ang="0">
                  <a:pos x="1" y="496"/>
                </a:cxn>
                <a:cxn ang="0">
                  <a:pos x="285" y="418"/>
                </a:cxn>
                <a:cxn ang="0">
                  <a:pos x="564" y="449"/>
                </a:cxn>
                <a:cxn ang="0">
                  <a:pos x="885" y="577"/>
                </a:cxn>
                <a:cxn ang="0">
                  <a:pos x="960" y="557"/>
                </a:cxn>
                <a:cxn ang="0">
                  <a:pos x="979" y="538"/>
                </a:cxn>
                <a:cxn ang="0">
                  <a:pos x="1018" y="437"/>
                </a:cxn>
                <a:cxn ang="0">
                  <a:pos x="1029" y="410"/>
                </a:cxn>
                <a:cxn ang="0">
                  <a:pos x="1022" y="379"/>
                </a:cxn>
                <a:cxn ang="0">
                  <a:pos x="1035" y="403"/>
                </a:cxn>
                <a:cxn ang="0">
                  <a:pos x="1062" y="394"/>
                </a:cxn>
                <a:cxn ang="0">
                  <a:pos x="1062" y="365"/>
                </a:cxn>
                <a:cxn ang="0">
                  <a:pos x="1078" y="380"/>
                </a:cxn>
                <a:cxn ang="0">
                  <a:pos x="1159" y="358"/>
                </a:cxn>
                <a:cxn ang="0">
                  <a:pos x="1172" y="295"/>
                </a:cxn>
                <a:cxn ang="0">
                  <a:pos x="1154" y="290"/>
                </a:cxn>
                <a:cxn ang="0">
                  <a:pos x="1145" y="320"/>
                </a:cxn>
                <a:cxn ang="0">
                  <a:pos x="1128" y="328"/>
                </a:cxn>
                <a:cxn ang="0">
                  <a:pos x="1062" y="302"/>
                </a:cxn>
                <a:cxn ang="0">
                  <a:pos x="1106" y="319"/>
                </a:cxn>
                <a:cxn ang="0">
                  <a:pos x="1121" y="276"/>
                </a:cxn>
                <a:cxn ang="0">
                  <a:pos x="1120" y="252"/>
                </a:cxn>
                <a:cxn ang="0">
                  <a:pos x="1087" y="221"/>
                </a:cxn>
                <a:cxn ang="0">
                  <a:pos x="1120" y="225"/>
                </a:cxn>
                <a:cxn ang="0">
                  <a:pos x="1118" y="207"/>
                </a:cxn>
                <a:cxn ang="0">
                  <a:pos x="1126" y="213"/>
                </a:cxn>
                <a:cxn ang="0">
                  <a:pos x="1148" y="216"/>
                </a:cxn>
                <a:cxn ang="0">
                  <a:pos x="1170" y="233"/>
                </a:cxn>
                <a:cxn ang="0">
                  <a:pos x="1205" y="207"/>
                </a:cxn>
                <a:cxn ang="0">
                  <a:pos x="1237" y="167"/>
                </a:cxn>
                <a:cxn ang="0">
                  <a:pos x="1222" y="116"/>
                </a:cxn>
                <a:cxn ang="0">
                  <a:pos x="1186" y="167"/>
                </a:cxn>
                <a:cxn ang="0">
                  <a:pos x="1172" y="105"/>
                </a:cxn>
                <a:cxn ang="0">
                  <a:pos x="1082" y="137"/>
                </a:cxn>
                <a:cxn ang="0">
                  <a:pos x="1115" y="98"/>
                </a:cxn>
                <a:cxn ang="0">
                  <a:pos x="1150" y="50"/>
                </a:cxn>
                <a:cxn ang="0">
                  <a:pos x="1175" y="44"/>
                </a:cxn>
                <a:cxn ang="0">
                  <a:pos x="1182" y="21"/>
                </a:cxn>
                <a:cxn ang="0">
                  <a:pos x="716" y="87"/>
                </a:cxn>
                <a:cxn ang="0">
                  <a:pos x="347" y="181"/>
                </a:cxn>
                <a:cxn ang="0">
                  <a:pos x="302" y="242"/>
                </a:cxn>
                <a:cxn ang="0">
                  <a:pos x="261" y="251"/>
                </a:cxn>
                <a:cxn ang="0">
                  <a:pos x="224" y="260"/>
                </a:cxn>
                <a:cxn ang="0">
                  <a:pos x="187" y="314"/>
                </a:cxn>
                <a:cxn ang="0">
                  <a:pos x="38" y="434"/>
                </a:cxn>
              </a:cxnLst>
              <a:rect l="0" t="0" r="r" b="b"/>
              <a:pathLst>
                <a:path w="1237" h="577">
                  <a:moveTo>
                    <a:pt x="0" y="452"/>
                  </a:moveTo>
                  <a:lnTo>
                    <a:pt x="1" y="496"/>
                  </a:lnTo>
                  <a:lnTo>
                    <a:pt x="180" y="475"/>
                  </a:lnTo>
                  <a:lnTo>
                    <a:pt x="285" y="418"/>
                  </a:lnTo>
                  <a:lnTo>
                    <a:pt x="483" y="395"/>
                  </a:lnTo>
                  <a:lnTo>
                    <a:pt x="564" y="449"/>
                  </a:lnTo>
                  <a:lnTo>
                    <a:pt x="692" y="431"/>
                  </a:lnTo>
                  <a:lnTo>
                    <a:pt x="885" y="577"/>
                  </a:lnTo>
                  <a:lnTo>
                    <a:pt x="911" y="560"/>
                  </a:lnTo>
                  <a:lnTo>
                    <a:pt x="960" y="557"/>
                  </a:lnTo>
                  <a:lnTo>
                    <a:pt x="971" y="520"/>
                  </a:lnTo>
                  <a:lnTo>
                    <a:pt x="979" y="538"/>
                  </a:lnTo>
                  <a:lnTo>
                    <a:pt x="993" y="472"/>
                  </a:lnTo>
                  <a:lnTo>
                    <a:pt x="1018" y="437"/>
                  </a:lnTo>
                  <a:lnTo>
                    <a:pt x="1042" y="418"/>
                  </a:lnTo>
                  <a:lnTo>
                    <a:pt x="1029" y="410"/>
                  </a:lnTo>
                  <a:lnTo>
                    <a:pt x="1032" y="395"/>
                  </a:lnTo>
                  <a:lnTo>
                    <a:pt x="1022" y="379"/>
                  </a:lnTo>
                  <a:lnTo>
                    <a:pt x="1039" y="397"/>
                  </a:lnTo>
                  <a:lnTo>
                    <a:pt x="1035" y="403"/>
                  </a:lnTo>
                  <a:lnTo>
                    <a:pt x="1048" y="410"/>
                  </a:lnTo>
                  <a:lnTo>
                    <a:pt x="1062" y="394"/>
                  </a:lnTo>
                  <a:lnTo>
                    <a:pt x="1070" y="392"/>
                  </a:lnTo>
                  <a:lnTo>
                    <a:pt x="1062" y="365"/>
                  </a:lnTo>
                  <a:lnTo>
                    <a:pt x="1070" y="364"/>
                  </a:lnTo>
                  <a:lnTo>
                    <a:pt x="1078" y="380"/>
                  </a:lnTo>
                  <a:lnTo>
                    <a:pt x="1121" y="358"/>
                  </a:lnTo>
                  <a:lnTo>
                    <a:pt x="1159" y="358"/>
                  </a:lnTo>
                  <a:lnTo>
                    <a:pt x="1182" y="308"/>
                  </a:lnTo>
                  <a:lnTo>
                    <a:pt x="1172" y="295"/>
                  </a:lnTo>
                  <a:lnTo>
                    <a:pt x="1159" y="312"/>
                  </a:lnTo>
                  <a:lnTo>
                    <a:pt x="1154" y="290"/>
                  </a:lnTo>
                  <a:lnTo>
                    <a:pt x="1137" y="305"/>
                  </a:lnTo>
                  <a:lnTo>
                    <a:pt x="1145" y="320"/>
                  </a:lnTo>
                  <a:lnTo>
                    <a:pt x="1130" y="311"/>
                  </a:lnTo>
                  <a:lnTo>
                    <a:pt x="1128" y="328"/>
                  </a:lnTo>
                  <a:lnTo>
                    <a:pt x="1088" y="324"/>
                  </a:lnTo>
                  <a:lnTo>
                    <a:pt x="1062" y="302"/>
                  </a:lnTo>
                  <a:lnTo>
                    <a:pt x="1062" y="292"/>
                  </a:lnTo>
                  <a:lnTo>
                    <a:pt x="1106" y="319"/>
                  </a:lnTo>
                  <a:lnTo>
                    <a:pt x="1137" y="278"/>
                  </a:lnTo>
                  <a:lnTo>
                    <a:pt x="1121" y="276"/>
                  </a:lnTo>
                  <a:lnTo>
                    <a:pt x="1139" y="246"/>
                  </a:lnTo>
                  <a:lnTo>
                    <a:pt x="1120" y="252"/>
                  </a:lnTo>
                  <a:lnTo>
                    <a:pt x="1054" y="226"/>
                  </a:lnTo>
                  <a:lnTo>
                    <a:pt x="1087" y="221"/>
                  </a:lnTo>
                  <a:lnTo>
                    <a:pt x="1118" y="234"/>
                  </a:lnTo>
                  <a:lnTo>
                    <a:pt x="1120" y="225"/>
                  </a:lnTo>
                  <a:lnTo>
                    <a:pt x="1106" y="207"/>
                  </a:lnTo>
                  <a:lnTo>
                    <a:pt x="1118" y="207"/>
                  </a:lnTo>
                  <a:lnTo>
                    <a:pt x="1136" y="198"/>
                  </a:lnTo>
                  <a:lnTo>
                    <a:pt x="1126" y="213"/>
                  </a:lnTo>
                  <a:lnTo>
                    <a:pt x="1132" y="233"/>
                  </a:lnTo>
                  <a:lnTo>
                    <a:pt x="1148" y="216"/>
                  </a:lnTo>
                  <a:lnTo>
                    <a:pt x="1158" y="234"/>
                  </a:lnTo>
                  <a:lnTo>
                    <a:pt x="1170" y="233"/>
                  </a:lnTo>
                  <a:lnTo>
                    <a:pt x="1188" y="230"/>
                  </a:lnTo>
                  <a:lnTo>
                    <a:pt x="1205" y="207"/>
                  </a:lnTo>
                  <a:lnTo>
                    <a:pt x="1218" y="171"/>
                  </a:lnTo>
                  <a:lnTo>
                    <a:pt x="1237" y="167"/>
                  </a:lnTo>
                  <a:lnTo>
                    <a:pt x="1237" y="147"/>
                  </a:lnTo>
                  <a:lnTo>
                    <a:pt x="1222" y="116"/>
                  </a:lnTo>
                  <a:lnTo>
                    <a:pt x="1204" y="116"/>
                  </a:lnTo>
                  <a:lnTo>
                    <a:pt x="1186" y="167"/>
                  </a:lnTo>
                  <a:lnTo>
                    <a:pt x="1176" y="140"/>
                  </a:lnTo>
                  <a:lnTo>
                    <a:pt x="1172" y="105"/>
                  </a:lnTo>
                  <a:lnTo>
                    <a:pt x="1133" y="126"/>
                  </a:lnTo>
                  <a:lnTo>
                    <a:pt x="1082" y="137"/>
                  </a:lnTo>
                  <a:lnTo>
                    <a:pt x="1088" y="114"/>
                  </a:lnTo>
                  <a:lnTo>
                    <a:pt x="1115" y="98"/>
                  </a:lnTo>
                  <a:lnTo>
                    <a:pt x="1169" y="77"/>
                  </a:lnTo>
                  <a:lnTo>
                    <a:pt x="1150" y="50"/>
                  </a:lnTo>
                  <a:lnTo>
                    <a:pt x="1188" y="66"/>
                  </a:lnTo>
                  <a:lnTo>
                    <a:pt x="1175" y="44"/>
                  </a:lnTo>
                  <a:lnTo>
                    <a:pt x="1210" y="77"/>
                  </a:lnTo>
                  <a:lnTo>
                    <a:pt x="1182" y="21"/>
                  </a:lnTo>
                  <a:lnTo>
                    <a:pt x="1159" y="0"/>
                  </a:lnTo>
                  <a:lnTo>
                    <a:pt x="716" y="87"/>
                  </a:lnTo>
                  <a:lnTo>
                    <a:pt x="353" y="137"/>
                  </a:lnTo>
                  <a:lnTo>
                    <a:pt x="347" y="181"/>
                  </a:lnTo>
                  <a:lnTo>
                    <a:pt x="329" y="195"/>
                  </a:lnTo>
                  <a:lnTo>
                    <a:pt x="302" y="242"/>
                  </a:lnTo>
                  <a:lnTo>
                    <a:pt x="282" y="238"/>
                  </a:lnTo>
                  <a:lnTo>
                    <a:pt x="261" y="251"/>
                  </a:lnTo>
                  <a:lnTo>
                    <a:pt x="244" y="275"/>
                  </a:lnTo>
                  <a:lnTo>
                    <a:pt x="224" y="260"/>
                  </a:lnTo>
                  <a:lnTo>
                    <a:pt x="191" y="290"/>
                  </a:lnTo>
                  <a:lnTo>
                    <a:pt x="187" y="314"/>
                  </a:lnTo>
                  <a:lnTo>
                    <a:pt x="47" y="401"/>
                  </a:lnTo>
                  <a:lnTo>
                    <a:pt x="38" y="434"/>
                  </a:lnTo>
                  <a:lnTo>
                    <a:pt x="0" y="452"/>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7" name="Freeform 19"/>
            <p:cNvSpPr>
              <a:spLocks noChangeAspect="1"/>
            </p:cNvSpPr>
            <p:nvPr/>
          </p:nvSpPr>
          <p:spPr bwMode="auto">
            <a:xfrm>
              <a:off x="3487738" y="4048126"/>
              <a:ext cx="401637" cy="334963"/>
            </a:xfrm>
            <a:custGeom>
              <a:avLst/>
              <a:gdLst/>
              <a:ahLst/>
              <a:cxnLst>
                <a:cxn ang="0">
                  <a:pos x="0" y="140"/>
                </a:cxn>
                <a:cxn ang="0">
                  <a:pos x="30" y="80"/>
                </a:cxn>
                <a:cxn ang="0">
                  <a:pos x="137" y="23"/>
                </a:cxn>
                <a:cxn ang="0">
                  <a:pos x="333" y="0"/>
                </a:cxn>
                <a:cxn ang="0">
                  <a:pos x="414" y="54"/>
                </a:cxn>
                <a:cxn ang="0">
                  <a:pos x="543" y="35"/>
                </a:cxn>
                <a:cxn ang="0">
                  <a:pos x="735" y="182"/>
                </a:cxn>
                <a:cxn ang="0">
                  <a:pos x="680" y="250"/>
                </a:cxn>
                <a:cxn ang="0">
                  <a:pos x="649" y="293"/>
                </a:cxn>
                <a:cxn ang="0">
                  <a:pos x="654" y="342"/>
                </a:cxn>
                <a:cxn ang="0">
                  <a:pos x="604" y="385"/>
                </a:cxn>
                <a:cxn ang="0">
                  <a:pos x="564" y="451"/>
                </a:cxn>
                <a:cxn ang="0">
                  <a:pos x="508" y="487"/>
                </a:cxn>
                <a:cxn ang="0">
                  <a:pos x="482" y="492"/>
                </a:cxn>
                <a:cxn ang="0">
                  <a:pos x="471" y="532"/>
                </a:cxn>
                <a:cxn ang="0">
                  <a:pos x="439" y="510"/>
                </a:cxn>
                <a:cxn ang="0">
                  <a:pos x="468" y="549"/>
                </a:cxn>
                <a:cxn ang="0">
                  <a:pos x="440" y="587"/>
                </a:cxn>
                <a:cxn ang="0">
                  <a:pos x="416" y="583"/>
                </a:cxn>
                <a:cxn ang="0">
                  <a:pos x="396" y="559"/>
                </a:cxn>
                <a:cxn ang="0">
                  <a:pos x="367" y="501"/>
                </a:cxn>
                <a:cxn ang="0">
                  <a:pos x="348" y="493"/>
                </a:cxn>
                <a:cxn ang="0">
                  <a:pos x="313" y="416"/>
                </a:cxn>
                <a:cxn ang="0">
                  <a:pos x="262" y="384"/>
                </a:cxn>
                <a:cxn ang="0">
                  <a:pos x="227" y="330"/>
                </a:cxn>
                <a:cxn ang="0">
                  <a:pos x="140" y="262"/>
                </a:cxn>
                <a:cxn ang="0">
                  <a:pos x="95" y="203"/>
                </a:cxn>
                <a:cxn ang="0">
                  <a:pos x="0" y="140"/>
                </a:cxn>
              </a:cxnLst>
              <a:rect l="0" t="0" r="r" b="b"/>
              <a:pathLst>
                <a:path w="735" h="587">
                  <a:moveTo>
                    <a:pt x="0" y="140"/>
                  </a:moveTo>
                  <a:lnTo>
                    <a:pt x="30" y="80"/>
                  </a:lnTo>
                  <a:lnTo>
                    <a:pt x="137" y="23"/>
                  </a:lnTo>
                  <a:lnTo>
                    <a:pt x="333" y="0"/>
                  </a:lnTo>
                  <a:lnTo>
                    <a:pt x="414" y="54"/>
                  </a:lnTo>
                  <a:lnTo>
                    <a:pt x="543" y="35"/>
                  </a:lnTo>
                  <a:lnTo>
                    <a:pt x="735" y="182"/>
                  </a:lnTo>
                  <a:lnTo>
                    <a:pt x="680" y="250"/>
                  </a:lnTo>
                  <a:lnTo>
                    <a:pt x="649" y="293"/>
                  </a:lnTo>
                  <a:lnTo>
                    <a:pt x="654" y="342"/>
                  </a:lnTo>
                  <a:lnTo>
                    <a:pt x="604" y="385"/>
                  </a:lnTo>
                  <a:lnTo>
                    <a:pt x="564" y="451"/>
                  </a:lnTo>
                  <a:lnTo>
                    <a:pt x="508" y="487"/>
                  </a:lnTo>
                  <a:lnTo>
                    <a:pt x="482" y="492"/>
                  </a:lnTo>
                  <a:lnTo>
                    <a:pt x="471" y="532"/>
                  </a:lnTo>
                  <a:lnTo>
                    <a:pt x="439" y="510"/>
                  </a:lnTo>
                  <a:lnTo>
                    <a:pt x="468" y="549"/>
                  </a:lnTo>
                  <a:lnTo>
                    <a:pt x="440" y="587"/>
                  </a:lnTo>
                  <a:lnTo>
                    <a:pt x="416" y="583"/>
                  </a:lnTo>
                  <a:lnTo>
                    <a:pt x="396" y="559"/>
                  </a:lnTo>
                  <a:lnTo>
                    <a:pt x="367" y="501"/>
                  </a:lnTo>
                  <a:lnTo>
                    <a:pt x="348" y="493"/>
                  </a:lnTo>
                  <a:lnTo>
                    <a:pt x="313" y="416"/>
                  </a:lnTo>
                  <a:lnTo>
                    <a:pt x="262" y="384"/>
                  </a:lnTo>
                  <a:lnTo>
                    <a:pt x="227" y="330"/>
                  </a:lnTo>
                  <a:lnTo>
                    <a:pt x="140" y="262"/>
                  </a:lnTo>
                  <a:lnTo>
                    <a:pt x="95" y="203"/>
                  </a:lnTo>
                  <a:lnTo>
                    <a:pt x="0" y="140"/>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8" name="Freeform 20"/>
            <p:cNvSpPr>
              <a:spLocks noChangeAspect="1"/>
            </p:cNvSpPr>
            <p:nvPr/>
          </p:nvSpPr>
          <p:spPr bwMode="auto">
            <a:xfrm>
              <a:off x="2486025" y="3548063"/>
              <a:ext cx="525463" cy="498475"/>
            </a:xfrm>
            <a:custGeom>
              <a:avLst/>
              <a:gdLst/>
              <a:ahLst/>
              <a:cxnLst>
                <a:cxn ang="0">
                  <a:pos x="0" y="11"/>
                </a:cxn>
                <a:cxn ang="0">
                  <a:pos x="58" y="125"/>
                </a:cxn>
                <a:cxn ang="0">
                  <a:pos x="86" y="151"/>
                </a:cxn>
                <a:cxn ang="0">
                  <a:pos x="105" y="147"/>
                </a:cxn>
                <a:cxn ang="0">
                  <a:pos x="120" y="161"/>
                </a:cxn>
                <a:cxn ang="0">
                  <a:pos x="121" y="177"/>
                </a:cxn>
                <a:cxn ang="0">
                  <a:pos x="108" y="177"/>
                </a:cxn>
                <a:cxn ang="0">
                  <a:pos x="89" y="217"/>
                </a:cxn>
                <a:cxn ang="0">
                  <a:pos x="132" y="278"/>
                </a:cxn>
                <a:cxn ang="0">
                  <a:pos x="164" y="291"/>
                </a:cxn>
                <a:cxn ang="0">
                  <a:pos x="159" y="699"/>
                </a:cxn>
                <a:cxn ang="0">
                  <a:pos x="163" y="800"/>
                </a:cxn>
                <a:cxn ang="0">
                  <a:pos x="801" y="778"/>
                </a:cxn>
                <a:cxn ang="0">
                  <a:pos x="812" y="836"/>
                </a:cxn>
                <a:cxn ang="0">
                  <a:pos x="784" y="875"/>
                </a:cxn>
                <a:cxn ang="0">
                  <a:pos x="883" y="869"/>
                </a:cxn>
                <a:cxn ang="0">
                  <a:pos x="896" y="836"/>
                </a:cxn>
                <a:cxn ang="0">
                  <a:pos x="901" y="800"/>
                </a:cxn>
                <a:cxn ang="0">
                  <a:pos x="923" y="770"/>
                </a:cxn>
                <a:cxn ang="0">
                  <a:pos x="933" y="744"/>
                </a:cxn>
                <a:cxn ang="0">
                  <a:pos x="954" y="740"/>
                </a:cxn>
                <a:cxn ang="0">
                  <a:pos x="961" y="679"/>
                </a:cxn>
                <a:cxn ang="0">
                  <a:pos x="949" y="673"/>
                </a:cxn>
                <a:cxn ang="0">
                  <a:pos x="927" y="673"/>
                </a:cxn>
                <a:cxn ang="0">
                  <a:pos x="904" y="627"/>
                </a:cxn>
                <a:cxn ang="0">
                  <a:pos x="893" y="566"/>
                </a:cxn>
                <a:cxn ang="0">
                  <a:pos x="867" y="525"/>
                </a:cxn>
                <a:cxn ang="0">
                  <a:pos x="829" y="507"/>
                </a:cxn>
                <a:cxn ang="0">
                  <a:pos x="783" y="468"/>
                </a:cxn>
                <a:cxn ang="0">
                  <a:pos x="767" y="414"/>
                </a:cxn>
                <a:cxn ang="0">
                  <a:pos x="793" y="331"/>
                </a:cxn>
                <a:cxn ang="0">
                  <a:pos x="769" y="315"/>
                </a:cxn>
                <a:cxn ang="0">
                  <a:pos x="714" y="315"/>
                </a:cxn>
                <a:cxn ang="0">
                  <a:pos x="704" y="262"/>
                </a:cxn>
                <a:cxn ang="0">
                  <a:pos x="611" y="161"/>
                </a:cxn>
                <a:cxn ang="0">
                  <a:pos x="588" y="76"/>
                </a:cxn>
                <a:cxn ang="0">
                  <a:pos x="599" y="44"/>
                </a:cxn>
                <a:cxn ang="0">
                  <a:pos x="558" y="0"/>
                </a:cxn>
                <a:cxn ang="0">
                  <a:pos x="0" y="11"/>
                </a:cxn>
              </a:cxnLst>
              <a:rect l="0" t="0" r="r" b="b"/>
              <a:pathLst>
                <a:path w="961" h="875">
                  <a:moveTo>
                    <a:pt x="0" y="11"/>
                  </a:moveTo>
                  <a:lnTo>
                    <a:pt x="58" y="125"/>
                  </a:lnTo>
                  <a:lnTo>
                    <a:pt x="86" y="151"/>
                  </a:lnTo>
                  <a:lnTo>
                    <a:pt x="105" y="147"/>
                  </a:lnTo>
                  <a:lnTo>
                    <a:pt x="120" y="161"/>
                  </a:lnTo>
                  <a:lnTo>
                    <a:pt x="121" y="177"/>
                  </a:lnTo>
                  <a:lnTo>
                    <a:pt x="108" y="177"/>
                  </a:lnTo>
                  <a:lnTo>
                    <a:pt x="89" y="217"/>
                  </a:lnTo>
                  <a:lnTo>
                    <a:pt x="132" y="278"/>
                  </a:lnTo>
                  <a:lnTo>
                    <a:pt x="164" y="291"/>
                  </a:lnTo>
                  <a:lnTo>
                    <a:pt x="159" y="699"/>
                  </a:lnTo>
                  <a:lnTo>
                    <a:pt x="163" y="800"/>
                  </a:lnTo>
                  <a:lnTo>
                    <a:pt x="801" y="778"/>
                  </a:lnTo>
                  <a:lnTo>
                    <a:pt x="812" y="836"/>
                  </a:lnTo>
                  <a:lnTo>
                    <a:pt x="784" y="875"/>
                  </a:lnTo>
                  <a:lnTo>
                    <a:pt x="883" y="869"/>
                  </a:lnTo>
                  <a:lnTo>
                    <a:pt x="896" y="836"/>
                  </a:lnTo>
                  <a:lnTo>
                    <a:pt x="901" y="800"/>
                  </a:lnTo>
                  <a:lnTo>
                    <a:pt x="923" y="770"/>
                  </a:lnTo>
                  <a:lnTo>
                    <a:pt x="933" y="744"/>
                  </a:lnTo>
                  <a:lnTo>
                    <a:pt x="954" y="740"/>
                  </a:lnTo>
                  <a:lnTo>
                    <a:pt x="961" y="679"/>
                  </a:lnTo>
                  <a:lnTo>
                    <a:pt x="949" y="673"/>
                  </a:lnTo>
                  <a:lnTo>
                    <a:pt x="927" y="673"/>
                  </a:lnTo>
                  <a:lnTo>
                    <a:pt x="904" y="627"/>
                  </a:lnTo>
                  <a:lnTo>
                    <a:pt x="893" y="566"/>
                  </a:lnTo>
                  <a:lnTo>
                    <a:pt x="867" y="525"/>
                  </a:lnTo>
                  <a:lnTo>
                    <a:pt x="829" y="507"/>
                  </a:lnTo>
                  <a:lnTo>
                    <a:pt x="783" y="468"/>
                  </a:lnTo>
                  <a:lnTo>
                    <a:pt x="767" y="414"/>
                  </a:lnTo>
                  <a:lnTo>
                    <a:pt x="793" y="331"/>
                  </a:lnTo>
                  <a:lnTo>
                    <a:pt x="769" y="315"/>
                  </a:lnTo>
                  <a:lnTo>
                    <a:pt x="714" y="315"/>
                  </a:lnTo>
                  <a:lnTo>
                    <a:pt x="704" y="262"/>
                  </a:lnTo>
                  <a:lnTo>
                    <a:pt x="611" y="161"/>
                  </a:lnTo>
                  <a:lnTo>
                    <a:pt x="588" y="76"/>
                  </a:lnTo>
                  <a:lnTo>
                    <a:pt x="599" y="44"/>
                  </a:lnTo>
                  <a:lnTo>
                    <a:pt x="558" y="0"/>
                  </a:lnTo>
                  <a:lnTo>
                    <a:pt x="0" y="11"/>
                  </a:lnTo>
                  <a:close/>
                </a:path>
              </a:pathLst>
            </a:custGeom>
            <a:solidFill>
              <a:srgbClr val="3FED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29" name="Freeform 21"/>
            <p:cNvSpPr>
              <a:spLocks noChangeAspect="1"/>
            </p:cNvSpPr>
            <p:nvPr/>
          </p:nvSpPr>
          <p:spPr bwMode="auto">
            <a:xfrm>
              <a:off x="3098800" y="4124326"/>
              <a:ext cx="301625" cy="534988"/>
            </a:xfrm>
            <a:custGeom>
              <a:avLst/>
              <a:gdLst/>
              <a:ahLst/>
              <a:cxnLst>
                <a:cxn ang="0">
                  <a:pos x="0" y="35"/>
                </a:cxn>
                <a:cxn ang="0">
                  <a:pos x="13" y="50"/>
                </a:cxn>
                <a:cxn ang="0">
                  <a:pos x="0" y="631"/>
                </a:cxn>
                <a:cxn ang="0">
                  <a:pos x="35" y="911"/>
                </a:cxn>
                <a:cxn ang="0">
                  <a:pos x="74" y="920"/>
                </a:cxn>
                <a:cxn ang="0">
                  <a:pos x="88" y="832"/>
                </a:cxn>
                <a:cxn ang="0">
                  <a:pos x="103" y="856"/>
                </a:cxn>
                <a:cxn ang="0">
                  <a:pos x="106" y="899"/>
                </a:cxn>
                <a:cxn ang="0">
                  <a:pos x="128" y="919"/>
                </a:cxn>
                <a:cxn ang="0">
                  <a:pos x="95" y="938"/>
                </a:cxn>
                <a:cxn ang="0">
                  <a:pos x="174" y="916"/>
                </a:cxn>
                <a:cxn ang="0">
                  <a:pos x="188" y="889"/>
                </a:cxn>
                <a:cxn ang="0">
                  <a:pos x="177" y="874"/>
                </a:cxn>
                <a:cxn ang="0">
                  <a:pos x="184" y="851"/>
                </a:cxn>
                <a:cxn ang="0">
                  <a:pos x="145" y="813"/>
                </a:cxn>
                <a:cxn ang="0">
                  <a:pos x="148" y="786"/>
                </a:cxn>
                <a:cxn ang="0">
                  <a:pos x="552" y="748"/>
                </a:cxn>
                <a:cxn ang="0">
                  <a:pos x="516" y="600"/>
                </a:cxn>
                <a:cxn ang="0">
                  <a:pos x="523" y="547"/>
                </a:cxn>
                <a:cxn ang="0">
                  <a:pos x="538" y="512"/>
                </a:cxn>
                <a:cxn ang="0">
                  <a:pos x="524" y="461"/>
                </a:cxn>
                <a:cxn ang="0">
                  <a:pos x="486" y="397"/>
                </a:cxn>
                <a:cxn ang="0">
                  <a:pos x="383" y="0"/>
                </a:cxn>
                <a:cxn ang="0">
                  <a:pos x="0" y="35"/>
                </a:cxn>
              </a:cxnLst>
              <a:rect l="0" t="0" r="r" b="b"/>
              <a:pathLst>
                <a:path w="552" h="938">
                  <a:moveTo>
                    <a:pt x="0" y="35"/>
                  </a:moveTo>
                  <a:lnTo>
                    <a:pt x="13" y="50"/>
                  </a:lnTo>
                  <a:lnTo>
                    <a:pt x="0" y="631"/>
                  </a:lnTo>
                  <a:lnTo>
                    <a:pt x="35" y="911"/>
                  </a:lnTo>
                  <a:lnTo>
                    <a:pt x="74" y="920"/>
                  </a:lnTo>
                  <a:lnTo>
                    <a:pt x="88" y="832"/>
                  </a:lnTo>
                  <a:lnTo>
                    <a:pt x="103" y="856"/>
                  </a:lnTo>
                  <a:lnTo>
                    <a:pt x="106" y="899"/>
                  </a:lnTo>
                  <a:lnTo>
                    <a:pt x="128" y="919"/>
                  </a:lnTo>
                  <a:lnTo>
                    <a:pt x="95" y="938"/>
                  </a:lnTo>
                  <a:lnTo>
                    <a:pt x="174" y="916"/>
                  </a:lnTo>
                  <a:lnTo>
                    <a:pt x="188" y="889"/>
                  </a:lnTo>
                  <a:lnTo>
                    <a:pt x="177" y="874"/>
                  </a:lnTo>
                  <a:lnTo>
                    <a:pt x="184" y="851"/>
                  </a:lnTo>
                  <a:lnTo>
                    <a:pt x="145" y="813"/>
                  </a:lnTo>
                  <a:lnTo>
                    <a:pt x="148" y="786"/>
                  </a:lnTo>
                  <a:lnTo>
                    <a:pt x="552" y="748"/>
                  </a:lnTo>
                  <a:lnTo>
                    <a:pt x="516" y="600"/>
                  </a:lnTo>
                  <a:lnTo>
                    <a:pt x="523" y="547"/>
                  </a:lnTo>
                  <a:lnTo>
                    <a:pt x="538" y="512"/>
                  </a:lnTo>
                  <a:lnTo>
                    <a:pt x="524" y="461"/>
                  </a:lnTo>
                  <a:lnTo>
                    <a:pt x="486" y="397"/>
                  </a:lnTo>
                  <a:lnTo>
                    <a:pt x="383" y="0"/>
                  </a:lnTo>
                  <a:lnTo>
                    <a:pt x="0" y="35"/>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0" name="Freeform 22"/>
            <p:cNvSpPr>
              <a:spLocks noChangeAspect="1"/>
            </p:cNvSpPr>
            <p:nvPr/>
          </p:nvSpPr>
          <p:spPr bwMode="auto">
            <a:xfrm>
              <a:off x="892175" y="3794126"/>
              <a:ext cx="539750" cy="684213"/>
            </a:xfrm>
            <a:custGeom>
              <a:avLst/>
              <a:gdLst/>
              <a:ahLst/>
              <a:cxnLst>
                <a:cxn ang="0">
                  <a:pos x="0" y="818"/>
                </a:cxn>
                <a:cxn ang="0">
                  <a:pos x="62" y="762"/>
                </a:cxn>
                <a:cxn ang="0">
                  <a:pos x="37" y="714"/>
                </a:cxn>
                <a:cxn ang="0">
                  <a:pos x="50" y="650"/>
                </a:cxn>
                <a:cxn ang="0">
                  <a:pos x="116" y="537"/>
                </a:cxn>
                <a:cxn ang="0">
                  <a:pos x="162" y="506"/>
                </a:cxn>
                <a:cxn ang="0">
                  <a:pos x="134" y="465"/>
                </a:cxn>
                <a:cxn ang="0">
                  <a:pos x="117" y="353"/>
                </a:cxn>
                <a:cxn ang="0">
                  <a:pos x="136" y="154"/>
                </a:cxn>
                <a:cxn ang="0">
                  <a:pos x="171" y="144"/>
                </a:cxn>
                <a:cxn ang="0">
                  <a:pos x="227" y="176"/>
                </a:cxn>
                <a:cxn ang="0">
                  <a:pos x="273" y="0"/>
                </a:cxn>
                <a:cxn ang="0">
                  <a:pos x="986" y="126"/>
                </a:cxn>
                <a:cxn ang="0">
                  <a:pos x="837" y="1198"/>
                </a:cxn>
                <a:cxn ang="0">
                  <a:pos x="618" y="1162"/>
                </a:cxn>
                <a:cxn ang="0">
                  <a:pos x="482" y="1123"/>
                </a:cxn>
                <a:cxn ang="0">
                  <a:pos x="201" y="949"/>
                </a:cxn>
                <a:cxn ang="0">
                  <a:pos x="0" y="818"/>
                </a:cxn>
              </a:cxnLst>
              <a:rect l="0" t="0" r="r" b="b"/>
              <a:pathLst>
                <a:path w="986" h="1198">
                  <a:moveTo>
                    <a:pt x="0" y="818"/>
                  </a:moveTo>
                  <a:lnTo>
                    <a:pt x="62" y="762"/>
                  </a:lnTo>
                  <a:lnTo>
                    <a:pt x="37" y="714"/>
                  </a:lnTo>
                  <a:lnTo>
                    <a:pt x="50" y="650"/>
                  </a:lnTo>
                  <a:lnTo>
                    <a:pt x="116" y="537"/>
                  </a:lnTo>
                  <a:lnTo>
                    <a:pt x="162" y="506"/>
                  </a:lnTo>
                  <a:lnTo>
                    <a:pt x="134" y="465"/>
                  </a:lnTo>
                  <a:lnTo>
                    <a:pt x="117" y="353"/>
                  </a:lnTo>
                  <a:lnTo>
                    <a:pt x="136" y="154"/>
                  </a:lnTo>
                  <a:lnTo>
                    <a:pt x="171" y="144"/>
                  </a:lnTo>
                  <a:lnTo>
                    <a:pt x="227" y="176"/>
                  </a:lnTo>
                  <a:lnTo>
                    <a:pt x="273" y="0"/>
                  </a:lnTo>
                  <a:lnTo>
                    <a:pt x="986" y="126"/>
                  </a:lnTo>
                  <a:lnTo>
                    <a:pt x="837" y="1198"/>
                  </a:lnTo>
                  <a:lnTo>
                    <a:pt x="618" y="1162"/>
                  </a:lnTo>
                  <a:lnTo>
                    <a:pt x="482" y="1123"/>
                  </a:lnTo>
                  <a:lnTo>
                    <a:pt x="201" y="949"/>
                  </a:lnTo>
                  <a:lnTo>
                    <a:pt x="0" y="818"/>
                  </a:lnTo>
                  <a:close/>
                </a:path>
              </a:pathLst>
            </a:custGeom>
            <a:solidFill>
              <a:srgbClr val="00636C"/>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1" name="Freeform 23"/>
            <p:cNvSpPr>
              <a:spLocks noChangeAspect="1"/>
            </p:cNvSpPr>
            <p:nvPr/>
          </p:nvSpPr>
          <p:spPr bwMode="auto">
            <a:xfrm>
              <a:off x="2571750" y="3990976"/>
              <a:ext cx="401638" cy="390525"/>
            </a:xfrm>
            <a:custGeom>
              <a:avLst/>
              <a:gdLst/>
              <a:ahLst/>
              <a:cxnLst>
                <a:cxn ang="0">
                  <a:pos x="0" y="22"/>
                </a:cxn>
                <a:cxn ang="0">
                  <a:pos x="30" y="234"/>
                </a:cxn>
                <a:cxn ang="0">
                  <a:pos x="25" y="566"/>
                </a:cxn>
                <a:cxn ang="0">
                  <a:pos x="39" y="585"/>
                </a:cxn>
                <a:cxn ang="0">
                  <a:pos x="91" y="583"/>
                </a:cxn>
                <a:cxn ang="0">
                  <a:pos x="93" y="686"/>
                </a:cxn>
                <a:cxn ang="0">
                  <a:pos x="527" y="680"/>
                </a:cxn>
                <a:cxn ang="0">
                  <a:pos x="518" y="576"/>
                </a:cxn>
                <a:cxn ang="0">
                  <a:pos x="556" y="463"/>
                </a:cxn>
                <a:cxn ang="0">
                  <a:pos x="608" y="382"/>
                </a:cxn>
                <a:cxn ang="0">
                  <a:pos x="606" y="361"/>
                </a:cxn>
                <a:cxn ang="0">
                  <a:pos x="648" y="289"/>
                </a:cxn>
                <a:cxn ang="0">
                  <a:pos x="667" y="211"/>
                </a:cxn>
                <a:cxn ang="0">
                  <a:pos x="660" y="205"/>
                </a:cxn>
                <a:cxn ang="0">
                  <a:pos x="695" y="175"/>
                </a:cxn>
                <a:cxn ang="0">
                  <a:pos x="730" y="106"/>
                </a:cxn>
                <a:cxn ang="0">
                  <a:pos x="720" y="91"/>
                </a:cxn>
                <a:cxn ang="0">
                  <a:pos x="621" y="97"/>
                </a:cxn>
                <a:cxn ang="0">
                  <a:pos x="649" y="58"/>
                </a:cxn>
                <a:cxn ang="0">
                  <a:pos x="638" y="0"/>
                </a:cxn>
                <a:cxn ang="0">
                  <a:pos x="0" y="22"/>
                </a:cxn>
              </a:cxnLst>
              <a:rect l="0" t="0" r="r" b="b"/>
              <a:pathLst>
                <a:path w="730" h="686">
                  <a:moveTo>
                    <a:pt x="0" y="22"/>
                  </a:moveTo>
                  <a:lnTo>
                    <a:pt x="30" y="234"/>
                  </a:lnTo>
                  <a:lnTo>
                    <a:pt x="25" y="566"/>
                  </a:lnTo>
                  <a:lnTo>
                    <a:pt x="39" y="585"/>
                  </a:lnTo>
                  <a:lnTo>
                    <a:pt x="91" y="583"/>
                  </a:lnTo>
                  <a:lnTo>
                    <a:pt x="93" y="686"/>
                  </a:lnTo>
                  <a:lnTo>
                    <a:pt x="527" y="680"/>
                  </a:lnTo>
                  <a:lnTo>
                    <a:pt x="518" y="576"/>
                  </a:lnTo>
                  <a:lnTo>
                    <a:pt x="556" y="463"/>
                  </a:lnTo>
                  <a:lnTo>
                    <a:pt x="608" y="382"/>
                  </a:lnTo>
                  <a:lnTo>
                    <a:pt x="606" y="361"/>
                  </a:lnTo>
                  <a:lnTo>
                    <a:pt x="648" y="289"/>
                  </a:lnTo>
                  <a:lnTo>
                    <a:pt x="667" y="211"/>
                  </a:lnTo>
                  <a:lnTo>
                    <a:pt x="660" y="205"/>
                  </a:lnTo>
                  <a:lnTo>
                    <a:pt x="695" y="175"/>
                  </a:lnTo>
                  <a:lnTo>
                    <a:pt x="730" y="106"/>
                  </a:lnTo>
                  <a:lnTo>
                    <a:pt x="720" y="91"/>
                  </a:lnTo>
                  <a:lnTo>
                    <a:pt x="621" y="97"/>
                  </a:lnTo>
                  <a:lnTo>
                    <a:pt x="649" y="58"/>
                  </a:lnTo>
                  <a:lnTo>
                    <a:pt x="638" y="0"/>
                  </a:lnTo>
                  <a:lnTo>
                    <a:pt x="0" y="22"/>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2" name="Freeform 24"/>
            <p:cNvSpPr>
              <a:spLocks noChangeAspect="1"/>
            </p:cNvSpPr>
            <p:nvPr/>
          </p:nvSpPr>
          <p:spPr bwMode="auto">
            <a:xfrm>
              <a:off x="1431925" y="3433763"/>
              <a:ext cx="577850" cy="495300"/>
            </a:xfrm>
            <a:custGeom>
              <a:avLst/>
              <a:gdLst/>
              <a:ahLst/>
              <a:cxnLst>
                <a:cxn ang="0">
                  <a:pos x="0" y="761"/>
                </a:cxn>
                <a:cxn ang="0">
                  <a:pos x="103" y="0"/>
                </a:cxn>
                <a:cxn ang="0">
                  <a:pos x="781" y="81"/>
                </a:cxn>
                <a:cxn ang="0">
                  <a:pos x="1054" y="107"/>
                </a:cxn>
                <a:cxn ang="0">
                  <a:pos x="1043" y="297"/>
                </a:cxn>
                <a:cxn ang="0">
                  <a:pos x="1006" y="871"/>
                </a:cxn>
                <a:cxn ang="0">
                  <a:pos x="868" y="861"/>
                </a:cxn>
                <a:cxn ang="0">
                  <a:pos x="435" y="822"/>
                </a:cxn>
                <a:cxn ang="0">
                  <a:pos x="0" y="761"/>
                </a:cxn>
              </a:cxnLst>
              <a:rect l="0" t="0" r="r" b="b"/>
              <a:pathLst>
                <a:path w="1054" h="871">
                  <a:moveTo>
                    <a:pt x="0" y="761"/>
                  </a:moveTo>
                  <a:lnTo>
                    <a:pt x="103" y="0"/>
                  </a:lnTo>
                  <a:lnTo>
                    <a:pt x="781" y="81"/>
                  </a:lnTo>
                  <a:lnTo>
                    <a:pt x="1054" y="107"/>
                  </a:lnTo>
                  <a:lnTo>
                    <a:pt x="1043" y="297"/>
                  </a:lnTo>
                  <a:lnTo>
                    <a:pt x="1006" y="871"/>
                  </a:lnTo>
                  <a:lnTo>
                    <a:pt x="868" y="861"/>
                  </a:lnTo>
                  <a:lnTo>
                    <a:pt x="435" y="822"/>
                  </a:lnTo>
                  <a:lnTo>
                    <a:pt x="0" y="761"/>
                  </a:lnTo>
                  <a:close/>
                </a:path>
              </a:pathLst>
            </a:custGeom>
            <a:solidFill>
              <a:srgbClr val="00C6D7">
                <a:lumMod val="50000"/>
              </a:srgbClr>
            </a:solidFill>
            <a:ln w="12700" cmpd="sng">
              <a:solidFill>
                <a:srgbClr val="0F56DC"/>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3" name="Freeform 25"/>
            <p:cNvSpPr>
              <a:spLocks noChangeAspect="1"/>
            </p:cNvSpPr>
            <p:nvPr/>
          </p:nvSpPr>
          <p:spPr bwMode="auto">
            <a:xfrm>
              <a:off x="4114800" y="3162300"/>
              <a:ext cx="136525" cy="141288"/>
            </a:xfrm>
            <a:custGeom>
              <a:avLst/>
              <a:gdLst/>
              <a:ahLst/>
              <a:cxnLst>
                <a:cxn ang="0">
                  <a:pos x="0" y="50"/>
                </a:cxn>
                <a:cxn ang="0">
                  <a:pos x="20" y="179"/>
                </a:cxn>
                <a:cxn ang="0">
                  <a:pos x="19" y="247"/>
                </a:cxn>
                <a:cxn ang="0">
                  <a:pos x="40" y="241"/>
                </a:cxn>
                <a:cxn ang="0">
                  <a:pos x="52" y="223"/>
                </a:cxn>
                <a:cxn ang="0">
                  <a:pos x="87" y="206"/>
                </a:cxn>
                <a:cxn ang="0">
                  <a:pos x="104" y="173"/>
                </a:cxn>
                <a:cxn ang="0">
                  <a:pos x="113" y="179"/>
                </a:cxn>
                <a:cxn ang="0">
                  <a:pos x="141" y="167"/>
                </a:cxn>
                <a:cxn ang="0">
                  <a:pos x="179" y="160"/>
                </a:cxn>
                <a:cxn ang="0">
                  <a:pos x="179" y="146"/>
                </a:cxn>
                <a:cxn ang="0">
                  <a:pos x="191" y="155"/>
                </a:cxn>
                <a:cxn ang="0">
                  <a:pos x="204" y="143"/>
                </a:cxn>
                <a:cxn ang="0">
                  <a:pos x="223" y="137"/>
                </a:cxn>
                <a:cxn ang="0">
                  <a:pos x="248" y="128"/>
                </a:cxn>
                <a:cxn ang="0">
                  <a:pos x="225" y="0"/>
                </a:cxn>
                <a:cxn ang="0">
                  <a:pos x="0" y="50"/>
                </a:cxn>
              </a:cxnLst>
              <a:rect l="0" t="0" r="r" b="b"/>
              <a:pathLst>
                <a:path w="248" h="247">
                  <a:moveTo>
                    <a:pt x="0" y="50"/>
                  </a:moveTo>
                  <a:lnTo>
                    <a:pt x="20" y="179"/>
                  </a:lnTo>
                  <a:lnTo>
                    <a:pt x="19" y="247"/>
                  </a:lnTo>
                  <a:lnTo>
                    <a:pt x="40" y="241"/>
                  </a:lnTo>
                  <a:lnTo>
                    <a:pt x="52" y="223"/>
                  </a:lnTo>
                  <a:lnTo>
                    <a:pt x="87" y="206"/>
                  </a:lnTo>
                  <a:lnTo>
                    <a:pt x="104" y="173"/>
                  </a:lnTo>
                  <a:lnTo>
                    <a:pt x="113" y="179"/>
                  </a:lnTo>
                  <a:lnTo>
                    <a:pt x="141" y="167"/>
                  </a:lnTo>
                  <a:lnTo>
                    <a:pt x="179" y="160"/>
                  </a:lnTo>
                  <a:lnTo>
                    <a:pt x="179" y="146"/>
                  </a:lnTo>
                  <a:lnTo>
                    <a:pt x="191" y="155"/>
                  </a:lnTo>
                  <a:lnTo>
                    <a:pt x="204" y="143"/>
                  </a:lnTo>
                  <a:lnTo>
                    <a:pt x="223" y="137"/>
                  </a:lnTo>
                  <a:lnTo>
                    <a:pt x="248" y="128"/>
                  </a:lnTo>
                  <a:lnTo>
                    <a:pt x="225" y="0"/>
                  </a:lnTo>
                  <a:lnTo>
                    <a:pt x="0" y="50"/>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4" name="Freeform 26"/>
            <p:cNvSpPr>
              <a:spLocks noChangeAspect="1"/>
            </p:cNvSpPr>
            <p:nvPr/>
          </p:nvSpPr>
          <p:spPr bwMode="auto">
            <a:xfrm>
              <a:off x="4006850" y="3463925"/>
              <a:ext cx="84138" cy="152400"/>
            </a:xfrm>
            <a:custGeom>
              <a:avLst/>
              <a:gdLst/>
              <a:ahLst/>
              <a:cxnLst>
                <a:cxn ang="0">
                  <a:pos x="0" y="27"/>
                </a:cxn>
                <a:cxn ang="0">
                  <a:pos x="20" y="0"/>
                </a:cxn>
                <a:cxn ang="0">
                  <a:pos x="50" y="0"/>
                </a:cxn>
                <a:cxn ang="0">
                  <a:pos x="41" y="29"/>
                </a:cxn>
                <a:cxn ang="0">
                  <a:pos x="31" y="39"/>
                </a:cxn>
                <a:cxn ang="0">
                  <a:pos x="38" y="68"/>
                </a:cxn>
                <a:cxn ang="0">
                  <a:pos x="54" y="87"/>
                </a:cxn>
                <a:cxn ang="0">
                  <a:pos x="74" y="107"/>
                </a:cxn>
                <a:cxn ang="0">
                  <a:pos x="82" y="137"/>
                </a:cxn>
                <a:cxn ang="0">
                  <a:pos x="97" y="162"/>
                </a:cxn>
                <a:cxn ang="0">
                  <a:pos x="112" y="176"/>
                </a:cxn>
                <a:cxn ang="0">
                  <a:pos x="135" y="185"/>
                </a:cxn>
                <a:cxn ang="0">
                  <a:pos x="147" y="207"/>
                </a:cxn>
                <a:cxn ang="0">
                  <a:pos x="126" y="230"/>
                </a:cxn>
                <a:cxn ang="0">
                  <a:pos x="147" y="224"/>
                </a:cxn>
                <a:cxn ang="0">
                  <a:pos x="152" y="244"/>
                </a:cxn>
                <a:cxn ang="0">
                  <a:pos x="112" y="254"/>
                </a:cxn>
                <a:cxn ang="0">
                  <a:pos x="62" y="263"/>
                </a:cxn>
                <a:cxn ang="0">
                  <a:pos x="58" y="245"/>
                </a:cxn>
                <a:cxn ang="0">
                  <a:pos x="0" y="27"/>
                </a:cxn>
              </a:cxnLst>
              <a:rect l="0" t="0" r="r" b="b"/>
              <a:pathLst>
                <a:path w="152" h="263">
                  <a:moveTo>
                    <a:pt x="0" y="27"/>
                  </a:moveTo>
                  <a:lnTo>
                    <a:pt x="20" y="0"/>
                  </a:lnTo>
                  <a:lnTo>
                    <a:pt x="50" y="0"/>
                  </a:lnTo>
                  <a:lnTo>
                    <a:pt x="41" y="29"/>
                  </a:lnTo>
                  <a:lnTo>
                    <a:pt x="31" y="39"/>
                  </a:lnTo>
                  <a:lnTo>
                    <a:pt x="38" y="68"/>
                  </a:lnTo>
                  <a:lnTo>
                    <a:pt x="54" y="87"/>
                  </a:lnTo>
                  <a:lnTo>
                    <a:pt x="74" y="107"/>
                  </a:lnTo>
                  <a:lnTo>
                    <a:pt x="82" y="137"/>
                  </a:lnTo>
                  <a:lnTo>
                    <a:pt x="97" y="162"/>
                  </a:lnTo>
                  <a:lnTo>
                    <a:pt x="112" y="176"/>
                  </a:lnTo>
                  <a:lnTo>
                    <a:pt x="135" y="185"/>
                  </a:lnTo>
                  <a:lnTo>
                    <a:pt x="147" y="207"/>
                  </a:lnTo>
                  <a:lnTo>
                    <a:pt x="126" y="230"/>
                  </a:lnTo>
                  <a:lnTo>
                    <a:pt x="147" y="224"/>
                  </a:lnTo>
                  <a:lnTo>
                    <a:pt x="152" y="244"/>
                  </a:lnTo>
                  <a:lnTo>
                    <a:pt x="112" y="254"/>
                  </a:lnTo>
                  <a:lnTo>
                    <a:pt x="62" y="263"/>
                  </a:lnTo>
                  <a:lnTo>
                    <a:pt x="58" y="245"/>
                  </a:lnTo>
                  <a:lnTo>
                    <a:pt x="0" y="27"/>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5" name="Freeform 27"/>
            <p:cNvSpPr>
              <a:spLocks noChangeAspect="1"/>
            </p:cNvSpPr>
            <p:nvPr/>
          </p:nvSpPr>
          <p:spPr bwMode="auto">
            <a:xfrm>
              <a:off x="3913188" y="3581400"/>
              <a:ext cx="12700" cy="19050"/>
            </a:xfrm>
            <a:custGeom>
              <a:avLst/>
              <a:gdLst/>
              <a:ahLst/>
              <a:cxnLst>
                <a:cxn ang="0">
                  <a:pos x="0" y="10"/>
                </a:cxn>
                <a:cxn ang="0">
                  <a:pos x="16" y="0"/>
                </a:cxn>
                <a:cxn ang="0">
                  <a:pos x="24" y="19"/>
                </a:cxn>
                <a:cxn ang="0">
                  <a:pos x="17" y="34"/>
                </a:cxn>
                <a:cxn ang="0">
                  <a:pos x="0" y="10"/>
                </a:cxn>
              </a:cxnLst>
              <a:rect l="0" t="0" r="r" b="b"/>
              <a:pathLst>
                <a:path w="24" h="34">
                  <a:moveTo>
                    <a:pt x="0" y="10"/>
                  </a:moveTo>
                  <a:lnTo>
                    <a:pt x="16" y="0"/>
                  </a:lnTo>
                  <a:lnTo>
                    <a:pt x="24" y="19"/>
                  </a:lnTo>
                  <a:lnTo>
                    <a:pt x="17" y="34"/>
                  </a:lnTo>
                  <a:lnTo>
                    <a:pt x="0" y="10"/>
                  </a:lnTo>
                  <a:close/>
                </a:path>
              </a:pathLst>
            </a:custGeom>
            <a:pattFill prst="ltDnDiag">
              <a:fgClr>
                <a:srgbClr val="000000"/>
              </a:fgClr>
              <a:bgClr>
                <a:srgbClr val="FFFFFF"/>
              </a:bgClr>
            </a:patt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6" name="Freeform 28"/>
            <p:cNvSpPr>
              <a:spLocks noChangeAspect="1"/>
            </p:cNvSpPr>
            <p:nvPr/>
          </p:nvSpPr>
          <p:spPr bwMode="auto">
            <a:xfrm>
              <a:off x="3178175" y="4533901"/>
              <a:ext cx="719138" cy="593725"/>
            </a:xfrm>
            <a:custGeom>
              <a:avLst/>
              <a:gdLst/>
              <a:ahLst/>
              <a:cxnLst>
                <a:cxn ang="0">
                  <a:pos x="0" y="96"/>
                </a:cxn>
                <a:cxn ang="0">
                  <a:pos x="32" y="157"/>
                </a:cxn>
                <a:cxn ang="0">
                  <a:pos x="29" y="199"/>
                </a:cxn>
                <a:cxn ang="0">
                  <a:pos x="73" y="168"/>
                </a:cxn>
                <a:cxn ang="0">
                  <a:pos x="87" y="160"/>
                </a:cxn>
                <a:cxn ang="0">
                  <a:pos x="109" y="157"/>
                </a:cxn>
                <a:cxn ang="0">
                  <a:pos x="164" y="162"/>
                </a:cxn>
                <a:cxn ang="0">
                  <a:pos x="193" y="151"/>
                </a:cxn>
                <a:cxn ang="0">
                  <a:pos x="241" y="154"/>
                </a:cxn>
                <a:cxn ang="0">
                  <a:pos x="201" y="165"/>
                </a:cxn>
                <a:cxn ang="0">
                  <a:pos x="306" y="204"/>
                </a:cxn>
                <a:cxn ang="0">
                  <a:pos x="314" y="196"/>
                </a:cxn>
                <a:cxn ang="0">
                  <a:pos x="318" y="210"/>
                </a:cxn>
                <a:cxn ang="0">
                  <a:pos x="379" y="255"/>
                </a:cxn>
                <a:cxn ang="0">
                  <a:pos x="361" y="249"/>
                </a:cxn>
                <a:cxn ang="0">
                  <a:pos x="407" y="271"/>
                </a:cxn>
                <a:cxn ang="0">
                  <a:pos x="445" y="252"/>
                </a:cxn>
                <a:cxn ang="0">
                  <a:pos x="499" y="226"/>
                </a:cxn>
                <a:cxn ang="0">
                  <a:pos x="519" y="213"/>
                </a:cxn>
                <a:cxn ang="0">
                  <a:pos x="585" y="182"/>
                </a:cxn>
                <a:cxn ang="0">
                  <a:pos x="663" y="243"/>
                </a:cxn>
                <a:cxn ang="0">
                  <a:pos x="690" y="277"/>
                </a:cxn>
                <a:cxn ang="0">
                  <a:pos x="734" y="313"/>
                </a:cxn>
                <a:cxn ang="0">
                  <a:pos x="792" y="330"/>
                </a:cxn>
                <a:cxn ang="0">
                  <a:pos x="830" y="418"/>
                </a:cxn>
                <a:cxn ang="0">
                  <a:pos x="822" y="582"/>
                </a:cxn>
                <a:cxn ang="0">
                  <a:pos x="852" y="570"/>
                </a:cxn>
                <a:cxn ang="0">
                  <a:pos x="839" y="542"/>
                </a:cxn>
                <a:cxn ang="0">
                  <a:pos x="863" y="552"/>
                </a:cxn>
                <a:cxn ang="0">
                  <a:pos x="881" y="551"/>
                </a:cxn>
                <a:cxn ang="0">
                  <a:pos x="857" y="636"/>
                </a:cxn>
                <a:cxn ang="0">
                  <a:pos x="877" y="660"/>
                </a:cxn>
                <a:cxn ang="0">
                  <a:pos x="922" y="740"/>
                </a:cxn>
                <a:cxn ang="0">
                  <a:pos x="953" y="759"/>
                </a:cxn>
                <a:cxn ang="0">
                  <a:pos x="949" y="734"/>
                </a:cxn>
                <a:cxn ang="0">
                  <a:pos x="961" y="740"/>
                </a:cxn>
                <a:cxn ang="0">
                  <a:pos x="978" y="803"/>
                </a:cxn>
                <a:cxn ang="0">
                  <a:pos x="1017" y="842"/>
                </a:cxn>
                <a:cxn ang="0">
                  <a:pos x="1080" y="913"/>
                </a:cxn>
                <a:cxn ang="0">
                  <a:pos x="1157" y="997"/>
                </a:cxn>
                <a:cxn ang="0">
                  <a:pos x="1198" y="1019"/>
                </a:cxn>
                <a:cxn ang="0">
                  <a:pos x="1157" y="1011"/>
                </a:cxn>
                <a:cxn ang="0">
                  <a:pos x="1204" y="1030"/>
                </a:cxn>
                <a:cxn ang="0">
                  <a:pos x="1251" y="1011"/>
                </a:cxn>
                <a:cxn ang="0">
                  <a:pos x="1295" y="980"/>
                </a:cxn>
                <a:cxn ang="0">
                  <a:pos x="1302" y="891"/>
                </a:cxn>
                <a:cxn ang="0">
                  <a:pos x="1302" y="728"/>
                </a:cxn>
                <a:cxn ang="0">
                  <a:pos x="1147" y="436"/>
                </a:cxn>
                <a:cxn ang="0">
                  <a:pos x="1127" y="358"/>
                </a:cxn>
                <a:cxn ang="0">
                  <a:pos x="971" y="43"/>
                </a:cxn>
                <a:cxn ang="0">
                  <a:pos x="949" y="10"/>
                </a:cxn>
                <a:cxn ang="0">
                  <a:pos x="871" y="20"/>
                </a:cxn>
                <a:cxn ang="0">
                  <a:pos x="857" y="88"/>
                </a:cxn>
                <a:cxn ang="0">
                  <a:pos x="435" y="82"/>
                </a:cxn>
                <a:cxn ang="0">
                  <a:pos x="3" y="69"/>
                </a:cxn>
              </a:cxnLst>
              <a:rect l="0" t="0" r="r" b="b"/>
              <a:pathLst>
                <a:path w="1314" h="1040">
                  <a:moveTo>
                    <a:pt x="3" y="69"/>
                  </a:moveTo>
                  <a:lnTo>
                    <a:pt x="0" y="96"/>
                  </a:lnTo>
                  <a:lnTo>
                    <a:pt x="39" y="134"/>
                  </a:lnTo>
                  <a:lnTo>
                    <a:pt x="32" y="157"/>
                  </a:lnTo>
                  <a:lnTo>
                    <a:pt x="43" y="172"/>
                  </a:lnTo>
                  <a:lnTo>
                    <a:pt x="29" y="199"/>
                  </a:lnTo>
                  <a:lnTo>
                    <a:pt x="58" y="187"/>
                  </a:lnTo>
                  <a:lnTo>
                    <a:pt x="73" y="168"/>
                  </a:lnTo>
                  <a:lnTo>
                    <a:pt x="73" y="148"/>
                  </a:lnTo>
                  <a:lnTo>
                    <a:pt x="87" y="160"/>
                  </a:lnTo>
                  <a:lnTo>
                    <a:pt x="98" y="143"/>
                  </a:lnTo>
                  <a:lnTo>
                    <a:pt x="109" y="157"/>
                  </a:lnTo>
                  <a:lnTo>
                    <a:pt x="80" y="184"/>
                  </a:lnTo>
                  <a:lnTo>
                    <a:pt x="164" y="162"/>
                  </a:lnTo>
                  <a:lnTo>
                    <a:pt x="182" y="143"/>
                  </a:lnTo>
                  <a:lnTo>
                    <a:pt x="193" y="151"/>
                  </a:lnTo>
                  <a:lnTo>
                    <a:pt x="227" y="143"/>
                  </a:lnTo>
                  <a:lnTo>
                    <a:pt x="241" y="154"/>
                  </a:lnTo>
                  <a:lnTo>
                    <a:pt x="183" y="160"/>
                  </a:lnTo>
                  <a:lnTo>
                    <a:pt x="201" y="165"/>
                  </a:lnTo>
                  <a:lnTo>
                    <a:pt x="267" y="182"/>
                  </a:lnTo>
                  <a:lnTo>
                    <a:pt x="306" y="204"/>
                  </a:lnTo>
                  <a:lnTo>
                    <a:pt x="295" y="172"/>
                  </a:lnTo>
                  <a:lnTo>
                    <a:pt x="314" y="196"/>
                  </a:lnTo>
                  <a:lnTo>
                    <a:pt x="342" y="201"/>
                  </a:lnTo>
                  <a:lnTo>
                    <a:pt x="318" y="210"/>
                  </a:lnTo>
                  <a:lnTo>
                    <a:pt x="363" y="234"/>
                  </a:lnTo>
                  <a:lnTo>
                    <a:pt x="379" y="255"/>
                  </a:lnTo>
                  <a:lnTo>
                    <a:pt x="378" y="277"/>
                  </a:lnTo>
                  <a:lnTo>
                    <a:pt x="361" y="249"/>
                  </a:lnTo>
                  <a:lnTo>
                    <a:pt x="371" y="285"/>
                  </a:lnTo>
                  <a:lnTo>
                    <a:pt x="407" y="271"/>
                  </a:lnTo>
                  <a:lnTo>
                    <a:pt x="428" y="270"/>
                  </a:lnTo>
                  <a:lnTo>
                    <a:pt x="445" y="252"/>
                  </a:lnTo>
                  <a:lnTo>
                    <a:pt x="451" y="264"/>
                  </a:lnTo>
                  <a:lnTo>
                    <a:pt x="499" y="226"/>
                  </a:lnTo>
                  <a:lnTo>
                    <a:pt x="529" y="225"/>
                  </a:lnTo>
                  <a:lnTo>
                    <a:pt x="519" y="213"/>
                  </a:lnTo>
                  <a:lnTo>
                    <a:pt x="540" y="184"/>
                  </a:lnTo>
                  <a:lnTo>
                    <a:pt x="585" y="182"/>
                  </a:lnTo>
                  <a:lnTo>
                    <a:pt x="633" y="206"/>
                  </a:lnTo>
                  <a:lnTo>
                    <a:pt x="663" y="243"/>
                  </a:lnTo>
                  <a:lnTo>
                    <a:pt x="686" y="250"/>
                  </a:lnTo>
                  <a:lnTo>
                    <a:pt x="690" y="277"/>
                  </a:lnTo>
                  <a:lnTo>
                    <a:pt x="723" y="293"/>
                  </a:lnTo>
                  <a:lnTo>
                    <a:pt x="734" y="313"/>
                  </a:lnTo>
                  <a:lnTo>
                    <a:pt x="752" y="330"/>
                  </a:lnTo>
                  <a:lnTo>
                    <a:pt x="792" y="330"/>
                  </a:lnTo>
                  <a:lnTo>
                    <a:pt x="809" y="360"/>
                  </a:lnTo>
                  <a:lnTo>
                    <a:pt x="830" y="418"/>
                  </a:lnTo>
                  <a:lnTo>
                    <a:pt x="818" y="518"/>
                  </a:lnTo>
                  <a:lnTo>
                    <a:pt x="822" y="582"/>
                  </a:lnTo>
                  <a:lnTo>
                    <a:pt x="847" y="602"/>
                  </a:lnTo>
                  <a:lnTo>
                    <a:pt x="852" y="570"/>
                  </a:lnTo>
                  <a:lnTo>
                    <a:pt x="835" y="561"/>
                  </a:lnTo>
                  <a:lnTo>
                    <a:pt x="839" y="542"/>
                  </a:lnTo>
                  <a:lnTo>
                    <a:pt x="845" y="546"/>
                  </a:lnTo>
                  <a:lnTo>
                    <a:pt x="863" y="552"/>
                  </a:lnTo>
                  <a:lnTo>
                    <a:pt x="869" y="573"/>
                  </a:lnTo>
                  <a:lnTo>
                    <a:pt x="881" y="551"/>
                  </a:lnTo>
                  <a:lnTo>
                    <a:pt x="891" y="570"/>
                  </a:lnTo>
                  <a:lnTo>
                    <a:pt x="857" y="636"/>
                  </a:lnTo>
                  <a:lnTo>
                    <a:pt x="855" y="648"/>
                  </a:lnTo>
                  <a:lnTo>
                    <a:pt x="877" y="660"/>
                  </a:lnTo>
                  <a:lnTo>
                    <a:pt x="895" y="713"/>
                  </a:lnTo>
                  <a:lnTo>
                    <a:pt x="922" y="740"/>
                  </a:lnTo>
                  <a:lnTo>
                    <a:pt x="935" y="759"/>
                  </a:lnTo>
                  <a:lnTo>
                    <a:pt x="953" y="759"/>
                  </a:lnTo>
                  <a:lnTo>
                    <a:pt x="934" y="728"/>
                  </a:lnTo>
                  <a:lnTo>
                    <a:pt x="949" y="734"/>
                  </a:lnTo>
                  <a:lnTo>
                    <a:pt x="971" y="727"/>
                  </a:lnTo>
                  <a:lnTo>
                    <a:pt x="961" y="740"/>
                  </a:lnTo>
                  <a:lnTo>
                    <a:pt x="969" y="767"/>
                  </a:lnTo>
                  <a:lnTo>
                    <a:pt x="978" y="803"/>
                  </a:lnTo>
                  <a:lnTo>
                    <a:pt x="1009" y="819"/>
                  </a:lnTo>
                  <a:lnTo>
                    <a:pt x="1017" y="842"/>
                  </a:lnTo>
                  <a:lnTo>
                    <a:pt x="1044" y="913"/>
                  </a:lnTo>
                  <a:lnTo>
                    <a:pt x="1080" y="913"/>
                  </a:lnTo>
                  <a:lnTo>
                    <a:pt x="1108" y="928"/>
                  </a:lnTo>
                  <a:lnTo>
                    <a:pt x="1157" y="997"/>
                  </a:lnTo>
                  <a:lnTo>
                    <a:pt x="1197" y="1004"/>
                  </a:lnTo>
                  <a:lnTo>
                    <a:pt x="1198" y="1019"/>
                  </a:lnTo>
                  <a:lnTo>
                    <a:pt x="1188" y="1026"/>
                  </a:lnTo>
                  <a:lnTo>
                    <a:pt x="1157" y="1011"/>
                  </a:lnTo>
                  <a:lnTo>
                    <a:pt x="1168" y="1040"/>
                  </a:lnTo>
                  <a:lnTo>
                    <a:pt x="1204" y="1030"/>
                  </a:lnTo>
                  <a:lnTo>
                    <a:pt x="1237" y="1030"/>
                  </a:lnTo>
                  <a:lnTo>
                    <a:pt x="1251" y="1011"/>
                  </a:lnTo>
                  <a:lnTo>
                    <a:pt x="1280" y="1010"/>
                  </a:lnTo>
                  <a:lnTo>
                    <a:pt x="1295" y="980"/>
                  </a:lnTo>
                  <a:lnTo>
                    <a:pt x="1287" y="938"/>
                  </a:lnTo>
                  <a:lnTo>
                    <a:pt x="1302" y="891"/>
                  </a:lnTo>
                  <a:lnTo>
                    <a:pt x="1314" y="896"/>
                  </a:lnTo>
                  <a:lnTo>
                    <a:pt x="1302" y="728"/>
                  </a:lnTo>
                  <a:lnTo>
                    <a:pt x="1287" y="678"/>
                  </a:lnTo>
                  <a:lnTo>
                    <a:pt x="1147" y="436"/>
                  </a:lnTo>
                  <a:lnTo>
                    <a:pt x="1111" y="358"/>
                  </a:lnTo>
                  <a:lnTo>
                    <a:pt x="1127" y="358"/>
                  </a:lnTo>
                  <a:lnTo>
                    <a:pt x="1034" y="204"/>
                  </a:lnTo>
                  <a:lnTo>
                    <a:pt x="971" y="43"/>
                  </a:lnTo>
                  <a:lnTo>
                    <a:pt x="968" y="15"/>
                  </a:lnTo>
                  <a:lnTo>
                    <a:pt x="949" y="10"/>
                  </a:lnTo>
                  <a:lnTo>
                    <a:pt x="889" y="0"/>
                  </a:lnTo>
                  <a:lnTo>
                    <a:pt x="871" y="20"/>
                  </a:lnTo>
                  <a:lnTo>
                    <a:pt x="883" y="90"/>
                  </a:lnTo>
                  <a:lnTo>
                    <a:pt x="857" y="88"/>
                  </a:lnTo>
                  <a:lnTo>
                    <a:pt x="851" y="56"/>
                  </a:lnTo>
                  <a:lnTo>
                    <a:pt x="435" y="82"/>
                  </a:lnTo>
                  <a:lnTo>
                    <a:pt x="407" y="31"/>
                  </a:lnTo>
                  <a:lnTo>
                    <a:pt x="3" y="69"/>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7" name="Freeform 29"/>
            <p:cNvSpPr>
              <a:spLocks noChangeAspect="1"/>
            </p:cNvSpPr>
            <p:nvPr/>
          </p:nvSpPr>
          <p:spPr bwMode="auto">
            <a:xfrm>
              <a:off x="3306763" y="4098926"/>
              <a:ext cx="433387" cy="485775"/>
            </a:xfrm>
            <a:custGeom>
              <a:avLst/>
              <a:gdLst/>
              <a:ahLst/>
              <a:cxnLst>
                <a:cxn ang="0">
                  <a:pos x="0" y="46"/>
                </a:cxn>
                <a:cxn ang="0">
                  <a:pos x="103" y="443"/>
                </a:cxn>
                <a:cxn ang="0">
                  <a:pos x="141" y="507"/>
                </a:cxn>
                <a:cxn ang="0">
                  <a:pos x="155" y="558"/>
                </a:cxn>
                <a:cxn ang="0">
                  <a:pos x="140" y="593"/>
                </a:cxn>
                <a:cxn ang="0">
                  <a:pos x="133" y="646"/>
                </a:cxn>
                <a:cxn ang="0">
                  <a:pos x="169" y="794"/>
                </a:cxn>
                <a:cxn ang="0">
                  <a:pos x="197" y="845"/>
                </a:cxn>
                <a:cxn ang="0">
                  <a:pos x="613" y="819"/>
                </a:cxn>
                <a:cxn ang="0">
                  <a:pos x="619" y="851"/>
                </a:cxn>
                <a:cxn ang="0">
                  <a:pos x="645" y="853"/>
                </a:cxn>
                <a:cxn ang="0">
                  <a:pos x="633" y="783"/>
                </a:cxn>
                <a:cxn ang="0">
                  <a:pos x="651" y="763"/>
                </a:cxn>
                <a:cxn ang="0">
                  <a:pos x="711" y="773"/>
                </a:cxn>
                <a:cxn ang="0">
                  <a:pos x="722" y="725"/>
                </a:cxn>
                <a:cxn ang="0">
                  <a:pos x="711" y="722"/>
                </a:cxn>
                <a:cxn ang="0">
                  <a:pos x="726" y="710"/>
                </a:cxn>
                <a:cxn ang="0">
                  <a:pos x="704" y="697"/>
                </a:cxn>
                <a:cxn ang="0">
                  <a:pos x="715" y="680"/>
                </a:cxn>
                <a:cxn ang="0">
                  <a:pos x="711" y="658"/>
                </a:cxn>
                <a:cxn ang="0">
                  <a:pos x="740" y="638"/>
                </a:cxn>
                <a:cxn ang="0">
                  <a:pos x="731" y="612"/>
                </a:cxn>
                <a:cxn ang="0">
                  <a:pos x="744" y="604"/>
                </a:cxn>
                <a:cxn ang="0">
                  <a:pos x="751" y="582"/>
                </a:cxn>
                <a:cxn ang="0">
                  <a:pos x="740" y="574"/>
                </a:cxn>
                <a:cxn ang="0">
                  <a:pos x="760" y="558"/>
                </a:cxn>
                <a:cxn ang="0">
                  <a:pos x="749" y="540"/>
                </a:cxn>
                <a:cxn ang="0">
                  <a:pos x="766" y="540"/>
                </a:cxn>
                <a:cxn ang="0">
                  <a:pos x="787" y="516"/>
                </a:cxn>
                <a:cxn ang="0">
                  <a:pos x="778" y="507"/>
                </a:cxn>
                <a:cxn ang="0">
                  <a:pos x="751" y="503"/>
                </a:cxn>
                <a:cxn ang="0">
                  <a:pos x="734" y="479"/>
                </a:cxn>
                <a:cxn ang="0">
                  <a:pos x="702" y="420"/>
                </a:cxn>
                <a:cxn ang="0">
                  <a:pos x="685" y="413"/>
                </a:cxn>
                <a:cxn ang="0">
                  <a:pos x="648" y="336"/>
                </a:cxn>
                <a:cxn ang="0">
                  <a:pos x="600" y="303"/>
                </a:cxn>
                <a:cxn ang="0">
                  <a:pos x="564" y="250"/>
                </a:cxn>
                <a:cxn ang="0">
                  <a:pos x="476" y="183"/>
                </a:cxn>
                <a:cxn ang="0">
                  <a:pos x="432" y="123"/>
                </a:cxn>
                <a:cxn ang="0">
                  <a:pos x="338" y="58"/>
                </a:cxn>
                <a:cxn ang="0">
                  <a:pos x="367" y="0"/>
                </a:cxn>
                <a:cxn ang="0">
                  <a:pos x="189" y="21"/>
                </a:cxn>
                <a:cxn ang="0">
                  <a:pos x="0" y="46"/>
                </a:cxn>
              </a:cxnLst>
              <a:rect l="0" t="0" r="r" b="b"/>
              <a:pathLst>
                <a:path w="787" h="853">
                  <a:moveTo>
                    <a:pt x="0" y="46"/>
                  </a:moveTo>
                  <a:lnTo>
                    <a:pt x="103" y="443"/>
                  </a:lnTo>
                  <a:lnTo>
                    <a:pt x="141" y="507"/>
                  </a:lnTo>
                  <a:lnTo>
                    <a:pt x="155" y="558"/>
                  </a:lnTo>
                  <a:lnTo>
                    <a:pt x="140" y="593"/>
                  </a:lnTo>
                  <a:lnTo>
                    <a:pt x="133" y="646"/>
                  </a:lnTo>
                  <a:lnTo>
                    <a:pt x="169" y="794"/>
                  </a:lnTo>
                  <a:lnTo>
                    <a:pt x="197" y="845"/>
                  </a:lnTo>
                  <a:lnTo>
                    <a:pt x="613" y="819"/>
                  </a:lnTo>
                  <a:lnTo>
                    <a:pt x="619" y="851"/>
                  </a:lnTo>
                  <a:lnTo>
                    <a:pt x="645" y="853"/>
                  </a:lnTo>
                  <a:lnTo>
                    <a:pt x="633" y="783"/>
                  </a:lnTo>
                  <a:lnTo>
                    <a:pt x="651" y="763"/>
                  </a:lnTo>
                  <a:lnTo>
                    <a:pt x="711" y="773"/>
                  </a:lnTo>
                  <a:lnTo>
                    <a:pt x="722" y="725"/>
                  </a:lnTo>
                  <a:lnTo>
                    <a:pt x="711" y="722"/>
                  </a:lnTo>
                  <a:lnTo>
                    <a:pt x="726" y="710"/>
                  </a:lnTo>
                  <a:lnTo>
                    <a:pt x="704" y="697"/>
                  </a:lnTo>
                  <a:lnTo>
                    <a:pt x="715" y="680"/>
                  </a:lnTo>
                  <a:lnTo>
                    <a:pt x="711" y="658"/>
                  </a:lnTo>
                  <a:lnTo>
                    <a:pt x="740" y="638"/>
                  </a:lnTo>
                  <a:lnTo>
                    <a:pt x="731" y="612"/>
                  </a:lnTo>
                  <a:lnTo>
                    <a:pt x="744" y="604"/>
                  </a:lnTo>
                  <a:lnTo>
                    <a:pt x="751" y="582"/>
                  </a:lnTo>
                  <a:lnTo>
                    <a:pt x="740" y="574"/>
                  </a:lnTo>
                  <a:lnTo>
                    <a:pt x="760" y="558"/>
                  </a:lnTo>
                  <a:lnTo>
                    <a:pt x="749" y="540"/>
                  </a:lnTo>
                  <a:lnTo>
                    <a:pt x="766" y="540"/>
                  </a:lnTo>
                  <a:lnTo>
                    <a:pt x="787" y="516"/>
                  </a:lnTo>
                  <a:lnTo>
                    <a:pt x="778" y="507"/>
                  </a:lnTo>
                  <a:lnTo>
                    <a:pt x="751" y="503"/>
                  </a:lnTo>
                  <a:lnTo>
                    <a:pt x="734" y="479"/>
                  </a:lnTo>
                  <a:lnTo>
                    <a:pt x="702" y="420"/>
                  </a:lnTo>
                  <a:lnTo>
                    <a:pt x="685" y="413"/>
                  </a:lnTo>
                  <a:lnTo>
                    <a:pt x="648" y="336"/>
                  </a:lnTo>
                  <a:lnTo>
                    <a:pt x="600" y="303"/>
                  </a:lnTo>
                  <a:lnTo>
                    <a:pt x="564" y="250"/>
                  </a:lnTo>
                  <a:lnTo>
                    <a:pt x="476" y="183"/>
                  </a:lnTo>
                  <a:lnTo>
                    <a:pt x="432" y="123"/>
                  </a:lnTo>
                  <a:lnTo>
                    <a:pt x="338" y="58"/>
                  </a:lnTo>
                  <a:lnTo>
                    <a:pt x="367" y="0"/>
                  </a:lnTo>
                  <a:lnTo>
                    <a:pt x="189" y="21"/>
                  </a:lnTo>
                  <a:lnTo>
                    <a:pt x="0" y="46"/>
                  </a:lnTo>
                  <a:close/>
                </a:path>
              </a:pathLst>
            </a:custGeom>
            <a:solidFill>
              <a:srgbClr val="3FED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8" name="Freeform 30"/>
            <p:cNvSpPr>
              <a:spLocks noChangeAspect="1"/>
            </p:cNvSpPr>
            <p:nvPr/>
          </p:nvSpPr>
          <p:spPr bwMode="auto">
            <a:xfrm>
              <a:off x="2806700" y="3321050"/>
              <a:ext cx="311150" cy="609600"/>
            </a:xfrm>
            <a:custGeom>
              <a:avLst/>
              <a:gdLst/>
              <a:ahLst/>
              <a:cxnLst>
                <a:cxn ang="0">
                  <a:pos x="0" y="472"/>
                </a:cxn>
                <a:cxn ang="0">
                  <a:pos x="11" y="440"/>
                </a:cxn>
                <a:cxn ang="0">
                  <a:pos x="49" y="375"/>
                </a:cxn>
                <a:cxn ang="0">
                  <a:pos x="71" y="303"/>
                </a:cxn>
                <a:cxn ang="0">
                  <a:pos x="50" y="253"/>
                </a:cxn>
                <a:cxn ang="0">
                  <a:pos x="148" y="175"/>
                </a:cxn>
                <a:cxn ang="0">
                  <a:pos x="168" y="133"/>
                </a:cxn>
                <a:cxn ang="0">
                  <a:pos x="168" y="113"/>
                </a:cxn>
                <a:cxn ang="0">
                  <a:pos x="98" y="28"/>
                </a:cxn>
                <a:cxn ang="0">
                  <a:pos x="477" y="0"/>
                </a:cxn>
                <a:cxn ang="0">
                  <a:pos x="487" y="67"/>
                </a:cxn>
                <a:cxn ang="0">
                  <a:pos x="525" y="145"/>
                </a:cxn>
                <a:cxn ang="0">
                  <a:pos x="559" y="552"/>
                </a:cxn>
                <a:cxn ang="0">
                  <a:pos x="550" y="635"/>
                </a:cxn>
                <a:cxn ang="0">
                  <a:pos x="569" y="685"/>
                </a:cxn>
                <a:cxn ang="0">
                  <a:pos x="548" y="777"/>
                </a:cxn>
                <a:cxn ang="0">
                  <a:pos x="518" y="820"/>
                </a:cxn>
                <a:cxn ang="0">
                  <a:pos x="503" y="885"/>
                </a:cxn>
                <a:cxn ang="0">
                  <a:pos x="516" y="903"/>
                </a:cxn>
                <a:cxn ang="0">
                  <a:pos x="504" y="945"/>
                </a:cxn>
                <a:cxn ang="0">
                  <a:pos x="512" y="960"/>
                </a:cxn>
                <a:cxn ang="0">
                  <a:pos x="467" y="978"/>
                </a:cxn>
                <a:cxn ang="0">
                  <a:pos x="457" y="1047"/>
                </a:cxn>
                <a:cxn ang="0">
                  <a:pos x="394" y="1022"/>
                </a:cxn>
                <a:cxn ang="0">
                  <a:pos x="358" y="1056"/>
                </a:cxn>
                <a:cxn ang="0">
                  <a:pos x="361" y="1069"/>
                </a:cxn>
                <a:cxn ang="0">
                  <a:pos x="339" y="1069"/>
                </a:cxn>
                <a:cxn ang="0">
                  <a:pos x="316" y="1023"/>
                </a:cxn>
                <a:cxn ang="0">
                  <a:pos x="305" y="962"/>
                </a:cxn>
                <a:cxn ang="0">
                  <a:pos x="279" y="921"/>
                </a:cxn>
                <a:cxn ang="0">
                  <a:pos x="241" y="903"/>
                </a:cxn>
                <a:cxn ang="0">
                  <a:pos x="195" y="864"/>
                </a:cxn>
                <a:cxn ang="0">
                  <a:pos x="179" y="810"/>
                </a:cxn>
                <a:cxn ang="0">
                  <a:pos x="205" y="727"/>
                </a:cxn>
                <a:cxn ang="0">
                  <a:pos x="181" y="711"/>
                </a:cxn>
                <a:cxn ang="0">
                  <a:pos x="126" y="711"/>
                </a:cxn>
                <a:cxn ang="0">
                  <a:pos x="116" y="658"/>
                </a:cxn>
                <a:cxn ang="0">
                  <a:pos x="23" y="557"/>
                </a:cxn>
                <a:cxn ang="0">
                  <a:pos x="0" y="472"/>
                </a:cxn>
              </a:cxnLst>
              <a:rect l="0" t="0" r="r" b="b"/>
              <a:pathLst>
                <a:path w="569" h="1069">
                  <a:moveTo>
                    <a:pt x="0" y="472"/>
                  </a:moveTo>
                  <a:lnTo>
                    <a:pt x="11" y="440"/>
                  </a:lnTo>
                  <a:lnTo>
                    <a:pt x="49" y="375"/>
                  </a:lnTo>
                  <a:lnTo>
                    <a:pt x="71" y="303"/>
                  </a:lnTo>
                  <a:lnTo>
                    <a:pt x="50" y="253"/>
                  </a:lnTo>
                  <a:lnTo>
                    <a:pt x="148" y="175"/>
                  </a:lnTo>
                  <a:lnTo>
                    <a:pt x="168" y="133"/>
                  </a:lnTo>
                  <a:lnTo>
                    <a:pt x="168" y="113"/>
                  </a:lnTo>
                  <a:lnTo>
                    <a:pt x="98" y="28"/>
                  </a:lnTo>
                  <a:lnTo>
                    <a:pt x="477" y="0"/>
                  </a:lnTo>
                  <a:lnTo>
                    <a:pt x="487" y="67"/>
                  </a:lnTo>
                  <a:lnTo>
                    <a:pt x="525" y="145"/>
                  </a:lnTo>
                  <a:lnTo>
                    <a:pt x="559" y="552"/>
                  </a:lnTo>
                  <a:lnTo>
                    <a:pt x="550" y="635"/>
                  </a:lnTo>
                  <a:lnTo>
                    <a:pt x="569" y="685"/>
                  </a:lnTo>
                  <a:lnTo>
                    <a:pt x="548" y="777"/>
                  </a:lnTo>
                  <a:lnTo>
                    <a:pt x="518" y="820"/>
                  </a:lnTo>
                  <a:lnTo>
                    <a:pt x="503" y="885"/>
                  </a:lnTo>
                  <a:lnTo>
                    <a:pt x="516" y="903"/>
                  </a:lnTo>
                  <a:lnTo>
                    <a:pt x="504" y="945"/>
                  </a:lnTo>
                  <a:lnTo>
                    <a:pt x="512" y="960"/>
                  </a:lnTo>
                  <a:lnTo>
                    <a:pt x="467" y="978"/>
                  </a:lnTo>
                  <a:lnTo>
                    <a:pt x="457" y="1047"/>
                  </a:lnTo>
                  <a:lnTo>
                    <a:pt x="394" y="1022"/>
                  </a:lnTo>
                  <a:lnTo>
                    <a:pt x="358" y="1056"/>
                  </a:lnTo>
                  <a:lnTo>
                    <a:pt x="361" y="1069"/>
                  </a:lnTo>
                  <a:lnTo>
                    <a:pt x="339" y="1069"/>
                  </a:lnTo>
                  <a:lnTo>
                    <a:pt x="316" y="1023"/>
                  </a:lnTo>
                  <a:lnTo>
                    <a:pt x="305" y="962"/>
                  </a:lnTo>
                  <a:lnTo>
                    <a:pt x="279" y="921"/>
                  </a:lnTo>
                  <a:lnTo>
                    <a:pt x="241" y="903"/>
                  </a:lnTo>
                  <a:lnTo>
                    <a:pt x="195" y="864"/>
                  </a:lnTo>
                  <a:lnTo>
                    <a:pt x="179" y="810"/>
                  </a:lnTo>
                  <a:lnTo>
                    <a:pt x="205" y="727"/>
                  </a:lnTo>
                  <a:lnTo>
                    <a:pt x="181" y="711"/>
                  </a:lnTo>
                  <a:lnTo>
                    <a:pt x="126" y="711"/>
                  </a:lnTo>
                  <a:lnTo>
                    <a:pt x="116" y="658"/>
                  </a:lnTo>
                  <a:lnTo>
                    <a:pt x="23" y="557"/>
                  </a:lnTo>
                  <a:lnTo>
                    <a:pt x="0" y="472"/>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39" name="Freeform 31"/>
            <p:cNvSpPr>
              <a:spLocks noChangeAspect="1"/>
            </p:cNvSpPr>
            <p:nvPr/>
          </p:nvSpPr>
          <p:spPr bwMode="auto">
            <a:xfrm>
              <a:off x="3081338" y="3376613"/>
              <a:ext cx="244475" cy="458787"/>
            </a:xfrm>
            <a:custGeom>
              <a:avLst/>
              <a:gdLst/>
              <a:ahLst/>
              <a:cxnLst>
                <a:cxn ang="0">
                  <a:pos x="0" y="788"/>
                </a:cxn>
                <a:cxn ang="0">
                  <a:pos x="13" y="806"/>
                </a:cxn>
                <a:cxn ang="0">
                  <a:pos x="27" y="787"/>
                </a:cxn>
                <a:cxn ang="0">
                  <a:pos x="92" y="773"/>
                </a:cxn>
                <a:cxn ang="0">
                  <a:pos x="113" y="778"/>
                </a:cxn>
                <a:cxn ang="0">
                  <a:pos x="184" y="754"/>
                </a:cxn>
                <a:cxn ang="0">
                  <a:pos x="209" y="776"/>
                </a:cxn>
                <a:cxn ang="0">
                  <a:pos x="231" y="723"/>
                </a:cxn>
                <a:cxn ang="0">
                  <a:pos x="253" y="708"/>
                </a:cxn>
                <a:cxn ang="0">
                  <a:pos x="303" y="739"/>
                </a:cxn>
                <a:cxn ang="0">
                  <a:pos x="311" y="706"/>
                </a:cxn>
                <a:cxn ang="0">
                  <a:pos x="365" y="633"/>
                </a:cxn>
                <a:cxn ang="0">
                  <a:pos x="377" y="590"/>
                </a:cxn>
                <a:cxn ang="0">
                  <a:pos x="397" y="597"/>
                </a:cxn>
                <a:cxn ang="0">
                  <a:pos x="447" y="559"/>
                </a:cxn>
                <a:cxn ang="0">
                  <a:pos x="434" y="528"/>
                </a:cxn>
                <a:cxn ang="0">
                  <a:pos x="441" y="509"/>
                </a:cxn>
                <a:cxn ang="0">
                  <a:pos x="390" y="13"/>
                </a:cxn>
                <a:cxn ang="0">
                  <a:pos x="385" y="0"/>
                </a:cxn>
                <a:cxn ang="0">
                  <a:pos x="118" y="33"/>
                </a:cxn>
                <a:cxn ang="0">
                  <a:pos x="66" y="62"/>
                </a:cxn>
                <a:cxn ang="0">
                  <a:pos x="22" y="48"/>
                </a:cxn>
                <a:cxn ang="0">
                  <a:pos x="56" y="455"/>
                </a:cxn>
                <a:cxn ang="0">
                  <a:pos x="47" y="538"/>
                </a:cxn>
                <a:cxn ang="0">
                  <a:pos x="66" y="588"/>
                </a:cxn>
                <a:cxn ang="0">
                  <a:pos x="45" y="680"/>
                </a:cxn>
                <a:cxn ang="0">
                  <a:pos x="15" y="723"/>
                </a:cxn>
                <a:cxn ang="0">
                  <a:pos x="0" y="788"/>
                </a:cxn>
              </a:cxnLst>
              <a:rect l="0" t="0" r="r" b="b"/>
              <a:pathLst>
                <a:path w="447" h="806">
                  <a:moveTo>
                    <a:pt x="0" y="788"/>
                  </a:moveTo>
                  <a:lnTo>
                    <a:pt x="13" y="806"/>
                  </a:lnTo>
                  <a:lnTo>
                    <a:pt x="27" y="787"/>
                  </a:lnTo>
                  <a:lnTo>
                    <a:pt x="92" y="773"/>
                  </a:lnTo>
                  <a:lnTo>
                    <a:pt x="113" y="778"/>
                  </a:lnTo>
                  <a:lnTo>
                    <a:pt x="184" y="754"/>
                  </a:lnTo>
                  <a:lnTo>
                    <a:pt x="209" y="776"/>
                  </a:lnTo>
                  <a:lnTo>
                    <a:pt x="231" y="723"/>
                  </a:lnTo>
                  <a:lnTo>
                    <a:pt x="253" y="708"/>
                  </a:lnTo>
                  <a:lnTo>
                    <a:pt x="303" y="739"/>
                  </a:lnTo>
                  <a:lnTo>
                    <a:pt x="311" y="706"/>
                  </a:lnTo>
                  <a:lnTo>
                    <a:pt x="365" y="633"/>
                  </a:lnTo>
                  <a:lnTo>
                    <a:pt x="377" y="590"/>
                  </a:lnTo>
                  <a:lnTo>
                    <a:pt x="397" y="597"/>
                  </a:lnTo>
                  <a:lnTo>
                    <a:pt x="447" y="559"/>
                  </a:lnTo>
                  <a:lnTo>
                    <a:pt x="434" y="528"/>
                  </a:lnTo>
                  <a:lnTo>
                    <a:pt x="441" y="509"/>
                  </a:lnTo>
                  <a:lnTo>
                    <a:pt x="390" y="13"/>
                  </a:lnTo>
                  <a:lnTo>
                    <a:pt x="385" y="0"/>
                  </a:lnTo>
                  <a:lnTo>
                    <a:pt x="118" y="33"/>
                  </a:lnTo>
                  <a:lnTo>
                    <a:pt x="66" y="62"/>
                  </a:lnTo>
                  <a:lnTo>
                    <a:pt x="22" y="48"/>
                  </a:lnTo>
                  <a:lnTo>
                    <a:pt x="56" y="455"/>
                  </a:lnTo>
                  <a:lnTo>
                    <a:pt x="47" y="538"/>
                  </a:lnTo>
                  <a:lnTo>
                    <a:pt x="66" y="588"/>
                  </a:lnTo>
                  <a:lnTo>
                    <a:pt x="45" y="680"/>
                  </a:lnTo>
                  <a:lnTo>
                    <a:pt x="15" y="723"/>
                  </a:lnTo>
                  <a:lnTo>
                    <a:pt x="0" y="788"/>
                  </a:lnTo>
                  <a:close/>
                </a:path>
              </a:pathLst>
            </a:custGeom>
            <a:solidFill>
              <a:srgbClr val="3FED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0" name="Freeform 32"/>
            <p:cNvSpPr>
              <a:spLocks noChangeAspect="1"/>
            </p:cNvSpPr>
            <p:nvPr/>
          </p:nvSpPr>
          <p:spPr bwMode="auto">
            <a:xfrm>
              <a:off x="2425700" y="3228975"/>
              <a:ext cx="473075" cy="342900"/>
            </a:xfrm>
            <a:custGeom>
              <a:avLst/>
              <a:gdLst/>
              <a:ahLst/>
              <a:cxnLst>
                <a:cxn ang="0">
                  <a:pos x="0" y="13"/>
                </a:cxn>
                <a:cxn ang="0">
                  <a:pos x="1" y="59"/>
                </a:cxn>
                <a:cxn ang="0">
                  <a:pos x="17" y="94"/>
                </a:cxn>
                <a:cxn ang="0">
                  <a:pos x="6" y="127"/>
                </a:cxn>
                <a:cxn ang="0">
                  <a:pos x="16" y="211"/>
                </a:cxn>
                <a:cxn ang="0">
                  <a:pos x="57" y="327"/>
                </a:cxn>
                <a:cxn ang="0">
                  <a:pos x="58" y="365"/>
                </a:cxn>
                <a:cxn ang="0">
                  <a:pos x="86" y="421"/>
                </a:cxn>
                <a:cxn ang="0">
                  <a:pos x="97" y="511"/>
                </a:cxn>
                <a:cxn ang="0">
                  <a:pos x="91" y="538"/>
                </a:cxn>
                <a:cxn ang="0">
                  <a:pos x="107" y="568"/>
                </a:cxn>
                <a:cxn ang="0">
                  <a:pos x="665" y="557"/>
                </a:cxn>
                <a:cxn ang="0">
                  <a:pos x="706" y="601"/>
                </a:cxn>
                <a:cxn ang="0">
                  <a:pos x="744" y="536"/>
                </a:cxn>
                <a:cxn ang="0">
                  <a:pos x="766" y="464"/>
                </a:cxn>
                <a:cxn ang="0">
                  <a:pos x="745" y="414"/>
                </a:cxn>
                <a:cxn ang="0">
                  <a:pos x="843" y="336"/>
                </a:cxn>
                <a:cxn ang="0">
                  <a:pos x="863" y="294"/>
                </a:cxn>
                <a:cxn ang="0">
                  <a:pos x="863" y="274"/>
                </a:cxn>
                <a:cxn ang="0">
                  <a:pos x="793" y="189"/>
                </a:cxn>
                <a:cxn ang="0">
                  <a:pos x="721" y="98"/>
                </a:cxn>
                <a:cxn ang="0">
                  <a:pos x="706" y="0"/>
                </a:cxn>
                <a:cxn ang="0">
                  <a:pos x="18" y="16"/>
                </a:cxn>
                <a:cxn ang="0">
                  <a:pos x="0" y="13"/>
                </a:cxn>
              </a:cxnLst>
              <a:rect l="0" t="0" r="r" b="b"/>
              <a:pathLst>
                <a:path w="863" h="601">
                  <a:moveTo>
                    <a:pt x="0" y="13"/>
                  </a:moveTo>
                  <a:lnTo>
                    <a:pt x="1" y="59"/>
                  </a:lnTo>
                  <a:lnTo>
                    <a:pt x="17" y="94"/>
                  </a:lnTo>
                  <a:lnTo>
                    <a:pt x="6" y="127"/>
                  </a:lnTo>
                  <a:lnTo>
                    <a:pt x="16" y="211"/>
                  </a:lnTo>
                  <a:lnTo>
                    <a:pt x="57" y="327"/>
                  </a:lnTo>
                  <a:lnTo>
                    <a:pt x="58" y="365"/>
                  </a:lnTo>
                  <a:lnTo>
                    <a:pt x="86" y="421"/>
                  </a:lnTo>
                  <a:lnTo>
                    <a:pt x="97" y="511"/>
                  </a:lnTo>
                  <a:lnTo>
                    <a:pt x="91" y="538"/>
                  </a:lnTo>
                  <a:lnTo>
                    <a:pt x="107" y="568"/>
                  </a:lnTo>
                  <a:lnTo>
                    <a:pt x="665" y="557"/>
                  </a:lnTo>
                  <a:lnTo>
                    <a:pt x="706" y="601"/>
                  </a:lnTo>
                  <a:lnTo>
                    <a:pt x="744" y="536"/>
                  </a:lnTo>
                  <a:lnTo>
                    <a:pt x="766" y="464"/>
                  </a:lnTo>
                  <a:lnTo>
                    <a:pt x="745" y="414"/>
                  </a:lnTo>
                  <a:lnTo>
                    <a:pt x="843" y="336"/>
                  </a:lnTo>
                  <a:lnTo>
                    <a:pt x="863" y="294"/>
                  </a:lnTo>
                  <a:lnTo>
                    <a:pt x="863" y="274"/>
                  </a:lnTo>
                  <a:lnTo>
                    <a:pt x="793" y="189"/>
                  </a:lnTo>
                  <a:lnTo>
                    <a:pt x="721" y="98"/>
                  </a:lnTo>
                  <a:lnTo>
                    <a:pt x="706" y="0"/>
                  </a:lnTo>
                  <a:lnTo>
                    <a:pt x="18" y="16"/>
                  </a:lnTo>
                  <a:lnTo>
                    <a:pt x="0" y="1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1" name="Freeform 33"/>
            <p:cNvSpPr>
              <a:spLocks noChangeAspect="1"/>
            </p:cNvSpPr>
            <p:nvPr/>
          </p:nvSpPr>
          <p:spPr bwMode="auto">
            <a:xfrm>
              <a:off x="1985963" y="3600450"/>
              <a:ext cx="587375" cy="347663"/>
            </a:xfrm>
            <a:custGeom>
              <a:avLst/>
              <a:gdLst/>
              <a:ahLst/>
              <a:cxnLst>
                <a:cxn ang="0">
                  <a:pos x="0" y="574"/>
                </a:cxn>
                <a:cxn ang="0">
                  <a:pos x="37" y="0"/>
                </a:cxn>
                <a:cxn ang="0">
                  <a:pos x="439" y="21"/>
                </a:cxn>
                <a:cxn ang="0">
                  <a:pos x="970" y="29"/>
                </a:cxn>
                <a:cxn ang="0">
                  <a:pos x="998" y="55"/>
                </a:cxn>
                <a:cxn ang="0">
                  <a:pos x="1017" y="51"/>
                </a:cxn>
                <a:cxn ang="0">
                  <a:pos x="1032" y="65"/>
                </a:cxn>
                <a:cxn ang="0">
                  <a:pos x="1033" y="81"/>
                </a:cxn>
                <a:cxn ang="0">
                  <a:pos x="1020" y="81"/>
                </a:cxn>
                <a:cxn ang="0">
                  <a:pos x="1001" y="121"/>
                </a:cxn>
                <a:cxn ang="0">
                  <a:pos x="1044" y="182"/>
                </a:cxn>
                <a:cxn ang="0">
                  <a:pos x="1076" y="195"/>
                </a:cxn>
                <a:cxn ang="0">
                  <a:pos x="1071" y="603"/>
                </a:cxn>
                <a:cxn ang="0">
                  <a:pos x="614" y="607"/>
                </a:cxn>
                <a:cxn ang="0">
                  <a:pos x="0" y="574"/>
                </a:cxn>
              </a:cxnLst>
              <a:rect l="0" t="0" r="r" b="b"/>
              <a:pathLst>
                <a:path w="1076" h="607">
                  <a:moveTo>
                    <a:pt x="0" y="574"/>
                  </a:moveTo>
                  <a:lnTo>
                    <a:pt x="37" y="0"/>
                  </a:lnTo>
                  <a:lnTo>
                    <a:pt x="439" y="21"/>
                  </a:lnTo>
                  <a:lnTo>
                    <a:pt x="970" y="29"/>
                  </a:lnTo>
                  <a:lnTo>
                    <a:pt x="998" y="55"/>
                  </a:lnTo>
                  <a:lnTo>
                    <a:pt x="1017" y="51"/>
                  </a:lnTo>
                  <a:lnTo>
                    <a:pt x="1032" y="65"/>
                  </a:lnTo>
                  <a:lnTo>
                    <a:pt x="1033" y="81"/>
                  </a:lnTo>
                  <a:lnTo>
                    <a:pt x="1020" y="81"/>
                  </a:lnTo>
                  <a:lnTo>
                    <a:pt x="1001" y="121"/>
                  </a:lnTo>
                  <a:lnTo>
                    <a:pt x="1044" y="182"/>
                  </a:lnTo>
                  <a:lnTo>
                    <a:pt x="1076" y="195"/>
                  </a:lnTo>
                  <a:lnTo>
                    <a:pt x="1071" y="603"/>
                  </a:lnTo>
                  <a:lnTo>
                    <a:pt x="614" y="607"/>
                  </a:lnTo>
                  <a:lnTo>
                    <a:pt x="0" y="574"/>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2" name="Freeform 34"/>
            <p:cNvSpPr>
              <a:spLocks noChangeAspect="1"/>
            </p:cNvSpPr>
            <p:nvPr/>
          </p:nvSpPr>
          <p:spPr bwMode="auto">
            <a:xfrm>
              <a:off x="2989263" y="3663950"/>
              <a:ext cx="574675" cy="322263"/>
            </a:xfrm>
            <a:custGeom>
              <a:avLst/>
              <a:gdLst/>
              <a:ahLst/>
              <a:cxnLst>
                <a:cxn ang="0">
                  <a:pos x="0" y="562"/>
                </a:cxn>
                <a:cxn ang="0">
                  <a:pos x="10" y="536"/>
                </a:cxn>
                <a:cxn ang="0">
                  <a:pos x="31" y="532"/>
                </a:cxn>
                <a:cxn ang="0">
                  <a:pos x="38" y="471"/>
                </a:cxn>
                <a:cxn ang="0">
                  <a:pos x="26" y="465"/>
                </a:cxn>
                <a:cxn ang="0">
                  <a:pos x="23" y="452"/>
                </a:cxn>
                <a:cxn ang="0">
                  <a:pos x="59" y="418"/>
                </a:cxn>
                <a:cxn ang="0">
                  <a:pos x="122" y="443"/>
                </a:cxn>
                <a:cxn ang="0">
                  <a:pos x="132" y="374"/>
                </a:cxn>
                <a:cxn ang="0">
                  <a:pos x="177" y="356"/>
                </a:cxn>
                <a:cxn ang="0">
                  <a:pos x="169" y="341"/>
                </a:cxn>
                <a:cxn ang="0">
                  <a:pos x="181" y="299"/>
                </a:cxn>
                <a:cxn ang="0">
                  <a:pos x="195" y="280"/>
                </a:cxn>
                <a:cxn ang="0">
                  <a:pos x="260" y="266"/>
                </a:cxn>
                <a:cxn ang="0">
                  <a:pos x="281" y="271"/>
                </a:cxn>
                <a:cxn ang="0">
                  <a:pos x="352" y="247"/>
                </a:cxn>
                <a:cxn ang="0">
                  <a:pos x="377" y="269"/>
                </a:cxn>
                <a:cxn ang="0">
                  <a:pos x="399" y="216"/>
                </a:cxn>
                <a:cxn ang="0">
                  <a:pos x="421" y="201"/>
                </a:cxn>
                <a:cxn ang="0">
                  <a:pos x="471" y="232"/>
                </a:cxn>
                <a:cxn ang="0">
                  <a:pos x="479" y="199"/>
                </a:cxn>
                <a:cxn ang="0">
                  <a:pos x="533" y="126"/>
                </a:cxn>
                <a:cxn ang="0">
                  <a:pos x="545" y="83"/>
                </a:cxn>
                <a:cxn ang="0">
                  <a:pos x="565" y="90"/>
                </a:cxn>
                <a:cxn ang="0">
                  <a:pos x="615" y="52"/>
                </a:cxn>
                <a:cxn ang="0">
                  <a:pos x="602" y="21"/>
                </a:cxn>
                <a:cxn ang="0">
                  <a:pos x="609" y="2"/>
                </a:cxn>
                <a:cxn ang="0">
                  <a:pos x="655" y="0"/>
                </a:cxn>
                <a:cxn ang="0">
                  <a:pos x="683" y="11"/>
                </a:cxn>
                <a:cxn ang="0">
                  <a:pos x="699" y="45"/>
                </a:cxn>
                <a:cxn ang="0">
                  <a:pos x="747" y="53"/>
                </a:cxn>
                <a:cxn ang="0">
                  <a:pos x="774" y="69"/>
                </a:cxn>
                <a:cxn ang="0">
                  <a:pos x="841" y="66"/>
                </a:cxn>
                <a:cxn ang="0">
                  <a:pos x="870" y="45"/>
                </a:cxn>
                <a:cxn ang="0">
                  <a:pos x="941" y="92"/>
                </a:cxn>
                <a:cxn ang="0">
                  <a:pos x="967" y="185"/>
                </a:cxn>
                <a:cxn ang="0">
                  <a:pos x="995" y="217"/>
                </a:cxn>
                <a:cxn ang="0">
                  <a:pos x="1049" y="251"/>
                </a:cxn>
                <a:cxn ang="0">
                  <a:pos x="1010" y="299"/>
                </a:cxn>
                <a:cxn ang="0">
                  <a:pos x="973" y="326"/>
                </a:cxn>
                <a:cxn ang="0">
                  <a:pos x="938" y="374"/>
                </a:cxn>
                <a:cxn ang="0">
                  <a:pos x="936" y="389"/>
                </a:cxn>
                <a:cxn ang="0">
                  <a:pos x="832" y="461"/>
                </a:cxn>
                <a:cxn ang="0">
                  <a:pos x="251" y="518"/>
                </a:cxn>
                <a:cxn ang="0">
                  <a:pos x="192" y="517"/>
                </a:cxn>
                <a:cxn ang="0">
                  <a:pos x="193" y="549"/>
                </a:cxn>
                <a:cxn ang="0">
                  <a:pos x="0" y="562"/>
                </a:cxn>
              </a:cxnLst>
              <a:rect l="0" t="0" r="r" b="b"/>
              <a:pathLst>
                <a:path w="1049" h="562">
                  <a:moveTo>
                    <a:pt x="0" y="562"/>
                  </a:moveTo>
                  <a:lnTo>
                    <a:pt x="10" y="536"/>
                  </a:lnTo>
                  <a:lnTo>
                    <a:pt x="31" y="532"/>
                  </a:lnTo>
                  <a:lnTo>
                    <a:pt x="38" y="471"/>
                  </a:lnTo>
                  <a:lnTo>
                    <a:pt x="26" y="465"/>
                  </a:lnTo>
                  <a:lnTo>
                    <a:pt x="23" y="452"/>
                  </a:lnTo>
                  <a:lnTo>
                    <a:pt x="59" y="418"/>
                  </a:lnTo>
                  <a:lnTo>
                    <a:pt x="122" y="443"/>
                  </a:lnTo>
                  <a:lnTo>
                    <a:pt x="132" y="374"/>
                  </a:lnTo>
                  <a:lnTo>
                    <a:pt x="177" y="356"/>
                  </a:lnTo>
                  <a:lnTo>
                    <a:pt x="169" y="341"/>
                  </a:lnTo>
                  <a:lnTo>
                    <a:pt x="181" y="299"/>
                  </a:lnTo>
                  <a:lnTo>
                    <a:pt x="195" y="280"/>
                  </a:lnTo>
                  <a:lnTo>
                    <a:pt x="260" y="266"/>
                  </a:lnTo>
                  <a:lnTo>
                    <a:pt x="281" y="271"/>
                  </a:lnTo>
                  <a:lnTo>
                    <a:pt x="352" y="247"/>
                  </a:lnTo>
                  <a:lnTo>
                    <a:pt x="377" y="269"/>
                  </a:lnTo>
                  <a:lnTo>
                    <a:pt x="399" y="216"/>
                  </a:lnTo>
                  <a:lnTo>
                    <a:pt x="421" y="201"/>
                  </a:lnTo>
                  <a:lnTo>
                    <a:pt x="471" y="232"/>
                  </a:lnTo>
                  <a:lnTo>
                    <a:pt x="479" y="199"/>
                  </a:lnTo>
                  <a:lnTo>
                    <a:pt x="533" y="126"/>
                  </a:lnTo>
                  <a:lnTo>
                    <a:pt x="545" y="83"/>
                  </a:lnTo>
                  <a:lnTo>
                    <a:pt x="565" y="90"/>
                  </a:lnTo>
                  <a:lnTo>
                    <a:pt x="615" y="52"/>
                  </a:lnTo>
                  <a:lnTo>
                    <a:pt x="602" y="21"/>
                  </a:lnTo>
                  <a:lnTo>
                    <a:pt x="609" y="2"/>
                  </a:lnTo>
                  <a:lnTo>
                    <a:pt x="655" y="0"/>
                  </a:lnTo>
                  <a:lnTo>
                    <a:pt x="683" y="11"/>
                  </a:lnTo>
                  <a:lnTo>
                    <a:pt x="699" y="45"/>
                  </a:lnTo>
                  <a:lnTo>
                    <a:pt x="747" y="53"/>
                  </a:lnTo>
                  <a:lnTo>
                    <a:pt x="774" y="69"/>
                  </a:lnTo>
                  <a:lnTo>
                    <a:pt x="841" y="66"/>
                  </a:lnTo>
                  <a:lnTo>
                    <a:pt x="870" y="45"/>
                  </a:lnTo>
                  <a:lnTo>
                    <a:pt x="941" y="92"/>
                  </a:lnTo>
                  <a:lnTo>
                    <a:pt x="967" y="185"/>
                  </a:lnTo>
                  <a:lnTo>
                    <a:pt x="995" y="217"/>
                  </a:lnTo>
                  <a:lnTo>
                    <a:pt x="1049" y="251"/>
                  </a:lnTo>
                  <a:lnTo>
                    <a:pt x="1010" y="299"/>
                  </a:lnTo>
                  <a:lnTo>
                    <a:pt x="973" y="326"/>
                  </a:lnTo>
                  <a:lnTo>
                    <a:pt x="938" y="374"/>
                  </a:lnTo>
                  <a:lnTo>
                    <a:pt x="936" y="389"/>
                  </a:lnTo>
                  <a:lnTo>
                    <a:pt x="832" y="461"/>
                  </a:lnTo>
                  <a:lnTo>
                    <a:pt x="251" y="518"/>
                  </a:lnTo>
                  <a:lnTo>
                    <a:pt x="192" y="517"/>
                  </a:lnTo>
                  <a:lnTo>
                    <a:pt x="193" y="549"/>
                  </a:lnTo>
                  <a:lnTo>
                    <a:pt x="0" y="562"/>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3" name="Freeform 35"/>
            <p:cNvSpPr>
              <a:spLocks noChangeAspect="1"/>
            </p:cNvSpPr>
            <p:nvPr/>
          </p:nvSpPr>
          <p:spPr bwMode="auto">
            <a:xfrm>
              <a:off x="2625725" y="4378326"/>
              <a:ext cx="444500" cy="427038"/>
            </a:xfrm>
            <a:custGeom>
              <a:avLst/>
              <a:gdLst/>
              <a:ahLst/>
              <a:cxnLst>
                <a:cxn ang="0">
                  <a:pos x="8" y="207"/>
                </a:cxn>
                <a:cxn ang="0">
                  <a:pos x="39" y="282"/>
                </a:cxn>
                <a:cxn ang="0">
                  <a:pos x="82" y="415"/>
                </a:cxn>
                <a:cxn ang="0">
                  <a:pos x="57" y="505"/>
                </a:cxn>
                <a:cxn ang="0">
                  <a:pos x="62" y="572"/>
                </a:cxn>
                <a:cxn ang="0">
                  <a:pos x="28" y="618"/>
                </a:cxn>
                <a:cxn ang="0">
                  <a:pos x="151" y="620"/>
                </a:cxn>
                <a:cxn ang="0">
                  <a:pos x="322" y="653"/>
                </a:cxn>
                <a:cxn ang="0">
                  <a:pos x="340" y="604"/>
                </a:cxn>
                <a:cxn ang="0">
                  <a:pos x="408" y="662"/>
                </a:cxn>
                <a:cxn ang="0">
                  <a:pos x="448" y="666"/>
                </a:cxn>
                <a:cxn ang="0">
                  <a:pos x="479" y="718"/>
                </a:cxn>
                <a:cxn ang="0">
                  <a:pos x="528" y="738"/>
                </a:cxn>
                <a:cxn ang="0">
                  <a:pos x="566" y="710"/>
                </a:cxn>
                <a:cxn ang="0">
                  <a:pos x="589" y="715"/>
                </a:cxn>
                <a:cxn ang="0">
                  <a:pos x="618" y="734"/>
                </a:cxn>
                <a:cxn ang="0">
                  <a:pos x="654" y="704"/>
                </a:cxn>
                <a:cxn ang="0">
                  <a:pos x="646" y="660"/>
                </a:cxn>
                <a:cxn ang="0">
                  <a:pos x="678" y="662"/>
                </a:cxn>
                <a:cxn ang="0">
                  <a:pos x="710" y="683"/>
                </a:cxn>
                <a:cxn ang="0">
                  <a:pos x="736" y="695"/>
                </a:cxn>
                <a:cxn ang="0">
                  <a:pos x="764" y="722"/>
                </a:cxn>
                <a:cxn ang="0">
                  <a:pos x="777" y="722"/>
                </a:cxn>
                <a:cxn ang="0">
                  <a:pos x="792" y="721"/>
                </a:cxn>
                <a:cxn ang="0">
                  <a:pos x="811" y="701"/>
                </a:cxn>
                <a:cxn ang="0">
                  <a:pos x="780" y="685"/>
                </a:cxn>
                <a:cxn ang="0">
                  <a:pos x="753" y="668"/>
                </a:cxn>
                <a:cxn ang="0">
                  <a:pos x="713" y="630"/>
                </a:cxn>
                <a:cxn ang="0">
                  <a:pos x="741" y="612"/>
                </a:cxn>
                <a:cxn ang="0">
                  <a:pos x="758" y="590"/>
                </a:cxn>
                <a:cxn ang="0">
                  <a:pos x="772" y="561"/>
                </a:cxn>
                <a:cxn ang="0">
                  <a:pos x="749" y="542"/>
                </a:cxn>
                <a:cxn ang="0">
                  <a:pos x="705" y="579"/>
                </a:cxn>
                <a:cxn ang="0">
                  <a:pos x="678" y="548"/>
                </a:cxn>
                <a:cxn ang="0">
                  <a:pos x="693" y="548"/>
                </a:cxn>
                <a:cxn ang="0">
                  <a:pos x="689" y="535"/>
                </a:cxn>
                <a:cxn ang="0">
                  <a:pos x="680" y="536"/>
                </a:cxn>
                <a:cxn ang="0">
                  <a:pos x="649" y="548"/>
                </a:cxn>
                <a:cxn ang="0">
                  <a:pos x="580" y="543"/>
                </a:cxn>
                <a:cxn ang="0">
                  <a:pos x="605" y="488"/>
                </a:cxn>
                <a:cxn ang="0">
                  <a:pos x="649" y="507"/>
                </a:cxn>
                <a:cxn ang="0">
                  <a:pos x="668" y="431"/>
                </a:cxn>
                <a:cxn ang="0">
                  <a:pos x="384" y="380"/>
                </a:cxn>
                <a:cxn ang="0">
                  <a:pos x="419" y="238"/>
                </a:cxn>
                <a:cxn ang="0">
                  <a:pos x="454" y="148"/>
                </a:cxn>
                <a:cxn ang="0">
                  <a:pos x="434" y="0"/>
                </a:cxn>
              </a:cxnLst>
              <a:rect l="0" t="0" r="r" b="b"/>
              <a:pathLst>
                <a:path w="811" h="750">
                  <a:moveTo>
                    <a:pt x="0" y="6"/>
                  </a:moveTo>
                  <a:lnTo>
                    <a:pt x="8" y="207"/>
                  </a:lnTo>
                  <a:lnTo>
                    <a:pt x="33" y="231"/>
                  </a:lnTo>
                  <a:lnTo>
                    <a:pt x="39" y="282"/>
                  </a:lnTo>
                  <a:lnTo>
                    <a:pt x="83" y="354"/>
                  </a:lnTo>
                  <a:lnTo>
                    <a:pt x="82" y="415"/>
                  </a:lnTo>
                  <a:lnTo>
                    <a:pt x="57" y="473"/>
                  </a:lnTo>
                  <a:lnTo>
                    <a:pt x="57" y="505"/>
                  </a:lnTo>
                  <a:lnTo>
                    <a:pt x="66" y="539"/>
                  </a:lnTo>
                  <a:lnTo>
                    <a:pt x="62" y="572"/>
                  </a:lnTo>
                  <a:lnTo>
                    <a:pt x="47" y="591"/>
                  </a:lnTo>
                  <a:lnTo>
                    <a:pt x="28" y="618"/>
                  </a:lnTo>
                  <a:lnTo>
                    <a:pt x="41" y="634"/>
                  </a:lnTo>
                  <a:lnTo>
                    <a:pt x="151" y="620"/>
                  </a:lnTo>
                  <a:lnTo>
                    <a:pt x="237" y="659"/>
                  </a:lnTo>
                  <a:lnTo>
                    <a:pt x="322" y="653"/>
                  </a:lnTo>
                  <a:lnTo>
                    <a:pt x="311" y="627"/>
                  </a:lnTo>
                  <a:lnTo>
                    <a:pt x="340" y="604"/>
                  </a:lnTo>
                  <a:lnTo>
                    <a:pt x="398" y="618"/>
                  </a:lnTo>
                  <a:lnTo>
                    <a:pt x="408" y="662"/>
                  </a:lnTo>
                  <a:lnTo>
                    <a:pt x="424" y="656"/>
                  </a:lnTo>
                  <a:lnTo>
                    <a:pt x="448" y="666"/>
                  </a:lnTo>
                  <a:lnTo>
                    <a:pt x="474" y="693"/>
                  </a:lnTo>
                  <a:lnTo>
                    <a:pt x="479" y="718"/>
                  </a:lnTo>
                  <a:lnTo>
                    <a:pt x="506" y="721"/>
                  </a:lnTo>
                  <a:lnTo>
                    <a:pt x="528" y="738"/>
                  </a:lnTo>
                  <a:lnTo>
                    <a:pt x="547" y="731"/>
                  </a:lnTo>
                  <a:lnTo>
                    <a:pt x="566" y="710"/>
                  </a:lnTo>
                  <a:lnTo>
                    <a:pt x="563" y="693"/>
                  </a:lnTo>
                  <a:lnTo>
                    <a:pt x="589" y="715"/>
                  </a:lnTo>
                  <a:lnTo>
                    <a:pt x="600" y="696"/>
                  </a:lnTo>
                  <a:lnTo>
                    <a:pt x="618" y="734"/>
                  </a:lnTo>
                  <a:lnTo>
                    <a:pt x="645" y="715"/>
                  </a:lnTo>
                  <a:lnTo>
                    <a:pt x="654" y="704"/>
                  </a:lnTo>
                  <a:lnTo>
                    <a:pt x="645" y="693"/>
                  </a:lnTo>
                  <a:lnTo>
                    <a:pt x="646" y="660"/>
                  </a:lnTo>
                  <a:lnTo>
                    <a:pt x="654" y="660"/>
                  </a:lnTo>
                  <a:lnTo>
                    <a:pt x="678" y="662"/>
                  </a:lnTo>
                  <a:lnTo>
                    <a:pt x="683" y="685"/>
                  </a:lnTo>
                  <a:lnTo>
                    <a:pt x="710" y="683"/>
                  </a:lnTo>
                  <a:lnTo>
                    <a:pt x="732" y="699"/>
                  </a:lnTo>
                  <a:lnTo>
                    <a:pt x="736" y="695"/>
                  </a:lnTo>
                  <a:lnTo>
                    <a:pt x="744" y="712"/>
                  </a:lnTo>
                  <a:lnTo>
                    <a:pt x="764" y="722"/>
                  </a:lnTo>
                  <a:lnTo>
                    <a:pt x="754" y="750"/>
                  </a:lnTo>
                  <a:lnTo>
                    <a:pt x="777" y="722"/>
                  </a:lnTo>
                  <a:lnTo>
                    <a:pt x="792" y="740"/>
                  </a:lnTo>
                  <a:lnTo>
                    <a:pt x="792" y="721"/>
                  </a:lnTo>
                  <a:lnTo>
                    <a:pt x="811" y="715"/>
                  </a:lnTo>
                  <a:lnTo>
                    <a:pt x="811" y="701"/>
                  </a:lnTo>
                  <a:lnTo>
                    <a:pt x="791" y="699"/>
                  </a:lnTo>
                  <a:lnTo>
                    <a:pt x="780" y="685"/>
                  </a:lnTo>
                  <a:lnTo>
                    <a:pt x="761" y="689"/>
                  </a:lnTo>
                  <a:lnTo>
                    <a:pt x="753" y="668"/>
                  </a:lnTo>
                  <a:lnTo>
                    <a:pt x="732" y="668"/>
                  </a:lnTo>
                  <a:lnTo>
                    <a:pt x="713" y="630"/>
                  </a:lnTo>
                  <a:lnTo>
                    <a:pt x="724" y="623"/>
                  </a:lnTo>
                  <a:lnTo>
                    <a:pt x="741" y="612"/>
                  </a:lnTo>
                  <a:lnTo>
                    <a:pt x="743" y="591"/>
                  </a:lnTo>
                  <a:lnTo>
                    <a:pt x="758" y="590"/>
                  </a:lnTo>
                  <a:lnTo>
                    <a:pt x="780" y="569"/>
                  </a:lnTo>
                  <a:lnTo>
                    <a:pt x="772" y="561"/>
                  </a:lnTo>
                  <a:lnTo>
                    <a:pt x="772" y="522"/>
                  </a:lnTo>
                  <a:lnTo>
                    <a:pt x="749" y="542"/>
                  </a:lnTo>
                  <a:lnTo>
                    <a:pt x="726" y="546"/>
                  </a:lnTo>
                  <a:lnTo>
                    <a:pt x="705" y="579"/>
                  </a:lnTo>
                  <a:lnTo>
                    <a:pt x="672" y="561"/>
                  </a:lnTo>
                  <a:lnTo>
                    <a:pt x="678" y="548"/>
                  </a:lnTo>
                  <a:lnTo>
                    <a:pt x="692" y="543"/>
                  </a:lnTo>
                  <a:lnTo>
                    <a:pt x="693" y="548"/>
                  </a:lnTo>
                  <a:lnTo>
                    <a:pt x="701" y="527"/>
                  </a:lnTo>
                  <a:lnTo>
                    <a:pt x="689" y="535"/>
                  </a:lnTo>
                  <a:lnTo>
                    <a:pt x="683" y="526"/>
                  </a:lnTo>
                  <a:lnTo>
                    <a:pt x="680" y="536"/>
                  </a:lnTo>
                  <a:lnTo>
                    <a:pt x="664" y="527"/>
                  </a:lnTo>
                  <a:lnTo>
                    <a:pt x="649" y="548"/>
                  </a:lnTo>
                  <a:lnTo>
                    <a:pt x="627" y="554"/>
                  </a:lnTo>
                  <a:lnTo>
                    <a:pt x="580" y="543"/>
                  </a:lnTo>
                  <a:lnTo>
                    <a:pt x="578" y="531"/>
                  </a:lnTo>
                  <a:lnTo>
                    <a:pt x="605" y="488"/>
                  </a:lnTo>
                  <a:lnTo>
                    <a:pt x="632" y="491"/>
                  </a:lnTo>
                  <a:lnTo>
                    <a:pt x="649" y="507"/>
                  </a:lnTo>
                  <a:lnTo>
                    <a:pt x="718" y="521"/>
                  </a:lnTo>
                  <a:lnTo>
                    <a:pt x="668" y="431"/>
                  </a:lnTo>
                  <a:lnTo>
                    <a:pt x="677" y="367"/>
                  </a:lnTo>
                  <a:lnTo>
                    <a:pt x="384" y="380"/>
                  </a:lnTo>
                  <a:lnTo>
                    <a:pt x="386" y="345"/>
                  </a:lnTo>
                  <a:lnTo>
                    <a:pt x="419" y="238"/>
                  </a:lnTo>
                  <a:lnTo>
                    <a:pt x="470" y="168"/>
                  </a:lnTo>
                  <a:lnTo>
                    <a:pt x="454" y="148"/>
                  </a:lnTo>
                  <a:lnTo>
                    <a:pt x="459" y="79"/>
                  </a:lnTo>
                  <a:lnTo>
                    <a:pt x="434" y="0"/>
                  </a:lnTo>
                  <a:lnTo>
                    <a:pt x="0" y="6"/>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4" name="Freeform 36"/>
            <p:cNvSpPr>
              <a:spLocks noChangeAspect="1"/>
            </p:cNvSpPr>
            <p:nvPr/>
          </p:nvSpPr>
          <p:spPr bwMode="auto">
            <a:xfrm>
              <a:off x="4206875" y="2527300"/>
              <a:ext cx="288925" cy="500063"/>
            </a:xfrm>
            <a:custGeom>
              <a:avLst/>
              <a:gdLst/>
              <a:ahLst/>
              <a:cxnLst>
                <a:cxn ang="0">
                  <a:pos x="0" y="477"/>
                </a:cxn>
                <a:cxn ang="0">
                  <a:pos x="30" y="478"/>
                </a:cxn>
                <a:cxn ang="0">
                  <a:pos x="33" y="422"/>
                </a:cxn>
                <a:cxn ang="0">
                  <a:pos x="70" y="343"/>
                </a:cxn>
                <a:cxn ang="0">
                  <a:pos x="54" y="287"/>
                </a:cxn>
                <a:cxn ang="0">
                  <a:pos x="68" y="213"/>
                </a:cxn>
                <a:cxn ang="0">
                  <a:pos x="67" y="184"/>
                </a:cxn>
                <a:cxn ang="0">
                  <a:pos x="128" y="16"/>
                </a:cxn>
                <a:cxn ang="0">
                  <a:pos x="144" y="16"/>
                </a:cxn>
                <a:cxn ang="0">
                  <a:pos x="153" y="47"/>
                </a:cxn>
                <a:cxn ang="0">
                  <a:pos x="227" y="18"/>
                </a:cxn>
                <a:cxn ang="0">
                  <a:pos x="230" y="7"/>
                </a:cxn>
                <a:cxn ang="0">
                  <a:pos x="250" y="0"/>
                </a:cxn>
                <a:cxn ang="0">
                  <a:pos x="291" y="21"/>
                </a:cxn>
                <a:cxn ang="0">
                  <a:pos x="319" y="47"/>
                </a:cxn>
                <a:cxn ang="0">
                  <a:pos x="387" y="291"/>
                </a:cxn>
                <a:cxn ang="0">
                  <a:pos x="433" y="292"/>
                </a:cxn>
                <a:cxn ang="0">
                  <a:pos x="442" y="305"/>
                </a:cxn>
                <a:cxn ang="0">
                  <a:pos x="435" y="314"/>
                </a:cxn>
                <a:cxn ang="0">
                  <a:pos x="469" y="371"/>
                </a:cxn>
                <a:cxn ang="0">
                  <a:pos x="477" y="358"/>
                </a:cxn>
                <a:cxn ang="0">
                  <a:pos x="515" y="395"/>
                </a:cxn>
                <a:cxn ang="0">
                  <a:pos x="501" y="404"/>
                </a:cxn>
                <a:cxn ang="0">
                  <a:pos x="503" y="414"/>
                </a:cxn>
                <a:cxn ang="0">
                  <a:pos x="528" y="414"/>
                </a:cxn>
                <a:cxn ang="0">
                  <a:pos x="510" y="460"/>
                </a:cxn>
                <a:cxn ang="0">
                  <a:pos x="488" y="455"/>
                </a:cxn>
                <a:cxn ang="0">
                  <a:pos x="469" y="472"/>
                </a:cxn>
                <a:cxn ang="0">
                  <a:pos x="471" y="491"/>
                </a:cxn>
                <a:cxn ang="0">
                  <a:pos x="456" y="503"/>
                </a:cxn>
                <a:cxn ang="0">
                  <a:pos x="439" y="497"/>
                </a:cxn>
                <a:cxn ang="0">
                  <a:pos x="440" y="527"/>
                </a:cxn>
                <a:cxn ang="0">
                  <a:pos x="424" y="515"/>
                </a:cxn>
                <a:cxn ang="0">
                  <a:pos x="419" y="548"/>
                </a:cxn>
                <a:cxn ang="0">
                  <a:pos x="396" y="519"/>
                </a:cxn>
                <a:cxn ang="0">
                  <a:pos x="375" y="546"/>
                </a:cxn>
                <a:cxn ang="0">
                  <a:pos x="355" y="556"/>
                </a:cxn>
                <a:cxn ang="0">
                  <a:pos x="351" y="585"/>
                </a:cxn>
                <a:cxn ang="0">
                  <a:pos x="326" y="578"/>
                </a:cxn>
                <a:cxn ang="0">
                  <a:pos x="336" y="556"/>
                </a:cxn>
                <a:cxn ang="0">
                  <a:pos x="319" y="534"/>
                </a:cxn>
                <a:cxn ang="0">
                  <a:pos x="301" y="568"/>
                </a:cxn>
                <a:cxn ang="0">
                  <a:pos x="309" y="637"/>
                </a:cxn>
                <a:cxn ang="0">
                  <a:pos x="297" y="656"/>
                </a:cxn>
                <a:cxn ang="0">
                  <a:pos x="283" y="658"/>
                </a:cxn>
                <a:cxn ang="0">
                  <a:pos x="270" y="655"/>
                </a:cxn>
                <a:cxn ang="0">
                  <a:pos x="252" y="695"/>
                </a:cxn>
                <a:cxn ang="0">
                  <a:pos x="230" y="695"/>
                </a:cxn>
                <a:cxn ang="0">
                  <a:pos x="233" y="731"/>
                </a:cxn>
                <a:cxn ang="0">
                  <a:pos x="215" y="703"/>
                </a:cxn>
                <a:cxn ang="0">
                  <a:pos x="183" y="733"/>
                </a:cxn>
                <a:cxn ang="0">
                  <a:pos x="176" y="756"/>
                </a:cxn>
                <a:cxn ang="0">
                  <a:pos x="189" y="772"/>
                </a:cxn>
                <a:cxn ang="0">
                  <a:pos x="171" y="778"/>
                </a:cxn>
                <a:cxn ang="0">
                  <a:pos x="176" y="805"/>
                </a:cxn>
                <a:cxn ang="0">
                  <a:pos x="160" y="823"/>
                </a:cxn>
                <a:cxn ang="0">
                  <a:pos x="156" y="876"/>
                </a:cxn>
                <a:cxn ang="0">
                  <a:pos x="147" y="876"/>
                </a:cxn>
                <a:cxn ang="0">
                  <a:pos x="99" y="806"/>
                </a:cxn>
                <a:cxn ang="0">
                  <a:pos x="0" y="477"/>
                </a:cxn>
              </a:cxnLst>
              <a:rect l="0" t="0" r="r" b="b"/>
              <a:pathLst>
                <a:path w="528" h="876">
                  <a:moveTo>
                    <a:pt x="0" y="477"/>
                  </a:moveTo>
                  <a:lnTo>
                    <a:pt x="30" y="478"/>
                  </a:lnTo>
                  <a:lnTo>
                    <a:pt x="33" y="422"/>
                  </a:lnTo>
                  <a:lnTo>
                    <a:pt x="70" y="343"/>
                  </a:lnTo>
                  <a:lnTo>
                    <a:pt x="54" y="287"/>
                  </a:lnTo>
                  <a:lnTo>
                    <a:pt x="68" y="213"/>
                  </a:lnTo>
                  <a:lnTo>
                    <a:pt x="67" y="184"/>
                  </a:lnTo>
                  <a:lnTo>
                    <a:pt x="128" y="16"/>
                  </a:lnTo>
                  <a:lnTo>
                    <a:pt x="144" y="16"/>
                  </a:lnTo>
                  <a:lnTo>
                    <a:pt x="153" y="47"/>
                  </a:lnTo>
                  <a:lnTo>
                    <a:pt x="227" y="18"/>
                  </a:lnTo>
                  <a:lnTo>
                    <a:pt x="230" y="7"/>
                  </a:lnTo>
                  <a:lnTo>
                    <a:pt x="250" y="0"/>
                  </a:lnTo>
                  <a:lnTo>
                    <a:pt x="291" y="21"/>
                  </a:lnTo>
                  <a:lnTo>
                    <a:pt x="319" y="47"/>
                  </a:lnTo>
                  <a:lnTo>
                    <a:pt x="387" y="291"/>
                  </a:lnTo>
                  <a:lnTo>
                    <a:pt x="433" y="292"/>
                  </a:lnTo>
                  <a:lnTo>
                    <a:pt x="442" y="305"/>
                  </a:lnTo>
                  <a:lnTo>
                    <a:pt x="435" y="314"/>
                  </a:lnTo>
                  <a:lnTo>
                    <a:pt x="469" y="371"/>
                  </a:lnTo>
                  <a:lnTo>
                    <a:pt x="477" y="358"/>
                  </a:lnTo>
                  <a:lnTo>
                    <a:pt x="515" y="395"/>
                  </a:lnTo>
                  <a:lnTo>
                    <a:pt x="501" y="404"/>
                  </a:lnTo>
                  <a:lnTo>
                    <a:pt x="503" y="414"/>
                  </a:lnTo>
                  <a:lnTo>
                    <a:pt x="528" y="414"/>
                  </a:lnTo>
                  <a:lnTo>
                    <a:pt x="510" y="460"/>
                  </a:lnTo>
                  <a:lnTo>
                    <a:pt x="488" y="455"/>
                  </a:lnTo>
                  <a:lnTo>
                    <a:pt x="469" y="472"/>
                  </a:lnTo>
                  <a:lnTo>
                    <a:pt x="471" y="491"/>
                  </a:lnTo>
                  <a:lnTo>
                    <a:pt x="456" y="503"/>
                  </a:lnTo>
                  <a:lnTo>
                    <a:pt x="439" y="497"/>
                  </a:lnTo>
                  <a:lnTo>
                    <a:pt x="440" y="527"/>
                  </a:lnTo>
                  <a:lnTo>
                    <a:pt x="424" y="515"/>
                  </a:lnTo>
                  <a:lnTo>
                    <a:pt x="419" y="548"/>
                  </a:lnTo>
                  <a:lnTo>
                    <a:pt x="396" y="519"/>
                  </a:lnTo>
                  <a:lnTo>
                    <a:pt x="375" y="546"/>
                  </a:lnTo>
                  <a:lnTo>
                    <a:pt x="355" y="556"/>
                  </a:lnTo>
                  <a:lnTo>
                    <a:pt x="351" y="585"/>
                  </a:lnTo>
                  <a:lnTo>
                    <a:pt x="326" y="578"/>
                  </a:lnTo>
                  <a:lnTo>
                    <a:pt x="336" y="556"/>
                  </a:lnTo>
                  <a:lnTo>
                    <a:pt x="319" y="534"/>
                  </a:lnTo>
                  <a:lnTo>
                    <a:pt x="301" y="568"/>
                  </a:lnTo>
                  <a:lnTo>
                    <a:pt x="309" y="637"/>
                  </a:lnTo>
                  <a:lnTo>
                    <a:pt x="297" y="656"/>
                  </a:lnTo>
                  <a:lnTo>
                    <a:pt x="283" y="658"/>
                  </a:lnTo>
                  <a:lnTo>
                    <a:pt x="270" y="655"/>
                  </a:lnTo>
                  <a:lnTo>
                    <a:pt x="252" y="695"/>
                  </a:lnTo>
                  <a:lnTo>
                    <a:pt x="230" y="695"/>
                  </a:lnTo>
                  <a:lnTo>
                    <a:pt x="233" y="731"/>
                  </a:lnTo>
                  <a:lnTo>
                    <a:pt x="215" y="703"/>
                  </a:lnTo>
                  <a:lnTo>
                    <a:pt x="183" y="733"/>
                  </a:lnTo>
                  <a:lnTo>
                    <a:pt x="176" y="756"/>
                  </a:lnTo>
                  <a:lnTo>
                    <a:pt x="189" y="772"/>
                  </a:lnTo>
                  <a:lnTo>
                    <a:pt x="171" y="778"/>
                  </a:lnTo>
                  <a:lnTo>
                    <a:pt x="176" y="805"/>
                  </a:lnTo>
                  <a:lnTo>
                    <a:pt x="160" y="823"/>
                  </a:lnTo>
                  <a:lnTo>
                    <a:pt x="156" y="876"/>
                  </a:lnTo>
                  <a:lnTo>
                    <a:pt x="147" y="876"/>
                  </a:lnTo>
                  <a:lnTo>
                    <a:pt x="99" y="806"/>
                  </a:lnTo>
                  <a:lnTo>
                    <a:pt x="0" y="477"/>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5" name="Freeform 37"/>
            <p:cNvSpPr>
              <a:spLocks noChangeAspect="1"/>
            </p:cNvSpPr>
            <p:nvPr/>
          </p:nvSpPr>
          <p:spPr bwMode="auto">
            <a:xfrm>
              <a:off x="3721100" y="3479800"/>
              <a:ext cx="358775" cy="196850"/>
            </a:xfrm>
            <a:custGeom>
              <a:avLst/>
              <a:gdLst/>
              <a:ahLst/>
              <a:cxnLst>
                <a:cxn ang="0">
                  <a:pos x="15" y="199"/>
                </a:cxn>
                <a:cxn ang="0">
                  <a:pos x="145" y="116"/>
                </a:cxn>
                <a:cxn ang="0">
                  <a:pos x="202" y="85"/>
                </a:cxn>
                <a:cxn ang="0">
                  <a:pos x="258" y="131"/>
                </a:cxn>
                <a:cxn ang="0">
                  <a:pos x="316" y="173"/>
                </a:cxn>
                <a:cxn ang="0">
                  <a:pos x="366" y="178"/>
                </a:cxn>
                <a:cxn ang="0">
                  <a:pos x="367" y="212"/>
                </a:cxn>
                <a:cxn ang="0">
                  <a:pos x="342" y="275"/>
                </a:cxn>
                <a:cxn ang="0">
                  <a:pos x="379" y="293"/>
                </a:cxn>
                <a:cxn ang="0">
                  <a:pos x="403" y="306"/>
                </a:cxn>
                <a:cxn ang="0">
                  <a:pos x="424" y="314"/>
                </a:cxn>
                <a:cxn ang="0">
                  <a:pos x="458" y="315"/>
                </a:cxn>
                <a:cxn ang="0">
                  <a:pos x="494" y="333"/>
                </a:cxn>
                <a:cxn ang="0">
                  <a:pos x="429" y="261"/>
                </a:cxn>
                <a:cxn ang="0">
                  <a:pos x="446" y="247"/>
                </a:cxn>
                <a:cxn ang="0">
                  <a:pos x="443" y="139"/>
                </a:cxn>
                <a:cxn ang="0">
                  <a:pos x="471" y="71"/>
                </a:cxn>
                <a:cxn ang="0">
                  <a:pos x="503" y="42"/>
                </a:cxn>
                <a:cxn ang="0">
                  <a:pos x="475" y="80"/>
                </a:cxn>
                <a:cxn ang="0">
                  <a:pos x="471" y="138"/>
                </a:cxn>
                <a:cxn ang="0">
                  <a:pos x="476" y="158"/>
                </a:cxn>
                <a:cxn ang="0">
                  <a:pos x="485" y="189"/>
                </a:cxn>
                <a:cxn ang="0">
                  <a:pos x="468" y="204"/>
                </a:cxn>
                <a:cxn ang="0">
                  <a:pos x="497" y="213"/>
                </a:cxn>
                <a:cxn ang="0">
                  <a:pos x="481" y="225"/>
                </a:cxn>
                <a:cxn ang="0">
                  <a:pos x="525" y="290"/>
                </a:cxn>
                <a:cxn ang="0">
                  <a:pos x="546" y="305"/>
                </a:cxn>
                <a:cxn ang="0">
                  <a:pos x="557" y="315"/>
                </a:cxn>
                <a:cxn ang="0">
                  <a:pos x="559" y="335"/>
                </a:cxn>
                <a:cxn ang="0">
                  <a:pos x="595" y="326"/>
                </a:cxn>
                <a:cxn ang="0">
                  <a:pos x="643" y="263"/>
                </a:cxn>
                <a:cxn ang="0">
                  <a:pos x="643" y="303"/>
                </a:cxn>
                <a:cxn ang="0">
                  <a:pos x="637" y="339"/>
                </a:cxn>
                <a:cxn ang="0">
                  <a:pos x="656" y="217"/>
                </a:cxn>
                <a:cxn ang="0">
                  <a:pos x="566" y="236"/>
                </a:cxn>
                <a:cxn ang="0">
                  <a:pos x="504" y="0"/>
                </a:cxn>
              </a:cxnLst>
              <a:rect l="0" t="0" r="r" b="b"/>
              <a:pathLst>
                <a:path w="656" h="342">
                  <a:moveTo>
                    <a:pt x="0" y="101"/>
                  </a:moveTo>
                  <a:lnTo>
                    <a:pt x="15" y="199"/>
                  </a:lnTo>
                  <a:lnTo>
                    <a:pt x="66" y="139"/>
                  </a:lnTo>
                  <a:lnTo>
                    <a:pt x="145" y="116"/>
                  </a:lnTo>
                  <a:lnTo>
                    <a:pt x="158" y="90"/>
                  </a:lnTo>
                  <a:lnTo>
                    <a:pt x="202" y="85"/>
                  </a:lnTo>
                  <a:lnTo>
                    <a:pt x="238" y="101"/>
                  </a:lnTo>
                  <a:lnTo>
                    <a:pt x="258" y="131"/>
                  </a:lnTo>
                  <a:lnTo>
                    <a:pt x="295" y="140"/>
                  </a:lnTo>
                  <a:lnTo>
                    <a:pt x="316" y="173"/>
                  </a:lnTo>
                  <a:lnTo>
                    <a:pt x="350" y="188"/>
                  </a:lnTo>
                  <a:lnTo>
                    <a:pt x="366" y="178"/>
                  </a:lnTo>
                  <a:lnTo>
                    <a:pt x="374" y="197"/>
                  </a:lnTo>
                  <a:lnTo>
                    <a:pt x="367" y="212"/>
                  </a:lnTo>
                  <a:lnTo>
                    <a:pt x="364" y="231"/>
                  </a:lnTo>
                  <a:lnTo>
                    <a:pt x="342" y="275"/>
                  </a:lnTo>
                  <a:lnTo>
                    <a:pt x="350" y="305"/>
                  </a:lnTo>
                  <a:lnTo>
                    <a:pt x="379" y="293"/>
                  </a:lnTo>
                  <a:lnTo>
                    <a:pt x="380" y="277"/>
                  </a:lnTo>
                  <a:lnTo>
                    <a:pt x="403" y="306"/>
                  </a:lnTo>
                  <a:lnTo>
                    <a:pt x="409" y="293"/>
                  </a:lnTo>
                  <a:lnTo>
                    <a:pt x="424" y="314"/>
                  </a:lnTo>
                  <a:lnTo>
                    <a:pt x="430" y="303"/>
                  </a:lnTo>
                  <a:lnTo>
                    <a:pt x="458" y="315"/>
                  </a:lnTo>
                  <a:lnTo>
                    <a:pt x="471" y="310"/>
                  </a:lnTo>
                  <a:lnTo>
                    <a:pt x="494" y="333"/>
                  </a:lnTo>
                  <a:lnTo>
                    <a:pt x="475" y="296"/>
                  </a:lnTo>
                  <a:lnTo>
                    <a:pt x="429" y="261"/>
                  </a:lnTo>
                  <a:lnTo>
                    <a:pt x="473" y="284"/>
                  </a:lnTo>
                  <a:lnTo>
                    <a:pt x="446" y="247"/>
                  </a:lnTo>
                  <a:lnTo>
                    <a:pt x="440" y="213"/>
                  </a:lnTo>
                  <a:lnTo>
                    <a:pt x="443" y="139"/>
                  </a:lnTo>
                  <a:lnTo>
                    <a:pt x="416" y="121"/>
                  </a:lnTo>
                  <a:lnTo>
                    <a:pt x="471" y="71"/>
                  </a:lnTo>
                  <a:lnTo>
                    <a:pt x="473" y="41"/>
                  </a:lnTo>
                  <a:lnTo>
                    <a:pt x="503" y="42"/>
                  </a:lnTo>
                  <a:lnTo>
                    <a:pt x="496" y="71"/>
                  </a:lnTo>
                  <a:lnTo>
                    <a:pt x="475" y="80"/>
                  </a:lnTo>
                  <a:lnTo>
                    <a:pt x="464" y="110"/>
                  </a:lnTo>
                  <a:lnTo>
                    <a:pt x="471" y="138"/>
                  </a:lnTo>
                  <a:lnTo>
                    <a:pt x="484" y="127"/>
                  </a:lnTo>
                  <a:lnTo>
                    <a:pt x="476" y="158"/>
                  </a:lnTo>
                  <a:lnTo>
                    <a:pt x="483" y="173"/>
                  </a:lnTo>
                  <a:lnTo>
                    <a:pt x="485" y="189"/>
                  </a:lnTo>
                  <a:lnTo>
                    <a:pt x="473" y="180"/>
                  </a:lnTo>
                  <a:lnTo>
                    <a:pt x="468" y="204"/>
                  </a:lnTo>
                  <a:lnTo>
                    <a:pt x="501" y="198"/>
                  </a:lnTo>
                  <a:lnTo>
                    <a:pt x="497" y="213"/>
                  </a:lnTo>
                  <a:lnTo>
                    <a:pt x="513" y="225"/>
                  </a:lnTo>
                  <a:lnTo>
                    <a:pt x="481" y="225"/>
                  </a:lnTo>
                  <a:lnTo>
                    <a:pt x="492" y="272"/>
                  </a:lnTo>
                  <a:lnTo>
                    <a:pt x="525" y="290"/>
                  </a:lnTo>
                  <a:lnTo>
                    <a:pt x="543" y="267"/>
                  </a:lnTo>
                  <a:lnTo>
                    <a:pt x="546" y="305"/>
                  </a:lnTo>
                  <a:lnTo>
                    <a:pt x="568" y="296"/>
                  </a:lnTo>
                  <a:lnTo>
                    <a:pt x="557" y="315"/>
                  </a:lnTo>
                  <a:lnTo>
                    <a:pt x="571" y="315"/>
                  </a:lnTo>
                  <a:lnTo>
                    <a:pt x="559" y="335"/>
                  </a:lnTo>
                  <a:lnTo>
                    <a:pt x="566" y="342"/>
                  </a:lnTo>
                  <a:lnTo>
                    <a:pt x="595" y="326"/>
                  </a:lnTo>
                  <a:lnTo>
                    <a:pt x="630" y="307"/>
                  </a:lnTo>
                  <a:lnTo>
                    <a:pt x="643" y="263"/>
                  </a:lnTo>
                  <a:lnTo>
                    <a:pt x="647" y="288"/>
                  </a:lnTo>
                  <a:lnTo>
                    <a:pt x="643" y="303"/>
                  </a:lnTo>
                  <a:lnTo>
                    <a:pt x="634" y="325"/>
                  </a:lnTo>
                  <a:lnTo>
                    <a:pt x="637" y="339"/>
                  </a:lnTo>
                  <a:lnTo>
                    <a:pt x="651" y="302"/>
                  </a:lnTo>
                  <a:lnTo>
                    <a:pt x="656" y="217"/>
                  </a:lnTo>
                  <a:lnTo>
                    <a:pt x="616" y="227"/>
                  </a:lnTo>
                  <a:lnTo>
                    <a:pt x="566" y="236"/>
                  </a:lnTo>
                  <a:lnTo>
                    <a:pt x="562" y="218"/>
                  </a:lnTo>
                  <a:lnTo>
                    <a:pt x="504" y="0"/>
                  </a:lnTo>
                  <a:lnTo>
                    <a:pt x="0" y="101"/>
                  </a:lnTo>
                  <a:close/>
                </a:path>
              </a:pathLst>
            </a:custGeom>
            <a:solidFill>
              <a:srgbClr val="00636C"/>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6" name="Freeform 38"/>
            <p:cNvSpPr>
              <a:spLocks noChangeAspect="1"/>
            </p:cNvSpPr>
            <p:nvPr/>
          </p:nvSpPr>
          <p:spPr bwMode="auto">
            <a:xfrm>
              <a:off x="4110038" y="3067050"/>
              <a:ext cx="265112" cy="144463"/>
            </a:xfrm>
            <a:custGeom>
              <a:avLst/>
              <a:gdLst/>
              <a:ahLst/>
              <a:cxnLst>
                <a:cxn ang="0">
                  <a:pos x="0" y="101"/>
                </a:cxn>
                <a:cxn ang="0">
                  <a:pos x="0" y="239"/>
                </a:cxn>
                <a:cxn ang="0">
                  <a:pos x="225" y="189"/>
                </a:cxn>
                <a:cxn ang="0">
                  <a:pos x="265" y="176"/>
                </a:cxn>
                <a:cxn ang="0">
                  <a:pos x="280" y="177"/>
                </a:cxn>
                <a:cxn ang="0">
                  <a:pos x="299" y="218"/>
                </a:cxn>
                <a:cxn ang="0">
                  <a:pos x="322" y="221"/>
                </a:cxn>
                <a:cxn ang="0">
                  <a:pos x="336" y="254"/>
                </a:cxn>
                <a:cxn ang="0">
                  <a:pos x="354" y="255"/>
                </a:cxn>
                <a:cxn ang="0">
                  <a:pos x="359" y="232"/>
                </a:cxn>
                <a:cxn ang="0">
                  <a:pos x="371" y="225"/>
                </a:cxn>
                <a:cxn ang="0">
                  <a:pos x="376" y="201"/>
                </a:cxn>
                <a:cxn ang="0">
                  <a:pos x="385" y="199"/>
                </a:cxn>
                <a:cxn ang="0">
                  <a:pos x="396" y="236"/>
                </a:cxn>
                <a:cxn ang="0">
                  <a:pos x="416" y="225"/>
                </a:cxn>
                <a:cxn ang="0">
                  <a:pos x="421" y="211"/>
                </a:cxn>
                <a:cxn ang="0">
                  <a:pos x="452" y="194"/>
                </a:cxn>
                <a:cxn ang="0">
                  <a:pos x="470" y="190"/>
                </a:cxn>
                <a:cxn ang="0">
                  <a:pos x="482" y="203"/>
                </a:cxn>
                <a:cxn ang="0">
                  <a:pos x="478" y="168"/>
                </a:cxn>
                <a:cxn ang="0">
                  <a:pos x="456" y="125"/>
                </a:cxn>
                <a:cxn ang="0">
                  <a:pos x="440" y="118"/>
                </a:cxn>
                <a:cxn ang="0">
                  <a:pos x="425" y="120"/>
                </a:cxn>
                <a:cxn ang="0">
                  <a:pos x="429" y="129"/>
                </a:cxn>
                <a:cxn ang="0">
                  <a:pos x="438" y="129"/>
                </a:cxn>
                <a:cxn ang="0">
                  <a:pos x="449" y="130"/>
                </a:cxn>
                <a:cxn ang="0">
                  <a:pos x="459" y="142"/>
                </a:cxn>
                <a:cxn ang="0">
                  <a:pos x="465" y="160"/>
                </a:cxn>
                <a:cxn ang="0">
                  <a:pos x="458" y="174"/>
                </a:cxn>
                <a:cxn ang="0">
                  <a:pos x="420" y="191"/>
                </a:cxn>
                <a:cxn ang="0">
                  <a:pos x="400" y="182"/>
                </a:cxn>
                <a:cxn ang="0">
                  <a:pos x="390" y="160"/>
                </a:cxn>
                <a:cxn ang="0">
                  <a:pos x="371" y="156"/>
                </a:cxn>
                <a:cxn ang="0">
                  <a:pos x="374" y="142"/>
                </a:cxn>
                <a:cxn ang="0">
                  <a:pos x="355" y="117"/>
                </a:cxn>
                <a:cxn ang="0">
                  <a:pos x="329" y="104"/>
                </a:cxn>
                <a:cxn ang="0">
                  <a:pos x="327" y="118"/>
                </a:cxn>
                <a:cxn ang="0">
                  <a:pos x="313" y="112"/>
                </a:cxn>
                <a:cxn ang="0">
                  <a:pos x="306" y="98"/>
                </a:cxn>
                <a:cxn ang="0">
                  <a:pos x="310" y="83"/>
                </a:cxn>
                <a:cxn ang="0">
                  <a:pos x="325" y="69"/>
                </a:cxn>
                <a:cxn ang="0">
                  <a:pos x="320" y="59"/>
                </a:cxn>
                <a:cxn ang="0">
                  <a:pos x="341" y="42"/>
                </a:cxn>
                <a:cxn ang="0">
                  <a:pos x="320" y="23"/>
                </a:cxn>
                <a:cxn ang="0">
                  <a:pos x="310" y="0"/>
                </a:cxn>
                <a:cxn ang="0">
                  <a:pos x="266" y="34"/>
                </a:cxn>
                <a:cxn ang="0">
                  <a:pos x="104" y="79"/>
                </a:cxn>
                <a:cxn ang="0">
                  <a:pos x="0" y="101"/>
                </a:cxn>
              </a:cxnLst>
              <a:rect l="0" t="0" r="r" b="b"/>
              <a:pathLst>
                <a:path w="482" h="255">
                  <a:moveTo>
                    <a:pt x="0" y="101"/>
                  </a:moveTo>
                  <a:lnTo>
                    <a:pt x="0" y="239"/>
                  </a:lnTo>
                  <a:lnTo>
                    <a:pt x="225" y="189"/>
                  </a:lnTo>
                  <a:lnTo>
                    <a:pt x="265" y="176"/>
                  </a:lnTo>
                  <a:lnTo>
                    <a:pt x="280" y="177"/>
                  </a:lnTo>
                  <a:lnTo>
                    <a:pt x="299" y="218"/>
                  </a:lnTo>
                  <a:lnTo>
                    <a:pt x="322" y="221"/>
                  </a:lnTo>
                  <a:lnTo>
                    <a:pt x="336" y="254"/>
                  </a:lnTo>
                  <a:lnTo>
                    <a:pt x="354" y="255"/>
                  </a:lnTo>
                  <a:lnTo>
                    <a:pt x="359" y="232"/>
                  </a:lnTo>
                  <a:lnTo>
                    <a:pt x="371" y="225"/>
                  </a:lnTo>
                  <a:lnTo>
                    <a:pt x="376" y="201"/>
                  </a:lnTo>
                  <a:lnTo>
                    <a:pt x="385" y="199"/>
                  </a:lnTo>
                  <a:lnTo>
                    <a:pt x="396" y="236"/>
                  </a:lnTo>
                  <a:lnTo>
                    <a:pt x="416" y="225"/>
                  </a:lnTo>
                  <a:lnTo>
                    <a:pt x="421" y="211"/>
                  </a:lnTo>
                  <a:lnTo>
                    <a:pt x="452" y="194"/>
                  </a:lnTo>
                  <a:lnTo>
                    <a:pt x="470" y="190"/>
                  </a:lnTo>
                  <a:lnTo>
                    <a:pt x="482" y="203"/>
                  </a:lnTo>
                  <a:lnTo>
                    <a:pt x="478" y="168"/>
                  </a:lnTo>
                  <a:lnTo>
                    <a:pt x="456" y="125"/>
                  </a:lnTo>
                  <a:lnTo>
                    <a:pt x="440" y="118"/>
                  </a:lnTo>
                  <a:lnTo>
                    <a:pt x="425" y="120"/>
                  </a:lnTo>
                  <a:lnTo>
                    <a:pt x="429" y="129"/>
                  </a:lnTo>
                  <a:lnTo>
                    <a:pt x="438" y="129"/>
                  </a:lnTo>
                  <a:lnTo>
                    <a:pt x="449" y="130"/>
                  </a:lnTo>
                  <a:lnTo>
                    <a:pt x="459" y="142"/>
                  </a:lnTo>
                  <a:lnTo>
                    <a:pt x="465" y="160"/>
                  </a:lnTo>
                  <a:lnTo>
                    <a:pt x="458" y="174"/>
                  </a:lnTo>
                  <a:lnTo>
                    <a:pt x="420" y="191"/>
                  </a:lnTo>
                  <a:lnTo>
                    <a:pt x="400" y="182"/>
                  </a:lnTo>
                  <a:lnTo>
                    <a:pt x="390" y="160"/>
                  </a:lnTo>
                  <a:lnTo>
                    <a:pt x="371" y="156"/>
                  </a:lnTo>
                  <a:lnTo>
                    <a:pt x="374" y="142"/>
                  </a:lnTo>
                  <a:lnTo>
                    <a:pt x="355" y="117"/>
                  </a:lnTo>
                  <a:lnTo>
                    <a:pt x="329" y="104"/>
                  </a:lnTo>
                  <a:lnTo>
                    <a:pt x="327" y="118"/>
                  </a:lnTo>
                  <a:lnTo>
                    <a:pt x="313" y="112"/>
                  </a:lnTo>
                  <a:lnTo>
                    <a:pt x="306" y="98"/>
                  </a:lnTo>
                  <a:lnTo>
                    <a:pt x="310" y="83"/>
                  </a:lnTo>
                  <a:lnTo>
                    <a:pt x="325" y="69"/>
                  </a:lnTo>
                  <a:lnTo>
                    <a:pt x="320" y="59"/>
                  </a:lnTo>
                  <a:lnTo>
                    <a:pt x="341" y="42"/>
                  </a:lnTo>
                  <a:lnTo>
                    <a:pt x="320" y="23"/>
                  </a:lnTo>
                  <a:lnTo>
                    <a:pt x="310" y="0"/>
                  </a:lnTo>
                  <a:lnTo>
                    <a:pt x="266" y="34"/>
                  </a:lnTo>
                  <a:lnTo>
                    <a:pt x="104" y="79"/>
                  </a:lnTo>
                  <a:lnTo>
                    <a:pt x="0" y="10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7" name="Freeform 39"/>
            <p:cNvSpPr>
              <a:spLocks noChangeAspect="1"/>
            </p:cNvSpPr>
            <p:nvPr/>
          </p:nvSpPr>
          <p:spPr bwMode="auto">
            <a:xfrm>
              <a:off x="2854325" y="2782888"/>
              <a:ext cx="455613" cy="254000"/>
            </a:xfrm>
            <a:custGeom>
              <a:avLst/>
              <a:gdLst/>
              <a:ahLst/>
              <a:cxnLst>
                <a:cxn ang="0">
                  <a:pos x="64" y="240"/>
                </a:cxn>
                <a:cxn ang="0">
                  <a:pos x="297" y="293"/>
                </a:cxn>
                <a:cxn ang="0">
                  <a:pos x="338" y="329"/>
                </a:cxn>
                <a:cxn ang="0">
                  <a:pos x="413" y="356"/>
                </a:cxn>
                <a:cxn ang="0">
                  <a:pos x="432" y="323"/>
                </a:cxn>
                <a:cxn ang="0">
                  <a:pos x="445" y="283"/>
                </a:cxn>
                <a:cxn ang="0">
                  <a:pos x="445" y="299"/>
                </a:cxn>
                <a:cxn ang="0">
                  <a:pos x="462" y="318"/>
                </a:cxn>
                <a:cxn ang="0">
                  <a:pos x="488" y="293"/>
                </a:cxn>
                <a:cxn ang="0">
                  <a:pos x="499" y="287"/>
                </a:cxn>
                <a:cxn ang="0">
                  <a:pos x="494" y="334"/>
                </a:cxn>
                <a:cxn ang="0">
                  <a:pos x="525" y="299"/>
                </a:cxn>
                <a:cxn ang="0">
                  <a:pos x="582" y="258"/>
                </a:cxn>
                <a:cxn ang="0">
                  <a:pos x="642" y="229"/>
                </a:cxn>
                <a:cxn ang="0">
                  <a:pos x="730" y="263"/>
                </a:cxn>
                <a:cxn ang="0">
                  <a:pos x="751" y="230"/>
                </a:cxn>
                <a:cxn ang="0">
                  <a:pos x="830" y="224"/>
                </a:cxn>
                <a:cxn ang="0">
                  <a:pos x="774" y="146"/>
                </a:cxn>
                <a:cxn ang="0">
                  <a:pos x="726" y="146"/>
                </a:cxn>
                <a:cxn ang="0">
                  <a:pos x="690" y="149"/>
                </a:cxn>
                <a:cxn ang="0">
                  <a:pos x="675" y="123"/>
                </a:cxn>
                <a:cxn ang="0">
                  <a:pos x="647" y="102"/>
                </a:cxn>
                <a:cxn ang="0">
                  <a:pos x="530" y="132"/>
                </a:cxn>
                <a:cxn ang="0">
                  <a:pos x="466" y="175"/>
                </a:cxn>
                <a:cxn ang="0">
                  <a:pos x="428" y="166"/>
                </a:cxn>
                <a:cxn ang="0">
                  <a:pos x="385" y="177"/>
                </a:cxn>
                <a:cxn ang="0">
                  <a:pos x="295" y="107"/>
                </a:cxn>
                <a:cxn ang="0">
                  <a:pos x="269" y="123"/>
                </a:cxn>
                <a:cxn ang="0">
                  <a:pos x="256" y="119"/>
                </a:cxn>
                <a:cxn ang="0">
                  <a:pos x="247" y="104"/>
                </a:cxn>
                <a:cxn ang="0">
                  <a:pos x="300" y="17"/>
                </a:cxn>
                <a:cxn ang="0">
                  <a:pos x="323" y="0"/>
                </a:cxn>
                <a:cxn ang="0">
                  <a:pos x="244" y="20"/>
                </a:cxn>
                <a:cxn ang="0">
                  <a:pos x="197" y="68"/>
                </a:cxn>
                <a:cxn ang="0">
                  <a:pos x="153" y="104"/>
                </a:cxn>
                <a:cxn ang="0">
                  <a:pos x="125" y="129"/>
                </a:cxn>
                <a:cxn ang="0">
                  <a:pos x="65" y="149"/>
                </a:cxn>
                <a:cxn ang="0">
                  <a:pos x="0" y="192"/>
                </a:cxn>
              </a:cxnLst>
              <a:rect l="0" t="0" r="r" b="b"/>
              <a:pathLst>
                <a:path w="830" h="446">
                  <a:moveTo>
                    <a:pt x="0" y="192"/>
                  </a:moveTo>
                  <a:lnTo>
                    <a:pt x="64" y="240"/>
                  </a:lnTo>
                  <a:lnTo>
                    <a:pt x="225" y="284"/>
                  </a:lnTo>
                  <a:lnTo>
                    <a:pt x="297" y="293"/>
                  </a:lnTo>
                  <a:lnTo>
                    <a:pt x="308" y="320"/>
                  </a:lnTo>
                  <a:lnTo>
                    <a:pt x="338" y="329"/>
                  </a:lnTo>
                  <a:lnTo>
                    <a:pt x="378" y="446"/>
                  </a:lnTo>
                  <a:lnTo>
                    <a:pt x="413" y="356"/>
                  </a:lnTo>
                  <a:lnTo>
                    <a:pt x="422" y="334"/>
                  </a:lnTo>
                  <a:lnTo>
                    <a:pt x="432" y="323"/>
                  </a:lnTo>
                  <a:lnTo>
                    <a:pt x="432" y="307"/>
                  </a:lnTo>
                  <a:lnTo>
                    <a:pt x="445" y="283"/>
                  </a:lnTo>
                  <a:lnTo>
                    <a:pt x="450" y="284"/>
                  </a:lnTo>
                  <a:lnTo>
                    <a:pt x="445" y="299"/>
                  </a:lnTo>
                  <a:lnTo>
                    <a:pt x="448" y="323"/>
                  </a:lnTo>
                  <a:lnTo>
                    <a:pt x="462" y="318"/>
                  </a:lnTo>
                  <a:lnTo>
                    <a:pt x="471" y="290"/>
                  </a:lnTo>
                  <a:lnTo>
                    <a:pt x="488" y="293"/>
                  </a:lnTo>
                  <a:lnTo>
                    <a:pt x="497" y="281"/>
                  </a:lnTo>
                  <a:lnTo>
                    <a:pt x="499" y="287"/>
                  </a:lnTo>
                  <a:lnTo>
                    <a:pt x="481" y="329"/>
                  </a:lnTo>
                  <a:lnTo>
                    <a:pt x="494" y="334"/>
                  </a:lnTo>
                  <a:lnTo>
                    <a:pt x="507" y="308"/>
                  </a:lnTo>
                  <a:lnTo>
                    <a:pt x="525" y="299"/>
                  </a:lnTo>
                  <a:lnTo>
                    <a:pt x="534" y="266"/>
                  </a:lnTo>
                  <a:lnTo>
                    <a:pt x="582" y="258"/>
                  </a:lnTo>
                  <a:lnTo>
                    <a:pt x="606" y="256"/>
                  </a:lnTo>
                  <a:lnTo>
                    <a:pt x="642" y="229"/>
                  </a:lnTo>
                  <a:lnTo>
                    <a:pt x="695" y="239"/>
                  </a:lnTo>
                  <a:lnTo>
                    <a:pt x="730" y="263"/>
                  </a:lnTo>
                  <a:lnTo>
                    <a:pt x="734" y="231"/>
                  </a:lnTo>
                  <a:lnTo>
                    <a:pt x="751" y="230"/>
                  </a:lnTo>
                  <a:lnTo>
                    <a:pt x="795" y="233"/>
                  </a:lnTo>
                  <a:lnTo>
                    <a:pt x="830" y="224"/>
                  </a:lnTo>
                  <a:lnTo>
                    <a:pt x="784" y="194"/>
                  </a:lnTo>
                  <a:lnTo>
                    <a:pt x="774" y="146"/>
                  </a:lnTo>
                  <a:lnTo>
                    <a:pt x="737" y="155"/>
                  </a:lnTo>
                  <a:lnTo>
                    <a:pt x="726" y="146"/>
                  </a:lnTo>
                  <a:lnTo>
                    <a:pt x="712" y="155"/>
                  </a:lnTo>
                  <a:lnTo>
                    <a:pt x="690" y="149"/>
                  </a:lnTo>
                  <a:lnTo>
                    <a:pt x="680" y="148"/>
                  </a:lnTo>
                  <a:lnTo>
                    <a:pt x="675" y="123"/>
                  </a:lnTo>
                  <a:lnTo>
                    <a:pt x="683" y="95"/>
                  </a:lnTo>
                  <a:lnTo>
                    <a:pt x="647" y="102"/>
                  </a:lnTo>
                  <a:lnTo>
                    <a:pt x="615" y="120"/>
                  </a:lnTo>
                  <a:lnTo>
                    <a:pt x="530" y="132"/>
                  </a:lnTo>
                  <a:lnTo>
                    <a:pt x="478" y="185"/>
                  </a:lnTo>
                  <a:lnTo>
                    <a:pt x="466" y="175"/>
                  </a:lnTo>
                  <a:lnTo>
                    <a:pt x="450" y="182"/>
                  </a:lnTo>
                  <a:lnTo>
                    <a:pt x="428" y="166"/>
                  </a:lnTo>
                  <a:lnTo>
                    <a:pt x="415" y="171"/>
                  </a:lnTo>
                  <a:lnTo>
                    <a:pt x="385" y="177"/>
                  </a:lnTo>
                  <a:lnTo>
                    <a:pt x="345" y="117"/>
                  </a:lnTo>
                  <a:lnTo>
                    <a:pt x="295" y="107"/>
                  </a:lnTo>
                  <a:lnTo>
                    <a:pt x="278" y="109"/>
                  </a:lnTo>
                  <a:lnTo>
                    <a:pt x="269" y="123"/>
                  </a:lnTo>
                  <a:lnTo>
                    <a:pt x="277" y="97"/>
                  </a:lnTo>
                  <a:lnTo>
                    <a:pt x="256" y="119"/>
                  </a:lnTo>
                  <a:lnTo>
                    <a:pt x="244" y="137"/>
                  </a:lnTo>
                  <a:lnTo>
                    <a:pt x="247" y="104"/>
                  </a:lnTo>
                  <a:lnTo>
                    <a:pt x="269" y="54"/>
                  </a:lnTo>
                  <a:lnTo>
                    <a:pt x="300" y="17"/>
                  </a:lnTo>
                  <a:lnTo>
                    <a:pt x="327" y="6"/>
                  </a:lnTo>
                  <a:lnTo>
                    <a:pt x="323" y="0"/>
                  </a:lnTo>
                  <a:lnTo>
                    <a:pt x="274" y="3"/>
                  </a:lnTo>
                  <a:lnTo>
                    <a:pt x="244" y="20"/>
                  </a:lnTo>
                  <a:lnTo>
                    <a:pt x="234" y="39"/>
                  </a:lnTo>
                  <a:lnTo>
                    <a:pt x="197" y="68"/>
                  </a:lnTo>
                  <a:lnTo>
                    <a:pt x="180" y="96"/>
                  </a:lnTo>
                  <a:lnTo>
                    <a:pt x="153" y="104"/>
                  </a:lnTo>
                  <a:lnTo>
                    <a:pt x="144" y="120"/>
                  </a:lnTo>
                  <a:lnTo>
                    <a:pt x="125" y="129"/>
                  </a:lnTo>
                  <a:lnTo>
                    <a:pt x="77" y="137"/>
                  </a:lnTo>
                  <a:lnTo>
                    <a:pt x="65" y="149"/>
                  </a:lnTo>
                  <a:lnTo>
                    <a:pt x="43" y="173"/>
                  </a:lnTo>
                  <a:lnTo>
                    <a:pt x="0" y="192"/>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8" name="Freeform 40"/>
            <p:cNvSpPr>
              <a:spLocks noChangeAspect="1"/>
            </p:cNvSpPr>
            <p:nvPr/>
          </p:nvSpPr>
          <p:spPr bwMode="auto">
            <a:xfrm>
              <a:off x="3148013" y="2941638"/>
              <a:ext cx="304800" cy="452437"/>
            </a:xfrm>
            <a:custGeom>
              <a:avLst/>
              <a:gdLst/>
              <a:ahLst/>
              <a:cxnLst>
                <a:cxn ang="0">
                  <a:pos x="0" y="795"/>
                </a:cxn>
                <a:cxn ang="0">
                  <a:pos x="52" y="697"/>
                </a:cxn>
                <a:cxn ang="0">
                  <a:pos x="64" y="663"/>
                </a:cxn>
                <a:cxn ang="0">
                  <a:pos x="67" y="595"/>
                </a:cxn>
                <a:cxn ang="0">
                  <a:pos x="53" y="528"/>
                </a:cxn>
                <a:cxn ang="0">
                  <a:pos x="23" y="466"/>
                </a:cxn>
                <a:cxn ang="0">
                  <a:pos x="8" y="429"/>
                </a:cxn>
                <a:cxn ang="0">
                  <a:pos x="16" y="399"/>
                </a:cxn>
                <a:cxn ang="0">
                  <a:pos x="3" y="358"/>
                </a:cxn>
                <a:cxn ang="0">
                  <a:pos x="18" y="330"/>
                </a:cxn>
                <a:cxn ang="0">
                  <a:pos x="33" y="262"/>
                </a:cxn>
                <a:cxn ang="0">
                  <a:pos x="29" y="229"/>
                </a:cxn>
                <a:cxn ang="0">
                  <a:pos x="48" y="209"/>
                </a:cxn>
                <a:cxn ang="0">
                  <a:pos x="47" y="184"/>
                </a:cxn>
                <a:cxn ang="0">
                  <a:pos x="80" y="170"/>
                </a:cxn>
                <a:cxn ang="0">
                  <a:pos x="109" y="122"/>
                </a:cxn>
                <a:cxn ang="0">
                  <a:pos x="105" y="201"/>
                </a:cxn>
                <a:cxn ang="0">
                  <a:pos x="128" y="184"/>
                </a:cxn>
                <a:cxn ang="0">
                  <a:pos x="128" y="119"/>
                </a:cxn>
                <a:cxn ang="0">
                  <a:pos x="159" y="83"/>
                </a:cxn>
                <a:cxn ang="0">
                  <a:pos x="180" y="77"/>
                </a:cxn>
                <a:cxn ang="0">
                  <a:pos x="163" y="66"/>
                </a:cxn>
                <a:cxn ang="0">
                  <a:pos x="157" y="44"/>
                </a:cxn>
                <a:cxn ang="0">
                  <a:pos x="168" y="9"/>
                </a:cxn>
                <a:cxn ang="0">
                  <a:pos x="197" y="0"/>
                </a:cxn>
                <a:cxn ang="0">
                  <a:pos x="263" y="19"/>
                </a:cxn>
                <a:cxn ang="0">
                  <a:pos x="287" y="47"/>
                </a:cxn>
                <a:cxn ang="0">
                  <a:pos x="362" y="63"/>
                </a:cxn>
                <a:cxn ang="0">
                  <a:pos x="378" y="86"/>
                </a:cxn>
                <a:cxn ang="0">
                  <a:pos x="401" y="115"/>
                </a:cxn>
                <a:cxn ang="0">
                  <a:pos x="379" y="114"/>
                </a:cxn>
                <a:cxn ang="0">
                  <a:pos x="378" y="132"/>
                </a:cxn>
                <a:cxn ang="0">
                  <a:pos x="401" y="164"/>
                </a:cxn>
                <a:cxn ang="0">
                  <a:pos x="408" y="217"/>
                </a:cxn>
                <a:cxn ang="0">
                  <a:pos x="408" y="252"/>
                </a:cxn>
                <a:cxn ang="0">
                  <a:pos x="383" y="290"/>
                </a:cxn>
                <a:cxn ang="0">
                  <a:pos x="379" y="308"/>
                </a:cxn>
                <a:cxn ang="0">
                  <a:pos x="350" y="325"/>
                </a:cxn>
                <a:cxn ang="0">
                  <a:pos x="344" y="342"/>
                </a:cxn>
                <a:cxn ang="0">
                  <a:pos x="349" y="382"/>
                </a:cxn>
                <a:cxn ang="0">
                  <a:pos x="379" y="401"/>
                </a:cxn>
                <a:cxn ang="0">
                  <a:pos x="406" y="370"/>
                </a:cxn>
                <a:cxn ang="0">
                  <a:pos x="424" y="323"/>
                </a:cxn>
                <a:cxn ang="0">
                  <a:pos x="470" y="296"/>
                </a:cxn>
                <a:cxn ang="0">
                  <a:pos x="501" y="312"/>
                </a:cxn>
                <a:cxn ang="0">
                  <a:pos x="520" y="361"/>
                </a:cxn>
                <a:cxn ang="0">
                  <a:pos x="546" y="457"/>
                </a:cxn>
                <a:cxn ang="0">
                  <a:pos x="558" y="489"/>
                </a:cxn>
                <a:cxn ang="0">
                  <a:pos x="550" y="515"/>
                </a:cxn>
                <a:cxn ang="0">
                  <a:pos x="555" y="554"/>
                </a:cxn>
                <a:cxn ang="0">
                  <a:pos x="545" y="575"/>
                </a:cxn>
                <a:cxn ang="0">
                  <a:pos x="531" y="554"/>
                </a:cxn>
                <a:cxn ang="0">
                  <a:pos x="517" y="563"/>
                </a:cxn>
                <a:cxn ang="0">
                  <a:pos x="516" y="601"/>
                </a:cxn>
                <a:cxn ang="0">
                  <a:pos x="510" y="616"/>
                </a:cxn>
                <a:cxn ang="0">
                  <a:pos x="484" y="634"/>
                </a:cxn>
                <a:cxn ang="0">
                  <a:pos x="483" y="684"/>
                </a:cxn>
                <a:cxn ang="0">
                  <a:pos x="468" y="704"/>
                </a:cxn>
                <a:cxn ang="0">
                  <a:pos x="455" y="745"/>
                </a:cxn>
                <a:cxn ang="0">
                  <a:pos x="272" y="775"/>
                </a:cxn>
                <a:cxn ang="0">
                  <a:pos x="267" y="762"/>
                </a:cxn>
                <a:cxn ang="0">
                  <a:pos x="0" y="795"/>
                </a:cxn>
              </a:cxnLst>
              <a:rect l="0" t="0" r="r" b="b"/>
              <a:pathLst>
                <a:path w="558" h="795">
                  <a:moveTo>
                    <a:pt x="0" y="795"/>
                  </a:moveTo>
                  <a:lnTo>
                    <a:pt x="52" y="697"/>
                  </a:lnTo>
                  <a:lnTo>
                    <a:pt x="64" y="663"/>
                  </a:lnTo>
                  <a:lnTo>
                    <a:pt x="67" y="595"/>
                  </a:lnTo>
                  <a:lnTo>
                    <a:pt x="53" y="528"/>
                  </a:lnTo>
                  <a:lnTo>
                    <a:pt x="23" y="466"/>
                  </a:lnTo>
                  <a:lnTo>
                    <a:pt x="8" y="429"/>
                  </a:lnTo>
                  <a:lnTo>
                    <a:pt x="16" y="399"/>
                  </a:lnTo>
                  <a:lnTo>
                    <a:pt x="3" y="358"/>
                  </a:lnTo>
                  <a:lnTo>
                    <a:pt x="18" y="330"/>
                  </a:lnTo>
                  <a:lnTo>
                    <a:pt x="33" y="262"/>
                  </a:lnTo>
                  <a:lnTo>
                    <a:pt x="29" y="229"/>
                  </a:lnTo>
                  <a:lnTo>
                    <a:pt x="48" y="209"/>
                  </a:lnTo>
                  <a:lnTo>
                    <a:pt x="47" y="184"/>
                  </a:lnTo>
                  <a:lnTo>
                    <a:pt x="80" y="170"/>
                  </a:lnTo>
                  <a:lnTo>
                    <a:pt x="109" y="122"/>
                  </a:lnTo>
                  <a:lnTo>
                    <a:pt x="105" y="201"/>
                  </a:lnTo>
                  <a:lnTo>
                    <a:pt x="128" y="184"/>
                  </a:lnTo>
                  <a:lnTo>
                    <a:pt x="128" y="119"/>
                  </a:lnTo>
                  <a:lnTo>
                    <a:pt x="159" y="83"/>
                  </a:lnTo>
                  <a:lnTo>
                    <a:pt x="180" y="77"/>
                  </a:lnTo>
                  <a:lnTo>
                    <a:pt x="163" y="66"/>
                  </a:lnTo>
                  <a:lnTo>
                    <a:pt x="157" y="44"/>
                  </a:lnTo>
                  <a:lnTo>
                    <a:pt x="168" y="9"/>
                  </a:lnTo>
                  <a:lnTo>
                    <a:pt x="197" y="0"/>
                  </a:lnTo>
                  <a:lnTo>
                    <a:pt x="263" y="19"/>
                  </a:lnTo>
                  <a:lnTo>
                    <a:pt x="287" y="47"/>
                  </a:lnTo>
                  <a:lnTo>
                    <a:pt x="362" y="63"/>
                  </a:lnTo>
                  <a:lnTo>
                    <a:pt x="378" y="86"/>
                  </a:lnTo>
                  <a:lnTo>
                    <a:pt x="401" y="115"/>
                  </a:lnTo>
                  <a:lnTo>
                    <a:pt x="379" y="114"/>
                  </a:lnTo>
                  <a:lnTo>
                    <a:pt x="378" y="132"/>
                  </a:lnTo>
                  <a:lnTo>
                    <a:pt x="401" y="164"/>
                  </a:lnTo>
                  <a:lnTo>
                    <a:pt x="408" y="217"/>
                  </a:lnTo>
                  <a:lnTo>
                    <a:pt x="408" y="252"/>
                  </a:lnTo>
                  <a:lnTo>
                    <a:pt x="383" y="290"/>
                  </a:lnTo>
                  <a:lnTo>
                    <a:pt x="379" y="308"/>
                  </a:lnTo>
                  <a:lnTo>
                    <a:pt x="350" y="325"/>
                  </a:lnTo>
                  <a:lnTo>
                    <a:pt x="344" y="342"/>
                  </a:lnTo>
                  <a:lnTo>
                    <a:pt x="349" y="382"/>
                  </a:lnTo>
                  <a:lnTo>
                    <a:pt x="379" y="401"/>
                  </a:lnTo>
                  <a:lnTo>
                    <a:pt x="406" y="370"/>
                  </a:lnTo>
                  <a:lnTo>
                    <a:pt x="424" y="323"/>
                  </a:lnTo>
                  <a:lnTo>
                    <a:pt x="470" y="296"/>
                  </a:lnTo>
                  <a:lnTo>
                    <a:pt x="501" y="312"/>
                  </a:lnTo>
                  <a:lnTo>
                    <a:pt x="520" y="361"/>
                  </a:lnTo>
                  <a:lnTo>
                    <a:pt x="546" y="457"/>
                  </a:lnTo>
                  <a:lnTo>
                    <a:pt x="558" y="489"/>
                  </a:lnTo>
                  <a:lnTo>
                    <a:pt x="550" y="515"/>
                  </a:lnTo>
                  <a:lnTo>
                    <a:pt x="555" y="554"/>
                  </a:lnTo>
                  <a:lnTo>
                    <a:pt x="545" y="575"/>
                  </a:lnTo>
                  <a:lnTo>
                    <a:pt x="531" y="554"/>
                  </a:lnTo>
                  <a:lnTo>
                    <a:pt x="517" y="563"/>
                  </a:lnTo>
                  <a:lnTo>
                    <a:pt x="516" y="601"/>
                  </a:lnTo>
                  <a:lnTo>
                    <a:pt x="510" y="616"/>
                  </a:lnTo>
                  <a:lnTo>
                    <a:pt x="484" y="634"/>
                  </a:lnTo>
                  <a:lnTo>
                    <a:pt x="483" y="684"/>
                  </a:lnTo>
                  <a:lnTo>
                    <a:pt x="468" y="704"/>
                  </a:lnTo>
                  <a:lnTo>
                    <a:pt x="455" y="745"/>
                  </a:lnTo>
                  <a:lnTo>
                    <a:pt x="272" y="775"/>
                  </a:lnTo>
                  <a:lnTo>
                    <a:pt x="267" y="762"/>
                  </a:lnTo>
                  <a:lnTo>
                    <a:pt x="0" y="795"/>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49" name="Freeform 41"/>
            <p:cNvSpPr>
              <a:spLocks noChangeAspect="1"/>
            </p:cNvSpPr>
            <p:nvPr/>
          </p:nvSpPr>
          <p:spPr bwMode="auto">
            <a:xfrm>
              <a:off x="2389188" y="2600325"/>
              <a:ext cx="520700" cy="636588"/>
            </a:xfrm>
            <a:custGeom>
              <a:avLst/>
              <a:gdLst/>
              <a:ahLst/>
              <a:cxnLst>
                <a:cxn ang="0">
                  <a:pos x="0" y="69"/>
                </a:cxn>
                <a:cxn ang="0">
                  <a:pos x="7" y="228"/>
                </a:cxn>
                <a:cxn ang="0">
                  <a:pos x="41" y="354"/>
                </a:cxn>
                <a:cxn ang="0">
                  <a:pos x="48" y="518"/>
                </a:cxn>
                <a:cxn ang="0">
                  <a:pos x="73" y="653"/>
                </a:cxn>
                <a:cxn ang="0">
                  <a:pos x="39" y="719"/>
                </a:cxn>
                <a:cxn ang="0">
                  <a:pos x="87" y="770"/>
                </a:cxn>
                <a:cxn ang="0">
                  <a:pos x="84" y="1120"/>
                </a:cxn>
                <a:cxn ang="0">
                  <a:pos x="772" y="1104"/>
                </a:cxn>
                <a:cxn ang="0">
                  <a:pos x="760" y="1037"/>
                </a:cxn>
                <a:cxn ang="0">
                  <a:pos x="740" y="1013"/>
                </a:cxn>
                <a:cxn ang="0">
                  <a:pos x="687" y="976"/>
                </a:cxn>
                <a:cxn ang="0">
                  <a:pos x="650" y="932"/>
                </a:cxn>
                <a:cxn ang="0">
                  <a:pos x="557" y="871"/>
                </a:cxn>
                <a:cxn ang="0">
                  <a:pos x="560" y="770"/>
                </a:cxn>
                <a:cxn ang="0">
                  <a:pos x="540" y="705"/>
                </a:cxn>
                <a:cxn ang="0">
                  <a:pos x="616" y="606"/>
                </a:cxn>
                <a:cxn ang="0">
                  <a:pos x="611" y="509"/>
                </a:cxn>
                <a:cxn ang="0">
                  <a:pos x="629" y="491"/>
                </a:cxn>
                <a:cxn ang="0">
                  <a:pos x="721" y="411"/>
                </a:cxn>
                <a:cxn ang="0">
                  <a:pos x="769" y="352"/>
                </a:cxn>
                <a:cxn ang="0">
                  <a:pos x="830" y="301"/>
                </a:cxn>
                <a:cxn ang="0">
                  <a:pos x="952" y="235"/>
                </a:cxn>
                <a:cxn ang="0">
                  <a:pos x="905" y="239"/>
                </a:cxn>
                <a:cxn ang="0">
                  <a:pos x="863" y="218"/>
                </a:cxn>
                <a:cxn ang="0">
                  <a:pos x="797" y="225"/>
                </a:cxn>
                <a:cxn ang="0">
                  <a:pos x="781" y="197"/>
                </a:cxn>
                <a:cxn ang="0">
                  <a:pos x="759" y="210"/>
                </a:cxn>
                <a:cxn ang="0">
                  <a:pos x="712" y="239"/>
                </a:cxn>
                <a:cxn ang="0">
                  <a:pos x="680" y="228"/>
                </a:cxn>
                <a:cxn ang="0">
                  <a:pos x="666" y="214"/>
                </a:cxn>
                <a:cxn ang="0">
                  <a:pos x="640" y="207"/>
                </a:cxn>
                <a:cxn ang="0">
                  <a:pos x="630" y="186"/>
                </a:cxn>
                <a:cxn ang="0">
                  <a:pos x="604" y="188"/>
                </a:cxn>
                <a:cxn ang="0">
                  <a:pos x="604" y="208"/>
                </a:cxn>
                <a:cxn ang="0">
                  <a:pos x="594" y="211"/>
                </a:cxn>
                <a:cxn ang="0">
                  <a:pos x="576" y="169"/>
                </a:cxn>
                <a:cxn ang="0">
                  <a:pos x="552" y="169"/>
                </a:cxn>
                <a:cxn ang="0">
                  <a:pos x="560" y="150"/>
                </a:cxn>
                <a:cxn ang="0">
                  <a:pos x="505" y="140"/>
                </a:cxn>
                <a:cxn ang="0">
                  <a:pos x="486" y="137"/>
                </a:cxn>
                <a:cxn ang="0">
                  <a:pos x="420" y="165"/>
                </a:cxn>
                <a:cxn ang="0">
                  <a:pos x="411" y="140"/>
                </a:cxn>
                <a:cxn ang="0">
                  <a:pos x="310" y="117"/>
                </a:cxn>
                <a:cxn ang="0">
                  <a:pos x="292" y="8"/>
                </a:cxn>
                <a:cxn ang="0">
                  <a:pos x="250" y="0"/>
                </a:cxn>
                <a:cxn ang="0">
                  <a:pos x="250" y="69"/>
                </a:cxn>
                <a:cxn ang="0">
                  <a:pos x="0" y="69"/>
                </a:cxn>
              </a:cxnLst>
              <a:rect l="0" t="0" r="r" b="b"/>
              <a:pathLst>
                <a:path w="952" h="1120">
                  <a:moveTo>
                    <a:pt x="0" y="69"/>
                  </a:moveTo>
                  <a:lnTo>
                    <a:pt x="7" y="228"/>
                  </a:lnTo>
                  <a:lnTo>
                    <a:pt x="41" y="354"/>
                  </a:lnTo>
                  <a:lnTo>
                    <a:pt x="48" y="518"/>
                  </a:lnTo>
                  <a:lnTo>
                    <a:pt x="73" y="653"/>
                  </a:lnTo>
                  <a:lnTo>
                    <a:pt x="39" y="719"/>
                  </a:lnTo>
                  <a:lnTo>
                    <a:pt x="87" y="770"/>
                  </a:lnTo>
                  <a:lnTo>
                    <a:pt x="84" y="1120"/>
                  </a:lnTo>
                  <a:lnTo>
                    <a:pt x="772" y="1104"/>
                  </a:lnTo>
                  <a:lnTo>
                    <a:pt x="760" y="1037"/>
                  </a:lnTo>
                  <a:lnTo>
                    <a:pt x="740" y="1013"/>
                  </a:lnTo>
                  <a:lnTo>
                    <a:pt x="687" y="976"/>
                  </a:lnTo>
                  <a:lnTo>
                    <a:pt x="650" y="932"/>
                  </a:lnTo>
                  <a:lnTo>
                    <a:pt x="557" y="871"/>
                  </a:lnTo>
                  <a:lnTo>
                    <a:pt x="560" y="770"/>
                  </a:lnTo>
                  <a:lnTo>
                    <a:pt x="540" y="705"/>
                  </a:lnTo>
                  <a:lnTo>
                    <a:pt x="616" y="606"/>
                  </a:lnTo>
                  <a:lnTo>
                    <a:pt x="611" y="509"/>
                  </a:lnTo>
                  <a:lnTo>
                    <a:pt x="629" y="491"/>
                  </a:lnTo>
                  <a:lnTo>
                    <a:pt x="721" y="411"/>
                  </a:lnTo>
                  <a:lnTo>
                    <a:pt x="769" y="352"/>
                  </a:lnTo>
                  <a:lnTo>
                    <a:pt x="830" y="301"/>
                  </a:lnTo>
                  <a:lnTo>
                    <a:pt x="952" y="235"/>
                  </a:lnTo>
                  <a:lnTo>
                    <a:pt x="905" y="239"/>
                  </a:lnTo>
                  <a:lnTo>
                    <a:pt x="863" y="218"/>
                  </a:lnTo>
                  <a:lnTo>
                    <a:pt x="797" y="225"/>
                  </a:lnTo>
                  <a:lnTo>
                    <a:pt x="781" y="197"/>
                  </a:lnTo>
                  <a:lnTo>
                    <a:pt x="759" y="210"/>
                  </a:lnTo>
                  <a:lnTo>
                    <a:pt x="712" y="239"/>
                  </a:lnTo>
                  <a:lnTo>
                    <a:pt x="680" y="228"/>
                  </a:lnTo>
                  <a:lnTo>
                    <a:pt x="666" y="214"/>
                  </a:lnTo>
                  <a:lnTo>
                    <a:pt x="640" y="207"/>
                  </a:lnTo>
                  <a:lnTo>
                    <a:pt x="630" y="186"/>
                  </a:lnTo>
                  <a:lnTo>
                    <a:pt x="604" y="188"/>
                  </a:lnTo>
                  <a:lnTo>
                    <a:pt x="604" y="208"/>
                  </a:lnTo>
                  <a:lnTo>
                    <a:pt x="594" y="211"/>
                  </a:lnTo>
                  <a:lnTo>
                    <a:pt x="576" y="169"/>
                  </a:lnTo>
                  <a:lnTo>
                    <a:pt x="552" y="169"/>
                  </a:lnTo>
                  <a:lnTo>
                    <a:pt x="560" y="150"/>
                  </a:lnTo>
                  <a:lnTo>
                    <a:pt x="505" y="140"/>
                  </a:lnTo>
                  <a:lnTo>
                    <a:pt x="486" y="137"/>
                  </a:lnTo>
                  <a:lnTo>
                    <a:pt x="420" y="165"/>
                  </a:lnTo>
                  <a:lnTo>
                    <a:pt x="411" y="140"/>
                  </a:lnTo>
                  <a:lnTo>
                    <a:pt x="310" y="117"/>
                  </a:lnTo>
                  <a:lnTo>
                    <a:pt x="292" y="8"/>
                  </a:lnTo>
                  <a:lnTo>
                    <a:pt x="250" y="0"/>
                  </a:lnTo>
                  <a:lnTo>
                    <a:pt x="250" y="69"/>
                  </a:lnTo>
                  <a:lnTo>
                    <a:pt x="0" y="69"/>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0" name="Freeform 42"/>
            <p:cNvSpPr>
              <a:spLocks noChangeAspect="1"/>
            </p:cNvSpPr>
            <p:nvPr/>
          </p:nvSpPr>
          <p:spPr bwMode="auto">
            <a:xfrm>
              <a:off x="1865313" y="3265488"/>
              <a:ext cx="654050" cy="358775"/>
            </a:xfrm>
            <a:custGeom>
              <a:avLst/>
              <a:gdLst/>
              <a:ahLst/>
              <a:cxnLst>
                <a:cxn ang="0">
                  <a:pos x="0" y="381"/>
                </a:cxn>
                <a:cxn ang="0">
                  <a:pos x="34" y="0"/>
                </a:cxn>
                <a:cxn ang="0">
                  <a:pos x="772" y="47"/>
                </a:cxn>
                <a:cxn ang="0">
                  <a:pos x="821" y="86"/>
                </a:cxn>
                <a:cxn ang="0">
                  <a:pos x="908" y="84"/>
                </a:cxn>
                <a:cxn ang="0">
                  <a:pos x="949" y="93"/>
                </a:cxn>
                <a:cxn ang="0">
                  <a:pos x="999" y="114"/>
                </a:cxn>
                <a:cxn ang="0">
                  <a:pos x="1023" y="146"/>
                </a:cxn>
                <a:cxn ang="0">
                  <a:pos x="1046" y="155"/>
                </a:cxn>
                <a:cxn ang="0">
                  <a:pos x="1087" y="271"/>
                </a:cxn>
                <a:cxn ang="0">
                  <a:pos x="1088" y="309"/>
                </a:cxn>
                <a:cxn ang="0">
                  <a:pos x="1116" y="365"/>
                </a:cxn>
                <a:cxn ang="0">
                  <a:pos x="1127" y="455"/>
                </a:cxn>
                <a:cxn ang="0">
                  <a:pos x="1121" y="482"/>
                </a:cxn>
                <a:cxn ang="0">
                  <a:pos x="1137" y="512"/>
                </a:cxn>
                <a:cxn ang="0">
                  <a:pos x="1195" y="626"/>
                </a:cxn>
                <a:cxn ang="0">
                  <a:pos x="664" y="618"/>
                </a:cxn>
                <a:cxn ang="0">
                  <a:pos x="262" y="597"/>
                </a:cxn>
                <a:cxn ang="0">
                  <a:pos x="273" y="407"/>
                </a:cxn>
                <a:cxn ang="0">
                  <a:pos x="0" y="381"/>
                </a:cxn>
              </a:cxnLst>
              <a:rect l="0" t="0" r="r" b="b"/>
              <a:pathLst>
                <a:path w="1195" h="626">
                  <a:moveTo>
                    <a:pt x="0" y="381"/>
                  </a:moveTo>
                  <a:lnTo>
                    <a:pt x="34" y="0"/>
                  </a:lnTo>
                  <a:lnTo>
                    <a:pt x="772" y="47"/>
                  </a:lnTo>
                  <a:lnTo>
                    <a:pt x="821" y="86"/>
                  </a:lnTo>
                  <a:lnTo>
                    <a:pt x="908" y="84"/>
                  </a:lnTo>
                  <a:lnTo>
                    <a:pt x="949" y="93"/>
                  </a:lnTo>
                  <a:lnTo>
                    <a:pt x="999" y="114"/>
                  </a:lnTo>
                  <a:lnTo>
                    <a:pt x="1023" y="146"/>
                  </a:lnTo>
                  <a:lnTo>
                    <a:pt x="1046" y="155"/>
                  </a:lnTo>
                  <a:lnTo>
                    <a:pt x="1087" y="271"/>
                  </a:lnTo>
                  <a:lnTo>
                    <a:pt x="1088" y="309"/>
                  </a:lnTo>
                  <a:lnTo>
                    <a:pt x="1116" y="365"/>
                  </a:lnTo>
                  <a:lnTo>
                    <a:pt x="1127" y="455"/>
                  </a:lnTo>
                  <a:lnTo>
                    <a:pt x="1121" y="482"/>
                  </a:lnTo>
                  <a:lnTo>
                    <a:pt x="1137" y="512"/>
                  </a:lnTo>
                  <a:lnTo>
                    <a:pt x="1195" y="626"/>
                  </a:lnTo>
                  <a:lnTo>
                    <a:pt x="664" y="618"/>
                  </a:lnTo>
                  <a:lnTo>
                    <a:pt x="262" y="597"/>
                  </a:lnTo>
                  <a:lnTo>
                    <a:pt x="273" y="407"/>
                  </a:lnTo>
                  <a:lnTo>
                    <a:pt x="0" y="38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1" name="Freeform 43"/>
            <p:cNvSpPr>
              <a:spLocks noChangeAspect="1"/>
            </p:cNvSpPr>
            <p:nvPr/>
          </p:nvSpPr>
          <p:spPr bwMode="auto">
            <a:xfrm>
              <a:off x="636588" y="3146425"/>
              <a:ext cx="503237" cy="849313"/>
            </a:xfrm>
            <a:custGeom>
              <a:avLst/>
              <a:gdLst/>
              <a:ahLst/>
              <a:cxnLst>
                <a:cxn ang="0">
                  <a:pos x="0" y="546"/>
                </a:cxn>
                <a:cxn ang="0">
                  <a:pos x="42" y="634"/>
                </a:cxn>
                <a:cxn ang="0">
                  <a:pos x="586" y="1488"/>
                </a:cxn>
                <a:cxn ang="0">
                  <a:pos x="605" y="1289"/>
                </a:cxn>
                <a:cxn ang="0">
                  <a:pos x="640" y="1279"/>
                </a:cxn>
                <a:cxn ang="0">
                  <a:pos x="696" y="1311"/>
                </a:cxn>
                <a:cxn ang="0">
                  <a:pos x="742" y="1135"/>
                </a:cxn>
                <a:cxn ang="0">
                  <a:pos x="920" y="192"/>
                </a:cxn>
                <a:cxn ang="0">
                  <a:pos x="527" y="103"/>
                </a:cxn>
                <a:cxn ang="0">
                  <a:pos x="136" y="0"/>
                </a:cxn>
                <a:cxn ang="0">
                  <a:pos x="0" y="546"/>
                </a:cxn>
              </a:cxnLst>
              <a:rect l="0" t="0" r="r" b="b"/>
              <a:pathLst>
                <a:path w="920" h="1488">
                  <a:moveTo>
                    <a:pt x="0" y="546"/>
                  </a:moveTo>
                  <a:lnTo>
                    <a:pt x="42" y="634"/>
                  </a:lnTo>
                  <a:lnTo>
                    <a:pt x="586" y="1488"/>
                  </a:lnTo>
                  <a:lnTo>
                    <a:pt x="605" y="1289"/>
                  </a:lnTo>
                  <a:lnTo>
                    <a:pt x="640" y="1279"/>
                  </a:lnTo>
                  <a:lnTo>
                    <a:pt x="696" y="1311"/>
                  </a:lnTo>
                  <a:lnTo>
                    <a:pt x="742" y="1135"/>
                  </a:lnTo>
                  <a:lnTo>
                    <a:pt x="920" y="192"/>
                  </a:lnTo>
                  <a:lnTo>
                    <a:pt x="527" y="103"/>
                  </a:lnTo>
                  <a:lnTo>
                    <a:pt x="136" y="0"/>
                  </a:lnTo>
                  <a:lnTo>
                    <a:pt x="0" y="546"/>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2" name="Freeform 44"/>
            <p:cNvSpPr>
              <a:spLocks noChangeAspect="1"/>
            </p:cNvSpPr>
            <p:nvPr/>
          </p:nvSpPr>
          <p:spPr bwMode="auto">
            <a:xfrm>
              <a:off x="4160838" y="2800350"/>
              <a:ext cx="127000" cy="300038"/>
            </a:xfrm>
            <a:custGeom>
              <a:avLst/>
              <a:gdLst/>
              <a:ahLst/>
              <a:cxnLst>
                <a:cxn ang="0">
                  <a:pos x="0" y="361"/>
                </a:cxn>
                <a:cxn ang="0">
                  <a:pos x="12" y="245"/>
                </a:cxn>
                <a:cxn ang="0">
                  <a:pos x="38" y="191"/>
                </a:cxn>
                <a:cxn ang="0">
                  <a:pos x="41" y="69"/>
                </a:cxn>
                <a:cxn ang="0">
                  <a:pos x="40" y="26"/>
                </a:cxn>
                <a:cxn ang="0">
                  <a:pos x="82" y="0"/>
                </a:cxn>
                <a:cxn ang="0">
                  <a:pos x="181" y="329"/>
                </a:cxn>
                <a:cxn ang="0">
                  <a:pos x="229" y="399"/>
                </a:cxn>
                <a:cxn ang="0">
                  <a:pos x="232" y="415"/>
                </a:cxn>
                <a:cxn ang="0">
                  <a:pos x="226" y="448"/>
                </a:cxn>
                <a:cxn ang="0">
                  <a:pos x="182" y="482"/>
                </a:cxn>
                <a:cxn ang="0">
                  <a:pos x="20" y="527"/>
                </a:cxn>
                <a:cxn ang="0">
                  <a:pos x="0" y="361"/>
                </a:cxn>
              </a:cxnLst>
              <a:rect l="0" t="0" r="r" b="b"/>
              <a:pathLst>
                <a:path w="232" h="527">
                  <a:moveTo>
                    <a:pt x="0" y="361"/>
                  </a:moveTo>
                  <a:lnTo>
                    <a:pt x="12" y="245"/>
                  </a:lnTo>
                  <a:lnTo>
                    <a:pt x="38" y="191"/>
                  </a:lnTo>
                  <a:lnTo>
                    <a:pt x="41" y="69"/>
                  </a:lnTo>
                  <a:lnTo>
                    <a:pt x="40" y="26"/>
                  </a:lnTo>
                  <a:lnTo>
                    <a:pt x="82" y="0"/>
                  </a:lnTo>
                  <a:lnTo>
                    <a:pt x="181" y="329"/>
                  </a:lnTo>
                  <a:lnTo>
                    <a:pt x="229" y="399"/>
                  </a:lnTo>
                  <a:lnTo>
                    <a:pt x="232" y="415"/>
                  </a:lnTo>
                  <a:lnTo>
                    <a:pt x="226" y="448"/>
                  </a:lnTo>
                  <a:lnTo>
                    <a:pt x="182" y="482"/>
                  </a:lnTo>
                  <a:lnTo>
                    <a:pt x="20" y="527"/>
                  </a:lnTo>
                  <a:lnTo>
                    <a:pt x="0" y="36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3" name="Freeform 45"/>
            <p:cNvSpPr>
              <a:spLocks noChangeAspect="1"/>
            </p:cNvSpPr>
            <p:nvPr/>
          </p:nvSpPr>
          <p:spPr bwMode="auto">
            <a:xfrm>
              <a:off x="4025900" y="3290888"/>
              <a:ext cx="107950" cy="265112"/>
            </a:xfrm>
            <a:custGeom>
              <a:avLst/>
              <a:gdLst/>
              <a:ahLst/>
              <a:cxnLst>
                <a:cxn ang="0">
                  <a:pos x="0" y="342"/>
                </a:cxn>
                <a:cxn ang="0">
                  <a:pos x="9" y="313"/>
                </a:cxn>
                <a:cxn ang="0">
                  <a:pos x="43" y="290"/>
                </a:cxn>
                <a:cxn ang="0">
                  <a:pos x="60" y="253"/>
                </a:cxn>
                <a:cxn ang="0">
                  <a:pos x="88" y="226"/>
                </a:cxn>
                <a:cxn ang="0">
                  <a:pos x="7" y="156"/>
                </a:cxn>
                <a:cxn ang="0">
                  <a:pos x="3" y="88"/>
                </a:cxn>
                <a:cxn ang="0">
                  <a:pos x="41" y="0"/>
                </a:cxn>
                <a:cxn ang="0">
                  <a:pos x="166" y="44"/>
                </a:cxn>
                <a:cxn ang="0">
                  <a:pos x="168" y="61"/>
                </a:cxn>
                <a:cxn ang="0">
                  <a:pos x="154" y="113"/>
                </a:cxn>
                <a:cxn ang="0">
                  <a:pos x="139" y="127"/>
                </a:cxn>
                <a:cxn ang="0">
                  <a:pos x="137" y="152"/>
                </a:cxn>
                <a:cxn ang="0">
                  <a:pos x="149" y="157"/>
                </a:cxn>
                <a:cxn ang="0">
                  <a:pos x="164" y="156"/>
                </a:cxn>
                <a:cxn ang="0">
                  <a:pos x="176" y="157"/>
                </a:cxn>
                <a:cxn ang="0">
                  <a:pos x="173" y="147"/>
                </a:cxn>
                <a:cxn ang="0">
                  <a:pos x="179" y="152"/>
                </a:cxn>
                <a:cxn ang="0">
                  <a:pos x="189" y="181"/>
                </a:cxn>
                <a:cxn ang="0">
                  <a:pos x="192" y="278"/>
                </a:cxn>
                <a:cxn ang="0">
                  <a:pos x="188" y="253"/>
                </a:cxn>
                <a:cxn ang="0">
                  <a:pos x="181" y="230"/>
                </a:cxn>
                <a:cxn ang="0">
                  <a:pos x="178" y="244"/>
                </a:cxn>
                <a:cxn ang="0">
                  <a:pos x="182" y="266"/>
                </a:cxn>
                <a:cxn ang="0">
                  <a:pos x="178" y="278"/>
                </a:cxn>
                <a:cxn ang="0">
                  <a:pos x="181" y="303"/>
                </a:cxn>
                <a:cxn ang="0">
                  <a:pos x="172" y="332"/>
                </a:cxn>
                <a:cxn ang="0">
                  <a:pos x="160" y="332"/>
                </a:cxn>
                <a:cxn ang="0">
                  <a:pos x="164" y="354"/>
                </a:cxn>
                <a:cxn ang="0">
                  <a:pos x="143" y="388"/>
                </a:cxn>
                <a:cxn ang="0">
                  <a:pos x="117" y="461"/>
                </a:cxn>
                <a:cxn ang="0">
                  <a:pos x="106" y="461"/>
                </a:cxn>
                <a:cxn ang="0">
                  <a:pos x="110" y="433"/>
                </a:cxn>
                <a:cxn ang="0">
                  <a:pos x="104" y="420"/>
                </a:cxn>
                <a:cxn ang="0">
                  <a:pos x="71" y="420"/>
                </a:cxn>
                <a:cxn ang="0">
                  <a:pos x="23" y="392"/>
                </a:cxn>
                <a:cxn ang="0">
                  <a:pos x="8" y="379"/>
                </a:cxn>
                <a:cxn ang="0">
                  <a:pos x="0" y="342"/>
                </a:cxn>
              </a:cxnLst>
              <a:rect l="0" t="0" r="r" b="b"/>
              <a:pathLst>
                <a:path w="192" h="461">
                  <a:moveTo>
                    <a:pt x="0" y="342"/>
                  </a:moveTo>
                  <a:lnTo>
                    <a:pt x="9" y="313"/>
                  </a:lnTo>
                  <a:lnTo>
                    <a:pt x="43" y="290"/>
                  </a:lnTo>
                  <a:lnTo>
                    <a:pt x="60" y="253"/>
                  </a:lnTo>
                  <a:lnTo>
                    <a:pt x="88" y="226"/>
                  </a:lnTo>
                  <a:lnTo>
                    <a:pt x="7" y="156"/>
                  </a:lnTo>
                  <a:lnTo>
                    <a:pt x="3" y="88"/>
                  </a:lnTo>
                  <a:lnTo>
                    <a:pt x="41" y="0"/>
                  </a:lnTo>
                  <a:lnTo>
                    <a:pt x="166" y="44"/>
                  </a:lnTo>
                  <a:lnTo>
                    <a:pt x="168" y="61"/>
                  </a:lnTo>
                  <a:lnTo>
                    <a:pt x="154" y="113"/>
                  </a:lnTo>
                  <a:lnTo>
                    <a:pt x="139" y="127"/>
                  </a:lnTo>
                  <a:lnTo>
                    <a:pt x="137" y="152"/>
                  </a:lnTo>
                  <a:lnTo>
                    <a:pt x="149" y="157"/>
                  </a:lnTo>
                  <a:lnTo>
                    <a:pt x="164" y="156"/>
                  </a:lnTo>
                  <a:lnTo>
                    <a:pt x="176" y="157"/>
                  </a:lnTo>
                  <a:lnTo>
                    <a:pt x="173" y="147"/>
                  </a:lnTo>
                  <a:lnTo>
                    <a:pt x="179" y="152"/>
                  </a:lnTo>
                  <a:lnTo>
                    <a:pt x="189" y="181"/>
                  </a:lnTo>
                  <a:lnTo>
                    <a:pt x="192" y="278"/>
                  </a:lnTo>
                  <a:lnTo>
                    <a:pt x="188" y="253"/>
                  </a:lnTo>
                  <a:lnTo>
                    <a:pt x="181" y="230"/>
                  </a:lnTo>
                  <a:lnTo>
                    <a:pt x="178" y="244"/>
                  </a:lnTo>
                  <a:lnTo>
                    <a:pt x="182" y="266"/>
                  </a:lnTo>
                  <a:lnTo>
                    <a:pt x="178" y="278"/>
                  </a:lnTo>
                  <a:lnTo>
                    <a:pt x="181" y="303"/>
                  </a:lnTo>
                  <a:lnTo>
                    <a:pt x="172" y="332"/>
                  </a:lnTo>
                  <a:lnTo>
                    <a:pt x="160" y="332"/>
                  </a:lnTo>
                  <a:lnTo>
                    <a:pt x="164" y="354"/>
                  </a:lnTo>
                  <a:lnTo>
                    <a:pt x="143" y="388"/>
                  </a:lnTo>
                  <a:lnTo>
                    <a:pt x="117" y="461"/>
                  </a:lnTo>
                  <a:lnTo>
                    <a:pt x="106" y="461"/>
                  </a:lnTo>
                  <a:lnTo>
                    <a:pt x="110" y="433"/>
                  </a:lnTo>
                  <a:lnTo>
                    <a:pt x="104" y="420"/>
                  </a:lnTo>
                  <a:lnTo>
                    <a:pt x="71" y="420"/>
                  </a:lnTo>
                  <a:lnTo>
                    <a:pt x="23" y="392"/>
                  </a:lnTo>
                  <a:lnTo>
                    <a:pt x="8" y="379"/>
                  </a:lnTo>
                  <a:lnTo>
                    <a:pt x="0" y="342"/>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4" name="Freeform 46"/>
            <p:cNvSpPr>
              <a:spLocks noChangeAspect="1"/>
            </p:cNvSpPr>
            <p:nvPr/>
          </p:nvSpPr>
          <p:spPr bwMode="auto">
            <a:xfrm>
              <a:off x="1350963" y="3865564"/>
              <a:ext cx="558800" cy="622300"/>
            </a:xfrm>
            <a:custGeom>
              <a:avLst/>
              <a:gdLst/>
              <a:ahLst/>
              <a:cxnLst>
                <a:cxn ang="0">
                  <a:pos x="0" y="1072"/>
                </a:cxn>
                <a:cxn ang="0">
                  <a:pos x="127" y="1090"/>
                </a:cxn>
                <a:cxn ang="0">
                  <a:pos x="141" y="1007"/>
                </a:cxn>
                <a:cxn ang="0">
                  <a:pos x="396" y="1042"/>
                </a:cxn>
                <a:cxn ang="0">
                  <a:pos x="385" y="1003"/>
                </a:cxn>
                <a:cxn ang="0">
                  <a:pos x="425" y="1004"/>
                </a:cxn>
                <a:cxn ang="0">
                  <a:pos x="934" y="1057"/>
                </a:cxn>
                <a:cxn ang="0">
                  <a:pos x="1011" y="201"/>
                </a:cxn>
                <a:cxn ang="0">
                  <a:pos x="1017" y="100"/>
                </a:cxn>
                <a:cxn ang="0">
                  <a:pos x="584" y="61"/>
                </a:cxn>
                <a:cxn ang="0">
                  <a:pos x="149" y="0"/>
                </a:cxn>
                <a:cxn ang="0">
                  <a:pos x="0" y="1072"/>
                </a:cxn>
              </a:cxnLst>
              <a:rect l="0" t="0" r="r" b="b"/>
              <a:pathLst>
                <a:path w="1017" h="1090">
                  <a:moveTo>
                    <a:pt x="0" y="1072"/>
                  </a:moveTo>
                  <a:lnTo>
                    <a:pt x="127" y="1090"/>
                  </a:lnTo>
                  <a:lnTo>
                    <a:pt x="141" y="1007"/>
                  </a:lnTo>
                  <a:lnTo>
                    <a:pt x="396" y="1042"/>
                  </a:lnTo>
                  <a:lnTo>
                    <a:pt x="385" y="1003"/>
                  </a:lnTo>
                  <a:lnTo>
                    <a:pt x="425" y="1004"/>
                  </a:lnTo>
                  <a:lnTo>
                    <a:pt x="934" y="1057"/>
                  </a:lnTo>
                  <a:lnTo>
                    <a:pt x="1011" y="201"/>
                  </a:lnTo>
                  <a:lnTo>
                    <a:pt x="1017" y="100"/>
                  </a:lnTo>
                  <a:lnTo>
                    <a:pt x="584" y="61"/>
                  </a:lnTo>
                  <a:lnTo>
                    <a:pt x="149" y="0"/>
                  </a:lnTo>
                  <a:lnTo>
                    <a:pt x="0" y="1072"/>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5" name="Freeform 47"/>
            <p:cNvSpPr>
              <a:spLocks noChangeAspect="1"/>
            </p:cNvSpPr>
            <p:nvPr/>
          </p:nvSpPr>
          <p:spPr bwMode="auto">
            <a:xfrm>
              <a:off x="4094163" y="3349625"/>
              <a:ext cx="14287" cy="23813"/>
            </a:xfrm>
            <a:custGeom>
              <a:avLst/>
              <a:gdLst/>
              <a:ahLst/>
              <a:cxnLst>
                <a:cxn ang="0">
                  <a:pos x="0" y="39"/>
                </a:cxn>
                <a:cxn ang="0">
                  <a:pos x="2" y="14"/>
                </a:cxn>
                <a:cxn ang="0">
                  <a:pos x="17" y="0"/>
                </a:cxn>
                <a:cxn ang="0">
                  <a:pos x="25" y="6"/>
                </a:cxn>
                <a:cxn ang="0">
                  <a:pos x="10" y="30"/>
                </a:cxn>
                <a:cxn ang="0">
                  <a:pos x="0" y="39"/>
                </a:cxn>
              </a:cxnLst>
              <a:rect l="0" t="0" r="r" b="b"/>
              <a:pathLst>
                <a:path w="25" h="39">
                  <a:moveTo>
                    <a:pt x="0" y="39"/>
                  </a:moveTo>
                  <a:lnTo>
                    <a:pt x="2" y="14"/>
                  </a:lnTo>
                  <a:lnTo>
                    <a:pt x="17" y="0"/>
                  </a:lnTo>
                  <a:lnTo>
                    <a:pt x="25" y="6"/>
                  </a:lnTo>
                  <a:lnTo>
                    <a:pt x="10" y="30"/>
                  </a:lnTo>
                  <a:lnTo>
                    <a:pt x="0" y="39"/>
                  </a:lnTo>
                  <a:close/>
                </a:path>
              </a:pathLst>
            </a:custGeom>
            <a:solidFill>
              <a:srgbClr val="000000"/>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6" name="Freeform 48"/>
            <p:cNvSpPr>
              <a:spLocks noChangeAspect="1"/>
            </p:cNvSpPr>
            <p:nvPr/>
          </p:nvSpPr>
          <p:spPr bwMode="auto">
            <a:xfrm>
              <a:off x="3657600" y="2873375"/>
              <a:ext cx="469900" cy="457200"/>
            </a:xfrm>
            <a:custGeom>
              <a:avLst/>
              <a:gdLst/>
              <a:ahLst/>
              <a:cxnLst>
                <a:cxn ang="0">
                  <a:pos x="0" y="690"/>
                </a:cxn>
                <a:cxn ang="0">
                  <a:pos x="28" y="736"/>
                </a:cxn>
                <a:cxn ang="0">
                  <a:pos x="585" y="624"/>
                </a:cxn>
                <a:cxn ang="0">
                  <a:pos x="625" y="644"/>
                </a:cxn>
                <a:cxn ang="0">
                  <a:pos x="646" y="690"/>
                </a:cxn>
                <a:cxn ang="0">
                  <a:pos x="700" y="723"/>
                </a:cxn>
                <a:cxn ang="0">
                  <a:pos x="825" y="767"/>
                </a:cxn>
                <a:cxn ang="0">
                  <a:pos x="827" y="784"/>
                </a:cxn>
                <a:cxn ang="0">
                  <a:pos x="834" y="802"/>
                </a:cxn>
                <a:cxn ang="0">
                  <a:pos x="842" y="792"/>
                </a:cxn>
                <a:cxn ang="0">
                  <a:pos x="853" y="754"/>
                </a:cxn>
                <a:cxn ang="0">
                  <a:pos x="854" y="686"/>
                </a:cxn>
                <a:cxn ang="0">
                  <a:pos x="834" y="557"/>
                </a:cxn>
                <a:cxn ang="0">
                  <a:pos x="834" y="419"/>
                </a:cxn>
                <a:cxn ang="0">
                  <a:pos x="812" y="313"/>
                </a:cxn>
                <a:cxn ang="0">
                  <a:pos x="772" y="224"/>
                </a:cxn>
                <a:cxn ang="0">
                  <a:pos x="765" y="137"/>
                </a:cxn>
                <a:cxn ang="0">
                  <a:pos x="727" y="0"/>
                </a:cxn>
                <a:cxn ang="0">
                  <a:pos x="557" y="47"/>
                </a:cxn>
                <a:cxn ang="0">
                  <a:pos x="543" y="43"/>
                </a:cxn>
                <a:cxn ang="0">
                  <a:pos x="491" y="88"/>
                </a:cxn>
                <a:cxn ang="0">
                  <a:pos x="444" y="160"/>
                </a:cxn>
                <a:cxn ang="0">
                  <a:pos x="439" y="189"/>
                </a:cxn>
                <a:cxn ang="0">
                  <a:pos x="418" y="221"/>
                </a:cxn>
                <a:cxn ang="0">
                  <a:pos x="380" y="258"/>
                </a:cxn>
                <a:cxn ang="0">
                  <a:pos x="397" y="282"/>
                </a:cxn>
                <a:cxn ang="0">
                  <a:pos x="402" y="263"/>
                </a:cxn>
                <a:cxn ang="0">
                  <a:pos x="412" y="269"/>
                </a:cxn>
                <a:cxn ang="0">
                  <a:pos x="406" y="280"/>
                </a:cxn>
                <a:cxn ang="0">
                  <a:pos x="413" y="282"/>
                </a:cxn>
                <a:cxn ang="0">
                  <a:pos x="407" y="299"/>
                </a:cxn>
                <a:cxn ang="0">
                  <a:pos x="402" y="299"/>
                </a:cxn>
                <a:cxn ang="0">
                  <a:pos x="399" y="306"/>
                </a:cxn>
                <a:cxn ang="0">
                  <a:pos x="418" y="332"/>
                </a:cxn>
                <a:cxn ang="0">
                  <a:pos x="418" y="357"/>
                </a:cxn>
                <a:cxn ang="0">
                  <a:pos x="391" y="370"/>
                </a:cxn>
                <a:cxn ang="0">
                  <a:pos x="364" y="411"/>
                </a:cxn>
                <a:cxn ang="0">
                  <a:pos x="334" y="436"/>
                </a:cxn>
                <a:cxn ang="0">
                  <a:pos x="280" y="439"/>
                </a:cxn>
                <a:cxn ang="0">
                  <a:pos x="261" y="455"/>
                </a:cxn>
                <a:cxn ang="0">
                  <a:pos x="230" y="440"/>
                </a:cxn>
                <a:cxn ang="0">
                  <a:pos x="137" y="450"/>
                </a:cxn>
                <a:cxn ang="0">
                  <a:pos x="66" y="480"/>
                </a:cxn>
                <a:cxn ang="0">
                  <a:pos x="71" y="506"/>
                </a:cxn>
                <a:cxn ang="0">
                  <a:pos x="66" y="518"/>
                </a:cxn>
                <a:cxn ang="0">
                  <a:pos x="71" y="519"/>
                </a:cxn>
                <a:cxn ang="0">
                  <a:pos x="83" y="543"/>
                </a:cxn>
                <a:cxn ang="0">
                  <a:pos x="93" y="542"/>
                </a:cxn>
                <a:cxn ang="0">
                  <a:pos x="101" y="566"/>
                </a:cxn>
                <a:cxn ang="0">
                  <a:pos x="101" y="575"/>
                </a:cxn>
                <a:cxn ang="0">
                  <a:pos x="83" y="587"/>
                </a:cxn>
                <a:cxn ang="0">
                  <a:pos x="73" y="615"/>
                </a:cxn>
                <a:cxn ang="0">
                  <a:pos x="0" y="690"/>
                </a:cxn>
              </a:cxnLst>
              <a:rect l="0" t="0" r="r" b="b"/>
              <a:pathLst>
                <a:path w="854" h="802">
                  <a:moveTo>
                    <a:pt x="0" y="690"/>
                  </a:moveTo>
                  <a:lnTo>
                    <a:pt x="28" y="736"/>
                  </a:lnTo>
                  <a:lnTo>
                    <a:pt x="585" y="624"/>
                  </a:lnTo>
                  <a:lnTo>
                    <a:pt x="625" y="644"/>
                  </a:lnTo>
                  <a:lnTo>
                    <a:pt x="646" y="690"/>
                  </a:lnTo>
                  <a:lnTo>
                    <a:pt x="700" y="723"/>
                  </a:lnTo>
                  <a:lnTo>
                    <a:pt x="825" y="767"/>
                  </a:lnTo>
                  <a:lnTo>
                    <a:pt x="827" y="784"/>
                  </a:lnTo>
                  <a:lnTo>
                    <a:pt x="834" y="802"/>
                  </a:lnTo>
                  <a:lnTo>
                    <a:pt x="842" y="792"/>
                  </a:lnTo>
                  <a:lnTo>
                    <a:pt x="853" y="754"/>
                  </a:lnTo>
                  <a:lnTo>
                    <a:pt x="854" y="686"/>
                  </a:lnTo>
                  <a:lnTo>
                    <a:pt x="834" y="557"/>
                  </a:lnTo>
                  <a:lnTo>
                    <a:pt x="834" y="419"/>
                  </a:lnTo>
                  <a:lnTo>
                    <a:pt x="812" y="313"/>
                  </a:lnTo>
                  <a:lnTo>
                    <a:pt x="772" y="224"/>
                  </a:lnTo>
                  <a:lnTo>
                    <a:pt x="765" y="137"/>
                  </a:lnTo>
                  <a:lnTo>
                    <a:pt x="727" y="0"/>
                  </a:lnTo>
                  <a:lnTo>
                    <a:pt x="557" y="47"/>
                  </a:lnTo>
                  <a:lnTo>
                    <a:pt x="543" y="43"/>
                  </a:lnTo>
                  <a:lnTo>
                    <a:pt x="491" y="88"/>
                  </a:lnTo>
                  <a:lnTo>
                    <a:pt x="444" y="160"/>
                  </a:lnTo>
                  <a:lnTo>
                    <a:pt x="439" y="189"/>
                  </a:lnTo>
                  <a:lnTo>
                    <a:pt x="418" y="221"/>
                  </a:lnTo>
                  <a:lnTo>
                    <a:pt x="380" y="258"/>
                  </a:lnTo>
                  <a:lnTo>
                    <a:pt x="397" y="282"/>
                  </a:lnTo>
                  <a:lnTo>
                    <a:pt x="402" y="263"/>
                  </a:lnTo>
                  <a:lnTo>
                    <a:pt x="412" y="269"/>
                  </a:lnTo>
                  <a:lnTo>
                    <a:pt x="406" y="280"/>
                  </a:lnTo>
                  <a:lnTo>
                    <a:pt x="413" y="282"/>
                  </a:lnTo>
                  <a:lnTo>
                    <a:pt x="407" y="299"/>
                  </a:lnTo>
                  <a:lnTo>
                    <a:pt x="402" y="299"/>
                  </a:lnTo>
                  <a:lnTo>
                    <a:pt x="399" y="306"/>
                  </a:lnTo>
                  <a:lnTo>
                    <a:pt x="418" y="332"/>
                  </a:lnTo>
                  <a:lnTo>
                    <a:pt x="418" y="357"/>
                  </a:lnTo>
                  <a:lnTo>
                    <a:pt x="391" y="370"/>
                  </a:lnTo>
                  <a:lnTo>
                    <a:pt x="364" y="411"/>
                  </a:lnTo>
                  <a:lnTo>
                    <a:pt x="334" y="436"/>
                  </a:lnTo>
                  <a:lnTo>
                    <a:pt x="280" y="439"/>
                  </a:lnTo>
                  <a:lnTo>
                    <a:pt x="261" y="455"/>
                  </a:lnTo>
                  <a:lnTo>
                    <a:pt x="230" y="440"/>
                  </a:lnTo>
                  <a:lnTo>
                    <a:pt x="137" y="450"/>
                  </a:lnTo>
                  <a:lnTo>
                    <a:pt x="66" y="480"/>
                  </a:lnTo>
                  <a:lnTo>
                    <a:pt x="71" y="506"/>
                  </a:lnTo>
                  <a:lnTo>
                    <a:pt x="66" y="518"/>
                  </a:lnTo>
                  <a:lnTo>
                    <a:pt x="71" y="519"/>
                  </a:lnTo>
                  <a:lnTo>
                    <a:pt x="83" y="543"/>
                  </a:lnTo>
                  <a:lnTo>
                    <a:pt x="93" y="542"/>
                  </a:lnTo>
                  <a:lnTo>
                    <a:pt x="101" y="566"/>
                  </a:lnTo>
                  <a:lnTo>
                    <a:pt x="101" y="575"/>
                  </a:lnTo>
                  <a:lnTo>
                    <a:pt x="83" y="587"/>
                  </a:lnTo>
                  <a:lnTo>
                    <a:pt x="73" y="615"/>
                  </a:lnTo>
                  <a:lnTo>
                    <a:pt x="0" y="690"/>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7" name="Freeform 49"/>
            <p:cNvSpPr>
              <a:spLocks noChangeAspect="1"/>
            </p:cNvSpPr>
            <p:nvPr/>
          </p:nvSpPr>
          <p:spPr bwMode="auto">
            <a:xfrm>
              <a:off x="4108450" y="3263900"/>
              <a:ext cx="147638" cy="95250"/>
            </a:xfrm>
            <a:custGeom>
              <a:avLst/>
              <a:gdLst/>
              <a:ahLst/>
              <a:cxnLst>
                <a:cxn ang="0">
                  <a:pos x="0" y="150"/>
                </a:cxn>
                <a:cxn ang="0">
                  <a:pos x="7" y="165"/>
                </a:cxn>
                <a:cxn ang="0">
                  <a:pos x="12" y="165"/>
                </a:cxn>
                <a:cxn ang="0">
                  <a:pos x="22" y="152"/>
                </a:cxn>
                <a:cxn ang="0">
                  <a:pos x="29" y="148"/>
                </a:cxn>
                <a:cxn ang="0">
                  <a:pos x="34" y="153"/>
                </a:cxn>
                <a:cxn ang="0">
                  <a:pos x="18" y="167"/>
                </a:cxn>
                <a:cxn ang="0">
                  <a:pos x="44" y="157"/>
                </a:cxn>
                <a:cxn ang="0">
                  <a:pos x="47" y="150"/>
                </a:cxn>
                <a:cxn ang="0">
                  <a:pos x="82" y="132"/>
                </a:cxn>
                <a:cxn ang="0">
                  <a:pos x="113" y="109"/>
                </a:cxn>
                <a:cxn ang="0">
                  <a:pos x="147" y="96"/>
                </a:cxn>
                <a:cxn ang="0">
                  <a:pos x="177" y="79"/>
                </a:cxn>
                <a:cxn ang="0">
                  <a:pos x="173" y="81"/>
                </a:cxn>
                <a:cxn ang="0">
                  <a:pos x="118" y="125"/>
                </a:cxn>
                <a:cxn ang="0">
                  <a:pos x="110" y="128"/>
                </a:cxn>
                <a:cxn ang="0">
                  <a:pos x="115" y="129"/>
                </a:cxn>
                <a:cxn ang="0">
                  <a:pos x="131" y="122"/>
                </a:cxn>
                <a:cxn ang="0">
                  <a:pos x="215" y="57"/>
                </a:cxn>
                <a:cxn ang="0">
                  <a:pos x="227" y="45"/>
                </a:cxn>
                <a:cxn ang="0">
                  <a:pos x="266" y="10"/>
                </a:cxn>
                <a:cxn ang="0">
                  <a:pos x="268" y="1"/>
                </a:cxn>
                <a:cxn ang="0">
                  <a:pos x="260" y="2"/>
                </a:cxn>
                <a:cxn ang="0">
                  <a:pos x="242" y="20"/>
                </a:cxn>
                <a:cxn ang="0">
                  <a:pos x="231" y="18"/>
                </a:cxn>
                <a:cxn ang="0">
                  <a:pos x="214" y="30"/>
                </a:cxn>
                <a:cxn ang="0">
                  <a:pos x="209" y="26"/>
                </a:cxn>
                <a:cxn ang="0">
                  <a:pos x="194" y="63"/>
                </a:cxn>
                <a:cxn ang="0">
                  <a:pos x="188" y="57"/>
                </a:cxn>
                <a:cxn ang="0">
                  <a:pos x="173" y="57"/>
                </a:cxn>
                <a:cxn ang="0">
                  <a:pos x="199" y="30"/>
                </a:cxn>
                <a:cxn ang="0">
                  <a:pos x="195" y="20"/>
                </a:cxn>
                <a:cxn ang="0">
                  <a:pos x="214" y="0"/>
                </a:cxn>
                <a:cxn ang="0">
                  <a:pos x="206" y="0"/>
                </a:cxn>
                <a:cxn ang="0">
                  <a:pos x="170" y="45"/>
                </a:cxn>
                <a:cxn ang="0">
                  <a:pos x="128" y="59"/>
                </a:cxn>
                <a:cxn ang="0">
                  <a:pos x="105" y="63"/>
                </a:cxn>
                <a:cxn ang="0">
                  <a:pos x="102" y="75"/>
                </a:cxn>
                <a:cxn ang="0">
                  <a:pos x="73" y="83"/>
                </a:cxn>
                <a:cxn ang="0">
                  <a:pos x="63" y="80"/>
                </a:cxn>
                <a:cxn ang="0">
                  <a:pos x="63" y="89"/>
                </a:cxn>
                <a:cxn ang="0">
                  <a:pos x="51" y="89"/>
                </a:cxn>
                <a:cxn ang="0">
                  <a:pos x="44" y="98"/>
                </a:cxn>
                <a:cxn ang="0">
                  <a:pos x="39" y="109"/>
                </a:cxn>
                <a:cxn ang="0">
                  <a:pos x="35" y="105"/>
                </a:cxn>
                <a:cxn ang="0">
                  <a:pos x="29" y="119"/>
                </a:cxn>
                <a:cxn ang="0">
                  <a:pos x="11" y="128"/>
                </a:cxn>
                <a:cxn ang="0">
                  <a:pos x="8" y="137"/>
                </a:cxn>
                <a:cxn ang="0">
                  <a:pos x="0" y="150"/>
                </a:cxn>
              </a:cxnLst>
              <a:rect l="0" t="0" r="r" b="b"/>
              <a:pathLst>
                <a:path w="268" h="167">
                  <a:moveTo>
                    <a:pt x="0" y="150"/>
                  </a:moveTo>
                  <a:lnTo>
                    <a:pt x="7" y="165"/>
                  </a:lnTo>
                  <a:lnTo>
                    <a:pt x="12" y="165"/>
                  </a:lnTo>
                  <a:lnTo>
                    <a:pt x="22" y="152"/>
                  </a:lnTo>
                  <a:lnTo>
                    <a:pt x="29" y="148"/>
                  </a:lnTo>
                  <a:lnTo>
                    <a:pt x="34" y="153"/>
                  </a:lnTo>
                  <a:lnTo>
                    <a:pt x="18" y="167"/>
                  </a:lnTo>
                  <a:lnTo>
                    <a:pt x="44" y="157"/>
                  </a:lnTo>
                  <a:lnTo>
                    <a:pt x="47" y="150"/>
                  </a:lnTo>
                  <a:lnTo>
                    <a:pt x="82" y="132"/>
                  </a:lnTo>
                  <a:lnTo>
                    <a:pt x="113" y="109"/>
                  </a:lnTo>
                  <a:lnTo>
                    <a:pt x="147" y="96"/>
                  </a:lnTo>
                  <a:lnTo>
                    <a:pt x="177" y="79"/>
                  </a:lnTo>
                  <a:lnTo>
                    <a:pt x="173" y="81"/>
                  </a:lnTo>
                  <a:lnTo>
                    <a:pt x="118" y="125"/>
                  </a:lnTo>
                  <a:lnTo>
                    <a:pt x="110" y="128"/>
                  </a:lnTo>
                  <a:lnTo>
                    <a:pt x="115" y="129"/>
                  </a:lnTo>
                  <a:lnTo>
                    <a:pt x="131" y="122"/>
                  </a:lnTo>
                  <a:lnTo>
                    <a:pt x="215" y="57"/>
                  </a:lnTo>
                  <a:lnTo>
                    <a:pt x="227" y="45"/>
                  </a:lnTo>
                  <a:lnTo>
                    <a:pt x="266" y="10"/>
                  </a:lnTo>
                  <a:lnTo>
                    <a:pt x="268" y="1"/>
                  </a:lnTo>
                  <a:lnTo>
                    <a:pt x="260" y="2"/>
                  </a:lnTo>
                  <a:lnTo>
                    <a:pt x="242" y="20"/>
                  </a:lnTo>
                  <a:lnTo>
                    <a:pt x="231" y="18"/>
                  </a:lnTo>
                  <a:lnTo>
                    <a:pt x="214" y="30"/>
                  </a:lnTo>
                  <a:lnTo>
                    <a:pt x="209" y="26"/>
                  </a:lnTo>
                  <a:lnTo>
                    <a:pt x="194" y="63"/>
                  </a:lnTo>
                  <a:lnTo>
                    <a:pt x="188" y="57"/>
                  </a:lnTo>
                  <a:lnTo>
                    <a:pt x="173" y="57"/>
                  </a:lnTo>
                  <a:lnTo>
                    <a:pt x="199" y="30"/>
                  </a:lnTo>
                  <a:lnTo>
                    <a:pt x="195" y="20"/>
                  </a:lnTo>
                  <a:lnTo>
                    <a:pt x="214" y="0"/>
                  </a:lnTo>
                  <a:lnTo>
                    <a:pt x="206" y="0"/>
                  </a:lnTo>
                  <a:lnTo>
                    <a:pt x="170" y="45"/>
                  </a:lnTo>
                  <a:lnTo>
                    <a:pt x="128" y="59"/>
                  </a:lnTo>
                  <a:lnTo>
                    <a:pt x="105" y="63"/>
                  </a:lnTo>
                  <a:lnTo>
                    <a:pt x="102" y="75"/>
                  </a:lnTo>
                  <a:lnTo>
                    <a:pt x="73" y="83"/>
                  </a:lnTo>
                  <a:lnTo>
                    <a:pt x="63" y="80"/>
                  </a:lnTo>
                  <a:lnTo>
                    <a:pt x="63" y="89"/>
                  </a:lnTo>
                  <a:lnTo>
                    <a:pt x="51" y="89"/>
                  </a:lnTo>
                  <a:lnTo>
                    <a:pt x="44" y="98"/>
                  </a:lnTo>
                  <a:lnTo>
                    <a:pt x="39" y="109"/>
                  </a:lnTo>
                  <a:lnTo>
                    <a:pt x="35" y="105"/>
                  </a:lnTo>
                  <a:lnTo>
                    <a:pt x="29" y="119"/>
                  </a:lnTo>
                  <a:lnTo>
                    <a:pt x="11" y="128"/>
                  </a:lnTo>
                  <a:lnTo>
                    <a:pt x="8" y="137"/>
                  </a:lnTo>
                  <a:lnTo>
                    <a:pt x="0" y="150"/>
                  </a:lnTo>
                  <a:close/>
                </a:path>
              </a:pathLst>
            </a:custGeom>
            <a:solidFill>
              <a:srgbClr val="00C6D7">
                <a:lumMod val="50000"/>
              </a:srgbClr>
            </a:solidFill>
            <a:ln w="635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8" name="Freeform 50"/>
            <p:cNvSpPr>
              <a:spLocks noChangeAspect="1"/>
            </p:cNvSpPr>
            <p:nvPr/>
          </p:nvSpPr>
          <p:spPr bwMode="auto">
            <a:xfrm>
              <a:off x="1908175" y="2611438"/>
              <a:ext cx="523875" cy="360362"/>
            </a:xfrm>
            <a:custGeom>
              <a:avLst/>
              <a:gdLst/>
              <a:ahLst/>
              <a:cxnLst>
                <a:cxn ang="0">
                  <a:pos x="0" y="576"/>
                </a:cxn>
                <a:cxn ang="0">
                  <a:pos x="51" y="0"/>
                </a:cxn>
                <a:cxn ang="0">
                  <a:pos x="521" y="35"/>
                </a:cxn>
                <a:cxn ang="0">
                  <a:pos x="881" y="45"/>
                </a:cxn>
                <a:cxn ang="0">
                  <a:pos x="888" y="204"/>
                </a:cxn>
                <a:cxn ang="0">
                  <a:pos x="922" y="330"/>
                </a:cxn>
                <a:cxn ang="0">
                  <a:pos x="929" y="494"/>
                </a:cxn>
                <a:cxn ang="0">
                  <a:pos x="954" y="629"/>
                </a:cxn>
                <a:cxn ang="0">
                  <a:pos x="454" y="611"/>
                </a:cxn>
                <a:cxn ang="0">
                  <a:pos x="0" y="576"/>
                </a:cxn>
              </a:cxnLst>
              <a:rect l="0" t="0" r="r" b="b"/>
              <a:pathLst>
                <a:path w="954" h="629">
                  <a:moveTo>
                    <a:pt x="0" y="576"/>
                  </a:moveTo>
                  <a:lnTo>
                    <a:pt x="51" y="0"/>
                  </a:lnTo>
                  <a:lnTo>
                    <a:pt x="521" y="35"/>
                  </a:lnTo>
                  <a:lnTo>
                    <a:pt x="881" y="45"/>
                  </a:lnTo>
                  <a:lnTo>
                    <a:pt x="888" y="204"/>
                  </a:lnTo>
                  <a:lnTo>
                    <a:pt x="922" y="330"/>
                  </a:lnTo>
                  <a:lnTo>
                    <a:pt x="929" y="494"/>
                  </a:lnTo>
                  <a:lnTo>
                    <a:pt x="954" y="629"/>
                  </a:lnTo>
                  <a:lnTo>
                    <a:pt x="454" y="611"/>
                  </a:lnTo>
                  <a:lnTo>
                    <a:pt x="0" y="576"/>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59" name="Freeform 51"/>
            <p:cNvSpPr>
              <a:spLocks noChangeAspect="1"/>
            </p:cNvSpPr>
            <p:nvPr/>
          </p:nvSpPr>
          <p:spPr bwMode="auto">
            <a:xfrm>
              <a:off x="3295650" y="3309938"/>
              <a:ext cx="333375" cy="407987"/>
            </a:xfrm>
            <a:custGeom>
              <a:avLst/>
              <a:gdLst/>
              <a:ahLst/>
              <a:cxnLst>
                <a:cxn ang="0">
                  <a:pos x="0" y="130"/>
                </a:cxn>
                <a:cxn ang="0">
                  <a:pos x="51" y="626"/>
                </a:cxn>
                <a:cxn ang="0">
                  <a:pos x="97" y="624"/>
                </a:cxn>
                <a:cxn ang="0">
                  <a:pos x="125" y="635"/>
                </a:cxn>
                <a:cxn ang="0">
                  <a:pos x="141" y="669"/>
                </a:cxn>
                <a:cxn ang="0">
                  <a:pos x="189" y="677"/>
                </a:cxn>
                <a:cxn ang="0">
                  <a:pos x="216" y="693"/>
                </a:cxn>
                <a:cxn ang="0">
                  <a:pos x="283" y="690"/>
                </a:cxn>
                <a:cxn ang="0">
                  <a:pos x="312" y="669"/>
                </a:cxn>
                <a:cxn ang="0">
                  <a:pos x="383" y="716"/>
                </a:cxn>
                <a:cxn ang="0">
                  <a:pos x="427" y="676"/>
                </a:cxn>
                <a:cxn ang="0">
                  <a:pos x="437" y="596"/>
                </a:cxn>
                <a:cxn ang="0">
                  <a:pos x="465" y="615"/>
                </a:cxn>
                <a:cxn ang="0">
                  <a:pos x="480" y="548"/>
                </a:cxn>
                <a:cxn ang="0">
                  <a:pos x="556" y="488"/>
                </a:cxn>
                <a:cxn ang="0">
                  <a:pos x="581" y="455"/>
                </a:cxn>
                <a:cxn ang="0">
                  <a:pos x="600" y="299"/>
                </a:cxn>
                <a:cxn ang="0">
                  <a:pos x="587" y="265"/>
                </a:cxn>
                <a:cxn ang="0">
                  <a:pos x="607" y="250"/>
                </a:cxn>
                <a:cxn ang="0">
                  <a:pos x="567" y="0"/>
                </a:cxn>
                <a:cxn ang="0">
                  <a:pos x="507" y="33"/>
                </a:cxn>
                <a:cxn ang="0">
                  <a:pos x="465" y="57"/>
                </a:cxn>
                <a:cxn ang="0">
                  <a:pos x="448" y="84"/>
                </a:cxn>
                <a:cxn ang="0">
                  <a:pos x="414" y="116"/>
                </a:cxn>
                <a:cxn ang="0">
                  <a:pos x="377" y="118"/>
                </a:cxn>
                <a:cxn ang="0">
                  <a:pos x="337" y="141"/>
                </a:cxn>
                <a:cxn ang="0">
                  <a:pos x="319" y="150"/>
                </a:cxn>
                <a:cxn ang="0">
                  <a:pos x="293" y="136"/>
                </a:cxn>
                <a:cxn ang="0">
                  <a:pos x="258" y="153"/>
                </a:cxn>
                <a:cxn ang="0">
                  <a:pos x="253" y="145"/>
                </a:cxn>
                <a:cxn ang="0">
                  <a:pos x="286" y="126"/>
                </a:cxn>
                <a:cxn ang="0">
                  <a:pos x="284" y="126"/>
                </a:cxn>
                <a:cxn ang="0">
                  <a:pos x="267" y="118"/>
                </a:cxn>
                <a:cxn ang="0">
                  <a:pos x="254" y="132"/>
                </a:cxn>
                <a:cxn ang="0">
                  <a:pos x="200" y="105"/>
                </a:cxn>
                <a:cxn ang="0">
                  <a:pos x="178" y="116"/>
                </a:cxn>
                <a:cxn ang="0">
                  <a:pos x="183" y="100"/>
                </a:cxn>
                <a:cxn ang="0">
                  <a:pos x="0" y="130"/>
                </a:cxn>
              </a:cxnLst>
              <a:rect l="0" t="0" r="r" b="b"/>
              <a:pathLst>
                <a:path w="607" h="716">
                  <a:moveTo>
                    <a:pt x="0" y="130"/>
                  </a:moveTo>
                  <a:lnTo>
                    <a:pt x="51" y="626"/>
                  </a:lnTo>
                  <a:lnTo>
                    <a:pt x="97" y="624"/>
                  </a:lnTo>
                  <a:lnTo>
                    <a:pt x="125" y="635"/>
                  </a:lnTo>
                  <a:lnTo>
                    <a:pt x="141" y="669"/>
                  </a:lnTo>
                  <a:lnTo>
                    <a:pt x="189" y="677"/>
                  </a:lnTo>
                  <a:lnTo>
                    <a:pt x="216" y="693"/>
                  </a:lnTo>
                  <a:lnTo>
                    <a:pt x="283" y="690"/>
                  </a:lnTo>
                  <a:lnTo>
                    <a:pt x="312" y="669"/>
                  </a:lnTo>
                  <a:lnTo>
                    <a:pt x="383" y="716"/>
                  </a:lnTo>
                  <a:lnTo>
                    <a:pt x="427" y="676"/>
                  </a:lnTo>
                  <a:lnTo>
                    <a:pt x="437" y="596"/>
                  </a:lnTo>
                  <a:lnTo>
                    <a:pt x="465" y="615"/>
                  </a:lnTo>
                  <a:lnTo>
                    <a:pt x="480" y="548"/>
                  </a:lnTo>
                  <a:lnTo>
                    <a:pt x="556" y="488"/>
                  </a:lnTo>
                  <a:lnTo>
                    <a:pt x="581" y="455"/>
                  </a:lnTo>
                  <a:lnTo>
                    <a:pt x="600" y="299"/>
                  </a:lnTo>
                  <a:lnTo>
                    <a:pt x="587" y="265"/>
                  </a:lnTo>
                  <a:lnTo>
                    <a:pt x="607" y="250"/>
                  </a:lnTo>
                  <a:lnTo>
                    <a:pt x="567" y="0"/>
                  </a:lnTo>
                  <a:lnTo>
                    <a:pt x="507" y="33"/>
                  </a:lnTo>
                  <a:lnTo>
                    <a:pt x="465" y="57"/>
                  </a:lnTo>
                  <a:lnTo>
                    <a:pt x="448" y="84"/>
                  </a:lnTo>
                  <a:lnTo>
                    <a:pt x="414" y="116"/>
                  </a:lnTo>
                  <a:lnTo>
                    <a:pt x="377" y="118"/>
                  </a:lnTo>
                  <a:lnTo>
                    <a:pt x="337" y="141"/>
                  </a:lnTo>
                  <a:lnTo>
                    <a:pt x="319" y="150"/>
                  </a:lnTo>
                  <a:lnTo>
                    <a:pt x="293" y="136"/>
                  </a:lnTo>
                  <a:lnTo>
                    <a:pt x="258" y="153"/>
                  </a:lnTo>
                  <a:lnTo>
                    <a:pt x="253" y="145"/>
                  </a:lnTo>
                  <a:lnTo>
                    <a:pt x="286" y="126"/>
                  </a:lnTo>
                  <a:lnTo>
                    <a:pt x="284" y="126"/>
                  </a:lnTo>
                  <a:lnTo>
                    <a:pt x="267" y="118"/>
                  </a:lnTo>
                  <a:lnTo>
                    <a:pt x="254" y="132"/>
                  </a:lnTo>
                  <a:lnTo>
                    <a:pt x="200" y="105"/>
                  </a:lnTo>
                  <a:lnTo>
                    <a:pt x="178" y="116"/>
                  </a:lnTo>
                  <a:lnTo>
                    <a:pt x="183" y="100"/>
                  </a:lnTo>
                  <a:lnTo>
                    <a:pt x="0" y="130"/>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0" name="Freeform 52"/>
            <p:cNvSpPr>
              <a:spLocks noChangeAspect="1"/>
            </p:cNvSpPr>
            <p:nvPr/>
          </p:nvSpPr>
          <p:spPr bwMode="auto">
            <a:xfrm>
              <a:off x="1906588" y="3922714"/>
              <a:ext cx="685800" cy="390525"/>
            </a:xfrm>
            <a:custGeom>
              <a:avLst/>
              <a:gdLst/>
              <a:ahLst/>
              <a:cxnLst>
                <a:cxn ang="0">
                  <a:pos x="0" y="101"/>
                </a:cxn>
                <a:cxn ang="0">
                  <a:pos x="6" y="0"/>
                </a:cxn>
                <a:cxn ang="0">
                  <a:pos x="144" y="10"/>
                </a:cxn>
                <a:cxn ang="0">
                  <a:pos x="758" y="43"/>
                </a:cxn>
                <a:cxn ang="0">
                  <a:pos x="1215" y="39"/>
                </a:cxn>
                <a:cxn ang="0">
                  <a:pos x="1219" y="140"/>
                </a:cxn>
                <a:cxn ang="0">
                  <a:pos x="1249" y="352"/>
                </a:cxn>
                <a:cxn ang="0">
                  <a:pos x="1244" y="684"/>
                </a:cxn>
                <a:cxn ang="0">
                  <a:pos x="1204" y="670"/>
                </a:cxn>
                <a:cxn ang="0">
                  <a:pos x="1142" y="626"/>
                </a:cxn>
                <a:cxn ang="0">
                  <a:pos x="1117" y="637"/>
                </a:cxn>
                <a:cxn ang="0">
                  <a:pos x="1038" y="645"/>
                </a:cxn>
                <a:cxn ang="0">
                  <a:pos x="956" y="673"/>
                </a:cxn>
                <a:cxn ang="0">
                  <a:pos x="927" y="642"/>
                </a:cxn>
                <a:cxn ang="0">
                  <a:pos x="885" y="649"/>
                </a:cxn>
                <a:cxn ang="0">
                  <a:pos x="878" y="626"/>
                </a:cxn>
                <a:cxn ang="0">
                  <a:pos x="848" y="648"/>
                </a:cxn>
                <a:cxn ang="0">
                  <a:pos x="845" y="674"/>
                </a:cxn>
                <a:cxn ang="0">
                  <a:pos x="834" y="637"/>
                </a:cxn>
                <a:cxn ang="0">
                  <a:pos x="805" y="658"/>
                </a:cxn>
                <a:cxn ang="0">
                  <a:pos x="760" y="620"/>
                </a:cxn>
                <a:cxn ang="0">
                  <a:pos x="736" y="648"/>
                </a:cxn>
                <a:cxn ang="0">
                  <a:pos x="720" y="634"/>
                </a:cxn>
                <a:cxn ang="0">
                  <a:pos x="697" y="586"/>
                </a:cxn>
                <a:cxn ang="0">
                  <a:pos x="657" y="583"/>
                </a:cxn>
                <a:cxn ang="0">
                  <a:pos x="650" y="596"/>
                </a:cxn>
                <a:cxn ang="0">
                  <a:pos x="626" y="580"/>
                </a:cxn>
                <a:cxn ang="0">
                  <a:pos x="603" y="587"/>
                </a:cxn>
                <a:cxn ang="0">
                  <a:pos x="575" y="573"/>
                </a:cxn>
                <a:cxn ang="0">
                  <a:pos x="535" y="568"/>
                </a:cxn>
                <a:cxn ang="0">
                  <a:pos x="537" y="544"/>
                </a:cxn>
                <a:cxn ang="0">
                  <a:pos x="516" y="520"/>
                </a:cxn>
                <a:cxn ang="0">
                  <a:pos x="506" y="536"/>
                </a:cxn>
                <a:cxn ang="0">
                  <a:pos x="463" y="534"/>
                </a:cxn>
                <a:cxn ang="0">
                  <a:pos x="422" y="497"/>
                </a:cxn>
                <a:cxn ang="0">
                  <a:pos x="434" y="127"/>
                </a:cxn>
                <a:cxn ang="0">
                  <a:pos x="0" y="101"/>
                </a:cxn>
              </a:cxnLst>
              <a:rect l="0" t="0" r="r" b="b"/>
              <a:pathLst>
                <a:path w="1249" h="684">
                  <a:moveTo>
                    <a:pt x="0" y="101"/>
                  </a:moveTo>
                  <a:lnTo>
                    <a:pt x="6" y="0"/>
                  </a:lnTo>
                  <a:lnTo>
                    <a:pt x="144" y="10"/>
                  </a:lnTo>
                  <a:lnTo>
                    <a:pt x="758" y="43"/>
                  </a:lnTo>
                  <a:lnTo>
                    <a:pt x="1215" y="39"/>
                  </a:lnTo>
                  <a:lnTo>
                    <a:pt x="1219" y="140"/>
                  </a:lnTo>
                  <a:lnTo>
                    <a:pt x="1249" y="352"/>
                  </a:lnTo>
                  <a:lnTo>
                    <a:pt x="1244" y="684"/>
                  </a:lnTo>
                  <a:lnTo>
                    <a:pt x="1204" y="670"/>
                  </a:lnTo>
                  <a:lnTo>
                    <a:pt x="1142" y="626"/>
                  </a:lnTo>
                  <a:lnTo>
                    <a:pt x="1117" y="637"/>
                  </a:lnTo>
                  <a:lnTo>
                    <a:pt x="1038" y="645"/>
                  </a:lnTo>
                  <a:lnTo>
                    <a:pt x="956" y="673"/>
                  </a:lnTo>
                  <a:lnTo>
                    <a:pt x="927" y="642"/>
                  </a:lnTo>
                  <a:lnTo>
                    <a:pt x="885" y="649"/>
                  </a:lnTo>
                  <a:lnTo>
                    <a:pt x="878" y="626"/>
                  </a:lnTo>
                  <a:lnTo>
                    <a:pt x="848" y="648"/>
                  </a:lnTo>
                  <a:lnTo>
                    <a:pt x="845" y="674"/>
                  </a:lnTo>
                  <a:lnTo>
                    <a:pt x="834" y="637"/>
                  </a:lnTo>
                  <a:lnTo>
                    <a:pt x="805" y="658"/>
                  </a:lnTo>
                  <a:lnTo>
                    <a:pt x="760" y="620"/>
                  </a:lnTo>
                  <a:lnTo>
                    <a:pt x="736" y="648"/>
                  </a:lnTo>
                  <a:lnTo>
                    <a:pt x="720" y="634"/>
                  </a:lnTo>
                  <a:lnTo>
                    <a:pt x="697" y="586"/>
                  </a:lnTo>
                  <a:lnTo>
                    <a:pt x="657" y="583"/>
                  </a:lnTo>
                  <a:lnTo>
                    <a:pt x="650" y="596"/>
                  </a:lnTo>
                  <a:lnTo>
                    <a:pt x="626" y="580"/>
                  </a:lnTo>
                  <a:lnTo>
                    <a:pt x="603" y="587"/>
                  </a:lnTo>
                  <a:lnTo>
                    <a:pt x="575" y="573"/>
                  </a:lnTo>
                  <a:lnTo>
                    <a:pt x="535" y="568"/>
                  </a:lnTo>
                  <a:lnTo>
                    <a:pt x="537" y="544"/>
                  </a:lnTo>
                  <a:lnTo>
                    <a:pt x="516" y="520"/>
                  </a:lnTo>
                  <a:lnTo>
                    <a:pt x="506" y="536"/>
                  </a:lnTo>
                  <a:lnTo>
                    <a:pt x="463" y="534"/>
                  </a:lnTo>
                  <a:lnTo>
                    <a:pt x="422" y="497"/>
                  </a:lnTo>
                  <a:lnTo>
                    <a:pt x="434" y="127"/>
                  </a:lnTo>
                  <a:lnTo>
                    <a:pt x="0" y="101"/>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1" name="Freeform 53"/>
            <p:cNvSpPr>
              <a:spLocks noChangeAspect="1"/>
            </p:cNvSpPr>
            <p:nvPr/>
          </p:nvSpPr>
          <p:spPr bwMode="auto">
            <a:xfrm>
              <a:off x="3606800" y="3232150"/>
              <a:ext cx="458788" cy="322263"/>
            </a:xfrm>
            <a:custGeom>
              <a:avLst/>
              <a:gdLst/>
              <a:ahLst/>
              <a:cxnLst>
                <a:cxn ang="0">
                  <a:pos x="0" y="139"/>
                </a:cxn>
                <a:cxn ang="0">
                  <a:pos x="40" y="389"/>
                </a:cxn>
                <a:cxn ang="0">
                  <a:pos x="67" y="566"/>
                </a:cxn>
                <a:cxn ang="0">
                  <a:pos x="208" y="540"/>
                </a:cxn>
                <a:cxn ang="0">
                  <a:pos x="712" y="439"/>
                </a:cxn>
                <a:cxn ang="0">
                  <a:pos x="732" y="412"/>
                </a:cxn>
                <a:cxn ang="0">
                  <a:pos x="762" y="412"/>
                </a:cxn>
                <a:cxn ang="0">
                  <a:pos x="796" y="389"/>
                </a:cxn>
                <a:cxn ang="0">
                  <a:pos x="813" y="352"/>
                </a:cxn>
                <a:cxn ang="0">
                  <a:pos x="841" y="325"/>
                </a:cxn>
                <a:cxn ang="0">
                  <a:pos x="760" y="255"/>
                </a:cxn>
                <a:cxn ang="0">
                  <a:pos x="756" y="187"/>
                </a:cxn>
                <a:cxn ang="0">
                  <a:pos x="794" y="99"/>
                </a:cxn>
                <a:cxn ang="0">
                  <a:pos x="740" y="66"/>
                </a:cxn>
                <a:cxn ang="0">
                  <a:pos x="719" y="20"/>
                </a:cxn>
                <a:cxn ang="0">
                  <a:pos x="679" y="0"/>
                </a:cxn>
                <a:cxn ang="0">
                  <a:pos x="122" y="112"/>
                </a:cxn>
                <a:cxn ang="0">
                  <a:pos x="94" y="66"/>
                </a:cxn>
                <a:cxn ang="0">
                  <a:pos x="0" y="139"/>
                </a:cxn>
              </a:cxnLst>
              <a:rect l="0" t="0" r="r" b="b"/>
              <a:pathLst>
                <a:path w="841" h="566">
                  <a:moveTo>
                    <a:pt x="0" y="139"/>
                  </a:moveTo>
                  <a:lnTo>
                    <a:pt x="40" y="389"/>
                  </a:lnTo>
                  <a:lnTo>
                    <a:pt x="67" y="566"/>
                  </a:lnTo>
                  <a:lnTo>
                    <a:pt x="208" y="540"/>
                  </a:lnTo>
                  <a:lnTo>
                    <a:pt x="712" y="439"/>
                  </a:lnTo>
                  <a:lnTo>
                    <a:pt x="732" y="412"/>
                  </a:lnTo>
                  <a:lnTo>
                    <a:pt x="762" y="412"/>
                  </a:lnTo>
                  <a:lnTo>
                    <a:pt x="796" y="389"/>
                  </a:lnTo>
                  <a:lnTo>
                    <a:pt x="813" y="352"/>
                  </a:lnTo>
                  <a:lnTo>
                    <a:pt x="841" y="325"/>
                  </a:lnTo>
                  <a:lnTo>
                    <a:pt x="760" y="255"/>
                  </a:lnTo>
                  <a:lnTo>
                    <a:pt x="756" y="187"/>
                  </a:lnTo>
                  <a:lnTo>
                    <a:pt x="794" y="99"/>
                  </a:lnTo>
                  <a:lnTo>
                    <a:pt x="740" y="66"/>
                  </a:lnTo>
                  <a:lnTo>
                    <a:pt x="719" y="20"/>
                  </a:lnTo>
                  <a:lnTo>
                    <a:pt x="679" y="0"/>
                  </a:lnTo>
                  <a:lnTo>
                    <a:pt x="122" y="112"/>
                  </a:lnTo>
                  <a:lnTo>
                    <a:pt x="94" y="66"/>
                  </a:lnTo>
                  <a:lnTo>
                    <a:pt x="0" y="139"/>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2" name="Freeform 54"/>
            <p:cNvSpPr>
              <a:spLocks noChangeAspect="1"/>
            </p:cNvSpPr>
            <p:nvPr/>
          </p:nvSpPr>
          <p:spPr bwMode="auto">
            <a:xfrm>
              <a:off x="4240213" y="3155950"/>
              <a:ext cx="60325" cy="82550"/>
            </a:xfrm>
            <a:custGeom>
              <a:avLst/>
              <a:gdLst/>
              <a:ahLst/>
              <a:cxnLst>
                <a:cxn ang="0">
                  <a:pos x="0" y="13"/>
                </a:cxn>
                <a:cxn ang="0">
                  <a:pos x="23" y="141"/>
                </a:cxn>
                <a:cxn ang="0">
                  <a:pos x="29" y="147"/>
                </a:cxn>
                <a:cxn ang="0">
                  <a:pos x="73" y="120"/>
                </a:cxn>
                <a:cxn ang="0">
                  <a:pos x="66" y="82"/>
                </a:cxn>
                <a:cxn ang="0">
                  <a:pos x="74" y="63"/>
                </a:cxn>
                <a:cxn ang="0">
                  <a:pos x="84" y="78"/>
                </a:cxn>
                <a:cxn ang="0">
                  <a:pos x="88" y="103"/>
                </a:cxn>
                <a:cxn ang="0">
                  <a:pos x="97" y="102"/>
                </a:cxn>
                <a:cxn ang="0">
                  <a:pos x="111" y="78"/>
                </a:cxn>
                <a:cxn ang="0">
                  <a:pos x="97" y="45"/>
                </a:cxn>
                <a:cxn ang="0">
                  <a:pos x="74" y="42"/>
                </a:cxn>
                <a:cxn ang="0">
                  <a:pos x="55" y="1"/>
                </a:cxn>
                <a:cxn ang="0">
                  <a:pos x="40" y="0"/>
                </a:cxn>
                <a:cxn ang="0">
                  <a:pos x="0" y="13"/>
                </a:cxn>
              </a:cxnLst>
              <a:rect l="0" t="0" r="r" b="b"/>
              <a:pathLst>
                <a:path w="111" h="147">
                  <a:moveTo>
                    <a:pt x="0" y="13"/>
                  </a:moveTo>
                  <a:lnTo>
                    <a:pt x="23" y="141"/>
                  </a:lnTo>
                  <a:lnTo>
                    <a:pt x="29" y="147"/>
                  </a:lnTo>
                  <a:lnTo>
                    <a:pt x="73" y="120"/>
                  </a:lnTo>
                  <a:lnTo>
                    <a:pt x="66" y="82"/>
                  </a:lnTo>
                  <a:lnTo>
                    <a:pt x="74" y="63"/>
                  </a:lnTo>
                  <a:lnTo>
                    <a:pt x="84" y="78"/>
                  </a:lnTo>
                  <a:lnTo>
                    <a:pt x="88" y="103"/>
                  </a:lnTo>
                  <a:lnTo>
                    <a:pt x="97" y="102"/>
                  </a:lnTo>
                  <a:lnTo>
                    <a:pt x="111" y="78"/>
                  </a:lnTo>
                  <a:lnTo>
                    <a:pt x="97" y="45"/>
                  </a:lnTo>
                  <a:lnTo>
                    <a:pt x="74" y="42"/>
                  </a:lnTo>
                  <a:lnTo>
                    <a:pt x="55" y="1"/>
                  </a:lnTo>
                  <a:lnTo>
                    <a:pt x="40" y="0"/>
                  </a:lnTo>
                  <a:lnTo>
                    <a:pt x="0" y="1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3" name="Freeform 55"/>
            <p:cNvSpPr>
              <a:spLocks noChangeAspect="1"/>
            </p:cNvSpPr>
            <p:nvPr/>
          </p:nvSpPr>
          <p:spPr bwMode="auto">
            <a:xfrm>
              <a:off x="1879600" y="2941638"/>
              <a:ext cx="558800" cy="406400"/>
            </a:xfrm>
            <a:custGeom>
              <a:avLst/>
              <a:gdLst/>
              <a:ahLst/>
              <a:cxnLst>
                <a:cxn ang="0">
                  <a:pos x="0" y="560"/>
                </a:cxn>
                <a:cxn ang="0">
                  <a:pos x="36" y="178"/>
                </a:cxn>
                <a:cxn ang="0">
                  <a:pos x="49" y="0"/>
                </a:cxn>
                <a:cxn ang="0">
                  <a:pos x="503" y="35"/>
                </a:cxn>
                <a:cxn ang="0">
                  <a:pos x="1003" y="53"/>
                </a:cxn>
                <a:cxn ang="0">
                  <a:pos x="969" y="119"/>
                </a:cxn>
                <a:cxn ang="0">
                  <a:pos x="1017" y="170"/>
                </a:cxn>
                <a:cxn ang="0">
                  <a:pos x="1014" y="520"/>
                </a:cxn>
                <a:cxn ang="0">
                  <a:pos x="996" y="517"/>
                </a:cxn>
                <a:cxn ang="0">
                  <a:pos x="997" y="563"/>
                </a:cxn>
                <a:cxn ang="0">
                  <a:pos x="1013" y="598"/>
                </a:cxn>
                <a:cxn ang="0">
                  <a:pos x="1002" y="631"/>
                </a:cxn>
                <a:cxn ang="0">
                  <a:pos x="1012" y="715"/>
                </a:cxn>
                <a:cxn ang="0">
                  <a:pos x="989" y="706"/>
                </a:cxn>
                <a:cxn ang="0">
                  <a:pos x="965" y="674"/>
                </a:cxn>
                <a:cxn ang="0">
                  <a:pos x="915" y="653"/>
                </a:cxn>
                <a:cxn ang="0">
                  <a:pos x="874" y="644"/>
                </a:cxn>
                <a:cxn ang="0">
                  <a:pos x="787" y="646"/>
                </a:cxn>
                <a:cxn ang="0">
                  <a:pos x="738" y="607"/>
                </a:cxn>
                <a:cxn ang="0">
                  <a:pos x="0" y="560"/>
                </a:cxn>
              </a:cxnLst>
              <a:rect l="0" t="0" r="r" b="b"/>
              <a:pathLst>
                <a:path w="1017" h="715">
                  <a:moveTo>
                    <a:pt x="0" y="560"/>
                  </a:moveTo>
                  <a:lnTo>
                    <a:pt x="36" y="178"/>
                  </a:lnTo>
                  <a:lnTo>
                    <a:pt x="49" y="0"/>
                  </a:lnTo>
                  <a:lnTo>
                    <a:pt x="503" y="35"/>
                  </a:lnTo>
                  <a:lnTo>
                    <a:pt x="1003" y="53"/>
                  </a:lnTo>
                  <a:lnTo>
                    <a:pt x="969" y="119"/>
                  </a:lnTo>
                  <a:lnTo>
                    <a:pt x="1017" y="170"/>
                  </a:lnTo>
                  <a:lnTo>
                    <a:pt x="1014" y="520"/>
                  </a:lnTo>
                  <a:lnTo>
                    <a:pt x="996" y="517"/>
                  </a:lnTo>
                  <a:lnTo>
                    <a:pt x="997" y="563"/>
                  </a:lnTo>
                  <a:lnTo>
                    <a:pt x="1013" y="598"/>
                  </a:lnTo>
                  <a:lnTo>
                    <a:pt x="1002" y="631"/>
                  </a:lnTo>
                  <a:lnTo>
                    <a:pt x="1012" y="715"/>
                  </a:lnTo>
                  <a:lnTo>
                    <a:pt x="989" y="706"/>
                  </a:lnTo>
                  <a:lnTo>
                    <a:pt x="965" y="674"/>
                  </a:lnTo>
                  <a:lnTo>
                    <a:pt x="915" y="653"/>
                  </a:lnTo>
                  <a:lnTo>
                    <a:pt x="874" y="644"/>
                  </a:lnTo>
                  <a:lnTo>
                    <a:pt x="787" y="646"/>
                  </a:lnTo>
                  <a:lnTo>
                    <a:pt x="738" y="607"/>
                  </a:lnTo>
                  <a:lnTo>
                    <a:pt x="0" y="560"/>
                  </a:lnTo>
                  <a:close/>
                </a:path>
              </a:pathLst>
            </a:custGeom>
            <a:solidFill>
              <a:srgbClr val="C4FA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4" name="Freeform 56"/>
            <p:cNvSpPr>
              <a:spLocks noChangeAspect="1"/>
            </p:cNvSpPr>
            <p:nvPr/>
          </p:nvSpPr>
          <p:spPr bwMode="auto">
            <a:xfrm>
              <a:off x="2930525" y="3905251"/>
              <a:ext cx="673100" cy="250825"/>
            </a:xfrm>
            <a:custGeom>
              <a:avLst/>
              <a:gdLst/>
              <a:ahLst/>
              <a:cxnLst>
                <a:cxn ang="0">
                  <a:pos x="0" y="438"/>
                </a:cxn>
                <a:cxn ang="0">
                  <a:pos x="19" y="360"/>
                </a:cxn>
                <a:cxn ang="0">
                  <a:pos x="12" y="354"/>
                </a:cxn>
                <a:cxn ang="0">
                  <a:pos x="47" y="324"/>
                </a:cxn>
                <a:cxn ang="0">
                  <a:pos x="82" y="255"/>
                </a:cxn>
                <a:cxn ang="0">
                  <a:pos x="72" y="240"/>
                </a:cxn>
                <a:cxn ang="0">
                  <a:pos x="85" y="207"/>
                </a:cxn>
                <a:cxn ang="0">
                  <a:pos x="90" y="171"/>
                </a:cxn>
                <a:cxn ang="0">
                  <a:pos x="112" y="141"/>
                </a:cxn>
                <a:cxn ang="0">
                  <a:pos x="305" y="128"/>
                </a:cxn>
                <a:cxn ang="0">
                  <a:pos x="304" y="96"/>
                </a:cxn>
                <a:cxn ang="0">
                  <a:pos x="363" y="97"/>
                </a:cxn>
                <a:cxn ang="0">
                  <a:pos x="944" y="40"/>
                </a:cxn>
                <a:cxn ang="0">
                  <a:pos x="1232" y="0"/>
                </a:cxn>
                <a:cxn ang="0">
                  <a:pos x="1226" y="44"/>
                </a:cxn>
                <a:cxn ang="0">
                  <a:pos x="1207" y="58"/>
                </a:cxn>
                <a:cxn ang="0">
                  <a:pos x="1181" y="105"/>
                </a:cxn>
                <a:cxn ang="0">
                  <a:pos x="1161" y="101"/>
                </a:cxn>
                <a:cxn ang="0">
                  <a:pos x="1139" y="114"/>
                </a:cxn>
                <a:cxn ang="0">
                  <a:pos x="1123" y="138"/>
                </a:cxn>
                <a:cxn ang="0">
                  <a:pos x="1101" y="123"/>
                </a:cxn>
                <a:cxn ang="0">
                  <a:pos x="1069" y="153"/>
                </a:cxn>
                <a:cxn ang="0">
                  <a:pos x="1064" y="177"/>
                </a:cxn>
                <a:cxn ang="0">
                  <a:pos x="924" y="264"/>
                </a:cxn>
                <a:cxn ang="0">
                  <a:pos x="916" y="297"/>
                </a:cxn>
                <a:cxn ang="0">
                  <a:pos x="879" y="315"/>
                </a:cxn>
                <a:cxn ang="0">
                  <a:pos x="880" y="359"/>
                </a:cxn>
                <a:cxn ang="0">
                  <a:pos x="691" y="384"/>
                </a:cxn>
                <a:cxn ang="0">
                  <a:pos x="308" y="419"/>
                </a:cxn>
                <a:cxn ang="0">
                  <a:pos x="0" y="438"/>
                </a:cxn>
              </a:cxnLst>
              <a:rect l="0" t="0" r="r" b="b"/>
              <a:pathLst>
                <a:path w="1232" h="438">
                  <a:moveTo>
                    <a:pt x="0" y="438"/>
                  </a:moveTo>
                  <a:lnTo>
                    <a:pt x="19" y="360"/>
                  </a:lnTo>
                  <a:lnTo>
                    <a:pt x="12" y="354"/>
                  </a:lnTo>
                  <a:lnTo>
                    <a:pt x="47" y="324"/>
                  </a:lnTo>
                  <a:lnTo>
                    <a:pt x="82" y="255"/>
                  </a:lnTo>
                  <a:lnTo>
                    <a:pt x="72" y="240"/>
                  </a:lnTo>
                  <a:lnTo>
                    <a:pt x="85" y="207"/>
                  </a:lnTo>
                  <a:lnTo>
                    <a:pt x="90" y="171"/>
                  </a:lnTo>
                  <a:lnTo>
                    <a:pt x="112" y="141"/>
                  </a:lnTo>
                  <a:lnTo>
                    <a:pt x="305" y="128"/>
                  </a:lnTo>
                  <a:lnTo>
                    <a:pt x="304" y="96"/>
                  </a:lnTo>
                  <a:lnTo>
                    <a:pt x="363" y="97"/>
                  </a:lnTo>
                  <a:lnTo>
                    <a:pt x="944" y="40"/>
                  </a:lnTo>
                  <a:lnTo>
                    <a:pt x="1232" y="0"/>
                  </a:lnTo>
                  <a:lnTo>
                    <a:pt x="1226" y="44"/>
                  </a:lnTo>
                  <a:lnTo>
                    <a:pt x="1207" y="58"/>
                  </a:lnTo>
                  <a:lnTo>
                    <a:pt x="1181" y="105"/>
                  </a:lnTo>
                  <a:lnTo>
                    <a:pt x="1161" y="101"/>
                  </a:lnTo>
                  <a:lnTo>
                    <a:pt x="1139" y="114"/>
                  </a:lnTo>
                  <a:lnTo>
                    <a:pt x="1123" y="138"/>
                  </a:lnTo>
                  <a:lnTo>
                    <a:pt x="1101" y="123"/>
                  </a:lnTo>
                  <a:lnTo>
                    <a:pt x="1069" y="153"/>
                  </a:lnTo>
                  <a:lnTo>
                    <a:pt x="1064" y="177"/>
                  </a:lnTo>
                  <a:lnTo>
                    <a:pt x="924" y="264"/>
                  </a:lnTo>
                  <a:lnTo>
                    <a:pt x="916" y="297"/>
                  </a:lnTo>
                  <a:lnTo>
                    <a:pt x="879" y="315"/>
                  </a:lnTo>
                  <a:lnTo>
                    <a:pt x="880" y="359"/>
                  </a:lnTo>
                  <a:lnTo>
                    <a:pt x="691" y="384"/>
                  </a:lnTo>
                  <a:lnTo>
                    <a:pt x="308" y="419"/>
                  </a:lnTo>
                  <a:lnTo>
                    <a:pt x="0" y="438"/>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5" name="Freeform 57"/>
            <p:cNvSpPr>
              <a:spLocks noChangeAspect="1"/>
            </p:cNvSpPr>
            <p:nvPr/>
          </p:nvSpPr>
          <p:spPr bwMode="auto">
            <a:xfrm>
              <a:off x="1562100" y="3979864"/>
              <a:ext cx="1108075" cy="1169987"/>
            </a:xfrm>
            <a:custGeom>
              <a:avLst/>
              <a:gdLst/>
              <a:ahLst/>
              <a:cxnLst>
                <a:cxn ang="0">
                  <a:pos x="40" y="803"/>
                </a:cxn>
                <a:cxn ang="0">
                  <a:pos x="1060" y="26"/>
                </a:cxn>
                <a:cxn ang="0">
                  <a:pos x="1132" y="435"/>
                </a:cxn>
                <a:cxn ang="0">
                  <a:pos x="1161" y="467"/>
                </a:cxn>
                <a:cxn ang="0">
                  <a:pos x="1252" y="479"/>
                </a:cxn>
                <a:cxn ang="0">
                  <a:pos x="1323" y="485"/>
                </a:cxn>
                <a:cxn ang="0">
                  <a:pos x="1386" y="519"/>
                </a:cxn>
                <a:cxn ang="0">
                  <a:pos x="1471" y="573"/>
                </a:cxn>
                <a:cxn ang="0">
                  <a:pos x="1511" y="548"/>
                </a:cxn>
                <a:cxn ang="0">
                  <a:pos x="1664" y="544"/>
                </a:cxn>
                <a:cxn ang="0">
                  <a:pos x="1830" y="569"/>
                </a:cxn>
                <a:cxn ang="0">
                  <a:pos x="1936" y="600"/>
                </a:cxn>
                <a:cxn ang="0">
                  <a:pos x="1971" y="928"/>
                </a:cxn>
                <a:cxn ang="0">
                  <a:pos x="2020" y="1112"/>
                </a:cxn>
                <a:cxn ang="0">
                  <a:pos x="2004" y="1236"/>
                </a:cxn>
                <a:cxn ang="0">
                  <a:pos x="1966" y="1315"/>
                </a:cxn>
                <a:cxn ang="0">
                  <a:pos x="1834" y="1398"/>
                </a:cxn>
                <a:cxn ang="0">
                  <a:pos x="1842" y="1314"/>
                </a:cxn>
                <a:cxn ang="0">
                  <a:pos x="1793" y="1368"/>
                </a:cxn>
                <a:cxn ang="0">
                  <a:pos x="1786" y="1431"/>
                </a:cxn>
                <a:cxn ang="0">
                  <a:pos x="1577" y="1586"/>
                </a:cxn>
                <a:cxn ang="0">
                  <a:pos x="1598" y="1552"/>
                </a:cxn>
                <a:cxn ang="0">
                  <a:pos x="1567" y="1525"/>
                </a:cxn>
                <a:cxn ang="0">
                  <a:pos x="1531" y="1551"/>
                </a:cxn>
                <a:cxn ang="0">
                  <a:pos x="1509" y="1566"/>
                </a:cxn>
                <a:cxn ang="0">
                  <a:pos x="1440" y="1628"/>
                </a:cxn>
                <a:cxn ang="0">
                  <a:pos x="1384" y="1686"/>
                </a:cxn>
                <a:cxn ang="0">
                  <a:pos x="1423" y="1721"/>
                </a:cxn>
                <a:cxn ang="0">
                  <a:pos x="1389" y="1770"/>
                </a:cxn>
                <a:cxn ang="0">
                  <a:pos x="1348" y="1797"/>
                </a:cxn>
                <a:cxn ang="0">
                  <a:pos x="1394" y="1958"/>
                </a:cxn>
                <a:cxn ang="0">
                  <a:pos x="1325" y="2025"/>
                </a:cxn>
                <a:cxn ang="0">
                  <a:pos x="1125" y="1952"/>
                </a:cxn>
                <a:cxn ang="0">
                  <a:pos x="1069" y="1833"/>
                </a:cxn>
                <a:cxn ang="0">
                  <a:pos x="1059" y="1728"/>
                </a:cxn>
                <a:cxn ang="0">
                  <a:pos x="870" y="1403"/>
                </a:cxn>
                <a:cxn ang="0">
                  <a:pos x="726" y="1296"/>
                </a:cxn>
                <a:cxn ang="0">
                  <a:pos x="625" y="1288"/>
                </a:cxn>
                <a:cxn ang="0">
                  <a:pos x="496" y="1428"/>
                </a:cxn>
                <a:cxn ang="0">
                  <a:pos x="362" y="1356"/>
                </a:cxn>
                <a:cxn ang="0">
                  <a:pos x="268" y="1171"/>
                </a:cxn>
                <a:cxn ang="0">
                  <a:pos x="86" y="928"/>
                </a:cxn>
                <a:cxn ang="0">
                  <a:pos x="11" y="841"/>
                </a:cxn>
              </a:cxnLst>
              <a:rect l="0" t="0" r="r" b="b"/>
              <a:pathLst>
                <a:path w="2021" h="2048">
                  <a:moveTo>
                    <a:pt x="11" y="841"/>
                  </a:moveTo>
                  <a:lnTo>
                    <a:pt x="0" y="802"/>
                  </a:lnTo>
                  <a:lnTo>
                    <a:pt x="40" y="803"/>
                  </a:lnTo>
                  <a:lnTo>
                    <a:pt x="549" y="856"/>
                  </a:lnTo>
                  <a:lnTo>
                    <a:pt x="626" y="0"/>
                  </a:lnTo>
                  <a:lnTo>
                    <a:pt x="1060" y="26"/>
                  </a:lnTo>
                  <a:lnTo>
                    <a:pt x="1048" y="396"/>
                  </a:lnTo>
                  <a:lnTo>
                    <a:pt x="1089" y="433"/>
                  </a:lnTo>
                  <a:lnTo>
                    <a:pt x="1132" y="435"/>
                  </a:lnTo>
                  <a:lnTo>
                    <a:pt x="1142" y="419"/>
                  </a:lnTo>
                  <a:lnTo>
                    <a:pt x="1163" y="443"/>
                  </a:lnTo>
                  <a:lnTo>
                    <a:pt x="1161" y="467"/>
                  </a:lnTo>
                  <a:lnTo>
                    <a:pt x="1201" y="472"/>
                  </a:lnTo>
                  <a:lnTo>
                    <a:pt x="1229" y="486"/>
                  </a:lnTo>
                  <a:lnTo>
                    <a:pt x="1252" y="479"/>
                  </a:lnTo>
                  <a:lnTo>
                    <a:pt x="1276" y="495"/>
                  </a:lnTo>
                  <a:lnTo>
                    <a:pt x="1283" y="482"/>
                  </a:lnTo>
                  <a:lnTo>
                    <a:pt x="1323" y="485"/>
                  </a:lnTo>
                  <a:lnTo>
                    <a:pt x="1346" y="533"/>
                  </a:lnTo>
                  <a:lnTo>
                    <a:pt x="1362" y="547"/>
                  </a:lnTo>
                  <a:lnTo>
                    <a:pt x="1386" y="519"/>
                  </a:lnTo>
                  <a:lnTo>
                    <a:pt x="1431" y="557"/>
                  </a:lnTo>
                  <a:lnTo>
                    <a:pt x="1460" y="536"/>
                  </a:lnTo>
                  <a:lnTo>
                    <a:pt x="1471" y="573"/>
                  </a:lnTo>
                  <a:lnTo>
                    <a:pt x="1474" y="547"/>
                  </a:lnTo>
                  <a:lnTo>
                    <a:pt x="1504" y="525"/>
                  </a:lnTo>
                  <a:lnTo>
                    <a:pt x="1511" y="548"/>
                  </a:lnTo>
                  <a:lnTo>
                    <a:pt x="1553" y="541"/>
                  </a:lnTo>
                  <a:lnTo>
                    <a:pt x="1582" y="572"/>
                  </a:lnTo>
                  <a:lnTo>
                    <a:pt x="1664" y="544"/>
                  </a:lnTo>
                  <a:lnTo>
                    <a:pt x="1743" y="536"/>
                  </a:lnTo>
                  <a:lnTo>
                    <a:pt x="1768" y="525"/>
                  </a:lnTo>
                  <a:lnTo>
                    <a:pt x="1830" y="569"/>
                  </a:lnTo>
                  <a:lnTo>
                    <a:pt x="1870" y="583"/>
                  </a:lnTo>
                  <a:lnTo>
                    <a:pt x="1884" y="602"/>
                  </a:lnTo>
                  <a:lnTo>
                    <a:pt x="1936" y="600"/>
                  </a:lnTo>
                  <a:lnTo>
                    <a:pt x="1938" y="703"/>
                  </a:lnTo>
                  <a:lnTo>
                    <a:pt x="1946" y="904"/>
                  </a:lnTo>
                  <a:lnTo>
                    <a:pt x="1971" y="928"/>
                  </a:lnTo>
                  <a:lnTo>
                    <a:pt x="1977" y="979"/>
                  </a:lnTo>
                  <a:lnTo>
                    <a:pt x="2021" y="1051"/>
                  </a:lnTo>
                  <a:lnTo>
                    <a:pt x="2020" y="1112"/>
                  </a:lnTo>
                  <a:lnTo>
                    <a:pt x="1995" y="1170"/>
                  </a:lnTo>
                  <a:lnTo>
                    <a:pt x="1995" y="1202"/>
                  </a:lnTo>
                  <a:lnTo>
                    <a:pt x="2004" y="1236"/>
                  </a:lnTo>
                  <a:lnTo>
                    <a:pt x="2000" y="1269"/>
                  </a:lnTo>
                  <a:lnTo>
                    <a:pt x="1985" y="1288"/>
                  </a:lnTo>
                  <a:lnTo>
                    <a:pt x="1966" y="1315"/>
                  </a:lnTo>
                  <a:lnTo>
                    <a:pt x="1979" y="1331"/>
                  </a:lnTo>
                  <a:lnTo>
                    <a:pt x="1897" y="1359"/>
                  </a:lnTo>
                  <a:lnTo>
                    <a:pt x="1834" y="1398"/>
                  </a:lnTo>
                  <a:lnTo>
                    <a:pt x="1873" y="1365"/>
                  </a:lnTo>
                  <a:lnTo>
                    <a:pt x="1830" y="1365"/>
                  </a:lnTo>
                  <a:lnTo>
                    <a:pt x="1842" y="1314"/>
                  </a:lnTo>
                  <a:lnTo>
                    <a:pt x="1807" y="1343"/>
                  </a:lnTo>
                  <a:lnTo>
                    <a:pt x="1791" y="1334"/>
                  </a:lnTo>
                  <a:lnTo>
                    <a:pt x="1793" y="1368"/>
                  </a:lnTo>
                  <a:lnTo>
                    <a:pt x="1806" y="1374"/>
                  </a:lnTo>
                  <a:lnTo>
                    <a:pt x="1808" y="1407"/>
                  </a:lnTo>
                  <a:lnTo>
                    <a:pt x="1786" y="1431"/>
                  </a:lnTo>
                  <a:lnTo>
                    <a:pt x="1768" y="1430"/>
                  </a:lnTo>
                  <a:lnTo>
                    <a:pt x="1765" y="1467"/>
                  </a:lnTo>
                  <a:lnTo>
                    <a:pt x="1577" y="1586"/>
                  </a:lnTo>
                  <a:lnTo>
                    <a:pt x="1579" y="1574"/>
                  </a:lnTo>
                  <a:lnTo>
                    <a:pt x="1666" y="1515"/>
                  </a:lnTo>
                  <a:lnTo>
                    <a:pt x="1598" y="1552"/>
                  </a:lnTo>
                  <a:lnTo>
                    <a:pt x="1605" y="1518"/>
                  </a:lnTo>
                  <a:lnTo>
                    <a:pt x="1584" y="1537"/>
                  </a:lnTo>
                  <a:lnTo>
                    <a:pt x="1567" y="1525"/>
                  </a:lnTo>
                  <a:lnTo>
                    <a:pt x="1558" y="1552"/>
                  </a:lnTo>
                  <a:lnTo>
                    <a:pt x="1528" y="1525"/>
                  </a:lnTo>
                  <a:lnTo>
                    <a:pt x="1531" y="1551"/>
                  </a:lnTo>
                  <a:lnTo>
                    <a:pt x="1567" y="1574"/>
                  </a:lnTo>
                  <a:lnTo>
                    <a:pt x="1526" y="1596"/>
                  </a:lnTo>
                  <a:lnTo>
                    <a:pt x="1509" y="1566"/>
                  </a:lnTo>
                  <a:lnTo>
                    <a:pt x="1494" y="1646"/>
                  </a:lnTo>
                  <a:lnTo>
                    <a:pt x="1478" y="1615"/>
                  </a:lnTo>
                  <a:lnTo>
                    <a:pt x="1440" y="1628"/>
                  </a:lnTo>
                  <a:lnTo>
                    <a:pt x="1434" y="1647"/>
                  </a:lnTo>
                  <a:lnTo>
                    <a:pt x="1451" y="1682"/>
                  </a:lnTo>
                  <a:lnTo>
                    <a:pt x="1384" y="1686"/>
                  </a:lnTo>
                  <a:lnTo>
                    <a:pt x="1408" y="1693"/>
                  </a:lnTo>
                  <a:lnTo>
                    <a:pt x="1410" y="1728"/>
                  </a:lnTo>
                  <a:lnTo>
                    <a:pt x="1423" y="1721"/>
                  </a:lnTo>
                  <a:lnTo>
                    <a:pt x="1416" y="1743"/>
                  </a:lnTo>
                  <a:lnTo>
                    <a:pt x="1388" y="1796"/>
                  </a:lnTo>
                  <a:lnTo>
                    <a:pt x="1389" y="1770"/>
                  </a:lnTo>
                  <a:lnTo>
                    <a:pt x="1369" y="1792"/>
                  </a:lnTo>
                  <a:lnTo>
                    <a:pt x="1342" y="1760"/>
                  </a:lnTo>
                  <a:lnTo>
                    <a:pt x="1348" y="1797"/>
                  </a:lnTo>
                  <a:lnTo>
                    <a:pt x="1398" y="1802"/>
                  </a:lnTo>
                  <a:lnTo>
                    <a:pt x="1377" y="1855"/>
                  </a:lnTo>
                  <a:lnTo>
                    <a:pt x="1394" y="1958"/>
                  </a:lnTo>
                  <a:lnTo>
                    <a:pt x="1439" y="2046"/>
                  </a:lnTo>
                  <a:lnTo>
                    <a:pt x="1383" y="2048"/>
                  </a:lnTo>
                  <a:lnTo>
                    <a:pt x="1325" y="2025"/>
                  </a:lnTo>
                  <a:lnTo>
                    <a:pt x="1275" y="2026"/>
                  </a:lnTo>
                  <a:lnTo>
                    <a:pt x="1207" y="1985"/>
                  </a:lnTo>
                  <a:lnTo>
                    <a:pt x="1125" y="1952"/>
                  </a:lnTo>
                  <a:lnTo>
                    <a:pt x="1114" y="1919"/>
                  </a:lnTo>
                  <a:lnTo>
                    <a:pt x="1097" y="1868"/>
                  </a:lnTo>
                  <a:lnTo>
                    <a:pt x="1069" y="1833"/>
                  </a:lnTo>
                  <a:lnTo>
                    <a:pt x="1072" y="1796"/>
                  </a:lnTo>
                  <a:lnTo>
                    <a:pt x="1057" y="1781"/>
                  </a:lnTo>
                  <a:lnTo>
                    <a:pt x="1059" y="1728"/>
                  </a:lnTo>
                  <a:lnTo>
                    <a:pt x="1010" y="1686"/>
                  </a:lnTo>
                  <a:lnTo>
                    <a:pt x="958" y="1607"/>
                  </a:lnTo>
                  <a:lnTo>
                    <a:pt x="870" y="1403"/>
                  </a:lnTo>
                  <a:lnTo>
                    <a:pt x="805" y="1350"/>
                  </a:lnTo>
                  <a:lnTo>
                    <a:pt x="784" y="1302"/>
                  </a:lnTo>
                  <a:lnTo>
                    <a:pt x="726" y="1296"/>
                  </a:lnTo>
                  <a:lnTo>
                    <a:pt x="679" y="1288"/>
                  </a:lnTo>
                  <a:lnTo>
                    <a:pt x="636" y="1270"/>
                  </a:lnTo>
                  <a:lnTo>
                    <a:pt x="625" y="1288"/>
                  </a:lnTo>
                  <a:lnTo>
                    <a:pt x="579" y="1288"/>
                  </a:lnTo>
                  <a:lnTo>
                    <a:pt x="539" y="1387"/>
                  </a:lnTo>
                  <a:lnTo>
                    <a:pt x="496" y="1428"/>
                  </a:lnTo>
                  <a:lnTo>
                    <a:pt x="472" y="1428"/>
                  </a:lnTo>
                  <a:lnTo>
                    <a:pt x="395" y="1363"/>
                  </a:lnTo>
                  <a:lnTo>
                    <a:pt x="362" y="1356"/>
                  </a:lnTo>
                  <a:lnTo>
                    <a:pt x="286" y="1284"/>
                  </a:lnTo>
                  <a:lnTo>
                    <a:pt x="268" y="1230"/>
                  </a:lnTo>
                  <a:lnTo>
                    <a:pt x="268" y="1171"/>
                  </a:lnTo>
                  <a:lnTo>
                    <a:pt x="232" y="1090"/>
                  </a:lnTo>
                  <a:lnTo>
                    <a:pt x="171" y="1038"/>
                  </a:lnTo>
                  <a:lnTo>
                    <a:pt x="86" y="928"/>
                  </a:lnTo>
                  <a:lnTo>
                    <a:pt x="56" y="908"/>
                  </a:lnTo>
                  <a:lnTo>
                    <a:pt x="37" y="850"/>
                  </a:lnTo>
                  <a:lnTo>
                    <a:pt x="11" y="841"/>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6" name="Freeform 58"/>
            <p:cNvSpPr>
              <a:spLocks noChangeAspect="1"/>
            </p:cNvSpPr>
            <p:nvPr/>
          </p:nvSpPr>
          <p:spPr bwMode="auto">
            <a:xfrm>
              <a:off x="1041400" y="3257550"/>
              <a:ext cx="447675" cy="608013"/>
            </a:xfrm>
            <a:custGeom>
              <a:avLst/>
              <a:gdLst/>
              <a:ahLst/>
              <a:cxnLst>
                <a:cxn ang="0">
                  <a:pos x="0" y="943"/>
                </a:cxn>
                <a:cxn ang="0">
                  <a:pos x="178" y="0"/>
                </a:cxn>
                <a:cxn ang="0">
                  <a:pos x="575" y="73"/>
                </a:cxn>
                <a:cxn ang="0">
                  <a:pos x="546" y="265"/>
                </a:cxn>
                <a:cxn ang="0">
                  <a:pos x="816" y="308"/>
                </a:cxn>
                <a:cxn ang="0">
                  <a:pos x="713" y="1069"/>
                </a:cxn>
                <a:cxn ang="0">
                  <a:pos x="0" y="943"/>
                </a:cxn>
              </a:cxnLst>
              <a:rect l="0" t="0" r="r" b="b"/>
              <a:pathLst>
                <a:path w="816" h="1069">
                  <a:moveTo>
                    <a:pt x="0" y="943"/>
                  </a:moveTo>
                  <a:lnTo>
                    <a:pt x="178" y="0"/>
                  </a:lnTo>
                  <a:lnTo>
                    <a:pt x="575" y="73"/>
                  </a:lnTo>
                  <a:lnTo>
                    <a:pt x="546" y="265"/>
                  </a:lnTo>
                  <a:lnTo>
                    <a:pt x="816" y="308"/>
                  </a:lnTo>
                  <a:lnTo>
                    <a:pt x="713" y="1069"/>
                  </a:lnTo>
                  <a:lnTo>
                    <a:pt x="0" y="94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7" name="Freeform 59"/>
            <p:cNvSpPr>
              <a:spLocks noChangeAspect="1"/>
            </p:cNvSpPr>
            <p:nvPr/>
          </p:nvSpPr>
          <p:spPr bwMode="auto">
            <a:xfrm>
              <a:off x="4057650" y="2840038"/>
              <a:ext cx="127000" cy="273050"/>
            </a:xfrm>
            <a:custGeom>
              <a:avLst/>
              <a:gdLst/>
              <a:ahLst/>
              <a:cxnLst>
                <a:cxn ang="0">
                  <a:pos x="0" y="61"/>
                </a:cxn>
                <a:cxn ang="0">
                  <a:pos x="38" y="198"/>
                </a:cxn>
                <a:cxn ang="0">
                  <a:pos x="45" y="285"/>
                </a:cxn>
                <a:cxn ang="0">
                  <a:pos x="85" y="374"/>
                </a:cxn>
                <a:cxn ang="0">
                  <a:pos x="107" y="480"/>
                </a:cxn>
                <a:cxn ang="0">
                  <a:pos x="211" y="458"/>
                </a:cxn>
                <a:cxn ang="0">
                  <a:pos x="191" y="292"/>
                </a:cxn>
                <a:cxn ang="0">
                  <a:pos x="203" y="176"/>
                </a:cxn>
                <a:cxn ang="0">
                  <a:pos x="229" y="122"/>
                </a:cxn>
                <a:cxn ang="0">
                  <a:pos x="232" y="0"/>
                </a:cxn>
                <a:cxn ang="0">
                  <a:pos x="0" y="61"/>
                </a:cxn>
              </a:cxnLst>
              <a:rect l="0" t="0" r="r" b="b"/>
              <a:pathLst>
                <a:path w="232" h="480">
                  <a:moveTo>
                    <a:pt x="0" y="61"/>
                  </a:moveTo>
                  <a:lnTo>
                    <a:pt x="38" y="198"/>
                  </a:lnTo>
                  <a:lnTo>
                    <a:pt x="45" y="285"/>
                  </a:lnTo>
                  <a:lnTo>
                    <a:pt x="85" y="374"/>
                  </a:lnTo>
                  <a:lnTo>
                    <a:pt x="107" y="480"/>
                  </a:lnTo>
                  <a:lnTo>
                    <a:pt x="211" y="458"/>
                  </a:lnTo>
                  <a:lnTo>
                    <a:pt x="191" y="292"/>
                  </a:lnTo>
                  <a:lnTo>
                    <a:pt x="203" y="176"/>
                  </a:lnTo>
                  <a:lnTo>
                    <a:pt x="229" y="122"/>
                  </a:lnTo>
                  <a:lnTo>
                    <a:pt x="232" y="0"/>
                  </a:lnTo>
                  <a:lnTo>
                    <a:pt x="0" y="61"/>
                  </a:lnTo>
                  <a:close/>
                </a:path>
              </a:pathLst>
            </a:custGeom>
            <a:solidFill>
              <a:srgbClr val="00636C"/>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8" name="Freeform 60"/>
            <p:cNvSpPr>
              <a:spLocks noChangeAspect="1"/>
            </p:cNvSpPr>
            <p:nvPr/>
          </p:nvSpPr>
          <p:spPr bwMode="auto">
            <a:xfrm>
              <a:off x="3446463" y="3551238"/>
              <a:ext cx="612775" cy="377825"/>
            </a:xfrm>
            <a:custGeom>
              <a:avLst/>
              <a:gdLst/>
              <a:ahLst/>
              <a:cxnLst>
                <a:cxn ang="0">
                  <a:pos x="104" y="591"/>
                </a:cxn>
                <a:cxn ang="0">
                  <a:pos x="141" y="528"/>
                </a:cxn>
                <a:cxn ang="0">
                  <a:pos x="217" y="453"/>
                </a:cxn>
                <a:cxn ang="0">
                  <a:pos x="309" y="477"/>
                </a:cxn>
                <a:cxn ang="0">
                  <a:pos x="361" y="477"/>
                </a:cxn>
                <a:cxn ang="0">
                  <a:pos x="437" y="439"/>
                </a:cxn>
                <a:cxn ang="0">
                  <a:pos x="451" y="387"/>
                </a:cxn>
                <a:cxn ang="0">
                  <a:pos x="514" y="197"/>
                </a:cxn>
                <a:cxn ang="0">
                  <a:pos x="591" y="150"/>
                </a:cxn>
                <a:cxn ang="0">
                  <a:pos x="656" y="76"/>
                </a:cxn>
                <a:cxn ang="0">
                  <a:pos x="746" y="48"/>
                </a:cxn>
                <a:cxn ang="0">
                  <a:pos x="796" y="18"/>
                </a:cxn>
                <a:cxn ang="0">
                  <a:pos x="851" y="66"/>
                </a:cxn>
                <a:cxn ang="0">
                  <a:pos x="865" y="109"/>
                </a:cxn>
                <a:cxn ang="0">
                  <a:pos x="851" y="183"/>
                </a:cxn>
                <a:cxn ang="0">
                  <a:pos x="892" y="189"/>
                </a:cxn>
                <a:cxn ang="0">
                  <a:pos x="951" y="204"/>
                </a:cxn>
                <a:cxn ang="0">
                  <a:pos x="1013" y="234"/>
                </a:cxn>
                <a:cxn ang="0">
                  <a:pos x="1005" y="279"/>
                </a:cxn>
                <a:cxn ang="0">
                  <a:pos x="991" y="286"/>
                </a:cxn>
                <a:cxn ang="0">
                  <a:pos x="911" y="232"/>
                </a:cxn>
                <a:cxn ang="0">
                  <a:pos x="1015" y="302"/>
                </a:cxn>
                <a:cxn ang="0">
                  <a:pos x="1031" y="332"/>
                </a:cxn>
                <a:cxn ang="0">
                  <a:pos x="1018" y="335"/>
                </a:cxn>
                <a:cxn ang="0">
                  <a:pos x="1008" y="348"/>
                </a:cxn>
                <a:cxn ang="0">
                  <a:pos x="1004" y="366"/>
                </a:cxn>
                <a:cxn ang="0">
                  <a:pos x="949" y="322"/>
                </a:cxn>
                <a:cxn ang="0">
                  <a:pos x="997" y="371"/>
                </a:cxn>
                <a:cxn ang="0">
                  <a:pos x="1030" y="379"/>
                </a:cxn>
                <a:cxn ang="0">
                  <a:pos x="1038" y="389"/>
                </a:cxn>
                <a:cxn ang="0">
                  <a:pos x="1025" y="411"/>
                </a:cxn>
                <a:cxn ang="0">
                  <a:pos x="986" y="384"/>
                </a:cxn>
                <a:cxn ang="0">
                  <a:pos x="944" y="367"/>
                </a:cxn>
                <a:cxn ang="0">
                  <a:pos x="981" y="396"/>
                </a:cxn>
                <a:cxn ang="0">
                  <a:pos x="1025" y="429"/>
                </a:cxn>
                <a:cxn ang="0">
                  <a:pos x="1043" y="414"/>
                </a:cxn>
                <a:cxn ang="0">
                  <a:pos x="1086" y="416"/>
                </a:cxn>
                <a:cxn ang="0">
                  <a:pos x="1098" y="467"/>
                </a:cxn>
                <a:cxn ang="0">
                  <a:pos x="651" y="573"/>
                </a:cxn>
                <a:cxn ang="0">
                  <a:pos x="0" y="663"/>
                </a:cxn>
              </a:cxnLst>
              <a:rect l="0" t="0" r="r" b="b"/>
              <a:pathLst>
                <a:path w="1118" h="663">
                  <a:moveTo>
                    <a:pt x="0" y="663"/>
                  </a:moveTo>
                  <a:lnTo>
                    <a:pt x="104" y="591"/>
                  </a:lnTo>
                  <a:lnTo>
                    <a:pt x="106" y="576"/>
                  </a:lnTo>
                  <a:lnTo>
                    <a:pt x="141" y="528"/>
                  </a:lnTo>
                  <a:lnTo>
                    <a:pt x="178" y="501"/>
                  </a:lnTo>
                  <a:lnTo>
                    <a:pt x="217" y="453"/>
                  </a:lnTo>
                  <a:lnTo>
                    <a:pt x="257" y="501"/>
                  </a:lnTo>
                  <a:lnTo>
                    <a:pt x="309" y="477"/>
                  </a:lnTo>
                  <a:lnTo>
                    <a:pt x="329" y="492"/>
                  </a:lnTo>
                  <a:lnTo>
                    <a:pt x="361" y="477"/>
                  </a:lnTo>
                  <a:lnTo>
                    <a:pt x="380" y="449"/>
                  </a:lnTo>
                  <a:lnTo>
                    <a:pt x="437" y="439"/>
                  </a:lnTo>
                  <a:lnTo>
                    <a:pt x="465" y="399"/>
                  </a:lnTo>
                  <a:lnTo>
                    <a:pt x="451" y="387"/>
                  </a:lnTo>
                  <a:lnTo>
                    <a:pt x="502" y="261"/>
                  </a:lnTo>
                  <a:lnTo>
                    <a:pt x="514" y="197"/>
                  </a:lnTo>
                  <a:lnTo>
                    <a:pt x="565" y="223"/>
                  </a:lnTo>
                  <a:lnTo>
                    <a:pt x="591" y="150"/>
                  </a:lnTo>
                  <a:lnTo>
                    <a:pt x="617" y="145"/>
                  </a:lnTo>
                  <a:lnTo>
                    <a:pt x="656" y="76"/>
                  </a:lnTo>
                  <a:lnTo>
                    <a:pt x="667" y="0"/>
                  </a:lnTo>
                  <a:lnTo>
                    <a:pt x="746" y="48"/>
                  </a:lnTo>
                  <a:lnTo>
                    <a:pt x="759" y="9"/>
                  </a:lnTo>
                  <a:lnTo>
                    <a:pt x="796" y="18"/>
                  </a:lnTo>
                  <a:lnTo>
                    <a:pt x="817" y="51"/>
                  </a:lnTo>
                  <a:lnTo>
                    <a:pt x="851" y="66"/>
                  </a:lnTo>
                  <a:lnTo>
                    <a:pt x="868" y="90"/>
                  </a:lnTo>
                  <a:lnTo>
                    <a:pt x="865" y="109"/>
                  </a:lnTo>
                  <a:lnTo>
                    <a:pt x="843" y="153"/>
                  </a:lnTo>
                  <a:lnTo>
                    <a:pt x="851" y="183"/>
                  </a:lnTo>
                  <a:lnTo>
                    <a:pt x="880" y="171"/>
                  </a:lnTo>
                  <a:lnTo>
                    <a:pt x="892" y="189"/>
                  </a:lnTo>
                  <a:lnTo>
                    <a:pt x="902" y="201"/>
                  </a:lnTo>
                  <a:lnTo>
                    <a:pt x="951" y="204"/>
                  </a:lnTo>
                  <a:lnTo>
                    <a:pt x="966" y="223"/>
                  </a:lnTo>
                  <a:lnTo>
                    <a:pt x="1013" y="234"/>
                  </a:lnTo>
                  <a:lnTo>
                    <a:pt x="1002" y="250"/>
                  </a:lnTo>
                  <a:lnTo>
                    <a:pt x="1005" y="279"/>
                  </a:lnTo>
                  <a:lnTo>
                    <a:pt x="1009" y="292"/>
                  </a:lnTo>
                  <a:lnTo>
                    <a:pt x="991" y="286"/>
                  </a:lnTo>
                  <a:lnTo>
                    <a:pt x="960" y="268"/>
                  </a:lnTo>
                  <a:lnTo>
                    <a:pt x="911" y="232"/>
                  </a:lnTo>
                  <a:lnTo>
                    <a:pt x="980" y="301"/>
                  </a:lnTo>
                  <a:lnTo>
                    <a:pt x="1015" y="302"/>
                  </a:lnTo>
                  <a:lnTo>
                    <a:pt x="997" y="312"/>
                  </a:lnTo>
                  <a:lnTo>
                    <a:pt x="1031" y="332"/>
                  </a:lnTo>
                  <a:lnTo>
                    <a:pt x="1030" y="347"/>
                  </a:lnTo>
                  <a:lnTo>
                    <a:pt x="1018" y="335"/>
                  </a:lnTo>
                  <a:lnTo>
                    <a:pt x="1004" y="336"/>
                  </a:lnTo>
                  <a:lnTo>
                    <a:pt x="1008" y="348"/>
                  </a:lnTo>
                  <a:lnTo>
                    <a:pt x="1018" y="360"/>
                  </a:lnTo>
                  <a:lnTo>
                    <a:pt x="1004" y="366"/>
                  </a:lnTo>
                  <a:lnTo>
                    <a:pt x="965" y="336"/>
                  </a:lnTo>
                  <a:lnTo>
                    <a:pt x="949" y="322"/>
                  </a:lnTo>
                  <a:lnTo>
                    <a:pt x="959" y="341"/>
                  </a:lnTo>
                  <a:lnTo>
                    <a:pt x="997" y="371"/>
                  </a:lnTo>
                  <a:lnTo>
                    <a:pt x="1013" y="372"/>
                  </a:lnTo>
                  <a:lnTo>
                    <a:pt x="1030" y="379"/>
                  </a:lnTo>
                  <a:lnTo>
                    <a:pt x="1028" y="389"/>
                  </a:lnTo>
                  <a:lnTo>
                    <a:pt x="1038" y="389"/>
                  </a:lnTo>
                  <a:lnTo>
                    <a:pt x="1042" y="400"/>
                  </a:lnTo>
                  <a:lnTo>
                    <a:pt x="1025" y="411"/>
                  </a:lnTo>
                  <a:lnTo>
                    <a:pt x="997" y="400"/>
                  </a:lnTo>
                  <a:lnTo>
                    <a:pt x="986" y="384"/>
                  </a:lnTo>
                  <a:lnTo>
                    <a:pt x="951" y="379"/>
                  </a:lnTo>
                  <a:lnTo>
                    <a:pt x="944" y="367"/>
                  </a:lnTo>
                  <a:lnTo>
                    <a:pt x="931" y="383"/>
                  </a:lnTo>
                  <a:lnTo>
                    <a:pt x="981" y="396"/>
                  </a:lnTo>
                  <a:lnTo>
                    <a:pt x="984" y="409"/>
                  </a:lnTo>
                  <a:lnTo>
                    <a:pt x="1025" y="429"/>
                  </a:lnTo>
                  <a:lnTo>
                    <a:pt x="1040" y="429"/>
                  </a:lnTo>
                  <a:lnTo>
                    <a:pt x="1043" y="414"/>
                  </a:lnTo>
                  <a:lnTo>
                    <a:pt x="1059" y="418"/>
                  </a:lnTo>
                  <a:lnTo>
                    <a:pt x="1086" y="416"/>
                  </a:lnTo>
                  <a:lnTo>
                    <a:pt x="1118" y="477"/>
                  </a:lnTo>
                  <a:lnTo>
                    <a:pt x="1098" y="467"/>
                  </a:lnTo>
                  <a:lnTo>
                    <a:pt x="1091" y="486"/>
                  </a:lnTo>
                  <a:lnTo>
                    <a:pt x="651" y="573"/>
                  </a:lnTo>
                  <a:lnTo>
                    <a:pt x="288" y="623"/>
                  </a:lnTo>
                  <a:lnTo>
                    <a:pt x="0" y="66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69" name="Freeform 61"/>
            <p:cNvSpPr>
              <a:spLocks noChangeAspect="1"/>
            </p:cNvSpPr>
            <p:nvPr/>
          </p:nvSpPr>
          <p:spPr bwMode="auto">
            <a:xfrm>
              <a:off x="4032250" y="3656013"/>
              <a:ext cx="33338" cy="107950"/>
            </a:xfrm>
            <a:custGeom>
              <a:avLst/>
              <a:gdLst/>
              <a:ahLst/>
              <a:cxnLst>
                <a:cxn ang="0">
                  <a:pos x="0" y="107"/>
                </a:cxn>
                <a:cxn ang="0">
                  <a:pos x="0" y="165"/>
                </a:cxn>
                <a:cxn ang="0">
                  <a:pos x="15" y="189"/>
                </a:cxn>
                <a:cxn ang="0">
                  <a:pos x="22" y="120"/>
                </a:cxn>
                <a:cxn ang="0">
                  <a:pos x="45" y="90"/>
                </a:cxn>
                <a:cxn ang="0">
                  <a:pos x="62" y="0"/>
                </a:cxn>
                <a:cxn ang="0">
                  <a:pos x="27" y="19"/>
                </a:cxn>
                <a:cxn ang="0">
                  <a:pos x="0" y="107"/>
                </a:cxn>
              </a:cxnLst>
              <a:rect l="0" t="0" r="r" b="b"/>
              <a:pathLst>
                <a:path w="62" h="189">
                  <a:moveTo>
                    <a:pt x="0" y="107"/>
                  </a:moveTo>
                  <a:lnTo>
                    <a:pt x="0" y="165"/>
                  </a:lnTo>
                  <a:lnTo>
                    <a:pt x="15" y="189"/>
                  </a:lnTo>
                  <a:lnTo>
                    <a:pt x="22" y="120"/>
                  </a:lnTo>
                  <a:lnTo>
                    <a:pt x="45" y="90"/>
                  </a:lnTo>
                  <a:lnTo>
                    <a:pt x="62" y="0"/>
                  </a:lnTo>
                  <a:lnTo>
                    <a:pt x="27" y="19"/>
                  </a:lnTo>
                  <a:lnTo>
                    <a:pt x="0" y="107"/>
                  </a:lnTo>
                  <a:close/>
                </a:path>
              </a:pathLst>
            </a:custGeom>
            <a:solidFill>
              <a:srgbClr val="00C6D7">
                <a:lumMod val="50000"/>
              </a:srgbClr>
            </a:solidFill>
            <a:ln w="3175"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0" name="Freeform 62"/>
            <p:cNvSpPr>
              <a:spLocks noChangeAspect="1"/>
            </p:cNvSpPr>
            <p:nvPr/>
          </p:nvSpPr>
          <p:spPr bwMode="auto">
            <a:xfrm>
              <a:off x="3508375" y="3451225"/>
              <a:ext cx="355600" cy="384175"/>
            </a:xfrm>
            <a:custGeom>
              <a:avLst/>
              <a:gdLst/>
              <a:ahLst/>
              <a:cxnLst>
                <a:cxn ang="0">
                  <a:pos x="0" y="466"/>
                </a:cxn>
                <a:cxn ang="0">
                  <a:pos x="26" y="559"/>
                </a:cxn>
                <a:cxn ang="0">
                  <a:pos x="54" y="591"/>
                </a:cxn>
                <a:cxn ang="0">
                  <a:pos x="108" y="625"/>
                </a:cxn>
                <a:cxn ang="0">
                  <a:pos x="148" y="673"/>
                </a:cxn>
                <a:cxn ang="0">
                  <a:pos x="200" y="649"/>
                </a:cxn>
                <a:cxn ang="0">
                  <a:pos x="220" y="664"/>
                </a:cxn>
                <a:cxn ang="0">
                  <a:pos x="252" y="649"/>
                </a:cxn>
                <a:cxn ang="0">
                  <a:pos x="271" y="621"/>
                </a:cxn>
                <a:cxn ang="0">
                  <a:pos x="328" y="611"/>
                </a:cxn>
                <a:cxn ang="0">
                  <a:pos x="356" y="571"/>
                </a:cxn>
                <a:cxn ang="0">
                  <a:pos x="342" y="559"/>
                </a:cxn>
                <a:cxn ang="0">
                  <a:pos x="393" y="433"/>
                </a:cxn>
                <a:cxn ang="0">
                  <a:pos x="405" y="369"/>
                </a:cxn>
                <a:cxn ang="0">
                  <a:pos x="456" y="395"/>
                </a:cxn>
                <a:cxn ang="0">
                  <a:pos x="482" y="322"/>
                </a:cxn>
                <a:cxn ang="0">
                  <a:pos x="508" y="317"/>
                </a:cxn>
                <a:cxn ang="0">
                  <a:pos x="547" y="248"/>
                </a:cxn>
                <a:cxn ang="0">
                  <a:pos x="558" y="172"/>
                </a:cxn>
                <a:cxn ang="0">
                  <a:pos x="637" y="220"/>
                </a:cxn>
                <a:cxn ang="0">
                  <a:pos x="650" y="181"/>
                </a:cxn>
                <a:cxn ang="0">
                  <a:pos x="630" y="151"/>
                </a:cxn>
                <a:cxn ang="0">
                  <a:pos x="594" y="135"/>
                </a:cxn>
                <a:cxn ang="0">
                  <a:pos x="550" y="140"/>
                </a:cxn>
                <a:cxn ang="0">
                  <a:pos x="537" y="166"/>
                </a:cxn>
                <a:cxn ang="0">
                  <a:pos x="458" y="189"/>
                </a:cxn>
                <a:cxn ang="0">
                  <a:pos x="407" y="249"/>
                </a:cxn>
                <a:cxn ang="0">
                  <a:pos x="392" y="151"/>
                </a:cxn>
                <a:cxn ang="0">
                  <a:pos x="251" y="177"/>
                </a:cxn>
                <a:cxn ang="0">
                  <a:pos x="224" y="0"/>
                </a:cxn>
                <a:cxn ang="0">
                  <a:pos x="204" y="15"/>
                </a:cxn>
                <a:cxn ang="0">
                  <a:pos x="217" y="49"/>
                </a:cxn>
                <a:cxn ang="0">
                  <a:pos x="198" y="205"/>
                </a:cxn>
                <a:cxn ang="0">
                  <a:pos x="173" y="238"/>
                </a:cxn>
                <a:cxn ang="0">
                  <a:pos x="97" y="298"/>
                </a:cxn>
                <a:cxn ang="0">
                  <a:pos x="82" y="365"/>
                </a:cxn>
                <a:cxn ang="0">
                  <a:pos x="54" y="346"/>
                </a:cxn>
                <a:cxn ang="0">
                  <a:pos x="44" y="426"/>
                </a:cxn>
                <a:cxn ang="0">
                  <a:pos x="0" y="466"/>
                </a:cxn>
              </a:cxnLst>
              <a:rect l="0" t="0" r="r" b="b"/>
              <a:pathLst>
                <a:path w="650" h="673">
                  <a:moveTo>
                    <a:pt x="0" y="466"/>
                  </a:moveTo>
                  <a:lnTo>
                    <a:pt x="26" y="559"/>
                  </a:lnTo>
                  <a:lnTo>
                    <a:pt x="54" y="591"/>
                  </a:lnTo>
                  <a:lnTo>
                    <a:pt x="108" y="625"/>
                  </a:lnTo>
                  <a:lnTo>
                    <a:pt x="148" y="673"/>
                  </a:lnTo>
                  <a:lnTo>
                    <a:pt x="200" y="649"/>
                  </a:lnTo>
                  <a:lnTo>
                    <a:pt x="220" y="664"/>
                  </a:lnTo>
                  <a:lnTo>
                    <a:pt x="252" y="649"/>
                  </a:lnTo>
                  <a:lnTo>
                    <a:pt x="271" y="621"/>
                  </a:lnTo>
                  <a:lnTo>
                    <a:pt x="328" y="611"/>
                  </a:lnTo>
                  <a:lnTo>
                    <a:pt x="356" y="571"/>
                  </a:lnTo>
                  <a:lnTo>
                    <a:pt x="342" y="559"/>
                  </a:lnTo>
                  <a:lnTo>
                    <a:pt x="393" y="433"/>
                  </a:lnTo>
                  <a:lnTo>
                    <a:pt x="405" y="369"/>
                  </a:lnTo>
                  <a:lnTo>
                    <a:pt x="456" y="395"/>
                  </a:lnTo>
                  <a:lnTo>
                    <a:pt x="482" y="322"/>
                  </a:lnTo>
                  <a:lnTo>
                    <a:pt x="508" y="317"/>
                  </a:lnTo>
                  <a:lnTo>
                    <a:pt x="547" y="248"/>
                  </a:lnTo>
                  <a:lnTo>
                    <a:pt x="558" y="172"/>
                  </a:lnTo>
                  <a:lnTo>
                    <a:pt x="637" y="220"/>
                  </a:lnTo>
                  <a:lnTo>
                    <a:pt x="650" y="181"/>
                  </a:lnTo>
                  <a:lnTo>
                    <a:pt x="630" y="151"/>
                  </a:lnTo>
                  <a:lnTo>
                    <a:pt x="594" y="135"/>
                  </a:lnTo>
                  <a:lnTo>
                    <a:pt x="550" y="140"/>
                  </a:lnTo>
                  <a:lnTo>
                    <a:pt x="537" y="166"/>
                  </a:lnTo>
                  <a:lnTo>
                    <a:pt x="458" y="189"/>
                  </a:lnTo>
                  <a:lnTo>
                    <a:pt x="407" y="249"/>
                  </a:lnTo>
                  <a:lnTo>
                    <a:pt x="392" y="151"/>
                  </a:lnTo>
                  <a:lnTo>
                    <a:pt x="251" y="177"/>
                  </a:lnTo>
                  <a:lnTo>
                    <a:pt x="224" y="0"/>
                  </a:lnTo>
                  <a:lnTo>
                    <a:pt x="204" y="15"/>
                  </a:lnTo>
                  <a:lnTo>
                    <a:pt x="217" y="49"/>
                  </a:lnTo>
                  <a:lnTo>
                    <a:pt x="198" y="205"/>
                  </a:lnTo>
                  <a:lnTo>
                    <a:pt x="173" y="238"/>
                  </a:lnTo>
                  <a:lnTo>
                    <a:pt x="97" y="298"/>
                  </a:lnTo>
                  <a:lnTo>
                    <a:pt x="82" y="365"/>
                  </a:lnTo>
                  <a:lnTo>
                    <a:pt x="54" y="346"/>
                  </a:lnTo>
                  <a:lnTo>
                    <a:pt x="44" y="426"/>
                  </a:lnTo>
                  <a:lnTo>
                    <a:pt x="0" y="466"/>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1" name="Freeform 63"/>
            <p:cNvSpPr>
              <a:spLocks noChangeAspect="1"/>
            </p:cNvSpPr>
            <p:nvPr/>
          </p:nvSpPr>
          <p:spPr bwMode="auto">
            <a:xfrm>
              <a:off x="2684463" y="2854325"/>
              <a:ext cx="422275" cy="482600"/>
            </a:xfrm>
            <a:custGeom>
              <a:avLst/>
              <a:gdLst/>
              <a:ahLst/>
              <a:cxnLst>
                <a:cxn ang="0">
                  <a:pos x="0" y="256"/>
                </a:cxn>
                <a:cxn ang="0">
                  <a:pos x="20" y="321"/>
                </a:cxn>
                <a:cxn ang="0">
                  <a:pos x="17" y="422"/>
                </a:cxn>
                <a:cxn ang="0">
                  <a:pos x="110" y="483"/>
                </a:cxn>
                <a:cxn ang="0">
                  <a:pos x="147" y="527"/>
                </a:cxn>
                <a:cxn ang="0">
                  <a:pos x="200" y="564"/>
                </a:cxn>
                <a:cxn ang="0">
                  <a:pos x="220" y="588"/>
                </a:cxn>
                <a:cxn ang="0">
                  <a:pos x="232" y="655"/>
                </a:cxn>
                <a:cxn ang="0">
                  <a:pos x="247" y="753"/>
                </a:cxn>
                <a:cxn ang="0">
                  <a:pos x="319" y="844"/>
                </a:cxn>
                <a:cxn ang="0">
                  <a:pos x="698" y="816"/>
                </a:cxn>
                <a:cxn ang="0">
                  <a:pos x="676" y="686"/>
                </a:cxn>
                <a:cxn ang="0">
                  <a:pos x="689" y="551"/>
                </a:cxn>
                <a:cxn ang="0">
                  <a:pos x="713" y="491"/>
                </a:cxn>
                <a:cxn ang="0">
                  <a:pos x="711" y="437"/>
                </a:cxn>
                <a:cxn ang="0">
                  <a:pos x="758" y="315"/>
                </a:cxn>
                <a:cxn ang="0">
                  <a:pos x="765" y="283"/>
                </a:cxn>
                <a:cxn ang="0">
                  <a:pos x="751" y="276"/>
                </a:cxn>
                <a:cxn ang="0">
                  <a:pos x="733" y="302"/>
                </a:cxn>
                <a:cxn ang="0">
                  <a:pos x="717" y="365"/>
                </a:cxn>
                <a:cxn ang="0">
                  <a:pos x="687" y="372"/>
                </a:cxn>
                <a:cxn ang="0">
                  <a:pos x="671" y="408"/>
                </a:cxn>
                <a:cxn ang="0">
                  <a:pos x="638" y="434"/>
                </a:cxn>
                <a:cxn ang="0">
                  <a:pos x="643" y="393"/>
                </a:cxn>
                <a:cxn ang="0">
                  <a:pos x="662" y="351"/>
                </a:cxn>
                <a:cxn ang="0">
                  <a:pos x="684" y="335"/>
                </a:cxn>
                <a:cxn ang="0">
                  <a:pos x="687" y="321"/>
                </a:cxn>
                <a:cxn ang="0">
                  <a:pos x="647" y="204"/>
                </a:cxn>
                <a:cxn ang="0">
                  <a:pos x="617" y="195"/>
                </a:cxn>
                <a:cxn ang="0">
                  <a:pos x="606" y="168"/>
                </a:cxn>
                <a:cxn ang="0">
                  <a:pos x="534" y="159"/>
                </a:cxn>
                <a:cxn ang="0">
                  <a:pos x="373" y="115"/>
                </a:cxn>
                <a:cxn ang="0">
                  <a:pos x="309" y="67"/>
                </a:cxn>
                <a:cxn ang="0">
                  <a:pos x="273" y="51"/>
                </a:cxn>
                <a:cxn ang="0">
                  <a:pos x="252" y="67"/>
                </a:cxn>
                <a:cxn ang="0">
                  <a:pos x="244" y="62"/>
                </a:cxn>
                <a:cxn ang="0">
                  <a:pos x="257" y="51"/>
                </a:cxn>
                <a:cxn ang="0">
                  <a:pos x="257" y="28"/>
                </a:cxn>
                <a:cxn ang="0">
                  <a:pos x="263" y="21"/>
                </a:cxn>
                <a:cxn ang="0">
                  <a:pos x="263" y="6"/>
                </a:cxn>
                <a:cxn ang="0">
                  <a:pos x="254" y="0"/>
                </a:cxn>
                <a:cxn ang="0">
                  <a:pos x="165" y="41"/>
                </a:cxn>
                <a:cxn ang="0">
                  <a:pos x="132" y="54"/>
                </a:cxn>
                <a:cxn ang="0">
                  <a:pos x="118" y="57"/>
                </a:cxn>
                <a:cxn ang="0">
                  <a:pos x="94" y="43"/>
                </a:cxn>
                <a:cxn ang="0">
                  <a:pos x="93" y="54"/>
                </a:cxn>
                <a:cxn ang="0">
                  <a:pos x="89" y="42"/>
                </a:cxn>
                <a:cxn ang="0">
                  <a:pos x="71" y="60"/>
                </a:cxn>
                <a:cxn ang="0">
                  <a:pos x="76" y="157"/>
                </a:cxn>
                <a:cxn ang="0">
                  <a:pos x="0" y="256"/>
                </a:cxn>
              </a:cxnLst>
              <a:rect l="0" t="0" r="r" b="b"/>
              <a:pathLst>
                <a:path w="765" h="844">
                  <a:moveTo>
                    <a:pt x="0" y="256"/>
                  </a:moveTo>
                  <a:lnTo>
                    <a:pt x="20" y="321"/>
                  </a:lnTo>
                  <a:lnTo>
                    <a:pt x="17" y="422"/>
                  </a:lnTo>
                  <a:lnTo>
                    <a:pt x="110" y="483"/>
                  </a:lnTo>
                  <a:lnTo>
                    <a:pt x="147" y="527"/>
                  </a:lnTo>
                  <a:lnTo>
                    <a:pt x="200" y="564"/>
                  </a:lnTo>
                  <a:lnTo>
                    <a:pt x="220" y="588"/>
                  </a:lnTo>
                  <a:lnTo>
                    <a:pt x="232" y="655"/>
                  </a:lnTo>
                  <a:lnTo>
                    <a:pt x="247" y="753"/>
                  </a:lnTo>
                  <a:lnTo>
                    <a:pt x="319" y="844"/>
                  </a:lnTo>
                  <a:lnTo>
                    <a:pt x="698" y="816"/>
                  </a:lnTo>
                  <a:lnTo>
                    <a:pt x="676" y="686"/>
                  </a:lnTo>
                  <a:lnTo>
                    <a:pt x="689" y="551"/>
                  </a:lnTo>
                  <a:lnTo>
                    <a:pt x="713" y="491"/>
                  </a:lnTo>
                  <a:lnTo>
                    <a:pt x="711" y="437"/>
                  </a:lnTo>
                  <a:lnTo>
                    <a:pt x="758" y="315"/>
                  </a:lnTo>
                  <a:lnTo>
                    <a:pt x="765" y="283"/>
                  </a:lnTo>
                  <a:lnTo>
                    <a:pt x="751" y="276"/>
                  </a:lnTo>
                  <a:lnTo>
                    <a:pt x="733" y="302"/>
                  </a:lnTo>
                  <a:lnTo>
                    <a:pt x="717" y="365"/>
                  </a:lnTo>
                  <a:lnTo>
                    <a:pt x="687" y="372"/>
                  </a:lnTo>
                  <a:lnTo>
                    <a:pt x="671" y="408"/>
                  </a:lnTo>
                  <a:lnTo>
                    <a:pt x="638" y="434"/>
                  </a:lnTo>
                  <a:lnTo>
                    <a:pt x="643" y="393"/>
                  </a:lnTo>
                  <a:lnTo>
                    <a:pt x="662" y="351"/>
                  </a:lnTo>
                  <a:lnTo>
                    <a:pt x="684" y="335"/>
                  </a:lnTo>
                  <a:lnTo>
                    <a:pt x="687" y="321"/>
                  </a:lnTo>
                  <a:lnTo>
                    <a:pt x="647" y="204"/>
                  </a:lnTo>
                  <a:lnTo>
                    <a:pt x="617" y="195"/>
                  </a:lnTo>
                  <a:lnTo>
                    <a:pt x="606" y="168"/>
                  </a:lnTo>
                  <a:lnTo>
                    <a:pt x="534" y="159"/>
                  </a:lnTo>
                  <a:lnTo>
                    <a:pt x="373" y="115"/>
                  </a:lnTo>
                  <a:lnTo>
                    <a:pt x="309" y="67"/>
                  </a:lnTo>
                  <a:lnTo>
                    <a:pt x="273" y="51"/>
                  </a:lnTo>
                  <a:lnTo>
                    <a:pt x="252" y="67"/>
                  </a:lnTo>
                  <a:lnTo>
                    <a:pt x="244" y="62"/>
                  </a:lnTo>
                  <a:lnTo>
                    <a:pt x="257" y="51"/>
                  </a:lnTo>
                  <a:lnTo>
                    <a:pt x="257" y="28"/>
                  </a:lnTo>
                  <a:lnTo>
                    <a:pt x="263" y="21"/>
                  </a:lnTo>
                  <a:lnTo>
                    <a:pt x="263" y="6"/>
                  </a:lnTo>
                  <a:lnTo>
                    <a:pt x="254" y="0"/>
                  </a:lnTo>
                  <a:lnTo>
                    <a:pt x="165" y="41"/>
                  </a:lnTo>
                  <a:lnTo>
                    <a:pt x="132" y="54"/>
                  </a:lnTo>
                  <a:lnTo>
                    <a:pt x="118" y="57"/>
                  </a:lnTo>
                  <a:lnTo>
                    <a:pt x="94" y="43"/>
                  </a:lnTo>
                  <a:lnTo>
                    <a:pt x="93" y="54"/>
                  </a:lnTo>
                  <a:lnTo>
                    <a:pt x="89" y="42"/>
                  </a:lnTo>
                  <a:lnTo>
                    <a:pt x="71" y="60"/>
                  </a:lnTo>
                  <a:lnTo>
                    <a:pt x="76" y="157"/>
                  </a:lnTo>
                  <a:lnTo>
                    <a:pt x="0" y="256"/>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2" name="Freeform 64"/>
            <p:cNvSpPr>
              <a:spLocks noChangeAspect="1"/>
            </p:cNvSpPr>
            <p:nvPr/>
          </p:nvSpPr>
          <p:spPr bwMode="auto">
            <a:xfrm>
              <a:off x="1341438" y="2976563"/>
              <a:ext cx="558800" cy="501650"/>
            </a:xfrm>
            <a:custGeom>
              <a:avLst/>
              <a:gdLst/>
              <a:ahLst/>
              <a:cxnLst>
                <a:cxn ang="0">
                  <a:pos x="0" y="755"/>
                </a:cxn>
                <a:cxn ang="0">
                  <a:pos x="29" y="563"/>
                </a:cxn>
                <a:cxn ang="0">
                  <a:pos x="104" y="93"/>
                </a:cxn>
                <a:cxn ang="0">
                  <a:pos x="120" y="0"/>
                </a:cxn>
                <a:cxn ang="0">
                  <a:pos x="521" y="63"/>
                </a:cxn>
                <a:cxn ang="0">
                  <a:pos x="1018" y="116"/>
                </a:cxn>
                <a:cxn ang="0">
                  <a:pos x="982" y="498"/>
                </a:cxn>
                <a:cxn ang="0">
                  <a:pos x="948" y="879"/>
                </a:cxn>
                <a:cxn ang="0">
                  <a:pos x="270" y="798"/>
                </a:cxn>
                <a:cxn ang="0">
                  <a:pos x="0" y="755"/>
                </a:cxn>
              </a:cxnLst>
              <a:rect l="0" t="0" r="r" b="b"/>
              <a:pathLst>
                <a:path w="1018" h="879">
                  <a:moveTo>
                    <a:pt x="0" y="755"/>
                  </a:moveTo>
                  <a:lnTo>
                    <a:pt x="29" y="563"/>
                  </a:lnTo>
                  <a:lnTo>
                    <a:pt x="104" y="93"/>
                  </a:lnTo>
                  <a:lnTo>
                    <a:pt x="120" y="0"/>
                  </a:lnTo>
                  <a:lnTo>
                    <a:pt x="521" y="63"/>
                  </a:lnTo>
                  <a:lnTo>
                    <a:pt x="1018" y="116"/>
                  </a:lnTo>
                  <a:lnTo>
                    <a:pt x="982" y="498"/>
                  </a:lnTo>
                  <a:lnTo>
                    <a:pt x="948" y="879"/>
                  </a:lnTo>
                  <a:lnTo>
                    <a:pt x="270" y="798"/>
                  </a:lnTo>
                  <a:lnTo>
                    <a:pt x="0" y="755"/>
                  </a:lnTo>
                  <a:close/>
                </a:path>
              </a:pathLst>
            </a:custGeom>
            <a:solidFill>
              <a:srgbClr val="C4FA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3" name="Freeform 65"/>
            <p:cNvSpPr>
              <a:spLocks noChangeAspect="1"/>
            </p:cNvSpPr>
            <p:nvPr/>
          </p:nvSpPr>
          <p:spPr bwMode="auto">
            <a:xfrm>
              <a:off x="501650" y="5127626"/>
              <a:ext cx="41275" cy="20638"/>
            </a:xfrm>
            <a:custGeom>
              <a:avLst/>
              <a:gdLst/>
              <a:ahLst/>
              <a:cxnLst>
                <a:cxn ang="0">
                  <a:pos x="0" y="36"/>
                </a:cxn>
                <a:cxn ang="0">
                  <a:pos x="18" y="19"/>
                </a:cxn>
                <a:cxn ang="0">
                  <a:pos x="69" y="0"/>
                </a:cxn>
                <a:cxn ang="0">
                  <a:pos x="72" y="6"/>
                </a:cxn>
                <a:cxn ang="0">
                  <a:pos x="0" y="36"/>
                </a:cxn>
              </a:cxnLst>
              <a:rect l="0" t="0" r="r" b="b"/>
              <a:pathLst>
                <a:path w="72" h="36">
                  <a:moveTo>
                    <a:pt x="0" y="36"/>
                  </a:moveTo>
                  <a:lnTo>
                    <a:pt x="18" y="19"/>
                  </a:lnTo>
                  <a:lnTo>
                    <a:pt x="69" y="0"/>
                  </a:lnTo>
                  <a:lnTo>
                    <a:pt x="72" y="6"/>
                  </a:lnTo>
                  <a:lnTo>
                    <a:pt x="0" y="36"/>
                  </a:lnTo>
                  <a:close/>
                </a:path>
              </a:pathLst>
            </a:custGeom>
            <a:solidFill>
              <a:srgbClr val="00C6D7">
                <a:lumMod val="20000"/>
                <a:lumOff val="80000"/>
              </a:srgbClr>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4" name="Freeform 66"/>
            <p:cNvSpPr>
              <a:spLocks noChangeAspect="1"/>
            </p:cNvSpPr>
            <p:nvPr/>
          </p:nvSpPr>
          <p:spPr bwMode="auto">
            <a:xfrm>
              <a:off x="558800" y="5116514"/>
              <a:ext cx="23813" cy="17462"/>
            </a:xfrm>
            <a:custGeom>
              <a:avLst/>
              <a:gdLst/>
              <a:ahLst/>
              <a:cxnLst>
                <a:cxn ang="0">
                  <a:pos x="0" y="29"/>
                </a:cxn>
                <a:cxn ang="0">
                  <a:pos x="9" y="0"/>
                </a:cxn>
                <a:cxn ang="0">
                  <a:pos x="42" y="6"/>
                </a:cxn>
                <a:cxn ang="0">
                  <a:pos x="38" y="21"/>
                </a:cxn>
                <a:cxn ang="0">
                  <a:pos x="0" y="29"/>
                </a:cxn>
              </a:cxnLst>
              <a:rect l="0" t="0" r="r" b="b"/>
              <a:pathLst>
                <a:path w="42" h="29">
                  <a:moveTo>
                    <a:pt x="0" y="29"/>
                  </a:moveTo>
                  <a:lnTo>
                    <a:pt x="9" y="0"/>
                  </a:lnTo>
                  <a:lnTo>
                    <a:pt x="42" y="6"/>
                  </a:lnTo>
                  <a:lnTo>
                    <a:pt x="38" y="21"/>
                  </a:lnTo>
                  <a:lnTo>
                    <a:pt x="0" y="29"/>
                  </a:lnTo>
                  <a:close/>
                </a:path>
              </a:pathLst>
            </a:custGeom>
            <a:solidFill>
              <a:srgbClr val="00C6D7">
                <a:lumMod val="20000"/>
                <a:lumOff val="80000"/>
              </a:srgbClr>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5" name="Freeform 67"/>
            <p:cNvSpPr>
              <a:spLocks noChangeAspect="1"/>
            </p:cNvSpPr>
            <p:nvPr/>
          </p:nvSpPr>
          <p:spPr bwMode="auto">
            <a:xfrm>
              <a:off x="611188" y="5097464"/>
              <a:ext cx="42862" cy="19050"/>
            </a:xfrm>
            <a:custGeom>
              <a:avLst/>
              <a:gdLst/>
              <a:ahLst/>
              <a:cxnLst>
                <a:cxn ang="0">
                  <a:pos x="0" y="33"/>
                </a:cxn>
                <a:cxn ang="0">
                  <a:pos x="18" y="0"/>
                </a:cxn>
                <a:cxn ang="0">
                  <a:pos x="64" y="0"/>
                </a:cxn>
                <a:cxn ang="0">
                  <a:pos x="77" y="32"/>
                </a:cxn>
                <a:cxn ang="0">
                  <a:pos x="26" y="22"/>
                </a:cxn>
                <a:cxn ang="0">
                  <a:pos x="0" y="33"/>
                </a:cxn>
              </a:cxnLst>
              <a:rect l="0" t="0" r="r" b="b"/>
              <a:pathLst>
                <a:path w="77" h="33">
                  <a:moveTo>
                    <a:pt x="0" y="33"/>
                  </a:moveTo>
                  <a:lnTo>
                    <a:pt x="18" y="0"/>
                  </a:lnTo>
                  <a:lnTo>
                    <a:pt x="64" y="0"/>
                  </a:lnTo>
                  <a:lnTo>
                    <a:pt x="77" y="32"/>
                  </a:lnTo>
                  <a:lnTo>
                    <a:pt x="26" y="22"/>
                  </a:lnTo>
                  <a:lnTo>
                    <a:pt x="0" y="33"/>
                  </a:lnTo>
                  <a:close/>
                </a:path>
              </a:pathLst>
            </a:custGeom>
            <a:solidFill>
              <a:srgbClr val="00C6D7">
                <a:lumMod val="20000"/>
                <a:lumOff val="80000"/>
              </a:srgbClr>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6" name="Freeform 68"/>
            <p:cNvSpPr>
              <a:spLocks noChangeAspect="1"/>
            </p:cNvSpPr>
            <p:nvPr/>
          </p:nvSpPr>
          <p:spPr bwMode="auto">
            <a:xfrm>
              <a:off x="650875" y="4432301"/>
              <a:ext cx="765175" cy="704850"/>
            </a:xfrm>
            <a:custGeom>
              <a:avLst/>
              <a:gdLst/>
              <a:ahLst/>
              <a:cxnLst>
                <a:cxn ang="0">
                  <a:pos x="115" y="1124"/>
                </a:cxn>
                <a:cxn ang="0">
                  <a:pos x="267" y="1034"/>
                </a:cxn>
                <a:cxn ang="0">
                  <a:pos x="272" y="925"/>
                </a:cxn>
                <a:cxn ang="0">
                  <a:pos x="217" y="918"/>
                </a:cxn>
                <a:cxn ang="0">
                  <a:pos x="109" y="913"/>
                </a:cxn>
                <a:cxn ang="0">
                  <a:pos x="157" y="766"/>
                </a:cxn>
                <a:cxn ang="0">
                  <a:pos x="61" y="764"/>
                </a:cxn>
                <a:cxn ang="0">
                  <a:pos x="70" y="715"/>
                </a:cxn>
                <a:cxn ang="0">
                  <a:pos x="32" y="661"/>
                </a:cxn>
                <a:cxn ang="0">
                  <a:pos x="168" y="572"/>
                </a:cxn>
                <a:cxn ang="0">
                  <a:pos x="245" y="491"/>
                </a:cxn>
                <a:cxn ang="0">
                  <a:pos x="135" y="458"/>
                </a:cxn>
                <a:cxn ang="0">
                  <a:pos x="200" y="308"/>
                </a:cxn>
                <a:cxn ang="0">
                  <a:pos x="294" y="350"/>
                </a:cxn>
                <a:cxn ang="0">
                  <a:pos x="309" y="357"/>
                </a:cxn>
                <a:cxn ang="0">
                  <a:pos x="235" y="276"/>
                </a:cxn>
                <a:cxn ang="0">
                  <a:pos x="211" y="120"/>
                </a:cxn>
                <a:cxn ang="0">
                  <a:pos x="399" y="36"/>
                </a:cxn>
                <a:cxn ang="0">
                  <a:pos x="492" y="0"/>
                </a:cxn>
                <a:cxn ang="0">
                  <a:pos x="554" y="59"/>
                </a:cxn>
                <a:cxn ang="0">
                  <a:pos x="690" y="102"/>
                </a:cxn>
                <a:cxn ang="0">
                  <a:pos x="817" y="128"/>
                </a:cxn>
                <a:cxn ang="0">
                  <a:pos x="1000" y="886"/>
                </a:cxn>
                <a:cxn ang="0">
                  <a:pos x="1113" y="905"/>
                </a:cxn>
                <a:cxn ang="0">
                  <a:pos x="1172" y="928"/>
                </a:cxn>
                <a:cxn ang="0">
                  <a:pos x="1341" y="1116"/>
                </a:cxn>
                <a:cxn ang="0">
                  <a:pos x="1379" y="1232"/>
                </a:cxn>
                <a:cxn ang="0">
                  <a:pos x="1356" y="1187"/>
                </a:cxn>
                <a:cxn ang="0">
                  <a:pos x="1312" y="1173"/>
                </a:cxn>
                <a:cxn ang="0">
                  <a:pos x="1300" y="1143"/>
                </a:cxn>
                <a:cxn ang="0">
                  <a:pos x="1283" y="1112"/>
                </a:cxn>
                <a:cxn ang="0">
                  <a:pos x="1234" y="1075"/>
                </a:cxn>
                <a:cxn ang="0">
                  <a:pos x="1207" y="1011"/>
                </a:cxn>
                <a:cxn ang="0">
                  <a:pos x="1187" y="997"/>
                </a:cxn>
                <a:cxn ang="0">
                  <a:pos x="1147" y="928"/>
                </a:cxn>
                <a:cxn ang="0">
                  <a:pos x="1214" y="1030"/>
                </a:cxn>
                <a:cxn ang="0">
                  <a:pos x="1216" y="1072"/>
                </a:cxn>
                <a:cxn ang="0">
                  <a:pos x="1200" y="1094"/>
                </a:cxn>
                <a:cxn ang="0">
                  <a:pos x="1154" y="1000"/>
                </a:cxn>
                <a:cxn ang="0">
                  <a:pos x="1118" y="965"/>
                </a:cxn>
                <a:cxn ang="0">
                  <a:pos x="1105" y="1004"/>
                </a:cxn>
                <a:cxn ang="0">
                  <a:pos x="984" y="898"/>
                </a:cxn>
                <a:cxn ang="0">
                  <a:pos x="934" y="913"/>
                </a:cxn>
                <a:cxn ang="0">
                  <a:pos x="765" y="875"/>
                </a:cxn>
                <a:cxn ang="0">
                  <a:pos x="728" y="841"/>
                </a:cxn>
                <a:cxn ang="0">
                  <a:pos x="671" y="822"/>
                </a:cxn>
                <a:cxn ang="0">
                  <a:pos x="668" y="835"/>
                </a:cxn>
                <a:cxn ang="0">
                  <a:pos x="710" y="910"/>
                </a:cxn>
                <a:cxn ang="0">
                  <a:pos x="631" y="889"/>
                </a:cxn>
                <a:cxn ang="0">
                  <a:pos x="611" y="916"/>
                </a:cxn>
                <a:cxn ang="0">
                  <a:pos x="541" y="942"/>
                </a:cxn>
                <a:cxn ang="0">
                  <a:pos x="549" y="913"/>
                </a:cxn>
                <a:cxn ang="0">
                  <a:pos x="630" y="776"/>
                </a:cxn>
                <a:cxn ang="0">
                  <a:pos x="501" y="859"/>
                </a:cxn>
                <a:cxn ang="0">
                  <a:pos x="449" y="973"/>
                </a:cxn>
                <a:cxn ang="0">
                  <a:pos x="162" y="1146"/>
                </a:cxn>
                <a:cxn ang="0">
                  <a:pos x="36" y="1180"/>
                </a:cxn>
              </a:cxnLst>
              <a:rect l="0" t="0" r="r" b="b"/>
              <a:pathLst>
                <a:path w="1399" h="1232">
                  <a:moveTo>
                    <a:pt x="0" y="1176"/>
                  </a:moveTo>
                  <a:lnTo>
                    <a:pt x="13" y="1156"/>
                  </a:lnTo>
                  <a:lnTo>
                    <a:pt x="22" y="1158"/>
                  </a:lnTo>
                  <a:lnTo>
                    <a:pt x="80" y="1116"/>
                  </a:lnTo>
                  <a:lnTo>
                    <a:pt x="115" y="1124"/>
                  </a:lnTo>
                  <a:lnTo>
                    <a:pt x="123" y="1140"/>
                  </a:lnTo>
                  <a:lnTo>
                    <a:pt x="126" y="1124"/>
                  </a:lnTo>
                  <a:lnTo>
                    <a:pt x="162" y="1096"/>
                  </a:lnTo>
                  <a:lnTo>
                    <a:pt x="217" y="1075"/>
                  </a:lnTo>
                  <a:lnTo>
                    <a:pt x="267" y="1034"/>
                  </a:lnTo>
                  <a:lnTo>
                    <a:pt x="277" y="1038"/>
                  </a:lnTo>
                  <a:lnTo>
                    <a:pt x="285" y="984"/>
                  </a:lnTo>
                  <a:lnTo>
                    <a:pt x="316" y="942"/>
                  </a:lnTo>
                  <a:lnTo>
                    <a:pt x="265" y="945"/>
                  </a:lnTo>
                  <a:lnTo>
                    <a:pt x="272" y="925"/>
                  </a:lnTo>
                  <a:lnTo>
                    <a:pt x="286" y="925"/>
                  </a:lnTo>
                  <a:lnTo>
                    <a:pt x="272" y="916"/>
                  </a:lnTo>
                  <a:lnTo>
                    <a:pt x="247" y="940"/>
                  </a:lnTo>
                  <a:lnTo>
                    <a:pt x="245" y="958"/>
                  </a:lnTo>
                  <a:lnTo>
                    <a:pt x="217" y="918"/>
                  </a:lnTo>
                  <a:lnTo>
                    <a:pt x="206" y="925"/>
                  </a:lnTo>
                  <a:lnTo>
                    <a:pt x="191" y="904"/>
                  </a:lnTo>
                  <a:lnTo>
                    <a:pt x="152" y="920"/>
                  </a:lnTo>
                  <a:lnTo>
                    <a:pt x="144" y="922"/>
                  </a:lnTo>
                  <a:lnTo>
                    <a:pt x="109" y="913"/>
                  </a:lnTo>
                  <a:lnTo>
                    <a:pt x="144" y="883"/>
                  </a:lnTo>
                  <a:lnTo>
                    <a:pt x="135" y="875"/>
                  </a:lnTo>
                  <a:lnTo>
                    <a:pt x="144" y="856"/>
                  </a:lnTo>
                  <a:lnTo>
                    <a:pt x="140" y="796"/>
                  </a:lnTo>
                  <a:lnTo>
                    <a:pt x="157" y="766"/>
                  </a:lnTo>
                  <a:lnTo>
                    <a:pt x="129" y="788"/>
                  </a:lnTo>
                  <a:lnTo>
                    <a:pt x="130" y="806"/>
                  </a:lnTo>
                  <a:lnTo>
                    <a:pt x="104" y="822"/>
                  </a:lnTo>
                  <a:lnTo>
                    <a:pt x="71" y="811"/>
                  </a:lnTo>
                  <a:lnTo>
                    <a:pt x="61" y="764"/>
                  </a:lnTo>
                  <a:lnTo>
                    <a:pt x="39" y="744"/>
                  </a:lnTo>
                  <a:lnTo>
                    <a:pt x="39" y="730"/>
                  </a:lnTo>
                  <a:lnTo>
                    <a:pt x="54" y="730"/>
                  </a:lnTo>
                  <a:lnTo>
                    <a:pt x="60" y="719"/>
                  </a:lnTo>
                  <a:lnTo>
                    <a:pt x="70" y="715"/>
                  </a:lnTo>
                  <a:lnTo>
                    <a:pt x="60" y="713"/>
                  </a:lnTo>
                  <a:lnTo>
                    <a:pt x="68" y="704"/>
                  </a:lnTo>
                  <a:lnTo>
                    <a:pt x="55" y="689"/>
                  </a:lnTo>
                  <a:lnTo>
                    <a:pt x="50" y="697"/>
                  </a:lnTo>
                  <a:lnTo>
                    <a:pt x="32" y="661"/>
                  </a:lnTo>
                  <a:lnTo>
                    <a:pt x="44" y="635"/>
                  </a:lnTo>
                  <a:lnTo>
                    <a:pt x="108" y="589"/>
                  </a:lnTo>
                  <a:lnTo>
                    <a:pt x="123" y="558"/>
                  </a:lnTo>
                  <a:lnTo>
                    <a:pt x="138" y="554"/>
                  </a:lnTo>
                  <a:lnTo>
                    <a:pt x="168" y="572"/>
                  </a:lnTo>
                  <a:lnTo>
                    <a:pt x="191" y="566"/>
                  </a:lnTo>
                  <a:lnTo>
                    <a:pt x="202" y="551"/>
                  </a:lnTo>
                  <a:lnTo>
                    <a:pt x="248" y="558"/>
                  </a:lnTo>
                  <a:lnTo>
                    <a:pt x="257" y="508"/>
                  </a:lnTo>
                  <a:lnTo>
                    <a:pt x="245" y="491"/>
                  </a:lnTo>
                  <a:lnTo>
                    <a:pt x="275" y="473"/>
                  </a:lnTo>
                  <a:lnTo>
                    <a:pt x="247" y="461"/>
                  </a:lnTo>
                  <a:lnTo>
                    <a:pt x="207" y="488"/>
                  </a:lnTo>
                  <a:lnTo>
                    <a:pt x="203" y="463"/>
                  </a:lnTo>
                  <a:lnTo>
                    <a:pt x="135" y="458"/>
                  </a:lnTo>
                  <a:lnTo>
                    <a:pt x="102" y="430"/>
                  </a:lnTo>
                  <a:lnTo>
                    <a:pt x="98" y="380"/>
                  </a:lnTo>
                  <a:lnTo>
                    <a:pt x="119" y="389"/>
                  </a:lnTo>
                  <a:lnTo>
                    <a:pt x="71" y="338"/>
                  </a:lnTo>
                  <a:lnTo>
                    <a:pt x="200" y="308"/>
                  </a:lnTo>
                  <a:lnTo>
                    <a:pt x="219" y="315"/>
                  </a:lnTo>
                  <a:lnTo>
                    <a:pt x="202" y="338"/>
                  </a:lnTo>
                  <a:lnTo>
                    <a:pt x="267" y="371"/>
                  </a:lnTo>
                  <a:lnTo>
                    <a:pt x="296" y="362"/>
                  </a:lnTo>
                  <a:lnTo>
                    <a:pt x="294" y="350"/>
                  </a:lnTo>
                  <a:lnTo>
                    <a:pt x="270" y="342"/>
                  </a:lnTo>
                  <a:lnTo>
                    <a:pt x="257" y="297"/>
                  </a:lnTo>
                  <a:lnTo>
                    <a:pt x="274" y="311"/>
                  </a:lnTo>
                  <a:lnTo>
                    <a:pt x="280" y="338"/>
                  </a:lnTo>
                  <a:lnTo>
                    <a:pt x="309" y="357"/>
                  </a:lnTo>
                  <a:lnTo>
                    <a:pt x="337" y="353"/>
                  </a:lnTo>
                  <a:lnTo>
                    <a:pt x="330" y="336"/>
                  </a:lnTo>
                  <a:lnTo>
                    <a:pt x="284" y="326"/>
                  </a:lnTo>
                  <a:lnTo>
                    <a:pt x="292" y="297"/>
                  </a:lnTo>
                  <a:lnTo>
                    <a:pt x="235" y="276"/>
                  </a:lnTo>
                  <a:lnTo>
                    <a:pt x="234" y="237"/>
                  </a:lnTo>
                  <a:lnTo>
                    <a:pt x="219" y="210"/>
                  </a:lnTo>
                  <a:lnTo>
                    <a:pt x="176" y="159"/>
                  </a:lnTo>
                  <a:lnTo>
                    <a:pt x="192" y="157"/>
                  </a:lnTo>
                  <a:lnTo>
                    <a:pt x="211" y="120"/>
                  </a:lnTo>
                  <a:lnTo>
                    <a:pt x="258" y="135"/>
                  </a:lnTo>
                  <a:lnTo>
                    <a:pt x="295" y="118"/>
                  </a:lnTo>
                  <a:lnTo>
                    <a:pt x="350" y="49"/>
                  </a:lnTo>
                  <a:lnTo>
                    <a:pt x="363" y="60"/>
                  </a:lnTo>
                  <a:lnTo>
                    <a:pt x="399" y="36"/>
                  </a:lnTo>
                  <a:lnTo>
                    <a:pt x="400" y="57"/>
                  </a:lnTo>
                  <a:lnTo>
                    <a:pt x="417" y="52"/>
                  </a:lnTo>
                  <a:lnTo>
                    <a:pt x="407" y="40"/>
                  </a:lnTo>
                  <a:lnTo>
                    <a:pt x="457" y="33"/>
                  </a:lnTo>
                  <a:lnTo>
                    <a:pt x="492" y="0"/>
                  </a:lnTo>
                  <a:lnTo>
                    <a:pt x="516" y="21"/>
                  </a:lnTo>
                  <a:lnTo>
                    <a:pt x="509" y="49"/>
                  </a:lnTo>
                  <a:lnTo>
                    <a:pt x="526" y="52"/>
                  </a:lnTo>
                  <a:lnTo>
                    <a:pt x="532" y="25"/>
                  </a:lnTo>
                  <a:lnTo>
                    <a:pt x="554" y="59"/>
                  </a:lnTo>
                  <a:lnTo>
                    <a:pt x="595" y="59"/>
                  </a:lnTo>
                  <a:lnTo>
                    <a:pt x="599" y="88"/>
                  </a:lnTo>
                  <a:lnTo>
                    <a:pt x="673" y="96"/>
                  </a:lnTo>
                  <a:lnTo>
                    <a:pt x="671" y="111"/>
                  </a:lnTo>
                  <a:lnTo>
                    <a:pt x="690" y="102"/>
                  </a:lnTo>
                  <a:lnTo>
                    <a:pt x="709" y="125"/>
                  </a:lnTo>
                  <a:lnTo>
                    <a:pt x="746" y="120"/>
                  </a:lnTo>
                  <a:lnTo>
                    <a:pt x="780" y="135"/>
                  </a:lnTo>
                  <a:lnTo>
                    <a:pt x="817" y="120"/>
                  </a:lnTo>
                  <a:lnTo>
                    <a:pt x="817" y="128"/>
                  </a:lnTo>
                  <a:lnTo>
                    <a:pt x="829" y="124"/>
                  </a:lnTo>
                  <a:lnTo>
                    <a:pt x="888" y="154"/>
                  </a:lnTo>
                  <a:lnTo>
                    <a:pt x="934" y="869"/>
                  </a:lnTo>
                  <a:lnTo>
                    <a:pt x="1000" y="865"/>
                  </a:lnTo>
                  <a:lnTo>
                    <a:pt x="1000" y="886"/>
                  </a:lnTo>
                  <a:lnTo>
                    <a:pt x="1021" y="904"/>
                  </a:lnTo>
                  <a:lnTo>
                    <a:pt x="1063" y="938"/>
                  </a:lnTo>
                  <a:lnTo>
                    <a:pt x="1069" y="958"/>
                  </a:lnTo>
                  <a:lnTo>
                    <a:pt x="1103" y="935"/>
                  </a:lnTo>
                  <a:lnTo>
                    <a:pt x="1113" y="905"/>
                  </a:lnTo>
                  <a:lnTo>
                    <a:pt x="1133" y="893"/>
                  </a:lnTo>
                  <a:lnTo>
                    <a:pt x="1137" y="891"/>
                  </a:lnTo>
                  <a:lnTo>
                    <a:pt x="1158" y="905"/>
                  </a:lnTo>
                  <a:lnTo>
                    <a:pt x="1157" y="925"/>
                  </a:lnTo>
                  <a:lnTo>
                    <a:pt x="1172" y="928"/>
                  </a:lnTo>
                  <a:lnTo>
                    <a:pt x="1182" y="935"/>
                  </a:lnTo>
                  <a:lnTo>
                    <a:pt x="1187" y="949"/>
                  </a:lnTo>
                  <a:lnTo>
                    <a:pt x="1211" y="959"/>
                  </a:lnTo>
                  <a:lnTo>
                    <a:pt x="1309" y="1105"/>
                  </a:lnTo>
                  <a:lnTo>
                    <a:pt x="1341" y="1116"/>
                  </a:lnTo>
                  <a:lnTo>
                    <a:pt x="1392" y="1134"/>
                  </a:lnTo>
                  <a:lnTo>
                    <a:pt x="1399" y="1146"/>
                  </a:lnTo>
                  <a:lnTo>
                    <a:pt x="1383" y="1156"/>
                  </a:lnTo>
                  <a:lnTo>
                    <a:pt x="1389" y="1180"/>
                  </a:lnTo>
                  <a:lnTo>
                    <a:pt x="1379" y="1232"/>
                  </a:lnTo>
                  <a:lnTo>
                    <a:pt x="1373" y="1221"/>
                  </a:lnTo>
                  <a:lnTo>
                    <a:pt x="1365" y="1229"/>
                  </a:lnTo>
                  <a:lnTo>
                    <a:pt x="1353" y="1218"/>
                  </a:lnTo>
                  <a:lnTo>
                    <a:pt x="1369" y="1206"/>
                  </a:lnTo>
                  <a:lnTo>
                    <a:pt x="1356" y="1187"/>
                  </a:lnTo>
                  <a:lnTo>
                    <a:pt x="1356" y="1176"/>
                  </a:lnTo>
                  <a:lnTo>
                    <a:pt x="1341" y="1143"/>
                  </a:lnTo>
                  <a:lnTo>
                    <a:pt x="1332" y="1143"/>
                  </a:lnTo>
                  <a:lnTo>
                    <a:pt x="1316" y="1156"/>
                  </a:lnTo>
                  <a:lnTo>
                    <a:pt x="1312" y="1173"/>
                  </a:lnTo>
                  <a:lnTo>
                    <a:pt x="1297" y="1177"/>
                  </a:lnTo>
                  <a:lnTo>
                    <a:pt x="1296" y="1173"/>
                  </a:lnTo>
                  <a:lnTo>
                    <a:pt x="1307" y="1154"/>
                  </a:lnTo>
                  <a:lnTo>
                    <a:pt x="1309" y="1134"/>
                  </a:lnTo>
                  <a:lnTo>
                    <a:pt x="1300" y="1143"/>
                  </a:lnTo>
                  <a:lnTo>
                    <a:pt x="1296" y="1156"/>
                  </a:lnTo>
                  <a:lnTo>
                    <a:pt x="1258" y="1134"/>
                  </a:lnTo>
                  <a:lnTo>
                    <a:pt x="1262" y="1126"/>
                  </a:lnTo>
                  <a:lnTo>
                    <a:pt x="1279" y="1126"/>
                  </a:lnTo>
                  <a:lnTo>
                    <a:pt x="1283" y="1112"/>
                  </a:lnTo>
                  <a:lnTo>
                    <a:pt x="1296" y="1104"/>
                  </a:lnTo>
                  <a:lnTo>
                    <a:pt x="1294" y="1098"/>
                  </a:lnTo>
                  <a:lnTo>
                    <a:pt x="1275" y="1101"/>
                  </a:lnTo>
                  <a:lnTo>
                    <a:pt x="1269" y="1075"/>
                  </a:lnTo>
                  <a:lnTo>
                    <a:pt x="1234" y="1075"/>
                  </a:lnTo>
                  <a:lnTo>
                    <a:pt x="1222" y="1045"/>
                  </a:lnTo>
                  <a:lnTo>
                    <a:pt x="1234" y="1018"/>
                  </a:lnTo>
                  <a:lnTo>
                    <a:pt x="1220" y="1023"/>
                  </a:lnTo>
                  <a:lnTo>
                    <a:pt x="1214" y="1006"/>
                  </a:lnTo>
                  <a:lnTo>
                    <a:pt x="1207" y="1011"/>
                  </a:lnTo>
                  <a:lnTo>
                    <a:pt x="1201" y="1004"/>
                  </a:lnTo>
                  <a:lnTo>
                    <a:pt x="1211" y="981"/>
                  </a:lnTo>
                  <a:lnTo>
                    <a:pt x="1202" y="979"/>
                  </a:lnTo>
                  <a:lnTo>
                    <a:pt x="1200" y="992"/>
                  </a:lnTo>
                  <a:lnTo>
                    <a:pt x="1187" y="997"/>
                  </a:lnTo>
                  <a:lnTo>
                    <a:pt x="1172" y="988"/>
                  </a:lnTo>
                  <a:lnTo>
                    <a:pt x="1169" y="969"/>
                  </a:lnTo>
                  <a:lnTo>
                    <a:pt x="1153" y="945"/>
                  </a:lnTo>
                  <a:lnTo>
                    <a:pt x="1153" y="928"/>
                  </a:lnTo>
                  <a:lnTo>
                    <a:pt x="1147" y="928"/>
                  </a:lnTo>
                  <a:lnTo>
                    <a:pt x="1144" y="910"/>
                  </a:lnTo>
                  <a:lnTo>
                    <a:pt x="1142" y="916"/>
                  </a:lnTo>
                  <a:lnTo>
                    <a:pt x="1149" y="958"/>
                  </a:lnTo>
                  <a:lnTo>
                    <a:pt x="1164" y="988"/>
                  </a:lnTo>
                  <a:lnTo>
                    <a:pt x="1214" y="1030"/>
                  </a:lnTo>
                  <a:lnTo>
                    <a:pt x="1214" y="1038"/>
                  </a:lnTo>
                  <a:lnTo>
                    <a:pt x="1204" y="1036"/>
                  </a:lnTo>
                  <a:lnTo>
                    <a:pt x="1203" y="1045"/>
                  </a:lnTo>
                  <a:lnTo>
                    <a:pt x="1211" y="1042"/>
                  </a:lnTo>
                  <a:lnTo>
                    <a:pt x="1216" y="1072"/>
                  </a:lnTo>
                  <a:lnTo>
                    <a:pt x="1248" y="1087"/>
                  </a:lnTo>
                  <a:lnTo>
                    <a:pt x="1267" y="1116"/>
                  </a:lnTo>
                  <a:lnTo>
                    <a:pt x="1228" y="1125"/>
                  </a:lnTo>
                  <a:lnTo>
                    <a:pt x="1211" y="1176"/>
                  </a:lnTo>
                  <a:lnTo>
                    <a:pt x="1200" y="1094"/>
                  </a:lnTo>
                  <a:lnTo>
                    <a:pt x="1192" y="1086"/>
                  </a:lnTo>
                  <a:lnTo>
                    <a:pt x="1191" y="1070"/>
                  </a:lnTo>
                  <a:lnTo>
                    <a:pt x="1197" y="1065"/>
                  </a:lnTo>
                  <a:lnTo>
                    <a:pt x="1164" y="1003"/>
                  </a:lnTo>
                  <a:lnTo>
                    <a:pt x="1154" y="1000"/>
                  </a:lnTo>
                  <a:lnTo>
                    <a:pt x="1148" y="988"/>
                  </a:lnTo>
                  <a:lnTo>
                    <a:pt x="1137" y="991"/>
                  </a:lnTo>
                  <a:lnTo>
                    <a:pt x="1132" y="984"/>
                  </a:lnTo>
                  <a:lnTo>
                    <a:pt x="1123" y="950"/>
                  </a:lnTo>
                  <a:lnTo>
                    <a:pt x="1118" y="965"/>
                  </a:lnTo>
                  <a:lnTo>
                    <a:pt x="1093" y="955"/>
                  </a:lnTo>
                  <a:lnTo>
                    <a:pt x="1088" y="962"/>
                  </a:lnTo>
                  <a:lnTo>
                    <a:pt x="1119" y="981"/>
                  </a:lnTo>
                  <a:lnTo>
                    <a:pt x="1103" y="988"/>
                  </a:lnTo>
                  <a:lnTo>
                    <a:pt x="1105" y="1004"/>
                  </a:lnTo>
                  <a:lnTo>
                    <a:pt x="1080" y="992"/>
                  </a:lnTo>
                  <a:lnTo>
                    <a:pt x="1047" y="958"/>
                  </a:lnTo>
                  <a:lnTo>
                    <a:pt x="995" y="935"/>
                  </a:lnTo>
                  <a:lnTo>
                    <a:pt x="961" y="932"/>
                  </a:lnTo>
                  <a:lnTo>
                    <a:pt x="984" y="898"/>
                  </a:lnTo>
                  <a:lnTo>
                    <a:pt x="997" y="916"/>
                  </a:lnTo>
                  <a:lnTo>
                    <a:pt x="1000" y="898"/>
                  </a:lnTo>
                  <a:lnTo>
                    <a:pt x="978" y="883"/>
                  </a:lnTo>
                  <a:lnTo>
                    <a:pt x="964" y="911"/>
                  </a:lnTo>
                  <a:lnTo>
                    <a:pt x="934" y="913"/>
                  </a:lnTo>
                  <a:lnTo>
                    <a:pt x="808" y="898"/>
                  </a:lnTo>
                  <a:lnTo>
                    <a:pt x="813" y="878"/>
                  </a:lnTo>
                  <a:lnTo>
                    <a:pt x="800" y="884"/>
                  </a:lnTo>
                  <a:lnTo>
                    <a:pt x="784" y="864"/>
                  </a:lnTo>
                  <a:lnTo>
                    <a:pt x="765" y="875"/>
                  </a:lnTo>
                  <a:lnTo>
                    <a:pt x="757" y="861"/>
                  </a:lnTo>
                  <a:lnTo>
                    <a:pt x="724" y="875"/>
                  </a:lnTo>
                  <a:lnTo>
                    <a:pt x="723" y="864"/>
                  </a:lnTo>
                  <a:lnTo>
                    <a:pt x="736" y="842"/>
                  </a:lnTo>
                  <a:lnTo>
                    <a:pt x="728" y="841"/>
                  </a:lnTo>
                  <a:lnTo>
                    <a:pt x="739" y="833"/>
                  </a:lnTo>
                  <a:lnTo>
                    <a:pt x="701" y="838"/>
                  </a:lnTo>
                  <a:lnTo>
                    <a:pt x="687" y="824"/>
                  </a:lnTo>
                  <a:lnTo>
                    <a:pt x="676" y="833"/>
                  </a:lnTo>
                  <a:lnTo>
                    <a:pt x="671" y="822"/>
                  </a:lnTo>
                  <a:lnTo>
                    <a:pt x="680" y="811"/>
                  </a:lnTo>
                  <a:lnTo>
                    <a:pt x="661" y="818"/>
                  </a:lnTo>
                  <a:lnTo>
                    <a:pt x="663" y="824"/>
                  </a:lnTo>
                  <a:lnTo>
                    <a:pt x="652" y="835"/>
                  </a:lnTo>
                  <a:lnTo>
                    <a:pt x="668" y="835"/>
                  </a:lnTo>
                  <a:lnTo>
                    <a:pt x="661" y="854"/>
                  </a:lnTo>
                  <a:lnTo>
                    <a:pt x="676" y="862"/>
                  </a:lnTo>
                  <a:lnTo>
                    <a:pt x="691" y="874"/>
                  </a:lnTo>
                  <a:lnTo>
                    <a:pt x="714" y="862"/>
                  </a:lnTo>
                  <a:lnTo>
                    <a:pt x="710" y="910"/>
                  </a:lnTo>
                  <a:lnTo>
                    <a:pt x="673" y="911"/>
                  </a:lnTo>
                  <a:lnTo>
                    <a:pt x="673" y="896"/>
                  </a:lnTo>
                  <a:lnTo>
                    <a:pt x="661" y="889"/>
                  </a:lnTo>
                  <a:lnTo>
                    <a:pt x="632" y="901"/>
                  </a:lnTo>
                  <a:lnTo>
                    <a:pt x="631" y="889"/>
                  </a:lnTo>
                  <a:lnTo>
                    <a:pt x="621" y="898"/>
                  </a:lnTo>
                  <a:lnTo>
                    <a:pt x="618" y="886"/>
                  </a:lnTo>
                  <a:lnTo>
                    <a:pt x="595" y="883"/>
                  </a:lnTo>
                  <a:lnTo>
                    <a:pt x="613" y="910"/>
                  </a:lnTo>
                  <a:lnTo>
                    <a:pt x="611" y="916"/>
                  </a:lnTo>
                  <a:lnTo>
                    <a:pt x="599" y="911"/>
                  </a:lnTo>
                  <a:lnTo>
                    <a:pt x="576" y="925"/>
                  </a:lnTo>
                  <a:lnTo>
                    <a:pt x="570" y="920"/>
                  </a:lnTo>
                  <a:lnTo>
                    <a:pt x="549" y="955"/>
                  </a:lnTo>
                  <a:lnTo>
                    <a:pt x="541" y="942"/>
                  </a:lnTo>
                  <a:lnTo>
                    <a:pt x="536" y="950"/>
                  </a:lnTo>
                  <a:lnTo>
                    <a:pt x="516" y="946"/>
                  </a:lnTo>
                  <a:lnTo>
                    <a:pt x="514" y="928"/>
                  </a:lnTo>
                  <a:lnTo>
                    <a:pt x="537" y="928"/>
                  </a:lnTo>
                  <a:lnTo>
                    <a:pt x="549" y="913"/>
                  </a:lnTo>
                  <a:lnTo>
                    <a:pt x="513" y="911"/>
                  </a:lnTo>
                  <a:lnTo>
                    <a:pt x="546" y="830"/>
                  </a:lnTo>
                  <a:lnTo>
                    <a:pt x="601" y="815"/>
                  </a:lnTo>
                  <a:lnTo>
                    <a:pt x="595" y="797"/>
                  </a:lnTo>
                  <a:lnTo>
                    <a:pt x="630" y="776"/>
                  </a:lnTo>
                  <a:lnTo>
                    <a:pt x="582" y="788"/>
                  </a:lnTo>
                  <a:lnTo>
                    <a:pt x="591" y="748"/>
                  </a:lnTo>
                  <a:lnTo>
                    <a:pt x="569" y="797"/>
                  </a:lnTo>
                  <a:lnTo>
                    <a:pt x="537" y="811"/>
                  </a:lnTo>
                  <a:lnTo>
                    <a:pt x="501" y="859"/>
                  </a:lnTo>
                  <a:lnTo>
                    <a:pt x="477" y="859"/>
                  </a:lnTo>
                  <a:lnTo>
                    <a:pt x="489" y="886"/>
                  </a:lnTo>
                  <a:lnTo>
                    <a:pt x="426" y="939"/>
                  </a:lnTo>
                  <a:lnTo>
                    <a:pt x="455" y="950"/>
                  </a:lnTo>
                  <a:lnTo>
                    <a:pt x="449" y="973"/>
                  </a:lnTo>
                  <a:lnTo>
                    <a:pt x="306" y="1086"/>
                  </a:lnTo>
                  <a:lnTo>
                    <a:pt x="204" y="1116"/>
                  </a:lnTo>
                  <a:lnTo>
                    <a:pt x="234" y="1128"/>
                  </a:lnTo>
                  <a:lnTo>
                    <a:pt x="173" y="1163"/>
                  </a:lnTo>
                  <a:lnTo>
                    <a:pt x="162" y="1146"/>
                  </a:lnTo>
                  <a:lnTo>
                    <a:pt x="118" y="1163"/>
                  </a:lnTo>
                  <a:lnTo>
                    <a:pt x="88" y="1164"/>
                  </a:lnTo>
                  <a:lnTo>
                    <a:pt x="88" y="1143"/>
                  </a:lnTo>
                  <a:lnTo>
                    <a:pt x="48" y="1182"/>
                  </a:lnTo>
                  <a:lnTo>
                    <a:pt x="36" y="1180"/>
                  </a:lnTo>
                  <a:lnTo>
                    <a:pt x="36" y="1162"/>
                  </a:lnTo>
                  <a:lnTo>
                    <a:pt x="30" y="1180"/>
                  </a:lnTo>
                  <a:lnTo>
                    <a:pt x="0" y="1176"/>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7" name="Freeform 73"/>
            <p:cNvSpPr>
              <a:spLocks noChangeAspect="1"/>
            </p:cNvSpPr>
            <p:nvPr/>
          </p:nvSpPr>
          <p:spPr bwMode="auto">
            <a:xfrm>
              <a:off x="2836863" y="4156076"/>
              <a:ext cx="160337" cy="442913"/>
            </a:xfrm>
            <a:custGeom>
              <a:avLst/>
              <a:gdLst/>
              <a:ahLst/>
              <a:cxnLst>
                <a:cxn ang="0">
                  <a:pos x="167" y="0"/>
                </a:cxn>
                <a:cxn ang="0">
                  <a:pos x="155" y="23"/>
                </a:cxn>
                <a:cxn ang="0">
                  <a:pos x="151" y="43"/>
                </a:cxn>
                <a:cxn ang="0">
                  <a:pos x="139" y="62"/>
                </a:cxn>
                <a:cxn ang="0">
                  <a:pos x="130" y="73"/>
                </a:cxn>
                <a:cxn ang="0">
                  <a:pos x="130" y="92"/>
                </a:cxn>
                <a:cxn ang="0">
                  <a:pos x="123" y="112"/>
                </a:cxn>
                <a:cxn ang="0">
                  <a:pos x="106" y="129"/>
                </a:cxn>
                <a:cxn ang="0">
                  <a:pos x="90" y="151"/>
                </a:cxn>
                <a:cxn ang="0">
                  <a:pos x="74" y="181"/>
                </a:cxn>
                <a:cxn ang="0">
                  <a:pos x="64" y="202"/>
                </a:cxn>
                <a:cxn ang="0">
                  <a:pos x="60" y="219"/>
                </a:cxn>
                <a:cxn ang="0">
                  <a:pos x="52" y="238"/>
                </a:cxn>
                <a:cxn ang="0">
                  <a:pos x="48" y="267"/>
                </a:cxn>
                <a:cxn ang="0">
                  <a:pos x="40" y="289"/>
                </a:cxn>
                <a:cxn ang="0">
                  <a:pos x="40" y="305"/>
                </a:cxn>
                <a:cxn ang="0">
                  <a:pos x="40" y="336"/>
                </a:cxn>
                <a:cxn ang="0">
                  <a:pos x="45" y="347"/>
                </a:cxn>
                <a:cxn ang="0">
                  <a:pos x="45" y="370"/>
                </a:cxn>
                <a:cxn ang="0">
                  <a:pos x="48" y="387"/>
                </a:cxn>
                <a:cxn ang="0">
                  <a:pos x="60" y="404"/>
                </a:cxn>
                <a:cxn ang="0">
                  <a:pos x="64" y="418"/>
                </a:cxn>
                <a:cxn ang="0">
                  <a:pos x="52" y="404"/>
                </a:cxn>
                <a:cxn ang="0">
                  <a:pos x="60" y="426"/>
                </a:cxn>
                <a:cxn ang="0">
                  <a:pos x="64" y="438"/>
                </a:cxn>
                <a:cxn ang="0">
                  <a:pos x="81" y="452"/>
                </a:cxn>
                <a:cxn ang="0">
                  <a:pos x="74" y="460"/>
                </a:cxn>
                <a:cxn ang="0">
                  <a:pos x="74" y="503"/>
                </a:cxn>
                <a:cxn ang="0">
                  <a:pos x="69" y="534"/>
                </a:cxn>
                <a:cxn ang="0">
                  <a:pos x="90" y="568"/>
                </a:cxn>
                <a:cxn ang="0">
                  <a:pos x="21" y="644"/>
                </a:cxn>
                <a:cxn ang="0">
                  <a:pos x="32" y="628"/>
                </a:cxn>
                <a:cxn ang="0">
                  <a:pos x="7" y="730"/>
                </a:cxn>
                <a:cxn ang="0">
                  <a:pos x="0" y="778"/>
                </a:cxn>
                <a:cxn ang="0">
                  <a:pos x="146" y="759"/>
                </a:cxn>
                <a:cxn ang="0">
                  <a:pos x="135" y="757"/>
                </a:cxn>
                <a:cxn ang="0">
                  <a:pos x="295" y="766"/>
                </a:cxn>
                <a:cxn ang="0">
                  <a:pos x="284" y="757"/>
                </a:cxn>
              </a:cxnLst>
              <a:rect l="0" t="0" r="r" b="b"/>
              <a:pathLst>
                <a:path w="295" h="778">
                  <a:moveTo>
                    <a:pt x="167" y="0"/>
                  </a:moveTo>
                  <a:lnTo>
                    <a:pt x="155" y="23"/>
                  </a:lnTo>
                  <a:lnTo>
                    <a:pt x="151" y="43"/>
                  </a:lnTo>
                  <a:lnTo>
                    <a:pt x="139" y="62"/>
                  </a:lnTo>
                  <a:lnTo>
                    <a:pt x="130" y="73"/>
                  </a:lnTo>
                  <a:lnTo>
                    <a:pt x="130" y="92"/>
                  </a:lnTo>
                  <a:lnTo>
                    <a:pt x="123" y="112"/>
                  </a:lnTo>
                  <a:lnTo>
                    <a:pt x="106" y="129"/>
                  </a:lnTo>
                  <a:lnTo>
                    <a:pt x="90" y="151"/>
                  </a:lnTo>
                  <a:lnTo>
                    <a:pt x="74" y="181"/>
                  </a:lnTo>
                  <a:lnTo>
                    <a:pt x="64" y="202"/>
                  </a:lnTo>
                  <a:lnTo>
                    <a:pt x="60" y="219"/>
                  </a:lnTo>
                  <a:lnTo>
                    <a:pt x="52" y="238"/>
                  </a:lnTo>
                  <a:lnTo>
                    <a:pt x="48" y="267"/>
                  </a:lnTo>
                  <a:lnTo>
                    <a:pt x="40" y="289"/>
                  </a:lnTo>
                  <a:lnTo>
                    <a:pt x="40" y="305"/>
                  </a:lnTo>
                  <a:lnTo>
                    <a:pt x="40" y="336"/>
                  </a:lnTo>
                  <a:lnTo>
                    <a:pt x="45" y="347"/>
                  </a:lnTo>
                  <a:lnTo>
                    <a:pt x="45" y="370"/>
                  </a:lnTo>
                  <a:lnTo>
                    <a:pt x="48" y="387"/>
                  </a:lnTo>
                  <a:lnTo>
                    <a:pt x="60" y="404"/>
                  </a:lnTo>
                  <a:lnTo>
                    <a:pt x="64" y="418"/>
                  </a:lnTo>
                  <a:lnTo>
                    <a:pt x="52" y="404"/>
                  </a:lnTo>
                  <a:lnTo>
                    <a:pt x="60" y="426"/>
                  </a:lnTo>
                  <a:lnTo>
                    <a:pt x="64" y="438"/>
                  </a:lnTo>
                  <a:lnTo>
                    <a:pt x="81" y="452"/>
                  </a:lnTo>
                  <a:lnTo>
                    <a:pt x="74" y="460"/>
                  </a:lnTo>
                  <a:lnTo>
                    <a:pt x="74" y="503"/>
                  </a:lnTo>
                  <a:lnTo>
                    <a:pt x="69" y="534"/>
                  </a:lnTo>
                  <a:lnTo>
                    <a:pt x="90" y="568"/>
                  </a:lnTo>
                  <a:lnTo>
                    <a:pt x="21" y="644"/>
                  </a:lnTo>
                  <a:lnTo>
                    <a:pt x="32" y="628"/>
                  </a:lnTo>
                  <a:lnTo>
                    <a:pt x="7" y="730"/>
                  </a:lnTo>
                  <a:lnTo>
                    <a:pt x="0" y="778"/>
                  </a:lnTo>
                  <a:lnTo>
                    <a:pt x="146" y="759"/>
                  </a:lnTo>
                  <a:lnTo>
                    <a:pt x="135" y="757"/>
                  </a:lnTo>
                  <a:lnTo>
                    <a:pt x="295" y="766"/>
                  </a:lnTo>
                  <a:lnTo>
                    <a:pt x="284" y="757"/>
                  </a:lnTo>
                </a:path>
              </a:pathLst>
            </a:custGeom>
            <a:no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78" name="Freeform 74"/>
            <p:cNvSpPr>
              <a:spLocks noChangeAspect="1"/>
            </p:cNvSpPr>
            <p:nvPr/>
          </p:nvSpPr>
          <p:spPr bwMode="auto">
            <a:xfrm>
              <a:off x="2836863" y="4143376"/>
              <a:ext cx="279400" cy="531813"/>
            </a:xfrm>
            <a:custGeom>
              <a:avLst/>
              <a:gdLst/>
              <a:ahLst/>
              <a:cxnLst>
                <a:cxn ang="0">
                  <a:pos x="0" y="790"/>
                </a:cxn>
                <a:cxn ang="0">
                  <a:pos x="2" y="755"/>
                </a:cxn>
                <a:cxn ang="0">
                  <a:pos x="35" y="648"/>
                </a:cxn>
                <a:cxn ang="0">
                  <a:pos x="86" y="578"/>
                </a:cxn>
                <a:cxn ang="0">
                  <a:pos x="70" y="558"/>
                </a:cxn>
                <a:cxn ang="0">
                  <a:pos x="75" y="489"/>
                </a:cxn>
                <a:cxn ang="0">
                  <a:pos x="50" y="410"/>
                </a:cxn>
                <a:cxn ang="0">
                  <a:pos x="41" y="306"/>
                </a:cxn>
                <a:cxn ang="0">
                  <a:pos x="79" y="193"/>
                </a:cxn>
                <a:cxn ang="0">
                  <a:pos x="131" y="112"/>
                </a:cxn>
                <a:cxn ang="0">
                  <a:pos x="129" y="91"/>
                </a:cxn>
                <a:cxn ang="0">
                  <a:pos x="171" y="19"/>
                </a:cxn>
                <a:cxn ang="0">
                  <a:pos x="479" y="0"/>
                </a:cxn>
                <a:cxn ang="0">
                  <a:pos x="492" y="15"/>
                </a:cxn>
                <a:cxn ang="0">
                  <a:pos x="479" y="596"/>
                </a:cxn>
                <a:cxn ang="0">
                  <a:pos x="514" y="876"/>
                </a:cxn>
                <a:cxn ang="0">
                  <a:pos x="499" y="888"/>
                </a:cxn>
                <a:cxn ang="0">
                  <a:pos x="480" y="876"/>
                </a:cxn>
                <a:cxn ang="0">
                  <a:pos x="457" y="888"/>
                </a:cxn>
                <a:cxn ang="0">
                  <a:pos x="435" y="872"/>
                </a:cxn>
                <a:cxn ang="0">
                  <a:pos x="433" y="881"/>
                </a:cxn>
                <a:cxn ang="0">
                  <a:pos x="408" y="885"/>
                </a:cxn>
                <a:cxn ang="0">
                  <a:pos x="376" y="902"/>
                </a:cxn>
                <a:cxn ang="0">
                  <a:pos x="365" y="893"/>
                </a:cxn>
                <a:cxn ang="0">
                  <a:pos x="349" y="925"/>
                </a:cxn>
                <a:cxn ang="0">
                  <a:pos x="334" y="931"/>
                </a:cxn>
                <a:cxn ang="0">
                  <a:pos x="284" y="841"/>
                </a:cxn>
                <a:cxn ang="0">
                  <a:pos x="293" y="777"/>
                </a:cxn>
                <a:cxn ang="0">
                  <a:pos x="0" y="790"/>
                </a:cxn>
              </a:cxnLst>
              <a:rect l="0" t="0" r="r" b="b"/>
              <a:pathLst>
                <a:path w="514" h="931">
                  <a:moveTo>
                    <a:pt x="0" y="790"/>
                  </a:moveTo>
                  <a:lnTo>
                    <a:pt x="2" y="755"/>
                  </a:lnTo>
                  <a:lnTo>
                    <a:pt x="35" y="648"/>
                  </a:lnTo>
                  <a:lnTo>
                    <a:pt x="86" y="578"/>
                  </a:lnTo>
                  <a:lnTo>
                    <a:pt x="70" y="558"/>
                  </a:lnTo>
                  <a:lnTo>
                    <a:pt x="75" y="489"/>
                  </a:lnTo>
                  <a:lnTo>
                    <a:pt x="50" y="410"/>
                  </a:lnTo>
                  <a:lnTo>
                    <a:pt x="41" y="306"/>
                  </a:lnTo>
                  <a:lnTo>
                    <a:pt x="79" y="193"/>
                  </a:lnTo>
                  <a:lnTo>
                    <a:pt x="131" y="112"/>
                  </a:lnTo>
                  <a:lnTo>
                    <a:pt x="129" y="91"/>
                  </a:lnTo>
                  <a:lnTo>
                    <a:pt x="171" y="19"/>
                  </a:lnTo>
                  <a:lnTo>
                    <a:pt x="479" y="0"/>
                  </a:lnTo>
                  <a:lnTo>
                    <a:pt x="492" y="15"/>
                  </a:lnTo>
                  <a:lnTo>
                    <a:pt x="479" y="596"/>
                  </a:lnTo>
                  <a:lnTo>
                    <a:pt x="514" y="876"/>
                  </a:lnTo>
                  <a:lnTo>
                    <a:pt x="499" y="888"/>
                  </a:lnTo>
                  <a:lnTo>
                    <a:pt x="480" y="876"/>
                  </a:lnTo>
                  <a:lnTo>
                    <a:pt x="457" y="888"/>
                  </a:lnTo>
                  <a:lnTo>
                    <a:pt x="435" y="872"/>
                  </a:lnTo>
                  <a:lnTo>
                    <a:pt x="433" y="881"/>
                  </a:lnTo>
                  <a:lnTo>
                    <a:pt x="408" y="885"/>
                  </a:lnTo>
                  <a:lnTo>
                    <a:pt x="376" y="902"/>
                  </a:lnTo>
                  <a:lnTo>
                    <a:pt x="365" y="893"/>
                  </a:lnTo>
                  <a:lnTo>
                    <a:pt x="349" y="925"/>
                  </a:lnTo>
                  <a:lnTo>
                    <a:pt x="334" y="931"/>
                  </a:lnTo>
                  <a:lnTo>
                    <a:pt x="284" y="841"/>
                  </a:lnTo>
                  <a:lnTo>
                    <a:pt x="293" y="777"/>
                  </a:lnTo>
                  <a:lnTo>
                    <a:pt x="0" y="790"/>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grpSp>
          <p:nvGrpSpPr>
            <p:cNvPr id="28815" name="Group 150"/>
            <p:cNvGrpSpPr>
              <a:grpSpLocks/>
            </p:cNvGrpSpPr>
            <p:nvPr/>
          </p:nvGrpSpPr>
          <p:grpSpPr bwMode="auto">
            <a:xfrm>
              <a:off x="1404938" y="4787900"/>
              <a:ext cx="458788" cy="350838"/>
              <a:chOff x="4008" y="3132"/>
              <a:chExt cx="293" cy="215"/>
            </a:xfrm>
          </p:grpSpPr>
          <p:sp>
            <p:nvSpPr>
              <p:cNvPr id="281" name="Freeform 151"/>
              <p:cNvSpPr>
                <a:spLocks noChangeAspect="1"/>
              </p:cNvSpPr>
              <p:nvPr/>
            </p:nvSpPr>
            <p:spPr bwMode="auto">
              <a:xfrm>
                <a:off x="4008" y="3132"/>
                <a:ext cx="29" cy="26"/>
              </a:xfrm>
              <a:custGeom>
                <a:avLst/>
                <a:gdLst/>
                <a:ahLst/>
                <a:cxnLst>
                  <a:cxn ang="0">
                    <a:pos x="0" y="43"/>
                  </a:cxn>
                  <a:cxn ang="0">
                    <a:pos x="32" y="73"/>
                  </a:cxn>
                  <a:cxn ang="0">
                    <a:pos x="49" y="72"/>
                  </a:cxn>
                  <a:cxn ang="0">
                    <a:pos x="77" y="54"/>
                  </a:cxn>
                  <a:cxn ang="0">
                    <a:pos x="85" y="15"/>
                  </a:cxn>
                  <a:cxn ang="0">
                    <a:pos x="67" y="0"/>
                  </a:cxn>
                  <a:cxn ang="0">
                    <a:pos x="42" y="3"/>
                  </a:cxn>
                  <a:cxn ang="0">
                    <a:pos x="0" y="43"/>
                  </a:cxn>
                </a:cxnLst>
                <a:rect l="0" t="0" r="r" b="b"/>
                <a:pathLst>
                  <a:path w="85" h="73">
                    <a:moveTo>
                      <a:pt x="0" y="43"/>
                    </a:moveTo>
                    <a:lnTo>
                      <a:pt x="32" y="73"/>
                    </a:lnTo>
                    <a:lnTo>
                      <a:pt x="49" y="72"/>
                    </a:lnTo>
                    <a:lnTo>
                      <a:pt x="77" y="54"/>
                    </a:lnTo>
                    <a:lnTo>
                      <a:pt x="85" y="15"/>
                    </a:lnTo>
                    <a:lnTo>
                      <a:pt x="67" y="0"/>
                    </a:lnTo>
                    <a:lnTo>
                      <a:pt x="42" y="3"/>
                    </a:lnTo>
                    <a:lnTo>
                      <a:pt x="0" y="4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82" name="Freeform 152"/>
              <p:cNvSpPr>
                <a:spLocks noChangeAspect="1"/>
              </p:cNvSpPr>
              <p:nvPr/>
            </p:nvSpPr>
            <p:spPr bwMode="auto">
              <a:xfrm>
                <a:off x="4097" y="3169"/>
                <a:ext cx="33" cy="30"/>
              </a:xfrm>
              <a:custGeom>
                <a:avLst/>
                <a:gdLst/>
                <a:ahLst/>
                <a:cxnLst>
                  <a:cxn ang="0">
                    <a:pos x="0" y="21"/>
                  </a:cxn>
                  <a:cxn ang="0">
                    <a:pos x="25" y="72"/>
                  </a:cxn>
                  <a:cxn ang="0">
                    <a:pos x="47" y="71"/>
                  </a:cxn>
                  <a:cxn ang="0">
                    <a:pos x="48" y="58"/>
                  </a:cxn>
                  <a:cxn ang="0">
                    <a:pos x="77" y="88"/>
                  </a:cxn>
                  <a:cxn ang="0">
                    <a:pos x="101" y="83"/>
                  </a:cxn>
                  <a:cxn ang="0">
                    <a:pos x="94" y="53"/>
                  </a:cxn>
                  <a:cxn ang="0">
                    <a:pos x="73" y="46"/>
                  </a:cxn>
                  <a:cxn ang="0">
                    <a:pos x="54" y="0"/>
                  </a:cxn>
                  <a:cxn ang="0">
                    <a:pos x="0" y="21"/>
                  </a:cxn>
                </a:cxnLst>
                <a:rect l="0" t="0" r="r" b="b"/>
                <a:pathLst>
                  <a:path w="101" h="88">
                    <a:moveTo>
                      <a:pt x="0" y="21"/>
                    </a:moveTo>
                    <a:lnTo>
                      <a:pt x="25" y="72"/>
                    </a:lnTo>
                    <a:lnTo>
                      <a:pt x="47" y="71"/>
                    </a:lnTo>
                    <a:lnTo>
                      <a:pt x="48" y="58"/>
                    </a:lnTo>
                    <a:lnTo>
                      <a:pt x="77" y="88"/>
                    </a:lnTo>
                    <a:lnTo>
                      <a:pt x="101" y="83"/>
                    </a:lnTo>
                    <a:lnTo>
                      <a:pt x="94" y="53"/>
                    </a:lnTo>
                    <a:lnTo>
                      <a:pt x="73" y="46"/>
                    </a:lnTo>
                    <a:lnTo>
                      <a:pt x="54" y="0"/>
                    </a:lnTo>
                    <a:lnTo>
                      <a:pt x="0" y="2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83" name="Freeform 153"/>
              <p:cNvSpPr>
                <a:spLocks noChangeAspect="1"/>
              </p:cNvSpPr>
              <p:nvPr/>
            </p:nvSpPr>
            <p:spPr bwMode="auto">
              <a:xfrm>
                <a:off x="4152" y="3201"/>
                <a:ext cx="35" cy="9"/>
              </a:xfrm>
              <a:custGeom>
                <a:avLst/>
                <a:gdLst/>
                <a:ahLst/>
                <a:cxnLst>
                  <a:cxn ang="0">
                    <a:pos x="0" y="22"/>
                  </a:cxn>
                  <a:cxn ang="0">
                    <a:pos x="11" y="0"/>
                  </a:cxn>
                  <a:cxn ang="0">
                    <a:pos x="101" y="9"/>
                  </a:cxn>
                  <a:cxn ang="0">
                    <a:pos x="82" y="28"/>
                  </a:cxn>
                  <a:cxn ang="0">
                    <a:pos x="0" y="22"/>
                  </a:cxn>
                </a:cxnLst>
                <a:rect l="0" t="0" r="r" b="b"/>
                <a:pathLst>
                  <a:path w="101" h="28">
                    <a:moveTo>
                      <a:pt x="0" y="22"/>
                    </a:moveTo>
                    <a:lnTo>
                      <a:pt x="11" y="0"/>
                    </a:lnTo>
                    <a:lnTo>
                      <a:pt x="101" y="9"/>
                    </a:lnTo>
                    <a:lnTo>
                      <a:pt x="82" y="28"/>
                    </a:lnTo>
                    <a:lnTo>
                      <a:pt x="0" y="22"/>
                    </a:lnTo>
                    <a:close/>
                  </a:path>
                </a:pathLst>
              </a:custGeom>
              <a:solidFill>
                <a:srgbClr val="00C6D7">
                  <a:lumMod val="50000"/>
                </a:srgbClr>
              </a:solidFill>
              <a:ln w="1651">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84" name="Freeform 154"/>
              <p:cNvSpPr>
                <a:spLocks noChangeAspect="1"/>
              </p:cNvSpPr>
              <p:nvPr/>
            </p:nvSpPr>
            <p:spPr bwMode="auto">
              <a:xfrm>
                <a:off x="4168" y="3221"/>
                <a:ext cx="14" cy="12"/>
              </a:xfrm>
              <a:custGeom>
                <a:avLst/>
                <a:gdLst/>
                <a:ahLst/>
                <a:cxnLst>
                  <a:cxn ang="0">
                    <a:pos x="0" y="0"/>
                  </a:cxn>
                  <a:cxn ang="0">
                    <a:pos x="13" y="31"/>
                  </a:cxn>
                  <a:cxn ang="0">
                    <a:pos x="40" y="19"/>
                  </a:cxn>
                  <a:cxn ang="0">
                    <a:pos x="27" y="0"/>
                  </a:cxn>
                  <a:cxn ang="0">
                    <a:pos x="0" y="0"/>
                  </a:cxn>
                </a:cxnLst>
                <a:rect l="0" t="0" r="r" b="b"/>
                <a:pathLst>
                  <a:path w="40" h="31">
                    <a:moveTo>
                      <a:pt x="0" y="0"/>
                    </a:moveTo>
                    <a:lnTo>
                      <a:pt x="13" y="31"/>
                    </a:lnTo>
                    <a:lnTo>
                      <a:pt x="40" y="19"/>
                    </a:lnTo>
                    <a:lnTo>
                      <a:pt x="27" y="0"/>
                    </a:lnTo>
                    <a:lnTo>
                      <a:pt x="0" y="0"/>
                    </a:lnTo>
                    <a:close/>
                  </a:path>
                </a:pathLst>
              </a:custGeom>
              <a:solidFill>
                <a:srgbClr val="00C6D7">
                  <a:lumMod val="50000"/>
                </a:srgbClr>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85" name="Freeform 155"/>
              <p:cNvSpPr>
                <a:spLocks noChangeAspect="1"/>
              </p:cNvSpPr>
              <p:nvPr/>
            </p:nvSpPr>
            <p:spPr bwMode="auto">
              <a:xfrm>
                <a:off x="4189" y="3211"/>
                <a:ext cx="43" cy="28"/>
              </a:xfrm>
              <a:custGeom>
                <a:avLst/>
                <a:gdLst/>
                <a:ahLst/>
                <a:cxnLst>
                  <a:cxn ang="0">
                    <a:pos x="0" y="21"/>
                  </a:cxn>
                  <a:cxn ang="0">
                    <a:pos x="16" y="0"/>
                  </a:cxn>
                  <a:cxn ang="0">
                    <a:pos x="35" y="21"/>
                  </a:cxn>
                  <a:cxn ang="0">
                    <a:pos x="77" y="17"/>
                  </a:cxn>
                  <a:cxn ang="0">
                    <a:pos x="127" y="53"/>
                  </a:cxn>
                  <a:cxn ang="0">
                    <a:pos x="108" y="67"/>
                  </a:cxn>
                  <a:cxn ang="0">
                    <a:pos x="51" y="80"/>
                  </a:cxn>
                  <a:cxn ang="0">
                    <a:pos x="38" y="44"/>
                  </a:cxn>
                  <a:cxn ang="0">
                    <a:pos x="16" y="44"/>
                  </a:cxn>
                  <a:cxn ang="0">
                    <a:pos x="0" y="21"/>
                  </a:cxn>
                </a:cxnLst>
                <a:rect l="0" t="0" r="r" b="b"/>
                <a:pathLst>
                  <a:path w="127" h="80">
                    <a:moveTo>
                      <a:pt x="0" y="21"/>
                    </a:moveTo>
                    <a:lnTo>
                      <a:pt x="16" y="0"/>
                    </a:lnTo>
                    <a:lnTo>
                      <a:pt x="35" y="21"/>
                    </a:lnTo>
                    <a:lnTo>
                      <a:pt x="77" y="17"/>
                    </a:lnTo>
                    <a:lnTo>
                      <a:pt x="127" y="53"/>
                    </a:lnTo>
                    <a:lnTo>
                      <a:pt x="108" y="67"/>
                    </a:lnTo>
                    <a:lnTo>
                      <a:pt x="51" y="80"/>
                    </a:lnTo>
                    <a:lnTo>
                      <a:pt x="38" y="44"/>
                    </a:lnTo>
                    <a:lnTo>
                      <a:pt x="16" y="44"/>
                    </a:lnTo>
                    <a:lnTo>
                      <a:pt x="0" y="2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86" name="Freeform 156"/>
              <p:cNvSpPr>
                <a:spLocks noChangeAspect="1"/>
              </p:cNvSpPr>
              <p:nvPr/>
            </p:nvSpPr>
            <p:spPr bwMode="auto">
              <a:xfrm>
                <a:off x="4227" y="3261"/>
                <a:ext cx="74" cy="86"/>
              </a:xfrm>
              <a:custGeom>
                <a:avLst/>
                <a:gdLst/>
                <a:ahLst/>
                <a:cxnLst>
                  <a:cxn ang="0">
                    <a:pos x="0" y="98"/>
                  </a:cxn>
                  <a:cxn ang="0">
                    <a:pos x="27" y="168"/>
                  </a:cxn>
                  <a:cxn ang="0">
                    <a:pos x="23" y="224"/>
                  </a:cxn>
                  <a:cxn ang="0">
                    <a:pos x="66" y="249"/>
                  </a:cxn>
                  <a:cxn ang="0">
                    <a:pos x="92" y="208"/>
                  </a:cxn>
                  <a:cxn ang="0">
                    <a:pos x="182" y="169"/>
                  </a:cxn>
                  <a:cxn ang="0">
                    <a:pos x="211" y="138"/>
                  </a:cxn>
                  <a:cxn ang="0">
                    <a:pos x="137" y="51"/>
                  </a:cxn>
                  <a:cxn ang="0">
                    <a:pos x="32" y="0"/>
                  </a:cxn>
                  <a:cxn ang="0">
                    <a:pos x="23" y="15"/>
                  </a:cxn>
                  <a:cxn ang="0">
                    <a:pos x="37" y="52"/>
                  </a:cxn>
                  <a:cxn ang="0">
                    <a:pos x="0" y="98"/>
                  </a:cxn>
                </a:cxnLst>
                <a:rect l="0" t="0" r="r" b="b"/>
                <a:pathLst>
                  <a:path w="211" h="249">
                    <a:moveTo>
                      <a:pt x="0" y="98"/>
                    </a:moveTo>
                    <a:lnTo>
                      <a:pt x="27" y="168"/>
                    </a:lnTo>
                    <a:lnTo>
                      <a:pt x="23" y="224"/>
                    </a:lnTo>
                    <a:lnTo>
                      <a:pt x="66" y="249"/>
                    </a:lnTo>
                    <a:lnTo>
                      <a:pt x="92" y="208"/>
                    </a:lnTo>
                    <a:lnTo>
                      <a:pt x="182" y="169"/>
                    </a:lnTo>
                    <a:lnTo>
                      <a:pt x="211" y="138"/>
                    </a:lnTo>
                    <a:lnTo>
                      <a:pt x="137" y="51"/>
                    </a:lnTo>
                    <a:lnTo>
                      <a:pt x="32" y="0"/>
                    </a:lnTo>
                    <a:lnTo>
                      <a:pt x="23" y="15"/>
                    </a:lnTo>
                    <a:lnTo>
                      <a:pt x="37" y="52"/>
                    </a:lnTo>
                    <a:lnTo>
                      <a:pt x="0" y="98"/>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grpSp>
        <p:sp>
          <p:nvSpPr>
            <p:cNvPr id="280" name="Oval 158"/>
            <p:cNvSpPr>
              <a:spLocks noChangeArrowheads="1"/>
            </p:cNvSpPr>
            <p:nvPr/>
          </p:nvSpPr>
          <p:spPr bwMode="auto">
            <a:xfrm>
              <a:off x="4222750" y="3614738"/>
              <a:ext cx="152400" cy="155575"/>
            </a:xfrm>
            <a:prstGeom prst="ellipse">
              <a:avLst/>
            </a:prstGeom>
            <a:solidFill>
              <a:srgbClr val="00C6D7">
                <a:lumMod val="60000"/>
                <a:lumOff val="40000"/>
              </a:srgbClr>
            </a:solidFill>
            <a:ln w="9525">
              <a:solidFill>
                <a:srgbClr val="000000"/>
              </a:solidFill>
              <a:round/>
              <a:headEnd/>
              <a:tailEnd/>
            </a:ln>
            <a:effectLst/>
          </p:spPr>
          <p:txBody>
            <a:bodyPr wrap="none" anchor="ctr"/>
            <a:lstStyle/>
            <a:p>
              <a:pPr eaLnBrk="1" fontAlgn="auto" hangingPunct="1">
                <a:spcBef>
                  <a:spcPts val="0"/>
                </a:spcBef>
                <a:spcAft>
                  <a:spcPts val="0"/>
                </a:spcAft>
                <a:defRPr/>
              </a:pPr>
              <a:endParaRPr lang="en-US" kern="0" dirty="0">
                <a:solidFill>
                  <a:sysClr val="windowText" lastClr="000000"/>
                </a:solidFill>
              </a:endParaRPr>
            </a:p>
          </p:txBody>
        </p:sp>
      </p:grpSp>
      <p:sp>
        <p:nvSpPr>
          <p:cNvPr id="422" name="Rectangle 5"/>
          <p:cNvSpPr>
            <a:spLocks noChangeAspect="1" noChangeArrowheads="1"/>
          </p:cNvSpPr>
          <p:nvPr/>
        </p:nvSpPr>
        <p:spPr bwMode="auto">
          <a:xfrm>
            <a:off x="3995738" y="5410200"/>
            <a:ext cx="487362" cy="215900"/>
          </a:xfrm>
          <a:prstGeom prst="rect">
            <a:avLst/>
          </a:prstGeom>
          <a:solidFill>
            <a:srgbClr val="00C6D7">
              <a:lumMod val="50000"/>
            </a:srgbClr>
          </a:solidFill>
          <a:ln w="9525">
            <a:solidFill>
              <a:srgbClr val="000000"/>
            </a:solidFill>
            <a:miter lim="800000"/>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425" name="Rectangle 6"/>
          <p:cNvSpPr>
            <a:spLocks noChangeAspect="1" noChangeArrowheads="1"/>
          </p:cNvSpPr>
          <p:nvPr/>
        </p:nvSpPr>
        <p:spPr bwMode="auto">
          <a:xfrm>
            <a:off x="3995738" y="5715000"/>
            <a:ext cx="487362" cy="215900"/>
          </a:xfrm>
          <a:prstGeom prst="rect">
            <a:avLst/>
          </a:prstGeom>
          <a:solidFill>
            <a:srgbClr val="4EF1FF"/>
          </a:solidFill>
          <a:ln w="9525">
            <a:solidFill>
              <a:srgbClr val="000000"/>
            </a:solidFill>
            <a:miter lim="800000"/>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426" name="Rectangle 7"/>
          <p:cNvSpPr>
            <a:spLocks noChangeAspect="1" noChangeArrowheads="1"/>
          </p:cNvSpPr>
          <p:nvPr/>
        </p:nvSpPr>
        <p:spPr bwMode="auto">
          <a:xfrm>
            <a:off x="3995738" y="6019800"/>
            <a:ext cx="471487" cy="209550"/>
          </a:xfrm>
          <a:prstGeom prst="rect">
            <a:avLst/>
          </a:prstGeom>
          <a:solidFill>
            <a:srgbClr val="C4FAFF"/>
          </a:solidFill>
          <a:ln w="9525">
            <a:solidFill>
              <a:srgbClr val="000000"/>
            </a:solidFill>
            <a:miter lim="800000"/>
            <a:headEnd/>
            <a:tailEnd/>
          </a:ln>
        </p:spPr>
        <p:txBody>
          <a:bodyPr/>
          <a:lstStyle/>
          <a:p>
            <a:pPr eaLnBrk="1" fontAlgn="auto" hangingPunct="1">
              <a:spcBef>
                <a:spcPts val="0"/>
              </a:spcBef>
              <a:spcAft>
                <a:spcPts val="0"/>
              </a:spcAft>
              <a:defRPr/>
            </a:pPr>
            <a:endParaRPr lang="en-US" sz="3200" kern="0" dirty="0">
              <a:solidFill>
                <a:srgbClr val="002060"/>
              </a:solidFill>
            </a:endParaRPr>
          </a:p>
        </p:txBody>
      </p:sp>
      <p:sp>
        <p:nvSpPr>
          <p:cNvPr id="28687" name="Text Box 159"/>
          <p:cNvSpPr txBox="1">
            <a:spLocks noChangeAspect="1" noChangeArrowheads="1"/>
          </p:cNvSpPr>
          <p:nvPr/>
        </p:nvSpPr>
        <p:spPr bwMode="auto">
          <a:xfrm>
            <a:off x="8464550" y="3810000"/>
            <a:ext cx="527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a:t>DC</a:t>
            </a:r>
          </a:p>
        </p:txBody>
      </p:sp>
      <p:grpSp>
        <p:nvGrpSpPr>
          <p:cNvPr id="28688" name="Group 1"/>
          <p:cNvGrpSpPr>
            <a:grpSpLocks/>
          </p:cNvGrpSpPr>
          <p:nvPr/>
        </p:nvGrpSpPr>
        <p:grpSpPr bwMode="auto">
          <a:xfrm>
            <a:off x="4724400" y="2514600"/>
            <a:ext cx="4029075" cy="2640013"/>
            <a:chOff x="4724401" y="2514600"/>
            <a:chExt cx="4029128" cy="2640013"/>
          </a:xfrm>
        </p:grpSpPr>
        <p:sp>
          <p:nvSpPr>
            <p:cNvPr id="289" name="Freeform 78"/>
            <p:cNvSpPr>
              <a:spLocks noChangeAspect="1"/>
            </p:cNvSpPr>
            <p:nvPr/>
          </p:nvSpPr>
          <p:spPr bwMode="auto">
            <a:xfrm>
              <a:off x="4918079" y="2514600"/>
              <a:ext cx="517532" cy="398463"/>
            </a:xfrm>
            <a:custGeom>
              <a:avLst/>
              <a:gdLst/>
              <a:ahLst/>
              <a:cxnLst>
                <a:cxn ang="0">
                  <a:pos x="33" y="202"/>
                </a:cxn>
                <a:cxn ang="0">
                  <a:pos x="26" y="313"/>
                </a:cxn>
                <a:cxn ang="0">
                  <a:pos x="41" y="327"/>
                </a:cxn>
                <a:cxn ang="0">
                  <a:pos x="22" y="362"/>
                </a:cxn>
                <a:cxn ang="0">
                  <a:pos x="30" y="379"/>
                </a:cxn>
                <a:cxn ang="0">
                  <a:pos x="13" y="425"/>
                </a:cxn>
                <a:cxn ang="0">
                  <a:pos x="0" y="434"/>
                </a:cxn>
                <a:cxn ang="0">
                  <a:pos x="72" y="493"/>
                </a:cxn>
                <a:cxn ang="0">
                  <a:pos x="118" y="594"/>
                </a:cxn>
                <a:cxn ang="0">
                  <a:pos x="347" y="673"/>
                </a:cxn>
                <a:cxn ang="0">
                  <a:pos x="855" y="735"/>
                </a:cxn>
                <a:cxn ang="0">
                  <a:pos x="296" y="0"/>
                </a:cxn>
                <a:cxn ang="0">
                  <a:pos x="287" y="16"/>
                </a:cxn>
                <a:cxn ang="0">
                  <a:pos x="294" y="50"/>
                </a:cxn>
                <a:cxn ang="0">
                  <a:pos x="312" y="72"/>
                </a:cxn>
                <a:cxn ang="0">
                  <a:pos x="284" y="91"/>
                </a:cxn>
                <a:cxn ang="0">
                  <a:pos x="291" y="110"/>
                </a:cxn>
                <a:cxn ang="0">
                  <a:pos x="302" y="189"/>
                </a:cxn>
                <a:cxn ang="0">
                  <a:pos x="297" y="202"/>
                </a:cxn>
                <a:cxn ang="0">
                  <a:pos x="275" y="248"/>
                </a:cxn>
                <a:cxn ang="0">
                  <a:pos x="267" y="267"/>
                </a:cxn>
                <a:cxn ang="0">
                  <a:pos x="249" y="327"/>
                </a:cxn>
                <a:cxn ang="0">
                  <a:pos x="209" y="347"/>
                </a:cxn>
                <a:cxn ang="0">
                  <a:pos x="192" y="337"/>
                </a:cxn>
                <a:cxn ang="0">
                  <a:pos x="178" y="347"/>
                </a:cxn>
                <a:cxn ang="0">
                  <a:pos x="180" y="325"/>
                </a:cxn>
                <a:cxn ang="0">
                  <a:pos x="165" y="314"/>
                </a:cxn>
                <a:cxn ang="0">
                  <a:pos x="189" y="299"/>
                </a:cxn>
                <a:cxn ang="0">
                  <a:pos x="203" y="328"/>
                </a:cxn>
                <a:cxn ang="0">
                  <a:pos x="221" y="310"/>
                </a:cxn>
                <a:cxn ang="0">
                  <a:pos x="239" y="295"/>
                </a:cxn>
                <a:cxn ang="0">
                  <a:pos x="229" y="267"/>
                </a:cxn>
                <a:cxn ang="0">
                  <a:pos x="244" y="232"/>
                </a:cxn>
                <a:cxn ang="0">
                  <a:pos x="259" y="191"/>
                </a:cxn>
                <a:cxn ang="0">
                  <a:pos x="237" y="221"/>
                </a:cxn>
                <a:cxn ang="0">
                  <a:pos x="192" y="256"/>
                </a:cxn>
                <a:cxn ang="0">
                  <a:pos x="178" y="286"/>
                </a:cxn>
                <a:cxn ang="0">
                  <a:pos x="211" y="232"/>
                </a:cxn>
                <a:cxn ang="0">
                  <a:pos x="247" y="207"/>
                </a:cxn>
                <a:cxn ang="0">
                  <a:pos x="250" y="175"/>
                </a:cxn>
                <a:cxn ang="0">
                  <a:pos x="240" y="152"/>
                </a:cxn>
                <a:cxn ang="0">
                  <a:pos x="231" y="158"/>
                </a:cxn>
                <a:cxn ang="0">
                  <a:pos x="209" y="137"/>
                </a:cxn>
                <a:cxn ang="0">
                  <a:pos x="40" y="33"/>
                </a:cxn>
              </a:cxnLst>
              <a:rect l="0" t="0" r="r" b="b"/>
              <a:pathLst>
                <a:path w="966" h="735">
                  <a:moveTo>
                    <a:pt x="22" y="124"/>
                  </a:moveTo>
                  <a:lnTo>
                    <a:pt x="35" y="159"/>
                  </a:lnTo>
                  <a:lnTo>
                    <a:pt x="33" y="202"/>
                  </a:lnTo>
                  <a:lnTo>
                    <a:pt x="30" y="241"/>
                  </a:lnTo>
                  <a:lnTo>
                    <a:pt x="35" y="257"/>
                  </a:lnTo>
                  <a:lnTo>
                    <a:pt x="26" y="313"/>
                  </a:lnTo>
                  <a:lnTo>
                    <a:pt x="43" y="299"/>
                  </a:lnTo>
                  <a:lnTo>
                    <a:pt x="68" y="323"/>
                  </a:lnTo>
                  <a:lnTo>
                    <a:pt x="41" y="327"/>
                  </a:lnTo>
                  <a:lnTo>
                    <a:pt x="24" y="323"/>
                  </a:lnTo>
                  <a:lnTo>
                    <a:pt x="23" y="347"/>
                  </a:lnTo>
                  <a:lnTo>
                    <a:pt x="22" y="362"/>
                  </a:lnTo>
                  <a:lnTo>
                    <a:pt x="44" y="362"/>
                  </a:lnTo>
                  <a:lnTo>
                    <a:pt x="48" y="371"/>
                  </a:lnTo>
                  <a:lnTo>
                    <a:pt x="30" y="379"/>
                  </a:lnTo>
                  <a:lnTo>
                    <a:pt x="33" y="403"/>
                  </a:lnTo>
                  <a:lnTo>
                    <a:pt x="20" y="427"/>
                  </a:lnTo>
                  <a:lnTo>
                    <a:pt x="13" y="425"/>
                  </a:lnTo>
                  <a:lnTo>
                    <a:pt x="22" y="388"/>
                  </a:lnTo>
                  <a:lnTo>
                    <a:pt x="15" y="378"/>
                  </a:lnTo>
                  <a:lnTo>
                    <a:pt x="0" y="434"/>
                  </a:lnTo>
                  <a:lnTo>
                    <a:pt x="24" y="452"/>
                  </a:lnTo>
                  <a:lnTo>
                    <a:pt x="68" y="474"/>
                  </a:lnTo>
                  <a:lnTo>
                    <a:pt x="72" y="493"/>
                  </a:lnTo>
                  <a:lnTo>
                    <a:pt x="90" y="493"/>
                  </a:lnTo>
                  <a:lnTo>
                    <a:pt x="127" y="568"/>
                  </a:lnTo>
                  <a:lnTo>
                    <a:pt x="118" y="594"/>
                  </a:lnTo>
                  <a:lnTo>
                    <a:pt x="177" y="642"/>
                  </a:lnTo>
                  <a:lnTo>
                    <a:pt x="275" y="640"/>
                  </a:lnTo>
                  <a:lnTo>
                    <a:pt x="347" y="673"/>
                  </a:lnTo>
                  <a:lnTo>
                    <a:pt x="382" y="665"/>
                  </a:lnTo>
                  <a:lnTo>
                    <a:pt x="604" y="673"/>
                  </a:lnTo>
                  <a:lnTo>
                    <a:pt x="855" y="735"/>
                  </a:lnTo>
                  <a:lnTo>
                    <a:pt x="860" y="654"/>
                  </a:lnTo>
                  <a:lnTo>
                    <a:pt x="966" y="181"/>
                  </a:lnTo>
                  <a:lnTo>
                    <a:pt x="296" y="0"/>
                  </a:lnTo>
                  <a:lnTo>
                    <a:pt x="289" y="3"/>
                  </a:lnTo>
                  <a:lnTo>
                    <a:pt x="294" y="12"/>
                  </a:lnTo>
                  <a:lnTo>
                    <a:pt x="287" y="16"/>
                  </a:lnTo>
                  <a:lnTo>
                    <a:pt x="294" y="26"/>
                  </a:lnTo>
                  <a:lnTo>
                    <a:pt x="292" y="38"/>
                  </a:lnTo>
                  <a:lnTo>
                    <a:pt x="294" y="50"/>
                  </a:lnTo>
                  <a:lnTo>
                    <a:pt x="302" y="44"/>
                  </a:lnTo>
                  <a:lnTo>
                    <a:pt x="316" y="51"/>
                  </a:lnTo>
                  <a:lnTo>
                    <a:pt x="312" y="72"/>
                  </a:lnTo>
                  <a:lnTo>
                    <a:pt x="314" y="81"/>
                  </a:lnTo>
                  <a:lnTo>
                    <a:pt x="300" y="110"/>
                  </a:lnTo>
                  <a:lnTo>
                    <a:pt x="284" y="91"/>
                  </a:lnTo>
                  <a:lnTo>
                    <a:pt x="279" y="92"/>
                  </a:lnTo>
                  <a:lnTo>
                    <a:pt x="279" y="105"/>
                  </a:lnTo>
                  <a:lnTo>
                    <a:pt x="291" y="110"/>
                  </a:lnTo>
                  <a:lnTo>
                    <a:pt x="303" y="139"/>
                  </a:lnTo>
                  <a:lnTo>
                    <a:pt x="297" y="176"/>
                  </a:lnTo>
                  <a:lnTo>
                    <a:pt x="302" y="189"/>
                  </a:lnTo>
                  <a:lnTo>
                    <a:pt x="314" y="191"/>
                  </a:lnTo>
                  <a:lnTo>
                    <a:pt x="308" y="199"/>
                  </a:lnTo>
                  <a:lnTo>
                    <a:pt x="297" y="202"/>
                  </a:lnTo>
                  <a:lnTo>
                    <a:pt x="279" y="227"/>
                  </a:lnTo>
                  <a:lnTo>
                    <a:pt x="279" y="236"/>
                  </a:lnTo>
                  <a:lnTo>
                    <a:pt x="275" y="248"/>
                  </a:lnTo>
                  <a:lnTo>
                    <a:pt x="268" y="251"/>
                  </a:lnTo>
                  <a:lnTo>
                    <a:pt x="275" y="263"/>
                  </a:lnTo>
                  <a:lnTo>
                    <a:pt x="267" y="267"/>
                  </a:lnTo>
                  <a:lnTo>
                    <a:pt x="266" y="308"/>
                  </a:lnTo>
                  <a:lnTo>
                    <a:pt x="249" y="315"/>
                  </a:lnTo>
                  <a:lnTo>
                    <a:pt x="249" y="327"/>
                  </a:lnTo>
                  <a:lnTo>
                    <a:pt x="237" y="313"/>
                  </a:lnTo>
                  <a:lnTo>
                    <a:pt x="237" y="319"/>
                  </a:lnTo>
                  <a:lnTo>
                    <a:pt x="209" y="347"/>
                  </a:lnTo>
                  <a:lnTo>
                    <a:pt x="200" y="342"/>
                  </a:lnTo>
                  <a:lnTo>
                    <a:pt x="194" y="329"/>
                  </a:lnTo>
                  <a:lnTo>
                    <a:pt x="192" y="337"/>
                  </a:lnTo>
                  <a:lnTo>
                    <a:pt x="185" y="331"/>
                  </a:lnTo>
                  <a:lnTo>
                    <a:pt x="180" y="350"/>
                  </a:lnTo>
                  <a:lnTo>
                    <a:pt x="178" y="347"/>
                  </a:lnTo>
                  <a:lnTo>
                    <a:pt x="178" y="334"/>
                  </a:lnTo>
                  <a:lnTo>
                    <a:pt x="170" y="336"/>
                  </a:lnTo>
                  <a:lnTo>
                    <a:pt x="180" y="325"/>
                  </a:lnTo>
                  <a:lnTo>
                    <a:pt x="166" y="323"/>
                  </a:lnTo>
                  <a:lnTo>
                    <a:pt x="178" y="317"/>
                  </a:lnTo>
                  <a:lnTo>
                    <a:pt x="165" y="314"/>
                  </a:lnTo>
                  <a:lnTo>
                    <a:pt x="171" y="305"/>
                  </a:lnTo>
                  <a:lnTo>
                    <a:pt x="183" y="314"/>
                  </a:lnTo>
                  <a:lnTo>
                    <a:pt x="189" y="299"/>
                  </a:lnTo>
                  <a:lnTo>
                    <a:pt x="209" y="289"/>
                  </a:lnTo>
                  <a:lnTo>
                    <a:pt x="199" y="317"/>
                  </a:lnTo>
                  <a:lnTo>
                    <a:pt x="203" y="328"/>
                  </a:lnTo>
                  <a:lnTo>
                    <a:pt x="211" y="305"/>
                  </a:lnTo>
                  <a:lnTo>
                    <a:pt x="229" y="293"/>
                  </a:lnTo>
                  <a:lnTo>
                    <a:pt x="221" y="310"/>
                  </a:lnTo>
                  <a:lnTo>
                    <a:pt x="229" y="319"/>
                  </a:lnTo>
                  <a:lnTo>
                    <a:pt x="229" y="306"/>
                  </a:lnTo>
                  <a:lnTo>
                    <a:pt x="239" y="295"/>
                  </a:lnTo>
                  <a:lnTo>
                    <a:pt x="250" y="278"/>
                  </a:lnTo>
                  <a:lnTo>
                    <a:pt x="247" y="266"/>
                  </a:lnTo>
                  <a:lnTo>
                    <a:pt x="229" y="267"/>
                  </a:lnTo>
                  <a:lnTo>
                    <a:pt x="233" y="248"/>
                  </a:lnTo>
                  <a:lnTo>
                    <a:pt x="242" y="258"/>
                  </a:lnTo>
                  <a:lnTo>
                    <a:pt x="244" y="232"/>
                  </a:lnTo>
                  <a:lnTo>
                    <a:pt x="267" y="233"/>
                  </a:lnTo>
                  <a:lnTo>
                    <a:pt x="268" y="207"/>
                  </a:lnTo>
                  <a:lnTo>
                    <a:pt x="259" y="191"/>
                  </a:lnTo>
                  <a:lnTo>
                    <a:pt x="259" y="217"/>
                  </a:lnTo>
                  <a:lnTo>
                    <a:pt x="252" y="211"/>
                  </a:lnTo>
                  <a:lnTo>
                    <a:pt x="237" y="221"/>
                  </a:lnTo>
                  <a:lnTo>
                    <a:pt x="228" y="239"/>
                  </a:lnTo>
                  <a:lnTo>
                    <a:pt x="215" y="241"/>
                  </a:lnTo>
                  <a:lnTo>
                    <a:pt x="192" y="256"/>
                  </a:lnTo>
                  <a:lnTo>
                    <a:pt x="173" y="278"/>
                  </a:lnTo>
                  <a:lnTo>
                    <a:pt x="205" y="278"/>
                  </a:lnTo>
                  <a:lnTo>
                    <a:pt x="178" y="286"/>
                  </a:lnTo>
                  <a:lnTo>
                    <a:pt x="165" y="280"/>
                  </a:lnTo>
                  <a:lnTo>
                    <a:pt x="192" y="241"/>
                  </a:lnTo>
                  <a:lnTo>
                    <a:pt x="211" y="232"/>
                  </a:lnTo>
                  <a:lnTo>
                    <a:pt x="231" y="205"/>
                  </a:lnTo>
                  <a:lnTo>
                    <a:pt x="234" y="218"/>
                  </a:lnTo>
                  <a:lnTo>
                    <a:pt x="247" y="207"/>
                  </a:lnTo>
                  <a:lnTo>
                    <a:pt x="259" y="179"/>
                  </a:lnTo>
                  <a:lnTo>
                    <a:pt x="254" y="161"/>
                  </a:lnTo>
                  <a:lnTo>
                    <a:pt x="250" y="175"/>
                  </a:lnTo>
                  <a:lnTo>
                    <a:pt x="244" y="172"/>
                  </a:lnTo>
                  <a:lnTo>
                    <a:pt x="250" y="152"/>
                  </a:lnTo>
                  <a:lnTo>
                    <a:pt x="240" y="152"/>
                  </a:lnTo>
                  <a:lnTo>
                    <a:pt x="239" y="170"/>
                  </a:lnTo>
                  <a:lnTo>
                    <a:pt x="232" y="176"/>
                  </a:lnTo>
                  <a:lnTo>
                    <a:pt x="231" y="158"/>
                  </a:lnTo>
                  <a:lnTo>
                    <a:pt x="224" y="152"/>
                  </a:lnTo>
                  <a:lnTo>
                    <a:pt x="218" y="161"/>
                  </a:lnTo>
                  <a:lnTo>
                    <a:pt x="209" y="137"/>
                  </a:lnTo>
                  <a:lnTo>
                    <a:pt x="185" y="134"/>
                  </a:lnTo>
                  <a:lnTo>
                    <a:pt x="100" y="91"/>
                  </a:lnTo>
                  <a:lnTo>
                    <a:pt x="40" y="33"/>
                  </a:lnTo>
                  <a:lnTo>
                    <a:pt x="23" y="75"/>
                  </a:lnTo>
                  <a:lnTo>
                    <a:pt x="22" y="124"/>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0" name="Freeform 79"/>
            <p:cNvSpPr>
              <a:spLocks noChangeAspect="1"/>
            </p:cNvSpPr>
            <p:nvPr/>
          </p:nvSpPr>
          <p:spPr bwMode="auto">
            <a:xfrm>
              <a:off x="4724401" y="3170238"/>
              <a:ext cx="612783" cy="1112837"/>
            </a:xfrm>
            <a:custGeom>
              <a:avLst/>
              <a:gdLst/>
              <a:ahLst/>
              <a:cxnLst>
                <a:cxn ang="0">
                  <a:pos x="26" y="372"/>
                </a:cxn>
                <a:cxn ang="0">
                  <a:pos x="40" y="416"/>
                </a:cxn>
                <a:cxn ang="0">
                  <a:pos x="8" y="578"/>
                </a:cxn>
                <a:cxn ang="0">
                  <a:pos x="30" y="624"/>
                </a:cxn>
                <a:cxn ang="0">
                  <a:pos x="119" y="837"/>
                </a:cxn>
                <a:cxn ang="0">
                  <a:pos x="129" y="832"/>
                </a:cxn>
                <a:cxn ang="0">
                  <a:pos x="133" y="786"/>
                </a:cxn>
                <a:cxn ang="0">
                  <a:pos x="147" y="777"/>
                </a:cxn>
                <a:cxn ang="0">
                  <a:pos x="164" y="790"/>
                </a:cxn>
                <a:cxn ang="0">
                  <a:pos x="136" y="816"/>
                </a:cxn>
                <a:cxn ang="0">
                  <a:pos x="147" y="835"/>
                </a:cxn>
                <a:cxn ang="0">
                  <a:pos x="172" y="924"/>
                </a:cxn>
                <a:cxn ang="0">
                  <a:pos x="157" y="919"/>
                </a:cxn>
                <a:cxn ang="0">
                  <a:pos x="125" y="884"/>
                </a:cxn>
                <a:cxn ang="0">
                  <a:pos x="133" y="849"/>
                </a:cxn>
                <a:cxn ang="0">
                  <a:pos x="119" y="850"/>
                </a:cxn>
                <a:cxn ang="0">
                  <a:pos x="98" y="888"/>
                </a:cxn>
                <a:cxn ang="0">
                  <a:pos x="107" y="972"/>
                </a:cxn>
                <a:cxn ang="0">
                  <a:pos x="125" y="1009"/>
                </a:cxn>
                <a:cxn ang="0">
                  <a:pos x="167" y="1041"/>
                </a:cxn>
                <a:cxn ang="0">
                  <a:pos x="152" y="1083"/>
                </a:cxn>
                <a:cxn ang="0">
                  <a:pos x="129" y="1090"/>
                </a:cxn>
                <a:cxn ang="0">
                  <a:pos x="125" y="1142"/>
                </a:cxn>
                <a:cxn ang="0">
                  <a:pos x="180" y="1267"/>
                </a:cxn>
                <a:cxn ang="0">
                  <a:pos x="225" y="1341"/>
                </a:cxn>
                <a:cxn ang="0">
                  <a:pos x="219" y="1388"/>
                </a:cxn>
                <a:cxn ang="0">
                  <a:pos x="246" y="1417"/>
                </a:cxn>
                <a:cxn ang="0">
                  <a:pos x="234" y="1446"/>
                </a:cxn>
                <a:cxn ang="0">
                  <a:pos x="218" y="1517"/>
                </a:cxn>
                <a:cxn ang="0">
                  <a:pos x="239" y="1544"/>
                </a:cxn>
                <a:cxn ang="0">
                  <a:pos x="378" y="1595"/>
                </a:cxn>
                <a:cxn ang="0">
                  <a:pos x="436" y="1676"/>
                </a:cxn>
                <a:cxn ang="0">
                  <a:pos x="502" y="1704"/>
                </a:cxn>
                <a:cxn ang="0">
                  <a:pos x="503" y="1751"/>
                </a:cxn>
                <a:cxn ang="0">
                  <a:pos x="547" y="1763"/>
                </a:cxn>
                <a:cxn ang="0">
                  <a:pos x="606" y="1846"/>
                </a:cxn>
                <a:cxn ang="0">
                  <a:pos x="639" y="1918"/>
                </a:cxn>
                <a:cxn ang="0">
                  <a:pos x="641" y="2030"/>
                </a:cxn>
                <a:cxn ang="0">
                  <a:pos x="1047" y="2057"/>
                </a:cxn>
                <a:cxn ang="0">
                  <a:pos x="1022" y="2009"/>
                </a:cxn>
                <a:cxn ang="0">
                  <a:pos x="1035" y="1945"/>
                </a:cxn>
                <a:cxn ang="0">
                  <a:pos x="1101" y="1832"/>
                </a:cxn>
                <a:cxn ang="0">
                  <a:pos x="1147" y="1801"/>
                </a:cxn>
                <a:cxn ang="0">
                  <a:pos x="1119" y="1760"/>
                </a:cxn>
                <a:cxn ang="0">
                  <a:pos x="1102" y="1648"/>
                </a:cxn>
                <a:cxn ang="0">
                  <a:pos x="558" y="794"/>
                </a:cxn>
                <a:cxn ang="0">
                  <a:pos x="516" y="706"/>
                </a:cxn>
                <a:cxn ang="0">
                  <a:pos x="652" y="160"/>
                </a:cxn>
                <a:cxn ang="0">
                  <a:pos x="110" y="0"/>
                </a:cxn>
                <a:cxn ang="0">
                  <a:pos x="95" y="32"/>
                </a:cxn>
                <a:cxn ang="0">
                  <a:pos x="98" y="103"/>
                </a:cxn>
                <a:cxn ang="0">
                  <a:pos x="0" y="275"/>
                </a:cxn>
                <a:cxn ang="0">
                  <a:pos x="26" y="372"/>
                </a:cxn>
              </a:cxnLst>
              <a:rect l="0" t="0" r="r" b="b"/>
              <a:pathLst>
                <a:path w="1147" h="2057">
                  <a:moveTo>
                    <a:pt x="26" y="372"/>
                  </a:moveTo>
                  <a:lnTo>
                    <a:pt x="40" y="416"/>
                  </a:lnTo>
                  <a:lnTo>
                    <a:pt x="8" y="578"/>
                  </a:lnTo>
                  <a:lnTo>
                    <a:pt x="30" y="624"/>
                  </a:lnTo>
                  <a:lnTo>
                    <a:pt x="119" y="837"/>
                  </a:lnTo>
                  <a:lnTo>
                    <a:pt x="129" y="832"/>
                  </a:lnTo>
                  <a:lnTo>
                    <a:pt x="133" y="786"/>
                  </a:lnTo>
                  <a:lnTo>
                    <a:pt x="147" y="777"/>
                  </a:lnTo>
                  <a:lnTo>
                    <a:pt x="164" y="790"/>
                  </a:lnTo>
                  <a:lnTo>
                    <a:pt x="136" y="816"/>
                  </a:lnTo>
                  <a:lnTo>
                    <a:pt x="147" y="835"/>
                  </a:lnTo>
                  <a:lnTo>
                    <a:pt x="172" y="924"/>
                  </a:lnTo>
                  <a:lnTo>
                    <a:pt x="157" y="919"/>
                  </a:lnTo>
                  <a:lnTo>
                    <a:pt x="125" y="884"/>
                  </a:lnTo>
                  <a:lnTo>
                    <a:pt x="133" y="849"/>
                  </a:lnTo>
                  <a:lnTo>
                    <a:pt x="119" y="850"/>
                  </a:lnTo>
                  <a:lnTo>
                    <a:pt x="98" y="888"/>
                  </a:lnTo>
                  <a:lnTo>
                    <a:pt x="107" y="972"/>
                  </a:lnTo>
                  <a:lnTo>
                    <a:pt x="125" y="1009"/>
                  </a:lnTo>
                  <a:lnTo>
                    <a:pt x="167" y="1041"/>
                  </a:lnTo>
                  <a:lnTo>
                    <a:pt x="152" y="1083"/>
                  </a:lnTo>
                  <a:lnTo>
                    <a:pt x="129" y="1090"/>
                  </a:lnTo>
                  <a:lnTo>
                    <a:pt x="125" y="1142"/>
                  </a:lnTo>
                  <a:lnTo>
                    <a:pt x="180" y="1267"/>
                  </a:lnTo>
                  <a:lnTo>
                    <a:pt x="225" y="1341"/>
                  </a:lnTo>
                  <a:lnTo>
                    <a:pt x="219" y="1388"/>
                  </a:lnTo>
                  <a:lnTo>
                    <a:pt x="246" y="1417"/>
                  </a:lnTo>
                  <a:lnTo>
                    <a:pt x="234" y="1446"/>
                  </a:lnTo>
                  <a:lnTo>
                    <a:pt x="218" y="1517"/>
                  </a:lnTo>
                  <a:lnTo>
                    <a:pt x="239" y="1544"/>
                  </a:lnTo>
                  <a:lnTo>
                    <a:pt x="378" y="1595"/>
                  </a:lnTo>
                  <a:lnTo>
                    <a:pt x="436" y="1676"/>
                  </a:lnTo>
                  <a:lnTo>
                    <a:pt x="502" y="1704"/>
                  </a:lnTo>
                  <a:lnTo>
                    <a:pt x="503" y="1751"/>
                  </a:lnTo>
                  <a:lnTo>
                    <a:pt x="547" y="1763"/>
                  </a:lnTo>
                  <a:lnTo>
                    <a:pt x="606" y="1846"/>
                  </a:lnTo>
                  <a:lnTo>
                    <a:pt x="639" y="1918"/>
                  </a:lnTo>
                  <a:lnTo>
                    <a:pt x="641" y="2030"/>
                  </a:lnTo>
                  <a:lnTo>
                    <a:pt x="1047" y="2057"/>
                  </a:lnTo>
                  <a:lnTo>
                    <a:pt x="1022" y="2009"/>
                  </a:lnTo>
                  <a:lnTo>
                    <a:pt x="1035" y="1945"/>
                  </a:lnTo>
                  <a:lnTo>
                    <a:pt x="1101" y="1832"/>
                  </a:lnTo>
                  <a:lnTo>
                    <a:pt x="1147" y="1801"/>
                  </a:lnTo>
                  <a:lnTo>
                    <a:pt x="1119" y="1760"/>
                  </a:lnTo>
                  <a:lnTo>
                    <a:pt x="1102" y="1648"/>
                  </a:lnTo>
                  <a:lnTo>
                    <a:pt x="558" y="794"/>
                  </a:lnTo>
                  <a:lnTo>
                    <a:pt x="516" y="706"/>
                  </a:lnTo>
                  <a:lnTo>
                    <a:pt x="652" y="160"/>
                  </a:lnTo>
                  <a:lnTo>
                    <a:pt x="110" y="0"/>
                  </a:lnTo>
                  <a:lnTo>
                    <a:pt x="95" y="32"/>
                  </a:lnTo>
                  <a:lnTo>
                    <a:pt x="98" y="103"/>
                  </a:lnTo>
                  <a:lnTo>
                    <a:pt x="0" y="275"/>
                  </a:lnTo>
                  <a:lnTo>
                    <a:pt x="26" y="372"/>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1" name="Freeform 80"/>
            <p:cNvSpPr>
              <a:spLocks noChangeAspect="1"/>
            </p:cNvSpPr>
            <p:nvPr/>
          </p:nvSpPr>
          <p:spPr bwMode="auto">
            <a:xfrm>
              <a:off x="5281621" y="2613025"/>
              <a:ext cx="460381" cy="787400"/>
            </a:xfrm>
            <a:custGeom>
              <a:avLst/>
              <a:gdLst/>
              <a:ahLst/>
              <a:cxnLst>
                <a:cxn ang="0">
                  <a:pos x="0" y="1297"/>
                </a:cxn>
                <a:cxn ang="0">
                  <a:pos x="69" y="983"/>
                </a:cxn>
                <a:cxn ang="0">
                  <a:pos x="104" y="901"/>
                </a:cxn>
                <a:cxn ang="0">
                  <a:pos x="74" y="861"/>
                </a:cxn>
                <a:cxn ang="0">
                  <a:pos x="81" y="824"/>
                </a:cxn>
                <a:cxn ang="0">
                  <a:pos x="135" y="771"/>
                </a:cxn>
                <a:cxn ang="0">
                  <a:pos x="180" y="698"/>
                </a:cxn>
                <a:cxn ang="0">
                  <a:pos x="219" y="636"/>
                </a:cxn>
                <a:cxn ang="0">
                  <a:pos x="190" y="586"/>
                </a:cxn>
                <a:cxn ang="0">
                  <a:pos x="176" y="554"/>
                </a:cxn>
                <a:cxn ang="0">
                  <a:pos x="181" y="473"/>
                </a:cxn>
                <a:cxn ang="0">
                  <a:pos x="287" y="0"/>
                </a:cxn>
                <a:cxn ang="0">
                  <a:pos x="403" y="28"/>
                </a:cxn>
                <a:cxn ang="0">
                  <a:pos x="365" y="213"/>
                </a:cxn>
                <a:cxn ang="0">
                  <a:pos x="390" y="276"/>
                </a:cxn>
                <a:cxn ang="0">
                  <a:pos x="391" y="319"/>
                </a:cxn>
                <a:cxn ang="0">
                  <a:pos x="378" y="325"/>
                </a:cxn>
                <a:cxn ang="0">
                  <a:pos x="423" y="370"/>
                </a:cxn>
                <a:cxn ang="0">
                  <a:pos x="470" y="487"/>
                </a:cxn>
                <a:cxn ang="0">
                  <a:pos x="484" y="481"/>
                </a:cxn>
                <a:cxn ang="0">
                  <a:pos x="486" y="498"/>
                </a:cxn>
                <a:cxn ang="0">
                  <a:pos x="508" y="506"/>
                </a:cxn>
                <a:cxn ang="0">
                  <a:pos x="525" y="508"/>
                </a:cxn>
                <a:cxn ang="0">
                  <a:pos x="484" y="593"/>
                </a:cxn>
                <a:cxn ang="0">
                  <a:pos x="489" y="650"/>
                </a:cxn>
                <a:cxn ang="0">
                  <a:pos x="459" y="704"/>
                </a:cxn>
                <a:cxn ang="0">
                  <a:pos x="479" y="729"/>
                </a:cxn>
                <a:cxn ang="0">
                  <a:pos x="538" y="694"/>
                </a:cxn>
                <a:cxn ang="0">
                  <a:pos x="582" y="881"/>
                </a:cxn>
                <a:cxn ang="0">
                  <a:pos x="607" y="888"/>
                </a:cxn>
                <a:cxn ang="0">
                  <a:pos x="613" y="946"/>
                </a:cxn>
                <a:cxn ang="0">
                  <a:pos x="636" y="970"/>
                </a:cxn>
                <a:cxn ang="0">
                  <a:pos x="653" y="947"/>
                </a:cxn>
                <a:cxn ang="0">
                  <a:pos x="692" y="966"/>
                </a:cxn>
                <a:cxn ang="0">
                  <a:pos x="714" y="946"/>
                </a:cxn>
                <a:cxn ang="0">
                  <a:pos x="796" y="965"/>
                </a:cxn>
                <a:cxn ang="0">
                  <a:pos x="814" y="968"/>
                </a:cxn>
                <a:cxn ang="0">
                  <a:pos x="832" y="931"/>
                </a:cxn>
                <a:cxn ang="0">
                  <a:pos x="865" y="989"/>
                </a:cxn>
                <a:cxn ang="0">
                  <a:pos x="790" y="1459"/>
                </a:cxn>
                <a:cxn ang="0">
                  <a:pos x="393" y="1386"/>
                </a:cxn>
                <a:cxn ang="0">
                  <a:pos x="0" y="1297"/>
                </a:cxn>
              </a:cxnLst>
              <a:rect l="0" t="0" r="r" b="b"/>
              <a:pathLst>
                <a:path w="865" h="1459">
                  <a:moveTo>
                    <a:pt x="0" y="1297"/>
                  </a:moveTo>
                  <a:lnTo>
                    <a:pt x="69" y="983"/>
                  </a:lnTo>
                  <a:lnTo>
                    <a:pt x="104" y="901"/>
                  </a:lnTo>
                  <a:lnTo>
                    <a:pt x="74" y="861"/>
                  </a:lnTo>
                  <a:lnTo>
                    <a:pt x="81" y="824"/>
                  </a:lnTo>
                  <a:lnTo>
                    <a:pt x="135" y="771"/>
                  </a:lnTo>
                  <a:lnTo>
                    <a:pt x="180" y="698"/>
                  </a:lnTo>
                  <a:lnTo>
                    <a:pt x="219" y="636"/>
                  </a:lnTo>
                  <a:lnTo>
                    <a:pt x="190" y="586"/>
                  </a:lnTo>
                  <a:lnTo>
                    <a:pt x="176" y="554"/>
                  </a:lnTo>
                  <a:lnTo>
                    <a:pt x="181" y="473"/>
                  </a:lnTo>
                  <a:lnTo>
                    <a:pt x="287" y="0"/>
                  </a:lnTo>
                  <a:lnTo>
                    <a:pt x="403" y="28"/>
                  </a:lnTo>
                  <a:lnTo>
                    <a:pt x="365" y="213"/>
                  </a:lnTo>
                  <a:lnTo>
                    <a:pt x="390" y="276"/>
                  </a:lnTo>
                  <a:lnTo>
                    <a:pt x="391" y="319"/>
                  </a:lnTo>
                  <a:lnTo>
                    <a:pt x="378" y="325"/>
                  </a:lnTo>
                  <a:lnTo>
                    <a:pt x="423" y="370"/>
                  </a:lnTo>
                  <a:lnTo>
                    <a:pt x="470" y="487"/>
                  </a:lnTo>
                  <a:lnTo>
                    <a:pt x="484" y="481"/>
                  </a:lnTo>
                  <a:lnTo>
                    <a:pt x="486" y="498"/>
                  </a:lnTo>
                  <a:lnTo>
                    <a:pt x="508" y="506"/>
                  </a:lnTo>
                  <a:lnTo>
                    <a:pt x="525" y="508"/>
                  </a:lnTo>
                  <a:lnTo>
                    <a:pt x="484" y="593"/>
                  </a:lnTo>
                  <a:lnTo>
                    <a:pt x="489" y="650"/>
                  </a:lnTo>
                  <a:lnTo>
                    <a:pt x="459" y="704"/>
                  </a:lnTo>
                  <a:lnTo>
                    <a:pt x="479" y="729"/>
                  </a:lnTo>
                  <a:lnTo>
                    <a:pt x="538" y="694"/>
                  </a:lnTo>
                  <a:lnTo>
                    <a:pt x="582" y="881"/>
                  </a:lnTo>
                  <a:lnTo>
                    <a:pt x="607" y="888"/>
                  </a:lnTo>
                  <a:lnTo>
                    <a:pt x="613" y="946"/>
                  </a:lnTo>
                  <a:lnTo>
                    <a:pt x="636" y="970"/>
                  </a:lnTo>
                  <a:lnTo>
                    <a:pt x="653" y="947"/>
                  </a:lnTo>
                  <a:lnTo>
                    <a:pt x="692" y="966"/>
                  </a:lnTo>
                  <a:lnTo>
                    <a:pt x="714" y="946"/>
                  </a:lnTo>
                  <a:lnTo>
                    <a:pt x="796" y="965"/>
                  </a:lnTo>
                  <a:lnTo>
                    <a:pt x="814" y="968"/>
                  </a:lnTo>
                  <a:lnTo>
                    <a:pt x="832" y="931"/>
                  </a:lnTo>
                  <a:lnTo>
                    <a:pt x="865" y="989"/>
                  </a:lnTo>
                  <a:lnTo>
                    <a:pt x="790" y="1459"/>
                  </a:lnTo>
                  <a:lnTo>
                    <a:pt x="393" y="1386"/>
                  </a:lnTo>
                  <a:lnTo>
                    <a:pt x="0" y="1297"/>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2" name="Freeform 81"/>
            <p:cNvSpPr>
              <a:spLocks noChangeAspect="1"/>
            </p:cNvSpPr>
            <p:nvPr/>
          </p:nvSpPr>
          <p:spPr bwMode="auto">
            <a:xfrm>
              <a:off x="5476886" y="2628900"/>
              <a:ext cx="785823" cy="530225"/>
            </a:xfrm>
            <a:custGeom>
              <a:avLst/>
              <a:gdLst/>
              <a:ahLst/>
              <a:cxnLst>
                <a:cxn ang="0">
                  <a:pos x="0" y="185"/>
                </a:cxn>
                <a:cxn ang="0">
                  <a:pos x="25" y="248"/>
                </a:cxn>
                <a:cxn ang="0">
                  <a:pos x="26" y="291"/>
                </a:cxn>
                <a:cxn ang="0">
                  <a:pos x="13" y="297"/>
                </a:cxn>
                <a:cxn ang="0">
                  <a:pos x="58" y="342"/>
                </a:cxn>
                <a:cxn ang="0">
                  <a:pos x="105" y="459"/>
                </a:cxn>
                <a:cxn ang="0">
                  <a:pos x="119" y="453"/>
                </a:cxn>
                <a:cxn ang="0">
                  <a:pos x="121" y="470"/>
                </a:cxn>
                <a:cxn ang="0">
                  <a:pos x="143" y="478"/>
                </a:cxn>
                <a:cxn ang="0">
                  <a:pos x="160" y="480"/>
                </a:cxn>
                <a:cxn ang="0">
                  <a:pos x="119" y="565"/>
                </a:cxn>
                <a:cxn ang="0">
                  <a:pos x="124" y="622"/>
                </a:cxn>
                <a:cxn ang="0">
                  <a:pos x="94" y="676"/>
                </a:cxn>
                <a:cxn ang="0">
                  <a:pos x="114" y="701"/>
                </a:cxn>
                <a:cxn ang="0">
                  <a:pos x="173" y="666"/>
                </a:cxn>
                <a:cxn ang="0">
                  <a:pos x="217" y="853"/>
                </a:cxn>
                <a:cxn ang="0">
                  <a:pos x="242" y="860"/>
                </a:cxn>
                <a:cxn ang="0">
                  <a:pos x="248" y="918"/>
                </a:cxn>
                <a:cxn ang="0">
                  <a:pos x="271" y="942"/>
                </a:cxn>
                <a:cxn ang="0">
                  <a:pos x="288" y="919"/>
                </a:cxn>
                <a:cxn ang="0">
                  <a:pos x="327" y="938"/>
                </a:cxn>
                <a:cxn ang="0">
                  <a:pos x="349" y="918"/>
                </a:cxn>
                <a:cxn ang="0">
                  <a:pos x="431" y="937"/>
                </a:cxn>
                <a:cxn ang="0">
                  <a:pos x="449" y="940"/>
                </a:cxn>
                <a:cxn ang="0">
                  <a:pos x="467" y="903"/>
                </a:cxn>
                <a:cxn ang="0">
                  <a:pos x="500" y="961"/>
                </a:cxn>
                <a:cxn ang="0">
                  <a:pos x="516" y="868"/>
                </a:cxn>
                <a:cxn ang="0">
                  <a:pos x="917" y="931"/>
                </a:cxn>
                <a:cxn ang="0">
                  <a:pos x="1414" y="984"/>
                </a:cxn>
                <a:cxn ang="0">
                  <a:pos x="1427" y="806"/>
                </a:cxn>
                <a:cxn ang="0">
                  <a:pos x="1478" y="230"/>
                </a:cxn>
                <a:cxn ang="0">
                  <a:pos x="824" y="149"/>
                </a:cxn>
                <a:cxn ang="0">
                  <a:pos x="497" y="93"/>
                </a:cxn>
                <a:cxn ang="0">
                  <a:pos x="38" y="0"/>
                </a:cxn>
                <a:cxn ang="0">
                  <a:pos x="0" y="185"/>
                </a:cxn>
              </a:cxnLst>
              <a:rect l="0" t="0" r="r" b="b"/>
              <a:pathLst>
                <a:path w="1478" h="984">
                  <a:moveTo>
                    <a:pt x="0" y="185"/>
                  </a:moveTo>
                  <a:lnTo>
                    <a:pt x="25" y="248"/>
                  </a:lnTo>
                  <a:lnTo>
                    <a:pt x="26" y="291"/>
                  </a:lnTo>
                  <a:lnTo>
                    <a:pt x="13" y="297"/>
                  </a:lnTo>
                  <a:lnTo>
                    <a:pt x="58" y="342"/>
                  </a:lnTo>
                  <a:lnTo>
                    <a:pt x="105" y="459"/>
                  </a:lnTo>
                  <a:lnTo>
                    <a:pt x="119" y="453"/>
                  </a:lnTo>
                  <a:lnTo>
                    <a:pt x="121" y="470"/>
                  </a:lnTo>
                  <a:lnTo>
                    <a:pt x="143" y="478"/>
                  </a:lnTo>
                  <a:lnTo>
                    <a:pt x="160" y="480"/>
                  </a:lnTo>
                  <a:lnTo>
                    <a:pt x="119" y="565"/>
                  </a:lnTo>
                  <a:lnTo>
                    <a:pt x="124" y="622"/>
                  </a:lnTo>
                  <a:lnTo>
                    <a:pt x="94" y="676"/>
                  </a:lnTo>
                  <a:lnTo>
                    <a:pt x="114" y="701"/>
                  </a:lnTo>
                  <a:lnTo>
                    <a:pt x="173" y="666"/>
                  </a:lnTo>
                  <a:lnTo>
                    <a:pt x="217" y="853"/>
                  </a:lnTo>
                  <a:lnTo>
                    <a:pt x="242" y="860"/>
                  </a:lnTo>
                  <a:lnTo>
                    <a:pt x="248" y="918"/>
                  </a:lnTo>
                  <a:lnTo>
                    <a:pt x="271" y="942"/>
                  </a:lnTo>
                  <a:lnTo>
                    <a:pt x="288" y="919"/>
                  </a:lnTo>
                  <a:lnTo>
                    <a:pt x="327" y="938"/>
                  </a:lnTo>
                  <a:lnTo>
                    <a:pt x="349" y="918"/>
                  </a:lnTo>
                  <a:lnTo>
                    <a:pt x="431" y="937"/>
                  </a:lnTo>
                  <a:lnTo>
                    <a:pt x="449" y="940"/>
                  </a:lnTo>
                  <a:lnTo>
                    <a:pt x="467" y="903"/>
                  </a:lnTo>
                  <a:lnTo>
                    <a:pt x="500" y="961"/>
                  </a:lnTo>
                  <a:lnTo>
                    <a:pt x="516" y="868"/>
                  </a:lnTo>
                  <a:lnTo>
                    <a:pt x="917" y="931"/>
                  </a:lnTo>
                  <a:lnTo>
                    <a:pt x="1414" y="984"/>
                  </a:lnTo>
                  <a:lnTo>
                    <a:pt x="1427" y="806"/>
                  </a:lnTo>
                  <a:lnTo>
                    <a:pt x="1478" y="230"/>
                  </a:lnTo>
                  <a:lnTo>
                    <a:pt x="824" y="149"/>
                  </a:lnTo>
                  <a:lnTo>
                    <a:pt x="497" y="93"/>
                  </a:lnTo>
                  <a:lnTo>
                    <a:pt x="38" y="0"/>
                  </a:lnTo>
                  <a:lnTo>
                    <a:pt x="0" y="185"/>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3" name="Freeform 83"/>
            <p:cNvSpPr>
              <a:spLocks noChangeAspect="1"/>
            </p:cNvSpPr>
            <p:nvPr/>
          </p:nvSpPr>
          <p:spPr bwMode="auto">
            <a:xfrm>
              <a:off x="5054605" y="2574925"/>
              <a:ext cx="15875" cy="42863"/>
            </a:xfrm>
            <a:custGeom>
              <a:avLst/>
              <a:gdLst/>
              <a:ahLst/>
              <a:cxnLst>
                <a:cxn ang="0">
                  <a:pos x="0" y="21"/>
                </a:cxn>
                <a:cxn ang="0">
                  <a:pos x="21" y="0"/>
                </a:cxn>
                <a:cxn ang="0">
                  <a:pos x="32" y="11"/>
                </a:cxn>
                <a:cxn ang="0">
                  <a:pos x="25" y="78"/>
                </a:cxn>
                <a:cxn ang="0">
                  <a:pos x="0" y="21"/>
                </a:cxn>
              </a:cxnLst>
              <a:rect l="0" t="0" r="r" b="b"/>
              <a:pathLst>
                <a:path w="32" h="78">
                  <a:moveTo>
                    <a:pt x="0" y="21"/>
                  </a:moveTo>
                  <a:lnTo>
                    <a:pt x="21" y="0"/>
                  </a:lnTo>
                  <a:lnTo>
                    <a:pt x="32" y="11"/>
                  </a:lnTo>
                  <a:lnTo>
                    <a:pt x="25" y="78"/>
                  </a:lnTo>
                  <a:lnTo>
                    <a:pt x="0" y="21"/>
                  </a:lnTo>
                  <a:close/>
                </a:path>
              </a:pathLst>
            </a:custGeom>
            <a:solidFill>
              <a:srgbClr val="FF00FF"/>
            </a:solidFill>
            <a:ln w="1651">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4" name="Freeform 84"/>
            <p:cNvSpPr>
              <a:spLocks noChangeAspect="1"/>
            </p:cNvSpPr>
            <p:nvPr/>
          </p:nvSpPr>
          <p:spPr bwMode="auto">
            <a:xfrm>
              <a:off x="8472538" y="2670175"/>
              <a:ext cx="280991" cy="474663"/>
            </a:xfrm>
            <a:custGeom>
              <a:avLst/>
              <a:gdLst/>
              <a:ahLst/>
              <a:cxnLst>
                <a:cxn ang="0">
                  <a:pos x="0" y="477"/>
                </a:cxn>
                <a:cxn ang="0">
                  <a:pos x="30" y="478"/>
                </a:cxn>
                <a:cxn ang="0">
                  <a:pos x="33" y="422"/>
                </a:cxn>
                <a:cxn ang="0">
                  <a:pos x="70" y="343"/>
                </a:cxn>
                <a:cxn ang="0">
                  <a:pos x="54" y="287"/>
                </a:cxn>
                <a:cxn ang="0">
                  <a:pos x="68" y="213"/>
                </a:cxn>
                <a:cxn ang="0">
                  <a:pos x="67" y="184"/>
                </a:cxn>
                <a:cxn ang="0">
                  <a:pos x="128" y="16"/>
                </a:cxn>
                <a:cxn ang="0">
                  <a:pos x="144" y="16"/>
                </a:cxn>
                <a:cxn ang="0">
                  <a:pos x="153" y="47"/>
                </a:cxn>
                <a:cxn ang="0">
                  <a:pos x="227" y="18"/>
                </a:cxn>
                <a:cxn ang="0">
                  <a:pos x="230" y="7"/>
                </a:cxn>
                <a:cxn ang="0">
                  <a:pos x="250" y="0"/>
                </a:cxn>
                <a:cxn ang="0">
                  <a:pos x="291" y="21"/>
                </a:cxn>
                <a:cxn ang="0">
                  <a:pos x="319" y="47"/>
                </a:cxn>
                <a:cxn ang="0">
                  <a:pos x="387" y="291"/>
                </a:cxn>
                <a:cxn ang="0">
                  <a:pos x="433" y="292"/>
                </a:cxn>
                <a:cxn ang="0">
                  <a:pos x="442" y="305"/>
                </a:cxn>
                <a:cxn ang="0">
                  <a:pos x="435" y="314"/>
                </a:cxn>
                <a:cxn ang="0">
                  <a:pos x="469" y="371"/>
                </a:cxn>
                <a:cxn ang="0">
                  <a:pos x="477" y="358"/>
                </a:cxn>
                <a:cxn ang="0">
                  <a:pos x="515" y="395"/>
                </a:cxn>
                <a:cxn ang="0">
                  <a:pos x="501" y="404"/>
                </a:cxn>
                <a:cxn ang="0">
                  <a:pos x="503" y="414"/>
                </a:cxn>
                <a:cxn ang="0">
                  <a:pos x="528" y="414"/>
                </a:cxn>
                <a:cxn ang="0">
                  <a:pos x="510" y="460"/>
                </a:cxn>
                <a:cxn ang="0">
                  <a:pos x="488" y="455"/>
                </a:cxn>
                <a:cxn ang="0">
                  <a:pos x="469" y="472"/>
                </a:cxn>
                <a:cxn ang="0">
                  <a:pos x="471" y="491"/>
                </a:cxn>
                <a:cxn ang="0">
                  <a:pos x="456" y="503"/>
                </a:cxn>
                <a:cxn ang="0">
                  <a:pos x="439" y="497"/>
                </a:cxn>
                <a:cxn ang="0">
                  <a:pos x="440" y="527"/>
                </a:cxn>
                <a:cxn ang="0">
                  <a:pos x="424" y="515"/>
                </a:cxn>
                <a:cxn ang="0">
                  <a:pos x="419" y="548"/>
                </a:cxn>
                <a:cxn ang="0">
                  <a:pos x="396" y="519"/>
                </a:cxn>
                <a:cxn ang="0">
                  <a:pos x="375" y="546"/>
                </a:cxn>
                <a:cxn ang="0">
                  <a:pos x="355" y="556"/>
                </a:cxn>
                <a:cxn ang="0">
                  <a:pos x="351" y="585"/>
                </a:cxn>
                <a:cxn ang="0">
                  <a:pos x="326" y="578"/>
                </a:cxn>
                <a:cxn ang="0">
                  <a:pos x="336" y="556"/>
                </a:cxn>
                <a:cxn ang="0">
                  <a:pos x="319" y="534"/>
                </a:cxn>
                <a:cxn ang="0">
                  <a:pos x="301" y="568"/>
                </a:cxn>
                <a:cxn ang="0">
                  <a:pos x="309" y="637"/>
                </a:cxn>
                <a:cxn ang="0">
                  <a:pos x="297" y="656"/>
                </a:cxn>
                <a:cxn ang="0">
                  <a:pos x="283" y="658"/>
                </a:cxn>
                <a:cxn ang="0">
                  <a:pos x="270" y="655"/>
                </a:cxn>
                <a:cxn ang="0">
                  <a:pos x="252" y="695"/>
                </a:cxn>
                <a:cxn ang="0">
                  <a:pos x="230" y="695"/>
                </a:cxn>
                <a:cxn ang="0">
                  <a:pos x="233" y="731"/>
                </a:cxn>
                <a:cxn ang="0">
                  <a:pos x="215" y="703"/>
                </a:cxn>
                <a:cxn ang="0">
                  <a:pos x="183" y="733"/>
                </a:cxn>
                <a:cxn ang="0">
                  <a:pos x="176" y="756"/>
                </a:cxn>
                <a:cxn ang="0">
                  <a:pos x="189" y="772"/>
                </a:cxn>
                <a:cxn ang="0">
                  <a:pos x="171" y="778"/>
                </a:cxn>
                <a:cxn ang="0">
                  <a:pos x="176" y="805"/>
                </a:cxn>
                <a:cxn ang="0">
                  <a:pos x="160" y="823"/>
                </a:cxn>
                <a:cxn ang="0">
                  <a:pos x="156" y="876"/>
                </a:cxn>
                <a:cxn ang="0">
                  <a:pos x="147" y="876"/>
                </a:cxn>
                <a:cxn ang="0">
                  <a:pos x="99" y="806"/>
                </a:cxn>
                <a:cxn ang="0">
                  <a:pos x="0" y="477"/>
                </a:cxn>
              </a:cxnLst>
              <a:rect l="0" t="0" r="r" b="b"/>
              <a:pathLst>
                <a:path w="528" h="876">
                  <a:moveTo>
                    <a:pt x="0" y="477"/>
                  </a:moveTo>
                  <a:lnTo>
                    <a:pt x="30" y="478"/>
                  </a:lnTo>
                  <a:lnTo>
                    <a:pt x="33" y="422"/>
                  </a:lnTo>
                  <a:lnTo>
                    <a:pt x="70" y="343"/>
                  </a:lnTo>
                  <a:lnTo>
                    <a:pt x="54" y="287"/>
                  </a:lnTo>
                  <a:lnTo>
                    <a:pt x="68" y="213"/>
                  </a:lnTo>
                  <a:lnTo>
                    <a:pt x="67" y="184"/>
                  </a:lnTo>
                  <a:lnTo>
                    <a:pt x="128" y="16"/>
                  </a:lnTo>
                  <a:lnTo>
                    <a:pt x="144" y="16"/>
                  </a:lnTo>
                  <a:lnTo>
                    <a:pt x="153" y="47"/>
                  </a:lnTo>
                  <a:lnTo>
                    <a:pt x="227" y="18"/>
                  </a:lnTo>
                  <a:lnTo>
                    <a:pt x="230" y="7"/>
                  </a:lnTo>
                  <a:lnTo>
                    <a:pt x="250" y="0"/>
                  </a:lnTo>
                  <a:lnTo>
                    <a:pt x="291" y="21"/>
                  </a:lnTo>
                  <a:lnTo>
                    <a:pt x="319" y="47"/>
                  </a:lnTo>
                  <a:lnTo>
                    <a:pt x="387" y="291"/>
                  </a:lnTo>
                  <a:lnTo>
                    <a:pt x="433" y="292"/>
                  </a:lnTo>
                  <a:lnTo>
                    <a:pt x="442" y="305"/>
                  </a:lnTo>
                  <a:lnTo>
                    <a:pt x="435" y="314"/>
                  </a:lnTo>
                  <a:lnTo>
                    <a:pt x="469" y="371"/>
                  </a:lnTo>
                  <a:lnTo>
                    <a:pt x="477" y="358"/>
                  </a:lnTo>
                  <a:lnTo>
                    <a:pt x="515" y="395"/>
                  </a:lnTo>
                  <a:lnTo>
                    <a:pt x="501" y="404"/>
                  </a:lnTo>
                  <a:lnTo>
                    <a:pt x="503" y="414"/>
                  </a:lnTo>
                  <a:lnTo>
                    <a:pt x="528" y="414"/>
                  </a:lnTo>
                  <a:lnTo>
                    <a:pt x="510" y="460"/>
                  </a:lnTo>
                  <a:lnTo>
                    <a:pt x="488" y="455"/>
                  </a:lnTo>
                  <a:lnTo>
                    <a:pt x="469" y="472"/>
                  </a:lnTo>
                  <a:lnTo>
                    <a:pt x="471" y="491"/>
                  </a:lnTo>
                  <a:lnTo>
                    <a:pt x="456" y="503"/>
                  </a:lnTo>
                  <a:lnTo>
                    <a:pt x="439" y="497"/>
                  </a:lnTo>
                  <a:lnTo>
                    <a:pt x="440" y="527"/>
                  </a:lnTo>
                  <a:lnTo>
                    <a:pt x="424" y="515"/>
                  </a:lnTo>
                  <a:lnTo>
                    <a:pt x="419" y="548"/>
                  </a:lnTo>
                  <a:lnTo>
                    <a:pt x="396" y="519"/>
                  </a:lnTo>
                  <a:lnTo>
                    <a:pt x="375" y="546"/>
                  </a:lnTo>
                  <a:lnTo>
                    <a:pt x="355" y="556"/>
                  </a:lnTo>
                  <a:lnTo>
                    <a:pt x="351" y="585"/>
                  </a:lnTo>
                  <a:lnTo>
                    <a:pt x="326" y="578"/>
                  </a:lnTo>
                  <a:lnTo>
                    <a:pt x="336" y="556"/>
                  </a:lnTo>
                  <a:lnTo>
                    <a:pt x="319" y="534"/>
                  </a:lnTo>
                  <a:lnTo>
                    <a:pt x="301" y="568"/>
                  </a:lnTo>
                  <a:lnTo>
                    <a:pt x="309" y="637"/>
                  </a:lnTo>
                  <a:lnTo>
                    <a:pt x="297" y="656"/>
                  </a:lnTo>
                  <a:lnTo>
                    <a:pt x="283" y="658"/>
                  </a:lnTo>
                  <a:lnTo>
                    <a:pt x="270" y="655"/>
                  </a:lnTo>
                  <a:lnTo>
                    <a:pt x="252" y="695"/>
                  </a:lnTo>
                  <a:lnTo>
                    <a:pt x="230" y="695"/>
                  </a:lnTo>
                  <a:lnTo>
                    <a:pt x="233" y="731"/>
                  </a:lnTo>
                  <a:lnTo>
                    <a:pt x="215" y="703"/>
                  </a:lnTo>
                  <a:lnTo>
                    <a:pt x="183" y="733"/>
                  </a:lnTo>
                  <a:lnTo>
                    <a:pt x="176" y="756"/>
                  </a:lnTo>
                  <a:lnTo>
                    <a:pt x="189" y="772"/>
                  </a:lnTo>
                  <a:lnTo>
                    <a:pt x="171" y="778"/>
                  </a:lnTo>
                  <a:lnTo>
                    <a:pt x="176" y="805"/>
                  </a:lnTo>
                  <a:lnTo>
                    <a:pt x="160" y="823"/>
                  </a:lnTo>
                  <a:lnTo>
                    <a:pt x="156" y="876"/>
                  </a:lnTo>
                  <a:lnTo>
                    <a:pt x="147" y="876"/>
                  </a:lnTo>
                  <a:lnTo>
                    <a:pt x="99" y="806"/>
                  </a:lnTo>
                  <a:lnTo>
                    <a:pt x="0" y="477"/>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5" name="Freeform 85"/>
            <p:cNvSpPr>
              <a:spLocks noChangeAspect="1"/>
            </p:cNvSpPr>
            <p:nvPr/>
          </p:nvSpPr>
          <p:spPr bwMode="auto">
            <a:xfrm>
              <a:off x="5900754" y="4046538"/>
              <a:ext cx="1076339" cy="1108075"/>
            </a:xfrm>
            <a:custGeom>
              <a:avLst/>
              <a:gdLst/>
              <a:ahLst/>
              <a:cxnLst>
                <a:cxn ang="0">
                  <a:pos x="40" y="803"/>
                </a:cxn>
                <a:cxn ang="0">
                  <a:pos x="1060" y="26"/>
                </a:cxn>
                <a:cxn ang="0">
                  <a:pos x="1132" y="435"/>
                </a:cxn>
                <a:cxn ang="0">
                  <a:pos x="1161" y="467"/>
                </a:cxn>
                <a:cxn ang="0">
                  <a:pos x="1252" y="479"/>
                </a:cxn>
                <a:cxn ang="0">
                  <a:pos x="1323" y="485"/>
                </a:cxn>
                <a:cxn ang="0">
                  <a:pos x="1386" y="519"/>
                </a:cxn>
                <a:cxn ang="0">
                  <a:pos x="1471" y="573"/>
                </a:cxn>
                <a:cxn ang="0">
                  <a:pos x="1511" y="548"/>
                </a:cxn>
                <a:cxn ang="0">
                  <a:pos x="1664" y="544"/>
                </a:cxn>
                <a:cxn ang="0">
                  <a:pos x="1830" y="569"/>
                </a:cxn>
                <a:cxn ang="0">
                  <a:pos x="1936" y="600"/>
                </a:cxn>
                <a:cxn ang="0">
                  <a:pos x="1971" y="928"/>
                </a:cxn>
                <a:cxn ang="0">
                  <a:pos x="2020" y="1112"/>
                </a:cxn>
                <a:cxn ang="0">
                  <a:pos x="2004" y="1236"/>
                </a:cxn>
                <a:cxn ang="0">
                  <a:pos x="1966" y="1315"/>
                </a:cxn>
                <a:cxn ang="0">
                  <a:pos x="1834" y="1398"/>
                </a:cxn>
                <a:cxn ang="0">
                  <a:pos x="1842" y="1314"/>
                </a:cxn>
                <a:cxn ang="0">
                  <a:pos x="1793" y="1368"/>
                </a:cxn>
                <a:cxn ang="0">
                  <a:pos x="1786" y="1431"/>
                </a:cxn>
                <a:cxn ang="0">
                  <a:pos x="1577" y="1586"/>
                </a:cxn>
                <a:cxn ang="0">
                  <a:pos x="1598" y="1552"/>
                </a:cxn>
                <a:cxn ang="0">
                  <a:pos x="1567" y="1525"/>
                </a:cxn>
                <a:cxn ang="0">
                  <a:pos x="1531" y="1551"/>
                </a:cxn>
                <a:cxn ang="0">
                  <a:pos x="1509" y="1566"/>
                </a:cxn>
                <a:cxn ang="0">
                  <a:pos x="1440" y="1628"/>
                </a:cxn>
                <a:cxn ang="0">
                  <a:pos x="1384" y="1686"/>
                </a:cxn>
                <a:cxn ang="0">
                  <a:pos x="1423" y="1721"/>
                </a:cxn>
                <a:cxn ang="0">
                  <a:pos x="1389" y="1770"/>
                </a:cxn>
                <a:cxn ang="0">
                  <a:pos x="1348" y="1797"/>
                </a:cxn>
                <a:cxn ang="0">
                  <a:pos x="1394" y="1958"/>
                </a:cxn>
                <a:cxn ang="0">
                  <a:pos x="1325" y="2025"/>
                </a:cxn>
                <a:cxn ang="0">
                  <a:pos x="1125" y="1952"/>
                </a:cxn>
                <a:cxn ang="0">
                  <a:pos x="1069" y="1833"/>
                </a:cxn>
                <a:cxn ang="0">
                  <a:pos x="1059" y="1728"/>
                </a:cxn>
                <a:cxn ang="0">
                  <a:pos x="870" y="1403"/>
                </a:cxn>
                <a:cxn ang="0">
                  <a:pos x="726" y="1296"/>
                </a:cxn>
                <a:cxn ang="0">
                  <a:pos x="625" y="1288"/>
                </a:cxn>
                <a:cxn ang="0">
                  <a:pos x="496" y="1428"/>
                </a:cxn>
                <a:cxn ang="0">
                  <a:pos x="362" y="1356"/>
                </a:cxn>
                <a:cxn ang="0">
                  <a:pos x="268" y="1171"/>
                </a:cxn>
                <a:cxn ang="0">
                  <a:pos x="86" y="928"/>
                </a:cxn>
                <a:cxn ang="0">
                  <a:pos x="11" y="841"/>
                </a:cxn>
              </a:cxnLst>
              <a:rect l="0" t="0" r="r" b="b"/>
              <a:pathLst>
                <a:path w="2021" h="2048">
                  <a:moveTo>
                    <a:pt x="11" y="841"/>
                  </a:moveTo>
                  <a:lnTo>
                    <a:pt x="0" y="802"/>
                  </a:lnTo>
                  <a:lnTo>
                    <a:pt x="40" y="803"/>
                  </a:lnTo>
                  <a:lnTo>
                    <a:pt x="549" y="856"/>
                  </a:lnTo>
                  <a:lnTo>
                    <a:pt x="626" y="0"/>
                  </a:lnTo>
                  <a:lnTo>
                    <a:pt x="1060" y="26"/>
                  </a:lnTo>
                  <a:lnTo>
                    <a:pt x="1048" y="396"/>
                  </a:lnTo>
                  <a:lnTo>
                    <a:pt x="1089" y="433"/>
                  </a:lnTo>
                  <a:lnTo>
                    <a:pt x="1132" y="435"/>
                  </a:lnTo>
                  <a:lnTo>
                    <a:pt x="1142" y="419"/>
                  </a:lnTo>
                  <a:lnTo>
                    <a:pt x="1163" y="443"/>
                  </a:lnTo>
                  <a:lnTo>
                    <a:pt x="1161" y="467"/>
                  </a:lnTo>
                  <a:lnTo>
                    <a:pt x="1201" y="472"/>
                  </a:lnTo>
                  <a:lnTo>
                    <a:pt x="1229" y="486"/>
                  </a:lnTo>
                  <a:lnTo>
                    <a:pt x="1252" y="479"/>
                  </a:lnTo>
                  <a:lnTo>
                    <a:pt x="1276" y="495"/>
                  </a:lnTo>
                  <a:lnTo>
                    <a:pt x="1283" y="482"/>
                  </a:lnTo>
                  <a:lnTo>
                    <a:pt x="1323" y="485"/>
                  </a:lnTo>
                  <a:lnTo>
                    <a:pt x="1346" y="533"/>
                  </a:lnTo>
                  <a:lnTo>
                    <a:pt x="1362" y="547"/>
                  </a:lnTo>
                  <a:lnTo>
                    <a:pt x="1386" y="519"/>
                  </a:lnTo>
                  <a:lnTo>
                    <a:pt x="1431" y="557"/>
                  </a:lnTo>
                  <a:lnTo>
                    <a:pt x="1460" y="536"/>
                  </a:lnTo>
                  <a:lnTo>
                    <a:pt x="1471" y="573"/>
                  </a:lnTo>
                  <a:lnTo>
                    <a:pt x="1474" y="547"/>
                  </a:lnTo>
                  <a:lnTo>
                    <a:pt x="1504" y="525"/>
                  </a:lnTo>
                  <a:lnTo>
                    <a:pt x="1511" y="548"/>
                  </a:lnTo>
                  <a:lnTo>
                    <a:pt x="1553" y="541"/>
                  </a:lnTo>
                  <a:lnTo>
                    <a:pt x="1582" y="572"/>
                  </a:lnTo>
                  <a:lnTo>
                    <a:pt x="1664" y="544"/>
                  </a:lnTo>
                  <a:lnTo>
                    <a:pt x="1743" y="536"/>
                  </a:lnTo>
                  <a:lnTo>
                    <a:pt x="1768" y="525"/>
                  </a:lnTo>
                  <a:lnTo>
                    <a:pt x="1830" y="569"/>
                  </a:lnTo>
                  <a:lnTo>
                    <a:pt x="1870" y="583"/>
                  </a:lnTo>
                  <a:lnTo>
                    <a:pt x="1884" y="602"/>
                  </a:lnTo>
                  <a:lnTo>
                    <a:pt x="1936" y="600"/>
                  </a:lnTo>
                  <a:lnTo>
                    <a:pt x="1938" y="703"/>
                  </a:lnTo>
                  <a:lnTo>
                    <a:pt x="1946" y="904"/>
                  </a:lnTo>
                  <a:lnTo>
                    <a:pt x="1971" y="928"/>
                  </a:lnTo>
                  <a:lnTo>
                    <a:pt x="1977" y="979"/>
                  </a:lnTo>
                  <a:lnTo>
                    <a:pt x="2021" y="1051"/>
                  </a:lnTo>
                  <a:lnTo>
                    <a:pt x="2020" y="1112"/>
                  </a:lnTo>
                  <a:lnTo>
                    <a:pt x="1995" y="1170"/>
                  </a:lnTo>
                  <a:lnTo>
                    <a:pt x="1995" y="1202"/>
                  </a:lnTo>
                  <a:lnTo>
                    <a:pt x="2004" y="1236"/>
                  </a:lnTo>
                  <a:lnTo>
                    <a:pt x="2000" y="1269"/>
                  </a:lnTo>
                  <a:lnTo>
                    <a:pt x="1985" y="1288"/>
                  </a:lnTo>
                  <a:lnTo>
                    <a:pt x="1966" y="1315"/>
                  </a:lnTo>
                  <a:lnTo>
                    <a:pt x="1979" y="1331"/>
                  </a:lnTo>
                  <a:lnTo>
                    <a:pt x="1897" y="1359"/>
                  </a:lnTo>
                  <a:lnTo>
                    <a:pt x="1834" y="1398"/>
                  </a:lnTo>
                  <a:lnTo>
                    <a:pt x="1873" y="1365"/>
                  </a:lnTo>
                  <a:lnTo>
                    <a:pt x="1830" y="1365"/>
                  </a:lnTo>
                  <a:lnTo>
                    <a:pt x="1842" y="1314"/>
                  </a:lnTo>
                  <a:lnTo>
                    <a:pt x="1807" y="1343"/>
                  </a:lnTo>
                  <a:lnTo>
                    <a:pt x="1791" y="1334"/>
                  </a:lnTo>
                  <a:lnTo>
                    <a:pt x="1793" y="1368"/>
                  </a:lnTo>
                  <a:lnTo>
                    <a:pt x="1806" y="1374"/>
                  </a:lnTo>
                  <a:lnTo>
                    <a:pt x="1808" y="1407"/>
                  </a:lnTo>
                  <a:lnTo>
                    <a:pt x="1786" y="1431"/>
                  </a:lnTo>
                  <a:lnTo>
                    <a:pt x="1768" y="1430"/>
                  </a:lnTo>
                  <a:lnTo>
                    <a:pt x="1765" y="1467"/>
                  </a:lnTo>
                  <a:lnTo>
                    <a:pt x="1577" y="1586"/>
                  </a:lnTo>
                  <a:lnTo>
                    <a:pt x="1579" y="1574"/>
                  </a:lnTo>
                  <a:lnTo>
                    <a:pt x="1666" y="1515"/>
                  </a:lnTo>
                  <a:lnTo>
                    <a:pt x="1598" y="1552"/>
                  </a:lnTo>
                  <a:lnTo>
                    <a:pt x="1605" y="1518"/>
                  </a:lnTo>
                  <a:lnTo>
                    <a:pt x="1584" y="1537"/>
                  </a:lnTo>
                  <a:lnTo>
                    <a:pt x="1567" y="1525"/>
                  </a:lnTo>
                  <a:lnTo>
                    <a:pt x="1558" y="1552"/>
                  </a:lnTo>
                  <a:lnTo>
                    <a:pt x="1528" y="1525"/>
                  </a:lnTo>
                  <a:lnTo>
                    <a:pt x="1531" y="1551"/>
                  </a:lnTo>
                  <a:lnTo>
                    <a:pt x="1567" y="1574"/>
                  </a:lnTo>
                  <a:lnTo>
                    <a:pt x="1526" y="1596"/>
                  </a:lnTo>
                  <a:lnTo>
                    <a:pt x="1509" y="1566"/>
                  </a:lnTo>
                  <a:lnTo>
                    <a:pt x="1494" y="1646"/>
                  </a:lnTo>
                  <a:lnTo>
                    <a:pt x="1478" y="1615"/>
                  </a:lnTo>
                  <a:lnTo>
                    <a:pt x="1440" y="1628"/>
                  </a:lnTo>
                  <a:lnTo>
                    <a:pt x="1434" y="1647"/>
                  </a:lnTo>
                  <a:lnTo>
                    <a:pt x="1451" y="1682"/>
                  </a:lnTo>
                  <a:lnTo>
                    <a:pt x="1384" y="1686"/>
                  </a:lnTo>
                  <a:lnTo>
                    <a:pt x="1408" y="1693"/>
                  </a:lnTo>
                  <a:lnTo>
                    <a:pt x="1410" y="1728"/>
                  </a:lnTo>
                  <a:lnTo>
                    <a:pt x="1423" y="1721"/>
                  </a:lnTo>
                  <a:lnTo>
                    <a:pt x="1416" y="1743"/>
                  </a:lnTo>
                  <a:lnTo>
                    <a:pt x="1388" y="1796"/>
                  </a:lnTo>
                  <a:lnTo>
                    <a:pt x="1389" y="1770"/>
                  </a:lnTo>
                  <a:lnTo>
                    <a:pt x="1369" y="1792"/>
                  </a:lnTo>
                  <a:lnTo>
                    <a:pt x="1342" y="1760"/>
                  </a:lnTo>
                  <a:lnTo>
                    <a:pt x="1348" y="1797"/>
                  </a:lnTo>
                  <a:lnTo>
                    <a:pt x="1398" y="1802"/>
                  </a:lnTo>
                  <a:lnTo>
                    <a:pt x="1377" y="1855"/>
                  </a:lnTo>
                  <a:lnTo>
                    <a:pt x="1394" y="1958"/>
                  </a:lnTo>
                  <a:lnTo>
                    <a:pt x="1439" y="2046"/>
                  </a:lnTo>
                  <a:lnTo>
                    <a:pt x="1383" y="2048"/>
                  </a:lnTo>
                  <a:lnTo>
                    <a:pt x="1325" y="2025"/>
                  </a:lnTo>
                  <a:lnTo>
                    <a:pt x="1275" y="2026"/>
                  </a:lnTo>
                  <a:lnTo>
                    <a:pt x="1207" y="1985"/>
                  </a:lnTo>
                  <a:lnTo>
                    <a:pt x="1125" y="1952"/>
                  </a:lnTo>
                  <a:lnTo>
                    <a:pt x="1114" y="1919"/>
                  </a:lnTo>
                  <a:lnTo>
                    <a:pt x="1097" y="1868"/>
                  </a:lnTo>
                  <a:lnTo>
                    <a:pt x="1069" y="1833"/>
                  </a:lnTo>
                  <a:lnTo>
                    <a:pt x="1072" y="1796"/>
                  </a:lnTo>
                  <a:lnTo>
                    <a:pt x="1057" y="1781"/>
                  </a:lnTo>
                  <a:lnTo>
                    <a:pt x="1059" y="1728"/>
                  </a:lnTo>
                  <a:lnTo>
                    <a:pt x="1010" y="1686"/>
                  </a:lnTo>
                  <a:lnTo>
                    <a:pt x="958" y="1607"/>
                  </a:lnTo>
                  <a:lnTo>
                    <a:pt x="870" y="1403"/>
                  </a:lnTo>
                  <a:lnTo>
                    <a:pt x="805" y="1350"/>
                  </a:lnTo>
                  <a:lnTo>
                    <a:pt x="784" y="1302"/>
                  </a:lnTo>
                  <a:lnTo>
                    <a:pt x="726" y="1296"/>
                  </a:lnTo>
                  <a:lnTo>
                    <a:pt x="679" y="1288"/>
                  </a:lnTo>
                  <a:lnTo>
                    <a:pt x="636" y="1270"/>
                  </a:lnTo>
                  <a:lnTo>
                    <a:pt x="625" y="1288"/>
                  </a:lnTo>
                  <a:lnTo>
                    <a:pt x="579" y="1288"/>
                  </a:lnTo>
                  <a:lnTo>
                    <a:pt x="539" y="1387"/>
                  </a:lnTo>
                  <a:lnTo>
                    <a:pt x="496" y="1428"/>
                  </a:lnTo>
                  <a:lnTo>
                    <a:pt x="472" y="1428"/>
                  </a:lnTo>
                  <a:lnTo>
                    <a:pt x="395" y="1363"/>
                  </a:lnTo>
                  <a:lnTo>
                    <a:pt x="362" y="1356"/>
                  </a:lnTo>
                  <a:lnTo>
                    <a:pt x="286" y="1284"/>
                  </a:lnTo>
                  <a:lnTo>
                    <a:pt x="268" y="1230"/>
                  </a:lnTo>
                  <a:lnTo>
                    <a:pt x="268" y="1171"/>
                  </a:lnTo>
                  <a:lnTo>
                    <a:pt x="232" y="1090"/>
                  </a:lnTo>
                  <a:lnTo>
                    <a:pt x="171" y="1038"/>
                  </a:lnTo>
                  <a:lnTo>
                    <a:pt x="86" y="928"/>
                  </a:lnTo>
                  <a:lnTo>
                    <a:pt x="56" y="908"/>
                  </a:lnTo>
                  <a:lnTo>
                    <a:pt x="37" y="850"/>
                  </a:lnTo>
                  <a:lnTo>
                    <a:pt x="11" y="841"/>
                  </a:lnTo>
                  <a:close/>
                </a:path>
              </a:pathLst>
            </a:custGeom>
            <a:solidFill>
              <a:srgbClr val="00636C"/>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6" name="Freeform 86"/>
            <p:cNvSpPr>
              <a:spLocks noChangeAspect="1"/>
            </p:cNvSpPr>
            <p:nvPr/>
          </p:nvSpPr>
          <p:spPr bwMode="auto">
            <a:xfrm>
              <a:off x="4870453" y="5132388"/>
              <a:ext cx="39689" cy="20637"/>
            </a:xfrm>
            <a:custGeom>
              <a:avLst/>
              <a:gdLst/>
              <a:ahLst/>
              <a:cxnLst>
                <a:cxn ang="0">
                  <a:pos x="0" y="36"/>
                </a:cxn>
                <a:cxn ang="0">
                  <a:pos x="18" y="19"/>
                </a:cxn>
                <a:cxn ang="0">
                  <a:pos x="69" y="0"/>
                </a:cxn>
                <a:cxn ang="0">
                  <a:pos x="72" y="6"/>
                </a:cxn>
                <a:cxn ang="0">
                  <a:pos x="0" y="36"/>
                </a:cxn>
              </a:cxnLst>
              <a:rect l="0" t="0" r="r" b="b"/>
              <a:pathLst>
                <a:path w="72" h="36">
                  <a:moveTo>
                    <a:pt x="0" y="36"/>
                  </a:moveTo>
                  <a:lnTo>
                    <a:pt x="18" y="19"/>
                  </a:lnTo>
                  <a:lnTo>
                    <a:pt x="69" y="0"/>
                  </a:lnTo>
                  <a:lnTo>
                    <a:pt x="72" y="6"/>
                  </a:lnTo>
                  <a:lnTo>
                    <a:pt x="0" y="36"/>
                  </a:lnTo>
                  <a:close/>
                </a:path>
              </a:pathLst>
            </a:custGeom>
            <a:solidFill>
              <a:srgbClr val="FFFFFF"/>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7" name="Freeform 87"/>
            <p:cNvSpPr>
              <a:spLocks noChangeAspect="1"/>
            </p:cNvSpPr>
            <p:nvPr/>
          </p:nvSpPr>
          <p:spPr bwMode="auto">
            <a:xfrm>
              <a:off x="7701003" y="3902075"/>
              <a:ext cx="657234" cy="312738"/>
            </a:xfrm>
            <a:custGeom>
              <a:avLst/>
              <a:gdLst/>
              <a:ahLst/>
              <a:cxnLst>
                <a:cxn ang="0">
                  <a:pos x="1" y="496"/>
                </a:cxn>
                <a:cxn ang="0">
                  <a:pos x="285" y="418"/>
                </a:cxn>
                <a:cxn ang="0">
                  <a:pos x="564" y="449"/>
                </a:cxn>
                <a:cxn ang="0">
                  <a:pos x="885" y="577"/>
                </a:cxn>
                <a:cxn ang="0">
                  <a:pos x="960" y="557"/>
                </a:cxn>
                <a:cxn ang="0">
                  <a:pos x="979" y="538"/>
                </a:cxn>
                <a:cxn ang="0">
                  <a:pos x="1018" y="437"/>
                </a:cxn>
                <a:cxn ang="0">
                  <a:pos x="1029" y="410"/>
                </a:cxn>
                <a:cxn ang="0">
                  <a:pos x="1022" y="379"/>
                </a:cxn>
                <a:cxn ang="0">
                  <a:pos x="1035" y="403"/>
                </a:cxn>
                <a:cxn ang="0">
                  <a:pos x="1062" y="394"/>
                </a:cxn>
                <a:cxn ang="0">
                  <a:pos x="1062" y="365"/>
                </a:cxn>
                <a:cxn ang="0">
                  <a:pos x="1078" y="380"/>
                </a:cxn>
                <a:cxn ang="0">
                  <a:pos x="1159" y="358"/>
                </a:cxn>
                <a:cxn ang="0">
                  <a:pos x="1172" y="295"/>
                </a:cxn>
                <a:cxn ang="0">
                  <a:pos x="1154" y="290"/>
                </a:cxn>
                <a:cxn ang="0">
                  <a:pos x="1145" y="320"/>
                </a:cxn>
                <a:cxn ang="0">
                  <a:pos x="1128" y="328"/>
                </a:cxn>
                <a:cxn ang="0">
                  <a:pos x="1062" y="302"/>
                </a:cxn>
                <a:cxn ang="0">
                  <a:pos x="1106" y="319"/>
                </a:cxn>
                <a:cxn ang="0">
                  <a:pos x="1121" y="276"/>
                </a:cxn>
                <a:cxn ang="0">
                  <a:pos x="1120" y="252"/>
                </a:cxn>
                <a:cxn ang="0">
                  <a:pos x="1087" y="221"/>
                </a:cxn>
                <a:cxn ang="0">
                  <a:pos x="1120" y="225"/>
                </a:cxn>
                <a:cxn ang="0">
                  <a:pos x="1118" y="207"/>
                </a:cxn>
                <a:cxn ang="0">
                  <a:pos x="1126" y="213"/>
                </a:cxn>
                <a:cxn ang="0">
                  <a:pos x="1148" y="216"/>
                </a:cxn>
                <a:cxn ang="0">
                  <a:pos x="1170" y="233"/>
                </a:cxn>
                <a:cxn ang="0">
                  <a:pos x="1205" y="207"/>
                </a:cxn>
                <a:cxn ang="0">
                  <a:pos x="1237" y="167"/>
                </a:cxn>
                <a:cxn ang="0">
                  <a:pos x="1222" y="116"/>
                </a:cxn>
                <a:cxn ang="0">
                  <a:pos x="1186" y="167"/>
                </a:cxn>
                <a:cxn ang="0">
                  <a:pos x="1172" y="105"/>
                </a:cxn>
                <a:cxn ang="0">
                  <a:pos x="1082" y="137"/>
                </a:cxn>
                <a:cxn ang="0">
                  <a:pos x="1115" y="98"/>
                </a:cxn>
                <a:cxn ang="0">
                  <a:pos x="1150" y="50"/>
                </a:cxn>
                <a:cxn ang="0">
                  <a:pos x="1175" y="44"/>
                </a:cxn>
                <a:cxn ang="0">
                  <a:pos x="1182" y="21"/>
                </a:cxn>
                <a:cxn ang="0">
                  <a:pos x="716" y="87"/>
                </a:cxn>
                <a:cxn ang="0">
                  <a:pos x="347" y="181"/>
                </a:cxn>
                <a:cxn ang="0">
                  <a:pos x="302" y="242"/>
                </a:cxn>
                <a:cxn ang="0">
                  <a:pos x="261" y="251"/>
                </a:cxn>
                <a:cxn ang="0">
                  <a:pos x="224" y="260"/>
                </a:cxn>
                <a:cxn ang="0">
                  <a:pos x="187" y="314"/>
                </a:cxn>
                <a:cxn ang="0">
                  <a:pos x="38" y="434"/>
                </a:cxn>
              </a:cxnLst>
              <a:rect l="0" t="0" r="r" b="b"/>
              <a:pathLst>
                <a:path w="1237" h="577">
                  <a:moveTo>
                    <a:pt x="0" y="452"/>
                  </a:moveTo>
                  <a:lnTo>
                    <a:pt x="1" y="496"/>
                  </a:lnTo>
                  <a:lnTo>
                    <a:pt x="180" y="475"/>
                  </a:lnTo>
                  <a:lnTo>
                    <a:pt x="285" y="418"/>
                  </a:lnTo>
                  <a:lnTo>
                    <a:pt x="483" y="395"/>
                  </a:lnTo>
                  <a:lnTo>
                    <a:pt x="564" y="449"/>
                  </a:lnTo>
                  <a:lnTo>
                    <a:pt x="692" y="431"/>
                  </a:lnTo>
                  <a:lnTo>
                    <a:pt x="885" y="577"/>
                  </a:lnTo>
                  <a:lnTo>
                    <a:pt x="911" y="560"/>
                  </a:lnTo>
                  <a:lnTo>
                    <a:pt x="960" y="557"/>
                  </a:lnTo>
                  <a:lnTo>
                    <a:pt x="971" y="520"/>
                  </a:lnTo>
                  <a:lnTo>
                    <a:pt x="979" y="538"/>
                  </a:lnTo>
                  <a:lnTo>
                    <a:pt x="993" y="472"/>
                  </a:lnTo>
                  <a:lnTo>
                    <a:pt x="1018" y="437"/>
                  </a:lnTo>
                  <a:lnTo>
                    <a:pt x="1042" y="418"/>
                  </a:lnTo>
                  <a:lnTo>
                    <a:pt x="1029" y="410"/>
                  </a:lnTo>
                  <a:lnTo>
                    <a:pt x="1032" y="395"/>
                  </a:lnTo>
                  <a:lnTo>
                    <a:pt x="1022" y="379"/>
                  </a:lnTo>
                  <a:lnTo>
                    <a:pt x="1039" y="397"/>
                  </a:lnTo>
                  <a:lnTo>
                    <a:pt x="1035" y="403"/>
                  </a:lnTo>
                  <a:lnTo>
                    <a:pt x="1048" y="410"/>
                  </a:lnTo>
                  <a:lnTo>
                    <a:pt x="1062" y="394"/>
                  </a:lnTo>
                  <a:lnTo>
                    <a:pt x="1070" y="392"/>
                  </a:lnTo>
                  <a:lnTo>
                    <a:pt x="1062" y="365"/>
                  </a:lnTo>
                  <a:lnTo>
                    <a:pt x="1070" y="364"/>
                  </a:lnTo>
                  <a:lnTo>
                    <a:pt x="1078" y="380"/>
                  </a:lnTo>
                  <a:lnTo>
                    <a:pt x="1121" y="358"/>
                  </a:lnTo>
                  <a:lnTo>
                    <a:pt x="1159" y="358"/>
                  </a:lnTo>
                  <a:lnTo>
                    <a:pt x="1182" y="308"/>
                  </a:lnTo>
                  <a:lnTo>
                    <a:pt x="1172" y="295"/>
                  </a:lnTo>
                  <a:lnTo>
                    <a:pt x="1159" y="312"/>
                  </a:lnTo>
                  <a:lnTo>
                    <a:pt x="1154" y="290"/>
                  </a:lnTo>
                  <a:lnTo>
                    <a:pt x="1137" y="305"/>
                  </a:lnTo>
                  <a:lnTo>
                    <a:pt x="1145" y="320"/>
                  </a:lnTo>
                  <a:lnTo>
                    <a:pt x="1130" y="311"/>
                  </a:lnTo>
                  <a:lnTo>
                    <a:pt x="1128" y="328"/>
                  </a:lnTo>
                  <a:lnTo>
                    <a:pt x="1088" y="324"/>
                  </a:lnTo>
                  <a:lnTo>
                    <a:pt x="1062" y="302"/>
                  </a:lnTo>
                  <a:lnTo>
                    <a:pt x="1062" y="292"/>
                  </a:lnTo>
                  <a:lnTo>
                    <a:pt x="1106" y="319"/>
                  </a:lnTo>
                  <a:lnTo>
                    <a:pt x="1137" y="278"/>
                  </a:lnTo>
                  <a:lnTo>
                    <a:pt x="1121" y="276"/>
                  </a:lnTo>
                  <a:lnTo>
                    <a:pt x="1139" y="246"/>
                  </a:lnTo>
                  <a:lnTo>
                    <a:pt x="1120" y="252"/>
                  </a:lnTo>
                  <a:lnTo>
                    <a:pt x="1054" y="226"/>
                  </a:lnTo>
                  <a:lnTo>
                    <a:pt x="1087" y="221"/>
                  </a:lnTo>
                  <a:lnTo>
                    <a:pt x="1118" y="234"/>
                  </a:lnTo>
                  <a:lnTo>
                    <a:pt x="1120" y="225"/>
                  </a:lnTo>
                  <a:lnTo>
                    <a:pt x="1106" y="207"/>
                  </a:lnTo>
                  <a:lnTo>
                    <a:pt x="1118" y="207"/>
                  </a:lnTo>
                  <a:lnTo>
                    <a:pt x="1136" y="198"/>
                  </a:lnTo>
                  <a:lnTo>
                    <a:pt x="1126" y="213"/>
                  </a:lnTo>
                  <a:lnTo>
                    <a:pt x="1132" y="233"/>
                  </a:lnTo>
                  <a:lnTo>
                    <a:pt x="1148" y="216"/>
                  </a:lnTo>
                  <a:lnTo>
                    <a:pt x="1158" y="234"/>
                  </a:lnTo>
                  <a:lnTo>
                    <a:pt x="1170" y="233"/>
                  </a:lnTo>
                  <a:lnTo>
                    <a:pt x="1188" y="230"/>
                  </a:lnTo>
                  <a:lnTo>
                    <a:pt x="1205" y="207"/>
                  </a:lnTo>
                  <a:lnTo>
                    <a:pt x="1218" y="171"/>
                  </a:lnTo>
                  <a:lnTo>
                    <a:pt x="1237" y="167"/>
                  </a:lnTo>
                  <a:lnTo>
                    <a:pt x="1237" y="147"/>
                  </a:lnTo>
                  <a:lnTo>
                    <a:pt x="1222" y="116"/>
                  </a:lnTo>
                  <a:lnTo>
                    <a:pt x="1204" y="116"/>
                  </a:lnTo>
                  <a:lnTo>
                    <a:pt x="1186" y="167"/>
                  </a:lnTo>
                  <a:lnTo>
                    <a:pt x="1176" y="140"/>
                  </a:lnTo>
                  <a:lnTo>
                    <a:pt x="1172" y="105"/>
                  </a:lnTo>
                  <a:lnTo>
                    <a:pt x="1133" y="126"/>
                  </a:lnTo>
                  <a:lnTo>
                    <a:pt x="1082" y="137"/>
                  </a:lnTo>
                  <a:lnTo>
                    <a:pt x="1088" y="114"/>
                  </a:lnTo>
                  <a:lnTo>
                    <a:pt x="1115" y="98"/>
                  </a:lnTo>
                  <a:lnTo>
                    <a:pt x="1169" y="77"/>
                  </a:lnTo>
                  <a:lnTo>
                    <a:pt x="1150" y="50"/>
                  </a:lnTo>
                  <a:lnTo>
                    <a:pt x="1188" y="66"/>
                  </a:lnTo>
                  <a:lnTo>
                    <a:pt x="1175" y="44"/>
                  </a:lnTo>
                  <a:lnTo>
                    <a:pt x="1210" y="77"/>
                  </a:lnTo>
                  <a:lnTo>
                    <a:pt x="1182" y="21"/>
                  </a:lnTo>
                  <a:lnTo>
                    <a:pt x="1159" y="0"/>
                  </a:lnTo>
                  <a:lnTo>
                    <a:pt x="716" y="87"/>
                  </a:lnTo>
                  <a:lnTo>
                    <a:pt x="353" y="137"/>
                  </a:lnTo>
                  <a:lnTo>
                    <a:pt x="347" y="181"/>
                  </a:lnTo>
                  <a:lnTo>
                    <a:pt x="329" y="195"/>
                  </a:lnTo>
                  <a:lnTo>
                    <a:pt x="302" y="242"/>
                  </a:lnTo>
                  <a:lnTo>
                    <a:pt x="282" y="238"/>
                  </a:lnTo>
                  <a:lnTo>
                    <a:pt x="261" y="251"/>
                  </a:lnTo>
                  <a:lnTo>
                    <a:pt x="244" y="275"/>
                  </a:lnTo>
                  <a:lnTo>
                    <a:pt x="224" y="260"/>
                  </a:lnTo>
                  <a:lnTo>
                    <a:pt x="191" y="290"/>
                  </a:lnTo>
                  <a:lnTo>
                    <a:pt x="187" y="314"/>
                  </a:lnTo>
                  <a:lnTo>
                    <a:pt x="47" y="401"/>
                  </a:lnTo>
                  <a:lnTo>
                    <a:pt x="38" y="434"/>
                  </a:lnTo>
                  <a:lnTo>
                    <a:pt x="0" y="452"/>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8" name="Freeform 88"/>
            <p:cNvSpPr>
              <a:spLocks noChangeAspect="1"/>
            </p:cNvSpPr>
            <p:nvPr/>
          </p:nvSpPr>
          <p:spPr bwMode="auto">
            <a:xfrm>
              <a:off x="7772441" y="4111625"/>
              <a:ext cx="392118" cy="315913"/>
            </a:xfrm>
            <a:custGeom>
              <a:avLst/>
              <a:gdLst/>
              <a:ahLst/>
              <a:cxnLst>
                <a:cxn ang="0">
                  <a:pos x="0" y="140"/>
                </a:cxn>
                <a:cxn ang="0">
                  <a:pos x="30" y="80"/>
                </a:cxn>
                <a:cxn ang="0">
                  <a:pos x="137" y="23"/>
                </a:cxn>
                <a:cxn ang="0">
                  <a:pos x="333" y="0"/>
                </a:cxn>
                <a:cxn ang="0">
                  <a:pos x="414" y="54"/>
                </a:cxn>
                <a:cxn ang="0">
                  <a:pos x="543" y="35"/>
                </a:cxn>
                <a:cxn ang="0">
                  <a:pos x="735" y="182"/>
                </a:cxn>
                <a:cxn ang="0">
                  <a:pos x="680" y="250"/>
                </a:cxn>
                <a:cxn ang="0">
                  <a:pos x="649" y="293"/>
                </a:cxn>
                <a:cxn ang="0">
                  <a:pos x="654" y="342"/>
                </a:cxn>
                <a:cxn ang="0">
                  <a:pos x="604" y="385"/>
                </a:cxn>
                <a:cxn ang="0">
                  <a:pos x="564" y="451"/>
                </a:cxn>
                <a:cxn ang="0">
                  <a:pos x="508" y="487"/>
                </a:cxn>
                <a:cxn ang="0">
                  <a:pos x="482" y="492"/>
                </a:cxn>
                <a:cxn ang="0">
                  <a:pos x="471" y="532"/>
                </a:cxn>
                <a:cxn ang="0">
                  <a:pos x="439" y="510"/>
                </a:cxn>
                <a:cxn ang="0">
                  <a:pos x="468" y="549"/>
                </a:cxn>
                <a:cxn ang="0">
                  <a:pos x="440" y="587"/>
                </a:cxn>
                <a:cxn ang="0">
                  <a:pos x="416" y="583"/>
                </a:cxn>
                <a:cxn ang="0">
                  <a:pos x="396" y="559"/>
                </a:cxn>
                <a:cxn ang="0">
                  <a:pos x="367" y="501"/>
                </a:cxn>
                <a:cxn ang="0">
                  <a:pos x="348" y="493"/>
                </a:cxn>
                <a:cxn ang="0">
                  <a:pos x="313" y="416"/>
                </a:cxn>
                <a:cxn ang="0">
                  <a:pos x="262" y="384"/>
                </a:cxn>
                <a:cxn ang="0">
                  <a:pos x="227" y="330"/>
                </a:cxn>
                <a:cxn ang="0">
                  <a:pos x="140" y="262"/>
                </a:cxn>
                <a:cxn ang="0">
                  <a:pos x="95" y="203"/>
                </a:cxn>
                <a:cxn ang="0">
                  <a:pos x="0" y="140"/>
                </a:cxn>
              </a:cxnLst>
              <a:rect l="0" t="0" r="r" b="b"/>
              <a:pathLst>
                <a:path w="735" h="587">
                  <a:moveTo>
                    <a:pt x="0" y="140"/>
                  </a:moveTo>
                  <a:lnTo>
                    <a:pt x="30" y="80"/>
                  </a:lnTo>
                  <a:lnTo>
                    <a:pt x="137" y="23"/>
                  </a:lnTo>
                  <a:lnTo>
                    <a:pt x="333" y="0"/>
                  </a:lnTo>
                  <a:lnTo>
                    <a:pt x="414" y="54"/>
                  </a:lnTo>
                  <a:lnTo>
                    <a:pt x="543" y="35"/>
                  </a:lnTo>
                  <a:lnTo>
                    <a:pt x="735" y="182"/>
                  </a:lnTo>
                  <a:lnTo>
                    <a:pt x="680" y="250"/>
                  </a:lnTo>
                  <a:lnTo>
                    <a:pt x="649" y="293"/>
                  </a:lnTo>
                  <a:lnTo>
                    <a:pt x="654" y="342"/>
                  </a:lnTo>
                  <a:lnTo>
                    <a:pt x="604" y="385"/>
                  </a:lnTo>
                  <a:lnTo>
                    <a:pt x="564" y="451"/>
                  </a:lnTo>
                  <a:lnTo>
                    <a:pt x="508" y="487"/>
                  </a:lnTo>
                  <a:lnTo>
                    <a:pt x="482" y="492"/>
                  </a:lnTo>
                  <a:lnTo>
                    <a:pt x="471" y="532"/>
                  </a:lnTo>
                  <a:lnTo>
                    <a:pt x="439" y="510"/>
                  </a:lnTo>
                  <a:lnTo>
                    <a:pt x="468" y="549"/>
                  </a:lnTo>
                  <a:lnTo>
                    <a:pt x="440" y="587"/>
                  </a:lnTo>
                  <a:lnTo>
                    <a:pt x="416" y="583"/>
                  </a:lnTo>
                  <a:lnTo>
                    <a:pt x="396" y="559"/>
                  </a:lnTo>
                  <a:lnTo>
                    <a:pt x="367" y="501"/>
                  </a:lnTo>
                  <a:lnTo>
                    <a:pt x="348" y="493"/>
                  </a:lnTo>
                  <a:lnTo>
                    <a:pt x="313" y="416"/>
                  </a:lnTo>
                  <a:lnTo>
                    <a:pt x="262" y="384"/>
                  </a:lnTo>
                  <a:lnTo>
                    <a:pt x="227" y="330"/>
                  </a:lnTo>
                  <a:lnTo>
                    <a:pt x="140" y="262"/>
                  </a:lnTo>
                  <a:lnTo>
                    <a:pt x="95" y="203"/>
                  </a:lnTo>
                  <a:lnTo>
                    <a:pt x="0" y="140"/>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299" name="Freeform 89"/>
            <p:cNvSpPr>
              <a:spLocks noChangeAspect="1"/>
            </p:cNvSpPr>
            <p:nvPr/>
          </p:nvSpPr>
          <p:spPr bwMode="auto">
            <a:xfrm>
              <a:off x="6797703" y="3636963"/>
              <a:ext cx="511182" cy="473075"/>
            </a:xfrm>
            <a:custGeom>
              <a:avLst/>
              <a:gdLst/>
              <a:ahLst/>
              <a:cxnLst>
                <a:cxn ang="0">
                  <a:pos x="0" y="11"/>
                </a:cxn>
                <a:cxn ang="0">
                  <a:pos x="58" y="125"/>
                </a:cxn>
                <a:cxn ang="0">
                  <a:pos x="86" y="151"/>
                </a:cxn>
                <a:cxn ang="0">
                  <a:pos x="105" y="147"/>
                </a:cxn>
                <a:cxn ang="0">
                  <a:pos x="120" y="161"/>
                </a:cxn>
                <a:cxn ang="0">
                  <a:pos x="121" y="177"/>
                </a:cxn>
                <a:cxn ang="0">
                  <a:pos x="108" y="177"/>
                </a:cxn>
                <a:cxn ang="0">
                  <a:pos x="89" y="217"/>
                </a:cxn>
                <a:cxn ang="0">
                  <a:pos x="132" y="278"/>
                </a:cxn>
                <a:cxn ang="0">
                  <a:pos x="164" y="291"/>
                </a:cxn>
                <a:cxn ang="0">
                  <a:pos x="159" y="699"/>
                </a:cxn>
                <a:cxn ang="0">
                  <a:pos x="163" y="800"/>
                </a:cxn>
                <a:cxn ang="0">
                  <a:pos x="801" y="778"/>
                </a:cxn>
                <a:cxn ang="0">
                  <a:pos x="812" y="836"/>
                </a:cxn>
                <a:cxn ang="0">
                  <a:pos x="784" y="875"/>
                </a:cxn>
                <a:cxn ang="0">
                  <a:pos x="883" y="869"/>
                </a:cxn>
                <a:cxn ang="0">
                  <a:pos x="896" y="836"/>
                </a:cxn>
                <a:cxn ang="0">
                  <a:pos x="901" y="800"/>
                </a:cxn>
                <a:cxn ang="0">
                  <a:pos x="923" y="770"/>
                </a:cxn>
                <a:cxn ang="0">
                  <a:pos x="933" y="744"/>
                </a:cxn>
                <a:cxn ang="0">
                  <a:pos x="954" y="740"/>
                </a:cxn>
                <a:cxn ang="0">
                  <a:pos x="961" y="679"/>
                </a:cxn>
                <a:cxn ang="0">
                  <a:pos x="949" y="673"/>
                </a:cxn>
                <a:cxn ang="0">
                  <a:pos x="927" y="673"/>
                </a:cxn>
                <a:cxn ang="0">
                  <a:pos x="904" y="627"/>
                </a:cxn>
                <a:cxn ang="0">
                  <a:pos x="893" y="566"/>
                </a:cxn>
                <a:cxn ang="0">
                  <a:pos x="867" y="525"/>
                </a:cxn>
                <a:cxn ang="0">
                  <a:pos x="829" y="507"/>
                </a:cxn>
                <a:cxn ang="0">
                  <a:pos x="783" y="468"/>
                </a:cxn>
                <a:cxn ang="0">
                  <a:pos x="767" y="414"/>
                </a:cxn>
                <a:cxn ang="0">
                  <a:pos x="793" y="331"/>
                </a:cxn>
                <a:cxn ang="0">
                  <a:pos x="769" y="315"/>
                </a:cxn>
                <a:cxn ang="0">
                  <a:pos x="714" y="315"/>
                </a:cxn>
                <a:cxn ang="0">
                  <a:pos x="704" y="262"/>
                </a:cxn>
                <a:cxn ang="0">
                  <a:pos x="611" y="161"/>
                </a:cxn>
                <a:cxn ang="0">
                  <a:pos x="588" y="76"/>
                </a:cxn>
                <a:cxn ang="0">
                  <a:pos x="599" y="44"/>
                </a:cxn>
                <a:cxn ang="0">
                  <a:pos x="558" y="0"/>
                </a:cxn>
                <a:cxn ang="0">
                  <a:pos x="0" y="11"/>
                </a:cxn>
              </a:cxnLst>
              <a:rect l="0" t="0" r="r" b="b"/>
              <a:pathLst>
                <a:path w="961" h="875">
                  <a:moveTo>
                    <a:pt x="0" y="11"/>
                  </a:moveTo>
                  <a:lnTo>
                    <a:pt x="58" y="125"/>
                  </a:lnTo>
                  <a:lnTo>
                    <a:pt x="86" y="151"/>
                  </a:lnTo>
                  <a:lnTo>
                    <a:pt x="105" y="147"/>
                  </a:lnTo>
                  <a:lnTo>
                    <a:pt x="120" y="161"/>
                  </a:lnTo>
                  <a:lnTo>
                    <a:pt x="121" y="177"/>
                  </a:lnTo>
                  <a:lnTo>
                    <a:pt x="108" y="177"/>
                  </a:lnTo>
                  <a:lnTo>
                    <a:pt x="89" y="217"/>
                  </a:lnTo>
                  <a:lnTo>
                    <a:pt x="132" y="278"/>
                  </a:lnTo>
                  <a:lnTo>
                    <a:pt x="164" y="291"/>
                  </a:lnTo>
                  <a:lnTo>
                    <a:pt x="159" y="699"/>
                  </a:lnTo>
                  <a:lnTo>
                    <a:pt x="163" y="800"/>
                  </a:lnTo>
                  <a:lnTo>
                    <a:pt x="801" y="778"/>
                  </a:lnTo>
                  <a:lnTo>
                    <a:pt x="812" y="836"/>
                  </a:lnTo>
                  <a:lnTo>
                    <a:pt x="784" y="875"/>
                  </a:lnTo>
                  <a:lnTo>
                    <a:pt x="883" y="869"/>
                  </a:lnTo>
                  <a:lnTo>
                    <a:pt x="896" y="836"/>
                  </a:lnTo>
                  <a:lnTo>
                    <a:pt x="901" y="800"/>
                  </a:lnTo>
                  <a:lnTo>
                    <a:pt x="923" y="770"/>
                  </a:lnTo>
                  <a:lnTo>
                    <a:pt x="933" y="744"/>
                  </a:lnTo>
                  <a:lnTo>
                    <a:pt x="954" y="740"/>
                  </a:lnTo>
                  <a:lnTo>
                    <a:pt x="961" y="679"/>
                  </a:lnTo>
                  <a:lnTo>
                    <a:pt x="949" y="673"/>
                  </a:lnTo>
                  <a:lnTo>
                    <a:pt x="927" y="673"/>
                  </a:lnTo>
                  <a:lnTo>
                    <a:pt x="904" y="627"/>
                  </a:lnTo>
                  <a:lnTo>
                    <a:pt x="893" y="566"/>
                  </a:lnTo>
                  <a:lnTo>
                    <a:pt x="867" y="525"/>
                  </a:lnTo>
                  <a:lnTo>
                    <a:pt x="829" y="507"/>
                  </a:lnTo>
                  <a:lnTo>
                    <a:pt x="783" y="468"/>
                  </a:lnTo>
                  <a:lnTo>
                    <a:pt x="767" y="414"/>
                  </a:lnTo>
                  <a:lnTo>
                    <a:pt x="793" y="331"/>
                  </a:lnTo>
                  <a:lnTo>
                    <a:pt x="769" y="315"/>
                  </a:lnTo>
                  <a:lnTo>
                    <a:pt x="714" y="315"/>
                  </a:lnTo>
                  <a:lnTo>
                    <a:pt x="704" y="262"/>
                  </a:lnTo>
                  <a:lnTo>
                    <a:pt x="611" y="161"/>
                  </a:lnTo>
                  <a:lnTo>
                    <a:pt x="588" y="76"/>
                  </a:lnTo>
                  <a:lnTo>
                    <a:pt x="599" y="44"/>
                  </a:lnTo>
                  <a:lnTo>
                    <a:pt x="558" y="0"/>
                  </a:lnTo>
                  <a:lnTo>
                    <a:pt x="0" y="11"/>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0" name="Freeform 90"/>
            <p:cNvSpPr>
              <a:spLocks noChangeAspect="1"/>
            </p:cNvSpPr>
            <p:nvPr/>
          </p:nvSpPr>
          <p:spPr bwMode="auto">
            <a:xfrm>
              <a:off x="7394611" y="4183063"/>
              <a:ext cx="293692" cy="508000"/>
            </a:xfrm>
            <a:custGeom>
              <a:avLst/>
              <a:gdLst/>
              <a:ahLst/>
              <a:cxnLst>
                <a:cxn ang="0">
                  <a:pos x="0" y="35"/>
                </a:cxn>
                <a:cxn ang="0">
                  <a:pos x="13" y="50"/>
                </a:cxn>
                <a:cxn ang="0">
                  <a:pos x="0" y="631"/>
                </a:cxn>
                <a:cxn ang="0">
                  <a:pos x="35" y="911"/>
                </a:cxn>
                <a:cxn ang="0">
                  <a:pos x="74" y="920"/>
                </a:cxn>
                <a:cxn ang="0">
                  <a:pos x="88" y="832"/>
                </a:cxn>
                <a:cxn ang="0">
                  <a:pos x="103" y="856"/>
                </a:cxn>
                <a:cxn ang="0">
                  <a:pos x="106" y="899"/>
                </a:cxn>
                <a:cxn ang="0">
                  <a:pos x="128" y="919"/>
                </a:cxn>
                <a:cxn ang="0">
                  <a:pos x="95" y="938"/>
                </a:cxn>
                <a:cxn ang="0">
                  <a:pos x="174" y="916"/>
                </a:cxn>
                <a:cxn ang="0">
                  <a:pos x="188" y="889"/>
                </a:cxn>
                <a:cxn ang="0">
                  <a:pos x="177" y="874"/>
                </a:cxn>
                <a:cxn ang="0">
                  <a:pos x="184" y="851"/>
                </a:cxn>
                <a:cxn ang="0">
                  <a:pos x="145" y="813"/>
                </a:cxn>
                <a:cxn ang="0">
                  <a:pos x="148" y="786"/>
                </a:cxn>
                <a:cxn ang="0">
                  <a:pos x="552" y="748"/>
                </a:cxn>
                <a:cxn ang="0">
                  <a:pos x="516" y="600"/>
                </a:cxn>
                <a:cxn ang="0">
                  <a:pos x="523" y="547"/>
                </a:cxn>
                <a:cxn ang="0">
                  <a:pos x="538" y="512"/>
                </a:cxn>
                <a:cxn ang="0">
                  <a:pos x="524" y="461"/>
                </a:cxn>
                <a:cxn ang="0">
                  <a:pos x="486" y="397"/>
                </a:cxn>
                <a:cxn ang="0">
                  <a:pos x="383" y="0"/>
                </a:cxn>
                <a:cxn ang="0">
                  <a:pos x="0" y="35"/>
                </a:cxn>
              </a:cxnLst>
              <a:rect l="0" t="0" r="r" b="b"/>
              <a:pathLst>
                <a:path w="552" h="938">
                  <a:moveTo>
                    <a:pt x="0" y="35"/>
                  </a:moveTo>
                  <a:lnTo>
                    <a:pt x="13" y="50"/>
                  </a:lnTo>
                  <a:lnTo>
                    <a:pt x="0" y="631"/>
                  </a:lnTo>
                  <a:lnTo>
                    <a:pt x="35" y="911"/>
                  </a:lnTo>
                  <a:lnTo>
                    <a:pt x="74" y="920"/>
                  </a:lnTo>
                  <a:lnTo>
                    <a:pt x="88" y="832"/>
                  </a:lnTo>
                  <a:lnTo>
                    <a:pt x="103" y="856"/>
                  </a:lnTo>
                  <a:lnTo>
                    <a:pt x="106" y="899"/>
                  </a:lnTo>
                  <a:lnTo>
                    <a:pt x="128" y="919"/>
                  </a:lnTo>
                  <a:lnTo>
                    <a:pt x="95" y="938"/>
                  </a:lnTo>
                  <a:lnTo>
                    <a:pt x="174" y="916"/>
                  </a:lnTo>
                  <a:lnTo>
                    <a:pt x="188" y="889"/>
                  </a:lnTo>
                  <a:lnTo>
                    <a:pt x="177" y="874"/>
                  </a:lnTo>
                  <a:lnTo>
                    <a:pt x="184" y="851"/>
                  </a:lnTo>
                  <a:lnTo>
                    <a:pt x="145" y="813"/>
                  </a:lnTo>
                  <a:lnTo>
                    <a:pt x="148" y="786"/>
                  </a:lnTo>
                  <a:lnTo>
                    <a:pt x="552" y="748"/>
                  </a:lnTo>
                  <a:lnTo>
                    <a:pt x="516" y="600"/>
                  </a:lnTo>
                  <a:lnTo>
                    <a:pt x="523" y="547"/>
                  </a:lnTo>
                  <a:lnTo>
                    <a:pt x="538" y="512"/>
                  </a:lnTo>
                  <a:lnTo>
                    <a:pt x="524" y="461"/>
                  </a:lnTo>
                  <a:lnTo>
                    <a:pt x="486" y="397"/>
                  </a:lnTo>
                  <a:lnTo>
                    <a:pt x="383" y="0"/>
                  </a:lnTo>
                  <a:lnTo>
                    <a:pt x="0" y="35"/>
                  </a:lnTo>
                  <a:close/>
                </a:path>
              </a:pathLst>
            </a:custGeom>
            <a:solidFill>
              <a:srgbClr val="C4FA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1" name="Freeform 91"/>
            <p:cNvSpPr>
              <a:spLocks noChangeAspect="1"/>
            </p:cNvSpPr>
            <p:nvPr/>
          </p:nvSpPr>
          <p:spPr bwMode="auto">
            <a:xfrm>
              <a:off x="5241933" y="3863975"/>
              <a:ext cx="527057" cy="649288"/>
            </a:xfrm>
            <a:custGeom>
              <a:avLst/>
              <a:gdLst/>
              <a:ahLst/>
              <a:cxnLst>
                <a:cxn ang="0">
                  <a:pos x="0" y="818"/>
                </a:cxn>
                <a:cxn ang="0">
                  <a:pos x="62" y="762"/>
                </a:cxn>
                <a:cxn ang="0">
                  <a:pos x="37" y="714"/>
                </a:cxn>
                <a:cxn ang="0">
                  <a:pos x="50" y="650"/>
                </a:cxn>
                <a:cxn ang="0">
                  <a:pos x="116" y="537"/>
                </a:cxn>
                <a:cxn ang="0">
                  <a:pos x="162" y="506"/>
                </a:cxn>
                <a:cxn ang="0">
                  <a:pos x="134" y="465"/>
                </a:cxn>
                <a:cxn ang="0">
                  <a:pos x="117" y="353"/>
                </a:cxn>
                <a:cxn ang="0">
                  <a:pos x="136" y="154"/>
                </a:cxn>
                <a:cxn ang="0">
                  <a:pos x="171" y="144"/>
                </a:cxn>
                <a:cxn ang="0">
                  <a:pos x="227" y="176"/>
                </a:cxn>
                <a:cxn ang="0">
                  <a:pos x="273" y="0"/>
                </a:cxn>
                <a:cxn ang="0">
                  <a:pos x="986" y="126"/>
                </a:cxn>
                <a:cxn ang="0">
                  <a:pos x="837" y="1198"/>
                </a:cxn>
                <a:cxn ang="0">
                  <a:pos x="618" y="1162"/>
                </a:cxn>
                <a:cxn ang="0">
                  <a:pos x="482" y="1123"/>
                </a:cxn>
                <a:cxn ang="0">
                  <a:pos x="201" y="949"/>
                </a:cxn>
                <a:cxn ang="0">
                  <a:pos x="0" y="818"/>
                </a:cxn>
              </a:cxnLst>
              <a:rect l="0" t="0" r="r" b="b"/>
              <a:pathLst>
                <a:path w="986" h="1198">
                  <a:moveTo>
                    <a:pt x="0" y="818"/>
                  </a:moveTo>
                  <a:lnTo>
                    <a:pt x="62" y="762"/>
                  </a:lnTo>
                  <a:lnTo>
                    <a:pt x="37" y="714"/>
                  </a:lnTo>
                  <a:lnTo>
                    <a:pt x="50" y="650"/>
                  </a:lnTo>
                  <a:lnTo>
                    <a:pt x="116" y="537"/>
                  </a:lnTo>
                  <a:lnTo>
                    <a:pt x="162" y="506"/>
                  </a:lnTo>
                  <a:lnTo>
                    <a:pt x="134" y="465"/>
                  </a:lnTo>
                  <a:lnTo>
                    <a:pt x="117" y="353"/>
                  </a:lnTo>
                  <a:lnTo>
                    <a:pt x="136" y="154"/>
                  </a:lnTo>
                  <a:lnTo>
                    <a:pt x="171" y="144"/>
                  </a:lnTo>
                  <a:lnTo>
                    <a:pt x="227" y="176"/>
                  </a:lnTo>
                  <a:lnTo>
                    <a:pt x="273" y="0"/>
                  </a:lnTo>
                  <a:lnTo>
                    <a:pt x="986" y="126"/>
                  </a:lnTo>
                  <a:lnTo>
                    <a:pt x="837" y="1198"/>
                  </a:lnTo>
                  <a:lnTo>
                    <a:pt x="618" y="1162"/>
                  </a:lnTo>
                  <a:lnTo>
                    <a:pt x="482" y="1123"/>
                  </a:lnTo>
                  <a:lnTo>
                    <a:pt x="201" y="949"/>
                  </a:lnTo>
                  <a:lnTo>
                    <a:pt x="0" y="818"/>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2" name="Freeform 92"/>
            <p:cNvSpPr>
              <a:spLocks noChangeAspect="1"/>
            </p:cNvSpPr>
            <p:nvPr/>
          </p:nvSpPr>
          <p:spPr bwMode="auto">
            <a:xfrm>
              <a:off x="6883429" y="4056063"/>
              <a:ext cx="390530" cy="371475"/>
            </a:xfrm>
            <a:custGeom>
              <a:avLst/>
              <a:gdLst/>
              <a:ahLst/>
              <a:cxnLst>
                <a:cxn ang="0">
                  <a:pos x="0" y="22"/>
                </a:cxn>
                <a:cxn ang="0">
                  <a:pos x="30" y="234"/>
                </a:cxn>
                <a:cxn ang="0">
                  <a:pos x="25" y="566"/>
                </a:cxn>
                <a:cxn ang="0">
                  <a:pos x="39" y="585"/>
                </a:cxn>
                <a:cxn ang="0">
                  <a:pos x="91" y="583"/>
                </a:cxn>
                <a:cxn ang="0">
                  <a:pos x="93" y="686"/>
                </a:cxn>
                <a:cxn ang="0">
                  <a:pos x="527" y="680"/>
                </a:cxn>
                <a:cxn ang="0">
                  <a:pos x="518" y="576"/>
                </a:cxn>
                <a:cxn ang="0">
                  <a:pos x="556" y="463"/>
                </a:cxn>
                <a:cxn ang="0">
                  <a:pos x="608" y="382"/>
                </a:cxn>
                <a:cxn ang="0">
                  <a:pos x="606" y="361"/>
                </a:cxn>
                <a:cxn ang="0">
                  <a:pos x="648" y="289"/>
                </a:cxn>
                <a:cxn ang="0">
                  <a:pos x="667" y="211"/>
                </a:cxn>
                <a:cxn ang="0">
                  <a:pos x="660" y="205"/>
                </a:cxn>
                <a:cxn ang="0">
                  <a:pos x="695" y="175"/>
                </a:cxn>
                <a:cxn ang="0">
                  <a:pos x="730" y="106"/>
                </a:cxn>
                <a:cxn ang="0">
                  <a:pos x="720" y="91"/>
                </a:cxn>
                <a:cxn ang="0">
                  <a:pos x="621" y="97"/>
                </a:cxn>
                <a:cxn ang="0">
                  <a:pos x="649" y="58"/>
                </a:cxn>
                <a:cxn ang="0">
                  <a:pos x="638" y="0"/>
                </a:cxn>
                <a:cxn ang="0">
                  <a:pos x="0" y="22"/>
                </a:cxn>
              </a:cxnLst>
              <a:rect l="0" t="0" r="r" b="b"/>
              <a:pathLst>
                <a:path w="730" h="686">
                  <a:moveTo>
                    <a:pt x="0" y="22"/>
                  </a:moveTo>
                  <a:lnTo>
                    <a:pt x="30" y="234"/>
                  </a:lnTo>
                  <a:lnTo>
                    <a:pt x="25" y="566"/>
                  </a:lnTo>
                  <a:lnTo>
                    <a:pt x="39" y="585"/>
                  </a:lnTo>
                  <a:lnTo>
                    <a:pt x="91" y="583"/>
                  </a:lnTo>
                  <a:lnTo>
                    <a:pt x="93" y="686"/>
                  </a:lnTo>
                  <a:lnTo>
                    <a:pt x="527" y="680"/>
                  </a:lnTo>
                  <a:lnTo>
                    <a:pt x="518" y="576"/>
                  </a:lnTo>
                  <a:lnTo>
                    <a:pt x="556" y="463"/>
                  </a:lnTo>
                  <a:lnTo>
                    <a:pt x="608" y="382"/>
                  </a:lnTo>
                  <a:lnTo>
                    <a:pt x="606" y="361"/>
                  </a:lnTo>
                  <a:lnTo>
                    <a:pt x="648" y="289"/>
                  </a:lnTo>
                  <a:lnTo>
                    <a:pt x="667" y="211"/>
                  </a:lnTo>
                  <a:lnTo>
                    <a:pt x="660" y="205"/>
                  </a:lnTo>
                  <a:lnTo>
                    <a:pt x="695" y="175"/>
                  </a:lnTo>
                  <a:lnTo>
                    <a:pt x="730" y="106"/>
                  </a:lnTo>
                  <a:lnTo>
                    <a:pt x="720" y="91"/>
                  </a:lnTo>
                  <a:lnTo>
                    <a:pt x="621" y="97"/>
                  </a:lnTo>
                  <a:lnTo>
                    <a:pt x="649" y="58"/>
                  </a:lnTo>
                  <a:lnTo>
                    <a:pt x="638" y="0"/>
                  </a:lnTo>
                  <a:lnTo>
                    <a:pt x="0" y="22"/>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3" name="Freeform 93"/>
            <p:cNvSpPr>
              <a:spLocks noChangeAspect="1"/>
            </p:cNvSpPr>
            <p:nvPr/>
          </p:nvSpPr>
          <p:spPr bwMode="auto">
            <a:xfrm>
              <a:off x="5775340" y="3529013"/>
              <a:ext cx="561982" cy="469900"/>
            </a:xfrm>
            <a:custGeom>
              <a:avLst/>
              <a:gdLst/>
              <a:ahLst/>
              <a:cxnLst>
                <a:cxn ang="0">
                  <a:pos x="0" y="761"/>
                </a:cxn>
                <a:cxn ang="0">
                  <a:pos x="103" y="0"/>
                </a:cxn>
                <a:cxn ang="0">
                  <a:pos x="781" y="81"/>
                </a:cxn>
                <a:cxn ang="0">
                  <a:pos x="1054" y="107"/>
                </a:cxn>
                <a:cxn ang="0">
                  <a:pos x="1043" y="297"/>
                </a:cxn>
                <a:cxn ang="0">
                  <a:pos x="1006" y="871"/>
                </a:cxn>
                <a:cxn ang="0">
                  <a:pos x="868" y="861"/>
                </a:cxn>
                <a:cxn ang="0">
                  <a:pos x="435" y="822"/>
                </a:cxn>
                <a:cxn ang="0">
                  <a:pos x="0" y="761"/>
                </a:cxn>
              </a:cxnLst>
              <a:rect l="0" t="0" r="r" b="b"/>
              <a:pathLst>
                <a:path w="1054" h="871">
                  <a:moveTo>
                    <a:pt x="0" y="761"/>
                  </a:moveTo>
                  <a:lnTo>
                    <a:pt x="103" y="0"/>
                  </a:lnTo>
                  <a:lnTo>
                    <a:pt x="781" y="81"/>
                  </a:lnTo>
                  <a:lnTo>
                    <a:pt x="1054" y="107"/>
                  </a:lnTo>
                  <a:lnTo>
                    <a:pt x="1043" y="297"/>
                  </a:lnTo>
                  <a:lnTo>
                    <a:pt x="1006" y="871"/>
                  </a:lnTo>
                  <a:lnTo>
                    <a:pt x="868" y="861"/>
                  </a:lnTo>
                  <a:lnTo>
                    <a:pt x="435" y="822"/>
                  </a:lnTo>
                  <a:lnTo>
                    <a:pt x="0" y="76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4" name="Freeform 94"/>
            <p:cNvSpPr>
              <a:spLocks noChangeAspect="1"/>
            </p:cNvSpPr>
            <p:nvPr/>
          </p:nvSpPr>
          <p:spPr bwMode="auto">
            <a:xfrm>
              <a:off x="8383637" y="3273425"/>
              <a:ext cx="131764" cy="133350"/>
            </a:xfrm>
            <a:custGeom>
              <a:avLst/>
              <a:gdLst/>
              <a:ahLst/>
              <a:cxnLst>
                <a:cxn ang="0">
                  <a:pos x="0" y="50"/>
                </a:cxn>
                <a:cxn ang="0">
                  <a:pos x="20" y="179"/>
                </a:cxn>
                <a:cxn ang="0">
                  <a:pos x="19" y="247"/>
                </a:cxn>
                <a:cxn ang="0">
                  <a:pos x="40" y="241"/>
                </a:cxn>
                <a:cxn ang="0">
                  <a:pos x="52" y="223"/>
                </a:cxn>
                <a:cxn ang="0">
                  <a:pos x="87" y="206"/>
                </a:cxn>
                <a:cxn ang="0">
                  <a:pos x="104" y="173"/>
                </a:cxn>
                <a:cxn ang="0">
                  <a:pos x="113" y="179"/>
                </a:cxn>
                <a:cxn ang="0">
                  <a:pos x="141" y="167"/>
                </a:cxn>
                <a:cxn ang="0">
                  <a:pos x="179" y="160"/>
                </a:cxn>
                <a:cxn ang="0">
                  <a:pos x="179" y="146"/>
                </a:cxn>
                <a:cxn ang="0">
                  <a:pos x="191" y="155"/>
                </a:cxn>
                <a:cxn ang="0">
                  <a:pos x="204" y="143"/>
                </a:cxn>
                <a:cxn ang="0">
                  <a:pos x="223" y="137"/>
                </a:cxn>
                <a:cxn ang="0">
                  <a:pos x="248" y="128"/>
                </a:cxn>
                <a:cxn ang="0">
                  <a:pos x="225" y="0"/>
                </a:cxn>
                <a:cxn ang="0">
                  <a:pos x="0" y="50"/>
                </a:cxn>
              </a:cxnLst>
              <a:rect l="0" t="0" r="r" b="b"/>
              <a:pathLst>
                <a:path w="248" h="247">
                  <a:moveTo>
                    <a:pt x="0" y="50"/>
                  </a:moveTo>
                  <a:lnTo>
                    <a:pt x="20" y="179"/>
                  </a:lnTo>
                  <a:lnTo>
                    <a:pt x="19" y="247"/>
                  </a:lnTo>
                  <a:lnTo>
                    <a:pt x="40" y="241"/>
                  </a:lnTo>
                  <a:lnTo>
                    <a:pt x="52" y="223"/>
                  </a:lnTo>
                  <a:lnTo>
                    <a:pt x="87" y="206"/>
                  </a:lnTo>
                  <a:lnTo>
                    <a:pt x="104" y="173"/>
                  </a:lnTo>
                  <a:lnTo>
                    <a:pt x="113" y="179"/>
                  </a:lnTo>
                  <a:lnTo>
                    <a:pt x="141" y="167"/>
                  </a:lnTo>
                  <a:lnTo>
                    <a:pt x="179" y="160"/>
                  </a:lnTo>
                  <a:lnTo>
                    <a:pt x="179" y="146"/>
                  </a:lnTo>
                  <a:lnTo>
                    <a:pt x="191" y="155"/>
                  </a:lnTo>
                  <a:lnTo>
                    <a:pt x="204" y="143"/>
                  </a:lnTo>
                  <a:lnTo>
                    <a:pt x="223" y="137"/>
                  </a:lnTo>
                  <a:lnTo>
                    <a:pt x="248" y="128"/>
                  </a:lnTo>
                  <a:lnTo>
                    <a:pt x="225" y="0"/>
                  </a:lnTo>
                  <a:lnTo>
                    <a:pt x="0" y="50"/>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5" name="Freeform 95"/>
            <p:cNvSpPr>
              <a:spLocks noChangeAspect="1"/>
            </p:cNvSpPr>
            <p:nvPr/>
          </p:nvSpPr>
          <p:spPr bwMode="auto">
            <a:xfrm>
              <a:off x="8267748" y="3557588"/>
              <a:ext cx="84139" cy="144462"/>
            </a:xfrm>
            <a:custGeom>
              <a:avLst/>
              <a:gdLst/>
              <a:ahLst/>
              <a:cxnLst>
                <a:cxn ang="0">
                  <a:pos x="0" y="27"/>
                </a:cxn>
                <a:cxn ang="0">
                  <a:pos x="20" y="0"/>
                </a:cxn>
                <a:cxn ang="0">
                  <a:pos x="50" y="0"/>
                </a:cxn>
                <a:cxn ang="0">
                  <a:pos x="41" y="29"/>
                </a:cxn>
                <a:cxn ang="0">
                  <a:pos x="31" y="39"/>
                </a:cxn>
                <a:cxn ang="0">
                  <a:pos x="38" y="68"/>
                </a:cxn>
                <a:cxn ang="0">
                  <a:pos x="54" y="87"/>
                </a:cxn>
                <a:cxn ang="0">
                  <a:pos x="74" y="107"/>
                </a:cxn>
                <a:cxn ang="0">
                  <a:pos x="82" y="137"/>
                </a:cxn>
                <a:cxn ang="0">
                  <a:pos x="97" y="162"/>
                </a:cxn>
                <a:cxn ang="0">
                  <a:pos x="112" y="176"/>
                </a:cxn>
                <a:cxn ang="0">
                  <a:pos x="135" y="185"/>
                </a:cxn>
                <a:cxn ang="0">
                  <a:pos x="147" y="207"/>
                </a:cxn>
                <a:cxn ang="0">
                  <a:pos x="126" y="230"/>
                </a:cxn>
                <a:cxn ang="0">
                  <a:pos x="147" y="224"/>
                </a:cxn>
                <a:cxn ang="0">
                  <a:pos x="152" y="244"/>
                </a:cxn>
                <a:cxn ang="0">
                  <a:pos x="112" y="254"/>
                </a:cxn>
                <a:cxn ang="0">
                  <a:pos x="62" y="263"/>
                </a:cxn>
                <a:cxn ang="0">
                  <a:pos x="58" y="245"/>
                </a:cxn>
                <a:cxn ang="0">
                  <a:pos x="0" y="27"/>
                </a:cxn>
              </a:cxnLst>
              <a:rect l="0" t="0" r="r" b="b"/>
              <a:pathLst>
                <a:path w="152" h="263">
                  <a:moveTo>
                    <a:pt x="0" y="27"/>
                  </a:moveTo>
                  <a:lnTo>
                    <a:pt x="20" y="0"/>
                  </a:lnTo>
                  <a:lnTo>
                    <a:pt x="50" y="0"/>
                  </a:lnTo>
                  <a:lnTo>
                    <a:pt x="41" y="29"/>
                  </a:lnTo>
                  <a:lnTo>
                    <a:pt x="31" y="39"/>
                  </a:lnTo>
                  <a:lnTo>
                    <a:pt x="38" y="68"/>
                  </a:lnTo>
                  <a:lnTo>
                    <a:pt x="54" y="87"/>
                  </a:lnTo>
                  <a:lnTo>
                    <a:pt x="74" y="107"/>
                  </a:lnTo>
                  <a:lnTo>
                    <a:pt x="82" y="137"/>
                  </a:lnTo>
                  <a:lnTo>
                    <a:pt x="97" y="162"/>
                  </a:lnTo>
                  <a:lnTo>
                    <a:pt x="112" y="176"/>
                  </a:lnTo>
                  <a:lnTo>
                    <a:pt x="135" y="185"/>
                  </a:lnTo>
                  <a:lnTo>
                    <a:pt x="147" y="207"/>
                  </a:lnTo>
                  <a:lnTo>
                    <a:pt x="126" y="230"/>
                  </a:lnTo>
                  <a:lnTo>
                    <a:pt x="147" y="224"/>
                  </a:lnTo>
                  <a:lnTo>
                    <a:pt x="152" y="244"/>
                  </a:lnTo>
                  <a:lnTo>
                    <a:pt x="112" y="254"/>
                  </a:lnTo>
                  <a:lnTo>
                    <a:pt x="62" y="263"/>
                  </a:lnTo>
                  <a:lnTo>
                    <a:pt x="58" y="245"/>
                  </a:lnTo>
                  <a:lnTo>
                    <a:pt x="0" y="27"/>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6" name="Freeform 96"/>
            <p:cNvSpPr>
              <a:spLocks noChangeAspect="1"/>
            </p:cNvSpPr>
            <p:nvPr/>
          </p:nvSpPr>
          <p:spPr bwMode="auto">
            <a:xfrm>
              <a:off x="8188372" y="3670300"/>
              <a:ext cx="9525" cy="17463"/>
            </a:xfrm>
            <a:custGeom>
              <a:avLst/>
              <a:gdLst/>
              <a:ahLst/>
              <a:cxnLst>
                <a:cxn ang="0">
                  <a:pos x="0" y="10"/>
                </a:cxn>
                <a:cxn ang="0">
                  <a:pos x="16" y="0"/>
                </a:cxn>
                <a:cxn ang="0">
                  <a:pos x="24" y="19"/>
                </a:cxn>
                <a:cxn ang="0">
                  <a:pos x="17" y="34"/>
                </a:cxn>
                <a:cxn ang="0">
                  <a:pos x="0" y="10"/>
                </a:cxn>
              </a:cxnLst>
              <a:rect l="0" t="0" r="r" b="b"/>
              <a:pathLst>
                <a:path w="24" h="34">
                  <a:moveTo>
                    <a:pt x="0" y="10"/>
                  </a:moveTo>
                  <a:lnTo>
                    <a:pt x="16" y="0"/>
                  </a:lnTo>
                  <a:lnTo>
                    <a:pt x="24" y="19"/>
                  </a:lnTo>
                  <a:lnTo>
                    <a:pt x="17" y="34"/>
                  </a:lnTo>
                  <a:lnTo>
                    <a:pt x="0" y="10"/>
                  </a:lnTo>
                  <a:close/>
                </a:path>
              </a:pathLst>
            </a:custGeom>
            <a:pattFill prst="ltDnDiag">
              <a:fgClr>
                <a:srgbClr val="000000"/>
              </a:fgClr>
              <a:bgClr>
                <a:srgbClr val="FFFFFF"/>
              </a:bgClr>
            </a:patt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7" name="Freeform 97"/>
            <p:cNvSpPr>
              <a:spLocks noChangeAspect="1"/>
            </p:cNvSpPr>
            <p:nvPr/>
          </p:nvSpPr>
          <p:spPr bwMode="auto">
            <a:xfrm>
              <a:off x="7461287" y="4538663"/>
              <a:ext cx="698509" cy="561975"/>
            </a:xfrm>
            <a:custGeom>
              <a:avLst/>
              <a:gdLst/>
              <a:ahLst/>
              <a:cxnLst>
                <a:cxn ang="0">
                  <a:pos x="0" y="96"/>
                </a:cxn>
                <a:cxn ang="0">
                  <a:pos x="32" y="157"/>
                </a:cxn>
                <a:cxn ang="0">
                  <a:pos x="29" y="199"/>
                </a:cxn>
                <a:cxn ang="0">
                  <a:pos x="73" y="168"/>
                </a:cxn>
                <a:cxn ang="0">
                  <a:pos x="87" y="160"/>
                </a:cxn>
                <a:cxn ang="0">
                  <a:pos x="109" y="157"/>
                </a:cxn>
                <a:cxn ang="0">
                  <a:pos x="164" y="162"/>
                </a:cxn>
                <a:cxn ang="0">
                  <a:pos x="193" y="151"/>
                </a:cxn>
                <a:cxn ang="0">
                  <a:pos x="241" y="154"/>
                </a:cxn>
                <a:cxn ang="0">
                  <a:pos x="201" y="165"/>
                </a:cxn>
                <a:cxn ang="0">
                  <a:pos x="306" y="204"/>
                </a:cxn>
                <a:cxn ang="0">
                  <a:pos x="314" y="196"/>
                </a:cxn>
                <a:cxn ang="0">
                  <a:pos x="318" y="210"/>
                </a:cxn>
                <a:cxn ang="0">
                  <a:pos x="379" y="255"/>
                </a:cxn>
                <a:cxn ang="0">
                  <a:pos x="361" y="249"/>
                </a:cxn>
                <a:cxn ang="0">
                  <a:pos x="407" y="271"/>
                </a:cxn>
                <a:cxn ang="0">
                  <a:pos x="445" y="252"/>
                </a:cxn>
                <a:cxn ang="0">
                  <a:pos x="499" y="226"/>
                </a:cxn>
                <a:cxn ang="0">
                  <a:pos x="519" y="213"/>
                </a:cxn>
                <a:cxn ang="0">
                  <a:pos x="585" y="182"/>
                </a:cxn>
                <a:cxn ang="0">
                  <a:pos x="663" y="243"/>
                </a:cxn>
                <a:cxn ang="0">
                  <a:pos x="690" y="277"/>
                </a:cxn>
                <a:cxn ang="0">
                  <a:pos x="734" y="313"/>
                </a:cxn>
                <a:cxn ang="0">
                  <a:pos x="792" y="330"/>
                </a:cxn>
                <a:cxn ang="0">
                  <a:pos x="830" y="418"/>
                </a:cxn>
                <a:cxn ang="0">
                  <a:pos x="822" y="582"/>
                </a:cxn>
                <a:cxn ang="0">
                  <a:pos x="852" y="570"/>
                </a:cxn>
                <a:cxn ang="0">
                  <a:pos x="839" y="542"/>
                </a:cxn>
                <a:cxn ang="0">
                  <a:pos x="863" y="552"/>
                </a:cxn>
                <a:cxn ang="0">
                  <a:pos x="881" y="551"/>
                </a:cxn>
                <a:cxn ang="0">
                  <a:pos x="857" y="636"/>
                </a:cxn>
                <a:cxn ang="0">
                  <a:pos x="877" y="660"/>
                </a:cxn>
                <a:cxn ang="0">
                  <a:pos x="922" y="740"/>
                </a:cxn>
                <a:cxn ang="0">
                  <a:pos x="953" y="759"/>
                </a:cxn>
                <a:cxn ang="0">
                  <a:pos x="949" y="734"/>
                </a:cxn>
                <a:cxn ang="0">
                  <a:pos x="961" y="740"/>
                </a:cxn>
                <a:cxn ang="0">
                  <a:pos x="978" y="803"/>
                </a:cxn>
                <a:cxn ang="0">
                  <a:pos x="1017" y="842"/>
                </a:cxn>
                <a:cxn ang="0">
                  <a:pos x="1080" y="913"/>
                </a:cxn>
                <a:cxn ang="0">
                  <a:pos x="1157" y="997"/>
                </a:cxn>
                <a:cxn ang="0">
                  <a:pos x="1198" y="1019"/>
                </a:cxn>
                <a:cxn ang="0">
                  <a:pos x="1157" y="1011"/>
                </a:cxn>
                <a:cxn ang="0">
                  <a:pos x="1204" y="1030"/>
                </a:cxn>
                <a:cxn ang="0">
                  <a:pos x="1251" y="1011"/>
                </a:cxn>
                <a:cxn ang="0">
                  <a:pos x="1295" y="980"/>
                </a:cxn>
                <a:cxn ang="0">
                  <a:pos x="1302" y="891"/>
                </a:cxn>
                <a:cxn ang="0">
                  <a:pos x="1302" y="728"/>
                </a:cxn>
                <a:cxn ang="0">
                  <a:pos x="1147" y="436"/>
                </a:cxn>
                <a:cxn ang="0">
                  <a:pos x="1127" y="358"/>
                </a:cxn>
                <a:cxn ang="0">
                  <a:pos x="971" y="43"/>
                </a:cxn>
                <a:cxn ang="0">
                  <a:pos x="949" y="10"/>
                </a:cxn>
                <a:cxn ang="0">
                  <a:pos x="871" y="20"/>
                </a:cxn>
                <a:cxn ang="0">
                  <a:pos x="857" y="88"/>
                </a:cxn>
                <a:cxn ang="0">
                  <a:pos x="435" y="82"/>
                </a:cxn>
                <a:cxn ang="0">
                  <a:pos x="3" y="69"/>
                </a:cxn>
              </a:cxnLst>
              <a:rect l="0" t="0" r="r" b="b"/>
              <a:pathLst>
                <a:path w="1314" h="1040">
                  <a:moveTo>
                    <a:pt x="3" y="69"/>
                  </a:moveTo>
                  <a:lnTo>
                    <a:pt x="0" y="96"/>
                  </a:lnTo>
                  <a:lnTo>
                    <a:pt x="39" y="134"/>
                  </a:lnTo>
                  <a:lnTo>
                    <a:pt x="32" y="157"/>
                  </a:lnTo>
                  <a:lnTo>
                    <a:pt x="43" y="172"/>
                  </a:lnTo>
                  <a:lnTo>
                    <a:pt x="29" y="199"/>
                  </a:lnTo>
                  <a:lnTo>
                    <a:pt x="58" y="187"/>
                  </a:lnTo>
                  <a:lnTo>
                    <a:pt x="73" y="168"/>
                  </a:lnTo>
                  <a:lnTo>
                    <a:pt x="73" y="148"/>
                  </a:lnTo>
                  <a:lnTo>
                    <a:pt x="87" y="160"/>
                  </a:lnTo>
                  <a:lnTo>
                    <a:pt x="98" y="143"/>
                  </a:lnTo>
                  <a:lnTo>
                    <a:pt x="109" y="157"/>
                  </a:lnTo>
                  <a:lnTo>
                    <a:pt x="80" y="184"/>
                  </a:lnTo>
                  <a:lnTo>
                    <a:pt x="164" y="162"/>
                  </a:lnTo>
                  <a:lnTo>
                    <a:pt x="182" y="143"/>
                  </a:lnTo>
                  <a:lnTo>
                    <a:pt x="193" y="151"/>
                  </a:lnTo>
                  <a:lnTo>
                    <a:pt x="227" y="143"/>
                  </a:lnTo>
                  <a:lnTo>
                    <a:pt x="241" y="154"/>
                  </a:lnTo>
                  <a:lnTo>
                    <a:pt x="183" y="160"/>
                  </a:lnTo>
                  <a:lnTo>
                    <a:pt x="201" y="165"/>
                  </a:lnTo>
                  <a:lnTo>
                    <a:pt x="267" y="182"/>
                  </a:lnTo>
                  <a:lnTo>
                    <a:pt x="306" y="204"/>
                  </a:lnTo>
                  <a:lnTo>
                    <a:pt x="295" y="172"/>
                  </a:lnTo>
                  <a:lnTo>
                    <a:pt x="314" y="196"/>
                  </a:lnTo>
                  <a:lnTo>
                    <a:pt x="342" y="201"/>
                  </a:lnTo>
                  <a:lnTo>
                    <a:pt x="318" y="210"/>
                  </a:lnTo>
                  <a:lnTo>
                    <a:pt x="363" y="234"/>
                  </a:lnTo>
                  <a:lnTo>
                    <a:pt x="379" y="255"/>
                  </a:lnTo>
                  <a:lnTo>
                    <a:pt x="378" y="277"/>
                  </a:lnTo>
                  <a:lnTo>
                    <a:pt x="361" y="249"/>
                  </a:lnTo>
                  <a:lnTo>
                    <a:pt x="371" y="285"/>
                  </a:lnTo>
                  <a:lnTo>
                    <a:pt x="407" y="271"/>
                  </a:lnTo>
                  <a:lnTo>
                    <a:pt x="428" y="270"/>
                  </a:lnTo>
                  <a:lnTo>
                    <a:pt x="445" y="252"/>
                  </a:lnTo>
                  <a:lnTo>
                    <a:pt x="451" y="264"/>
                  </a:lnTo>
                  <a:lnTo>
                    <a:pt x="499" y="226"/>
                  </a:lnTo>
                  <a:lnTo>
                    <a:pt x="529" y="225"/>
                  </a:lnTo>
                  <a:lnTo>
                    <a:pt x="519" y="213"/>
                  </a:lnTo>
                  <a:lnTo>
                    <a:pt x="540" y="184"/>
                  </a:lnTo>
                  <a:lnTo>
                    <a:pt x="585" y="182"/>
                  </a:lnTo>
                  <a:lnTo>
                    <a:pt x="633" y="206"/>
                  </a:lnTo>
                  <a:lnTo>
                    <a:pt x="663" y="243"/>
                  </a:lnTo>
                  <a:lnTo>
                    <a:pt x="686" y="250"/>
                  </a:lnTo>
                  <a:lnTo>
                    <a:pt x="690" y="277"/>
                  </a:lnTo>
                  <a:lnTo>
                    <a:pt x="723" y="293"/>
                  </a:lnTo>
                  <a:lnTo>
                    <a:pt x="734" y="313"/>
                  </a:lnTo>
                  <a:lnTo>
                    <a:pt x="752" y="330"/>
                  </a:lnTo>
                  <a:lnTo>
                    <a:pt x="792" y="330"/>
                  </a:lnTo>
                  <a:lnTo>
                    <a:pt x="809" y="360"/>
                  </a:lnTo>
                  <a:lnTo>
                    <a:pt x="830" y="418"/>
                  </a:lnTo>
                  <a:lnTo>
                    <a:pt x="818" y="518"/>
                  </a:lnTo>
                  <a:lnTo>
                    <a:pt x="822" y="582"/>
                  </a:lnTo>
                  <a:lnTo>
                    <a:pt x="847" y="602"/>
                  </a:lnTo>
                  <a:lnTo>
                    <a:pt x="852" y="570"/>
                  </a:lnTo>
                  <a:lnTo>
                    <a:pt x="835" y="561"/>
                  </a:lnTo>
                  <a:lnTo>
                    <a:pt x="839" y="542"/>
                  </a:lnTo>
                  <a:lnTo>
                    <a:pt x="845" y="546"/>
                  </a:lnTo>
                  <a:lnTo>
                    <a:pt x="863" y="552"/>
                  </a:lnTo>
                  <a:lnTo>
                    <a:pt x="869" y="573"/>
                  </a:lnTo>
                  <a:lnTo>
                    <a:pt x="881" y="551"/>
                  </a:lnTo>
                  <a:lnTo>
                    <a:pt x="891" y="570"/>
                  </a:lnTo>
                  <a:lnTo>
                    <a:pt x="857" y="636"/>
                  </a:lnTo>
                  <a:lnTo>
                    <a:pt x="855" y="648"/>
                  </a:lnTo>
                  <a:lnTo>
                    <a:pt x="877" y="660"/>
                  </a:lnTo>
                  <a:lnTo>
                    <a:pt x="895" y="713"/>
                  </a:lnTo>
                  <a:lnTo>
                    <a:pt x="922" y="740"/>
                  </a:lnTo>
                  <a:lnTo>
                    <a:pt x="935" y="759"/>
                  </a:lnTo>
                  <a:lnTo>
                    <a:pt x="953" y="759"/>
                  </a:lnTo>
                  <a:lnTo>
                    <a:pt x="934" y="728"/>
                  </a:lnTo>
                  <a:lnTo>
                    <a:pt x="949" y="734"/>
                  </a:lnTo>
                  <a:lnTo>
                    <a:pt x="971" y="727"/>
                  </a:lnTo>
                  <a:lnTo>
                    <a:pt x="961" y="740"/>
                  </a:lnTo>
                  <a:lnTo>
                    <a:pt x="969" y="767"/>
                  </a:lnTo>
                  <a:lnTo>
                    <a:pt x="978" y="803"/>
                  </a:lnTo>
                  <a:lnTo>
                    <a:pt x="1009" y="819"/>
                  </a:lnTo>
                  <a:lnTo>
                    <a:pt x="1017" y="842"/>
                  </a:lnTo>
                  <a:lnTo>
                    <a:pt x="1044" y="913"/>
                  </a:lnTo>
                  <a:lnTo>
                    <a:pt x="1080" y="913"/>
                  </a:lnTo>
                  <a:lnTo>
                    <a:pt x="1108" y="928"/>
                  </a:lnTo>
                  <a:lnTo>
                    <a:pt x="1157" y="997"/>
                  </a:lnTo>
                  <a:lnTo>
                    <a:pt x="1197" y="1004"/>
                  </a:lnTo>
                  <a:lnTo>
                    <a:pt x="1198" y="1019"/>
                  </a:lnTo>
                  <a:lnTo>
                    <a:pt x="1188" y="1026"/>
                  </a:lnTo>
                  <a:lnTo>
                    <a:pt x="1157" y="1011"/>
                  </a:lnTo>
                  <a:lnTo>
                    <a:pt x="1168" y="1040"/>
                  </a:lnTo>
                  <a:lnTo>
                    <a:pt x="1204" y="1030"/>
                  </a:lnTo>
                  <a:lnTo>
                    <a:pt x="1237" y="1030"/>
                  </a:lnTo>
                  <a:lnTo>
                    <a:pt x="1251" y="1011"/>
                  </a:lnTo>
                  <a:lnTo>
                    <a:pt x="1280" y="1010"/>
                  </a:lnTo>
                  <a:lnTo>
                    <a:pt x="1295" y="980"/>
                  </a:lnTo>
                  <a:lnTo>
                    <a:pt x="1287" y="938"/>
                  </a:lnTo>
                  <a:lnTo>
                    <a:pt x="1302" y="891"/>
                  </a:lnTo>
                  <a:lnTo>
                    <a:pt x="1314" y="896"/>
                  </a:lnTo>
                  <a:lnTo>
                    <a:pt x="1302" y="728"/>
                  </a:lnTo>
                  <a:lnTo>
                    <a:pt x="1287" y="678"/>
                  </a:lnTo>
                  <a:lnTo>
                    <a:pt x="1147" y="436"/>
                  </a:lnTo>
                  <a:lnTo>
                    <a:pt x="1111" y="358"/>
                  </a:lnTo>
                  <a:lnTo>
                    <a:pt x="1127" y="358"/>
                  </a:lnTo>
                  <a:lnTo>
                    <a:pt x="1034" y="204"/>
                  </a:lnTo>
                  <a:lnTo>
                    <a:pt x="971" y="43"/>
                  </a:lnTo>
                  <a:lnTo>
                    <a:pt x="968" y="15"/>
                  </a:lnTo>
                  <a:lnTo>
                    <a:pt x="949" y="10"/>
                  </a:lnTo>
                  <a:lnTo>
                    <a:pt x="889" y="0"/>
                  </a:lnTo>
                  <a:lnTo>
                    <a:pt x="871" y="20"/>
                  </a:lnTo>
                  <a:lnTo>
                    <a:pt x="883" y="90"/>
                  </a:lnTo>
                  <a:lnTo>
                    <a:pt x="857" y="88"/>
                  </a:lnTo>
                  <a:lnTo>
                    <a:pt x="851" y="56"/>
                  </a:lnTo>
                  <a:lnTo>
                    <a:pt x="435" y="82"/>
                  </a:lnTo>
                  <a:lnTo>
                    <a:pt x="407" y="31"/>
                  </a:lnTo>
                  <a:lnTo>
                    <a:pt x="3" y="69"/>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08" name="Freeform 98"/>
            <p:cNvSpPr>
              <a:spLocks noChangeAspect="1"/>
            </p:cNvSpPr>
            <p:nvPr/>
          </p:nvSpPr>
          <p:spPr bwMode="auto">
            <a:xfrm>
              <a:off x="7599402" y="4157663"/>
              <a:ext cx="419106" cy="461962"/>
            </a:xfrm>
            <a:custGeom>
              <a:avLst/>
              <a:gdLst/>
              <a:ahLst/>
              <a:cxnLst>
                <a:cxn ang="0">
                  <a:pos x="0" y="46"/>
                </a:cxn>
                <a:cxn ang="0">
                  <a:pos x="103" y="443"/>
                </a:cxn>
                <a:cxn ang="0">
                  <a:pos x="141" y="507"/>
                </a:cxn>
                <a:cxn ang="0">
                  <a:pos x="155" y="558"/>
                </a:cxn>
                <a:cxn ang="0">
                  <a:pos x="140" y="593"/>
                </a:cxn>
                <a:cxn ang="0">
                  <a:pos x="133" y="646"/>
                </a:cxn>
                <a:cxn ang="0">
                  <a:pos x="169" y="794"/>
                </a:cxn>
                <a:cxn ang="0">
                  <a:pos x="197" y="845"/>
                </a:cxn>
                <a:cxn ang="0">
                  <a:pos x="613" y="819"/>
                </a:cxn>
                <a:cxn ang="0">
                  <a:pos x="619" y="851"/>
                </a:cxn>
                <a:cxn ang="0">
                  <a:pos x="645" y="853"/>
                </a:cxn>
                <a:cxn ang="0">
                  <a:pos x="633" y="783"/>
                </a:cxn>
                <a:cxn ang="0">
                  <a:pos x="651" y="763"/>
                </a:cxn>
                <a:cxn ang="0">
                  <a:pos x="711" y="773"/>
                </a:cxn>
                <a:cxn ang="0">
                  <a:pos x="722" y="725"/>
                </a:cxn>
                <a:cxn ang="0">
                  <a:pos x="711" y="722"/>
                </a:cxn>
                <a:cxn ang="0">
                  <a:pos x="726" y="710"/>
                </a:cxn>
                <a:cxn ang="0">
                  <a:pos x="704" y="697"/>
                </a:cxn>
                <a:cxn ang="0">
                  <a:pos x="715" y="680"/>
                </a:cxn>
                <a:cxn ang="0">
                  <a:pos x="711" y="658"/>
                </a:cxn>
                <a:cxn ang="0">
                  <a:pos x="740" y="638"/>
                </a:cxn>
                <a:cxn ang="0">
                  <a:pos x="731" y="612"/>
                </a:cxn>
                <a:cxn ang="0">
                  <a:pos x="744" y="604"/>
                </a:cxn>
                <a:cxn ang="0">
                  <a:pos x="751" y="582"/>
                </a:cxn>
                <a:cxn ang="0">
                  <a:pos x="740" y="574"/>
                </a:cxn>
                <a:cxn ang="0">
                  <a:pos x="760" y="558"/>
                </a:cxn>
                <a:cxn ang="0">
                  <a:pos x="749" y="540"/>
                </a:cxn>
                <a:cxn ang="0">
                  <a:pos x="766" y="540"/>
                </a:cxn>
                <a:cxn ang="0">
                  <a:pos x="787" y="516"/>
                </a:cxn>
                <a:cxn ang="0">
                  <a:pos x="778" y="507"/>
                </a:cxn>
                <a:cxn ang="0">
                  <a:pos x="751" y="503"/>
                </a:cxn>
                <a:cxn ang="0">
                  <a:pos x="734" y="479"/>
                </a:cxn>
                <a:cxn ang="0">
                  <a:pos x="702" y="420"/>
                </a:cxn>
                <a:cxn ang="0">
                  <a:pos x="685" y="413"/>
                </a:cxn>
                <a:cxn ang="0">
                  <a:pos x="648" y="336"/>
                </a:cxn>
                <a:cxn ang="0">
                  <a:pos x="600" y="303"/>
                </a:cxn>
                <a:cxn ang="0">
                  <a:pos x="564" y="250"/>
                </a:cxn>
                <a:cxn ang="0">
                  <a:pos x="476" y="183"/>
                </a:cxn>
                <a:cxn ang="0">
                  <a:pos x="432" y="123"/>
                </a:cxn>
                <a:cxn ang="0">
                  <a:pos x="338" y="58"/>
                </a:cxn>
                <a:cxn ang="0">
                  <a:pos x="367" y="0"/>
                </a:cxn>
                <a:cxn ang="0">
                  <a:pos x="189" y="21"/>
                </a:cxn>
                <a:cxn ang="0">
                  <a:pos x="0" y="46"/>
                </a:cxn>
              </a:cxnLst>
              <a:rect l="0" t="0" r="r" b="b"/>
              <a:pathLst>
                <a:path w="787" h="853">
                  <a:moveTo>
                    <a:pt x="0" y="46"/>
                  </a:moveTo>
                  <a:lnTo>
                    <a:pt x="103" y="443"/>
                  </a:lnTo>
                  <a:lnTo>
                    <a:pt x="141" y="507"/>
                  </a:lnTo>
                  <a:lnTo>
                    <a:pt x="155" y="558"/>
                  </a:lnTo>
                  <a:lnTo>
                    <a:pt x="140" y="593"/>
                  </a:lnTo>
                  <a:lnTo>
                    <a:pt x="133" y="646"/>
                  </a:lnTo>
                  <a:lnTo>
                    <a:pt x="169" y="794"/>
                  </a:lnTo>
                  <a:lnTo>
                    <a:pt x="197" y="845"/>
                  </a:lnTo>
                  <a:lnTo>
                    <a:pt x="613" y="819"/>
                  </a:lnTo>
                  <a:lnTo>
                    <a:pt x="619" y="851"/>
                  </a:lnTo>
                  <a:lnTo>
                    <a:pt x="645" y="853"/>
                  </a:lnTo>
                  <a:lnTo>
                    <a:pt x="633" y="783"/>
                  </a:lnTo>
                  <a:lnTo>
                    <a:pt x="651" y="763"/>
                  </a:lnTo>
                  <a:lnTo>
                    <a:pt x="711" y="773"/>
                  </a:lnTo>
                  <a:lnTo>
                    <a:pt x="722" y="725"/>
                  </a:lnTo>
                  <a:lnTo>
                    <a:pt x="711" y="722"/>
                  </a:lnTo>
                  <a:lnTo>
                    <a:pt x="726" y="710"/>
                  </a:lnTo>
                  <a:lnTo>
                    <a:pt x="704" y="697"/>
                  </a:lnTo>
                  <a:lnTo>
                    <a:pt x="715" y="680"/>
                  </a:lnTo>
                  <a:lnTo>
                    <a:pt x="711" y="658"/>
                  </a:lnTo>
                  <a:lnTo>
                    <a:pt x="740" y="638"/>
                  </a:lnTo>
                  <a:lnTo>
                    <a:pt x="731" y="612"/>
                  </a:lnTo>
                  <a:lnTo>
                    <a:pt x="744" y="604"/>
                  </a:lnTo>
                  <a:lnTo>
                    <a:pt x="751" y="582"/>
                  </a:lnTo>
                  <a:lnTo>
                    <a:pt x="740" y="574"/>
                  </a:lnTo>
                  <a:lnTo>
                    <a:pt x="760" y="558"/>
                  </a:lnTo>
                  <a:lnTo>
                    <a:pt x="749" y="540"/>
                  </a:lnTo>
                  <a:lnTo>
                    <a:pt x="766" y="540"/>
                  </a:lnTo>
                  <a:lnTo>
                    <a:pt x="787" y="516"/>
                  </a:lnTo>
                  <a:lnTo>
                    <a:pt x="778" y="507"/>
                  </a:lnTo>
                  <a:lnTo>
                    <a:pt x="751" y="503"/>
                  </a:lnTo>
                  <a:lnTo>
                    <a:pt x="734" y="479"/>
                  </a:lnTo>
                  <a:lnTo>
                    <a:pt x="702" y="420"/>
                  </a:lnTo>
                  <a:lnTo>
                    <a:pt x="685" y="413"/>
                  </a:lnTo>
                  <a:lnTo>
                    <a:pt x="648" y="336"/>
                  </a:lnTo>
                  <a:lnTo>
                    <a:pt x="600" y="303"/>
                  </a:lnTo>
                  <a:lnTo>
                    <a:pt x="564" y="250"/>
                  </a:lnTo>
                  <a:lnTo>
                    <a:pt x="476" y="183"/>
                  </a:lnTo>
                  <a:lnTo>
                    <a:pt x="432" y="123"/>
                  </a:lnTo>
                  <a:lnTo>
                    <a:pt x="338" y="58"/>
                  </a:lnTo>
                  <a:lnTo>
                    <a:pt x="367" y="0"/>
                  </a:lnTo>
                  <a:lnTo>
                    <a:pt x="189" y="21"/>
                  </a:lnTo>
                  <a:lnTo>
                    <a:pt x="0" y="46"/>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grpSp>
          <p:nvGrpSpPr>
            <p:cNvPr id="28709" name="Group 99"/>
            <p:cNvGrpSpPr>
              <a:grpSpLocks/>
            </p:cNvGrpSpPr>
            <p:nvPr/>
          </p:nvGrpSpPr>
          <p:grpSpPr bwMode="auto">
            <a:xfrm>
              <a:off x="5723205" y="4782824"/>
              <a:ext cx="451620" cy="335860"/>
              <a:chOff x="4008" y="3132"/>
              <a:chExt cx="293" cy="215"/>
            </a:xfrm>
          </p:grpSpPr>
          <p:sp>
            <p:nvSpPr>
              <p:cNvPr id="352" name="Freeform 100"/>
              <p:cNvSpPr>
                <a:spLocks noChangeAspect="1"/>
              </p:cNvSpPr>
              <p:nvPr/>
            </p:nvSpPr>
            <p:spPr bwMode="auto">
              <a:xfrm>
                <a:off x="4008" y="3132"/>
                <a:ext cx="29" cy="26"/>
              </a:xfrm>
              <a:custGeom>
                <a:avLst/>
                <a:gdLst/>
                <a:ahLst/>
                <a:cxnLst>
                  <a:cxn ang="0">
                    <a:pos x="0" y="43"/>
                  </a:cxn>
                  <a:cxn ang="0">
                    <a:pos x="32" y="73"/>
                  </a:cxn>
                  <a:cxn ang="0">
                    <a:pos x="49" y="72"/>
                  </a:cxn>
                  <a:cxn ang="0">
                    <a:pos x="77" y="54"/>
                  </a:cxn>
                  <a:cxn ang="0">
                    <a:pos x="85" y="15"/>
                  </a:cxn>
                  <a:cxn ang="0">
                    <a:pos x="67" y="0"/>
                  </a:cxn>
                  <a:cxn ang="0">
                    <a:pos x="42" y="3"/>
                  </a:cxn>
                  <a:cxn ang="0">
                    <a:pos x="0" y="43"/>
                  </a:cxn>
                </a:cxnLst>
                <a:rect l="0" t="0" r="r" b="b"/>
                <a:pathLst>
                  <a:path w="85" h="73">
                    <a:moveTo>
                      <a:pt x="0" y="43"/>
                    </a:moveTo>
                    <a:lnTo>
                      <a:pt x="32" y="73"/>
                    </a:lnTo>
                    <a:lnTo>
                      <a:pt x="49" y="72"/>
                    </a:lnTo>
                    <a:lnTo>
                      <a:pt x="77" y="54"/>
                    </a:lnTo>
                    <a:lnTo>
                      <a:pt x="85" y="15"/>
                    </a:lnTo>
                    <a:lnTo>
                      <a:pt x="67" y="0"/>
                    </a:lnTo>
                    <a:lnTo>
                      <a:pt x="42" y="3"/>
                    </a:lnTo>
                    <a:lnTo>
                      <a:pt x="0" y="4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53" name="Freeform 101"/>
              <p:cNvSpPr>
                <a:spLocks noChangeAspect="1"/>
              </p:cNvSpPr>
              <p:nvPr/>
            </p:nvSpPr>
            <p:spPr bwMode="auto">
              <a:xfrm>
                <a:off x="4097" y="3169"/>
                <a:ext cx="35" cy="30"/>
              </a:xfrm>
              <a:custGeom>
                <a:avLst/>
                <a:gdLst/>
                <a:ahLst/>
                <a:cxnLst>
                  <a:cxn ang="0">
                    <a:pos x="0" y="21"/>
                  </a:cxn>
                  <a:cxn ang="0">
                    <a:pos x="25" y="72"/>
                  </a:cxn>
                  <a:cxn ang="0">
                    <a:pos x="47" y="71"/>
                  </a:cxn>
                  <a:cxn ang="0">
                    <a:pos x="48" y="58"/>
                  </a:cxn>
                  <a:cxn ang="0">
                    <a:pos x="77" y="88"/>
                  </a:cxn>
                  <a:cxn ang="0">
                    <a:pos x="101" y="83"/>
                  </a:cxn>
                  <a:cxn ang="0">
                    <a:pos x="94" y="53"/>
                  </a:cxn>
                  <a:cxn ang="0">
                    <a:pos x="73" y="46"/>
                  </a:cxn>
                  <a:cxn ang="0">
                    <a:pos x="54" y="0"/>
                  </a:cxn>
                  <a:cxn ang="0">
                    <a:pos x="0" y="21"/>
                  </a:cxn>
                </a:cxnLst>
                <a:rect l="0" t="0" r="r" b="b"/>
                <a:pathLst>
                  <a:path w="101" h="88">
                    <a:moveTo>
                      <a:pt x="0" y="21"/>
                    </a:moveTo>
                    <a:lnTo>
                      <a:pt x="25" y="72"/>
                    </a:lnTo>
                    <a:lnTo>
                      <a:pt x="47" y="71"/>
                    </a:lnTo>
                    <a:lnTo>
                      <a:pt x="48" y="58"/>
                    </a:lnTo>
                    <a:lnTo>
                      <a:pt x="77" y="88"/>
                    </a:lnTo>
                    <a:lnTo>
                      <a:pt x="101" y="83"/>
                    </a:lnTo>
                    <a:lnTo>
                      <a:pt x="94" y="53"/>
                    </a:lnTo>
                    <a:lnTo>
                      <a:pt x="73" y="46"/>
                    </a:lnTo>
                    <a:lnTo>
                      <a:pt x="54" y="0"/>
                    </a:lnTo>
                    <a:lnTo>
                      <a:pt x="0" y="2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421" name="Freeform 102"/>
              <p:cNvSpPr>
                <a:spLocks noChangeAspect="1"/>
              </p:cNvSpPr>
              <p:nvPr/>
            </p:nvSpPr>
            <p:spPr bwMode="auto">
              <a:xfrm>
                <a:off x="4152" y="3201"/>
                <a:ext cx="35" cy="9"/>
              </a:xfrm>
              <a:custGeom>
                <a:avLst/>
                <a:gdLst/>
                <a:ahLst/>
                <a:cxnLst>
                  <a:cxn ang="0">
                    <a:pos x="0" y="22"/>
                  </a:cxn>
                  <a:cxn ang="0">
                    <a:pos x="11" y="0"/>
                  </a:cxn>
                  <a:cxn ang="0">
                    <a:pos x="101" y="9"/>
                  </a:cxn>
                  <a:cxn ang="0">
                    <a:pos x="82" y="28"/>
                  </a:cxn>
                  <a:cxn ang="0">
                    <a:pos x="0" y="22"/>
                  </a:cxn>
                </a:cxnLst>
                <a:rect l="0" t="0" r="r" b="b"/>
                <a:pathLst>
                  <a:path w="101" h="28">
                    <a:moveTo>
                      <a:pt x="0" y="22"/>
                    </a:moveTo>
                    <a:lnTo>
                      <a:pt x="11" y="0"/>
                    </a:lnTo>
                    <a:lnTo>
                      <a:pt x="101" y="9"/>
                    </a:lnTo>
                    <a:lnTo>
                      <a:pt x="82" y="28"/>
                    </a:lnTo>
                    <a:lnTo>
                      <a:pt x="0" y="22"/>
                    </a:lnTo>
                    <a:close/>
                  </a:path>
                </a:pathLst>
              </a:custGeom>
              <a:solidFill>
                <a:srgbClr val="00C6D7">
                  <a:lumMod val="50000"/>
                </a:srgbClr>
              </a:solidFill>
              <a:ln w="1651">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423" name="Freeform 103"/>
              <p:cNvSpPr>
                <a:spLocks noChangeAspect="1"/>
              </p:cNvSpPr>
              <p:nvPr/>
            </p:nvSpPr>
            <p:spPr bwMode="auto">
              <a:xfrm>
                <a:off x="4170" y="3221"/>
                <a:ext cx="12" cy="10"/>
              </a:xfrm>
              <a:custGeom>
                <a:avLst/>
                <a:gdLst/>
                <a:ahLst/>
                <a:cxnLst>
                  <a:cxn ang="0">
                    <a:pos x="0" y="0"/>
                  </a:cxn>
                  <a:cxn ang="0">
                    <a:pos x="13" y="31"/>
                  </a:cxn>
                  <a:cxn ang="0">
                    <a:pos x="40" y="19"/>
                  </a:cxn>
                  <a:cxn ang="0">
                    <a:pos x="27" y="0"/>
                  </a:cxn>
                  <a:cxn ang="0">
                    <a:pos x="0" y="0"/>
                  </a:cxn>
                </a:cxnLst>
                <a:rect l="0" t="0" r="r" b="b"/>
                <a:pathLst>
                  <a:path w="40" h="31">
                    <a:moveTo>
                      <a:pt x="0" y="0"/>
                    </a:moveTo>
                    <a:lnTo>
                      <a:pt x="13" y="31"/>
                    </a:lnTo>
                    <a:lnTo>
                      <a:pt x="40" y="19"/>
                    </a:lnTo>
                    <a:lnTo>
                      <a:pt x="27" y="0"/>
                    </a:lnTo>
                    <a:lnTo>
                      <a:pt x="0" y="0"/>
                    </a:lnTo>
                    <a:close/>
                  </a:path>
                </a:pathLst>
              </a:custGeom>
              <a:solidFill>
                <a:srgbClr val="00C6D7">
                  <a:lumMod val="50000"/>
                </a:srgbClr>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424" name="Freeform 104"/>
              <p:cNvSpPr>
                <a:spLocks noChangeAspect="1"/>
              </p:cNvSpPr>
              <p:nvPr/>
            </p:nvSpPr>
            <p:spPr bwMode="auto">
              <a:xfrm>
                <a:off x="4189" y="3211"/>
                <a:ext cx="43" cy="26"/>
              </a:xfrm>
              <a:custGeom>
                <a:avLst/>
                <a:gdLst/>
                <a:ahLst/>
                <a:cxnLst>
                  <a:cxn ang="0">
                    <a:pos x="0" y="21"/>
                  </a:cxn>
                  <a:cxn ang="0">
                    <a:pos x="16" y="0"/>
                  </a:cxn>
                  <a:cxn ang="0">
                    <a:pos x="35" y="21"/>
                  </a:cxn>
                  <a:cxn ang="0">
                    <a:pos x="77" y="17"/>
                  </a:cxn>
                  <a:cxn ang="0">
                    <a:pos x="127" y="53"/>
                  </a:cxn>
                  <a:cxn ang="0">
                    <a:pos x="108" y="67"/>
                  </a:cxn>
                  <a:cxn ang="0">
                    <a:pos x="51" y="80"/>
                  </a:cxn>
                  <a:cxn ang="0">
                    <a:pos x="38" y="44"/>
                  </a:cxn>
                  <a:cxn ang="0">
                    <a:pos x="16" y="44"/>
                  </a:cxn>
                  <a:cxn ang="0">
                    <a:pos x="0" y="21"/>
                  </a:cxn>
                </a:cxnLst>
                <a:rect l="0" t="0" r="r" b="b"/>
                <a:pathLst>
                  <a:path w="127" h="80">
                    <a:moveTo>
                      <a:pt x="0" y="21"/>
                    </a:moveTo>
                    <a:lnTo>
                      <a:pt x="16" y="0"/>
                    </a:lnTo>
                    <a:lnTo>
                      <a:pt x="35" y="21"/>
                    </a:lnTo>
                    <a:lnTo>
                      <a:pt x="77" y="17"/>
                    </a:lnTo>
                    <a:lnTo>
                      <a:pt x="127" y="53"/>
                    </a:lnTo>
                    <a:lnTo>
                      <a:pt x="108" y="67"/>
                    </a:lnTo>
                    <a:lnTo>
                      <a:pt x="51" y="80"/>
                    </a:lnTo>
                    <a:lnTo>
                      <a:pt x="38" y="44"/>
                    </a:lnTo>
                    <a:lnTo>
                      <a:pt x="16" y="44"/>
                    </a:lnTo>
                    <a:lnTo>
                      <a:pt x="0" y="2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428" name="Freeform 105"/>
              <p:cNvSpPr>
                <a:spLocks noChangeAspect="1"/>
              </p:cNvSpPr>
              <p:nvPr/>
            </p:nvSpPr>
            <p:spPr bwMode="auto">
              <a:xfrm>
                <a:off x="4227" y="3261"/>
                <a:ext cx="74" cy="84"/>
              </a:xfrm>
              <a:custGeom>
                <a:avLst/>
                <a:gdLst/>
                <a:ahLst/>
                <a:cxnLst>
                  <a:cxn ang="0">
                    <a:pos x="0" y="98"/>
                  </a:cxn>
                  <a:cxn ang="0">
                    <a:pos x="27" y="168"/>
                  </a:cxn>
                  <a:cxn ang="0">
                    <a:pos x="23" y="224"/>
                  </a:cxn>
                  <a:cxn ang="0">
                    <a:pos x="66" y="249"/>
                  </a:cxn>
                  <a:cxn ang="0">
                    <a:pos x="92" y="208"/>
                  </a:cxn>
                  <a:cxn ang="0">
                    <a:pos x="182" y="169"/>
                  </a:cxn>
                  <a:cxn ang="0">
                    <a:pos x="211" y="138"/>
                  </a:cxn>
                  <a:cxn ang="0">
                    <a:pos x="137" y="51"/>
                  </a:cxn>
                  <a:cxn ang="0">
                    <a:pos x="32" y="0"/>
                  </a:cxn>
                  <a:cxn ang="0">
                    <a:pos x="23" y="15"/>
                  </a:cxn>
                  <a:cxn ang="0">
                    <a:pos x="37" y="52"/>
                  </a:cxn>
                  <a:cxn ang="0">
                    <a:pos x="0" y="98"/>
                  </a:cxn>
                </a:cxnLst>
                <a:rect l="0" t="0" r="r" b="b"/>
                <a:pathLst>
                  <a:path w="211" h="249">
                    <a:moveTo>
                      <a:pt x="0" y="98"/>
                    </a:moveTo>
                    <a:lnTo>
                      <a:pt x="27" y="168"/>
                    </a:lnTo>
                    <a:lnTo>
                      <a:pt x="23" y="224"/>
                    </a:lnTo>
                    <a:lnTo>
                      <a:pt x="66" y="249"/>
                    </a:lnTo>
                    <a:lnTo>
                      <a:pt x="92" y="208"/>
                    </a:lnTo>
                    <a:lnTo>
                      <a:pt x="182" y="169"/>
                    </a:lnTo>
                    <a:lnTo>
                      <a:pt x="211" y="138"/>
                    </a:lnTo>
                    <a:lnTo>
                      <a:pt x="137" y="51"/>
                    </a:lnTo>
                    <a:lnTo>
                      <a:pt x="32" y="0"/>
                    </a:lnTo>
                    <a:lnTo>
                      <a:pt x="23" y="15"/>
                    </a:lnTo>
                    <a:lnTo>
                      <a:pt x="37" y="52"/>
                    </a:lnTo>
                    <a:lnTo>
                      <a:pt x="0" y="98"/>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grpSp>
        <p:sp>
          <p:nvSpPr>
            <p:cNvPr id="310" name="Freeform 106"/>
            <p:cNvSpPr>
              <a:spLocks noChangeAspect="1"/>
            </p:cNvSpPr>
            <p:nvPr/>
          </p:nvSpPr>
          <p:spPr bwMode="auto">
            <a:xfrm>
              <a:off x="7110445" y="3422650"/>
              <a:ext cx="303216" cy="577850"/>
            </a:xfrm>
            <a:custGeom>
              <a:avLst/>
              <a:gdLst/>
              <a:ahLst/>
              <a:cxnLst>
                <a:cxn ang="0">
                  <a:pos x="0" y="472"/>
                </a:cxn>
                <a:cxn ang="0">
                  <a:pos x="11" y="440"/>
                </a:cxn>
                <a:cxn ang="0">
                  <a:pos x="49" y="375"/>
                </a:cxn>
                <a:cxn ang="0">
                  <a:pos x="71" y="303"/>
                </a:cxn>
                <a:cxn ang="0">
                  <a:pos x="50" y="253"/>
                </a:cxn>
                <a:cxn ang="0">
                  <a:pos x="148" y="175"/>
                </a:cxn>
                <a:cxn ang="0">
                  <a:pos x="168" y="133"/>
                </a:cxn>
                <a:cxn ang="0">
                  <a:pos x="168" y="113"/>
                </a:cxn>
                <a:cxn ang="0">
                  <a:pos x="98" y="28"/>
                </a:cxn>
                <a:cxn ang="0">
                  <a:pos x="477" y="0"/>
                </a:cxn>
                <a:cxn ang="0">
                  <a:pos x="487" y="67"/>
                </a:cxn>
                <a:cxn ang="0">
                  <a:pos x="525" y="145"/>
                </a:cxn>
                <a:cxn ang="0">
                  <a:pos x="559" y="552"/>
                </a:cxn>
                <a:cxn ang="0">
                  <a:pos x="550" y="635"/>
                </a:cxn>
                <a:cxn ang="0">
                  <a:pos x="569" y="685"/>
                </a:cxn>
                <a:cxn ang="0">
                  <a:pos x="548" y="777"/>
                </a:cxn>
                <a:cxn ang="0">
                  <a:pos x="518" y="820"/>
                </a:cxn>
                <a:cxn ang="0">
                  <a:pos x="503" y="885"/>
                </a:cxn>
                <a:cxn ang="0">
                  <a:pos x="516" y="903"/>
                </a:cxn>
                <a:cxn ang="0">
                  <a:pos x="504" y="945"/>
                </a:cxn>
                <a:cxn ang="0">
                  <a:pos x="512" y="960"/>
                </a:cxn>
                <a:cxn ang="0">
                  <a:pos x="467" y="978"/>
                </a:cxn>
                <a:cxn ang="0">
                  <a:pos x="457" y="1047"/>
                </a:cxn>
                <a:cxn ang="0">
                  <a:pos x="394" y="1022"/>
                </a:cxn>
                <a:cxn ang="0">
                  <a:pos x="358" y="1056"/>
                </a:cxn>
                <a:cxn ang="0">
                  <a:pos x="361" y="1069"/>
                </a:cxn>
                <a:cxn ang="0">
                  <a:pos x="339" y="1069"/>
                </a:cxn>
                <a:cxn ang="0">
                  <a:pos x="316" y="1023"/>
                </a:cxn>
                <a:cxn ang="0">
                  <a:pos x="305" y="962"/>
                </a:cxn>
                <a:cxn ang="0">
                  <a:pos x="279" y="921"/>
                </a:cxn>
                <a:cxn ang="0">
                  <a:pos x="241" y="903"/>
                </a:cxn>
                <a:cxn ang="0">
                  <a:pos x="195" y="864"/>
                </a:cxn>
                <a:cxn ang="0">
                  <a:pos x="179" y="810"/>
                </a:cxn>
                <a:cxn ang="0">
                  <a:pos x="205" y="727"/>
                </a:cxn>
                <a:cxn ang="0">
                  <a:pos x="181" y="711"/>
                </a:cxn>
                <a:cxn ang="0">
                  <a:pos x="126" y="711"/>
                </a:cxn>
                <a:cxn ang="0">
                  <a:pos x="116" y="658"/>
                </a:cxn>
                <a:cxn ang="0">
                  <a:pos x="23" y="557"/>
                </a:cxn>
                <a:cxn ang="0">
                  <a:pos x="0" y="472"/>
                </a:cxn>
              </a:cxnLst>
              <a:rect l="0" t="0" r="r" b="b"/>
              <a:pathLst>
                <a:path w="569" h="1069">
                  <a:moveTo>
                    <a:pt x="0" y="472"/>
                  </a:moveTo>
                  <a:lnTo>
                    <a:pt x="11" y="440"/>
                  </a:lnTo>
                  <a:lnTo>
                    <a:pt x="49" y="375"/>
                  </a:lnTo>
                  <a:lnTo>
                    <a:pt x="71" y="303"/>
                  </a:lnTo>
                  <a:lnTo>
                    <a:pt x="50" y="253"/>
                  </a:lnTo>
                  <a:lnTo>
                    <a:pt x="148" y="175"/>
                  </a:lnTo>
                  <a:lnTo>
                    <a:pt x="168" y="133"/>
                  </a:lnTo>
                  <a:lnTo>
                    <a:pt x="168" y="113"/>
                  </a:lnTo>
                  <a:lnTo>
                    <a:pt x="98" y="28"/>
                  </a:lnTo>
                  <a:lnTo>
                    <a:pt x="477" y="0"/>
                  </a:lnTo>
                  <a:lnTo>
                    <a:pt x="487" y="67"/>
                  </a:lnTo>
                  <a:lnTo>
                    <a:pt x="525" y="145"/>
                  </a:lnTo>
                  <a:lnTo>
                    <a:pt x="559" y="552"/>
                  </a:lnTo>
                  <a:lnTo>
                    <a:pt x="550" y="635"/>
                  </a:lnTo>
                  <a:lnTo>
                    <a:pt x="569" y="685"/>
                  </a:lnTo>
                  <a:lnTo>
                    <a:pt x="548" y="777"/>
                  </a:lnTo>
                  <a:lnTo>
                    <a:pt x="518" y="820"/>
                  </a:lnTo>
                  <a:lnTo>
                    <a:pt x="503" y="885"/>
                  </a:lnTo>
                  <a:lnTo>
                    <a:pt x="516" y="903"/>
                  </a:lnTo>
                  <a:lnTo>
                    <a:pt x="504" y="945"/>
                  </a:lnTo>
                  <a:lnTo>
                    <a:pt x="512" y="960"/>
                  </a:lnTo>
                  <a:lnTo>
                    <a:pt x="467" y="978"/>
                  </a:lnTo>
                  <a:lnTo>
                    <a:pt x="457" y="1047"/>
                  </a:lnTo>
                  <a:lnTo>
                    <a:pt x="394" y="1022"/>
                  </a:lnTo>
                  <a:lnTo>
                    <a:pt x="358" y="1056"/>
                  </a:lnTo>
                  <a:lnTo>
                    <a:pt x="361" y="1069"/>
                  </a:lnTo>
                  <a:lnTo>
                    <a:pt x="339" y="1069"/>
                  </a:lnTo>
                  <a:lnTo>
                    <a:pt x="316" y="1023"/>
                  </a:lnTo>
                  <a:lnTo>
                    <a:pt x="305" y="962"/>
                  </a:lnTo>
                  <a:lnTo>
                    <a:pt x="279" y="921"/>
                  </a:lnTo>
                  <a:lnTo>
                    <a:pt x="241" y="903"/>
                  </a:lnTo>
                  <a:lnTo>
                    <a:pt x="195" y="864"/>
                  </a:lnTo>
                  <a:lnTo>
                    <a:pt x="179" y="810"/>
                  </a:lnTo>
                  <a:lnTo>
                    <a:pt x="205" y="727"/>
                  </a:lnTo>
                  <a:lnTo>
                    <a:pt x="181" y="711"/>
                  </a:lnTo>
                  <a:lnTo>
                    <a:pt x="126" y="711"/>
                  </a:lnTo>
                  <a:lnTo>
                    <a:pt x="116" y="658"/>
                  </a:lnTo>
                  <a:lnTo>
                    <a:pt x="23" y="557"/>
                  </a:lnTo>
                  <a:lnTo>
                    <a:pt x="0" y="472"/>
                  </a:lnTo>
                  <a:close/>
                </a:path>
              </a:pathLst>
            </a:custGeom>
            <a:solidFill>
              <a:srgbClr val="00C6D7">
                <a:lumMod val="50000"/>
              </a:srgbClr>
            </a:solidFill>
            <a:ln w="1651">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1" name="Freeform 107"/>
            <p:cNvSpPr>
              <a:spLocks noChangeAspect="1"/>
            </p:cNvSpPr>
            <p:nvPr/>
          </p:nvSpPr>
          <p:spPr bwMode="auto">
            <a:xfrm>
              <a:off x="7378736" y="3473450"/>
              <a:ext cx="238128" cy="438150"/>
            </a:xfrm>
            <a:custGeom>
              <a:avLst/>
              <a:gdLst/>
              <a:ahLst/>
              <a:cxnLst>
                <a:cxn ang="0">
                  <a:pos x="0" y="788"/>
                </a:cxn>
                <a:cxn ang="0">
                  <a:pos x="13" y="806"/>
                </a:cxn>
                <a:cxn ang="0">
                  <a:pos x="27" y="787"/>
                </a:cxn>
                <a:cxn ang="0">
                  <a:pos x="92" y="773"/>
                </a:cxn>
                <a:cxn ang="0">
                  <a:pos x="113" y="778"/>
                </a:cxn>
                <a:cxn ang="0">
                  <a:pos x="184" y="754"/>
                </a:cxn>
                <a:cxn ang="0">
                  <a:pos x="209" y="776"/>
                </a:cxn>
                <a:cxn ang="0">
                  <a:pos x="231" y="723"/>
                </a:cxn>
                <a:cxn ang="0">
                  <a:pos x="253" y="708"/>
                </a:cxn>
                <a:cxn ang="0">
                  <a:pos x="303" y="739"/>
                </a:cxn>
                <a:cxn ang="0">
                  <a:pos x="311" y="706"/>
                </a:cxn>
                <a:cxn ang="0">
                  <a:pos x="365" y="633"/>
                </a:cxn>
                <a:cxn ang="0">
                  <a:pos x="377" y="590"/>
                </a:cxn>
                <a:cxn ang="0">
                  <a:pos x="397" y="597"/>
                </a:cxn>
                <a:cxn ang="0">
                  <a:pos x="447" y="559"/>
                </a:cxn>
                <a:cxn ang="0">
                  <a:pos x="434" y="528"/>
                </a:cxn>
                <a:cxn ang="0">
                  <a:pos x="441" y="509"/>
                </a:cxn>
                <a:cxn ang="0">
                  <a:pos x="390" y="13"/>
                </a:cxn>
                <a:cxn ang="0">
                  <a:pos x="385" y="0"/>
                </a:cxn>
                <a:cxn ang="0">
                  <a:pos x="118" y="33"/>
                </a:cxn>
                <a:cxn ang="0">
                  <a:pos x="66" y="62"/>
                </a:cxn>
                <a:cxn ang="0">
                  <a:pos x="22" y="48"/>
                </a:cxn>
                <a:cxn ang="0">
                  <a:pos x="56" y="455"/>
                </a:cxn>
                <a:cxn ang="0">
                  <a:pos x="47" y="538"/>
                </a:cxn>
                <a:cxn ang="0">
                  <a:pos x="66" y="588"/>
                </a:cxn>
                <a:cxn ang="0">
                  <a:pos x="45" y="680"/>
                </a:cxn>
                <a:cxn ang="0">
                  <a:pos x="15" y="723"/>
                </a:cxn>
                <a:cxn ang="0">
                  <a:pos x="0" y="788"/>
                </a:cxn>
              </a:cxnLst>
              <a:rect l="0" t="0" r="r" b="b"/>
              <a:pathLst>
                <a:path w="447" h="806">
                  <a:moveTo>
                    <a:pt x="0" y="788"/>
                  </a:moveTo>
                  <a:lnTo>
                    <a:pt x="13" y="806"/>
                  </a:lnTo>
                  <a:lnTo>
                    <a:pt x="27" y="787"/>
                  </a:lnTo>
                  <a:lnTo>
                    <a:pt x="92" y="773"/>
                  </a:lnTo>
                  <a:lnTo>
                    <a:pt x="113" y="778"/>
                  </a:lnTo>
                  <a:lnTo>
                    <a:pt x="184" y="754"/>
                  </a:lnTo>
                  <a:lnTo>
                    <a:pt x="209" y="776"/>
                  </a:lnTo>
                  <a:lnTo>
                    <a:pt x="231" y="723"/>
                  </a:lnTo>
                  <a:lnTo>
                    <a:pt x="253" y="708"/>
                  </a:lnTo>
                  <a:lnTo>
                    <a:pt x="303" y="739"/>
                  </a:lnTo>
                  <a:lnTo>
                    <a:pt x="311" y="706"/>
                  </a:lnTo>
                  <a:lnTo>
                    <a:pt x="365" y="633"/>
                  </a:lnTo>
                  <a:lnTo>
                    <a:pt x="377" y="590"/>
                  </a:lnTo>
                  <a:lnTo>
                    <a:pt x="397" y="597"/>
                  </a:lnTo>
                  <a:lnTo>
                    <a:pt x="447" y="559"/>
                  </a:lnTo>
                  <a:lnTo>
                    <a:pt x="434" y="528"/>
                  </a:lnTo>
                  <a:lnTo>
                    <a:pt x="441" y="509"/>
                  </a:lnTo>
                  <a:lnTo>
                    <a:pt x="390" y="13"/>
                  </a:lnTo>
                  <a:lnTo>
                    <a:pt x="385" y="0"/>
                  </a:lnTo>
                  <a:lnTo>
                    <a:pt x="118" y="33"/>
                  </a:lnTo>
                  <a:lnTo>
                    <a:pt x="66" y="62"/>
                  </a:lnTo>
                  <a:lnTo>
                    <a:pt x="22" y="48"/>
                  </a:lnTo>
                  <a:lnTo>
                    <a:pt x="56" y="455"/>
                  </a:lnTo>
                  <a:lnTo>
                    <a:pt x="47" y="538"/>
                  </a:lnTo>
                  <a:lnTo>
                    <a:pt x="66" y="588"/>
                  </a:lnTo>
                  <a:lnTo>
                    <a:pt x="45" y="680"/>
                  </a:lnTo>
                  <a:lnTo>
                    <a:pt x="15" y="723"/>
                  </a:lnTo>
                  <a:lnTo>
                    <a:pt x="0" y="788"/>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2" name="Freeform 108"/>
            <p:cNvSpPr>
              <a:spLocks noChangeAspect="1"/>
            </p:cNvSpPr>
            <p:nvPr/>
          </p:nvSpPr>
          <p:spPr bwMode="auto">
            <a:xfrm>
              <a:off x="6740553" y="3336925"/>
              <a:ext cx="458794" cy="322263"/>
            </a:xfrm>
            <a:custGeom>
              <a:avLst/>
              <a:gdLst/>
              <a:ahLst/>
              <a:cxnLst>
                <a:cxn ang="0">
                  <a:pos x="0" y="13"/>
                </a:cxn>
                <a:cxn ang="0">
                  <a:pos x="1" y="59"/>
                </a:cxn>
                <a:cxn ang="0">
                  <a:pos x="17" y="94"/>
                </a:cxn>
                <a:cxn ang="0">
                  <a:pos x="6" y="127"/>
                </a:cxn>
                <a:cxn ang="0">
                  <a:pos x="16" y="211"/>
                </a:cxn>
                <a:cxn ang="0">
                  <a:pos x="57" y="327"/>
                </a:cxn>
                <a:cxn ang="0">
                  <a:pos x="58" y="365"/>
                </a:cxn>
                <a:cxn ang="0">
                  <a:pos x="86" y="421"/>
                </a:cxn>
                <a:cxn ang="0">
                  <a:pos x="97" y="511"/>
                </a:cxn>
                <a:cxn ang="0">
                  <a:pos x="91" y="538"/>
                </a:cxn>
                <a:cxn ang="0">
                  <a:pos x="107" y="568"/>
                </a:cxn>
                <a:cxn ang="0">
                  <a:pos x="665" y="557"/>
                </a:cxn>
                <a:cxn ang="0">
                  <a:pos x="706" y="601"/>
                </a:cxn>
                <a:cxn ang="0">
                  <a:pos x="744" y="536"/>
                </a:cxn>
                <a:cxn ang="0">
                  <a:pos x="766" y="464"/>
                </a:cxn>
                <a:cxn ang="0">
                  <a:pos x="745" y="414"/>
                </a:cxn>
                <a:cxn ang="0">
                  <a:pos x="843" y="336"/>
                </a:cxn>
                <a:cxn ang="0">
                  <a:pos x="863" y="294"/>
                </a:cxn>
                <a:cxn ang="0">
                  <a:pos x="863" y="274"/>
                </a:cxn>
                <a:cxn ang="0">
                  <a:pos x="793" y="189"/>
                </a:cxn>
                <a:cxn ang="0">
                  <a:pos x="721" y="98"/>
                </a:cxn>
                <a:cxn ang="0">
                  <a:pos x="706" y="0"/>
                </a:cxn>
                <a:cxn ang="0">
                  <a:pos x="18" y="16"/>
                </a:cxn>
                <a:cxn ang="0">
                  <a:pos x="0" y="13"/>
                </a:cxn>
              </a:cxnLst>
              <a:rect l="0" t="0" r="r" b="b"/>
              <a:pathLst>
                <a:path w="863" h="601">
                  <a:moveTo>
                    <a:pt x="0" y="13"/>
                  </a:moveTo>
                  <a:lnTo>
                    <a:pt x="1" y="59"/>
                  </a:lnTo>
                  <a:lnTo>
                    <a:pt x="17" y="94"/>
                  </a:lnTo>
                  <a:lnTo>
                    <a:pt x="6" y="127"/>
                  </a:lnTo>
                  <a:lnTo>
                    <a:pt x="16" y="211"/>
                  </a:lnTo>
                  <a:lnTo>
                    <a:pt x="57" y="327"/>
                  </a:lnTo>
                  <a:lnTo>
                    <a:pt x="58" y="365"/>
                  </a:lnTo>
                  <a:lnTo>
                    <a:pt x="86" y="421"/>
                  </a:lnTo>
                  <a:lnTo>
                    <a:pt x="97" y="511"/>
                  </a:lnTo>
                  <a:lnTo>
                    <a:pt x="91" y="538"/>
                  </a:lnTo>
                  <a:lnTo>
                    <a:pt x="107" y="568"/>
                  </a:lnTo>
                  <a:lnTo>
                    <a:pt x="665" y="557"/>
                  </a:lnTo>
                  <a:lnTo>
                    <a:pt x="706" y="601"/>
                  </a:lnTo>
                  <a:lnTo>
                    <a:pt x="744" y="536"/>
                  </a:lnTo>
                  <a:lnTo>
                    <a:pt x="766" y="464"/>
                  </a:lnTo>
                  <a:lnTo>
                    <a:pt x="745" y="414"/>
                  </a:lnTo>
                  <a:lnTo>
                    <a:pt x="843" y="336"/>
                  </a:lnTo>
                  <a:lnTo>
                    <a:pt x="863" y="294"/>
                  </a:lnTo>
                  <a:lnTo>
                    <a:pt x="863" y="274"/>
                  </a:lnTo>
                  <a:lnTo>
                    <a:pt x="793" y="189"/>
                  </a:lnTo>
                  <a:lnTo>
                    <a:pt x="721" y="98"/>
                  </a:lnTo>
                  <a:lnTo>
                    <a:pt x="706" y="0"/>
                  </a:lnTo>
                  <a:lnTo>
                    <a:pt x="18" y="16"/>
                  </a:lnTo>
                  <a:lnTo>
                    <a:pt x="0" y="1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3" name="Freeform 109"/>
            <p:cNvSpPr>
              <a:spLocks noChangeAspect="1"/>
            </p:cNvSpPr>
            <p:nvPr/>
          </p:nvSpPr>
          <p:spPr bwMode="auto">
            <a:xfrm>
              <a:off x="6311922" y="3687763"/>
              <a:ext cx="573096" cy="330200"/>
            </a:xfrm>
            <a:custGeom>
              <a:avLst/>
              <a:gdLst/>
              <a:ahLst/>
              <a:cxnLst>
                <a:cxn ang="0">
                  <a:pos x="0" y="574"/>
                </a:cxn>
                <a:cxn ang="0">
                  <a:pos x="37" y="0"/>
                </a:cxn>
                <a:cxn ang="0">
                  <a:pos x="439" y="21"/>
                </a:cxn>
                <a:cxn ang="0">
                  <a:pos x="970" y="29"/>
                </a:cxn>
                <a:cxn ang="0">
                  <a:pos x="998" y="55"/>
                </a:cxn>
                <a:cxn ang="0">
                  <a:pos x="1017" y="51"/>
                </a:cxn>
                <a:cxn ang="0">
                  <a:pos x="1032" y="65"/>
                </a:cxn>
                <a:cxn ang="0">
                  <a:pos x="1033" y="81"/>
                </a:cxn>
                <a:cxn ang="0">
                  <a:pos x="1020" y="81"/>
                </a:cxn>
                <a:cxn ang="0">
                  <a:pos x="1001" y="121"/>
                </a:cxn>
                <a:cxn ang="0">
                  <a:pos x="1044" y="182"/>
                </a:cxn>
                <a:cxn ang="0">
                  <a:pos x="1076" y="195"/>
                </a:cxn>
                <a:cxn ang="0">
                  <a:pos x="1071" y="603"/>
                </a:cxn>
                <a:cxn ang="0">
                  <a:pos x="614" y="607"/>
                </a:cxn>
                <a:cxn ang="0">
                  <a:pos x="0" y="574"/>
                </a:cxn>
              </a:cxnLst>
              <a:rect l="0" t="0" r="r" b="b"/>
              <a:pathLst>
                <a:path w="1076" h="607">
                  <a:moveTo>
                    <a:pt x="0" y="574"/>
                  </a:moveTo>
                  <a:lnTo>
                    <a:pt x="37" y="0"/>
                  </a:lnTo>
                  <a:lnTo>
                    <a:pt x="439" y="21"/>
                  </a:lnTo>
                  <a:lnTo>
                    <a:pt x="970" y="29"/>
                  </a:lnTo>
                  <a:lnTo>
                    <a:pt x="998" y="55"/>
                  </a:lnTo>
                  <a:lnTo>
                    <a:pt x="1017" y="51"/>
                  </a:lnTo>
                  <a:lnTo>
                    <a:pt x="1032" y="65"/>
                  </a:lnTo>
                  <a:lnTo>
                    <a:pt x="1033" y="81"/>
                  </a:lnTo>
                  <a:lnTo>
                    <a:pt x="1020" y="81"/>
                  </a:lnTo>
                  <a:lnTo>
                    <a:pt x="1001" y="121"/>
                  </a:lnTo>
                  <a:lnTo>
                    <a:pt x="1044" y="182"/>
                  </a:lnTo>
                  <a:lnTo>
                    <a:pt x="1076" y="195"/>
                  </a:lnTo>
                  <a:lnTo>
                    <a:pt x="1071" y="603"/>
                  </a:lnTo>
                  <a:lnTo>
                    <a:pt x="614" y="607"/>
                  </a:lnTo>
                  <a:lnTo>
                    <a:pt x="0" y="574"/>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4" name="Freeform 110"/>
            <p:cNvSpPr>
              <a:spLocks noChangeAspect="1"/>
            </p:cNvSpPr>
            <p:nvPr/>
          </p:nvSpPr>
          <p:spPr bwMode="auto">
            <a:xfrm>
              <a:off x="7289835" y="3748088"/>
              <a:ext cx="558807" cy="304800"/>
            </a:xfrm>
            <a:custGeom>
              <a:avLst/>
              <a:gdLst/>
              <a:ahLst/>
              <a:cxnLst>
                <a:cxn ang="0">
                  <a:pos x="0" y="562"/>
                </a:cxn>
                <a:cxn ang="0">
                  <a:pos x="10" y="536"/>
                </a:cxn>
                <a:cxn ang="0">
                  <a:pos x="31" y="532"/>
                </a:cxn>
                <a:cxn ang="0">
                  <a:pos x="38" y="471"/>
                </a:cxn>
                <a:cxn ang="0">
                  <a:pos x="26" y="465"/>
                </a:cxn>
                <a:cxn ang="0">
                  <a:pos x="23" y="452"/>
                </a:cxn>
                <a:cxn ang="0">
                  <a:pos x="59" y="418"/>
                </a:cxn>
                <a:cxn ang="0">
                  <a:pos x="122" y="443"/>
                </a:cxn>
                <a:cxn ang="0">
                  <a:pos x="132" y="374"/>
                </a:cxn>
                <a:cxn ang="0">
                  <a:pos x="177" y="356"/>
                </a:cxn>
                <a:cxn ang="0">
                  <a:pos x="169" y="341"/>
                </a:cxn>
                <a:cxn ang="0">
                  <a:pos x="181" y="299"/>
                </a:cxn>
                <a:cxn ang="0">
                  <a:pos x="195" y="280"/>
                </a:cxn>
                <a:cxn ang="0">
                  <a:pos x="260" y="266"/>
                </a:cxn>
                <a:cxn ang="0">
                  <a:pos x="281" y="271"/>
                </a:cxn>
                <a:cxn ang="0">
                  <a:pos x="352" y="247"/>
                </a:cxn>
                <a:cxn ang="0">
                  <a:pos x="377" y="269"/>
                </a:cxn>
                <a:cxn ang="0">
                  <a:pos x="399" y="216"/>
                </a:cxn>
                <a:cxn ang="0">
                  <a:pos x="421" y="201"/>
                </a:cxn>
                <a:cxn ang="0">
                  <a:pos x="471" y="232"/>
                </a:cxn>
                <a:cxn ang="0">
                  <a:pos x="479" y="199"/>
                </a:cxn>
                <a:cxn ang="0">
                  <a:pos x="533" y="126"/>
                </a:cxn>
                <a:cxn ang="0">
                  <a:pos x="545" y="83"/>
                </a:cxn>
                <a:cxn ang="0">
                  <a:pos x="565" y="90"/>
                </a:cxn>
                <a:cxn ang="0">
                  <a:pos x="615" y="52"/>
                </a:cxn>
                <a:cxn ang="0">
                  <a:pos x="602" y="21"/>
                </a:cxn>
                <a:cxn ang="0">
                  <a:pos x="609" y="2"/>
                </a:cxn>
                <a:cxn ang="0">
                  <a:pos x="655" y="0"/>
                </a:cxn>
                <a:cxn ang="0">
                  <a:pos x="683" y="11"/>
                </a:cxn>
                <a:cxn ang="0">
                  <a:pos x="699" y="45"/>
                </a:cxn>
                <a:cxn ang="0">
                  <a:pos x="747" y="53"/>
                </a:cxn>
                <a:cxn ang="0">
                  <a:pos x="774" y="69"/>
                </a:cxn>
                <a:cxn ang="0">
                  <a:pos x="841" y="66"/>
                </a:cxn>
                <a:cxn ang="0">
                  <a:pos x="870" y="45"/>
                </a:cxn>
                <a:cxn ang="0">
                  <a:pos x="941" y="92"/>
                </a:cxn>
                <a:cxn ang="0">
                  <a:pos x="967" y="185"/>
                </a:cxn>
                <a:cxn ang="0">
                  <a:pos x="995" y="217"/>
                </a:cxn>
                <a:cxn ang="0">
                  <a:pos x="1049" y="251"/>
                </a:cxn>
                <a:cxn ang="0">
                  <a:pos x="1010" y="299"/>
                </a:cxn>
                <a:cxn ang="0">
                  <a:pos x="973" y="326"/>
                </a:cxn>
                <a:cxn ang="0">
                  <a:pos x="938" y="374"/>
                </a:cxn>
                <a:cxn ang="0">
                  <a:pos x="936" y="389"/>
                </a:cxn>
                <a:cxn ang="0">
                  <a:pos x="832" y="461"/>
                </a:cxn>
                <a:cxn ang="0">
                  <a:pos x="251" y="518"/>
                </a:cxn>
                <a:cxn ang="0">
                  <a:pos x="192" y="517"/>
                </a:cxn>
                <a:cxn ang="0">
                  <a:pos x="193" y="549"/>
                </a:cxn>
                <a:cxn ang="0">
                  <a:pos x="0" y="562"/>
                </a:cxn>
              </a:cxnLst>
              <a:rect l="0" t="0" r="r" b="b"/>
              <a:pathLst>
                <a:path w="1049" h="562">
                  <a:moveTo>
                    <a:pt x="0" y="562"/>
                  </a:moveTo>
                  <a:lnTo>
                    <a:pt x="10" y="536"/>
                  </a:lnTo>
                  <a:lnTo>
                    <a:pt x="31" y="532"/>
                  </a:lnTo>
                  <a:lnTo>
                    <a:pt x="38" y="471"/>
                  </a:lnTo>
                  <a:lnTo>
                    <a:pt x="26" y="465"/>
                  </a:lnTo>
                  <a:lnTo>
                    <a:pt x="23" y="452"/>
                  </a:lnTo>
                  <a:lnTo>
                    <a:pt x="59" y="418"/>
                  </a:lnTo>
                  <a:lnTo>
                    <a:pt x="122" y="443"/>
                  </a:lnTo>
                  <a:lnTo>
                    <a:pt x="132" y="374"/>
                  </a:lnTo>
                  <a:lnTo>
                    <a:pt x="177" y="356"/>
                  </a:lnTo>
                  <a:lnTo>
                    <a:pt x="169" y="341"/>
                  </a:lnTo>
                  <a:lnTo>
                    <a:pt x="181" y="299"/>
                  </a:lnTo>
                  <a:lnTo>
                    <a:pt x="195" y="280"/>
                  </a:lnTo>
                  <a:lnTo>
                    <a:pt x="260" y="266"/>
                  </a:lnTo>
                  <a:lnTo>
                    <a:pt x="281" y="271"/>
                  </a:lnTo>
                  <a:lnTo>
                    <a:pt x="352" y="247"/>
                  </a:lnTo>
                  <a:lnTo>
                    <a:pt x="377" y="269"/>
                  </a:lnTo>
                  <a:lnTo>
                    <a:pt x="399" y="216"/>
                  </a:lnTo>
                  <a:lnTo>
                    <a:pt x="421" y="201"/>
                  </a:lnTo>
                  <a:lnTo>
                    <a:pt x="471" y="232"/>
                  </a:lnTo>
                  <a:lnTo>
                    <a:pt x="479" y="199"/>
                  </a:lnTo>
                  <a:lnTo>
                    <a:pt x="533" y="126"/>
                  </a:lnTo>
                  <a:lnTo>
                    <a:pt x="545" y="83"/>
                  </a:lnTo>
                  <a:lnTo>
                    <a:pt x="565" y="90"/>
                  </a:lnTo>
                  <a:lnTo>
                    <a:pt x="615" y="52"/>
                  </a:lnTo>
                  <a:lnTo>
                    <a:pt x="602" y="21"/>
                  </a:lnTo>
                  <a:lnTo>
                    <a:pt x="609" y="2"/>
                  </a:lnTo>
                  <a:lnTo>
                    <a:pt x="655" y="0"/>
                  </a:lnTo>
                  <a:lnTo>
                    <a:pt x="683" y="11"/>
                  </a:lnTo>
                  <a:lnTo>
                    <a:pt x="699" y="45"/>
                  </a:lnTo>
                  <a:lnTo>
                    <a:pt x="747" y="53"/>
                  </a:lnTo>
                  <a:lnTo>
                    <a:pt x="774" y="69"/>
                  </a:lnTo>
                  <a:lnTo>
                    <a:pt x="841" y="66"/>
                  </a:lnTo>
                  <a:lnTo>
                    <a:pt x="870" y="45"/>
                  </a:lnTo>
                  <a:lnTo>
                    <a:pt x="941" y="92"/>
                  </a:lnTo>
                  <a:lnTo>
                    <a:pt x="967" y="185"/>
                  </a:lnTo>
                  <a:lnTo>
                    <a:pt x="995" y="217"/>
                  </a:lnTo>
                  <a:lnTo>
                    <a:pt x="1049" y="251"/>
                  </a:lnTo>
                  <a:lnTo>
                    <a:pt x="1010" y="299"/>
                  </a:lnTo>
                  <a:lnTo>
                    <a:pt x="973" y="326"/>
                  </a:lnTo>
                  <a:lnTo>
                    <a:pt x="938" y="374"/>
                  </a:lnTo>
                  <a:lnTo>
                    <a:pt x="936" y="389"/>
                  </a:lnTo>
                  <a:lnTo>
                    <a:pt x="832" y="461"/>
                  </a:lnTo>
                  <a:lnTo>
                    <a:pt x="251" y="518"/>
                  </a:lnTo>
                  <a:lnTo>
                    <a:pt x="192" y="517"/>
                  </a:lnTo>
                  <a:lnTo>
                    <a:pt x="193" y="549"/>
                  </a:lnTo>
                  <a:lnTo>
                    <a:pt x="0" y="562"/>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5" name="Freeform 111"/>
            <p:cNvSpPr>
              <a:spLocks noChangeAspect="1"/>
            </p:cNvSpPr>
            <p:nvPr/>
          </p:nvSpPr>
          <p:spPr bwMode="auto">
            <a:xfrm>
              <a:off x="6934230" y="4424363"/>
              <a:ext cx="431806" cy="404812"/>
            </a:xfrm>
            <a:custGeom>
              <a:avLst/>
              <a:gdLst/>
              <a:ahLst/>
              <a:cxnLst>
                <a:cxn ang="0">
                  <a:pos x="8" y="207"/>
                </a:cxn>
                <a:cxn ang="0">
                  <a:pos x="39" y="282"/>
                </a:cxn>
                <a:cxn ang="0">
                  <a:pos x="82" y="415"/>
                </a:cxn>
                <a:cxn ang="0">
                  <a:pos x="57" y="505"/>
                </a:cxn>
                <a:cxn ang="0">
                  <a:pos x="62" y="572"/>
                </a:cxn>
                <a:cxn ang="0">
                  <a:pos x="28" y="618"/>
                </a:cxn>
                <a:cxn ang="0">
                  <a:pos x="151" y="620"/>
                </a:cxn>
                <a:cxn ang="0">
                  <a:pos x="322" y="653"/>
                </a:cxn>
                <a:cxn ang="0">
                  <a:pos x="340" y="604"/>
                </a:cxn>
                <a:cxn ang="0">
                  <a:pos x="408" y="662"/>
                </a:cxn>
                <a:cxn ang="0">
                  <a:pos x="448" y="666"/>
                </a:cxn>
                <a:cxn ang="0">
                  <a:pos x="479" y="718"/>
                </a:cxn>
                <a:cxn ang="0">
                  <a:pos x="528" y="738"/>
                </a:cxn>
                <a:cxn ang="0">
                  <a:pos x="566" y="710"/>
                </a:cxn>
                <a:cxn ang="0">
                  <a:pos x="589" y="715"/>
                </a:cxn>
                <a:cxn ang="0">
                  <a:pos x="618" y="734"/>
                </a:cxn>
                <a:cxn ang="0">
                  <a:pos x="654" y="704"/>
                </a:cxn>
                <a:cxn ang="0">
                  <a:pos x="646" y="660"/>
                </a:cxn>
                <a:cxn ang="0">
                  <a:pos x="678" y="662"/>
                </a:cxn>
                <a:cxn ang="0">
                  <a:pos x="710" y="683"/>
                </a:cxn>
                <a:cxn ang="0">
                  <a:pos x="736" y="695"/>
                </a:cxn>
                <a:cxn ang="0">
                  <a:pos x="764" y="722"/>
                </a:cxn>
                <a:cxn ang="0">
                  <a:pos x="777" y="722"/>
                </a:cxn>
                <a:cxn ang="0">
                  <a:pos x="792" y="721"/>
                </a:cxn>
                <a:cxn ang="0">
                  <a:pos x="811" y="701"/>
                </a:cxn>
                <a:cxn ang="0">
                  <a:pos x="780" y="685"/>
                </a:cxn>
                <a:cxn ang="0">
                  <a:pos x="753" y="668"/>
                </a:cxn>
                <a:cxn ang="0">
                  <a:pos x="713" y="630"/>
                </a:cxn>
                <a:cxn ang="0">
                  <a:pos x="741" y="612"/>
                </a:cxn>
                <a:cxn ang="0">
                  <a:pos x="758" y="590"/>
                </a:cxn>
                <a:cxn ang="0">
                  <a:pos x="772" y="561"/>
                </a:cxn>
                <a:cxn ang="0">
                  <a:pos x="749" y="542"/>
                </a:cxn>
                <a:cxn ang="0">
                  <a:pos x="705" y="579"/>
                </a:cxn>
                <a:cxn ang="0">
                  <a:pos x="678" y="548"/>
                </a:cxn>
                <a:cxn ang="0">
                  <a:pos x="693" y="548"/>
                </a:cxn>
                <a:cxn ang="0">
                  <a:pos x="689" y="535"/>
                </a:cxn>
                <a:cxn ang="0">
                  <a:pos x="680" y="536"/>
                </a:cxn>
                <a:cxn ang="0">
                  <a:pos x="649" y="548"/>
                </a:cxn>
                <a:cxn ang="0">
                  <a:pos x="580" y="543"/>
                </a:cxn>
                <a:cxn ang="0">
                  <a:pos x="605" y="488"/>
                </a:cxn>
                <a:cxn ang="0">
                  <a:pos x="649" y="507"/>
                </a:cxn>
                <a:cxn ang="0">
                  <a:pos x="668" y="431"/>
                </a:cxn>
                <a:cxn ang="0">
                  <a:pos x="384" y="380"/>
                </a:cxn>
                <a:cxn ang="0">
                  <a:pos x="419" y="238"/>
                </a:cxn>
                <a:cxn ang="0">
                  <a:pos x="454" y="148"/>
                </a:cxn>
                <a:cxn ang="0">
                  <a:pos x="434" y="0"/>
                </a:cxn>
              </a:cxnLst>
              <a:rect l="0" t="0" r="r" b="b"/>
              <a:pathLst>
                <a:path w="811" h="750">
                  <a:moveTo>
                    <a:pt x="0" y="6"/>
                  </a:moveTo>
                  <a:lnTo>
                    <a:pt x="8" y="207"/>
                  </a:lnTo>
                  <a:lnTo>
                    <a:pt x="33" y="231"/>
                  </a:lnTo>
                  <a:lnTo>
                    <a:pt x="39" y="282"/>
                  </a:lnTo>
                  <a:lnTo>
                    <a:pt x="83" y="354"/>
                  </a:lnTo>
                  <a:lnTo>
                    <a:pt x="82" y="415"/>
                  </a:lnTo>
                  <a:lnTo>
                    <a:pt x="57" y="473"/>
                  </a:lnTo>
                  <a:lnTo>
                    <a:pt x="57" y="505"/>
                  </a:lnTo>
                  <a:lnTo>
                    <a:pt x="66" y="539"/>
                  </a:lnTo>
                  <a:lnTo>
                    <a:pt x="62" y="572"/>
                  </a:lnTo>
                  <a:lnTo>
                    <a:pt x="47" y="591"/>
                  </a:lnTo>
                  <a:lnTo>
                    <a:pt x="28" y="618"/>
                  </a:lnTo>
                  <a:lnTo>
                    <a:pt x="41" y="634"/>
                  </a:lnTo>
                  <a:lnTo>
                    <a:pt x="151" y="620"/>
                  </a:lnTo>
                  <a:lnTo>
                    <a:pt x="237" y="659"/>
                  </a:lnTo>
                  <a:lnTo>
                    <a:pt x="322" y="653"/>
                  </a:lnTo>
                  <a:lnTo>
                    <a:pt x="311" y="627"/>
                  </a:lnTo>
                  <a:lnTo>
                    <a:pt x="340" y="604"/>
                  </a:lnTo>
                  <a:lnTo>
                    <a:pt x="398" y="618"/>
                  </a:lnTo>
                  <a:lnTo>
                    <a:pt x="408" y="662"/>
                  </a:lnTo>
                  <a:lnTo>
                    <a:pt x="424" y="656"/>
                  </a:lnTo>
                  <a:lnTo>
                    <a:pt x="448" y="666"/>
                  </a:lnTo>
                  <a:lnTo>
                    <a:pt x="474" y="693"/>
                  </a:lnTo>
                  <a:lnTo>
                    <a:pt x="479" y="718"/>
                  </a:lnTo>
                  <a:lnTo>
                    <a:pt x="506" y="721"/>
                  </a:lnTo>
                  <a:lnTo>
                    <a:pt x="528" y="738"/>
                  </a:lnTo>
                  <a:lnTo>
                    <a:pt x="547" y="731"/>
                  </a:lnTo>
                  <a:lnTo>
                    <a:pt x="566" y="710"/>
                  </a:lnTo>
                  <a:lnTo>
                    <a:pt x="563" y="693"/>
                  </a:lnTo>
                  <a:lnTo>
                    <a:pt x="589" y="715"/>
                  </a:lnTo>
                  <a:lnTo>
                    <a:pt x="600" y="696"/>
                  </a:lnTo>
                  <a:lnTo>
                    <a:pt x="618" y="734"/>
                  </a:lnTo>
                  <a:lnTo>
                    <a:pt x="645" y="715"/>
                  </a:lnTo>
                  <a:lnTo>
                    <a:pt x="654" y="704"/>
                  </a:lnTo>
                  <a:lnTo>
                    <a:pt x="645" y="693"/>
                  </a:lnTo>
                  <a:lnTo>
                    <a:pt x="646" y="660"/>
                  </a:lnTo>
                  <a:lnTo>
                    <a:pt x="654" y="660"/>
                  </a:lnTo>
                  <a:lnTo>
                    <a:pt x="678" y="662"/>
                  </a:lnTo>
                  <a:lnTo>
                    <a:pt x="683" y="685"/>
                  </a:lnTo>
                  <a:lnTo>
                    <a:pt x="710" y="683"/>
                  </a:lnTo>
                  <a:lnTo>
                    <a:pt x="732" y="699"/>
                  </a:lnTo>
                  <a:lnTo>
                    <a:pt x="736" y="695"/>
                  </a:lnTo>
                  <a:lnTo>
                    <a:pt x="744" y="712"/>
                  </a:lnTo>
                  <a:lnTo>
                    <a:pt x="764" y="722"/>
                  </a:lnTo>
                  <a:lnTo>
                    <a:pt x="754" y="750"/>
                  </a:lnTo>
                  <a:lnTo>
                    <a:pt x="777" y="722"/>
                  </a:lnTo>
                  <a:lnTo>
                    <a:pt x="792" y="740"/>
                  </a:lnTo>
                  <a:lnTo>
                    <a:pt x="792" y="721"/>
                  </a:lnTo>
                  <a:lnTo>
                    <a:pt x="811" y="715"/>
                  </a:lnTo>
                  <a:lnTo>
                    <a:pt x="811" y="701"/>
                  </a:lnTo>
                  <a:lnTo>
                    <a:pt x="791" y="699"/>
                  </a:lnTo>
                  <a:lnTo>
                    <a:pt x="780" y="685"/>
                  </a:lnTo>
                  <a:lnTo>
                    <a:pt x="761" y="689"/>
                  </a:lnTo>
                  <a:lnTo>
                    <a:pt x="753" y="668"/>
                  </a:lnTo>
                  <a:lnTo>
                    <a:pt x="732" y="668"/>
                  </a:lnTo>
                  <a:lnTo>
                    <a:pt x="713" y="630"/>
                  </a:lnTo>
                  <a:lnTo>
                    <a:pt x="724" y="623"/>
                  </a:lnTo>
                  <a:lnTo>
                    <a:pt x="741" y="612"/>
                  </a:lnTo>
                  <a:lnTo>
                    <a:pt x="743" y="591"/>
                  </a:lnTo>
                  <a:lnTo>
                    <a:pt x="758" y="590"/>
                  </a:lnTo>
                  <a:lnTo>
                    <a:pt x="780" y="569"/>
                  </a:lnTo>
                  <a:lnTo>
                    <a:pt x="772" y="561"/>
                  </a:lnTo>
                  <a:lnTo>
                    <a:pt x="772" y="522"/>
                  </a:lnTo>
                  <a:lnTo>
                    <a:pt x="749" y="542"/>
                  </a:lnTo>
                  <a:lnTo>
                    <a:pt x="726" y="546"/>
                  </a:lnTo>
                  <a:lnTo>
                    <a:pt x="705" y="579"/>
                  </a:lnTo>
                  <a:lnTo>
                    <a:pt x="672" y="561"/>
                  </a:lnTo>
                  <a:lnTo>
                    <a:pt x="678" y="548"/>
                  </a:lnTo>
                  <a:lnTo>
                    <a:pt x="692" y="543"/>
                  </a:lnTo>
                  <a:lnTo>
                    <a:pt x="693" y="548"/>
                  </a:lnTo>
                  <a:lnTo>
                    <a:pt x="701" y="527"/>
                  </a:lnTo>
                  <a:lnTo>
                    <a:pt x="689" y="535"/>
                  </a:lnTo>
                  <a:lnTo>
                    <a:pt x="683" y="526"/>
                  </a:lnTo>
                  <a:lnTo>
                    <a:pt x="680" y="536"/>
                  </a:lnTo>
                  <a:lnTo>
                    <a:pt x="664" y="527"/>
                  </a:lnTo>
                  <a:lnTo>
                    <a:pt x="649" y="548"/>
                  </a:lnTo>
                  <a:lnTo>
                    <a:pt x="627" y="554"/>
                  </a:lnTo>
                  <a:lnTo>
                    <a:pt x="580" y="543"/>
                  </a:lnTo>
                  <a:lnTo>
                    <a:pt x="578" y="531"/>
                  </a:lnTo>
                  <a:lnTo>
                    <a:pt x="605" y="488"/>
                  </a:lnTo>
                  <a:lnTo>
                    <a:pt x="632" y="491"/>
                  </a:lnTo>
                  <a:lnTo>
                    <a:pt x="649" y="507"/>
                  </a:lnTo>
                  <a:lnTo>
                    <a:pt x="718" y="521"/>
                  </a:lnTo>
                  <a:lnTo>
                    <a:pt x="668" y="431"/>
                  </a:lnTo>
                  <a:lnTo>
                    <a:pt x="677" y="367"/>
                  </a:lnTo>
                  <a:lnTo>
                    <a:pt x="384" y="380"/>
                  </a:lnTo>
                  <a:lnTo>
                    <a:pt x="386" y="345"/>
                  </a:lnTo>
                  <a:lnTo>
                    <a:pt x="419" y="238"/>
                  </a:lnTo>
                  <a:lnTo>
                    <a:pt x="470" y="168"/>
                  </a:lnTo>
                  <a:lnTo>
                    <a:pt x="454" y="148"/>
                  </a:lnTo>
                  <a:lnTo>
                    <a:pt x="459" y="79"/>
                  </a:lnTo>
                  <a:lnTo>
                    <a:pt x="434" y="0"/>
                  </a:lnTo>
                  <a:lnTo>
                    <a:pt x="0" y="6"/>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6" name="Freeform 112"/>
            <p:cNvSpPr>
              <a:spLocks noChangeAspect="1"/>
            </p:cNvSpPr>
            <p:nvPr/>
          </p:nvSpPr>
          <p:spPr bwMode="auto">
            <a:xfrm>
              <a:off x="8001044" y="3573463"/>
              <a:ext cx="350843" cy="184150"/>
            </a:xfrm>
            <a:custGeom>
              <a:avLst/>
              <a:gdLst/>
              <a:ahLst/>
              <a:cxnLst>
                <a:cxn ang="0">
                  <a:pos x="15" y="199"/>
                </a:cxn>
                <a:cxn ang="0">
                  <a:pos x="145" y="116"/>
                </a:cxn>
                <a:cxn ang="0">
                  <a:pos x="202" y="85"/>
                </a:cxn>
                <a:cxn ang="0">
                  <a:pos x="258" y="131"/>
                </a:cxn>
                <a:cxn ang="0">
                  <a:pos x="316" y="173"/>
                </a:cxn>
                <a:cxn ang="0">
                  <a:pos x="366" y="178"/>
                </a:cxn>
                <a:cxn ang="0">
                  <a:pos x="367" y="212"/>
                </a:cxn>
                <a:cxn ang="0">
                  <a:pos x="342" y="275"/>
                </a:cxn>
                <a:cxn ang="0">
                  <a:pos x="379" y="293"/>
                </a:cxn>
                <a:cxn ang="0">
                  <a:pos x="403" y="306"/>
                </a:cxn>
                <a:cxn ang="0">
                  <a:pos x="424" y="314"/>
                </a:cxn>
                <a:cxn ang="0">
                  <a:pos x="458" y="315"/>
                </a:cxn>
                <a:cxn ang="0">
                  <a:pos x="494" y="333"/>
                </a:cxn>
                <a:cxn ang="0">
                  <a:pos x="429" y="261"/>
                </a:cxn>
                <a:cxn ang="0">
                  <a:pos x="446" y="247"/>
                </a:cxn>
                <a:cxn ang="0">
                  <a:pos x="443" y="139"/>
                </a:cxn>
                <a:cxn ang="0">
                  <a:pos x="471" y="71"/>
                </a:cxn>
                <a:cxn ang="0">
                  <a:pos x="503" y="42"/>
                </a:cxn>
                <a:cxn ang="0">
                  <a:pos x="475" y="80"/>
                </a:cxn>
                <a:cxn ang="0">
                  <a:pos x="471" y="138"/>
                </a:cxn>
                <a:cxn ang="0">
                  <a:pos x="476" y="158"/>
                </a:cxn>
                <a:cxn ang="0">
                  <a:pos x="485" y="189"/>
                </a:cxn>
                <a:cxn ang="0">
                  <a:pos x="468" y="204"/>
                </a:cxn>
                <a:cxn ang="0">
                  <a:pos x="497" y="213"/>
                </a:cxn>
                <a:cxn ang="0">
                  <a:pos x="481" y="225"/>
                </a:cxn>
                <a:cxn ang="0">
                  <a:pos x="525" y="290"/>
                </a:cxn>
                <a:cxn ang="0">
                  <a:pos x="546" y="305"/>
                </a:cxn>
                <a:cxn ang="0">
                  <a:pos x="557" y="315"/>
                </a:cxn>
                <a:cxn ang="0">
                  <a:pos x="559" y="335"/>
                </a:cxn>
                <a:cxn ang="0">
                  <a:pos x="595" y="326"/>
                </a:cxn>
                <a:cxn ang="0">
                  <a:pos x="643" y="263"/>
                </a:cxn>
                <a:cxn ang="0">
                  <a:pos x="643" y="303"/>
                </a:cxn>
                <a:cxn ang="0">
                  <a:pos x="637" y="339"/>
                </a:cxn>
                <a:cxn ang="0">
                  <a:pos x="656" y="217"/>
                </a:cxn>
                <a:cxn ang="0">
                  <a:pos x="566" y="236"/>
                </a:cxn>
                <a:cxn ang="0">
                  <a:pos x="504" y="0"/>
                </a:cxn>
              </a:cxnLst>
              <a:rect l="0" t="0" r="r" b="b"/>
              <a:pathLst>
                <a:path w="656" h="342">
                  <a:moveTo>
                    <a:pt x="0" y="101"/>
                  </a:moveTo>
                  <a:lnTo>
                    <a:pt x="15" y="199"/>
                  </a:lnTo>
                  <a:lnTo>
                    <a:pt x="66" y="139"/>
                  </a:lnTo>
                  <a:lnTo>
                    <a:pt x="145" y="116"/>
                  </a:lnTo>
                  <a:lnTo>
                    <a:pt x="158" y="90"/>
                  </a:lnTo>
                  <a:lnTo>
                    <a:pt x="202" y="85"/>
                  </a:lnTo>
                  <a:lnTo>
                    <a:pt x="238" y="101"/>
                  </a:lnTo>
                  <a:lnTo>
                    <a:pt x="258" y="131"/>
                  </a:lnTo>
                  <a:lnTo>
                    <a:pt x="295" y="140"/>
                  </a:lnTo>
                  <a:lnTo>
                    <a:pt x="316" y="173"/>
                  </a:lnTo>
                  <a:lnTo>
                    <a:pt x="350" y="188"/>
                  </a:lnTo>
                  <a:lnTo>
                    <a:pt x="366" y="178"/>
                  </a:lnTo>
                  <a:lnTo>
                    <a:pt x="374" y="197"/>
                  </a:lnTo>
                  <a:lnTo>
                    <a:pt x="367" y="212"/>
                  </a:lnTo>
                  <a:lnTo>
                    <a:pt x="364" y="231"/>
                  </a:lnTo>
                  <a:lnTo>
                    <a:pt x="342" y="275"/>
                  </a:lnTo>
                  <a:lnTo>
                    <a:pt x="350" y="305"/>
                  </a:lnTo>
                  <a:lnTo>
                    <a:pt x="379" y="293"/>
                  </a:lnTo>
                  <a:lnTo>
                    <a:pt x="380" y="277"/>
                  </a:lnTo>
                  <a:lnTo>
                    <a:pt x="403" y="306"/>
                  </a:lnTo>
                  <a:lnTo>
                    <a:pt x="409" y="293"/>
                  </a:lnTo>
                  <a:lnTo>
                    <a:pt x="424" y="314"/>
                  </a:lnTo>
                  <a:lnTo>
                    <a:pt x="430" y="303"/>
                  </a:lnTo>
                  <a:lnTo>
                    <a:pt x="458" y="315"/>
                  </a:lnTo>
                  <a:lnTo>
                    <a:pt x="471" y="310"/>
                  </a:lnTo>
                  <a:lnTo>
                    <a:pt x="494" y="333"/>
                  </a:lnTo>
                  <a:lnTo>
                    <a:pt x="475" y="296"/>
                  </a:lnTo>
                  <a:lnTo>
                    <a:pt x="429" y="261"/>
                  </a:lnTo>
                  <a:lnTo>
                    <a:pt x="473" y="284"/>
                  </a:lnTo>
                  <a:lnTo>
                    <a:pt x="446" y="247"/>
                  </a:lnTo>
                  <a:lnTo>
                    <a:pt x="440" y="213"/>
                  </a:lnTo>
                  <a:lnTo>
                    <a:pt x="443" y="139"/>
                  </a:lnTo>
                  <a:lnTo>
                    <a:pt x="416" y="121"/>
                  </a:lnTo>
                  <a:lnTo>
                    <a:pt x="471" y="71"/>
                  </a:lnTo>
                  <a:lnTo>
                    <a:pt x="473" y="41"/>
                  </a:lnTo>
                  <a:lnTo>
                    <a:pt x="503" y="42"/>
                  </a:lnTo>
                  <a:lnTo>
                    <a:pt x="496" y="71"/>
                  </a:lnTo>
                  <a:lnTo>
                    <a:pt x="475" y="80"/>
                  </a:lnTo>
                  <a:lnTo>
                    <a:pt x="464" y="110"/>
                  </a:lnTo>
                  <a:lnTo>
                    <a:pt x="471" y="138"/>
                  </a:lnTo>
                  <a:lnTo>
                    <a:pt x="484" y="127"/>
                  </a:lnTo>
                  <a:lnTo>
                    <a:pt x="476" y="158"/>
                  </a:lnTo>
                  <a:lnTo>
                    <a:pt x="483" y="173"/>
                  </a:lnTo>
                  <a:lnTo>
                    <a:pt x="485" y="189"/>
                  </a:lnTo>
                  <a:lnTo>
                    <a:pt x="473" y="180"/>
                  </a:lnTo>
                  <a:lnTo>
                    <a:pt x="468" y="204"/>
                  </a:lnTo>
                  <a:lnTo>
                    <a:pt x="501" y="198"/>
                  </a:lnTo>
                  <a:lnTo>
                    <a:pt x="497" y="213"/>
                  </a:lnTo>
                  <a:lnTo>
                    <a:pt x="513" y="225"/>
                  </a:lnTo>
                  <a:lnTo>
                    <a:pt x="481" y="225"/>
                  </a:lnTo>
                  <a:lnTo>
                    <a:pt x="492" y="272"/>
                  </a:lnTo>
                  <a:lnTo>
                    <a:pt x="525" y="290"/>
                  </a:lnTo>
                  <a:lnTo>
                    <a:pt x="543" y="267"/>
                  </a:lnTo>
                  <a:lnTo>
                    <a:pt x="546" y="305"/>
                  </a:lnTo>
                  <a:lnTo>
                    <a:pt x="568" y="296"/>
                  </a:lnTo>
                  <a:lnTo>
                    <a:pt x="557" y="315"/>
                  </a:lnTo>
                  <a:lnTo>
                    <a:pt x="571" y="315"/>
                  </a:lnTo>
                  <a:lnTo>
                    <a:pt x="559" y="335"/>
                  </a:lnTo>
                  <a:lnTo>
                    <a:pt x="566" y="342"/>
                  </a:lnTo>
                  <a:lnTo>
                    <a:pt x="595" y="326"/>
                  </a:lnTo>
                  <a:lnTo>
                    <a:pt x="630" y="307"/>
                  </a:lnTo>
                  <a:lnTo>
                    <a:pt x="643" y="263"/>
                  </a:lnTo>
                  <a:lnTo>
                    <a:pt x="647" y="288"/>
                  </a:lnTo>
                  <a:lnTo>
                    <a:pt x="643" y="303"/>
                  </a:lnTo>
                  <a:lnTo>
                    <a:pt x="634" y="325"/>
                  </a:lnTo>
                  <a:lnTo>
                    <a:pt x="637" y="339"/>
                  </a:lnTo>
                  <a:lnTo>
                    <a:pt x="651" y="302"/>
                  </a:lnTo>
                  <a:lnTo>
                    <a:pt x="656" y="217"/>
                  </a:lnTo>
                  <a:lnTo>
                    <a:pt x="616" y="227"/>
                  </a:lnTo>
                  <a:lnTo>
                    <a:pt x="566" y="236"/>
                  </a:lnTo>
                  <a:lnTo>
                    <a:pt x="562" y="218"/>
                  </a:lnTo>
                  <a:lnTo>
                    <a:pt x="504" y="0"/>
                  </a:lnTo>
                  <a:lnTo>
                    <a:pt x="0" y="10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7" name="Freeform 113"/>
            <p:cNvSpPr>
              <a:spLocks noChangeAspect="1"/>
            </p:cNvSpPr>
            <p:nvPr/>
          </p:nvSpPr>
          <p:spPr bwMode="auto">
            <a:xfrm>
              <a:off x="8383637" y="3170238"/>
              <a:ext cx="257178" cy="139700"/>
            </a:xfrm>
            <a:custGeom>
              <a:avLst/>
              <a:gdLst/>
              <a:ahLst/>
              <a:cxnLst>
                <a:cxn ang="0">
                  <a:pos x="0" y="101"/>
                </a:cxn>
                <a:cxn ang="0">
                  <a:pos x="0" y="239"/>
                </a:cxn>
                <a:cxn ang="0">
                  <a:pos x="225" y="189"/>
                </a:cxn>
                <a:cxn ang="0">
                  <a:pos x="265" y="176"/>
                </a:cxn>
                <a:cxn ang="0">
                  <a:pos x="280" y="177"/>
                </a:cxn>
                <a:cxn ang="0">
                  <a:pos x="299" y="218"/>
                </a:cxn>
                <a:cxn ang="0">
                  <a:pos x="322" y="221"/>
                </a:cxn>
                <a:cxn ang="0">
                  <a:pos x="336" y="254"/>
                </a:cxn>
                <a:cxn ang="0">
                  <a:pos x="354" y="255"/>
                </a:cxn>
                <a:cxn ang="0">
                  <a:pos x="359" y="232"/>
                </a:cxn>
                <a:cxn ang="0">
                  <a:pos x="371" y="225"/>
                </a:cxn>
                <a:cxn ang="0">
                  <a:pos x="376" y="201"/>
                </a:cxn>
                <a:cxn ang="0">
                  <a:pos x="385" y="199"/>
                </a:cxn>
                <a:cxn ang="0">
                  <a:pos x="396" y="236"/>
                </a:cxn>
                <a:cxn ang="0">
                  <a:pos x="416" y="225"/>
                </a:cxn>
                <a:cxn ang="0">
                  <a:pos x="421" y="211"/>
                </a:cxn>
                <a:cxn ang="0">
                  <a:pos x="452" y="194"/>
                </a:cxn>
                <a:cxn ang="0">
                  <a:pos x="470" y="190"/>
                </a:cxn>
                <a:cxn ang="0">
                  <a:pos x="482" y="203"/>
                </a:cxn>
                <a:cxn ang="0">
                  <a:pos x="478" y="168"/>
                </a:cxn>
                <a:cxn ang="0">
                  <a:pos x="456" y="125"/>
                </a:cxn>
                <a:cxn ang="0">
                  <a:pos x="440" y="118"/>
                </a:cxn>
                <a:cxn ang="0">
                  <a:pos x="425" y="120"/>
                </a:cxn>
                <a:cxn ang="0">
                  <a:pos x="429" y="129"/>
                </a:cxn>
                <a:cxn ang="0">
                  <a:pos x="438" y="129"/>
                </a:cxn>
                <a:cxn ang="0">
                  <a:pos x="449" y="130"/>
                </a:cxn>
                <a:cxn ang="0">
                  <a:pos x="459" y="142"/>
                </a:cxn>
                <a:cxn ang="0">
                  <a:pos x="465" y="160"/>
                </a:cxn>
                <a:cxn ang="0">
                  <a:pos x="458" y="174"/>
                </a:cxn>
                <a:cxn ang="0">
                  <a:pos x="420" y="191"/>
                </a:cxn>
                <a:cxn ang="0">
                  <a:pos x="400" y="182"/>
                </a:cxn>
                <a:cxn ang="0">
                  <a:pos x="390" y="160"/>
                </a:cxn>
                <a:cxn ang="0">
                  <a:pos x="371" y="156"/>
                </a:cxn>
                <a:cxn ang="0">
                  <a:pos x="374" y="142"/>
                </a:cxn>
                <a:cxn ang="0">
                  <a:pos x="355" y="117"/>
                </a:cxn>
                <a:cxn ang="0">
                  <a:pos x="329" y="104"/>
                </a:cxn>
                <a:cxn ang="0">
                  <a:pos x="327" y="118"/>
                </a:cxn>
                <a:cxn ang="0">
                  <a:pos x="313" y="112"/>
                </a:cxn>
                <a:cxn ang="0">
                  <a:pos x="306" y="98"/>
                </a:cxn>
                <a:cxn ang="0">
                  <a:pos x="310" y="83"/>
                </a:cxn>
                <a:cxn ang="0">
                  <a:pos x="325" y="69"/>
                </a:cxn>
                <a:cxn ang="0">
                  <a:pos x="320" y="59"/>
                </a:cxn>
                <a:cxn ang="0">
                  <a:pos x="341" y="42"/>
                </a:cxn>
                <a:cxn ang="0">
                  <a:pos x="320" y="23"/>
                </a:cxn>
                <a:cxn ang="0">
                  <a:pos x="310" y="0"/>
                </a:cxn>
                <a:cxn ang="0">
                  <a:pos x="266" y="34"/>
                </a:cxn>
                <a:cxn ang="0">
                  <a:pos x="104" y="79"/>
                </a:cxn>
                <a:cxn ang="0">
                  <a:pos x="0" y="101"/>
                </a:cxn>
              </a:cxnLst>
              <a:rect l="0" t="0" r="r" b="b"/>
              <a:pathLst>
                <a:path w="482" h="255">
                  <a:moveTo>
                    <a:pt x="0" y="101"/>
                  </a:moveTo>
                  <a:lnTo>
                    <a:pt x="0" y="239"/>
                  </a:lnTo>
                  <a:lnTo>
                    <a:pt x="225" y="189"/>
                  </a:lnTo>
                  <a:lnTo>
                    <a:pt x="265" y="176"/>
                  </a:lnTo>
                  <a:lnTo>
                    <a:pt x="280" y="177"/>
                  </a:lnTo>
                  <a:lnTo>
                    <a:pt x="299" y="218"/>
                  </a:lnTo>
                  <a:lnTo>
                    <a:pt x="322" y="221"/>
                  </a:lnTo>
                  <a:lnTo>
                    <a:pt x="336" y="254"/>
                  </a:lnTo>
                  <a:lnTo>
                    <a:pt x="354" y="255"/>
                  </a:lnTo>
                  <a:lnTo>
                    <a:pt x="359" y="232"/>
                  </a:lnTo>
                  <a:lnTo>
                    <a:pt x="371" y="225"/>
                  </a:lnTo>
                  <a:lnTo>
                    <a:pt x="376" y="201"/>
                  </a:lnTo>
                  <a:lnTo>
                    <a:pt x="385" y="199"/>
                  </a:lnTo>
                  <a:lnTo>
                    <a:pt x="396" y="236"/>
                  </a:lnTo>
                  <a:lnTo>
                    <a:pt x="416" y="225"/>
                  </a:lnTo>
                  <a:lnTo>
                    <a:pt x="421" y="211"/>
                  </a:lnTo>
                  <a:lnTo>
                    <a:pt x="452" y="194"/>
                  </a:lnTo>
                  <a:lnTo>
                    <a:pt x="470" y="190"/>
                  </a:lnTo>
                  <a:lnTo>
                    <a:pt x="482" y="203"/>
                  </a:lnTo>
                  <a:lnTo>
                    <a:pt x="478" y="168"/>
                  </a:lnTo>
                  <a:lnTo>
                    <a:pt x="456" y="125"/>
                  </a:lnTo>
                  <a:lnTo>
                    <a:pt x="440" y="118"/>
                  </a:lnTo>
                  <a:lnTo>
                    <a:pt x="425" y="120"/>
                  </a:lnTo>
                  <a:lnTo>
                    <a:pt x="429" y="129"/>
                  </a:lnTo>
                  <a:lnTo>
                    <a:pt x="438" y="129"/>
                  </a:lnTo>
                  <a:lnTo>
                    <a:pt x="449" y="130"/>
                  </a:lnTo>
                  <a:lnTo>
                    <a:pt x="459" y="142"/>
                  </a:lnTo>
                  <a:lnTo>
                    <a:pt x="465" y="160"/>
                  </a:lnTo>
                  <a:lnTo>
                    <a:pt x="458" y="174"/>
                  </a:lnTo>
                  <a:lnTo>
                    <a:pt x="420" y="191"/>
                  </a:lnTo>
                  <a:lnTo>
                    <a:pt x="400" y="182"/>
                  </a:lnTo>
                  <a:lnTo>
                    <a:pt x="390" y="160"/>
                  </a:lnTo>
                  <a:lnTo>
                    <a:pt x="371" y="156"/>
                  </a:lnTo>
                  <a:lnTo>
                    <a:pt x="374" y="142"/>
                  </a:lnTo>
                  <a:lnTo>
                    <a:pt x="355" y="117"/>
                  </a:lnTo>
                  <a:lnTo>
                    <a:pt x="329" y="104"/>
                  </a:lnTo>
                  <a:lnTo>
                    <a:pt x="327" y="118"/>
                  </a:lnTo>
                  <a:lnTo>
                    <a:pt x="313" y="112"/>
                  </a:lnTo>
                  <a:lnTo>
                    <a:pt x="306" y="98"/>
                  </a:lnTo>
                  <a:lnTo>
                    <a:pt x="310" y="83"/>
                  </a:lnTo>
                  <a:lnTo>
                    <a:pt x="325" y="69"/>
                  </a:lnTo>
                  <a:lnTo>
                    <a:pt x="320" y="59"/>
                  </a:lnTo>
                  <a:lnTo>
                    <a:pt x="341" y="42"/>
                  </a:lnTo>
                  <a:lnTo>
                    <a:pt x="320" y="23"/>
                  </a:lnTo>
                  <a:lnTo>
                    <a:pt x="310" y="0"/>
                  </a:lnTo>
                  <a:lnTo>
                    <a:pt x="266" y="34"/>
                  </a:lnTo>
                  <a:lnTo>
                    <a:pt x="104" y="79"/>
                  </a:lnTo>
                  <a:lnTo>
                    <a:pt x="0" y="10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8" name="Freeform 114"/>
            <p:cNvSpPr>
              <a:spLocks noChangeAspect="1"/>
            </p:cNvSpPr>
            <p:nvPr/>
          </p:nvSpPr>
          <p:spPr bwMode="auto">
            <a:xfrm>
              <a:off x="7156483" y="2913063"/>
              <a:ext cx="444506" cy="241300"/>
            </a:xfrm>
            <a:custGeom>
              <a:avLst/>
              <a:gdLst/>
              <a:ahLst/>
              <a:cxnLst>
                <a:cxn ang="0">
                  <a:pos x="64" y="240"/>
                </a:cxn>
                <a:cxn ang="0">
                  <a:pos x="297" y="293"/>
                </a:cxn>
                <a:cxn ang="0">
                  <a:pos x="338" y="329"/>
                </a:cxn>
                <a:cxn ang="0">
                  <a:pos x="413" y="356"/>
                </a:cxn>
                <a:cxn ang="0">
                  <a:pos x="432" y="323"/>
                </a:cxn>
                <a:cxn ang="0">
                  <a:pos x="445" y="283"/>
                </a:cxn>
                <a:cxn ang="0">
                  <a:pos x="445" y="299"/>
                </a:cxn>
                <a:cxn ang="0">
                  <a:pos x="462" y="318"/>
                </a:cxn>
                <a:cxn ang="0">
                  <a:pos x="488" y="293"/>
                </a:cxn>
                <a:cxn ang="0">
                  <a:pos x="499" y="287"/>
                </a:cxn>
                <a:cxn ang="0">
                  <a:pos x="494" y="334"/>
                </a:cxn>
                <a:cxn ang="0">
                  <a:pos x="525" y="299"/>
                </a:cxn>
                <a:cxn ang="0">
                  <a:pos x="582" y="258"/>
                </a:cxn>
                <a:cxn ang="0">
                  <a:pos x="642" y="229"/>
                </a:cxn>
                <a:cxn ang="0">
                  <a:pos x="730" y="263"/>
                </a:cxn>
                <a:cxn ang="0">
                  <a:pos x="751" y="230"/>
                </a:cxn>
                <a:cxn ang="0">
                  <a:pos x="830" y="224"/>
                </a:cxn>
                <a:cxn ang="0">
                  <a:pos x="774" y="146"/>
                </a:cxn>
                <a:cxn ang="0">
                  <a:pos x="726" y="146"/>
                </a:cxn>
                <a:cxn ang="0">
                  <a:pos x="690" y="149"/>
                </a:cxn>
                <a:cxn ang="0">
                  <a:pos x="675" y="123"/>
                </a:cxn>
                <a:cxn ang="0">
                  <a:pos x="647" y="102"/>
                </a:cxn>
                <a:cxn ang="0">
                  <a:pos x="530" y="132"/>
                </a:cxn>
                <a:cxn ang="0">
                  <a:pos x="466" y="175"/>
                </a:cxn>
                <a:cxn ang="0">
                  <a:pos x="428" y="166"/>
                </a:cxn>
                <a:cxn ang="0">
                  <a:pos x="385" y="177"/>
                </a:cxn>
                <a:cxn ang="0">
                  <a:pos x="295" y="107"/>
                </a:cxn>
                <a:cxn ang="0">
                  <a:pos x="269" y="123"/>
                </a:cxn>
                <a:cxn ang="0">
                  <a:pos x="256" y="119"/>
                </a:cxn>
                <a:cxn ang="0">
                  <a:pos x="247" y="104"/>
                </a:cxn>
                <a:cxn ang="0">
                  <a:pos x="300" y="17"/>
                </a:cxn>
                <a:cxn ang="0">
                  <a:pos x="323" y="0"/>
                </a:cxn>
                <a:cxn ang="0">
                  <a:pos x="244" y="20"/>
                </a:cxn>
                <a:cxn ang="0">
                  <a:pos x="197" y="68"/>
                </a:cxn>
                <a:cxn ang="0">
                  <a:pos x="153" y="104"/>
                </a:cxn>
                <a:cxn ang="0">
                  <a:pos x="125" y="129"/>
                </a:cxn>
                <a:cxn ang="0">
                  <a:pos x="65" y="149"/>
                </a:cxn>
                <a:cxn ang="0">
                  <a:pos x="0" y="192"/>
                </a:cxn>
              </a:cxnLst>
              <a:rect l="0" t="0" r="r" b="b"/>
              <a:pathLst>
                <a:path w="830" h="446">
                  <a:moveTo>
                    <a:pt x="0" y="192"/>
                  </a:moveTo>
                  <a:lnTo>
                    <a:pt x="64" y="240"/>
                  </a:lnTo>
                  <a:lnTo>
                    <a:pt x="225" y="284"/>
                  </a:lnTo>
                  <a:lnTo>
                    <a:pt x="297" y="293"/>
                  </a:lnTo>
                  <a:lnTo>
                    <a:pt x="308" y="320"/>
                  </a:lnTo>
                  <a:lnTo>
                    <a:pt x="338" y="329"/>
                  </a:lnTo>
                  <a:lnTo>
                    <a:pt x="378" y="446"/>
                  </a:lnTo>
                  <a:lnTo>
                    <a:pt x="413" y="356"/>
                  </a:lnTo>
                  <a:lnTo>
                    <a:pt x="422" y="334"/>
                  </a:lnTo>
                  <a:lnTo>
                    <a:pt x="432" y="323"/>
                  </a:lnTo>
                  <a:lnTo>
                    <a:pt x="432" y="307"/>
                  </a:lnTo>
                  <a:lnTo>
                    <a:pt x="445" y="283"/>
                  </a:lnTo>
                  <a:lnTo>
                    <a:pt x="450" y="284"/>
                  </a:lnTo>
                  <a:lnTo>
                    <a:pt x="445" y="299"/>
                  </a:lnTo>
                  <a:lnTo>
                    <a:pt x="448" y="323"/>
                  </a:lnTo>
                  <a:lnTo>
                    <a:pt x="462" y="318"/>
                  </a:lnTo>
                  <a:lnTo>
                    <a:pt x="471" y="290"/>
                  </a:lnTo>
                  <a:lnTo>
                    <a:pt x="488" y="293"/>
                  </a:lnTo>
                  <a:lnTo>
                    <a:pt x="497" y="281"/>
                  </a:lnTo>
                  <a:lnTo>
                    <a:pt x="499" y="287"/>
                  </a:lnTo>
                  <a:lnTo>
                    <a:pt x="481" y="329"/>
                  </a:lnTo>
                  <a:lnTo>
                    <a:pt x="494" y="334"/>
                  </a:lnTo>
                  <a:lnTo>
                    <a:pt x="507" y="308"/>
                  </a:lnTo>
                  <a:lnTo>
                    <a:pt x="525" y="299"/>
                  </a:lnTo>
                  <a:lnTo>
                    <a:pt x="534" y="266"/>
                  </a:lnTo>
                  <a:lnTo>
                    <a:pt x="582" y="258"/>
                  </a:lnTo>
                  <a:lnTo>
                    <a:pt x="606" y="256"/>
                  </a:lnTo>
                  <a:lnTo>
                    <a:pt x="642" y="229"/>
                  </a:lnTo>
                  <a:lnTo>
                    <a:pt x="695" y="239"/>
                  </a:lnTo>
                  <a:lnTo>
                    <a:pt x="730" y="263"/>
                  </a:lnTo>
                  <a:lnTo>
                    <a:pt x="734" y="231"/>
                  </a:lnTo>
                  <a:lnTo>
                    <a:pt x="751" y="230"/>
                  </a:lnTo>
                  <a:lnTo>
                    <a:pt x="795" y="233"/>
                  </a:lnTo>
                  <a:lnTo>
                    <a:pt x="830" y="224"/>
                  </a:lnTo>
                  <a:lnTo>
                    <a:pt x="784" y="194"/>
                  </a:lnTo>
                  <a:lnTo>
                    <a:pt x="774" y="146"/>
                  </a:lnTo>
                  <a:lnTo>
                    <a:pt x="737" y="155"/>
                  </a:lnTo>
                  <a:lnTo>
                    <a:pt x="726" y="146"/>
                  </a:lnTo>
                  <a:lnTo>
                    <a:pt x="712" y="155"/>
                  </a:lnTo>
                  <a:lnTo>
                    <a:pt x="690" y="149"/>
                  </a:lnTo>
                  <a:lnTo>
                    <a:pt x="680" y="148"/>
                  </a:lnTo>
                  <a:lnTo>
                    <a:pt x="675" y="123"/>
                  </a:lnTo>
                  <a:lnTo>
                    <a:pt x="683" y="95"/>
                  </a:lnTo>
                  <a:lnTo>
                    <a:pt x="647" y="102"/>
                  </a:lnTo>
                  <a:lnTo>
                    <a:pt x="615" y="120"/>
                  </a:lnTo>
                  <a:lnTo>
                    <a:pt x="530" y="132"/>
                  </a:lnTo>
                  <a:lnTo>
                    <a:pt x="478" y="185"/>
                  </a:lnTo>
                  <a:lnTo>
                    <a:pt x="466" y="175"/>
                  </a:lnTo>
                  <a:lnTo>
                    <a:pt x="450" y="182"/>
                  </a:lnTo>
                  <a:lnTo>
                    <a:pt x="428" y="166"/>
                  </a:lnTo>
                  <a:lnTo>
                    <a:pt x="415" y="171"/>
                  </a:lnTo>
                  <a:lnTo>
                    <a:pt x="385" y="177"/>
                  </a:lnTo>
                  <a:lnTo>
                    <a:pt x="345" y="117"/>
                  </a:lnTo>
                  <a:lnTo>
                    <a:pt x="295" y="107"/>
                  </a:lnTo>
                  <a:lnTo>
                    <a:pt x="278" y="109"/>
                  </a:lnTo>
                  <a:lnTo>
                    <a:pt x="269" y="123"/>
                  </a:lnTo>
                  <a:lnTo>
                    <a:pt x="277" y="97"/>
                  </a:lnTo>
                  <a:lnTo>
                    <a:pt x="256" y="119"/>
                  </a:lnTo>
                  <a:lnTo>
                    <a:pt x="244" y="137"/>
                  </a:lnTo>
                  <a:lnTo>
                    <a:pt x="247" y="104"/>
                  </a:lnTo>
                  <a:lnTo>
                    <a:pt x="269" y="54"/>
                  </a:lnTo>
                  <a:lnTo>
                    <a:pt x="300" y="17"/>
                  </a:lnTo>
                  <a:lnTo>
                    <a:pt x="327" y="6"/>
                  </a:lnTo>
                  <a:lnTo>
                    <a:pt x="323" y="0"/>
                  </a:lnTo>
                  <a:lnTo>
                    <a:pt x="274" y="3"/>
                  </a:lnTo>
                  <a:lnTo>
                    <a:pt x="244" y="20"/>
                  </a:lnTo>
                  <a:lnTo>
                    <a:pt x="234" y="39"/>
                  </a:lnTo>
                  <a:lnTo>
                    <a:pt x="197" y="68"/>
                  </a:lnTo>
                  <a:lnTo>
                    <a:pt x="180" y="96"/>
                  </a:lnTo>
                  <a:lnTo>
                    <a:pt x="153" y="104"/>
                  </a:lnTo>
                  <a:lnTo>
                    <a:pt x="144" y="120"/>
                  </a:lnTo>
                  <a:lnTo>
                    <a:pt x="125" y="129"/>
                  </a:lnTo>
                  <a:lnTo>
                    <a:pt x="77" y="137"/>
                  </a:lnTo>
                  <a:lnTo>
                    <a:pt x="65" y="149"/>
                  </a:lnTo>
                  <a:lnTo>
                    <a:pt x="43" y="173"/>
                  </a:lnTo>
                  <a:lnTo>
                    <a:pt x="0" y="192"/>
                  </a:lnTo>
                  <a:close/>
                </a:path>
              </a:pathLst>
            </a:custGeom>
            <a:solidFill>
              <a:srgbClr val="00636C"/>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19" name="Freeform 115"/>
            <p:cNvSpPr>
              <a:spLocks noChangeAspect="1"/>
            </p:cNvSpPr>
            <p:nvPr/>
          </p:nvSpPr>
          <p:spPr bwMode="auto">
            <a:xfrm>
              <a:off x="7442237" y="3062288"/>
              <a:ext cx="296867" cy="430212"/>
            </a:xfrm>
            <a:custGeom>
              <a:avLst/>
              <a:gdLst/>
              <a:ahLst/>
              <a:cxnLst>
                <a:cxn ang="0">
                  <a:pos x="0" y="795"/>
                </a:cxn>
                <a:cxn ang="0">
                  <a:pos x="52" y="697"/>
                </a:cxn>
                <a:cxn ang="0">
                  <a:pos x="64" y="663"/>
                </a:cxn>
                <a:cxn ang="0">
                  <a:pos x="67" y="595"/>
                </a:cxn>
                <a:cxn ang="0">
                  <a:pos x="53" y="528"/>
                </a:cxn>
                <a:cxn ang="0">
                  <a:pos x="23" y="466"/>
                </a:cxn>
                <a:cxn ang="0">
                  <a:pos x="8" y="429"/>
                </a:cxn>
                <a:cxn ang="0">
                  <a:pos x="16" y="399"/>
                </a:cxn>
                <a:cxn ang="0">
                  <a:pos x="3" y="358"/>
                </a:cxn>
                <a:cxn ang="0">
                  <a:pos x="18" y="330"/>
                </a:cxn>
                <a:cxn ang="0">
                  <a:pos x="33" y="262"/>
                </a:cxn>
                <a:cxn ang="0">
                  <a:pos x="29" y="229"/>
                </a:cxn>
                <a:cxn ang="0">
                  <a:pos x="48" y="209"/>
                </a:cxn>
                <a:cxn ang="0">
                  <a:pos x="47" y="184"/>
                </a:cxn>
                <a:cxn ang="0">
                  <a:pos x="80" y="170"/>
                </a:cxn>
                <a:cxn ang="0">
                  <a:pos x="109" y="122"/>
                </a:cxn>
                <a:cxn ang="0">
                  <a:pos x="105" y="201"/>
                </a:cxn>
                <a:cxn ang="0">
                  <a:pos x="128" y="184"/>
                </a:cxn>
                <a:cxn ang="0">
                  <a:pos x="128" y="119"/>
                </a:cxn>
                <a:cxn ang="0">
                  <a:pos x="159" y="83"/>
                </a:cxn>
                <a:cxn ang="0">
                  <a:pos x="180" y="77"/>
                </a:cxn>
                <a:cxn ang="0">
                  <a:pos x="163" y="66"/>
                </a:cxn>
                <a:cxn ang="0">
                  <a:pos x="157" y="44"/>
                </a:cxn>
                <a:cxn ang="0">
                  <a:pos x="168" y="9"/>
                </a:cxn>
                <a:cxn ang="0">
                  <a:pos x="197" y="0"/>
                </a:cxn>
                <a:cxn ang="0">
                  <a:pos x="263" y="19"/>
                </a:cxn>
                <a:cxn ang="0">
                  <a:pos x="287" y="47"/>
                </a:cxn>
                <a:cxn ang="0">
                  <a:pos x="362" y="63"/>
                </a:cxn>
                <a:cxn ang="0">
                  <a:pos x="378" y="86"/>
                </a:cxn>
                <a:cxn ang="0">
                  <a:pos x="401" y="115"/>
                </a:cxn>
                <a:cxn ang="0">
                  <a:pos x="379" y="114"/>
                </a:cxn>
                <a:cxn ang="0">
                  <a:pos x="378" y="132"/>
                </a:cxn>
                <a:cxn ang="0">
                  <a:pos x="401" y="164"/>
                </a:cxn>
                <a:cxn ang="0">
                  <a:pos x="408" y="217"/>
                </a:cxn>
                <a:cxn ang="0">
                  <a:pos x="408" y="252"/>
                </a:cxn>
                <a:cxn ang="0">
                  <a:pos x="383" y="290"/>
                </a:cxn>
                <a:cxn ang="0">
                  <a:pos x="379" y="308"/>
                </a:cxn>
                <a:cxn ang="0">
                  <a:pos x="350" y="325"/>
                </a:cxn>
                <a:cxn ang="0">
                  <a:pos x="344" y="342"/>
                </a:cxn>
                <a:cxn ang="0">
                  <a:pos x="349" y="382"/>
                </a:cxn>
                <a:cxn ang="0">
                  <a:pos x="379" y="401"/>
                </a:cxn>
                <a:cxn ang="0">
                  <a:pos x="406" y="370"/>
                </a:cxn>
                <a:cxn ang="0">
                  <a:pos x="424" y="323"/>
                </a:cxn>
                <a:cxn ang="0">
                  <a:pos x="470" y="296"/>
                </a:cxn>
                <a:cxn ang="0">
                  <a:pos x="501" y="312"/>
                </a:cxn>
                <a:cxn ang="0">
                  <a:pos x="520" y="361"/>
                </a:cxn>
                <a:cxn ang="0">
                  <a:pos x="546" y="457"/>
                </a:cxn>
                <a:cxn ang="0">
                  <a:pos x="558" y="489"/>
                </a:cxn>
                <a:cxn ang="0">
                  <a:pos x="550" y="515"/>
                </a:cxn>
                <a:cxn ang="0">
                  <a:pos x="555" y="554"/>
                </a:cxn>
                <a:cxn ang="0">
                  <a:pos x="545" y="575"/>
                </a:cxn>
                <a:cxn ang="0">
                  <a:pos x="531" y="554"/>
                </a:cxn>
                <a:cxn ang="0">
                  <a:pos x="517" y="563"/>
                </a:cxn>
                <a:cxn ang="0">
                  <a:pos x="516" y="601"/>
                </a:cxn>
                <a:cxn ang="0">
                  <a:pos x="510" y="616"/>
                </a:cxn>
                <a:cxn ang="0">
                  <a:pos x="484" y="634"/>
                </a:cxn>
                <a:cxn ang="0">
                  <a:pos x="483" y="684"/>
                </a:cxn>
                <a:cxn ang="0">
                  <a:pos x="468" y="704"/>
                </a:cxn>
                <a:cxn ang="0">
                  <a:pos x="455" y="745"/>
                </a:cxn>
                <a:cxn ang="0">
                  <a:pos x="272" y="775"/>
                </a:cxn>
                <a:cxn ang="0">
                  <a:pos x="267" y="762"/>
                </a:cxn>
                <a:cxn ang="0">
                  <a:pos x="0" y="795"/>
                </a:cxn>
              </a:cxnLst>
              <a:rect l="0" t="0" r="r" b="b"/>
              <a:pathLst>
                <a:path w="558" h="795">
                  <a:moveTo>
                    <a:pt x="0" y="795"/>
                  </a:moveTo>
                  <a:lnTo>
                    <a:pt x="52" y="697"/>
                  </a:lnTo>
                  <a:lnTo>
                    <a:pt x="64" y="663"/>
                  </a:lnTo>
                  <a:lnTo>
                    <a:pt x="67" y="595"/>
                  </a:lnTo>
                  <a:lnTo>
                    <a:pt x="53" y="528"/>
                  </a:lnTo>
                  <a:lnTo>
                    <a:pt x="23" y="466"/>
                  </a:lnTo>
                  <a:lnTo>
                    <a:pt x="8" y="429"/>
                  </a:lnTo>
                  <a:lnTo>
                    <a:pt x="16" y="399"/>
                  </a:lnTo>
                  <a:lnTo>
                    <a:pt x="3" y="358"/>
                  </a:lnTo>
                  <a:lnTo>
                    <a:pt x="18" y="330"/>
                  </a:lnTo>
                  <a:lnTo>
                    <a:pt x="33" y="262"/>
                  </a:lnTo>
                  <a:lnTo>
                    <a:pt x="29" y="229"/>
                  </a:lnTo>
                  <a:lnTo>
                    <a:pt x="48" y="209"/>
                  </a:lnTo>
                  <a:lnTo>
                    <a:pt x="47" y="184"/>
                  </a:lnTo>
                  <a:lnTo>
                    <a:pt x="80" y="170"/>
                  </a:lnTo>
                  <a:lnTo>
                    <a:pt x="109" y="122"/>
                  </a:lnTo>
                  <a:lnTo>
                    <a:pt x="105" y="201"/>
                  </a:lnTo>
                  <a:lnTo>
                    <a:pt x="128" y="184"/>
                  </a:lnTo>
                  <a:lnTo>
                    <a:pt x="128" y="119"/>
                  </a:lnTo>
                  <a:lnTo>
                    <a:pt x="159" y="83"/>
                  </a:lnTo>
                  <a:lnTo>
                    <a:pt x="180" y="77"/>
                  </a:lnTo>
                  <a:lnTo>
                    <a:pt x="163" y="66"/>
                  </a:lnTo>
                  <a:lnTo>
                    <a:pt x="157" y="44"/>
                  </a:lnTo>
                  <a:lnTo>
                    <a:pt x="168" y="9"/>
                  </a:lnTo>
                  <a:lnTo>
                    <a:pt x="197" y="0"/>
                  </a:lnTo>
                  <a:lnTo>
                    <a:pt x="263" y="19"/>
                  </a:lnTo>
                  <a:lnTo>
                    <a:pt x="287" y="47"/>
                  </a:lnTo>
                  <a:lnTo>
                    <a:pt x="362" y="63"/>
                  </a:lnTo>
                  <a:lnTo>
                    <a:pt x="378" y="86"/>
                  </a:lnTo>
                  <a:lnTo>
                    <a:pt x="401" y="115"/>
                  </a:lnTo>
                  <a:lnTo>
                    <a:pt x="379" y="114"/>
                  </a:lnTo>
                  <a:lnTo>
                    <a:pt x="378" y="132"/>
                  </a:lnTo>
                  <a:lnTo>
                    <a:pt x="401" y="164"/>
                  </a:lnTo>
                  <a:lnTo>
                    <a:pt x="408" y="217"/>
                  </a:lnTo>
                  <a:lnTo>
                    <a:pt x="408" y="252"/>
                  </a:lnTo>
                  <a:lnTo>
                    <a:pt x="383" y="290"/>
                  </a:lnTo>
                  <a:lnTo>
                    <a:pt x="379" y="308"/>
                  </a:lnTo>
                  <a:lnTo>
                    <a:pt x="350" y="325"/>
                  </a:lnTo>
                  <a:lnTo>
                    <a:pt x="344" y="342"/>
                  </a:lnTo>
                  <a:lnTo>
                    <a:pt x="349" y="382"/>
                  </a:lnTo>
                  <a:lnTo>
                    <a:pt x="379" y="401"/>
                  </a:lnTo>
                  <a:lnTo>
                    <a:pt x="406" y="370"/>
                  </a:lnTo>
                  <a:lnTo>
                    <a:pt x="424" y="323"/>
                  </a:lnTo>
                  <a:lnTo>
                    <a:pt x="470" y="296"/>
                  </a:lnTo>
                  <a:lnTo>
                    <a:pt x="501" y="312"/>
                  </a:lnTo>
                  <a:lnTo>
                    <a:pt x="520" y="361"/>
                  </a:lnTo>
                  <a:lnTo>
                    <a:pt x="546" y="457"/>
                  </a:lnTo>
                  <a:lnTo>
                    <a:pt x="558" y="489"/>
                  </a:lnTo>
                  <a:lnTo>
                    <a:pt x="550" y="515"/>
                  </a:lnTo>
                  <a:lnTo>
                    <a:pt x="555" y="554"/>
                  </a:lnTo>
                  <a:lnTo>
                    <a:pt x="545" y="575"/>
                  </a:lnTo>
                  <a:lnTo>
                    <a:pt x="531" y="554"/>
                  </a:lnTo>
                  <a:lnTo>
                    <a:pt x="517" y="563"/>
                  </a:lnTo>
                  <a:lnTo>
                    <a:pt x="516" y="601"/>
                  </a:lnTo>
                  <a:lnTo>
                    <a:pt x="510" y="616"/>
                  </a:lnTo>
                  <a:lnTo>
                    <a:pt x="484" y="634"/>
                  </a:lnTo>
                  <a:lnTo>
                    <a:pt x="483" y="684"/>
                  </a:lnTo>
                  <a:lnTo>
                    <a:pt x="468" y="704"/>
                  </a:lnTo>
                  <a:lnTo>
                    <a:pt x="455" y="745"/>
                  </a:lnTo>
                  <a:lnTo>
                    <a:pt x="272" y="775"/>
                  </a:lnTo>
                  <a:lnTo>
                    <a:pt x="267" y="762"/>
                  </a:lnTo>
                  <a:lnTo>
                    <a:pt x="0" y="795"/>
                  </a:lnTo>
                  <a:close/>
                </a:path>
              </a:pathLst>
            </a:custGeom>
            <a:solidFill>
              <a:srgbClr val="00636C"/>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0" name="Freeform 116"/>
            <p:cNvSpPr>
              <a:spLocks noChangeAspect="1"/>
            </p:cNvSpPr>
            <p:nvPr/>
          </p:nvSpPr>
          <p:spPr bwMode="auto">
            <a:xfrm>
              <a:off x="6705627" y="2740025"/>
              <a:ext cx="506420" cy="604838"/>
            </a:xfrm>
            <a:custGeom>
              <a:avLst/>
              <a:gdLst/>
              <a:ahLst/>
              <a:cxnLst>
                <a:cxn ang="0">
                  <a:pos x="0" y="69"/>
                </a:cxn>
                <a:cxn ang="0">
                  <a:pos x="7" y="228"/>
                </a:cxn>
                <a:cxn ang="0">
                  <a:pos x="41" y="354"/>
                </a:cxn>
                <a:cxn ang="0">
                  <a:pos x="48" y="518"/>
                </a:cxn>
                <a:cxn ang="0">
                  <a:pos x="73" y="653"/>
                </a:cxn>
                <a:cxn ang="0">
                  <a:pos x="39" y="719"/>
                </a:cxn>
                <a:cxn ang="0">
                  <a:pos x="87" y="770"/>
                </a:cxn>
                <a:cxn ang="0">
                  <a:pos x="84" y="1120"/>
                </a:cxn>
                <a:cxn ang="0">
                  <a:pos x="772" y="1104"/>
                </a:cxn>
                <a:cxn ang="0">
                  <a:pos x="760" y="1037"/>
                </a:cxn>
                <a:cxn ang="0">
                  <a:pos x="740" y="1013"/>
                </a:cxn>
                <a:cxn ang="0">
                  <a:pos x="687" y="976"/>
                </a:cxn>
                <a:cxn ang="0">
                  <a:pos x="650" y="932"/>
                </a:cxn>
                <a:cxn ang="0">
                  <a:pos x="557" y="871"/>
                </a:cxn>
                <a:cxn ang="0">
                  <a:pos x="560" y="770"/>
                </a:cxn>
                <a:cxn ang="0">
                  <a:pos x="540" y="705"/>
                </a:cxn>
                <a:cxn ang="0">
                  <a:pos x="616" y="606"/>
                </a:cxn>
                <a:cxn ang="0">
                  <a:pos x="611" y="509"/>
                </a:cxn>
                <a:cxn ang="0">
                  <a:pos x="629" y="491"/>
                </a:cxn>
                <a:cxn ang="0">
                  <a:pos x="721" y="411"/>
                </a:cxn>
                <a:cxn ang="0">
                  <a:pos x="769" y="352"/>
                </a:cxn>
                <a:cxn ang="0">
                  <a:pos x="830" y="301"/>
                </a:cxn>
                <a:cxn ang="0">
                  <a:pos x="952" y="235"/>
                </a:cxn>
                <a:cxn ang="0">
                  <a:pos x="905" y="239"/>
                </a:cxn>
                <a:cxn ang="0">
                  <a:pos x="863" y="218"/>
                </a:cxn>
                <a:cxn ang="0">
                  <a:pos x="797" y="225"/>
                </a:cxn>
                <a:cxn ang="0">
                  <a:pos x="781" y="197"/>
                </a:cxn>
                <a:cxn ang="0">
                  <a:pos x="759" y="210"/>
                </a:cxn>
                <a:cxn ang="0">
                  <a:pos x="712" y="239"/>
                </a:cxn>
                <a:cxn ang="0">
                  <a:pos x="680" y="228"/>
                </a:cxn>
                <a:cxn ang="0">
                  <a:pos x="666" y="214"/>
                </a:cxn>
                <a:cxn ang="0">
                  <a:pos x="640" y="207"/>
                </a:cxn>
                <a:cxn ang="0">
                  <a:pos x="630" y="186"/>
                </a:cxn>
                <a:cxn ang="0">
                  <a:pos x="604" y="188"/>
                </a:cxn>
                <a:cxn ang="0">
                  <a:pos x="604" y="208"/>
                </a:cxn>
                <a:cxn ang="0">
                  <a:pos x="594" y="211"/>
                </a:cxn>
                <a:cxn ang="0">
                  <a:pos x="576" y="169"/>
                </a:cxn>
                <a:cxn ang="0">
                  <a:pos x="552" y="169"/>
                </a:cxn>
                <a:cxn ang="0">
                  <a:pos x="560" y="150"/>
                </a:cxn>
                <a:cxn ang="0">
                  <a:pos x="505" y="140"/>
                </a:cxn>
                <a:cxn ang="0">
                  <a:pos x="486" y="137"/>
                </a:cxn>
                <a:cxn ang="0">
                  <a:pos x="420" y="165"/>
                </a:cxn>
                <a:cxn ang="0">
                  <a:pos x="411" y="140"/>
                </a:cxn>
                <a:cxn ang="0">
                  <a:pos x="310" y="117"/>
                </a:cxn>
                <a:cxn ang="0">
                  <a:pos x="292" y="8"/>
                </a:cxn>
                <a:cxn ang="0">
                  <a:pos x="250" y="0"/>
                </a:cxn>
                <a:cxn ang="0">
                  <a:pos x="250" y="69"/>
                </a:cxn>
                <a:cxn ang="0">
                  <a:pos x="0" y="69"/>
                </a:cxn>
              </a:cxnLst>
              <a:rect l="0" t="0" r="r" b="b"/>
              <a:pathLst>
                <a:path w="952" h="1120">
                  <a:moveTo>
                    <a:pt x="0" y="69"/>
                  </a:moveTo>
                  <a:lnTo>
                    <a:pt x="7" y="228"/>
                  </a:lnTo>
                  <a:lnTo>
                    <a:pt x="41" y="354"/>
                  </a:lnTo>
                  <a:lnTo>
                    <a:pt x="48" y="518"/>
                  </a:lnTo>
                  <a:lnTo>
                    <a:pt x="73" y="653"/>
                  </a:lnTo>
                  <a:lnTo>
                    <a:pt x="39" y="719"/>
                  </a:lnTo>
                  <a:lnTo>
                    <a:pt x="87" y="770"/>
                  </a:lnTo>
                  <a:lnTo>
                    <a:pt x="84" y="1120"/>
                  </a:lnTo>
                  <a:lnTo>
                    <a:pt x="772" y="1104"/>
                  </a:lnTo>
                  <a:lnTo>
                    <a:pt x="760" y="1037"/>
                  </a:lnTo>
                  <a:lnTo>
                    <a:pt x="740" y="1013"/>
                  </a:lnTo>
                  <a:lnTo>
                    <a:pt x="687" y="976"/>
                  </a:lnTo>
                  <a:lnTo>
                    <a:pt x="650" y="932"/>
                  </a:lnTo>
                  <a:lnTo>
                    <a:pt x="557" y="871"/>
                  </a:lnTo>
                  <a:lnTo>
                    <a:pt x="560" y="770"/>
                  </a:lnTo>
                  <a:lnTo>
                    <a:pt x="540" y="705"/>
                  </a:lnTo>
                  <a:lnTo>
                    <a:pt x="616" y="606"/>
                  </a:lnTo>
                  <a:lnTo>
                    <a:pt x="611" y="509"/>
                  </a:lnTo>
                  <a:lnTo>
                    <a:pt x="629" y="491"/>
                  </a:lnTo>
                  <a:lnTo>
                    <a:pt x="721" y="411"/>
                  </a:lnTo>
                  <a:lnTo>
                    <a:pt x="769" y="352"/>
                  </a:lnTo>
                  <a:lnTo>
                    <a:pt x="830" y="301"/>
                  </a:lnTo>
                  <a:lnTo>
                    <a:pt x="952" y="235"/>
                  </a:lnTo>
                  <a:lnTo>
                    <a:pt x="905" y="239"/>
                  </a:lnTo>
                  <a:lnTo>
                    <a:pt x="863" y="218"/>
                  </a:lnTo>
                  <a:lnTo>
                    <a:pt x="797" y="225"/>
                  </a:lnTo>
                  <a:lnTo>
                    <a:pt x="781" y="197"/>
                  </a:lnTo>
                  <a:lnTo>
                    <a:pt x="759" y="210"/>
                  </a:lnTo>
                  <a:lnTo>
                    <a:pt x="712" y="239"/>
                  </a:lnTo>
                  <a:lnTo>
                    <a:pt x="680" y="228"/>
                  </a:lnTo>
                  <a:lnTo>
                    <a:pt x="666" y="214"/>
                  </a:lnTo>
                  <a:lnTo>
                    <a:pt x="640" y="207"/>
                  </a:lnTo>
                  <a:lnTo>
                    <a:pt x="630" y="186"/>
                  </a:lnTo>
                  <a:lnTo>
                    <a:pt x="604" y="188"/>
                  </a:lnTo>
                  <a:lnTo>
                    <a:pt x="604" y="208"/>
                  </a:lnTo>
                  <a:lnTo>
                    <a:pt x="594" y="211"/>
                  </a:lnTo>
                  <a:lnTo>
                    <a:pt x="576" y="169"/>
                  </a:lnTo>
                  <a:lnTo>
                    <a:pt x="552" y="169"/>
                  </a:lnTo>
                  <a:lnTo>
                    <a:pt x="560" y="150"/>
                  </a:lnTo>
                  <a:lnTo>
                    <a:pt x="505" y="140"/>
                  </a:lnTo>
                  <a:lnTo>
                    <a:pt x="486" y="137"/>
                  </a:lnTo>
                  <a:lnTo>
                    <a:pt x="420" y="165"/>
                  </a:lnTo>
                  <a:lnTo>
                    <a:pt x="411" y="140"/>
                  </a:lnTo>
                  <a:lnTo>
                    <a:pt x="310" y="117"/>
                  </a:lnTo>
                  <a:lnTo>
                    <a:pt x="292" y="8"/>
                  </a:lnTo>
                  <a:lnTo>
                    <a:pt x="250" y="0"/>
                  </a:lnTo>
                  <a:lnTo>
                    <a:pt x="250" y="69"/>
                  </a:lnTo>
                  <a:lnTo>
                    <a:pt x="0" y="69"/>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1" name="Freeform 117"/>
            <p:cNvSpPr>
              <a:spLocks noChangeAspect="1"/>
            </p:cNvSpPr>
            <p:nvPr/>
          </p:nvSpPr>
          <p:spPr bwMode="auto">
            <a:xfrm>
              <a:off x="6191270" y="3365500"/>
              <a:ext cx="636596" cy="339725"/>
            </a:xfrm>
            <a:custGeom>
              <a:avLst/>
              <a:gdLst/>
              <a:ahLst/>
              <a:cxnLst>
                <a:cxn ang="0">
                  <a:pos x="0" y="381"/>
                </a:cxn>
                <a:cxn ang="0">
                  <a:pos x="34" y="0"/>
                </a:cxn>
                <a:cxn ang="0">
                  <a:pos x="772" y="47"/>
                </a:cxn>
                <a:cxn ang="0">
                  <a:pos x="821" y="86"/>
                </a:cxn>
                <a:cxn ang="0">
                  <a:pos x="908" y="84"/>
                </a:cxn>
                <a:cxn ang="0">
                  <a:pos x="949" y="93"/>
                </a:cxn>
                <a:cxn ang="0">
                  <a:pos x="999" y="114"/>
                </a:cxn>
                <a:cxn ang="0">
                  <a:pos x="1023" y="146"/>
                </a:cxn>
                <a:cxn ang="0">
                  <a:pos x="1046" y="155"/>
                </a:cxn>
                <a:cxn ang="0">
                  <a:pos x="1087" y="271"/>
                </a:cxn>
                <a:cxn ang="0">
                  <a:pos x="1088" y="309"/>
                </a:cxn>
                <a:cxn ang="0">
                  <a:pos x="1116" y="365"/>
                </a:cxn>
                <a:cxn ang="0">
                  <a:pos x="1127" y="455"/>
                </a:cxn>
                <a:cxn ang="0">
                  <a:pos x="1121" y="482"/>
                </a:cxn>
                <a:cxn ang="0">
                  <a:pos x="1137" y="512"/>
                </a:cxn>
                <a:cxn ang="0">
                  <a:pos x="1195" y="626"/>
                </a:cxn>
                <a:cxn ang="0">
                  <a:pos x="664" y="618"/>
                </a:cxn>
                <a:cxn ang="0">
                  <a:pos x="262" y="597"/>
                </a:cxn>
                <a:cxn ang="0">
                  <a:pos x="273" y="407"/>
                </a:cxn>
                <a:cxn ang="0">
                  <a:pos x="0" y="381"/>
                </a:cxn>
              </a:cxnLst>
              <a:rect l="0" t="0" r="r" b="b"/>
              <a:pathLst>
                <a:path w="1195" h="626">
                  <a:moveTo>
                    <a:pt x="0" y="381"/>
                  </a:moveTo>
                  <a:lnTo>
                    <a:pt x="34" y="0"/>
                  </a:lnTo>
                  <a:lnTo>
                    <a:pt x="772" y="47"/>
                  </a:lnTo>
                  <a:lnTo>
                    <a:pt x="821" y="86"/>
                  </a:lnTo>
                  <a:lnTo>
                    <a:pt x="908" y="84"/>
                  </a:lnTo>
                  <a:lnTo>
                    <a:pt x="949" y="93"/>
                  </a:lnTo>
                  <a:lnTo>
                    <a:pt x="999" y="114"/>
                  </a:lnTo>
                  <a:lnTo>
                    <a:pt x="1023" y="146"/>
                  </a:lnTo>
                  <a:lnTo>
                    <a:pt x="1046" y="155"/>
                  </a:lnTo>
                  <a:lnTo>
                    <a:pt x="1087" y="271"/>
                  </a:lnTo>
                  <a:lnTo>
                    <a:pt x="1088" y="309"/>
                  </a:lnTo>
                  <a:lnTo>
                    <a:pt x="1116" y="365"/>
                  </a:lnTo>
                  <a:lnTo>
                    <a:pt x="1127" y="455"/>
                  </a:lnTo>
                  <a:lnTo>
                    <a:pt x="1121" y="482"/>
                  </a:lnTo>
                  <a:lnTo>
                    <a:pt x="1137" y="512"/>
                  </a:lnTo>
                  <a:lnTo>
                    <a:pt x="1195" y="626"/>
                  </a:lnTo>
                  <a:lnTo>
                    <a:pt x="664" y="618"/>
                  </a:lnTo>
                  <a:lnTo>
                    <a:pt x="262" y="597"/>
                  </a:lnTo>
                  <a:lnTo>
                    <a:pt x="273" y="407"/>
                  </a:lnTo>
                  <a:lnTo>
                    <a:pt x="0" y="38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2" name="Freeform 118"/>
            <p:cNvSpPr>
              <a:spLocks noChangeAspect="1"/>
            </p:cNvSpPr>
            <p:nvPr/>
          </p:nvSpPr>
          <p:spPr bwMode="auto">
            <a:xfrm>
              <a:off x="4999043" y="3255963"/>
              <a:ext cx="492131" cy="806450"/>
            </a:xfrm>
            <a:custGeom>
              <a:avLst/>
              <a:gdLst/>
              <a:ahLst/>
              <a:cxnLst>
                <a:cxn ang="0">
                  <a:pos x="0" y="546"/>
                </a:cxn>
                <a:cxn ang="0">
                  <a:pos x="42" y="634"/>
                </a:cxn>
                <a:cxn ang="0">
                  <a:pos x="586" y="1488"/>
                </a:cxn>
                <a:cxn ang="0">
                  <a:pos x="605" y="1289"/>
                </a:cxn>
                <a:cxn ang="0">
                  <a:pos x="640" y="1279"/>
                </a:cxn>
                <a:cxn ang="0">
                  <a:pos x="696" y="1311"/>
                </a:cxn>
                <a:cxn ang="0">
                  <a:pos x="742" y="1135"/>
                </a:cxn>
                <a:cxn ang="0">
                  <a:pos x="920" y="192"/>
                </a:cxn>
                <a:cxn ang="0">
                  <a:pos x="527" y="103"/>
                </a:cxn>
                <a:cxn ang="0">
                  <a:pos x="136" y="0"/>
                </a:cxn>
                <a:cxn ang="0">
                  <a:pos x="0" y="546"/>
                </a:cxn>
              </a:cxnLst>
              <a:rect l="0" t="0" r="r" b="b"/>
              <a:pathLst>
                <a:path w="920" h="1488">
                  <a:moveTo>
                    <a:pt x="0" y="546"/>
                  </a:moveTo>
                  <a:lnTo>
                    <a:pt x="42" y="634"/>
                  </a:lnTo>
                  <a:lnTo>
                    <a:pt x="586" y="1488"/>
                  </a:lnTo>
                  <a:lnTo>
                    <a:pt x="605" y="1289"/>
                  </a:lnTo>
                  <a:lnTo>
                    <a:pt x="640" y="1279"/>
                  </a:lnTo>
                  <a:lnTo>
                    <a:pt x="696" y="1311"/>
                  </a:lnTo>
                  <a:lnTo>
                    <a:pt x="742" y="1135"/>
                  </a:lnTo>
                  <a:lnTo>
                    <a:pt x="920" y="192"/>
                  </a:lnTo>
                  <a:lnTo>
                    <a:pt x="527" y="103"/>
                  </a:lnTo>
                  <a:lnTo>
                    <a:pt x="136" y="0"/>
                  </a:lnTo>
                  <a:lnTo>
                    <a:pt x="0" y="546"/>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3" name="Freeform 119"/>
            <p:cNvSpPr>
              <a:spLocks noChangeAspect="1"/>
            </p:cNvSpPr>
            <p:nvPr/>
          </p:nvSpPr>
          <p:spPr bwMode="auto">
            <a:xfrm>
              <a:off x="8428088" y="2930525"/>
              <a:ext cx="123827" cy="284163"/>
            </a:xfrm>
            <a:custGeom>
              <a:avLst/>
              <a:gdLst/>
              <a:ahLst/>
              <a:cxnLst>
                <a:cxn ang="0">
                  <a:pos x="0" y="361"/>
                </a:cxn>
                <a:cxn ang="0">
                  <a:pos x="12" y="245"/>
                </a:cxn>
                <a:cxn ang="0">
                  <a:pos x="38" y="191"/>
                </a:cxn>
                <a:cxn ang="0">
                  <a:pos x="41" y="69"/>
                </a:cxn>
                <a:cxn ang="0">
                  <a:pos x="40" y="26"/>
                </a:cxn>
                <a:cxn ang="0">
                  <a:pos x="82" y="0"/>
                </a:cxn>
                <a:cxn ang="0">
                  <a:pos x="181" y="329"/>
                </a:cxn>
                <a:cxn ang="0">
                  <a:pos x="229" y="399"/>
                </a:cxn>
                <a:cxn ang="0">
                  <a:pos x="232" y="415"/>
                </a:cxn>
                <a:cxn ang="0">
                  <a:pos x="226" y="448"/>
                </a:cxn>
                <a:cxn ang="0">
                  <a:pos x="182" y="482"/>
                </a:cxn>
                <a:cxn ang="0">
                  <a:pos x="20" y="527"/>
                </a:cxn>
                <a:cxn ang="0">
                  <a:pos x="0" y="361"/>
                </a:cxn>
              </a:cxnLst>
              <a:rect l="0" t="0" r="r" b="b"/>
              <a:pathLst>
                <a:path w="232" h="527">
                  <a:moveTo>
                    <a:pt x="0" y="361"/>
                  </a:moveTo>
                  <a:lnTo>
                    <a:pt x="12" y="245"/>
                  </a:lnTo>
                  <a:lnTo>
                    <a:pt x="38" y="191"/>
                  </a:lnTo>
                  <a:lnTo>
                    <a:pt x="41" y="69"/>
                  </a:lnTo>
                  <a:lnTo>
                    <a:pt x="40" y="26"/>
                  </a:lnTo>
                  <a:lnTo>
                    <a:pt x="82" y="0"/>
                  </a:lnTo>
                  <a:lnTo>
                    <a:pt x="181" y="329"/>
                  </a:lnTo>
                  <a:lnTo>
                    <a:pt x="229" y="399"/>
                  </a:lnTo>
                  <a:lnTo>
                    <a:pt x="232" y="415"/>
                  </a:lnTo>
                  <a:lnTo>
                    <a:pt x="226" y="448"/>
                  </a:lnTo>
                  <a:lnTo>
                    <a:pt x="182" y="482"/>
                  </a:lnTo>
                  <a:lnTo>
                    <a:pt x="20" y="527"/>
                  </a:lnTo>
                  <a:lnTo>
                    <a:pt x="0" y="36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4" name="Freeform 120"/>
            <p:cNvSpPr>
              <a:spLocks noChangeAspect="1"/>
            </p:cNvSpPr>
            <p:nvPr/>
          </p:nvSpPr>
          <p:spPr bwMode="auto">
            <a:xfrm>
              <a:off x="8293148" y="3389313"/>
              <a:ext cx="100014" cy="249237"/>
            </a:xfrm>
            <a:custGeom>
              <a:avLst/>
              <a:gdLst/>
              <a:ahLst/>
              <a:cxnLst>
                <a:cxn ang="0">
                  <a:pos x="0" y="342"/>
                </a:cxn>
                <a:cxn ang="0">
                  <a:pos x="9" y="313"/>
                </a:cxn>
                <a:cxn ang="0">
                  <a:pos x="43" y="290"/>
                </a:cxn>
                <a:cxn ang="0">
                  <a:pos x="60" y="253"/>
                </a:cxn>
                <a:cxn ang="0">
                  <a:pos x="88" y="226"/>
                </a:cxn>
                <a:cxn ang="0">
                  <a:pos x="7" y="156"/>
                </a:cxn>
                <a:cxn ang="0">
                  <a:pos x="3" y="88"/>
                </a:cxn>
                <a:cxn ang="0">
                  <a:pos x="41" y="0"/>
                </a:cxn>
                <a:cxn ang="0">
                  <a:pos x="166" y="44"/>
                </a:cxn>
                <a:cxn ang="0">
                  <a:pos x="168" y="61"/>
                </a:cxn>
                <a:cxn ang="0">
                  <a:pos x="154" y="113"/>
                </a:cxn>
                <a:cxn ang="0">
                  <a:pos x="139" y="127"/>
                </a:cxn>
                <a:cxn ang="0">
                  <a:pos x="137" y="152"/>
                </a:cxn>
                <a:cxn ang="0">
                  <a:pos x="149" y="157"/>
                </a:cxn>
                <a:cxn ang="0">
                  <a:pos x="164" y="156"/>
                </a:cxn>
                <a:cxn ang="0">
                  <a:pos x="176" y="157"/>
                </a:cxn>
                <a:cxn ang="0">
                  <a:pos x="173" y="147"/>
                </a:cxn>
                <a:cxn ang="0">
                  <a:pos x="179" y="152"/>
                </a:cxn>
                <a:cxn ang="0">
                  <a:pos x="189" y="181"/>
                </a:cxn>
                <a:cxn ang="0">
                  <a:pos x="192" y="278"/>
                </a:cxn>
                <a:cxn ang="0">
                  <a:pos x="188" y="253"/>
                </a:cxn>
                <a:cxn ang="0">
                  <a:pos x="181" y="230"/>
                </a:cxn>
                <a:cxn ang="0">
                  <a:pos x="178" y="244"/>
                </a:cxn>
                <a:cxn ang="0">
                  <a:pos x="182" y="266"/>
                </a:cxn>
                <a:cxn ang="0">
                  <a:pos x="178" y="278"/>
                </a:cxn>
                <a:cxn ang="0">
                  <a:pos x="181" y="303"/>
                </a:cxn>
                <a:cxn ang="0">
                  <a:pos x="172" y="332"/>
                </a:cxn>
                <a:cxn ang="0">
                  <a:pos x="160" y="332"/>
                </a:cxn>
                <a:cxn ang="0">
                  <a:pos x="164" y="354"/>
                </a:cxn>
                <a:cxn ang="0">
                  <a:pos x="143" y="388"/>
                </a:cxn>
                <a:cxn ang="0">
                  <a:pos x="117" y="461"/>
                </a:cxn>
                <a:cxn ang="0">
                  <a:pos x="106" y="461"/>
                </a:cxn>
                <a:cxn ang="0">
                  <a:pos x="110" y="433"/>
                </a:cxn>
                <a:cxn ang="0">
                  <a:pos x="104" y="420"/>
                </a:cxn>
                <a:cxn ang="0">
                  <a:pos x="71" y="420"/>
                </a:cxn>
                <a:cxn ang="0">
                  <a:pos x="23" y="392"/>
                </a:cxn>
                <a:cxn ang="0">
                  <a:pos x="8" y="379"/>
                </a:cxn>
                <a:cxn ang="0">
                  <a:pos x="0" y="342"/>
                </a:cxn>
              </a:cxnLst>
              <a:rect l="0" t="0" r="r" b="b"/>
              <a:pathLst>
                <a:path w="192" h="461">
                  <a:moveTo>
                    <a:pt x="0" y="342"/>
                  </a:moveTo>
                  <a:lnTo>
                    <a:pt x="9" y="313"/>
                  </a:lnTo>
                  <a:lnTo>
                    <a:pt x="43" y="290"/>
                  </a:lnTo>
                  <a:lnTo>
                    <a:pt x="60" y="253"/>
                  </a:lnTo>
                  <a:lnTo>
                    <a:pt x="88" y="226"/>
                  </a:lnTo>
                  <a:lnTo>
                    <a:pt x="7" y="156"/>
                  </a:lnTo>
                  <a:lnTo>
                    <a:pt x="3" y="88"/>
                  </a:lnTo>
                  <a:lnTo>
                    <a:pt x="41" y="0"/>
                  </a:lnTo>
                  <a:lnTo>
                    <a:pt x="166" y="44"/>
                  </a:lnTo>
                  <a:lnTo>
                    <a:pt x="168" y="61"/>
                  </a:lnTo>
                  <a:lnTo>
                    <a:pt x="154" y="113"/>
                  </a:lnTo>
                  <a:lnTo>
                    <a:pt x="139" y="127"/>
                  </a:lnTo>
                  <a:lnTo>
                    <a:pt x="137" y="152"/>
                  </a:lnTo>
                  <a:lnTo>
                    <a:pt x="149" y="157"/>
                  </a:lnTo>
                  <a:lnTo>
                    <a:pt x="164" y="156"/>
                  </a:lnTo>
                  <a:lnTo>
                    <a:pt x="176" y="157"/>
                  </a:lnTo>
                  <a:lnTo>
                    <a:pt x="173" y="147"/>
                  </a:lnTo>
                  <a:lnTo>
                    <a:pt x="179" y="152"/>
                  </a:lnTo>
                  <a:lnTo>
                    <a:pt x="189" y="181"/>
                  </a:lnTo>
                  <a:lnTo>
                    <a:pt x="192" y="278"/>
                  </a:lnTo>
                  <a:lnTo>
                    <a:pt x="188" y="253"/>
                  </a:lnTo>
                  <a:lnTo>
                    <a:pt x="181" y="230"/>
                  </a:lnTo>
                  <a:lnTo>
                    <a:pt x="178" y="244"/>
                  </a:lnTo>
                  <a:lnTo>
                    <a:pt x="182" y="266"/>
                  </a:lnTo>
                  <a:lnTo>
                    <a:pt x="178" y="278"/>
                  </a:lnTo>
                  <a:lnTo>
                    <a:pt x="181" y="303"/>
                  </a:lnTo>
                  <a:lnTo>
                    <a:pt x="172" y="332"/>
                  </a:lnTo>
                  <a:lnTo>
                    <a:pt x="160" y="332"/>
                  </a:lnTo>
                  <a:lnTo>
                    <a:pt x="164" y="354"/>
                  </a:lnTo>
                  <a:lnTo>
                    <a:pt x="143" y="388"/>
                  </a:lnTo>
                  <a:lnTo>
                    <a:pt x="117" y="461"/>
                  </a:lnTo>
                  <a:lnTo>
                    <a:pt x="106" y="461"/>
                  </a:lnTo>
                  <a:lnTo>
                    <a:pt x="110" y="433"/>
                  </a:lnTo>
                  <a:lnTo>
                    <a:pt x="104" y="420"/>
                  </a:lnTo>
                  <a:lnTo>
                    <a:pt x="71" y="420"/>
                  </a:lnTo>
                  <a:lnTo>
                    <a:pt x="23" y="392"/>
                  </a:lnTo>
                  <a:lnTo>
                    <a:pt x="8" y="379"/>
                  </a:lnTo>
                  <a:lnTo>
                    <a:pt x="0" y="342"/>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5" name="Freeform 121"/>
            <p:cNvSpPr>
              <a:spLocks noChangeAspect="1"/>
            </p:cNvSpPr>
            <p:nvPr/>
          </p:nvSpPr>
          <p:spPr bwMode="auto">
            <a:xfrm>
              <a:off x="5695964" y="3938588"/>
              <a:ext cx="542932" cy="588962"/>
            </a:xfrm>
            <a:custGeom>
              <a:avLst/>
              <a:gdLst/>
              <a:ahLst/>
              <a:cxnLst>
                <a:cxn ang="0">
                  <a:pos x="0" y="1072"/>
                </a:cxn>
                <a:cxn ang="0">
                  <a:pos x="127" y="1090"/>
                </a:cxn>
                <a:cxn ang="0">
                  <a:pos x="141" y="1007"/>
                </a:cxn>
                <a:cxn ang="0">
                  <a:pos x="396" y="1042"/>
                </a:cxn>
                <a:cxn ang="0">
                  <a:pos x="385" y="1003"/>
                </a:cxn>
                <a:cxn ang="0">
                  <a:pos x="425" y="1004"/>
                </a:cxn>
                <a:cxn ang="0">
                  <a:pos x="934" y="1057"/>
                </a:cxn>
                <a:cxn ang="0">
                  <a:pos x="1011" y="201"/>
                </a:cxn>
                <a:cxn ang="0">
                  <a:pos x="1017" y="100"/>
                </a:cxn>
                <a:cxn ang="0">
                  <a:pos x="584" y="61"/>
                </a:cxn>
                <a:cxn ang="0">
                  <a:pos x="149" y="0"/>
                </a:cxn>
                <a:cxn ang="0">
                  <a:pos x="0" y="1072"/>
                </a:cxn>
              </a:cxnLst>
              <a:rect l="0" t="0" r="r" b="b"/>
              <a:pathLst>
                <a:path w="1017" h="1090">
                  <a:moveTo>
                    <a:pt x="0" y="1072"/>
                  </a:moveTo>
                  <a:lnTo>
                    <a:pt x="127" y="1090"/>
                  </a:lnTo>
                  <a:lnTo>
                    <a:pt x="141" y="1007"/>
                  </a:lnTo>
                  <a:lnTo>
                    <a:pt x="396" y="1042"/>
                  </a:lnTo>
                  <a:lnTo>
                    <a:pt x="385" y="1003"/>
                  </a:lnTo>
                  <a:lnTo>
                    <a:pt x="425" y="1004"/>
                  </a:lnTo>
                  <a:lnTo>
                    <a:pt x="934" y="1057"/>
                  </a:lnTo>
                  <a:lnTo>
                    <a:pt x="1011" y="201"/>
                  </a:lnTo>
                  <a:lnTo>
                    <a:pt x="1017" y="100"/>
                  </a:lnTo>
                  <a:lnTo>
                    <a:pt x="584" y="61"/>
                  </a:lnTo>
                  <a:lnTo>
                    <a:pt x="149" y="0"/>
                  </a:lnTo>
                  <a:lnTo>
                    <a:pt x="0" y="1072"/>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6" name="Freeform 122"/>
            <p:cNvSpPr>
              <a:spLocks noChangeAspect="1"/>
            </p:cNvSpPr>
            <p:nvPr/>
          </p:nvSpPr>
          <p:spPr bwMode="auto">
            <a:xfrm>
              <a:off x="8362999" y="3449638"/>
              <a:ext cx="14288" cy="22225"/>
            </a:xfrm>
            <a:custGeom>
              <a:avLst/>
              <a:gdLst/>
              <a:ahLst/>
              <a:cxnLst>
                <a:cxn ang="0">
                  <a:pos x="0" y="39"/>
                </a:cxn>
                <a:cxn ang="0">
                  <a:pos x="2" y="14"/>
                </a:cxn>
                <a:cxn ang="0">
                  <a:pos x="17" y="0"/>
                </a:cxn>
                <a:cxn ang="0">
                  <a:pos x="25" y="6"/>
                </a:cxn>
                <a:cxn ang="0">
                  <a:pos x="10" y="30"/>
                </a:cxn>
                <a:cxn ang="0">
                  <a:pos x="0" y="39"/>
                </a:cxn>
              </a:cxnLst>
              <a:rect l="0" t="0" r="r" b="b"/>
              <a:pathLst>
                <a:path w="25" h="39">
                  <a:moveTo>
                    <a:pt x="0" y="39"/>
                  </a:moveTo>
                  <a:lnTo>
                    <a:pt x="2" y="14"/>
                  </a:lnTo>
                  <a:lnTo>
                    <a:pt x="17" y="0"/>
                  </a:lnTo>
                  <a:lnTo>
                    <a:pt x="25" y="6"/>
                  </a:lnTo>
                  <a:lnTo>
                    <a:pt x="10" y="30"/>
                  </a:lnTo>
                  <a:lnTo>
                    <a:pt x="0" y="39"/>
                  </a:lnTo>
                  <a:close/>
                </a:path>
              </a:pathLst>
            </a:custGeom>
            <a:solidFill>
              <a:srgbClr val="000000"/>
            </a:solid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7" name="Freeform 123"/>
            <p:cNvSpPr>
              <a:spLocks noChangeAspect="1"/>
            </p:cNvSpPr>
            <p:nvPr/>
          </p:nvSpPr>
          <p:spPr bwMode="auto">
            <a:xfrm>
              <a:off x="7939131" y="2998788"/>
              <a:ext cx="457206" cy="433387"/>
            </a:xfrm>
            <a:custGeom>
              <a:avLst/>
              <a:gdLst/>
              <a:ahLst/>
              <a:cxnLst>
                <a:cxn ang="0">
                  <a:pos x="0" y="690"/>
                </a:cxn>
                <a:cxn ang="0">
                  <a:pos x="28" y="736"/>
                </a:cxn>
                <a:cxn ang="0">
                  <a:pos x="585" y="624"/>
                </a:cxn>
                <a:cxn ang="0">
                  <a:pos x="625" y="644"/>
                </a:cxn>
                <a:cxn ang="0">
                  <a:pos x="646" y="690"/>
                </a:cxn>
                <a:cxn ang="0">
                  <a:pos x="700" y="723"/>
                </a:cxn>
                <a:cxn ang="0">
                  <a:pos x="825" y="767"/>
                </a:cxn>
                <a:cxn ang="0">
                  <a:pos x="827" y="784"/>
                </a:cxn>
                <a:cxn ang="0">
                  <a:pos x="834" y="802"/>
                </a:cxn>
                <a:cxn ang="0">
                  <a:pos x="842" y="792"/>
                </a:cxn>
                <a:cxn ang="0">
                  <a:pos x="853" y="754"/>
                </a:cxn>
                <a:cxn ang="0">
                  <a:pos x="854" y="686"/>
                </a:cxn>
                <a:cxn ang="0">
                  <a:pos x="834" y="557"/>
                </a:cxn>
                <a:cxn ang="0">
                  <a:pos x="834" y="419"/>
                </a:cxn>
                <a:cxn ang="0">
                  <a:pos x="812" y="313"/>
                </a:cxn>
                <a:cxn ang="0">
                  <a:pos x="772" y="224"/>
                </a:cxn>
                <a:cxn ang="0">
                  <a:pos x="765" y="137"/>
                </a:cxn>
                <a:cxn ang="0">
                  <a:pos x="727" y="0"/>
                </a:cxn>
                <a:cxn ang="0">
                  <a:pos x="557" y="47"/>
                </a:cxn>
                <a:cxn ang="0">
                  <a:pos x="543" y="43"/>
                </a:cxn>
                <a:cxn ang="0">
                  <a:pos x="491" y="88"/>
                </a:cxn>
                <a:cxn ang="0">
                  <a:pos x="444" y="160"/>
                </a:cxn>
                <a:cxn ang="0">
                  <a:pos x="439" y="189"/>
                </a:cxn>
                <a:cxn ang="0">
                  <a:pos x="418" y="221"/>
                </a:cxn>
                <a:cxn ang="0">
                  <a:pos x="380" y="258"/>
                </a:cxn>
                <a:cxn ang="0">
                  <a:pos x="397" y="282"/>
                </a:cxn>
                <a:cxn ang="0">
                  <a:pos x="402" y="263"/>
                </a:cxn>
                <a:cxn ang="0">
                  <a:pos x="412" y="269"/>
                </a:cxn>
                <a:cxn ang="0">
                  <a:pos x="406" y="280"/>
                </a:cxn>
                <a:cxn ang="0">
                  <a:pos x="413" y="282"/>
                </a:cxn>
                <a:cxn ang="0">
                  <a:pos x="407" y="299"/>
                </a:cxn>
                <a:cxn ang="0">
                  <a:pos x="402" y="299"/>
                </a:cxn>
                <a:cxn ang="0">
                  <a:pos x="399" y="306"/>
                </a:cxn>
                <a:cxn ang="0">
                  <a:pos x="418" y="332"/>
                </a:cxn>
                <a:cxn ang="0">
                  <a:pos x="418" y="357"/>
                </a:cxn>
                <a:cxn ang="0">
                  <a:pos x="391" y="370"/>
                </a:cxn>
                <a:cxn ang="0">
                  <a:pos x="364" y="411"/>
                </a:cxn>
                <a:cxn ang="0">
                  <a:pos x="334" y="436"/>
                </a:cxn>
                <a:cxn ang="0">
                  <a:pos x="280" y="439"/>
                </a:cxn>
                <a:cxn ang="0">
                  <a:pos x="261" y="455"/>
                </a:cxn>
                <a:cxn ang="0">
                  <a:pos x="230" y="440"/>
                </a:cxn>
                <a:cxn ang="0">
                  <a:pos x="137" y="450"/>
                </a:cxn>
                <a:cxn ang="0">
                  <a:pos x="66" y="480"/>
                </a:cxn>
                <a:cxn ang="0">
                  <a:pos x="71" y="506"/>
                </a:cxn>
                <a:cxn ang="0">
                  <a:pos x="66" y="518"/>
                </a:cxn>
                <a:cxn ang="0">
                  <a:pos x="71" y="519"/>
                </a:cxn>
                <a:cxn ang="0">
                  <a:pos x="83" y="543"/>
                </a:cxn>
                <a:cxn ang="0">
                  <a:pos x="93" y="542"/>
                </a:cxn>
                <a:cxn ang="0">
                  <a:pos x="101" y="566"/>
                </a:cxn>
                <a:cxn ang="0">
                  <a:pos x="101" y="575"/>
                </a:cxn>
                <a:cxn ang="0">
                  <a:pos x="83" y="587"/>
                </a:cxn>
                <a:cxn ang="0">
                  <a:pos x="73" y="615"/>
                </a:cxn>
                <a:cxn ang="0">
                  <a:pos x="0" y="690"/>
                </a:cxn>
              </a:cxnLst>
              <a:rect l="0" t="0" r="r" b="b"/>
              <a:pathLst>
                <a:path w="854" h="802">
                  <a:moveTo>
                    <a:pt x="0" y="690"/>
                  </a:moveTo>
                  <a:lnTo>
                    <a:pt x="28" y="736"/>
                  </a:lnTo>
                  <a:lnTo>
                    <a:pt x="585" y="624"/>
                  </a:lnTo>
                  <a:lnTo>
                    <a:pt x="625" y="644"/>
                  </a:lnTo>
                  <a:lnTo>
                    <a:pt x="646" y="690"/>
                  </a:lnTo>
                  <a:lnTo>
                    <a:pt x="700" y="723"/>
                  </a:lnTo>
                  <a:lnTo>
                    <a:pt x="825" y="767"/>
                  </a:lnTo>
                  <a:lnTo>
                    <a:pt x="827" y="784"/>
                  </a:lnTo>
                  <a:lnTo>
                    <a:pt x="834" y="802"/>
                  </a:lnTo>
                  <a:lnTo>
                    <a:pt x="842" y="792"/>
                  </a:lnTo>
                  <a:lnTo>
                    <a:pt x="853" y="754"/>
                  </a:lnTo>
                  <a:lnTo>
                    <a:pt x="854" y="686"/>
                  </a:lnTo>
                  <a:lnTo>
                    <a:pt x="834" y="557"/>
                  </a:lnTo>
                  <a:lnTo>
                    <a:pt x="834" y="419"/>
                  </a:lnTo>
                  <a:lnTo>
                    <a:pt x="812" y="313"/>
                  </a:lnTo>
                  <a:lnTo>
                    <a:pt x="772" y="224"/>
                  </a:lnTo>
                  <a:lnTo>
                    <a:pt x="765" y="137"/>
                  </a:lnTo>
                  <a:lnTo>
                    <a:pt x="727" y="0"/>
                  </a:lnTo>
                  <a:lnTo>
                    <a:pt x="557" y="47"/>
                  </a:lnTo>
                  <a:lnTo>
                    <a:pt x="543" y="43"/>
                  </a:lnTo>
                  <a:lnTo>
                    <a:pt x="491" y="88"/>
                  </a:lnTo>
                  <a:lnTo>
                    <a:pt x="444" y="160"/>
                  </a:lnTo>
                  <a:lnTo>
                    <a:pt x="439" y="189"/>
                  </a:lnTo>
                  <a:lnTo>
                    <a:pt x="418" y="221"/>
                  </a:lnTo>
                  <a:lnTo>
                    <a:pt x="380" y="258"/>
                  </a:lnTo>
                  <a:lnTo>
                    <a:pt x="397" y="282"/>
                  </a:lnTo>
                  <a:lnTo>
                    <a:pt x="402" y="263"/>
                  </a:lnTo>
                  <a:lnTo>
                    <a:pt x="412" y="269"/>
                  </a:lnTo>
                  <a:lnTo>
                    <a:pt x="406" y="280"/>
                  </a:lnTo>
                  <a:lnTo>
                    <a:pt x="413" y="282"/>
                  </a:lnTo>
                  <a:lnTo>
                    <a:pt x="407" y="299"/>
                  </a:lnTo>
                  <a:lnTo>
                    <a:pt x="402" y="299"/>
                  </a:lnTo>
                  <a:lnTo>
                    <a:pt x="399" y="306"/>
                  </a:lnTo>
                  <a:lnTo>
                    <a:pt x="418" y="332"/>
                  </a:lnTo>
                  <a:lnTo>
                    <a:pt x="418" y="357"/>
                  </a:lnTo>
                  <a:lnTo>
                    <a:pt x="391" y="370"/>
                  </a:lnTo>
                  <a:lnTo>
                    <a:pt x="364" y="411"/>
                  </a:lnTo>
                  <a:lnTo>
                    <a:pt x="334" y="436"/>
                  </a:lnTo>
                  <a:lnTo>
                    <a:pt x="280" y="439"/>
                  </a:lnTo>
                  <a:lnTo>
                    <a:pt x="261" y="455"/>
                  </a:lnTo>
                  <a:lnTo>
                    <a:pt x="230" y="440"/>
                  </a:lnTo>
                  <a:lnTo>
                    <a:pt x="137" y="450"/>
                  </a:lnTo>
                  <a:lnTo>
                    <a:pt x="66" y="480"/>
                  </a:lnTo>
                  <a:lnTo>
                    <a:pt x="71" y="506"/>
                  </a:lnTo>
                  <a:lnTo>
                    <a:pt x="66" y="518"/>
                  </a:lnTo>
                  <a:lnTo>
                    <a:pt x="71" y="519"/>
                  </a:lnTo>
                  <a:lnTo>
                    <a:pt x="83" y="543"/>
                  </a:lnTo>
                  <a:lnTo>
                    <a:pt x="93" y="542"/>
                  </a:lnTo>
                  <a:lnTo>
                    <a:pt x="101" y="566"/>
                  </a:lnTo>
                  <a:lnTo>
                    <a:pt x="101" y="575"/>
                  </a:lnTo>
                  <a:lnTo>
                    <a:pt x="83" y="587"/>
                  </a:lnTo>
                  <a:lnTo>
                    <a:pt x="73" y="615"/>
                  </a:lnTo>
                  <a:lnTo>
                    <a:pt x="0" y="690"/>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8" name="Freeform 124"/>
            <p:cNvSpPr>
              <a:spLocks noChangeAspect="1"/>
            </p:cNvSpPr>
            <p:nvPr/>
          </p:nvSpPr>
          <p:spPr bwMode="auto">
            <a:xfrm>
              <a:off x="8378874" y="3368675"/>
              <a:ext cx="141290" cy="90488"/>
            </a:xfrm>
            <a:custGeom>
              <a:avLst/>
              <a:gdLst/>
              <a:ahLst/>
              <a:cxnLst>
                <a:cxn ang="0">
                  <a:pos x="0" y="150"/>
                </a:cxn>
                <a:cxn ang="0">
                  <a:pos x="7" y="165"/>
                </a:cxn>
                <a:cxn ang="0">
                  <a:pos x="12" y="165"/>
                </a:cxn>
                <a:cxn ang="0">
                  <a:pos x="22" y="152"/>
                </a:cxn>
                <a:cxn ang="0">
                  <a:pos x="29" y="148"/>
                </a:cxn>
                <a:cxn ang="0">
                  <a:pos x="34" y="153"/>
                </a:cxn>
                <a:cxn ang="0">
                  <a:pos x="18" y="167"/>
                </a:cxn>
                <a:cxn ang="0">
                  <a:pos x="44" y="157"/>
                </a:cxn>
                <a:cxn ang="0">
                  <a:pos x="47" y="150"/>
                </a:cxn>
                <a:cxn ang="0">
                  <a:pos x="82" y="132"/>
                </a:cxn>
                <a:cxn ang="0">
                  <a:pos x="113" y="109"/>
                </a:cxn>
                <a:cxn ang="0">
                  <a:pos x="147" y="96"/>
                </a:cxn>
                <a:cxn ang="0">
                  <a:pos x="177" y="79"/>
                </a:cxn>
                <a:cxn ang="0">
                  <a:pos x="173" y="81"/>
                </a:cxn>
                <a:cxn ang="0">
                  <a:pos x="118" y="125"/>
                </a:cxn>
                <a:cxn ang="0">
                  <a:pos x="110" y="128"/>
                </a:cxn>
                <a:cxn ang="0">
                  <a:pos x="115" y="129"/>
                </a:cxn>
                <a:cxn ang="0">
                  <a:pos x="131" y="122"/>
                </a:cxn>
                <a:cxn ang="0">
                  <a:pos x="215" y="57"/>
                </a:cxn>
                <a:cxn ang="0">
                  <a:pos x="227" y="45"/>
                </a:cxn>
                <a:cxn ang="0">
                  <a:pos x="266" y="10"/>
                </a:cxn>
                <a:cxn ang="0">
                  <a:pos x="268" y="1"/>
                </a:cxn>
                <a:cxn ang="0">
                  <a:pos x="260" y="2"/>
                </a:cxn>
                <a:cxn ang="0">
                  <a:pos x="242" y="20"/>
                </a:cxn>
                <a:cxn ang="0">
                  <a:pos x="231" y="18"/>
                </a:cxn>
                <a:cxn ang="0">
                  <a:pos x="214" y="30"/>
                </a:cxn>
                <a:cxn ang="0">
                  <a:pos x="209" y="26"/>
                </a:cxn>
                <a:cxn ang="0">
                  <a:pos x="194" y="63"/>
                </a:cxn>
                <a:cxn ang="0">
                  <a:pos x="188" y="57"/>
                </a:cxn>
                <a:cxn ang="0">
                  <a:pos x="173" y="57"/>
                </a:cxn>
                <a:cxn ang="0">
                  <a:pos x="199" y="30"/>
                </a:cxn>
                <a:cxn ang="0">
                  <a:pos x="195" y="20"/>
                </a:cxn>
                <a:cxn ang="0">
                  <a:pos x="214" y="0"/>
                </a:cxn>
                <a:cxn ang="0">
                  <a:pos x="206" y="0"/>
                </a:cxn>
                <a:cxn ang="0">
                  <a:pos x="170" y="45"/>
                </a:cxn>
                <a:cxn ang="0">
                  <a:pos x="128" y="59"/>
                </a:cxn>
                <a:cxn ang="0">
                  <a:pos x="105" y="63"/>
                </a:cxn>
                <a:cxn ang="0">
                  <a:pos x="102" y="75"/>
                </a:cxn>
                <a:cxn ang="0">
                  <a:pos x="73" y="83"/>
                </a:cxn>
                <a:cxn ang="0">
                  <a:pos x="63" y="80"/>
                </a:cxn>
                <a:cxn ang="0">
                  <a:pos x="63" y="89"/>
                </a:cxn>
                <a:cxn ang="0">
                  <a:pos x="51" y="89"/>
                </a:cxn>
                <a:cxn ang="0">
                  <a:pos x="44" y="98"/>
                </a:cxn>
                <a:cxn ang="0">
                  <a:pos x="39" y="109"/>
                </a:cxn>
                <a:cxn ang="0">
                  <a:pos x="35" y="105"/>
                </a:cxn>
                <a:cxn ang="0">
                  <a:pos x="29" y="119"/>
                </a:cxn>
                <a:cxn ang="0">
                  <a:pos x="11" y="128"/>
                </a:cxn>
                <a:cxn ang="0">
                  <a:pos x="8" y="137"/>
                </a:cxn>
                <a:cxn ang="0">
                  <a:pos x="0" y="150"/>
                </a:cxn>
              </a:cxnLst>
              <a:rect l="0" t="0" r="r" b="b"/>
              <a:pathLst>
                <a:path w="268" h="167">
                  <a:moveTo>
                    <a:pt x="0" y="150"/>
                  </a:moveTo>
                  <a:lnTo>
                    <a:pt x="7" y="165"/>
                  </a:lnTo>
                  <a:lnTo>
                    <a:pt x="12" y="165"/>
                  </a:lnTo>
                  <a:lnTo>
                    <a:pt x="22" y="152"/>
                  </a:lnTo>
                  <a:lnTo>
                    <a:pt x="29" y="148"/>
                  </a:lnTo>
                  <a:lnTo>
                    <a:pt x="34" y="153"/>
                  </a:lnTo>
                  <a:lnTo>
                    <a:pt x="18" y="167"/>
                  </a:lnTo>
                  <a:lnTo>
                    <a:pt x="44" y="157"/>
                  </a:lnTo>
                  <a:lnTo>
                    <a:pt x="47" y="150"/>
                  </a:lnTo>
                  <a:lnTo>
                    <a:pt x="82" y="132"/>
                  </a:lnTo>
                  <a:lnTo>
                    <a:pt x="113" y="109"/>
                  </a:lnTo>
                  <a:lnTo>
                    <a:pt x="147" y="96"/>
                  </a:lnTo>
                  <a:lnTo>
                    <a:pt x="177" y="79"/>
                  </a:lnTo>
                  <a:lnTo>
                    <a:pt x="173" y="81"/>
                  </a:lnTo>
                  <a:lnTo>
                    <a:pt x="118" y="125"/>
                  </a:lnTo>
                  <a:lnTo>
                    <a:pt x="110" y="128"/>
                  </a:lnTo>
                  <a:lnTo>
                    <a:pt x="115" y="129"/>
                  </a:lnTo>
                  <a:lnTo>
                    <a:pt x="131" y="122"/>
                  </a:lnTo>
                  <a:lnTo>
                    <a:pt x="215" y="57"/>
                  </a:lnTo>
                  <a:lnTo>
                    <a:pt x="227" y="45"/>
                  </a:lnTo>
                  <a:lnTo>
                    <a:pt x="266" y="10"/>
                  </a:lnTo>
                  <a:lnTo>
                    <a:pt x="268" y="1"/>
                  </a:lnTo>
                  <a:lnTo>
                    <a:pt x="260" y="2"/>
                  </a:lnTo>
                  <a:lnTo>
                    <a:pt x="242" y="20"/>
                  </a:lnTo>
                  <a:lnTo>
                    <a:pt x="231" y="18"/>
                  </a:lnTo>
                  <a:lnTo>
                    <a:pt x="214" y="30"/>
                  </a:lnTo>
                  <a:lnTo>
                    <a:pt x="209" y="26"/>
                  </a:lnTo>
                  <a:lnTo>
                    <a:pt x="194" y="63"/>
                  </a:lnTo>
                  <a:lnTo>
                    <a:pt x="188" y="57"/>
                  </a:lnTo>
                  <a:lnTo>
                    <a:pt x="173" y="57"/>
                  </a:lnTo>
                  <a:lnTo>
                    <a:pt x="199" y="30"/>
                  </a:lnTo>
                  <a:lnTo>
                    <a:pt x="195" y="20"/>
                  </a:lnTo>
                  <a:lnTo>
                    <a:pt x="214" y="0"/>
                  </a:lnTo>
                  <a:lnTo>
                    <a:pt x="206" y="0"/>
                  </a:lnTo>
                  <a:lnTo>
                    <a:pt x="170" y="45"/>
                  </a:lnTo>
                  <a:lnTo>
                    <a:pt x="128" y="59"/>
                  </a:lnTo>
                  <a:lnTo>
                    <a:pt x="105" y="63"/>
                  </a:lnTo>
                  <a:lnTo>
                    <a:pt x="102" y="75"/>
                  </a:lnTo>
                  <a:lnTo>
                    <a:pt x="73" y="83"/>
                  </a:lnTo>
                  <a:lnTo>
                    <a:pt x="63" y="80"/>
                  </a:lnTo>
                  <a:lnTo>
                    <a:pt x="63" y="89"/>
                  </a:lnTo>
                  <a:lnTo>
                    <a:pt x="51" y="89"/>
                  </a:lnTo>
                  <a:lnTo>
                    <a:pt x="44" y="98"/>
                  </a:lnTo>
                  <a:lnTo>
                    <a:pt x="39" y="109"/>
                  </a:lnTo>
                  <a:lnTo>
                    <a:pt x="35" y="105"/>
                  </a:lnTo>
                  <a:lnTo>
                    <a:pt x="29" y="119"/>
                  </a:lnTo>
                  <a:lnTo>
                    <a:pt x="11" y="128"/>
                  </a:lnTo>
                  <a:lnTo>
                    <a:pt x="8" y="137"/>
                  </a:lnTo>
                  <a:lnTo>
                    <a:pt x="0" y="150"/>
                  </a:lnTo>
                  <a:close/>
                </a:path>
              </a:pathLst>
            </a:custGeom>
            <a:solidFill>
              <a:srgbClr val="00C6D7">
                <a:lumMod val="50000"/>
              </a:srgbClr>
            </a:solidFill>
            <a:ln w="635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29" name="Freeform 125"/>
            <p:cNvSpPr>
              <a:spLocks noChangeAspect="1"/>
            </p:cNvSpPr>
            <p:nvPr/>
          </p:nvSpPr>
          <p:spPr bwMode="auto">
            <a:xfrm>
              <a:off x="6235721" y="2752725"/>
              <a:ext cx="509595" cy="338138"/>
            </a:xfrm>
            <a:custGeom>
              <a:avLst/>
              <a:gdLst/>
              <a:ahLst/>
              <a:cxnLst>
                <a:cxn ang="0">
                  <a:pos x="0" y="576"/>
                </a:cxn>
                <a:cxn ang="0">
                  <a:pos x="51" y="0"/>
                </a:cxn>
                <a:cxn ang="0">
                  <a:pos x="521" y="35"/>
                </a:cxn>
                <a:cxn ang="0">
                  <a:pos x="881" y="45"/>
                </a:cxn>
                <a:cxn ang="0">
                  <a:pos x="888" y="204"/>
                </a:cxn>
                <a:cxn ang="0">
                  <a:pos x="922" y="330"/>
                </a:cxn>
                <a:cxn ang="0">
                  <a:pos x="929" y="494"/>
                </a:cxn>
                <a:cxn ang="0">
                  <a:pos x="954" y="629"/>
                </a:cxn>
                <a:cxn ang="0">
                  <a:pos x="454" y="611"/>
                </a:cxn>
                <a:cxn ang="0">
                  <a:pos x="0" y="576"/>
                </a:cxn>
              </a:cxnLst>
              <a:rect l="0" t="0" r="r" b="b"/>
              <a:pathLst>
                <a:path w="954" h="629">
                  <a:moveTo>
                    <a:pt x="0" y="576"/>
                  </a:moveTo>
                  <a:lnTo>
                    <a:pt x="51" y="0"/>
                  </a:lnTo>
                  <a:lnTo>
                    <a:pt x="521" y="35"/>
                  </a:lnTo>
                  <a:lnTo>
                    <a:pt x="881" y="45"/>
                  </a:lnTo>
                  <a:lnTo>
                    <a:pt x="888" y="204"/>
                  </a:lnTo>
                  <a:lnTo>
                    <a:pt x="922" y="330"/>
                  </a:lnTo>
                  <a:lnTo>
                    <a:pt x="929" y="494"/>
                  </a:lnTo>
                  <a:lnTo>
                    <a:pt x="954" y="629"/>
                  </a:lnTo>
                  <a:lnTo>
                    <a:pt x="454" y="611"/>
                  </a:lnTo>
                  <a:lnTo>
                    <a:pt x="0" y="576"/>
                  </a:lnTo>
                  <a:close/>
                </a:path>
              </a:pathLst>
            </a:custGeom>
            <a:solidFill>
              <a:srgbClr val="C4FA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0" name="Freeform 126"/>
            <p:cNvSpPr>
              <a:spLocks noChangeAspect="1"/>
            </p:cNvSpPr>
            <p:nvPr/>
          </p:nvSpPr>
          <p:spPr bwMode="auto">
            <a:xfrm>
              <a:off x="7586702" y="3411538"/>
              <a:ext cx="325441" cy="387350"/>
            </a:xfrm>
            <a:custGeom>
              <a:avLst/>
              <a:gdLst/>
              <a:ahLst/>
              <a:cxnLst>
                <a:cxn ang="0">
                  <a:pos x="0" y="130"/>
                </a:cxn>
                <a:cxn ang="0">
                  <a:pos x="51" y="626"/>
                </a:cxn>
                <a:cxn ang="0">
                  <a:pos x="97" y="624"/>
                </a:cxn>
                <a:cxn ang="0">
                  <a:pos x="125" y="635"/>
                </a:cxn>
                <a:cxn ang="0">
                  <a:pos x="141" y="669"/>
                </a:cxn>
                <a:cxn ang="0">
                  <a:pos x="189" y="677"/>
                </a:cxn>
                <a:cxn ang="0">
                  <a:pos x="216" y="693"/>
                </a:cxn>
                <a:cxn ang="0">
                  <a:pos x="283" y="690"/>
                </a:cxn>
                <a:cxn ang="0">
                  <a:pos x="312" y="669"/>
                </a:cxn>
                <a:cxn ang="0">
                  <a:pos x="383" y="716"/>
                </a:cxn>
                <a:cxn ang="0">
                  <a:pos x="427" y="676"/>
                </a:cxn>
                <a:cxn ang="0">
                  <a:pos x="437" y="596"/>
                </a:cxn>
                <a:cxn ang="0">
                  <a:pos x="465" y="615"/>
                </a:cxn>
                <a:cxn ang="0">
                  <a:pos x="480" y="548"/>
                </a:cxn>
                <a:cxn ang="0">
                  <a:pos x="556" y="488"/>
                </a:cxn>
                <a:cxn ang="0">
                  <a:pos x="581" y="455"/>
                </a:cxn>
                <a:cxn ang="0">
                  <a:pos x="600" y="299"/>
                </a:cxn>
                <a:cxn ang="0">
                  <a:pos x="587" y="265"/>
                </a:cxn>
                <a:cxn ang="0">
                  <a:pos x="607" y="250"/>
                </a:cxn>
                <a:cxn ang="0">
                  <a:pos x="567" y="0"/>
                </a:cxn>
                <a:cxn ang="0">
                  <a:pos x="507" y="33"/>
                </a:cxn>
                <a:cxn ang="0">
                  <a:pos x="465" y="57"/>
                </a:cxn>
                <a:cxn ang="0">
                  <a:pos x="448" y="84"/>
                </a:cxn>
                <a:cxn ang="0">
                  <a:pos x="414" y="116"/>
                </a:cxn>
                <a:cxn ang="0">
                  <a:pos x="377" y="118"/>
                </a:cxn>
                <a:cxn ang="0">
                  <a:pos x="337" y="141"/>
                </a:cxn>
                <a:cxn ang="0">
                  <a:pos x="319" y="150"/>
                </a:cxn>
                <a:cxn ang="0">
                  <a:pos x="293" y="136"/>
                </a:cxn>
                <a:cxn ang="0">
                  <a:pos x="258" y="153"/>
                </a:cxn>
                <a:cxn ang="0">
                  <a:pos x="253" y="145"/>
                </a:cxn>
                <a:cxn ang="0">
                  <a:pos x="286" y="126"/>
                </a:cxn>
                <a:cxn ang="0">
                  <a:pos x="284" y="126"/>
                </a:cxn>
                <a:cxn ang="0">
                  <a:pos x="267" y="118"/>
                </a:cxn>
                <a:cxn ang="0">
                  <a:pos x="254" y="132"/>
                </a:cxn>
                <a:cxn ang="0">
                  <a:pos x="200" y="105"/>
                </a:cxn>
                <a:cxn ang="0">
                  <a:pos x="178" y="116"/>
                </a:cxn>
                <a:cxn ang="0">
                  <a:pos x="183" y="100"/>
                </a:cxn>
                <a:cxn ang="0">
                  <a:pos x="0" y="130"/>
                </a:cxn>
              </a:cxnLst>
              <a:rect l="0" t="0" r="r" b="b"/>
              <a:pathLst>
                <a:path w="607" h="716">
                  <a:moveTo>
                    <a:pt x="0" y="130"/>
                  </a:moveTo>
                  <a:lnTo>
                    <a:pt x="51" y="626"/>
                  </a:lnTo>
                  <a:lnTo>
                    <a:pt x="97" y="624"/>
                  </a:lnTo>
                  <a:lnTo>
                    <a:pt x="125" y="635"/>
                  </a:lnTo>
                  <a:lnTo>
                    <a:pt x="141" y="669"/>
                  </a:lnTo>
                  <a:lnTo>
                    <a:pt x="189" y="677"/>
                  </a:lnTo>
                  <a:lnTo>
                    <a:pt x="216" y="693"/>
                  </a:lnTo>
                  <a:lnTo>
                    <a:pt x="283" y="690"/>
                  </a:lnTo>
                  <a:lnTo>
                    <a:pt x="312" y="669"/>
                  </a:lnTo>
                  <a:lnTo>
                    <a:pt x="383" y="716"/>
                  </a:lnTo>
                  <a:lnTo>
                    <a:pt x="427" y="676"/>
                  </a:lnTo>
                  <a:lnTo>
                    <a:pt x="437" y="596"/>
                  </a:lnTo>
                  <a:lnTo>
                    <a:pt x="465" y="615"/>
                  </a:lnTo>
                  <a:lnTo>
                    <a:pt x="480" y="548"/>
                  </a:lnTo>
                  <a:lnTo>
                    <a:pt x="556" y="488"/>
                  </a:lnTo>
                  <a:lnTo>
                    <a:pt x="581" y="455"/>
                  </a:lnTo>
                  <a:lnTo>
                    <a:pt x="600" y="299"/>
                  </a:lnTo>
                  <a:lnTo>
                    <a:pt x="587" y="265"/>
                  </a:lnTo>
                  <a:lnTo>
                    <a:pt x="607" y="250"/>
                  </a:lnTo>
                  <a:lnTo>
                    <a:pt x="567" y="0"/>
                  </a:lnTo>
                  <a:lnTo>
                    <a:pt x="507" y="33"/>
                  </a:lnTo>
                  <a:lnTo>
                    <a:pt x="465" y="57"/>
                  </a:lnTo>
                  <a:lnTo>
                    <a:pt x="448" y="84"/>
                  </a:lnTo>
                  <a:lnTo>
                    <a:pt x="414" y="116"/>
                  </a:lnTo>
                  <a:lnTo>
                    <a:pt x="377" y="118"/>
                  </a:lnTo>
                  <a:lnTo>
                    <a:pt x="337" y="141"/>
                  </a:lnTo>
                  <a:lnTo>
                    <a:pt x="319" y="150"/>
                  </a:lnTo>
                  <a:lnTo>
                    <a:pt x="293" y="136"/>
                  </a:lnTo>
                  <a:lnTo>
                    <a:pt x="258" y="153"/>
                  </a:lnTo>
                  <a:lnTo>
                    <a:pt x="253" y="145"/>
                  </a:lnTo>
                  <a:lnTo>
                    <a:pt x="286" y="126"/>
                  </a:lnTo>
                  <a:lnTo>
                    <a:pt x="284" y="126"/>
                  </a:lnTo>
                  <a:lnTo>
                    <a:pt x="267" y="118"/>
                  </a:lnTo>
                  <a:lnTo>
                    <a:pt x="254" y="132"/>
                  </a:lnTo>
                  <a:lnTo>
                    <a:pt x="200" y="105"/>
                  </a:lnTo>
                  <a:lnTo>
                    <a:pt x="178" y="116"/>
                  </a:lnTo>
                  <a:lnTo>
                    <a:pt x="183" y="100"/>
                  </a:lnTo>
                  <a:lnTo>
                    <a:pt x="0" y="130"/>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1" name="Freeform 127"/>
            <p:cNvSpPr>
              <a:spLocks noChangeAspect="1"/>
            </p:cNvSpPr>
            <p:nvPr/>
          </p:nvSpPr>
          <p:spPr bwMode="auto">
            <a:xfrm>
              <a:off x="6235721" y="3992563"/>
              <a:ext cx="665172" cy="369887"/>
            </a:xfrm>
            <a:custGeom>
              <a:avLst/>
              <a:gdLst/>
              <a:ahLst/>
              <a:cxnLst>
                <a:cxn ang="0">
                  <a:pos x="0" y="101"/>
                </a:cxn>
                <a:cxn ang="0">
                  <a:pos x="6" y="0"/>
                </a:cxn>
                <a:cxn ang="0">
                  <a:pos x="144" y="10"/>
                </a:cxn>
                <a:cxn ang="0">
                  <a:pos x="758" y="43"/>
                </a:cxn>
                <a:cxn ang="0">
                  <a:pos x="1215" y="39"/>
                </a:cxn>
                <a:cxn ang="0">
                  <a:pos x="1219" y="140"/>
                </a:cxn>
                <a:cxn ang="0">
                  <a:pos x="1249" y="352"/>
                </a:cxn>
                <a:cxn ang="0">
                  <a:pos x="1244" y="684"/>
                </a:cxn>
                <a:cxn ang="0">
                  <a:pos x="1204" y="670"/>
                </a:cxn>
                <a:cxn ang="0">
                  <a:pos x="1142" y="626"/>
                </a:cxn>
                <a:cxn ang="0">
                  <a:pos x="1117" y="637"/>
                </a:cxn>
                <a:cxn ang="0">
                  <a:pos x="1038" y="645"/>
                </a:cxn>
                <a:cxn ang="0">
                  <a:pos x="956" y="673"/>
                </a:cxn>
                <a:cxn ang="0">
                  <a:pos x="927" y="642"/>
                </a:cxn>
                <a:cxn ang="0">
                  <a:pos x="885" y="649"/>
                </a:cxn>
                <a:cxn ang="0">
                  <a:pos x="878" y="626"/>
                </a:cxn>
                <a:cxn ang="0">
                  <a:pos x="848" y="648"/>
                </a:cxn>
                <a:cxn ang="0">
                  <a:pos x="845" y="674"/>
                </a:cxn>
                <a:cxn ang="0">
                  <a:pos x="834" y="637"/>
                </a:cxn>
                <a:cxn ang="0">
                  <a:pos x="805" y="658"/>
                </a:cxn>
                <a:cxn ang="0">
                  <a:pos x="760" y="620"/>
                </a:cxn>
                <a:cxn ang="0">
                  <a:pos x="736" y="648"/>
                </a:cxn>
                <a:cxn ang="0">
                  <a:pos x="720" y="634"/>
                </a:cxn>
                <a:cxn ang="0">
                  <a:pos x="697" y="586"/>
                </a:cxn>
                <a:cxn ang="0">
                  <a:pos x="657" y="583"/>
                </a:cxn>
                <a:cxn ang="0">
                  <a:pos x="650" y="596"/>
                </a:cxn>
                <a:cxn ang="0">
                  <a:pos x="626" y="580"/>
                </a:cxn>
                <a:cxn ang="0">
                  <a:pos x="603" y="587"/>
                </a:cxn>
                <a:cxn ang="0">
                  <a:pos x="575" y="573"/>
                </a:cxn>
                <a:cxn ang="0">
                  <a:pos x="535" y="568"/>
                </a:cxn>
                <a:cxn ang="0">
                  <a:pos x="537" y="544"/>
                </a:cxn>
                <a:cxn ang="0">
                  <a:pos x="516" y="520"/>
                </a:cxn>
                <a:cxn ang="0">
                  <a:pos x="506" y="536"/>
                </a:cxn>
                <a:cxn ang="0">
                  <a:pos x="463" y="534"/>
                </a:cxn>
                <a:cxn ang="0">
                  <a:pos x="422" y="497"/>
                </a:cxn>
                <a:cxn ang="0">
                  <a:pos x="434" y="127"/>
                </a:cxn>
                <a:cxn ang="0">
                  <a:pos x="0" y="101"/>
                </a:cxn>
              </a:cxnLst>
              <a:rect l="0" t="0" r="r" b="b"/>
              <a:pathLst>
                <a:path w="1249" h="684">
                  <a:moveTo>
                    <a:pt x="0" y="101"/>
                  </a:moveTo>
                  <a:lnTo>
                    <a:pt x="6" y="0"/>
                  </a:lnTo>
                  <a:lnTo>
                    <a:pt x="144" y="10"/>
                  </a:lnTo>
                  <a:lnTo>
                    <a:pt x="758" y="43"/>
                  </a:lnTo>
                  <a:lnTo>
                    <a:pt x="1215" y="39"/>
                  </a:lnTo>
                  <a:lnTo>
                    <a:pt x="1219" y="140"/>
                  </a:lnTo>
                  <a:lnTo>
                    <a:pt x="1249" y="352"/>
                  </a:lnTo>
                  <a:lnTo>
                    <a:pt x="1244" y="684"/>
                  </a:lnTo>
                  <a:lnTo>
                    <a:pt x="1204" y="670"/>
                  </a:lnTo>
                  <a:lnTo>
                    <a:pt x="1142" y="626"/>
                  </a:lnTo>
                  <a:lnTo>
                    <a:pt x="1117" y="637"/>
                  </a:lnTo>
                  <a:lnTo>
                    <a:pt x="1038" y="645"/>
                  </a:lnTo>
                  <a:lnTo>
                    <a:pt x="956" y="673"/>
                  </a:lnTo>
                  <a:lnTo>
                    <a:pt x="927" y="642"/>
                  </a:lnTo>
                  <a:lnTo>
                    <a:pt x="885" y="649"/>
                  </a:lnTo>
                  <a:lnTo>
                    <a:pt x="878" y="626"/>
                  </a:lnTo>
                  <a:lnTo>
                    <a:pt x="848" y="648"/>
                  </a:lnTo>
                  <a:lnTo>
                    <a:pt x="845" y="674"/>
                  </a:lnTo>
                  <a:lnTo>
                    <a:pt x="834" y="637"/>
                  </a:lnTo>
                  <a:lnTo>
                    <a:pt x="805" y="658"/>
                  </a:lnTo>
                  <a:lnTo>
                    <a:pt x="760" y="620"/>
                  </a:lnTo>
                  <a:lnTo>
                    <a:pt x="736" y="648"/>
                  </a:lnTo>
                  <a:lnTo>
                    <a:pt x="720" y="634"/>
                  </a:lnTo>
                  <a:lnTo>
                    <a:pt x="697" y="586"/>
                  </a:lnTo>
                  <a:lnTo>
                    <a:pt x="657" y="583"/>
                  </a:lnTo>
                  <a:lnTo>
                    <a:pt x="650" y="596"/>
                  </a:lnTo>
                  <a:lnTo>
                    <a:pt x="626" y="580"/>
                  </a:lnTo>
                  <a:lnTo>
                    <a:pt x="603" y="587"/>
                  </a:lnTo>
                  <a:lnTo>
                    <a:pt x="575" y="573"/>
                  </a:lnTo>
                  <a:lnTo>
                    <a:pt x="535" y="568"/>
                  </a:lnTo>
                  <a:lnTo>
                    <a:pt x="537" y="544"/>
                  </a:lnTo>
                  <a:lnTo>
                    <a:pt x="516" y="520"/>
                  </a:lnTo>
                  <a:lnTo>
                    <a:pt x="506" y="536"/>
                  </a:lnTo>
                  <a:lnTo>
                    <a:pt x="463" y="534"/>
                  </a:lnTo>
                  <a:lnTo>
                    <a:pt x="422" y="497"/>
                  </a:lnTo>
                  <a:lnTo>
                    <a:pt x="434" y="127"/>
                  </a:lnTo>
                  <a:lnTo>
                    <a:pt x="0" y="101"/>
                  </a:lnTo>
                  <a:close/>
                </a:path>
              </a:pathLst>
            </a:custGeom>
            <a:solidFill>
              <a:srgbClr val="3FED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2" name="Freeform 128"/>
            <p:cNvSpPr>
              <a:spLocks noChangeAspect="1"/>
            </p:cNvSpPr>
            <p:nvPr/>
          </p:nvSpPr>
          <p:spPr bwMode="auto">
            <a:xfrm>
              <a:off x="4783140" y="2757488"/>
              <a:ext cx="612783" cy="555625"/>
            </a:xfrm>
            <a:custGeom>
              <a:avLst/>
              <a:gdLst/>
              <a:ahLst/>
              <a:cxnLst>
                <a:cxn ang="0">
                  <a:pos x="0" y="768"/>
                </a:cxn>
                <a:cxn ang="0">
                  <a:pos x="19" y="583"/>
                </a:cxn>
                <a:cxn ang="0">
                  <a:pos x="108" y="432"/>
                </a:cxn>
                <a:cxn ang="0">
                  <a:pos x="249" y="0"/>
                </a:cxn>
                <a:cxn ang="0">
                  <a:pos x="322" y="27"/>
                </a:cxn>
                <a:cxn ang="0">
                  <a:pos x="326" y="46"/>
                </a:cxn>
                <a:cxn ang="0">
                  <a:pos x="344" y="46"/>
                </a:cxn>
                <a:cxn ang="0">
                  <a:pos x="381" y="121"/>
                </a:cxn>
                <a:cxn ang="0">
                  <a:pos x="372" y="147"/>
                </a:cxn>
                <a:cxn ang="0">
                  <a:pos x="431" y="195"/>
                </a:cxn>
                <a:cxn ang="0">
                  <a:pos x="529" y="193"/>
                </a:cxn>
                <a:cxn ang="0">
                  <a:pos x="601" y="226"/>
                </a:cxn>
                <a:cxn ang="0">
                  <a:pos x="636" y="218"/>
                </a:cxn>
                <a:cxn ang="0">
                  <a:pos x="858" y="226"/>
                </a:cxn>
                <a:cxn ang="0">
                  <a:pos x="1109" y="288"/>
                </a:cxn>
                <a:cxn ang="0">
                  <a:pos x="1123" y="320"/>
                </a:cxn>
                <a:cxn ang="0">
                  <a:pos x="1152" y="370"/>
                </a:cxn>
                <a:cxn ang="0">
                  <a:pos x="1113" y="432"/>
                </a:cxn>
                <a:cxn ang="0">
                  <a:pos x="1068" y="505"/>
                </a:cxn>
                <a:cxn ang="0">
                  <a:pos x="1014" y="558"/>
                </a:cxn>
                <a:cxn ang="0">
                  <a:pos x="1007" y="595"/>
                </a:cxn>
                <a:cxn ang="0">
                  <a:pos x="1037" y="635"/>
                </a:cxn>
                <a:cxn ang="0">
                  <a:pos x="1002" y="717"/>
                </a:cxn>
                <a:cxn ang="0">
                  <a:pos x="933" y="1031"/>
                </a:cxn>
                <a:cxn ang="0">
                  <a:pos x="542" y="928"/>
                </a:cxn>
                <a:cxn ang="0">
                  <a:pos x="0" y="768"/>
                </a:cxn>
              </a:cxnLst>
              <a:rect l="0" t="0" r="r" b="b"/>
              <a:pathLst>
                <a:path w="1152" h="1031">
                  <a:moveTo>
                    <a:pt x="0" y="768"/>
                  </a:moveTo>
                  <a:lnTo>
                    <a:pt x="19" y="583"/>
                  </a:lnTo>
                  <a:lnTo>
                    <a:pt x="108" y="432"/>
                  </a:lnTo>
                  <a:lnTo>
                    <a:pt x="249" y="0"/>
                  </a:lnTo>
                  <a:lnTo>
                    <a:pt x="322" y="27"/>
                  </a:lnTo>
                  <a:lnTo>
                    <a:pt x="326" y="46"/>
                  </a:lnTo>
                  <a:lnTo>
                    <a:pt x="344" y="46"/>
                  </a:lnTo>
                  <a:lnTo>
                    <a:pt x="381" y="121"/>
                  </a:lnTo>
                  <a:lnTo>
                    <a:pt x="372" y="147"/>
                  </a:lnTo>
                  <a:lnTo>
                    <a:pt x="431" y="195"/>
                  </a:lnTo>
                  <a:lnTo>
                    <a:pt x="529" y="193"/>
                  </a:lnTo>
                  <a:lnTo>
                    <a:pt x="601" y="226"/>
                  </a:lnTo>
                  <a:lnTo>
                    <a:pt x="636" y="218"/>
                  </a:lnTo>
                  <a:lnTo>
                    <a:pt x="858" y="226"/>
                  </a:lnTo>
                  <a:lnTo>
                    <a:pt x="1109" y="288"/>
                  </a:lnTo>
                  <a:lnTo>
                    <a:pt x="1123" y="320"/>
                  </a:lnTo>
                  <a:lnTo>
                    <a:pt x="1152" y="370"/>
                  </a:lnTo>
                  <a:lnTo>
                    <a:pt x="1113" y="432"/>
                  </a:lnTo>
                  <a:lnTo>
                    <a:pt x="1068" y="505"/>
                  </a:lnTo>
                  <a:lnTo>
                    <a:pt x="1014" y="558"/>
                  </a:lnTo>
                  <a:lnTo>
                    <a:pt x="1007" y="595"/>
                  </a:lnTo>
                  <a:lnTo>
                    <a:pt x="1037" y="635"/>
                  </a:lnTo>
                  <a:lnTo>
                    <a:pt x="1002" y="717"/>
                  </a:lnTo>
                  <a:lnTo>
                    <a:pt x="933" y="1031"/>
                  </a:lnTo>
                  <a:lnTo>
                    <a:pt x="542" y="928"/>
                  </a:lnTo>
                  <a:lnTo>
                    <a:pt x="0" y="768"/>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3" name="Freeform 129"/>
            <p:cNvSpPr>
              <a:spLocks noChangeAspect="1"/>
            </p:cNvSpPr>
            <p:nvPr/>
          </p:nvSpPr>
          <p:spPr bwMode="auto">
            <a:xfrm>
              <a:off x="7889918" y="3338513"/>
              <a:ext cx="447681" cy="303212"/>
            </a:xfrm>
            <a:custGeom>
              <a:avLst/>
              <a:gdLst/>
              <a:ahLst/>
              <a:cxnLst>
                <a:cxn ang="0">
                  <a:pos x="0" y="139"/>
                </a:cxn>
                <a:cxn ang="0">
                  <a:pos x="40" y="389"/>
                </a:cxn>
                <a:cxn ang="0">
                  <a:pos x="67" y="566"/>
                </a:cxn>
                <a:cxn ang="0">
                  <a:pos x="208" y="540"/>
                </a:cxn>
                <a:cxn ang="0">
                  <a:pos x="712" y="439"/>
                </a:cxn>
                <a:cxn ang="0">
                  <a:pos x="732" y="412"/>
                </a:cxn>
                <a:cxn ang="0">
                  <a:pos x="762" y="412"/>
                </a:cxn>
                <a:cxn ang="0">
                  <a:pos x="796" y="389"/>
                </a:cxn>
                <a:cxn ang="0">
                  <a:pos x="813" y="352"/>
                </a:cxn>
                <a:cxn ang="0">
                  <a:pos x="841" y="325"/>
                </a:cxn>
                <a:cxn ang="0">
                  <a:pos x="760" y="255"/>
                </a:cxn>
                <a:cxn ang="0">
                  <a:pos x="756" y="187"/>
                </a:cxn>
                <a:cxn ang="0">
                  <a:pos x="794" y="99"/>
                </a:cxn>
                <a:cxn ang="0">
                  <a:pos x="740" y="66"/>
                </a:cxn>
                <a:cxn ang="0">
                  <a:pos x="719" y="20"/>
                </a:cxn>
                <a:cxn ang="0">
                  <a:pos x="679" y="0"/>
                </a:cxn>
                <a:cxn ang="0">
                  <a:pos x="122" y="112"/>
                </a:cxn>
                <a:cxn ang="0">
                  <a:pos x="94" y="66"/>
                </a:cxn>
                <a:cxn ang="0">
                  <a:pos x="0" y="139"/>
                </a:cxn>
              </a:cxnLst>
              <a:rect l="0" t="0" r="r" b="b"/>
              <a:pathLst>
                <a:path w="841" h="566">
                  <a:moveTo>
                    <a:pt x="0" y="139"/>
                  </a:moveTo>
                  <a:lnTo>
                    <a:pt x="40" y="389"/>
                  </a:lnTo>
                  <a:lnTo>
                    <a:pt x="67" y="566"/>
                  </a:lnTo>
                  <a:lnTo>
                    <a:pt x="208" y="540"/>
                  </a:lnTo>
                  <a:lnTo>
                    <a:pt x="712" y="439"/>
                  </a:lnTo>
                  <a:lnTo>
                    <a:pt x="732" y="412"/>
                  </a:lnTo>
                  <a:lnTo>
                    <a:pt x="762" y="412"/>
                  </a:lnTo>
                  <a:lnTo>
                    <a:pt x="796" y="389"/>
                  </a:lnTo>
                  <a:lnTo>
                    <a:pt x="813" y="352"/>
                  </a:lnTo>
                  <a:lnTo>
                    <a:pt x="841" y="325"/>
                  </a:lnTo>
                  <a:lnTo>
                    <a:pt x="760" y="255"/>
                  </a:lnTo>
                  <a:lnTo>
                    <a:pt x="756" y="187"/>
                  </a:lnTo>
                  <a:lnTo>
                    <a:pt x="794" y="99"/>
                  </a:lnTo>
                  <a:lnTo>
                    <a:pt x="740" y="66"/>
                  </a:lnTo>
                  <a:lnTo>
                    <a:pt x="719" y="20"/>
                  </a:lnTo>
                  <a:lnTo>
                    <a:pt x="679" y="0"/>
                  </a:lnTo>
                  <a:lnTo>
                    <a:pt x="122" y="112"/>
                  </a:lnTo>
                  <a:lnTo>
                    <a:pt x="94" y="66"/>
                  </a:lnTo>
                  <a:lnTo>
                    <a:pt x="0" y="139"/>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4" name="Freeform 130"/>
            <p:cNvSpPr>
              <a:spLocks noChangeAspect="1"/>
            </p:cNvSpPr>
            <p:nvPr/>
          </p:nvSpPr>
          <p:spPr bwMode="auto">
            <a:xfrm>
              <a:off x="8504289" y="3267075"/>
              <a:ext cx="60326" cy="79375"/>
            </a:xfrm>
            <a:custGeom>
              <a:avLst/>
              <a:gdLst/>
              <a:ahLst/>
              <a:cxnLst>
                <a:cxn ang="0">
                  <a:pos x="0" y="13"/>
                </a:cxn>
                <a:cxn ang="0">
                  <a:pos x="23" y="141"/>
                </a:cxn>
                <a:cxn ang="0">
                  <a:pos x="29" y="147"/>
                </a:cxn>
                <a:cxn ang="0">
                  <a:pos x="73" y="120"/>
                </a:cxn>
                <a:cxn ang="0">
                  <a:pos x="66" y="82"/>
                </a:cxn>
                <a:cxn ang="0">
                  <a:pos x="74" y="63"/>
                </a:cxn>
                <a:cxn ang="0">
                  <a:pos x="84" y="78"/>
                </a:cxn>
                <a:cxn ang="0">
                  <a:pos x="88" y="103"/>
                </a:cxn>
                <a:cxn ang="0">
                  <a:pos x="97" y="102"/>
                </a:cxn>
                <a:cxn ang="0">
                  <a:pos x="111" y="78"/>
                </a:cxn>
                <a:cxn ang="0">
                  <a:pos x="97" y="45"/>
                </a:cxn>
                <a:cxn ang="0">
                  <a:pos x="74" y="42"/>
                </a:cxn>
                <a:cxn ang="0">
                  <a:pos x="55" y="1"/>
                </a:cxn>
                <a:cxn ang="0">
                  <a:pos x="40" y="0"/>
                </a:cxn>
                <a:cxn ang="0">
                  <a:pos x="0" y="13"/>
                </a:cxn>
              </a:cxnLst>
              <a:rect l="0" t="0" r="r" b="b"/>
              <a:pathLst>
                <a:path w="111" h="147">
                  <a:moveTo>
                    <a:pt x="0" y="13"/>
                  </a:moveTo>
                  <a:lnTo>
                    <a:pt x="23" y="141"/>
                  </a:lnTo>
                  <a:lnTo>
                    <a:pt x="29" y="147"/>
                  </a:lnTo>
                  <a:lnTo>
                    <a:pt x="73" y="120"/>
                  </a:lnTo>
                  <a:lnTo>
                    <a:pt x="66" y="82"/>
                  </a:lnTo>
                  <a:lnTo>
                    <a:pt x="74" y="63"/>
                  </a:lnTo>
                  <a:lnTo>
                    <a:pt x="84" y="78"/>
                  </a:lnTo>
                  <a:lnTo>
                    <a:pt x="88" y="103"/>
                  </a:lnTo>
                  <a:lnTo>
                    <a:pt x="97" y="102"/>
                  </a:lnTo>
                  <a:lnTo>
                    <a:pt x="111" y="78"/>
                  </a:lnTo>
                  <a:lnTo>
                    <a:pt x="97" y="45"/>
                  </a:lnTo>
                  <a:lnTo>
                    <a:pt x="74" y="42"/>
                  </a:lnTo>
                  <a:lnTo>
                    <a:pt x="55" y="1"/>
                  </a:lnTo>
                  <a:lnTo>
                    <a:pt x="40" y="0"/>
                  </a:lnTo>
                  <a:lnTo>
                    <a:pt x="0" y="1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5" name="Freeform 131"/>
            <p:cNvSpPr>
              <a:spLocks noChangeAspect="1"/>
            </p:cNvSpPr>
            <p:nvPr/>
          </p:nvSpPr>
          <p:spPr bwMode="auto">
            <a:xfrm>
              <a:off x="6211909" y="3062288"/>
              <a:ext cx="541344" cy="385762"/>
            </a:xfrm>
            <a:custGeom>
              <a:avLst/>
              <a:gdLst/>
              <a:ahLst/>
              <a:cxnLst>
                <a:cxn ang="0">
                  <a:pos x="0" y="560"/>
                </a:cxn>
                <a:cxn ang="0">
                  <a:pos x="36" y="178"/>
                </a:cxn>
                <a:cxn ang="0">
                  <a:pos x="49" y="0"/>
                </a:cxn>
                <a:cxn ang="0">
                  <a:pos x="503" y="35"/>
                </a:cxn>
                <a:cxn ang="0">
                  <a:pos x="1003" y="53"/>
                </a:cxn>
                <a:cxn ang="0">
                  <a:pos x="969" y="119"/>
                </a:cxn>
                <a:cxn ang="0">
                  <a:pos x="1017" y="170"/>
                </a:cxn>
                <a:cxn ang="0">
                  <a:pos x="1014" y="520"/>
                </a:cxn>
                <a:cxn ang="0">
                  <a:pos x="996" y="517"/>
                </a:cxn>
                <a:cxn ang="0">
                  <a:pos x="997" y="563"/>
                </a:cxn>
                <a:cxn ang="0">
                  <a:pos x="1013" y="598"/>
                </a:cxn>
                <a:cxn ang="0">
                  <a:pos x="1002" y="631"/>
                </a:cxn>
                <a:cxn ang="0">
                  <a:pos x="1012" y="715"/>
                </a:cxn>
                <a:cxn ang="0">
                  <a:pos x="989" y="706"/>
                </a:cxn>
                <a:cxn ang="0">
                  <a:pos x="965" y="674"/>
                </a:cxn>
                <a:cxn ang="0">
                  <a:pos x="915" y="653"/>
                </a:cxn>
                <a:cxn ang="0">
                  <a:pos x="874" y="644"/>
                </a:cxn>
                <a:cxn ang="0">
                  <a:pos x="787" y="646"/>
                </a:cxn>
                <a:cxn ang="0">
                  <a:pos x="738" y="607"/>
                </a:cxn>
                <a:cxn ang="0">
                  <a:pos x="0" y="560"/>
                </a:cxn>
              </a:cxnLst>
              <a:rect l="0" t="0" r="r" b="b"/>
              <a:pathLst>
                <a:path w="1017" h="715">
                  <a:moveTo>
                    <a:pt x="0" y="560"/>
                  </a:moveTo>
                  <a:lnTo>
                    <a:pt x="36" y="178"/>
                  </a:lnTo>
                  <a:lnTo>
                    <a:pt x="49" y="0"/>
                  </a:lnTo>
                  <a:lnTo>
                    <a:pt x="503" y="35"/>
                  </a:lnTo>
                  <a:lnTo>
                    <a:pt x="1003" y="53"/>
                  </a:lnTo>
                  <a:lnTo>
                    <a:pt x="969" y="119"/>
                  </a:lnTo>
                  <a:lnTo>
                    <a:pt x="1017" y="170"/>
                  </a:lnTo>
                  <a:lnTo>
                    <a:pt x="1014" y="520"/>
                  </a:lnTo>
                  <a:lnTo>
                    <a:pt x="996" y="517"/>
                  </a:lnTo>
                  <a:lnTo>
                    <a:pt x="997" y="563"/>
                  </a:lnTo>
                  <a:lnTo>
                    <a:pt x="1013" y="598"/>
                  </a:lnTo>
                  <a:lnTo>
                    <a:pt x="1002" y="631"/>
                  </a:lnTo>
                  <a:lnTo>
                    <a:pt x="1012" y="715"/>
                  </a:lnTo>
                  <a:lnTo>
                    <a:pt x="989" y="706"/>
                  </a:lnTo>
                  <a:lnTo>
                    <a:pt x="965" y="674"/>
                  </a:lnTo>
                  <a:lnTo>
                    <a:pt x="915" y="653"/>
                  </a:lnTo>
                  <a:lnTo>
                    <a:pt x="874" y="644"/>
                  </a:lnTo>
                  <a:lnTo>
                    <a:pt x="787" y="646"/>
                  </a:lnTo>
                  <a:lnTo>
                    <a:pt x="738" y="607"/>
                  </a:lnTo>
                  <a:lnTo>
                    <a:pt x="0" y="560"/>
                  </a:lnTo>
                  <a:close/>
                </a:path>
              </a:pathLst>
            </a:custGeom>
            <a:solidFill>
              <a:srgbClr val="4EF1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6" name="Freeform 132"/>
            <p:cNvSpPr>
              <a:spLocks noChangeAspect="1"/>
            </p:cNvSpPr>
            <p:nvPr/>
          </p:nvSpPr>
          <p:spPr bwMode="auto">
            <a:xfrm>
              <a:off x="7231097" y="3976688"/>
              <a:ext cx="655646" cy="238125"/>
            </a:xfrm>
            <a:custGeom>
              <a:avLst/>
              <a:gdLst/>
              <a:ahLst/>
              <a:cxnLst>
                <a:cxn ang="0">
                  <a:pos x="0" y="438"/>
                </a:cxn>
                <a:cxn ang="0">
                  <a:pos x="19" y="360"/>
                </a:cxn>
                <a:cxn ang="0">
                  <a:pos x="12" y="354"/>
                </a:cxn>
                <a:cxn ang="0">
                  <a:pos x="47" y="324"/>
                </a:cxn>
                <a:cxn ang="0">
                  <a:pos x="82" y="255"/>
                </a:cxn>
                <a:cxn ang="0">
                  <a:pos x="72" y="240"/>
                </a:cxn>
                <a:cxn ang="0">
                  <a:pos x="85" y="207"/>
                </a:cxn>
                <a:cxn ang="0">
                  <a:pos x="90" y="171"/>
                </a:cxn>
                <a:cxn ang="0">
                  <a:pos x="112" y="141"/>
                </a:cxn>
                <a:cxn ang="0">
                  <a:pos x="305" y="128"/>
                </a:cxn>
                <a:cxn ang="0">
                  <a:pos x="304" y="96"/>
                </a:cxn>
                <a:cxn ang="0">
                  <a:pos x="363" y="97"/>
                </a:cxn>
                <a:cxn ang="0">
                  <a:pos x="944" y="40"/>
                </a:cxn>
                <a:cxn ang="0">
                  <a:pos x="1232" y="0"/>
                </a:cxn>
                <a:cxn ang="0">
                  <a:pos x="1226" y="44"/>
                </a:cxn>
                <a:cxn ang="0">
                  <a:pos x="1207" y="58"/>
                </a:cxn>
                <a:cxn ang="0">
                  <a:pos x="1181" y="105"/>
                </a:cxn>
                <a:cxn ang="0">
                  <a:pos x="1161" y="101"/>
                </a:cxn>
                <a:cxn ang="0">
                  <a:pos x="1139" y="114"/>
                </a:cxn>
                <a:cxn ang="0">
                  <a:pos x="1123" y="138"/>
                </a:cxn>
                <a:cxn ang="0">
                  <a:pos x="1101" y="123"/>
                </a:cxn>
                <a:cxn ang="0">
                  <a:pos x="1069" y="153"/>
                </a:cxn>
                <a:cxn ang="0">
                  <a:pos x="1064" y="177"/>
                </a:cxn>
                <a:cxn ang="0">
                  <a:pos x="924" y="264"/>
                </a:cxn>
                <a:cxn ang="0">
                  <a:pos x="916" y="297"/>
                </a:cxn>
                <a:cxn ang="0">
                  <a:pos x="879" y="315"/>
                </a:cxn>
                <a:cxn ang="0">
                  <a:pos x="880" y="359"/>
                </a:cxn>
                <a:cxn ang="0">
                  <a:pos x="691" y="384"/>
                </a:cxn>
                <a:cxn ang="0">
                  <a:pos x="308" y="419"/>
                </a:cxn>
                <a:cxn ang="0">
                  <a:pos x="0" y="438"/>
                </a:cxn>
              </a:cxnLst>
              <a:rect l="0" t="0" r="r" b="b"/>
              <a:pathLst>
                <a:path w="1232" h="438">
                  <a:moveTo>
                    <a:pt x="0" y="438"/>
                  </a:moveTo>
                  <a:lnTo>
                    <a:pt x="19" y="360"/>
                  </a:lnTo>
                  <a:lnTo>
                    <a:pt x="12" y="354"/>
                  </a:lnTo>
                  <a:lnTo>
                    <a:pt x="47" y="324"/>
                  </a:lnTo>
                  <a:lnTo>
                    <a:pt x="82" y="255"/>
                  </a:lnTo>
                  <a:lnTo>
                    <a:pt x="72" y="240"/>
                  </a:lnTo>
                  <a:lnTo>
                    <a:pt x="85" y="207"/>
                  </a:lnTo>
                  <a:lnTo>
                    <a:pt x="90" y="171"/>
                  </a:lnTo>
                  <a:lnTo>
                    <a:pt x="112" y="141"/>
                  </a:lnTo>
                  <a:lnTo>
                    <a:pt x="305" y="128"/>
                  </a:lnTo>
                  <a:lnTo>
                    <a:pt x="304" y="96"/>
                  </a:lnTo>
                  <a:lnTo>
                    <a:pt x="363" y="97"/>
                  </a:lnTo>
                  <a:lnTo>
                    <a:pt x="944" y="40"/>
                  </a:lnTo>
                  <a:lnTo>
                    <a:pt x="1232" y="0"/>
                  </a:lnTo>
                  <a:lnTo>
                    <a:pt x="1226" y="44"/>
                  </a:lnTo>
                  <a:lnTo>
                    <a:pt x="1207" y="58"/>
                  </a:lnTo>
                  <a:lnTo>
                    <a:pt x="1181" y="105"/>
                  </a:lnTo>
                  <a:lnTo>
                    <a:pt x="1161" y="101"/>
                  </a:lnTo>
                  <a:lnTo>
                    <a:pt x="1139" y="114"/>
                  </a:lnTo>
                  <a:lnTo>
                    <a:pt x="1123" y="138"/>
                  </a:lnTo>
                  <a:lnTo>
                    <a:pt x="1101" y="123"/>
                  </a:lnTo>
                  <a:lnTo>
                    <a:pt x="1069" y="153"/>
                  </a:lnTo>
                  <a:lnTo>
                    <a:pt x="1064" y="177"/>
                  </a:lnTo>
                  <a:lnTo>
                    <a:pt x="924" y="264"/>
                  </a:lnTo>
                  <a:lnTo>
                    <a:pt x="916" y="297"/>
                  </a:lnTo>
                  <a:lnTo>
                    <a:pt x="879" y="315"/>
                  </a:lnTo>
                  <a:lnTo>
                    <a:pt x="880" y="359"/>
                  </a:lnTo>
                  <a:lnTo>
                    <a:pt x="691" y="384"/>
                  </a:lnTo>
                  <a:lnTo>
                    <a:pt x="308" y="419"/>
                  </a:lnTo>
                  <a:lnTo>
                    <a:pt x="0" y="438"/>
                  </a:lnTo>
                  <a:close/>
                </a:path>
              </a:pathLst>
            </a:custGeom>
            <a:solidFill>
              <a:srgbClr val="00C6D7">
                <a:lumMod val="60000"/>
                <a:lumOff val="4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7" name="Freeform 133"/>
            <p:cNvSpPr>
              <a:spLocks noChangeAspect="1"/>
            </p:cNvSpPr>
            <p:nvPr/>
          </p:nvSpPr>
          <p:spPr bwMode="auto">
            <a:xfrm>
              <a:off x="5394335" y="3360738"/>
              <a:ext cx="434981" cy="577850"/>
            </a:xfrm>
            <a:custGeom>
              <a:avLst/>
              <a:gdLst/>
              <a:ahLst/>
              <a:cxnLst>
                <a:cxn ang="0">
                  <a:pos x="0" y="943"/>
                </a:cxn>
                <a:cxn ang="0">
                  <a:pos x="178" y="0"/>
                </a:cxn>
                <a:cxn ang="0">
                  <a:pos x="575" y="73"/>
                </a:cxn>
                <a:cxn ang="0">
                  <a:pos x="546" y="265"/>
                </a:cxn>
                <a:cxn ang="0">
                  <a:pos x="816" y="308"/>
                </a:cxn>
                <a:cxn ang="0">
                  <a:pos x="713" y="1069"/>
                </a:cxn>
                <a:cxn ang="0">
                  <a:pos x="0" y="943"/>
                </a:cxn>
              </a:cxnLst>
              <a:rect l="0" t="0" r="r" b="b"/>
              <a:pathLst>
                <a:path w="816" h="1069">
                  <a:moveTo>
                    <a:pt x="0" y="943"/>
                  </a:moveTo>
                  <a:lnTo>
                    <a:pt x="178" y="0"/>
                  </a:lnTo>
                  <a:lnTo>
                    <a:pt x="575" y="73"/>
                  </a:lnTo>
                  <a:lnTo>
                    <a:pt x="546" y="265"/>
                  </a:lnTo>
                  <a:lnTo>
                    <a:pt x="816" y="308"/>
                  </a:lnTo>
                  <a:lnTo>
                    <a:pt x="713" y="1069"/>
                  </a:lnTo>
                  <a:lnTo>
                    <a:pt x="0" y="94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8" name="Freeform 134"/>
            <p:cNvSpPr>
              <a:spLocks noChangeAspect="1"/>
            </p:cNvSpPr>
            <p:nvPr/>
          </p:nvSpPr>
          <p:spPr bwMode="auto">
            <a:xfrm>
              <a:off x="8326486" y="2965450"/>
              <a:ext cx="125414" cy="260350"/>
            </a:xfrm>
            <a:custGeom>
              <a:avLst/>
              <a:gdLst/>
              <a:ahLst/>
              <a:cxnLst>
                <a:cxn ang="0">
                  <a:pos x="0" y="61"/>
                </a:cxn>
                <a:cxn ang="0">
                  <a:pos x="38" y="198"/>
                </a:cxn>
                <a:cxn ang="0">
                  <a:pos x="45" y="285"/>
                </a:cxn>
                <a:cxn ang="0">
                  <a:pos x="85" y="374"/>
                </a:cxn>
                <a:cxn ang="0">
                  <a:pos x="107" y="480"/>
                </a:cxn>
                <a:cxn ang="0">
                  <a:pos x="211" y="458"/>
                </a:cxn>
                <a:cxn ang="0">
                  <a:pos x="191" y="292"/>
                </a:cxn>
                <a:cxn ang="0">
                  <a:pos x="203" y="176"/>
                </a:cxn>
                <a:cxn ang="0">
                  <a:pos x="229" y="122"/>
                </a:cxn>
                <a:cxn ang="0">
                  <a:pos x="232" y="0"/>
                </a:cxn>
                <a:cxn ang="0">
                  <a:pos x="0" y="61"/>
                </a:cxn>
              </a:cxnLst>
              <a:rect l="0" t="0" r="r" b="b"/>
              <a:pathLst>
                <a:path w="232" h="480">
                  <a:moveTo>
                    <a:pt x="0" y="61"/>
                  </a:moveTo>
                  <a:lnTo>
                    <a:pt x="38" y="198"/>
                  </a:lnTo>
                  <a:lnTo>
                    <a:pt x="45" y="285"/>
                  </a:lnTo>
                  <a:lnTo>
                    <a:pt x="85" y="374"/>
                  </a:lnTo>
                  <a:lnTo>
                    <a:pt x="107" y="480"/>
                  </a:lnTo>
                  <a:lnTo>
                    <a:pt x="211" y="458"/>
                  </a:lnTo>
                  <a:lnTo>
                    <a:pt x="191" y="292"/>
                  </a:lnTo>
                  <a:lnTo>
                    <a:pt x="203" y="176"/>
                  </a:lnTo>
                  <a:lnTo>
                    <a:pt x="229" y="122"/>
                  </a:lnTo>
                  <a:lnTo>
                    <a:pt x="232" y="0"/>
                  </a:lnTo>
                  <a:lnTo>
                    <a:pt x="0" y="61"/>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39" name="Freeform 135"/>
            <p:cNvSpPr>
              <a:spLocks noChangeAspect="1"/>
            </p:cNvSpPr>
            <p:nvPr/>
          </p:nvSpPr>
          <p:spPr bwMode="auto">
            <a:xfrm>
              <a:off x="7732754" y="3638550"/>
              <a:ext cx="596908" cy="360363"/>
            </a:xfrm>
            <a:custGeom>
              <a:avLst/>
              <a:gdLst/>
              <a:ahLst/>
              <a:cxnLst>
                <a:cxn ang="0">
                  <a:pos x="104" y="591"/>
                </a:cxn>
                <a:cxn ang="0">
                  <a:pos x="141" y="528"/>
                </a:cxn>
                <a:cxn ang="0">
                  <a:pos x="217" y="453"/>
                </a:cxn>
                <a:cxn ang="0">
                  <a:pos x="309" y="477"/>
                </a:cxn>
                <a:cxn ang="0">
                  <a:pos x="361" y="477"/>
                </a:cxn>
                <a:cxn ang="0">
                  <a:pos x="437" y="439"/>
                </a:cxn>
                <a:cxn ang="0">
                  <a:pos x="451" y="387"/>
                </a:cxn>
                <a:cxn ang="0">
                  <a:pos x="514" y="197"/>
                </a:cxn>
                <a:cxn ang="0">
                  <a:pos x="591" y="150"/>
                </a:cxn>
                <a:cxn ang="0">
                  <a:pos x="656" y="76"/>
                </a:cxn>
                <a:cxn ang="0">
                  <a:pos x="746" y="48"/>
                </a:cxn>
                <a:cxn ang="0">
                  <a:pos x="796" y="18"/>
                </a:cxn>
                <a:cxn ang="0">
                  <a:pos x="851" y="66"/>
                </a:cxn>
                <a:cxn ang="0">
                  <a:pos x="865" y="109"/>
                </a:cxn>
                <a:cxn ang="0">
                  <a:pos x="851" y="183"/>
                </a:cxn>
                <a:cxn ang="0">
                  <a:pos x="892" y="189"/>
                </a:cxn>
                <a:cxn ang="0">
                  <a:pos x="951" y="204"/>
                </a:cxn>
                <a:cxn ang="0">
                  <a:pos x="1013" y="234"/>
                </a:cxn>
                <a:cxn ang="0">
                  <a:pos x="1005" y="279"/>
                </a:cxn>
                <a:cxn ang="0">
                  <a:pos x="991" y="286"/>
                </a:cxn>
                <a:cxn ang="0">
                  <a:pos x="911" y="232"/>
                </a:cxn>
                <a:cxn ang="0">
                  <a:pos x="1015" y="302"/>
                </a:cxn>
                <a:cxn ang="0">
                  <a:pos x="1031" y="332"/>
                </a:cxn>
                <a:cxn ang="0">
                  <a:pos x="1018" y="335"/>
                </a:cxn>
                <a:cxn ang="0">
                  <a:pos x="1008" y="348"/>
                </a:cxn>
                <a:cxn ang="0">
                  <a:pos x="1004" y="366"/>
                </a:cxn>
                <a:cxn ang="0">
                  <a:pos x="949" y="322"/>
                </a:cxn>
                <a:cxn ang="0">
                  <a:pos x="997" y="371"/>
                </a:cxn>
                <a:cxn ang="0">
                  <a:pos x="1030" y="379"/>
                </a:cxn>
                <a:cxn ang="0">
                  <a:pos x="1038" y="389"/>
                </a:cxn>
                <a:cxn ang="0">
                  <a:pos x="1025" y="411"/>
                </a:cxn>
                <a:cxn ang="0">
                  <a:pos x="986" y="384"/>
                </a:cxn>
                <a:cxn ang="0">
                  <a:pos x="944" y="367"/>
                </a:cxn>
                <a:cxn ang="0">
                  <a:pos x="981" y="396"/>
                </a:cxn>
                <a:cxn ang="0">
                  <a:pos x="1025" y="429"/>
                </a:cxn>
                <a:cxn ang="0">
                  <a:pos x="1043" y="414"/>
                </a:cxn>
                <a:cxn ang="0">
                  <a:pos x="1086" y="416"/>
                </a:cxn>
                <a:cxn ang="0">
                  <a:pos x="1098" y="467"/>
                </a:cxn>
                <a:cxn ang="0">
                  <a:pos x="651" y="573"/>
                </a:cxn>
                <a:cxn ang="0">
                  <a:pos x="0" y="663"/>
                </a:cxn>
              </a:cxnLst>
              <a:rect l="0" t="0" r="r" b="b"/>
              <a:pathLst>
                <a:path w="1118" h="663">
                  <a:moveTo>
                    <a:pt x="0" y="663"/>
                  </a:moveTo>
                  <a:lnTo>
                    <a:pt x="104" y="591"/>
                  </a:lnTo>
                  <a:lnTo>
                    <a:pt x="106" y="576"/>
                  </a:lnTo>
                  <a:lnTo>
                    <a:pt x="141" y="528"/>
                  </a:lnTo>
                  <a:lnTo>
                    <a:pt x="178" y="501"/>
                  </a:lnTo>
                  <a:lnTo>
                    <a:pt x="217" y="453"/>
                  </a:lnTo>
                  <a:lnTo>
                    <a:pt x="257" y="501"/>
                  </a:lnTo>
                  <a:lnTo>
                    <a:pt x="309" y="477"/>
                  </a:lnTo>
                  <a:lnTo>
                    <a:pt x="329" y="492"/>
                  </a:lnTo>
                  <a:lnTo>
                    <a:pt x="361" y="477"/>
                  </a:lnTo>
                  <a:lnTo>
                    <a:pt x="380" y="449"/>
                  </a:lnTo>
                  <a:lnTo>
                    <a:pt x="437" y="439"/>
                  </a:lnTo>
                  <a:lnTo>
                    <a:pt x="465" y="399"/>
                  </a:lnTo>
                  <a:lnTo>
                    <a:pt x="451" y="387"/>
                  </a:lnTo>
                  <a:lnTo>
                    <a:pt x="502" y="261"/>
                  </a:lnTo>
                  <a:lnTo>
                    <a:pt x="514" y="197"/>
                  </a:lnTo>
                  <a:lnTo>
                    <a:pt x="565" y="223"/>
                  </a:lnTo>
                  <a:lnTo>
                    <a:pt x="591" y="150"/>
                  </a:lnTo>
                  <a:lnTo>
                    <a:pt x="617" y="145"/>
                  </a:lnTo>
                  <a:lnTo>
                    <a:pt x="656" y="76"/>
                  </a:lnTo>
                  <a:lnTo>
                    <a:pt x="667" y="0"/>
                  </a:lnTo>
                  <a:lnTo>
                    <a:pt x="746" y="48"/>
                  </a:lnTo>
                  <a:lnTo>
                    <a:pt x="759" y="9"/>
                  </a:lnTo>
                  <a:lnTo>
                    <a:pt x="796" y="18"/>
                  </a:lnTo>
                  <a:lnTo>
                    <a:pt x="817" y="51"/>
                  </a:lnTo>
                  <a:lnTo>
                    <a:pt x="851" y="66"/>
                  </a:lnTo>
                  <a:lnTo>
                    <a:pt x="868" y="90"/>
                  </a:lnTo>
                  <a:lnTo>
                    <a:pt x="865" y="109"/>
                  </a:lnTo>
                  <a:lnTo>
                    <a:pt x="843" y="153"/>
                  </a:lnTo>
                  <a:lnTo>
                    <a:pt x="851" y="183"/>
                  </a:lnTo>
                  <a:lnTo>
                    <a:pt x="880" y="171"/>
                  </a:lnTo>
                  <a:lnTo>
                    <a:pt x="892" y="189"/>
                  </a:lnTo>
                  <a:lnTo>
                    <a:pt x="902" y="201"/>
                  </a:lnTo>
                  <a:lnTo>
                    <a:pt x="951" y="204"/>
                  </a:lnTo>
                  <a:lnTo>
                    <a:pt x="966" y="223"/>
                  </a:lnTo>
                  <a:lnTo>
                    <a:pt x="1013" y="234"/>
                  </a:lnTo>
                  <a:lnTo>
                    <a:pt x="1002" y="250"/>
                  </a:lnTo>
                  <a:lnTo>
                    <a:pt x="1005" y="279"/>
                  </a:lnTo>
                  <a:lnTo>
                    <a:pt x="1009" y="292"/>
                  </a:lnTo>
                  <a:lnTo>
                    <a:pt x="991" y="286"/>
                  </a:lnTo>
                  <a:lnTo>
                    <a:pt x="960" y="268"/>
                  </a:lnTo>
                  <a:lnTo>
                    <a:pt x="911" y="232"/>
                  </a:lnTo>
                  <a:lnTo>
                    <a:pt x="980" y="301"/>
                  </a:lnTo>
                  <a:lnTo>
                    <a:pt x="1015" y="302"/>
                  </a:lnTo>
                  <a:lnTo>
                    <a:pt x="997" y="312"/>
                  </a:lnTo>
                  <a:lnTo>
                    <a:pt x="1031" y="332"/>
                  </a:lnTo>
                  <a:lnTo>
                    <a:pt x="1030" y="347"/>
                  </a:lnTo>
                  <a:lnTo>
                    <a:pt x="1018" y="335"/>
                  </a:lnTo>
                  <a:lnTo>
                    <a:pt x="1004" y="336"/>
                  </a:lnTo>
                  <a:lnTo>
                    <a:pt x="1008" y="348"/>
                  </a:lnTo>
                  <a:lnTo>
                    <a:pt x="1018" y="360"/>
                  </a:lnTo>
                  <a:lnTo>
                    <a:pt x="1004" y="366"/>
                  </a:lnTo>
                  <a:lnTo>
                    <a:pt x="965" y="336"/>
                  </a:lnTo>
                  <a:lnTo>
                    <a:pt x="949" y="322"/>
                  </a:lnTo>
                  <a:lnTo>
                    <a:pt x="959" y="341"/>
                  </a:lnTo>
                  <a:lnTo>
                    <a:pt x="997" y="371"/>
                  </a:lnTo>
                  <a:lnTo>
                    <a:pt x="1013" y="372"/>
                  </a:lnTo>
                  <a:lnTo>
                    <a:pt x="1030" y="379"/>
                  </a:lnTo>
                  <a:lnTo>
                    <a:pt x="1028" y="389"/>
                  </a:lnTo>
                  <a:lnTo>
                    <a:pt x="1038" y="389"/>
                  </a:lnTo>
                  <a:lnTo>
                    <a:pt x="1042" y="400"/>
                  </a:lnTo>
                  <a:lnTo>
                    <a:pt x="1025" y="411"/>
                  </a:lnTo>
                  <a:lnTo>
                    <a:pt x="997" y="400"/>
                  </a:lnTo>
                  <a:lnTo>
                    <a:pt x="986" y="384"/>
                  </a:lnTo>
                  <a:lnTo>
                    <a:pt x="951" y="379"/>
                  </a:lnTo>
                  <a:lnTo>
                    <a:pt x="944" y="367"/>
                  </a:lnTo>
                  <a:lnTo>
                    <a:pt x="931" y="383"/>
                  </a:lnTo>
                  <a:lnTo>
                    <a:pt x="981" y="396"/>
                  </a:lnTo>
                  <a:lnTo>
                    <a:pt x="984" y="409"/>
                  </a:lnTo>
                  <a:lnTo>
                    <a:pt x="1025" y="429"/>
                  </a:lnTo>
                  <a:lnTo>
                    <a:pt x="1040" y="429"/>
                  </a:lnTo>
                  <a:lnTo>
                    <a:pt x="1043" y="414"/>
                  </a:lnTo>
                  <a:lnTo>
                    <a:pt x="1059" y="418"/>
                  </a:lnTo>
                  <a:lnTo>
                    <a:pt x="1086" y="416"/>
                  </a:lnTo>
                  <a:lnTo>
                    <a:pt x="1118" y="477"/>
                  </a:lnTo>
                  <a:lnTo>
                    <a:pt x="1098" y="467"/>
                  </a:lnTo>
                  <a:lnTo>
                    <a:pt x="1091" y="486"/>
                  </a:lnTo>
                  <a:lnTo>
                    <a:pt x="651" y="573"/>
                  </a:lnTo>
                  <a:lnTo>
                    <a:pt x="288" y="623"/>
                  </a:lnTo>
                  <a:lnTo>
                    <a:pt x="0" y="663"/>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0" name="Freeform 136"/>
            <p:cNvSpPr>
              <a:spLocks noChangeAspect="1"/>
            </p:cNvSpPr>
            <p:nvPr/>
          </p:nvSpPr>
          <p:spPr bwMode="auto">
            <a:xfrm>
              <a:off x="8302673" y="3740150"/>
              <a:ext cx="33338" cy="101600"/>
            </a:xfrm>
            <a:custGeom>
              <a:avLst/>
              <a:gdLst/>
              <a:ahLst/>
              <a:cxnLst>
                <a:cxn ang="0">
                  <a:pos x="0" y="107"/>
                </a:cxn>
                <a:cxn ang="0">
                  <a:pos x="0" y="165"/>
                </a:cxn>
                <a:cxn ang="0">
                  <a:pos x="15" y="189"/>
                </a:cxn>
                <a:cxn ang="0">
                  <a:pos x="22" y="120"/>
                </a:cxn>
                <a:cxn ang="0">
                  <a:pos x="45" y="90"/>
                </a:cxn>
                <a:cxn ang="0">
                  <a:pos x="62" y="0"/>
                </a:cxn>
                <a:cxn ang="0">
                  <a:pos x="27" y="19"/>
                </a:cxn>
                <a:cxn ang="0">
                  <a:pos x="0" y="107"/>
                </a:cxn>
              </a:cxnLst>
              <a:rect l="0" t="0" r="r" b="b"/>
              <a:pathLst>
                <a:path w="62" h="189">
                  <a:moveTo>
                    <a:pt x="0" y="107"/>
                  </a:moveTo>
                  <a:lnTo>
                    <a:pt x="0" y="165"/>
                  </a:lnTo>
                  <a:lnTo>
                    <a:pt x="15" y="189"/>
                  </a:lnTo>
                  <a:lnTo>
                    <a:pt x="22" y="120"/>
                  </a:lnTo>
                  <a:lnTo>
                    <a:pt x="45" y="90"/>
                  </a:lnTo>
                  <a:lnTo>
                    <a:pt x="62" y="0"/>
                  </a:lnTo>
                  <a:lnTo>
                    <a:pt x="27" y="19"/>
                  </a:lnTo>
                  <a:lnTo>
                    <a:pt x="0" y="107"/>
                  </a:lnTo>
                  <a:close/>
                </a:path>
              </a:pathLst>
            </a:custGeom>
            <a:solidFill>
              <a:srgbClr val="00C6D7">
                <a:lumMod val="50000"/>
              </a:srgbClr>
            </a:solidFill>
            <a:ln w="9525"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1" name="Freeform 137"/>
            <p:cNvSpPr>
              <a:spLocks noChangeAspect="1"/>
            </p:cNvSpPr>
            <p:nvPr/>
          </p:nvSpPr>
          <p:spPr bwMode="auto">
            <a:xfrm>
              <a:off x="7793079" y="3546475"/>
              <a:ext cx="347667" cy="365125"/>
            </a:xfrm>
            <a:custGeom>
              <a:avLst/>
              <a:gdLst/>
              <a:ahLst/>
              <a:cxnLst>
                <a:cxn ang="0">
                  <a:pos x="0" y="466"/>
                </a:cxn>
                <a:cxn ang="0">
                  <a:pos x="26" y="559"/>
                </a:cxn>
                <a:cxn ang="0">
                  <a:pos x="54" y="591"/>
                </a:cxn>
                <a:cxn ang="0">
                  <a:pos x="108" y="625"/>
                </a:cxn>
                <a:cxn ang="0">
                  <a:pos x="148" y="673"/>
                </a:cxn>
                <a:cxn ang="0">
                  <a:pos x="200" y="649"/>
                </a:cxn>
                <a:cxn ang="0">
                  <a:pos x="220" y="664"/>
                </a:cxn>
                <a:cxn ang="0">
                  <a:pos x="252" y="649"/>
                </a:cxn>
                <a:cxn ang="0">
                  <a:pos x="271" y="621"/>
                </a:cxn>
                <a:cxn ang="0">
                  <a:pos x="328" y="611"/>
                </a:cxn>
                <a:cxn ang="0">
                  <a:pos x="356" y="571"/>
                </a:cxn>
                <a:cxn ang="0">
                  <a:pos x="342" y="559"/>
                </a:cxn>
                <a:cxn ang="0">
                  <a:pos x="393" y="433"/>
                </a:cxn>
                <a:cxn ang="0">
                  <a:pos x="405" y="369"/>
                </a:cxn>
                <a:cxn ang="0">
                  <a:pos x="456" y="395"/>
                </a:cxn>
                <a:cxn ang="0">
                  <a:pos x="482" y="322"/>
                </a:cxn>
                <a:cxn ang="0">
                  <a:pos x="508" y="317"/>
                </a:cxn>
                <a:cxn ang="0">
                  <a:pos x="547" y="248"/>
                </a:cxn>
                <a:cxn ang="0">
                  <a:pos x="558" y="172"/>
                </a:cxn>
                <a:cxn ang="0">
                  <a:pos x="637" y="220"/>
                </a:cxn>
                <a:cxn ang="0">
                  <a:pos x="650" y="181"/>
                </a:cxn>
                <a:cxn ang="0">
                  <a:pos x="630" y="151"/>
                </a:cxn>
                <a:cxn ang="0">
                  <a:pos x="594" y="135"/>
                </a:cxn>
                <a:cxn ang="0">
                  <a:pos x="550" y="140"/>
                </a:cxn>
                <a:cxn ang="0">
                  <a:pos x="537" y="166"/>
                </a:cxn>
                <a:cxn ang="0">
                  <a:pos x="458" y="189"/>
                </a:cxn>
                <a:cxn ang="0">
                  <a:pos x="407" y="249"/>
                </a:cxn>
                <a:cxn ang="0">
                  <a:pos x="392" y="151"/>
                </a:cxn>
                <a:cxn ang="0">
                  <a:pos x="251" y="177"/>
                </a:cxn>
                <a:cxn ang="0">
                  <a:pos x="224" y="0"/>
                </a:cxn>
                <a:cxn ang="0">
                  <a:pos x="204" y="15"/>
                </a:cxn>
                <a:cxn ang="0">
                  <a:pos x="217" y="49"/>
                </a:cxn>
                <a:cxn ang="0">
                  <a:pos x="198" y="205"/>
                </a:cxn>
                <a:cxn ang="0">
                  <a:pos x="173" y="238"/>
                </a:cxn>
                <a:cxn ang="0">
                  <a:pos x="97" y="298"/>
                </a:cxn>
                <a:cxn ang="0">
                  <a:pos x="82" y="365"/>
                </a:cxn>
                <a:cxn ang="0">
                  <a:pos x="54" y="346"/>
                </a:cxn>
                <a:cxn ang="0">
                  <a:pos x="44" y="426"/>
                </a:cxn>
                <a:cxn ang="0">
                  <a:pos x="0" y="466"/>
                </a:cxn>
              </a:cxnLst>
              <a:rect l="0" t="0" r="r" b="b"/>
              <a:pathLst>
                <a:path w="650" h="673">
                  <a:moveTo>
                    <a:pt x="0" y="466"/>
                  </a:moveTo>
                  <a:lnTo>
                    <a:pt x="26" y="559"/>
                  </a:lnTo>
                  <a:lnTo>
                    <a:pt x="54" y="591"/>
                  </a:lnTo>
                  <a:lnTo>
                    <a:pt x="108" y="625"/>
                  </a:lnTo>
                  <a:lnTo>
                    <a:pt x="148" y="673"/>
                  </a:lnTo>
                  <a:lnTo>
                    <a:pt x="200" y="649"/>
                  </a:lnTo>
                  <a:lnTo>
                    <a:pt x="220" y="664"/>
                  </a:lnTo>
                  <a:lnTo>
                    <a:pt x="252" y="649"/>
                  </a:lnTo>
                  <a:lnTo>
                    <a:pt x="271" y="621"/>
                  </a:lnTo>
                  <a:lnTo>
                    <a:pt x="328" y="611"/>
                  </a:lnTo>
                  <a:lnTo>
                    <a:pt x="356" y="571"/>
                  </a:lnTo>
                  <a:lnTo>
                    <a:pt x="342" y="559"/>
                  </a:lnTo>
                  <a:lnTo>
                    <a:pt x="393" y="433"/>
                  </a:lnTo>
                  <a:lnTo>
                    <a:pt x="405" y="369"/>
                  </a:lnTo>
                  <a:lnTo>
                    <a:pt x="456" y="395"/>
                  </a:lnTo>
                  <a:lnTo>
                    <a:pt x="482" y="322"/>
                  </a:lnTo>
                  <a:lnTo>
                    <a:pt x="508" y="317"/>
                  </a:lnTo>
                  <a:lnTo>
                    <a:pt x="547" y="248"/>
                  </a:lnTo>
                  <a:lnTo>
                    <a:pt x="558" y="172"/>
                  </a:lnTo>
                  <a:lnTo>
                    <a:pt x="637" y="220"/>
                  </a:lnTo>
                  <a:lnTo>
                    <a:pt x="650" y="181"/>
                  </a:lnTo>
                  <a:lnTo>
                    <a:pt x="630" y="151"/>
                  </a:lnTo>
                  <a:lnTo>
                    <a:pt x="594" y="135"/>
                  </a:lnTo>
                  <a:lnTo>
                    <a:pt x="550" y="140"/>
                  </a:lnTo>
                  <a:lnTo>
                    <a:pt x="537" y="166"/>
                  </a:lnTo>
                  <a:lnTo>
                    <a:pt x="458" y="189"/>
                  </a:lnTo>
                  <a:lnTo>
                    <a:pt x="407" y="249"/>
                  </a:lnTo>
                  <a:lnTo>
                    <a:pt x="392" y="151"/>
                  </a:lnTo>
                  <a:lnTo>
                    <a:pt x="251" y="177"/>
                  </a:lnTo>
                  <a:lnTo>
                    <a:pt x="224" y="0"/>
                  </a:lnTo>
                  <a:lnTo>
                    <a:pt x="204" y="15"/>
                  </a:lnTo>
                  <a:lnTo>
                    <a:pt x="217" y="49"/>
                  </a:lnTo>
                  <a:lnTo>
                    <a:pt x="198" y="205"/>
                  </a:lnTo>
                  <a:lnTo>
                    <a:pt x="173" y="238"/>
                  </a:lnTo>
                  <a:lnTo>
                    <a:pt x="97" y="298"/>
                  </a:lnTo>
                  <a:lnTo>
                    <a:pt x="82" y="365"/>
                  </a:lnTo>
                  <a:lnTo>
                    <a:pt x="54" y="346"/>
                  </a:lnTo>
                  <a:lnTo>
                    <a:pt x="44" y="426"/>
                  </a:lnTo>
                  <a:lnTo>
                    <a:pt x="0" y="466"/>
                  </a:lnTo>
                  <a:close/>
                </a:path>
              </a:pathLst>
            </a:custGeom>
            <a:solidFill>
              <a:srgbClr val="3FED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2" name="Freeform 138"/>
            <p:cNvSpPr>
              <a:spLocks noChangeAspect="1"/>
            </p:cNvSpPr>
            <p:nvPr/>
          </p:nvSpPr>
          <p:spPr bwMode="auto">
            <a:xfrm>
              <a:off x="6992969" y="2981325"/>
              <a:ext cx="407992" cy="457200"/>
            </a:xfrm>
            <a:custGeom>
              <a:avLst/>
              <a:gdLst/>
              <a:ahLst/>
              <a:cxnLst>
                <a:cxn ang="0">
                  <a:pos x="0" y="256"/>
                </a:cxn>
                <a:cxn ang="0">
                  <a:pos x="20" y="321"/>
                </a:cxn>
                <a:cxn ang="0">
                  <a:pos x="17" y="422"/>
                </a:cxn>
                <a:cxn ang="0">
                  <a:pos x="110" y="483"/>
                </a:cxn>
                <a:cxn ang="0">
                  <a:pos x="147" y="527"/>
                </a:cxn>
                <a:cxn ang="0">
                  <a:pos x="200" y="564"/>
                </a:cxn>
                <a:cxn ang="0">
                  <a:pos x="220" y="588"/>
                </a:cxn>
                <a:cxn ang="0">
                  <a:pos x="232" y="655"/>
                </a:cxn>
                <a:cxn ang="0">
                  <a:pos x="247" y="753"/>
                </a:cxn>
                <a:cxn ang="0">
                  <a:pos x="319" y="844"/>
                </a:cxn>
                <a:cxn ang="0">
                  <a:pos x="698" y="816"/>
                </a:cxn>
                <a:cxn ang="0">
                  <a:pos x="676" y="686"/>
                </a:cxn>
                <a:cxn ang="0">
                  <a:pos x="689" y="551"/>
                </a:cxn>
                <a:cxn ang="0">
                  <a:pos x="713" y="491"/>
                </a:cxn>
                <a:cxn ang="0">
                  <a:pos x="711" y="437"/>
                </a:cxn>
                <a:cxn ang="0">
                  <a:pos x="758" y="315"/>
                </a:cxn>
                <a:cxn ang="0">
                  <a:pos x="765" y="283"/>
                </a:cxn>
                <a:cxn ang="0">
                  <a:pos x="751" y="276"/>
                </a:cxn>
                <a:cxn ang="0">
                  <a:pos x="733" y="302"/>
                </a:cxn>
                <a:cxn ang="0">
                  <a:pos x="717" y="365"/>
                </a:cxn>
                <a:cxn ang="0">
                  <a:pos x="687" y="372"/>
                </a:cxn>
                <a:cxn ang="0">
                  <a:pos x="671" y="408"/>
                </a:cxn>
                <a:cxn ang="0">
                  <a:pos x="638" y="434"/>
                </a:cxn>
                <a:cxn ang="0">
                  <a:pos x="643" y="393"/>
                </a:cxn>
                <a:cxn ang="0">
                  <a:pos x="662" y="351"/>
                </a:cxn>
                <a:cxn ang="0">
                  <a:pos x="684" y="335"/>
                </a:cxn>
                <a:cxn ang="0">
                  <a:pos x="687" y="321"/>
                </a:cxn>
                <a:cxn ang="0">
                  <a:pos x="647" y="204"/>
                </a:cxn>
                <a:cxn ang="0">
                  <a:pos x="617" y="195"/>
                </a:cxn>
                <a:cxn ang="0">
                  <a:pos x="606" y="168"/>
                </a:cxn>
                <a:cxn ang="0">
                  <a:pos x="534" y="159"/>
                </a:cxn>
                <a:cxn ang="0">
                  <a:pos x="373" y="115"/>
                </a:cxn>
                <a:cxn ang="0">
                  <a:pos x="309" y="67"/>
                </a:cxn>
                <a:cxn ang="0">
                  <a:pos x="273" y="51"/>
                </a:cxn>
                <a:cxn ang="0">
                  <a:pos x="252" y="67"/>
                </a:cxn>
                <a:cxn ang="0">
                  <a:pos x="244" y="62"/>
                </a:cxn>
                <a:cxn ang="0">
                  <a:pos x="257" y="51"/>
                </a:cxn>
                <a:cxn ang="0">
                  <a:pos x="257" y="28"/>
                </a:cxn>
                <a:cxn ang="0">
                  <a:pos x="263" y="21"/>
                </a:cxn>
                <a:cxn ang="0">
                  <a:pos x="263" y="6"/>
                </a:cxn>
                <a:cxn ang="0">
                  <a:pos x="254" y="0"/>
                </a:cxn>
                <a:cxn ang="0">
                  <a:pos x="165" y="41"/>
                </a:cxn>
                <a:cxn ang="0">
                  <a:pos x="132" y="54"/>
                </a:cxn>
                <a:cxn ang="0">
                  <a:pos x="118" y="57"/>
                </a:cxn>
                <a:cxn ang="0">
                  <a:pos x="94" y="43"/>
                </a:cxn>
                <a:cxn ang="0">
                  <a:pos x="93" y="54"/>
                </a:cxn>
                <a:cxn ang="0">
                  <a:pos x="89" y="42"/>
                </a:cxn>
                <a:cxn ang="0">
                  <a:pos x="71" y="60"/>
                </a:cxn>
                <a:cxn ang="0">
                  <a:pos x="76" y="157"/>
                </a:cxn>
                <a:cxn ang="0">
                  <a:pos x="0" y="256"/>
                </a:cxn>
              </a:cxnLst>
              <a:rect l="0" t="0" r="r" b="b"/>
              <a:pathLst>
                <a:path w="765" h="844">
                  <a:moveTo>
                    <a:pt x="0" y="256"/>
                  </a:moveTo>
                  <a:lnTo>
                    <a:pt x="20" y="321"/>
                  </a:lnTo>
                  <a:lnTo>
                    <a:pt x="17" y="422"/>
                  </a:lnTo>
                  <a:lnTo>
                    <a:pt x="110" y="483"/>
                  </a:lnTo>
                  <a:lnTo>
                    <a:pt x="147" y="527"/>
                  </a:lnTo>
                  <a:lnTo>
                    <a:pt x="200" y="564"/>
                  </a:lnTo>
                  <a:lnTo>
                    <a:pt x="220" y="588"/>
                  </a:lnTo>
                  <a:lnTo>
                    <a:pt x="232" y="655"/>
                  </a:lnTo>
                  <a:lnTo>
                    <a:pt x="247" y="753"/>
                  </a:lnTo>
                  <a:lnTo>
                    <a:pt x="319" y="844"/>
                  </a:lnTo>
                  <a:lnTo>
                    <a:pt x="698" y="816"/>
                  </a:lnTo>
                  <a:lnTo>
                    <a:pt x="676" y="686"/>
                  </a:lnTo>
                  <a:lnTo>
                    <a:pt x="689" y="551"/>
                  </a:lnTo>
                  <a:lnTo>
                    <a:pt x="713" y="491"/>
                  </a:lnTo>
                  <a:lnTo>
                    <a:pt x="711" y="437"/>
                  </a:lnTo>
                  <a:lnTo>
                    <a:pt x="758" y="315"/>
                  </a:lnTo>
                  <a:lnTo>
                    <a:pt x="765" y="283"/>
                  </a:lnTo>
                  <a:lnTo>
                    <a:pt x="751" y="276"/>
                  </a:lnTo>
                  <a:lnTo>
                    <a:pt x="733" y="302"/>
                  </a:lnTo>
                  <a:lnTo>
                    <a:pt x="717" y="365"/>
                  </a:lnTo>
                  <a:lnTo>
                    <a:pt x="687" y="372"/>
                  </a:lnTo>
                  <a:lnTo>
                    <a:pt x="671" y="408"/>
                  </a:lnTo>
                  <a:lnTo>
                    <a:pt x="638" y="434"/>
                  </a:lnTo>
                  <a:lnTo>
                    <a:pt x="643" y="393"/>
                  </a:lnTo>
                  <a:lnTo>
                    <a:pt x="662" y="351"/>
                  </a:lnTo>
                  <a:lnTo>
                    <a:pt x="684" y="335"/>
                  </a:lnTo>
                  <a:lnTo>
                    <a:pt x="687" y="321"/>
                  </a:lnTo>
                  <a:lnTo>
                    <a:pt x="647" y="204"/>
                  </a:lnTo>
                  <a:lnTo>
                    <a:pt x="617" y="195"/>
                  </a:lnTo>
                  <a:lnTo>
                    <a:pt x="606" y="168"/>
                  </a:lnTo>
                  <a:lnTo>
                    <a:pt x="534" y="159"/>
                  </a:lnTo>
                  <a:lnTo>
                    <a:pt x="373" y="115"/>
                  </a:lnTo>
                  <a:lnTo>
                    <a:pt x="309" y="67"/>
                  </a:lnTo>
                  <a:lnTo>
                    <a:pt x="273" y="51"/>
                  </a:lnTo>
                  <a:lnTo>
                    <a:pt x="252" y="67"/>
                  </a:lnTo>
                  <a:lnTo>
                    <a:pt x="244" y="62"/>
                  </a:lnTo>
                  <a:lnTo>
                    <a:pt x="257" y="51"/>
                  </a:lnTo>
                  <a:lnTo>
                    <a:pt x="257" y="28"/>
                  </a:lnTo>
                  <a:lnTo>
                    <a:pt x="263" y="21"/>
                  </a:lnTo>
                  <a:lnTo>
                    <a:pt x="263" y="6"/>
                  </a:lnTo>
                  <a:lnTo>
                    <a:pt x="254" y="0"/>
                  </a:lnTo>
                  <a:lnTo>
                    <a:pt x="165" y="41"/>
                  </a:lnTo>
                  <a:lnTo>
                    <a:pt x="132" y="54"/>
                  </a:lnTo>
                  <a:lnTo>
                    <a:pt x="118" y="57"/>
                  </a:lnTo>
                  <a:lnTo>
                    <a:pt x="94" y="43"/>
                  </a:lnTo>
                  <a:lnTo>
                    <a:pt x="93" y="54"/>
                  </a:lnTo>
                  <a:lnTo>
                    <a:pt x="89" y="42"/>
                  </a:lnTo>
                  <a:lnTo>
                    <a:pt x="71" y="60"/>
                  </a:lnTo>
                  <a:lnTo>
                    <a:pt x="76" y="157"/>
                  </a:lnTo>
                  <a:lnTo>
                    <a:pt x="0" y="256"/>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3" name="Freeform 139"/>
            <p:cNvSpPr>
              <a:spLocks noChangeAspect="1"/>
            </p:cNvSpPr>
            <p:nvPr/>
          </p:nvSpPr>
          <p:spPr bwMode="auto">
            <a:xfrm>
              <a:off x="5686439" y="3097213"/>
              <a:ext cx="542932" cy="474662"/>
            </a:xfrm>
            <a:custGeom>
              <a:avLst/>
              <a:gdLst/>
              <a:ahLst/>
              <a:cxnLst>
                <a:cxn ang="0">
                  <a:pos x="0" y="755"/>
                </a:cxn>
                <a:cxn ang="0">
                  <a:pos x="29" y="563"/>
                </a:cxn>
                <a:cxn ang="0">
                  <a:pos x="104" y="93"/>
                </a:cxn>
                <a:cxn ang="0">
                  <a:pos x="120" y="0"/>
                </a:cxn>
                <a:cxn ang="0">
                  <a:pos x="521" y="63"/>
                </a:cxn>
                <a:cxn ang="0">
                  <a:pos x="1018" y="116"/>
                </a:cxn>
                <a:cxn ang="0">
                  <a:pos x="982" y="498"/>
                </a:cxn>
                <a:cxn ang="0">
                  <a:pos x="948" y="879"/>
                </a:cxn>
                <a:cxn ang="0">
                  <a:pos x="270" y="798"/>
                </a:cxn>
                <a:cxn ang="0">
                  <a:pos x="0" y="755"/>
                </a:cxn>
              </a:cxnLst>
              <a:rect l="0" t="0" r="r" b="b"/>
              <a:pathLst>
                <a:path w="1018" h="879">
                  <a:moveTo>
                    <a:pt x="0" y="755"/>
                  </a:moveTo>
                  <a:lnTo>
                    <a:pt x="29" y="563"/>
                  </a:lnTo>
                  <a:lnTo>
                    <a:pt x="104" y="93"/>
                  </a:lnTo>
                  <a:lnTo>
                    <a:pt x="120" y="0"/>
                  </a:lnTo>
                  <a:lnTo>
                    <a:pt x="521" y="63"/>
                  </a:lnTo>
                  <a:lnTo>
                    <a:pt x="1018" y="116"/>
                  </a:lnTo>
                  <a:lnTo>
                    <a:pt x="982" y="498"/>
                  </a:lnTo>
                  <a:lnTo>
                    <a:pt x="948" y="879"/>
                  </a:lnTo>
                  <a:lnTo>
                    <a:pt x="270" y="798"/>
                  </a:lnTo>
                  <a:lnTo>
                    <a:pt x="0" y="755"/>
                  </a:lnTo>
                  <a:close/>
                </a:path>
              </a:pathLst>
            </a:custGeom>
            <a:solidFill>
              <a:srgbClr val="00C6D7">
                <a:lumMod val="5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4" name="Freeform 140"/>
            <p:cNvSpPr>
              <a:spLocks noChangeAspect="1"/>
            </p:cNvSpPr>
            <p:nvPr/>
          </p:nvSpPr>
          <p:spPr bwMode="auto">
            <a:xfrm>
              <a:off x="4926017" y="5124450"/>
              <a:ext cx="23812" cy="15875"/>
            </a:xfrm>
            <a:custGeom>
              <a:avLst/>
              <a:gdLst/>
              <a:ahLst/>
              <a:cxnLst>
                <a:cxn ang="0">
                  <a:pos x="0" y="29"/>
                </a:cxn>
                <a:cxn ang="0">
                  <a:pos x="9" y="0"/>
                </a:cxn>
                <a:cxn ang="0">
                  <a:pos x="42" y="6"/>
                </a:cxn>
                <a:cxn ang="0">
                  <a:pos x="38" y="21"/>
                </a:cxn>
                <a:cxn ang="0">
                  <a:pos x="0" y="29"/>
                </a:cxn>
              </a:cxnLst>
              <a:rect l="0" t="0" r="r" b="b"/>
              <a:pathLst>
                <a:path w="42" h="29">
                  <a:moveTo>
                    <a:pt x="0" y="29"/>
                  </a:moveTo>
                  <a:lnTo>
                    <a:pt x="9" y="0"/>
                  </a:lnTo>
                  <a:lnTo>
                    <a:pt x="42" y="6"/>
                  </a:lnTo>
                  <a:lnTo>
                    <a:pt x="38" y="21"/>
                  </a:lnTo>
                  <a:lnTo>
                    <a:pt x="0" y="29"/>
                  </a:lnTo>
                  <a:close/>
                </a:path>
              </a:pathLst>
            </a:custGeom>
            <a:solidFill>
              <a:srgbClr val="0F56DC"/>
            </a:solidFill>
            <a:ln w="1651">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5" name="Freeform 141"/>
            <p:cNvSpPr>
              <a:spLocks noChangeAspect="1"/>
            </p:cNvSpPr>
            <p:nvPr/>
          </p:nvSpPr>
          <p:spPr bwMode="auto">
            <a:xfrm>
              <a:off x="4976817" y="5105400"/>
              <a:ext cx="41276" cy="17463"/>
            </a:xfrm>
            <a:custGeom>
              <a:avLst/>
              <a:gdLst/>
              <a:ahLst/>
              <a:cxnLst>
                <a:cxn ang="0">
                  <a:pos x="0" y="33"/>
                </a:cxn>
                <a:cxn ang="0">
                  <a:pos x="18" y="0"/>
                </a:cxn>
                <a:cxn ang="0">
                  <a:pos x="64" y="0"/>
                </a:cxn>
                <a:cxn ang="0">
                  <a:pos x="77" y="32"/>
                </a:cxn>
                <a:cxn ang="0">
                  <a:pos x="26" y="22"/>
                </a:cxn>
                <a:cxn ang="0">
                  <a:pos x="0" y="33"/>
                </a:cxn>
              </a:cxnLst>
              <a:rect l="0" t="0" r="r" b="b"/>
              <a:pathLst>
                <a:path w="77" h="33">
                  <a:moveTo>
                    <a:pt x="0" y="33"/>
                  </a:moveTo>
                  <a:lnTo>
                    <a:pt x="18" y="0"/>
                  </a:lnTo>
                  <a:lnTo>
                    <a:pt x="64" y="0"/>
                  </a:lnTo>
                  <a:lnTo>
                    <a:pt x="77" y="32"/>
                  </a:lnTo>
                  <a:lnTo>
                    <a:pt x="26" y="22"/>
                  </a:lnTo>
                  <a:lnTo>
                    <a:pt x="0" y="33"/>
                  </a:lnTo>
                  <a:close/>
                </a:path>
              </a:pathLst>
            </a:custGeom>
            <a:solidFill>
              <a:srgbClr val="0F56DC"/>
            </a:solidFill>
            <a:ln w="1651">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6" name="Freeform 142"/>
            <p:cNvSpPr>
              <a:spLocks noChangeAspect="1"/>
            </p:cNvSpPr>
            <p:nvPr/>
          </p:nvSpPr>
          <p:spPr bwMode="auto">
            <a:xfrm>
              <a:off x="5013330" y="4476750"/>
              <a:ext cx="746135" cy="665163"/>
            </a:xfrm>
            <a:custGeom>
              <a:avLst/>
              <a:gdLst/>
              <a:ahLst/>
              <a:cxnLst>
                <a:cxn ang="0">
                  <a:pos x="115" y="1124"/>
                </a:cxn>
                <a:cxn ang="0">
                  <a:pos x="267" y="1034"/>
                </a:cxn>
                <a:cxn ang="0">
                  <a:pos x="272" y="925"/>
                </a:cxn>
                <a:cxn ang="0">
                  <a:pos x="217" y="918"/>
                </a:cxn>
                <a:cxn ang="0">
                  <a:pos x="109" y="913"/>
                </a:cxn>
                <a:cxn ang="0">
                  <a:pos x="157" y="766"/>
                </a:cxn>
                <a:cxn ang="0">
                  <a:pos x="61" y="764"/>
                </a:cxn>
                <a:cxn ang="0">
                  <a:pos x="70" y="715"/>
                </a:cxn>
                <a:cxn ang="0">
                  <a:pos x="32" y="661"/>
                </a:cxn>
                <a:cxn ang="0">
                  <a:pos x="168" y="572"/>
                </a:cxn>
                <a:cxn ang="0">
                  <a:pos x="245" y="491"/>
                </a:cxn>
                <a:cxn ang="0">
                  <a:pos x="135" y="458"/>
                </a:cxn>
                <a:cxn ang="0">
                  <a:pos x="200" y="308"/>
                </a:cxn>
                <a:cxn ang="0">
                  <a:pos x="294" y="350"/>
                </a:cxn>
                <a:cxn ang="0">
                  <a:pos x="309" y="357"/>
                </a:cxn>
                <a:cxn ang="0">
                  <a:pos x="235" y="276"/>
                </a:cxn>
                <a:cxn ang="0">
                  <a:pos x="211" y="120"/>
                </a:cxn>
                <a:cxn ang="0">
                  <a:pos x="399" y="36"/>
                </a:cxn>
                <a:cxn ang="0">
                  <a:pos x="492" y="0"/>
                </a:cxn>
                <a:cxn ang="0">
                  <a:pos x="554" y="59"/>
                </a:cxn>
                <a:cxn ang="0">
                  <a:pos x="690" y="102"/>
                </a:cxn>
                <a:cxn ang="0">
                  <a:pos x="817" y="128"/>
                </a:cxn>
                <a:cxn ang="0">
                  <a:pos x="1000" y="886"/>
                </a:cxn>
                <a:cxn ang="0">
                  <a:pos x="1113" y="905"/>
                </a:cxn>
                <a:cxn ang="0">
                  <a:pos x="1172" y="928"/>
                </a:cxn>
                <a:cxn ang="0">
                  <a:pos x="1341" y="1116"/>
                </a:cxn>
                <a:cxn ang="0">
                  <a:pos x="1379" y="1232"/>
                </a:cxn>
                <a:cxn ang="0">
                  <a:pos x="1356" y="1187"/>
                </a:cxn>
                <a:cxn ang="0">
                  <a:pos x="1312" y="1173"/>
                </a:cxn>
                <a:cxn ang="0">
                  <a:pos x="1300" y="1143"/>
                </a:cxn>
                <a:cxn ang="0">
                  <a:pos x="1283" y="1112"/>
                </a:cxn>
                <a:cxn ang="0">
                  <a:pos x="1234" y="1075"/>
                </a:cxn>
                <a:cxn ang="0">
                  <a:pos x="1207" y="1011"/>
                </a:cxn>
                <a:cxn ang="0">
                  <a:pos x="1187" y="997"/>
                </a:cxn>
                <a:cxn ang="0">
                  <a:pos x="1147" y="928"/>
                </a:cxn>
                <a:cxn ang="0">
                  <a:pos x="1214" y="1030"/>
                </a:cxn>
                <a:cxn ang="0">
                  <a:pos x="1216" y="1072"/>
                </a:cxn>
                <a:cxn ang="0">
                  <a:pos x="1200" y="1094"/>
                </a:cxn>
                <a:cxn ang="0">
                  <a:pos x="1154" y="1000"/>
                </a:cxn>
                <a:cxn ang="0">
                  <a:pos x="1118" y="965"/>
                </a:cxn>
                <a:cxn ang="0">
                  <a:pos x="1105" y="1004"/>
                </a:cxn>
                <a:cxn ang="0">
                  <a:pos x="984" y="898"/>
                </a:cxn>
                <a:cxn ang="0">
                  <a:pos x="934" y="913"/>
                </a:cxn>
                <a:cxn ang="0">
                  <a:pos x="765" y="875"/>
                </a:cxn>
                <a:cxn ang="0">
                  <a:pos x="728" y="841"/>
                </a:cxn>
                <a:cxn ang="0">
                  <a:pos x="671" y="822"/>
                </a:cxn>
                <a:cxn ang="0">
                  <a:pos x="668" y="835"/>
                </a:cxn>
                <a:cxn ang="0">
                  <a:pos x="710" y="910"/>
                </a:cxn>
                <a:cxn ang="0">
                  <a:pos x="631" y="889"/>
                </a:cxn>
                <a:cxn ang="0">
                  <a:pos x="611" y="916"/>
                </a:cxn>
                <a:cxn ang="0">
                  <a:pos x="541" y="942"/>
                </a:cxn>
                <a:cxn ang="0">
                  <a:pos x="549" y="913"/>
                </a:cxn>
                <a:cxn ang="0">
                  <a:pos x="630" y="776"/>
                </a:cxn>
                <a:cxn ang="0">
                  <a:pos x="501" y="859"/>
                </a:cxn>
                <a:cxn ang="0">
                  <a:pos x="449" y="973"/>
                </a:cxn>
                <a:cxn ang="0">
                  <a:pos x="162" y="1146"/>
                </a:cxn>
                <a:cxn ang="0">
                  <a:pos x="36" y="1180"/>
                </a:cxn>
              </a:cxnLst>
              <a:rect l="0" t="0" r="r" b="b"/>
              <a:pathLst>
                <a:path w="1399" h="1232">
                  <a:moveTo>
                    <a:pt x="0" y="1176"/>
                  </a:moveTo>
                  <a:lnTo>
                    <a:pt x="13" y="1156"/>
                  </a:lnTo>
                  <a:lnTo>
                    <a:pt x="22" y="1158"/>
                  </a:lnTo>
                  <a:lnTo>
                    <a:pt x="80" y="1116"/>
                  </a:lnTo>
                  <a:lnTo>
                    <a:pt x="115" y="1124"/>
                  </a:lnTo>
                  <a:lnTo>
                    <a:pt x="123" y="1140"/>
                  </a:lnTo>
                  <a:lnTo>
                    <a:pt x="126" y="1124"/>
                  </a:lnTo>
                  <a:lnTo>
                    <a:pt x="162" y="1096"/>
                  </a:lnTo>
                  <a:lnTo>
                    <a:pt x="217" y="1075"/>
                  </a:lnTo>
                  <a:lnTo>
                    <a:pt x="267" y="1034"/>
                  </a:lnTo>
                  <a:lnTo>
                    <a:pt x="277" y="1038"/>
                  </a:lnTo>
                  <a:lnTo>
                    <a:pt x="285" y="984"/>
                  </a:lnTo>
                  <a:lnTo>
                    <a:pt x="316" y="942"/>
                  </a:lnTo>
                  <a:lnTo>
                    <a:pt x="265" y="945"/>
                  </a:lnTo>
                  <a:lnTo>
                    <a:pt x="272" y="925"/>
                  </a:lnTo>
                  <a:lnTo>
                    <a:pt x="286" y="925"/>
                  </a:lnTo>
                  <a:lnTo>
                    <a:pt x="272" y="916"/>
                  </a:lnTo>
                  <a:lnTo>
                    <a:pt x="247" y="940"/>
                  </a:lnTo>
                  <a:lnTo>
                    <a:pt x="245" y="958"/>
                  </a:lnTo>
                  <a:lnTo>
                    <a:pt x="217" y="918"/>
                  </a:lnTo>
                  <a:lnTo>
                    <a:pt x="206" y="925"/>
                  </a:lnTo>
                  <a:lnTo>
                    <a:pt x="191" y="904"/>
                  </a:lnTo>
                  <a:lnTo>
                    <a:pt x="152" y="920"/>
                  </a:lnTo>
                  <a:lnTo>
                    <a:pt x="144" y="922"/>
                  </a:lnTo>
                  <a:lnTo>
                    <a:pt x="109" y="913"/>
                  </a:lnTo>
                  <a:lnTo>
                    <a:pt x="144" y="883"/>
                  </a:lnTo>
                  <a:lnTo>
                    <a:pt x="135" y="875"/>
                  </a:lnTo>
                  <a:lnTo>
                    <a:pt x="144" y="856"/>
                  </a:lnTo>
                  <a:lnTo>
                    <a:pt x="140" y="796"/>
                  </a:lnTo>
                  <a:lnTo>
                    <a:pt x="157" y="766"/>
                  </a:lnTo>
                  <a:lnTo>
                    <a:pt x="129" y="788"/>
                  </a:lnTo>
                  <a:lnTo>
                    <a:pt x="130" y="806"/>
                  </a:lnTo>
                  <a:lnTo>
                    <a:pt x="104" y="822"/>
                  </a:lnTo>
                  <a:lnTo>
                    <a:pt x="71" y="811"/>
                  </a:lnTo>
                  <a:lnTo>
                    <a:pt x="61" y="764"/>
                  </a:lnTo>
                  <a:lnTo>
                    <a:pt x="39" y="744"/>
                  </a:lnTo>
                  <a:lnTo>
                    <a:pt x="39" y="730"/>
                  </a:lnTo>
                  <a:lnTo>
                    <a:pt x="54" y="730"/>
                  </a:lnTo>
                  <a:lnTo>
                    <a:pt x="60" y="719"/>
                  </a:lnTo>
                  <a:lnTo>
                    <a:pt x="70" y="715"/>
                  </a:lnTo>
                  <a:lnTo>
                    <a:pt x="60" y="713"/>
                  </a:lnTo>
                  <a:lnTo>
                    <a:pt x="68" y="704"/>
                  </a:lnTo>
                  <a:lnTo>
                    <a:pt x="55" y="689"/>
                  </a:lnTo>
                  <a:lnTo>
                    <a:pt x="50" y="697"/>
                  </a:lnTo>
                  <a:lnTo>
                    <a:pt x="32" y="661"/>
                  </a:lnTo>
                  <a:lnTo>
                    <a:pt x="44" y="635"/>
                  </a:lnTo>
                  <a:lnTo>
                    <a:pt x="108" y="589"/>
                  </a:lnTo>
                  <a:lnTo>
                    <a:pt x="123" y="558"/>
                  </a:lnTo>
                  <a:lnTo>
                    <a:pt x="138" y="554"/>
                  </a:lnTo>
                  <a:lnTo>
                    <a:pt x="168" y="572"/>
                  </a:lnTo>
                  <a:lnTo>
                    <a:pt x="191" y="566"/>
                  </a:lnTo>
                  <a:lnTo>
                    <a:pt x="202" y="551"/>
                  </a:lnTo>
                  <a:lnTo>
                    <a:pt x="248" y="558"/>
                  </a:lnTo>
                  <a:lnTo>
                    <a:pt x="257" y="508"/>
                  </a:lnTo>
                  <a:lnTo>
                    <a:pt x="245" y="491"/>
                  </a:lnTo>
                  <a:lnTo>
                    <a:pt x="275" y="473"/>
                  </a:lnTo>
                  <a:lnTo>
                    <a:pt x="247" y="461"/>
                  </a:lnTo>
                  <a:lnTo>
                    <a:pt x="207" y="488"/>
                  </a:lnTo>
                  <a:lnTo>
                    <a:pt x="203" y="463"/>
                  </a:lnTo>
                  <a:lnTo>
                    <a:pt x="135" y="458"/>
                  </a:lnTo>
                  <a:lnTo>
                    <a:pt x="102" y="430"/>
                  </a:lnTo>
                  <a:lnTo>
                    <a:pt x="98" y="380"/>
                  </a:lnTo>
                  <a:lnTo>
                    <a:pt x="119" y="389"/>
                  </a:lnTo>
                  <a:lnTo>
                    <a:pt x="71" y="338"/>
                  </a:lnTo>
                  <a:lnTo>
                    <a:pt x="200" y="308"/>
                  </a:lnTo>
                  <a:lnTo>
                    <a:pt x="219" y="315"/>
                  </a:lnTo>
                  <a:lnTo>
                    <a:pt x="202" y="338"/>
                  </a:lnTo>
                  <a:lnTo>
                    <a:pt x="267" y="371"/>
                  </a:lnTo>
                  <a:lnTo>
                    <a:pt x="296" y="362"/>
                  </a:lnTo>
                  <a:lnTo>
                    <a:pt x="294" y="350"/>
                  </a:lnTo>
                  <a:lnTo>
                    <a:pt x="270" y="342"/>
                  </a:lnTo>
                  <a:lnTo>
                    <a:pt x="257" y="297"/>
                  </a:lnTo>
                  <a:lnTo>
                    <a:pt x="274" y="311"/>
                  </a:lnTo>
                  <a:lnTo>
                    <a:pt x="280" y="338"/>
                  </a:lnTo>
                  <a:lnTo>
                    <a:pt x="309" y="357"/>
                  </a:lnTo>
                  <a:lnTo>
                    <a:pt x="337" y="353"/>
                  </a:lnTo>
                  <a:lnTo>
                    <a:pt x="330" y="336"/>
                  </a:lnTo>
                  <a:lnTo>
                    <a:pt x="284" y="326"/>
                  </a:lnTo>
                  <a:lnTo>
                    <a:pt x="292" y="297"/>
                  </a:lnTo>
                  <a:lnTo>
                    <a:pt x="235" y="276"/>
                  </a:lnTo>
                  <a:lnTo>
                    <a:pt x="234" y="237"/>
                  </a:lnTo>
                  <a:lnTo>
                    <a:pt x="219" y="210"/>
                  </a:lnTo>
                  <a:lnTo>
                    <a:pt x="176" y="159"/>
                  </a:lnTo>
                  <a:lnTo>
                    <a:pt x="192" y="157"/>
                  </a:lnTo>
                  <a:lnTo>
                    <a:pt x="211" y="120"/>
                  </a:lnTo>
                  <a:lnTo>
                    <a:pt x="258" y="135"/>
                  </a:lnTo>
                  <a:lnTo>
                    <a:pt x="295" y="118"/>
                  </a:lnTo>
                  <a:lnTo>
                    <a:pt x="350" y="49"/>
                  </a:lnTo>
                  <a:lnTo>
                    <a:pt x="363" y="60"/>
                  </a:lnTo>
                  <a:lnTo>
                    <a:pt x="399" y="36"/>
                  </a:lnTo>
                  <a:lnTo>
                    <a:pt x="400" y="57"/>
                  </a:lnTo>
                  <a:lnTo>
                    <a:pt x="417" y="52"/>
                  </a:lnTo>
                  <a:lnTo>
                    <a:pt x="407" y="40"/>
                  </a:lnTo>
                  <a:lnTo>
                    <a:pt x="457" y="33"/>
                  </a:lnTo>
                  <a:lnTo>
                    <a:pt x="492" y="0"/>
                  </a:lnTo>
                  <a:lnTo>
                    <a:pt x="516" y="21"/>
                  </a:lnTo>
                  <a:lnTo>
                    <a:pt x="509" y="49"/>
                  </a:lnTo>
                  <a:lnTo>
                    <a:pt x="526" y="52"/>
                  </a:lnTo>
                  <a:lnTo>
                    <a:pt x="532" y="25"/>
                  </a:lnTo>
                  <a:lnTo>
                    <a:pt x="554" y="59"/>
                  </a:lnTo>
                  <a:lnTo>
                    <a:pt x="595" y="59"/>
                  </a:lnTo>
                  <a:lnTo>
                    <a:pt x="599" y="88"/>
                  </a:lnTo>
                  <a:lnTo>
                    <a:pt x="673" y="96"/>
                  </a:lnTo>
                  <a:lnTo>
                    <a:pt x="671" y="111"/>
                  </a:lnTo>
                  <a:lnTo>
                    <a:pt x="690" y="102"/>
                  </a:lnTo>
                  <a:lnTo>
                    <a:pt x="709" y="125"/>
                  </a:lnTo>
                  <a:lnTo>
                    <a:pt x="746" y="120"/>
                  </a:lnTo>
                  <a:lnTo>
                    <a:pt x="780" y="135"/>
                  </a:lnTo>
                  <a:lnTo>
                    <a:pt x="817" y="120"/>
                  </a:lnTo>
                  <a:lnTo>
                    <a:pt x="817" y="128"/>
                  </a:lnTo>
                  <a:lnTo>
                    <a:pt x="829" y="124"/>
                  </a:lnTo>
                  <a:lnTo>
                    <a:pt x="888" y="154"/>
                  </a:lnTo>
                  <a:lnTo>
                    <a:pt x="934" y="869"/>
                  </a:lnTo>
                  <a:lnTo>
                    <a:pt x="1000" y="865"/>
                  </a:lnTo>
                  <a:lnTo>
                    <a:pt x="1000" y="886"/>
                  </a:lnTo>
                  <a:lnTo>
                    <a:pt x="1021" y="904"/>
                  </a:lnTo>
                  <a:lnTo>
                    <a:pt x="1063" y="938"/>
                  </a:lnTo>
                  <a:lnTo>
                    <a:pt x="1069" y="958"/>
                  </a:lnTo>
                  <a:lnTo>
                    <a:pt x="1103" y="935"/>
                  </a:lnTo>
                  <a:lnTo>
                    <a:pt x="1113" y="905"/>
                  </a:lnTo>
                  <a:lnTo>
                    <a:pt x="1133" y="893"/>
                  </a:lnTo>
                  <a:lnTo>
                    <a:pt x="1137" y="891"/>
                  </a:lnTo>
                  <a:lnTo>
                    <a:pt x="1158" y="905"/>
                  </a:lnTo>
                  <a:lnTo>
                    <a:pt x="1157" y="925"/>
                  </a:lnTo>
                  <a:lnTo>
                    <a:pt x="1172" y="928"/>
                  </a:lnTo>
                  <a:lnTo>
                    <a:pt x="1182" y="935"/>
                  </a:lnTo>
                  <a:lnTo>
                    <a:pt x="1187" y="949"/>
                  </a:lnTo>
                  <a:lnTo>
                    <a:pt x="1211" y="959"/>
                  </a:lnTo>
                  <a:lnTo>
                    <a:pt x="1309" y="1105"/>
                  </a:lnTo>
                  <a:lnTo>
                    <a:pt x="1341" y="1116"/>
                  </a:lnTo>
                  <a:lnTo>
                    <a:pt x="1392" y="1134"/>
                  </a:lnTo>
                  <a:lnTo>
                    <a:pt x="1399" y="1146"/>
                  </a:lnTo>
                  <a:lnTo>
                    <a:pt x="1383" y="1156"/>
                  </a:lnTo>
                  <a:lnTo>
                    <a:pt x="1389" y="1180"/>
                  </a:lnTo>
                  <a:lnTo>
                    <a:pt x="1379" y="1232"/>
                  </a:lnTo>
                  <a:lnTo>
                    <a:pt x="1373" y="1221"/>
                  </a:lnTo>
                  <a:lnTo>
                    <a:pt x="1365" y="1229"/>
                  </a:lnTo>
                  <a:lnTo>
                    <a:pt x="1353" y="1218"/>
                  </a:lnTo>
                  <a:lnTo>
                    <a:pt x="1369" y="1206"/>
                  </a:lnTo>
                  <a:lnTo>
                    <a:pt x="1356" y="1187"/>
                  </a:lnTo>
                  <a:lnTo>
                    <a:pt x="1356" y="1176"/>
                  </a:lnTo>
                  <a:lnTo>
                    <a:pt x="1341" y="1143"/>
                  </a:lnTo>
                  <a:lnTo>
                    <a:pt x="1332" y="1143"/>
                  </a:lnTo>
                  <a:lnTo>
                    <a:pt x="1316" y="1156"/>
                  </a:lnTo>
                  <a:lnTo>
                    <a:pt x="1312" y="1173"/>
                  </a:lnTo>
                  <a:lnTo>
                    <a:pt x="1297" y="1177"/>
                  </a:lnTo>
                  <a:lnTo>
                    <a:pt x="1296" y="1173"/>
                  </a:lnTo>
                  <a:lnTo>
                    <a:pt x="1307" y="1154"/>
                  </a:lnTo>
                  <a:lnTo>
                    <a:pt x="1309" y="1134"/>
                  </a:lnTo>
                  <a:lnTo>
                    <a:pt x="1300" y="1143"/>
                  </a:lnTo>
                  <a:lnTo>
                    <a:pt x="1296" y="1156"/>
                  </a:lnTo>
                  <a:lnTo>
                    <a:pt x="1258" y="1134"/>
                  </a:lnTo>
                  <a:lnTo>
                    <a:pt x="1262" y="1126"/>
                  </a:lnTo>
                  <a:lnTo>
                    <a:pt x="1279" y="1126"/>
                  </a:lnTo>
                  <a:lnTo>
                    <a:pt x="1283" y="1112"/>
                  </a:lnTo>
                  <a:lnTo>
                    <a:pt x="1296" y="1104"/>
                  </a:lnTo>
                  <a:lnTo>
                    <a:pt x="1294" y="1098"/>
                  </a:lnTo>
                  <a:lnTo>
                    <a:pt x="1275" y="1101"/>
                  </a:lnTo>
                  <a:lnTo>
                    <a:pt x="1269" y="1075"/>
                  </a:lnTo>
                  <a:lnTo>
                    <a:pt x="1234" y="1075"/>
                  </a:lnTo>
                  <a:lnTo>
                    <a:pt x="1222" y="1045"/>
                  </a:lnTo>
                  <a:lnTo>
                    <a:pt x="1234" y="1018"/>
                  </a:lnTo>
                  <a:lnTo>
                    <a:pt x="1220" y="1023"/>
                  </a:lnTo>
                  <a:lnTo>
                    <a:pt x="1214" y="1006"/>
                  </a:lnTo>
                  <a:lnTo>
                    <a:pt x="1207" y="1011"/>
                  </a:lnTo>
                  <a:lnTo>
                    <a:pt x="1201" y="1004"/>
                  </a:lnTo>
                  <a:lnTo>
                    <a:pt x="1211" y="981"/>
                  </a:lnTo>
                  <a:lnTo>
                    <a:pt x="1202" y="979"/>
                  </a:lnTo>
                  <a:lnTo>
                    <a:pt x="1200" y="992"/>
                  </a:lnTo>
                  <a:lnTo>
                    <a:pt x="1187" y="997"/>
                  </a:lnTo>
                  <a:lnTo>
                    <a:pt x="1172" y="988"/>
                  </a:lnTo>
                  <a:lnTo>
                    <a:pt x="1169" y="969"/>
                  </a:lnTo>
                  <a:lnTo>
                    <a:pt x="1153" y="945"/>
                  </a:lnTo>
                  <a:lnTo>
                    <a:pt x="1153" y="928"/>
                  </a:lnTo>
                  <a:lnTo>
                    <a:pt x="1147" y="928"/>
                  </a:lnTo>
                  <a:lnTo>
                    <a:pt x="1144" y="910"/>
                  </a:lnTo>
                  <a:lnTo>
                    <a:pt x="1142" y="916"/>
                  </a:lnTo>
                  <a:lnTo>
                    <a:pt x="1149" y="958"/>
                  </a:lnTo>
                  <a:lnTo>
                    <a:pt x="1164" y="988"/>
                  </a:lnTo>
                  <a:lnTo>
                    <a:pt x="1214" y="1030"/>
                  </a:lnTo>
                  <a:lnTo>
                    <a:pt x="1214" y="1038"/>
                  </a:lnTo>
                  <a:lnTo>
                    <a:pt x="1204" y="1036"/>
                  </a:lnTo>
                  <a:lnTo>
                    <a:pt x="1203" y="1045"/>
                  </a:lnTo>
                  <a:lnTo>
                    <a:pt x="1211" y="1042"/>
                  </a:lnTo>
                  <a:lnTo>
                    <a:pt x="1216" y="1072"/>
                  </a:lnTo>
                  <a:lnTo>
                    <a:pt x="1248" y="1087"/>
                  </a:lnTo>
                  <a:lnTo>
                    <a:pt x="1267" y="1116"/>
                  </a:lnTo>
                  <a:lnTo>
                    <a:pt x="1228" y="1125"/>
                  </a:lnTo>
                  <a:lnTo>
                    <a:pt x="1211" y="1176"/>
                  </a:lnTo>
                  <a:lnTo>
                    <a:pt x="1200" y="1094"/>
                  </a:lnTo>
                  <a:lnTo>
                    <a:pt x="1192" y="1086"/>
                  </a:lnTo>
                  <a:lnTo>
                    <a:pt x="1191" y="1070"/>
                  </a:lnTo>
                  <a:lnTo>
                    <a:pt x="1197" y="1065"/>
                  </a:lnTo>
                  <a:lnTo>
                    <a:pt x="1164" y="1003"/>
                  </a:lnTo>
                  <a:lnTo>
                    <a:pt x="1154" y="1000"/>
                  </a:lnTo>
                  <a:lnTo>
                    <a:pt x="1148" y="988"/>
                  </a:lnTo>
                  <a:lnTo>
                    <a:pt x="1137" y="991"/>
                  </a:lnTo>
                  <a:lnTo>
                    <a:pt x="1132" y="984"/>
                  </a:lnTo>
                  <a:lnTo>
                    <a:pt x="1123" y="950"/>
                  </a:lnTo>
                  <a:lnTo>
                    <a:pt x="1118" y="965"/>
                  </a:lnTo>
                  <a:lnTo>
                    <a:pt x="1093" y="955"/>
                  </a:lnTo>
                  <a:lnTo>
                    <a:pt x="1088" y="962"/>
                  </a:lnTo>
                  <a:lnTo>
                    <a:pt x="1119" y="981"/>
                  </a:lnTo>
                  <a:lnTo>
                    <a:pt x="1103" y="988"/>
                  </a:lnTo>
                  <a:lnTo>
                    <a:pt x="1105" y="1004"/>
                  </a:lnTo>
                  <a:lnTo>
                    <a:pt x="1080" y="992"/>
                  </a:lnTo>
                  <a:lnTo>
                    <a:pt x="1047" y="958"/>
                  </a:lnTo>
                  <a:lnTo>
                    <a:pt x="995" y="935"/>
                  </a:lnTo>
                  <a:lnTo>
                    <a:pt x="961" y="932"/>
                  </a:lnTo>
                  <a:lnTo>
                    <a:pt x="984" y="898"/>
                  </a:lnTo>
                  <a:lnTo>
                    <a:pt x="997" y="916"/>
                  </a:lnTo>
                  <a:lnTo>
                    <a:pt x="1000" y="898"/>
                  </a:lnTo>
                  <a:lnTo>
                    <a:pt x="978" y="883"/>
                  </a:lnTo>
                  <a:lnTo>
                    <a:pt x="964" y="911"/>
                  </a:lnTo>
                  <a:lnTo>
                    <a:pt x="934" y="913"/>
                  </a:lnTo>
                  <a:lnTo>
                    <a:pt x="808" y="898"/>
                  </a:lnTo>
                  <a:lnTo>
                    <a:pt x="813" y="878"/>
                  </a:lnTo>
                  <a:lnTo>
                    <a:pt x="800" y="884"/>
                  </a:lnTo>
                  <a:lnTo>
                    <a:pt x="784" y="864"/>
                  </a:lnTo>
                  <a:lnTo>
                    <a:pt x="765" y="875"/>
                  </a:lnTo>
                  <a:lnTo>
                    <a:pt x="757" y="861"/>
                  </a:lnTo>
                  <a:lnTo>
                    <a:pt x="724" y="875"/>
                  </a:lnTo>
                  <a:lnTo>
                    <a:pt x="723" y="864"/>
                  </a:lnTo>
                  <a:lnTo>
                    <a:pt x="736" y="842"/>
                  </a:lnTo>
                  <a:lnTo>
                    <a:pt x="728" y="841"/>
                  </a:lnTo>
                  <a:lnTo>
                    <a:pt x="739" y="833"/>
                  </a:lnTo>
                  <a:lnTo>
                    <a:pt x="701" y="838"/>
                  </a:lnTo>
                  <a:lnTo>
                    <a:pt x="687" y="824"/>
                  </a:lnTo>
                  <a:lnTo>
                    <a:pt x="676" y="833"/>
                  </a:lnTo>
                  <a:lnTo>
                    <a:pt x="671" y="822"/>
                  </a:lnTo>
                  <a:lnTo>
                    <a:pt x="680" y="811"/>
                  </a:lnTo>
                  <a:lnTo>
                    <a:pt x="661" y="818"/>
                  </a:lnTo>
                  <a:lnTo>
                    <a:pt x="663" y="824"/>
                  </a:lnTo>
                  <a:lnTo>
                    <a:pt x="652" y="835"/>
                  </a:lnTo>
                  <a:lnTo>
                    <a:pt x="668" y="835"/>
                  </a:lnTo>
                  <a:lnTo>
                    <a:pt x="661" y="854"/>
                  </a:lnTo>
                  <a:lnTo>
                    <a:pt x="676" y="862"/>
                  </a:lnTo>
                  <a:lnTo>
                    <a:pt x="691" y="874"/>
                  </a:lnTo>
                  <a:lnTo>
                    <a:pt x="714" y="862"/>
                  </a:lnTo>
                  <a:lnTo>
                    <a:pt x="710" y="910"/>
                  </a:lnTo>
                  <a:lnTo>
                    <a:pt x="673" y="911"/>
                  </a:lnTo>
                  <a:lnTo>
                    <a:pt x="673" y="896"/>
                  </a:lnTo>
                  <a:lnTo>
                    <a:pt x="661" y="889"/>
                  </a:lnTo>
                  <a:lnTo>
                    <a:pt x="632" y="901"/>
                  </a:lnTo>
                  <a:lnTo>
                    <a:pt x="631" y="889"/>
                  </a:lnTo>
                  <a:lnTo>
                    <a:pt x="621" y="898"/>
                  </a:lnTo>
                  <a:lnTo>
                    <a:pt x="618" y="886"/>
                  </a:lnTo>
                  <a:lnTo>
                    <a:pt x="595" y="883"/>
                  </a:lnTo>
                  <a:lnTo>
                    <a:pt x="613" y="910"/>
                  </a:lnTo>
                  <a:lnTo>
                    <a:pt x="611" y="916"/>
                  </a:lnTo>
                  <a:lnTo>
                    <a:pt x="599" y="911"/>
                  </a:lnTo>
                  <a:lnTo>
                    <a:pt x="576" y="925"/>
                  </a:lnTo>
                  <a:lnTo>
                    <a:pt x="570" y="920"/>
                  </a:lnTo>
                  <a:lnTo>
                    <a:pt x="549" y="955"/>
                  </a:lnTo>
                  <a:lnTo>
                    <a:pt x="541" y="942"/>
                  </a:lnTo>
                  <a:lnTo>
                    <a:pt x="536" y="950"/>
                  </a:lnTo>
                  <a:lnTo>
                    <a:pt x="516" y="946"/>
                  </a:lnTo>
                  <a:lnTo>
                    <a:pt x="514" y="928"/>
                  </a:lnTo>
                  <a:lnTo>
                    <a:pt x="537" y="928"/>
                  </a:lnTo>
                  <a:lnTo>
                    <a:pt x="549" y="913"/>
                  </a:lnTo>
                  <a:lnTo>
                    <a:pt x="513" y="911"/>
                  </a:lnTo>
                  <a:lnTo>
                    <a:pt x="546" y="830"/>
                  </a:lnTo>
                  <a:lnTo>
                    <a:pt x="601" y="815"/>
                  </a:lnTo>
                  <a:lnTo>
                    <a:pt x="595" y="797"/>
                  </a:lnTo>
                  <a:lnTo>
                    <a:pt x="630" y="776"/>
                  </a:lnTo>
                  <a:lnTo>
                    <a:pt x="582" y="788"/>
                  </a:lnTo>
                  <a:lnTo>
                    <a:pt x="591" y="748"/>
                  </a:lnTo>
                  <a:lnTo>
                    <a:pt x="569" y="797"/>
                  </a:lnTo>
                  <a:lnTo>
                    <a:pt x="537" y="811"/>
                  </a:lnTo>
                  <a:lnTo>
                    <a:pt x="501" y="859"/>
                  </a:lnTo>
                  <a:lnTo>
                    <a:pt x="477" y="859"/>
                  </a:lnTo>
                  <a:lnTo>
                    <a:pt x="489" y="886"/>
                  </a:lnTo>
                  <a:lnTo>
                    <a:pt x="426" y="939"/>
                  </a:lnTo>
                  <a:lnTo>
                    <a:pt x="455" y="950"/>
                  </a:lnTo>
                  <a:lnTo>
                    <a:pt x="449" y="973"/>
                  </a:lnTo>
                  <a:lnTo>
                    <a:pt x="306" y="1086"/>
                  </a:lnTo>
                  <a:lnTo>
                    <a:pt x="204" y="1116"/>
                  </a:lnTo>
                  <a:lnTo>
                    <a:pt x="234" y="1128"/>
                  </a:lnTo>
                  <a:lnTo>
                    <a:pt x="173" y="1163"/>
                  </a:lnTo>
                  <a:lnTo>
                    <a:pt x="162" y="1146"/>
                  </a:lnTo>
                  <a:lnTo>
                    <a:pt x="118" y="1163"/>
                  </a:lnTo>
                  <a:lnTo>
                    <a:pt x="88" y="1164"/>
                  </a:lnTo>
                  <a:lnTo>
                    <a:pt x="88" y="1143"/>
                  </a:lnTo>
                  <a:lnTo>
                    <a:pt x="48" y="1182"/>
                  </a:lnTo>
                  <a:lnTo>
                    <a:pt x="36" y="1180"/>
                  </a:lnTo>
                  <a:lnTo>
                    <a:pt x="36" y="1162"/>
                  </a:lnTo>
                  <a:lnTo>
                    <a:pt x="30" y="1180"/>
                  </a:lnTo>
                  <a:lnTo>
                    <a:pt x="0" y="1176"/>
                  </a:lnTo>
                  <a:close/>
                </a:path>
              </a:pathLst>
            </a:custGeom>
            <a:solidFill>
              <a:srgbClr val="C4FAFF"/>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7" name="Freeform 146"/>
            <p:cNvSpPr>
              <a:spLocks noChangeAspect="1"/>
            </p:cNvSpPr>
            <p:nvPr/>
          </p:nvSpPr>
          <p:spPr bwMode="auto">
            <a:xfrm>
              <a:off x="5686439" y="5064125"/>
              <a:ext cx="14288" cy="26988"/>
            </a:xfrm>
            <a:custGeom>
              <a:avLst/>
              <a:gdLst/>
              <a:ahLst/>
              <a:cxnLst>
                <a:cxn ang="0">
                  <a:pos x="0" y="50"/>
                </a:cxn>
                <a:cxn ang="0">
                  <a:pos x="4" y="0"/>
                </a:cxn>
                <a:cxn ang="0">
                  <a:pos x="23" y="42"/>
                </a:cxn>
                <a:cxn ang="0">
                  <a:pos x="0" y="50"/>
                </a:cxn>
              </a:cxnLst>
              <a:rect l="0" t="0" r="r" b="b"/>
              <a:pathLst>
                <a:path w="23" h="50">
                  <a:moveTo>
                    <a:pt x="0" y="50"/>
                  </a:moveTo>
                  <a:lnTo>
                    <a:pt x="4" y="0"/>
                  </a:lnTo>
                  <a:lnTo>
                    <a:pt x="23" y="42"/>
                  </a:lnTo>
                  <a:lnTo>
                    <a:pt x="0" y="50"/>
                  </a:lnTo>
                  <a:close/>
                </a:path>
              </a:pathLst>
            </a:custGeom>
            <a:solidFill>
              <a:srgbClr val="0F56DC"/>
            </a:solidFill>
            <a:ln w="1651">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8" name="Freeform 147"/>
            <p:cNvSpPr>
              <a:spLocks noChangeAspect="1"/>
            </p:cNvSpPr>
            <p:nvPr/>
          </p:nvSpPr>
          <p:spPr bwMode="auto">
            <a:xfrm>
              <a:off x="7140608" y="4214813"/>
              <a:ext cx="155577" cy="417512"/>
            </a:xfrm>
            <a:custGeom>
              <a:avLst/>
              <a:gdLst/>
              <a:ahLst/>
              <a:cxnLst>
                <a:cxn ang="0">
                  <a:pos x="167" y="0"/>
                </a:cxn>
                <a:cxn ang="0">
                  <a:pos x="155" y="23"/>
                </a:cxn>
                <a:cxn ang="0">
                  <a:pos x="151" y="43"/>
                </a:cxn>
                <a:cxn ang="0">
                  <a:pos x="139" y="62"/>
                </a:cxn>
                <a:cxn ang="0">
                  <a:pos x="130" y="73"/>
                </a:cxn>
                <a:cxn ang="0">
                  <a:pos x="130" y="92"/>
                </a:cxn>
                <a:cxn ang="0">
                  <a:pos x="123" y="112"/>
                </a:cxn>
                <a:cxn ang="0">
                  <a:pos x="106" y="129"/>
                </a:cxn>
                <a:cxn ang="0">
                  <a:pos x="90" y="151"/>
                </a:cxn>
                <a:cxn ang="0">
                  <a:pos x="74" y="181"/>
                </a:cxn>
                <a:cxn ang="0">
                  <a:pos x="64" y="202"/>
                </a:cxn>
                <a:cxn ang="0">
                  <a:pos x="60" y="219"/>
                </a:cxn>
                <a:cxn ang="0">
                  <a:pos x="52" y="238"/>
                </a:cxn>
                <a:cxn ang="0">
                  <a:pos x="48" y="267"/>
                </a:cxn>
                <a:cxn ang="0">
                  <a:pos x="40" y="289"/>
                </a:cxn>
                <a:cxn ang="0">
                  <a:pos x="40" y="305"/>
                </a:cxn>
                <a:cxn ang="0">
                  <a:pos x="40" y="336"/>
                </a:cxn>
                <a:cxn ang="0">
                  <a:pos x="45" y="347"/>
                </a:cxn>
                <a:cxn ang="0">
                  <a:pos x="45" y="370"/>
                </a:cxn>
                <a:cxn ang="0">
                  <a:pos x="48" y="387"/>
                </a:cxn>
                <a:cxn ang="0">
                  <a:pos x="60" y="404"/>
                </a:cxn>
                <a:cxn ang="0">
                  <a:pos x="64" y="418"/>
                </a:cxn>
                <a:cxn ang="0">
                  <a:pos x="52" y="404"/>
                </a:cxn>
                <a:cxn ang="0">
                  <a:pos x="60" y="426"/>
                </a:cxn>
                <a:cxn ang="0">
                  <a:pos x="64" y="438"/>
                </a:cxn>
                <a:cxn ang="0">
                  <a:pos x="81" y="452"/>
                </a:cxn>
                <a:cxn ang="0">
                  <a:pos x="74" y="460"/>
                </a:cxn>
                <a:cxn ang="0">
                  <a:pos x="74" y="503"/>
                </a:cxn>
                <a:cxn ang="0">
                  <a:pos x="69" y="534"/>
                </a:cxn>
                <a:cxn ang="0">
                  <a:pos x="90" y="568"/>
                </a:cxn>
                <a:cxn ang="0">
                  <a:pos x="21" y="644"/>
                </a:cxn>
                <a:cxn ang="0">
                  <a:pos x="32" y="628"/>
                </a:cxn>
                <a:cxn ang="0">
                  <a:pos x="7" y="730"/>
                </a:cxn>
                <a:cxn ang="0">
                  <a:pos x="0" y="778"/>
                </a:cxn>
                <a:cxn ang="0">
                  <a:pos x="146" y="759"/>
                </a:cxn>
                <a:cxn ang="0">
                  <a:pos x="135" y="757"/>
                </a:cxn>
                <a:cxn ang="0">
                  <a:pos x="295" y="766"/>
                </a:cxn>
                <a:cxn ang="0">
                  <a:pos x="284" y="757"/>
                </a:cxn>
              </a:cxnLst>
              <a:rect l="0" t="0" r="r" b="b"/>
              <a:pathLst>
                <a:path w="295" h="778">
                  <a:moveTo>
                    <a:pt x="167" y="0"/>
                  </a:moveTo>
                  <a:lnTo>
                    <a:pt x="155" y="23"/>
                  </a:lnTo>
                  <a:lnTo>
                    <a:pt x="151" y="43"/>
                  </a:lnTo>
                  <a:lnTo>
                    <a:pt x="139" y="62"/>
                  </a:lnTo>
                  <a:lnTo>
                    <a:pt x="130" y="73"/>
                  </a:lnTo>
                  <a:lnTo>
                    <a:pt x="130" y="92"/>
                  </a:lnTo>
                  <a:lnTo>
                    <a:pt x="123" y="112"/>
                  </a:lnTo>
                  <a:lnTo>
                    <a:pt x="106" y="129"/>
                  </a:lnTo>
                  <a:lnTo>
                    <a:pt x="90" y="151"/>
                  </a:lnTo>
                  <a:lnTo>
                    <a:pt x="74" y="181"/>
                  </a:lnTo>
                  <a:lnTo>
                    <a:pt x="64" y="202"/>
                  </a:lnTo>
                  <a:lnTo>
                    <a:pt x="60" y="219"/>
                  </a:lnTo>
                  <a:lnTo>
                    <a:pt x="52" y="238"/>
                  </a:lnTo>
                  <a:lnTo>
                    <a:pt x="48" y="267"/>
                  </a:lnTo>
                  <a:lnTo>
                    <a:pt x="40" y="289"/>
                  </a:lnTo>
                  <a:lnTo>
                    <a:pt x="40" y="305"/>
                  </a:lnTo>
                  <a:lnTo>
                    <a:pt x="40" y="336"/>
                  </a:lnTo>
                  <a:lnTo>
                    <a:pt x="45" y="347"/>
                  </a:lnTo>
                  <a:lnTo>
                    <a:pt x="45" y="370"/>
                  </a:lnTo>
                  <a:lnTo>
                    <a:pt x="48" y="387"/>
                  </a:lnTo>
                  <a:lnTo>
                    <a:pt x="60" y="404"/>
                  </a:lnTo>
                  <a:lnTo>
                    <a:pt x="64" y="418"/>
                  </a:lnTo>
                  <a:lnTo>
                    <a:pt x="52" y="404"/>
                  </a:lnTo>
                  <a:lnTo>
                    <a:pt x="60" y="426"/>
                  </a:lnTo>
                  <a:lnTo>
                    <a:pt x="64" y="438"/>
                  </a:lnTo>
                  <a:lnTo>
                    <a:pt x="81" y="452"/>
                  </a:lnTo>
                  <a:lnTo>
                    <a:pt x="74" y="460"/>
                  </a:lnTo>
                  <a:lnTo>
                    <a:pt x="74" y="503"/>
                  </a:lnTo>
                  <a:lnTo>
                    <a:pt x="69" y="534"/>
                  </a:lnTo>
                  <a:lnTo>
                    <a:pt x="90" y="568"/>
                  </a:lnTo>
                  <a:lnTo>
                    <a:pt x="21" y="644"/>
                  </a:lnTo>
                  <a:lnTo>
                    <a:pt x="32" y="628"/>
                  </a:lnTo>
                  <a:lnTo>
                    <a:pt x="7" y="730"/>
                  </a:lnTo>
                  <a:lnTo>
                    <a:pt x="0" y="778"/>
                  </a:lnTo>
                  <a:lnTo>
                    <a:pt x="146" y="759"/>
                  </a:lnTo>
                  <a:lnTo>
                    <a:pt x="135" y="757"/>
                  </a:lnTo>
                  <a:lnTo>
                    <a:pt x="295" y="766"/>
                  </a:lnTo>
                  <a:lnTo>
                    <a:pt x="284" y="757"/>
                  </a:lnTo>
                </a:path>
              </a:pathLst>
            </a:custGeom>
            <a:noFill/>
            <a:ln w="1588">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49" name="Freeform 148"/>
            <p:cNvSpPr>
              <a:spLocks noChangeAspect="1"/>
            </p:cNvSpPr>
            <p:nvPr/>
          </p:nvSpPr>
          <p:spPr bwMode="auto">
            <a:xfrm>
              <a:off x="7140608" y="4203700"/>
              <a:ext cx="271467" cy="503238"/>
            </a:xfrm>
            <a:custGeom>
              <a:avLst/>
              <a:gdLst/>
              <a:ahLst/>
              <a:cxnLst>
                <a:cxn ang="0">
                  <a:pos x="0" y="790"/>
                </a:cxn>
                <a:cxn ang="0">
                  <a:pos x="2" y="755"/>
                </a:cxn>
                <a:cxn ang="0">
                  <a:pos x="35" y="648"/>
                </a:cxn>
                <a:cxn ang="0">
                  <a:pos x="86" y="578"/>
                </a:cxn>
                <a:cxn ang="0">
                  <a:pos x="70" y="558"/>
                </a:cxn>
                <a:cxn ang="0">
                  <a:pos x="75" y="489"/>
                </a:cxn>
                <a:cxn ang="0">
                  <a:pos x="50" y="410"/>
                </a:cxn>
                <a:cxn ang="0">
                  <a:pos x="41" y="306"/>
                </a:cxn>
                <a:cxn ang="0">
                  <a:pos x="79" y="193"/>
                </a:cxn>
                <a:cxn ang="0">
                  <a:pos x="131" y="112"/>
                </a:cxn>
                <a:cxn ang="0">
                  <a:pos x="129" y="91"/>
                </a:cxn>
                <a:cxn ang="0">
                  <a:pos x="171" y="19"/>
                </a:cxn>
                <a:cxn ang="0">
                  <a:pos x="479" y="0"/>
                </a:cxn>
                <a:cxn ang="0">
                  <a:pos x="492" y="15"/>
                </a:cxn>
                <a:cxn ang="0">
                  <a:pos x="479" y="596"/>
                </a:cxn>
                <a:cxn ang="0">
                  <a:pos x="514" y="876"/>
                </a:cxn>
                <a:cxn ang="0">
                  <a:pos x="499" y="888"/>
                </a:cxn>
                <a:cxn ang="0">
                  <a:pos x="480" y="876"/>
                </a:cxn>
                <a:cxn ang="0">
                  <a:pos x="457" y="888"/>
                </a:cxn>
                <a:cxn ang="0">
                  <a:pos x="435" y="872"/>
                </a:cxn>
                <a:cxn ang="0">
                  <a:pos x="433" y="881"/>
                </a:cxn>
                <a:cxn ang="0">
                  <a:pos x="408" y="885"/>
                </a:cxn>
                <a:cxn ang="0">
                  <a:pos x="376" y="902"/>
                </a:cxn>
                <a:cxn ang="0">
                  <a:pos x="365" y="893"/>
                </a:cxn>
                <a:cxn ang="0">
                  <a:pos x="349" y="925"/>
                </a:cxn>
                <a:cxn ang="0">
                  <a:pos x="334" y="931"/>
                </a:cxn>
                <a:cxn ang="0">
                  <a:pos x="284" y="841"/>
                </a:cxn>
                <a:cxn ang="0">
                  <a:pos x="293" y="777"/>
                </a:cxn>
                <a:cxn ang="0">
                  <a:pos x="0" y="790"/>
                </a:cxn>
              </a:cxnLst>
              <a:rect l="0" t="0" r="r" b="b"/>
              <a:pathLst>
                <a:path w="514" h="931">
                  <a:moveTo>
                    <a:pt x="0" y="790"/>
                  </a:moveTo>
                  <a:lnTo>
                    <a:pt x="2" y="755"/>
                  </a:lnTo>
                  <a:lnTo>
                    <a:pt x="35" y="648"/>
                  </a:lnTo>
                  <a:lnTo>
                    <a:pt x="86" y="578"/>
                  </a:lnTo>
                  <a:lnTo>
                    <a:pt x="70" y="558"/>
                  </a:lnTo>
                  <a:lnTo>
                    <a:pt x="75" y="489"/>
                  </a:lnTo>
                  <a:lnTo>
                    <a:pt x="50" y="410"/>
                  </a:lnTo>
                  <a:lnTo>
                    <a:pt x="41" y="306"/>
                  </a:lnTo>
                  <a:lnTo>
                    <a:pt x="79" y="193"/>
                  </a:lnTo>
                  <a:lnTo>
                    <a:pt x="131" y="112"/>
                  </a:lnTo>
                  <a:lnTo>
                    <a:pt x="129" y="91"/>
                  </a:lnTo>
                  <a:lnTo>
                    <a:pt x="171" y="19"/>
                  </a:lnTo>
                  <a:lnTo>
                    <a:pt x="479" y="0"/>
                  </a:lnTo>
                  <a:lnTo>
                    <a:pt x="492" y="15"/>
                  </a:lnTo>
                  <a:lnTo>
                    <a:pt x="479" y="596"/>
                  </a:lnTo>
                  <a:lnTo>
                    <a:pt x="514" y="876"/>
                  </a:lnTo>
                  <a:lnTo>
                    <a:pt x="499" y="888"/>
                  </a:lnTo>
                  <a:lnTo>
                    <a:pt x="480" y="876"/>
                  </a:lnTo>
                  <a:lnTo>
                    <a:pt x="457" y="888"/>
                  </a:lnTo>
                  <a:lnTo>
                    <a:pt x="435" y="872"/>
                  </a:lnTo>
                  <a:lnTo>
                    <a:pt x="433" y="881"/>
                  </a:lnTo>
                  <a:lnTo>
                    <a:pt x="408" y="885"/>
                  </a:lnTo>
                  <a:lnTo>
                    <a:pt x="376" y="902"/>
                  </a:lnTo>
                  <a:lnTo>
                    <a:pt x="365" y="893"/>
                  </a:lnTo>
                  <a:lnTo>
                    <a:pt x="349" y="925"/>
                  </a:lnTo>
                  <a:lnTo>
                    <a:pt x="334" y="931"/>
                  </a:lnTo>
                  <a:lnTo>
                    <a:pt x="284" y="841"/>
                  </a:lnTo>
                  <a:lnTo>
                    <a:pt x="293" y="777"/>
                  </a:lnTo>
                  <a:lnTo>
                    <a:pt x="0" y="790"/>
                  </a:lnTo>
                  <a:close/>
                </a:path>
              </a:pathLst>
            </a:custGeom>
            <a:solidFill>
              <a:srgbClr val="00C6D7">
                <a:lumMod val="20000"/>
                <a:lumOff val="80000"/>
              </a:srgbClr>
            </a:solidFill>
            <a:ln w="12700" cmpd="sng">
              <a:solidFill>
                <a:srgbClr val="000000"/>
              </a:solidFill>
              <a:prstDash val="solid"/>
              <a:round/>
              <a:headEnd/>
              <a:tailEnd/>
            </a:ln>
          </p:spPr>
          <p:txBody>
            <a:bodyPr/>
            <a:lstStyle/>
            <a:p>
              <a:pPr eaLnBrk="1" fontAlgn="auto" hangingPunct="1">
                <a:spcBef>
                  <a:spcPts val="0"/>
                </a:spcBef>
                <a:spcAft>
                  <a:spcPts val="0"/>
                </a:spcAft>
                <a:defRPr/>
              </a:pPr>
              <a:endParaRPr lang="en-US" kern="0" dirty="0">
                <a:solidFill>
                  <a:sysClr val="windowText" lastClr="000000"/>
                </a:solidFill>
              </a:endParaRPr>
            </a:p>
          </p:txBody>
        </p:sp>
        <p:sp>
          <p:nvSpPr>
            <p:cNvPr id="350" name="Oval 160"/>
            <p:cNvSpPr>
              <a:spLocks noChangeArrowheads="1"/>
            </p:cNvSpPr>
            <p:nvPr/>
          </p:nvSpPr>
          <p:spPr bwMode="auto">
            <a:xfrm>
              <a:off x="8456663" y="3714750"/>
              <a:ext cx="147639" cy="149225"/>
            </a:xfrm>
            <a:prstGeom prst="ellipse">
              <a:avLst/>
            </a:prstGeom>
            <a:solidFill>
              <a:srgbClr val="00C6D7">
                <a:lumMod val="50000"/>
              </a:srgbClr>
            </a:solidFill>
            <a:ln w="9525">
              <a:solidFill>
                <a:srgbClr val="000000"/>
              </a:solidFill>
              <a:round/>
              <a:headEnd/>
              <a:tailEnd/>
            </a:ln>
            <a:effectLst/>
          </p:spPr>
          <p:txBody>
            <a:bodyPr wrap="none" anchor="ctr"/>
            <a:lstStyle/>
            <a:p>
              <a:pPr eaLnBrk="1" fontAlgn="auto" hangingPunct="1">
                <a:spcBef>
                  <a:spcPts val="0"/>
                </a:spcBef>
                <a:spcAft>
                  <a:spcPts val="0"/>
                </a:spcAft>
                <a:defRPr/>
              </a:pPr>
              <a:endParaRPr lang="en-US" kern="0" dirty="0">
                <a:solidFill>
                  <a:sysClr val="windowText" lastClr="000000"/>
                </a:solidFill>
              </a:endParaRPr>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Countries of Birth of Foreign-born Persons Reported with TB, United States, 2012</a:t>
            </a:r>
            <a:endParaRPr lang="en-US" dirty="0"/>
          </a:p>
        </p:txBody>
      </p:sp>
      <p:graphicFrame>
        <p:nvGraphicFramePr>
          <p:cNvPr id="5" name="Content Placeholder 4"/>
          <p:cNvGraphicFramePr>
            <a:graphicFrameLocks noGrp="1"/>
          </p:cNvGraphicFramePr>
          <p:nvPr>
            <p:ph idx="1"/>
          </p:nvPr>
        </p:nvGraphicFramePr>
        <p:xfrm>
          <a:off x="457200" y="1600200"/>
          <a:ext cx="8305800" cy="4343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defRPr/>
            </a:pPr>
            <a:r>
              <a:rPr lang="en-US" dirty="0" smtClean="0">
                <a:solidFill>
                  <a:srgbClr val="00399C"/>
                </a:solidFill>
              </a:rPr>
              <a:t>TB Case Rates by Race/Ethnicity,* </a:t>
            </a:r>
            <a:br>
              <a:rPr lang="en-US" dirty="0" smtClean="0">
                <a:solidFill>
                  <a:srgbClr val="00399C"/>
                </a:solidFill>
              </a:rPr>
            </a:br>
            <a:r>
              <a:rPr lang="en-US" dirty="0" smtClean="0">
                <a:solidFill>
                  <a:srgbClr val="00399C"/>
                </a:solidFill>
              </a:rPr>
              <a:t>United States, 2003–2012**</a:t>
            </a:r>
            <a:endParaRPr lang="en-US" dirty="0">
              <a:solidFill>
                <a:srgbClr val="00399C"/>
              </a:solidFill>
            </a:endParaRPr>
          </a:p>
        </p:txBody>
      </p:sp>
      <p:sp>
        <p:nvSpPr>
          <p:cNvPr id="25603" name="Text Placeholder 3"/>
          <p:cNvSpPr>
            <a:spLocks noGrp="1"/>
          </p:cNvSpPr>
          <p:nvPr>
            <p:ph type="body" sz="quarter" idx="4294967295"/>
          </p:nvPr>
        </p:nvSpPr>
        <p:spPr>
          <a:xfrm>
            <a:off x="457200" y="6019800"/>
            <a:ext cx="6705600" cy="609600"/>
          </a:xfrm>
        </p:spPr>
        <p:txBody>
          <a:bodyPr/>
          <a:lstStyle/>
          <a:p>
            <a:pPr>
              <a:buFont typeface="Wingdings 3" pitchFamily="18" charset="2"/>
              <a:buNone/>
            </a:pPr>
            <a:r>
              <a:rPr lang="en-US" sz="1100" smtClean="0">
                <a:solidFill>
                  <a:schemeClr val="tx2"/>
                </a:solidFill>
              </a:rPr>
              <a:t>*All races are non-Hispanic. </a:t>
            </a:r>
          </a:p>
          <a:p>
            <a:pPr>
              <a:buFont typeface="Wingdings 3" pitchFamily="18" charset="2"/>
              <a:buNone/>
            </a:pPr>
            <a:r>
              <a:rPr lang="en-US" sz="1100" smtClean="0">
                <a:solidFill>
                  <a:schemeClr val="tx2"/>
                </a:solidFill>
              </a:rPr>
              <a:t>**Updated as of June 10, 2013.</a:t>
            </a:r>
          </a:p>
        </p:txBody>
      </p:sp>
      <p:sp>
        <p:nvSpPr>
          <p:cNvPr id="25604" name="Text Box 4"/>
          <p:cNvSpPr txBox="1">
            <a:spLocks noChangeArrowheads="1"/>
          </p:cNvSpPr>
          <p:nvPr/>
        </p:nvSpPr>
        <p:spPr bwMode="auto">
          <a:xfrm rot="-5400000">
            <a:off x="-1695450" y="2914650"/>
            <a:ext cx="4186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1600">
                <a:solidFill>
                  <a:schemeClr val="tx2"/>
                </a:solidFill>
              </a:rPr>
              <a:t> Cases per 100,000</a:t>
            </a:r>
          </a:p>
        </p:txBody>
      </p:sp>
      <p:graphicFrame>
        <p:nvGraphicFramePr>
          <p:cNvPr id="8" name="Chart 7"/>
          <p:cNvGraphicFramePr>
            <a:graphicFrameLocks/>
          </p:cNvGraphicFramePr>
          <p:nvPr/>
        </p:nvGraphicFramePr>
        <p:xfrm>
          <a:off x="762000" y="1295400"/>
          <a:ext cx="8001000" cy="4419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p:cNvSpPr>
            <a:spLocks noGrp="1" noChangeArrowheads="1"/>
          </p:cNvSpPr>
          <p:nvPr>
            <p:ph type="title"/>
          </p:nvPr>
        </p:nvSpPr>
        <p:spPr bwMode="auto">
          <a:prstGeom prst="rect">
            <a:avLst/>
          </a:prstGeom>
          <a:noFill/>
          <a:ln w="9525">
            <a:noFill/>
            <a:miter lim="800000"/>
            <a:headEnd/>
            <a:tailEnd/>
          </a:ln>
          <a:effectLst/>
        </p:spPr>
        <p:txBody>
          <a:bodyPr anchor="ctr"/>
          <a:lstStyle/>
          <a:p>
            <a:pPr algn="ctr"/>
            <a:r>
              <a:rPr lang="en-US" sz="2800" b="1" dirty="0">
                <a:latin typeface="Myriad Pro" pitchFamily="34" charset="0"/>
              </a:rPr>
              <a:t>TB Case Rates,</a:t>
            </a:r>
            <a:r>
              <a:rPr lang="en-US" sz="2800" b="1" baseline="30000" dirty="0">
                <a:latin typeface="Myriad Pro" pitchFamily="34" charset="0"/>
              </a:rPr>
              <a:t>*</a:t>
            </a:r>
            <a:r>
              <a:rPr lang="en-US" sz="2800" b="1" dirty="0">
                <a:latin typeface="Myriad Pro" pitchFamily="34" charset="0"/>
              </a:rPr>
              <a:t> U.S.-Affiliated </a:t>
            </a:r>
            <a:r>
              <a:rPr lang="en-US" sz="2800" b="1" dirty="0" smtClean="0">
                <a:latin typeface="Myriad Pro" pitchFamily="34" charset="0"/>
              </a:rPr>
              <a:t>Pacific </a:t>
            </a:r>
            <a:r>
              <a:rPr lang="en-US" sz="2800" b="1" dirty="0">
                <a:latin typeface="Myriad Pro" pitchFamily="34" charset="0"/>
              </a:rPr>
              <a:t>Islands, </a:t>
            </a:r>
            <a:r>
              <a:rPr lang="en-US" sz="2800" b="1" dirty="0" smtClean="0">
                <a:latin typeface="Myriad Pro" pitchFamily="34" charset="0"/>
              </a:rPr>
              <a:t>2013</a:t>
            </a:r>
            <a:endParaRPr lang="en-US" sz="2800" b="1" dirty="0">
              <a:latin typeface="Myriad Pro" pitchFamily="34" charset="0"/>
            </a:endParaRPr>
          </a:p>
        </p:txBody>
      </p:sp>
      <p:sp>
        <p:nvSpPr>
          <p:cNvPr id="7" name="Text Box 31"/>
          <p:cNvSpPr txBox="1">
            <a:spLocks noChangeArrowheads="1"/>
          </p:cNvSpPr>
          <p:nvPr/>
        </p:nvSpPr>
        <p:spPr bwMode="auto">
          <a:xfrm>
            <a:off x="457200" y="6110684"/>
            <a:ext cx="5791200" cy="261610"/>
          </a:xfrm>
          <a:prstGeom prst="rect">
            <a:avLst/>
          </a:prstGeom>
          <a:noFill/>
          <a:ln w="9525">
            <a:noFill/>
            <a:miter lim="800000"/>
            <a:headEnd/>
            <a:tailEnd/>
          </a:ln>
          <a:effectLst/>
        </p:spPr>
        <p:txBody>
          <a:bodyPr wrap="square">
            <a:spAutoFit/>
          </a:bodyPr>
          <a:lstStyle/>
          <a:p>
            <a:pPr eaLnBrk="0" hangingPunct="0"/>
            <a:r>
              <a:rPr lang="en-US" sz="1100" b="1" dirty="0">
                <a:solidFill>
                  <a:schemeClr val="tx2"/>
                </a:solidFill>
                <a:latin typeface="Myriad Pro" pitchFamily="34" charset="0"/>
              </a:rPr>
              <a:t>*</a:t>
            </a:r>
            <a:r>
              <a:rPr lang="en-US" sz="1100" dirty="0">
                <a:solidFill>
                  <a:schemeClr val="tx2"/>
                </a:solidFill>
                <a:latin typeface="Myriad Pro" pitchFamily="34" charset="0"/>
              </a:rPr>
              <a:t>Cases per </a:t>
            </a:r>
            <a:r>
              <a:rPr lang="en-US" sz="1100" dirty="0" smtClean="0">
                <a:solidFill>
                  <a:schemeClr val="tx2"/>
                </a:solidFill>
                <a:latin typeface="Myriad Pro" pitchFamily="34" charset="0"/>
              </a:rPr>
              <a:t>100,000 </a:t>
            </a:r>
            <a:endParaRPr lang="en-US" sz="1100" dirty="0">
              <a:solidFill>
                <a:schemeClr val="tx2"/>
              </a:solidFill>
              <a:latin typeface="Myriad Pro"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79319796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800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TB Cases by Residence in Correctional Facilities, Age ≥15, United States, </a:t>
            </a:r>
            <a:r>
              <a:rPr lang="en-US" dirty="0" smtClean="0"/>
              <a:t>1993-2012*</a:t>
            </a:r>
            <a:endParaRPr lang="en-US" dirty="0"/>
          </a:p>
        </p:txBody>
      </p:sp>
      <p:sp>
        <p:nvSpPr>
          <p:cNvPr id="30723" name="Text Placeholder 3"/>
          <p:cNvSpPr>
            <a:spLocks noGrp="1"/>
          </p:cNvSpPr>
          <p:nvPr>
            <p:ph type="body" sz="quarter" idx="11"/>
          </p:nvPr>
        </p:nvSpPr>
        <p:spPr>
          <a:xfrm>
            <a:off x="457200" y="5791200"/>
            <a:ext cx="6781800" cy="609600"/>
          </a:xfrm>
        </p:spPr>
        <p:txBody>
          <a:bodyPr/>
          <a:lstStyle/>
          <a:p>
            <a:r>
              <a:rPr lang="en-US" smtClean="0">
                <a:solidFill>
                  <a:srgbClr val="4983F2"/>
                </a:solidFill>
              </a:rPr>
              <a:t>*Updated as of June 10, 2013</a:t>
            </a:r>
          </a:p>
          <a:p>
            <a:r>
              <a:rPr lang="en-US" smtClean="0">
                <a:solidFill>
                  <a:srgbClr val="4983F2"/>
                </a:solidFill>
              </a:rPr>
              <a:t>Note: Resident of correctional facility at time of TB diagnosis</a:t>
            </a:r>
          </a:p>
        </p:txBody>
      </p:sp>
      <p:graphicFrame>
        <p:nvGraphicFramePr>
          <p:cNvPr id="6" name="Chart 5"/>
          <p:cNvGraphicFramePr>
            <a:graphicFrameLocks/>
          </p:cNvGraphicFramePr>
          <p:nvPr/>
        </p:nvGraphicFramePr>
        <p:xfrm>
          <a:off x="609600" y="1600200"/>
          <a:ext cx="8001000" cy="4038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chor="ctr">
            <a:normAutofit fontScale="90000"/>
          </a:bodyPr>
          <a:lstStyle/>
          <a:p>
            <a:pPr>
              <a:defRPr/>
            </a:pPr>
            <a:r>
              <a:rPr lang="en-US" dirty="0"/>
              <a:t>TB Cases </a:t>
            </a:r>
            <a:r>
              <a:rPr lang="en-US" dirty="0" smtClean="0"/>
              <a:t>Reported as </a:t>
            </a:r>
            <a:r>
              <a:rPr lang="en-US" dirty="0"/>
              <a:t>Homeless </a:t>
            </a:r>
            <a:r>
              <a:rPr lang="en-US" dirty="0" smtClean="0"/>
              <a:t>in the </a:t>
            </a:r>
            <a:br>
              <a:rPr lang="en-US" dirty="0" smtClean="0"/>
            </a:br>
            <a:r>
              <a:rPr lang="en-US" dirty="0" smtClean="0"/>
              <a:t>12 Months Prior to Diagnosis, </a:t>
            </a:r>
            <a:br>
              <a:rPr lang="en-US" dirty="0" smtClean="0"/>
            </a:br>
            <a:r>
              <a:rPr lang="en-US" dirty="0" smtClean="0"/>
              <a:t>Age </a:t>
            </a:r>
            <a:r>
              <a:rPr lang="en-US" dirty="0"/>
              <a:t>≥15, </a:t>
            </a:r>
            <a:r>
              <a:rPr lang="en-US" dirty="0" smtClean="0"/>
              <a:t>United </a:t>
            </a:r>
            <a:r>
              <a:rPr lang="en-US" dirty="0"/>
              <a:t>States, </a:t>
            </a:r>
            <a:r>
              <a:rPr lang="en-US" dirty="0" smtClean="0"/>
              <a:t>1993-2012*</a:t>
            </a:r>
            <a:endParaRPr lang="en-US" dirty="0"/>
          </a:p>
        </p:txBody>
      </p:sp>
      <p:sp>
        <p:nvSpPr>
          <p:cNvPr id="31747" name="Text Placeholder 3"/>
          <p:cNvSpPr>
            <a:spLocks noGrp="1"/>
          </p:cNvSpPr>
          <p:nvPr>
            <p:ph type="body" sz="quarter" idx="11"/>
          </p:nvPr>
        </p:nvSpPr>
        <p:spPr>
          <a:xfrm>
            <a:off x="457200" y="5791200"/>
            <a:ext cx="6781800" cy="609600"/>
          </a:xfrm>
        </p:spPr>
        <p:txBody>
          <a:bodyPr/>
          <a:lstStyle/>
          <a:p>
            <a:r>
              <a:rPr lang="en-US" smtClean="0">
                <a:solidFill>
                  <a:srgbClr val="4983F2"/>
                </a:solidFill>
              </a:rPr>
              <a:t>*Updated as of June 10, 2013</a:t>
            </a:r>
          </a:p>
          <a:p>
            <a:r>
              <a:rPr lang="en-US" smtClean="0">
                <a:solidFill>
                  <a:srgbClr val="4983F2"/>
                </a:solidFill>
              </a:rPr>
              <a:t>Note: Homeless within past 12 months of TB diagnosis</a:t>
            </a:r>
          </a:p>
        </p:txBody>
      </p:sp>
      <p:graphicFrame>
        <p:nvGraphicFramePr>
          <p:cNvPr id="6" name="Chart 5"/>
          <p:cNvGraphicFramePr>
            <a:graphicFrameLocks/>
          </p:cNvGraphicFramePr>
          <p:nvPr/>
        </p:nvGraphicFramePr>
        <p:xfrm>
          <a:off x="533400" y="1600200"/>
          <a:ext cx="8001000" cy="4114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457200" y="1600200"/>
            <a:ext cx="7848600" cy="4648200"/>
          </a:xfrm>
        </p:spPr>
        <p:txBody>
          <a:bodyPr/>
          <a:lstStyle/>
          <a:p>
            <a:pPr eaLnBrk="1" hangingPunct="1"/>
            <a:r>
              <a:rPr lang="en-US" dirty="0" smtClean="0"/>
              <a:t>Know Epidemiology of Global TB</a:t>
            </a:r>
          </a:p>
          <a:p>
            <a:pPr eaLnBrk="1" hangingPunct="1"/>
            <a:r>
              <a:rPr lang="en-US" dirty="0" smtClean="0"/>
              <a:t>Discuss Diagnosis  and Treatment of Tuberculosis (HIV and non HIV burden countries</a:t>
            </a:r>
          </a:p>
          <a:p>
            <a:pPr eaLnBrk="1" hangingPunct="1"/>
            <a:r>
              <a:rPr lang="en-US" dirty="0" smtClean="0"/>
              <a:t>Public Health Approach</a:t>
            </a:r>
          </a:p>
        </p:txBody>
      </p:sp>
      <p:sp>
        <p:nvSpPr>
          <p:cNvPr id="140290" name="Rectangle 2"/>
          <p:cNvSpPr>
            <a:spLocks noGrp="1" noChangeArrowheads="1"/>
          </p:cNvSpPr>
          <p:nvPr>
            <p:ph type="title"/>
          </p:nvPr>
        </p:nvSpPr>
        <p:spPr/>
        <p:txBody>
          <a:bodyPr/>
          <a:lstStyle/>
          <a:p>
            <a:pPr eaLnBrk="1" fontAlgn="auto" hangingPunct="1">
              <a:spcAft>
                <a:spcPts val="0"/>
              </a:spcAft>
              <a:defRPr/>
            </a:pPr>
            <a:r>
              <a:rPr lang="en-US" dirty="0"/>
              <a:t>Goals and Objectives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Pediatric Tuberculosis</a:t>
            </a:r>
            <a:endParaRPr lang="en-US" dirty="0"/>
          </a:p>
        </p:txBody>
      </p:sp>
      <p:pic>
        <p:nvPicPr>
          <p:cNvPr id="3277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9463" y="1481138"/>
            <a:ext cx="7585075"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p:txBody>
          <a:bodyPr/>
          <a:lstStyle/>
          <a:p>
            <a:pPr eaLnBrk="1" hangingPunct="1">
              <a:defRPr/>
            </a:pPr>
            <a:r>
              <a:rPr lang="en-US" dirty="0" smtClean="0"/>
              <a:t>At </a:t>
            </a:r>
            <a:r>
              <a:rPr lang="en-US" dirty="0"/>
              <a:t>least half a million children become ill with tuberculosis (TB) each year. </a:t>
            </a:r>
            <a:endParaRPr lang="en-US" dirty="0" smtClean="0"/>
          </a:p>
          <a:p>
            <a:pPr eaLnBrk="1" hangingPunct="1">
              <a:defRPr/>
            </a:pPr>
            <a:r>
              <a:rPr lang="en-US" dirty="0" smtClean="0"/>
              <a:t> </a:t>
            </a:r>
            <a:r>
              <a:rPr lang="en-US" dirty="0"/>
              <a:t>Up to 74 000 HIV-uninfected children die of TB every year*. </a:t>
            </a:r>
            <a:endParaRPr lang="en-US" dirty="0" smtClean="0"/>
          </a:p>
          <a:p>
            <a:pPr marL="109537" indent="0" eaLnBrk="1" hangingPunct="1">
              <a:buFont typeface="Wingdings 3" pitchFamily="18" charset="2"/>
              <a:buNone/>
              <a:defRPr/>
            </a:pPr>
            <a:r>
              <a:rPr lang="en-US" dirty="0" smtClean="0"/>
              <a:t>-</a:t>
            </a:r>
            <a:r>
              <a:rPr lang="en-US" sz="2000" i="1" dirty="0" smtClean="0"/>
              <a:t>WHO 2013</a:t>
            </a:r>
            <a:endParaRPr lang="en-US" sz="2000" i="1" dirty="0"/>
          </a:p>
        </p:txBody>
      </p:sp>
      <p:sp>
        <p:nvSpPr>
          <p:cNvPr id="233476" name="Rectangle 4"/>
          <p:cNvSpPr>
            <a:spLocks noGrp="1" noChangeArrowheads="1"/>
          </p:cNvSpPr>
          <p:nvPr>
            <p:ph type="title"/>
          </p:nvPr>
        </p:nvSpPr>
        <p:spPr/>
        <p:txBody>
          <a:bodyPr/>
          <a:lstStyle/>
          <a:p>
            <a:pPr eaLnBrk="1" fontAlgn="auto" hangingPunct="1">
              <a:spcAft>
                <a:spcPts val="0"/>
              </a:spcAft>
              <a:defRPr/>
            </a:pPr>
            <a:r>
              <a:rPr lang="en-US"/>
              <a:t>Pediatric Tuberculosis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p:cNvSpPr>
            <a:spLocks noGrp="1"/>
          </p:cNvSpPr>
          <p:nvPr>
            <p:ph idx="1"/>
          </p:nvPr>
        </p:nvSpPr>
        <p:spPr/>
        <p:txBody>
          <a:bodyPr/>
          <a:lstStyle/>
          <a:p>
            <a:pPr eaLnBrk="1" hangingPunct="1"/>
            <a:r>
              <a:rPr lang="en-US" dirty="0" smtClean="0"/>
              <a:t>70–80% of children with TB, have the disease in their lungs (pulmonary TB). The rest are affected by TB disease in other parts of the body (</a:t>
            </a:r>
            <a:r>
              <a:rPr lang="en-US" dirty="0" err="1" smtClean="0"/>
              <a:t>extrapulmonary</a:t>
            </a:r>
            <a:r>
              <a:rPr lang="en-US" dirty="0" smtClean="0"/>
              <a:t> TB). </a:t>
            </a:r>
          </a:p>
          <a:p>
            <a:pPr eaLnBrk="1" hangingPunct="1"/>
            <a:r>
              <a:rPr lang="en-US" sz="2000" i="1" dirty="0" smtClean="0"/>
              <a:t>WHO 2013</a:t>
            </a:r>
          </a:p>
          <a:p>
            <a:pPr eaLnBrk="1" hangingPunct="1"/>
            <a:endParaRPr lang="en-US" dirty="0" smtClean="0"/>
          </a:p>
        </p:txBody>
      </p:sp>
      <p:sp>
        <p:nvSpPr>
          <p:cNvPr id="3" name="Title 2"/>
          <p:cNvSpPr>
            <a:spLocks noGrp="1"/>
          </p:cNvSpPr>
          <p:nvPr>
            <p:ph type="title"/>
          </p:nvPr>
        </p:nvSpPr>
        <p:spPr/>
        <p:txBody>
          <a:bodyPr/>
          <a:lstStyle/>
          <a:p>
            <a:pPr eaLnBrk="1" hangingPunct="1">
              <a:defRPr/>
            </a:pPr>
            <a:r>
              <a:rPr lang="en-US" dirty="0" smtClean="0"/>
              <a:t>Pediatric Tuberculosis</a:t>
            </a:r>
            <a:endParaRPr lang="en-US"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814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p:cNvSpPr>
            <a:spLocks noGrp="1"/>
          </p:cNvSpPr>
          <p:nvPr>
            <p:ph idx="4294967295"/>
          </p:nvPr>
        </p:nvSpPr>
        <p:spPr>
          <a:xfrm>
            <a:off x="0" y="1481138"/>
            <a:ext cx="8229600" cy="4525962"/>
          </a:xfrm>
        </p:spPr>
        <p:txBody>
          <a:bodyPr/>
          <a:lstStyle/>
          <a:p>
            <a:pPr eaLnBrk="1" hangingPunct="1"/>
            <a:r>
              <a:rPr lang="en-US" smtClean="0"/>
              <a:t>There were over ten million orphans due to parental TB deaths in 2010. </a:t>
            </a:r>
          </a:p>
        </p:txBody>
      </p:sp>
      <p:pic>
        <p:nvPicPr>
          <p:cNvPr id="358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362200"/>
            <a:ext cx="590550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1"/>
          <p:cNvSpPr>
            <a:spLocks noGrp="1"/>
          </p:cNvSpPr>
          <p:nvPr>
            <p:ph idx="4294967295"/>
          </p:nvPr>
        </p:nvSpPr>
        <p:spPr>
          <a:xfrm>
            <a:off x="0" y="1481138"/>
            <a:ext cx="8229600" cy="4525962"/>
          </a:xfrm>
        </p:spPr>
        <p:txBody>
          <a:bodyPr/>
          <a:lstStyle/>
          <a:p>
            <a:pPr eaLnBrk="1" hangingPunct="1"/>
            <a:r>
              <a:rPr lang="en-US" smtClean="0"/>
              <a:t>Every day, more than 200 children under the age of 15 die needlessly from TB - a disease that is preventable and curable. –</a:t>
            </a:r>
          </a:p>
          <a:p>
            <a:endParaRPr lang="en-US" smtClean="0"/>
          </a:p>
          <a:p>
            <a:endParaRPr lang="en-US" smtClean="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450" y="2895600"/>
            <a:ext cx="5046663"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7988" y="1481138"/>
            <a:ext cx="5788025" cy="45259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1890" name="Rectangle 2"/>
          <p:cNvSpPr>
            <a:spLocks noGrp="1" noChangeArrowheads="1"/>
          </p:cNvSpPr>
          <p:nvPr>
            <p:ph type="title"/>
          </p:nvPr>
        </p:nvSpPr>
        <p:spPr/>
        <p:txBody>
          <a:bodyPr/>
          <a:lstStyle/>
          <a:p>
            <a:pPr eaLnBrk="1" fontAlgn="auto" hangingPunct="1">
              <a:spcAft>
                <a:spcPts val="0"/>
              </a:spcAft>
              <a:defRPr/>
            </a:pPr>
            <a:r>
              <a:rPr lang="en-US"/>
              <a:t>TB Exposure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p:txBody>
          <a:bodyPr/>
          <a:lstStyle/>
          <a:p>
            <a:pPr eaLnBrk="1" hangingPunct="1"/>
            <a:r>
              <a:rPr lang="en-US" sz="2800" dirty="0" smtClean="0"/>
              <a:t>Infants and post pubertal adolescents are at increased risk of progression of LTBI to TB disease</a:t>
            </a:r>
          </a:p>
          <a:p>
            <a:pPr eaLnBrk="1" hangingPunct="1">
              <a:buFont typeface="Wingdings" pitchFamily="2" charset="2"/>
              <a:buNone/>
            </a:pPr>
            <a:endParaRPr lang="en-US" sz="2800" dirty="0" smtClean="0"/>
          </a:p>
        </p:txBody>
      </p:sp>
      <p:sp>
        <p:nvSpPr>
          <p:cNvPr id="246786" name="Rectangle 2"/>
          <p:cNvSpPr>
            <a:spLocks noGrp="1" noChangeArrowheads="1"/>
          </p:cNvSpPr>
          <p:nvPr>
            <p:ph type="title"/>
          </p:nvPr>
        </p:nvSpPr>
        <p:spPr/>
        <p:txBody>
          <a:bodyPr/>
          <a:lstStyle/>
          <a:p>
            <a:pPr eaLnBrk="1" fontAlgn="auto" hangingPunct="1">
              <a:spcAft>
                <a:spcPts val="0"/>
              </a:spcAft>
              <a:defRPr/>
            </a:pPr>
            <a:r>
              <a:rPr lang="en-US"/>
              <a:t>PediatricTuberculosis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r>
              <a:rPr lang="en-US" sz="2400" dirty="0" smtClean="0"/>
              <a:t>2-12 weeks</a:t>
            </a:r>
          </a:p>
          <a:p>
            <a:pPr eaLnBrk="1" hangingPunct="1"/>
            <a:r>
              <a:rPr lang="en-US" sz="2400" dirty="0" smtClean="0"/>
              <a:t>Risk of developing tuberculosis disease is highest during the 6 months after infection and remains high for 2 years</a:t>
            </a:r>
          </a:p>
          <a:p>
            <a:endParaRPr lang="en-US" dirty="0"/>
          </a:p>
        </p:txBody>
      </p:sp>
      <p:sp>
        <p:nvSpPr>
          <p:cNvPr id="3" name="Title 2"/>
          <p:cNvSpPr>
            <a:spLocks noGrp="1"/>
          </p:cNvSpPr>
          <p:nvPr>
            <p:ph type="title"/>
          </p:nvPr>
        </p:nvSpPr>
        <p:spPr/>
        <p:txBody>
          <a:bodyPr/>
          <a:lstStyle/>
          <a:p>
            <a:r>
              <a:rPr lang="en-US" sz="4400" dirty="0" smtClean="0"/>
              <a:t>Incubation Period:</a:t>
            </a:r>
            <a:endParaRPr lang="en-US" dirty="0"/>
          </a:p>
        </p:txBody>
      </p:sp>
      <p:pic>
        <p:nvPicPr>
          <p:cNvPr id="166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743200"/>
            <a:ext cx="3390900" cy="379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56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85950" y="1481138"/>
            <a:ext cx="5372100" cy="45259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5810"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a:t>Risk of TB Progression Based on 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8"/>
          <p:cNvSpPr>
            <a:spLocks noGrp="1" noChangeArrowheads="1"/>
          </p:cNvSpPr>
          <p:nvPr>
            <p:ph idx="1"/>
          </p:nvPr>
        </p:nvSpPr>
        <p:spPr/>
        <p:txBody>
          <a:bodyPr/>
          <a:lstStyle/>
          <a:p>
            <a:pPr eaLnBrk="1" hangingPunct="1"/>
            <a:r>
              <a:rPr lang="en-US" b="1" smtClean="0">
                <a:solidFill>
                  <a:schemeClr val="hlink"/>
                </a:solidFill>
              </a:rPr>
              <a:t>Contact with a smear-positive PTB case</a:t>
            </a:r>
          </a:p>
          <a:p>
            <a:pPr eaLnBrk="1" hangingPunct="1"/>
            <a:endParaRPr lang="en-US" b="1" smtClean="0">
              <a:solidFill>
                <a:schemeClr val="hlink"/>
              </a:solidFill>
            </a:endParaRPr>
          </a:p>
          <a:p>
            <a:pPr eaLnBrk="1" hangingPunct="1"/>
            <a:r>
              <a:rPr lang="en-US" b="1" smtClean="0">
                <a:solidFill>
                  <a:schemeClr val="hlink"/>
                </a:solidFill>
              </a:rPr>
              <a:t>Respiratory symptoms for more than 2-3 weeks</a:t>
            </a:r>
          </a:p>
          <a:p>
            <a:pPr eaLnBrk="1" hangingPunct="1">
              <a:buFont typeface="Wingdings" pitchFamily="2" charset="2"/>
              <a:buNone/>
            </a:pPr>
            <a:r>
              <a:rPr lang="en-US" b="1" smtClean="0">
                <a:solidFill>
                  <a:schemeClr val="hlink"/>
                </a:solidFill>
              </a:rPr>
              <a:t>  not responding to broad- spectrum antibiotics</a:t>
            </a:r>
          </a:p>
          <a:p>
            <a:pPr eaLnBrk="1" hangingPunct="1"/>
            <a:endParaRPr lang="en-US" b="1" smtClean="0">
              <a:solidFill>
                <a:schemeClr val="hlink"/>
              </a:solidFill>
            </a:endParaRPr>
          </a:p>
          <a:p>
            <a:pPr eaLnBrk="1" hangingPunct="1"/>
            <a:endParaRPr lang="en-US" smtClean="0"/>
          </a:p>
        </p:txBody>
      </p:sp>
      <p:sp>
        <p:nvSpPr>
          <p:cNvPr id="148487" name="Rectangle 7"/>
          <p:cNvSpPr>
            <a:spLocks noGrp="1" noChangeArrowheads="1"/>
          </p:cNvSpPr>
          <p:nvPr>
            <p:ph type="title"/>
          </p:nvPr>
        </p:nvSpPr>
        <p:spPr/>
        <p:txBody>
          <a:bodyPr>
            <a:normAutofit fontScale="90000"/>
          </a:bodyPr>
          <a:lstStyle/>
          <a:p>
            <a:pPr eaLnBrk="1" fontAlgn="auto" hangingPunct="1">
              <a:spcAft>
                <a:spcPts val="0"/>
              </a:spcAft>
              <a:defRPr/>
            </a:pPr>
            <a:r>
              <a:rPr lang="en-US" sz="4000"/>
              <a:t>Pediatric Tuberculosis: Diagnosis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5"/>
          <p:cNvSpPr>
            <a:spLocks noGrp="1"/>
          </p:cNvSpPr>
          <p:nvPr>
            <p:ph idx="1"/>
          </p:nvPr>
        </p:nvSpPr>
        <p:spPr/>
        <p:txBody>
          <a:bodyPr/>
          <a:lstStyle/>
          <a:p>
            <a:pPr eaLnBrk="1" hangingPunct="1"/>
            <a:r>
              <a:rPr lang="en-US" dirty="0" smtClean="0">
                <a:hlinkClick r:id="rId3"/>
              </a:rPr>
              <a:t>http://www.youtube.com/watch?v=nZZZjiqxCbY</a:t>
            </a:r>
            <a:endParaRPr lang="en-US" dirty="0" smtClean="0"/>
          </a:p>
        </p:txBody>
      </p:sp>
      <p:sp>
        <p:nvSpPr>
          <p:cNvPr id="5" name="Title 4"/>
          <p:cNvSpPr>
            <a:spLocks noGrp="1"/>
          </p:cNvSpPr>
          <p:nvPr>
            <p:ph type="title"/>
          </p:nvPr>
        </p:nvSpPr>
        <p:spPr/>
        <p:txBody>
          <a:bodyPr>
            <a:normAutofit fontScale="90000"/>
          </a:bodyPr>
          <a:lstStyle/>
          <a:p>
            <a:pPr eaLnBrk="1" fontAlgn="auto" hangingPunct="1">
              <a:spcAft>
                <a:spcPts val="0"/>
              </a:spcAft>
              <a:defRPr/>
            </a:pPr>
            <a:r>
              <a:rPr lang="en-US" dirty="0" smtClean="0"/>
              <a:t>Struggle to Live – A Fight Against TB by James </a:t>
            </a:r>
            <a:r>
              <a:rPr lang="en-US" dirty="0" err="1" smtClean="0"/>
              <a:t>Nacthwey</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365760" indent="-256032" eaLnBrk="1" fontAlgn="auto" hangingPunct="1">
              <a:spcAft>
                <a:spcPts val="0"/>
              </a:spcAft>
              <a:buFont typeface="Wingdings 3"/>
              <a:buChar char=""/>
              <a:defRPr/>
            </a:pPr>
            <a:r>
              <a:rPr lang="en-US" dirty="0" smtClean="0"/>
              <a:t>5 TU intradermal, wait 48-72 hours for T-cell response (type IV hypersensitivity) and inflammation, measure induration</a:t>
            </a:r>
          </a:p>
          <a:p>
            <a:pPr marL="365760" indent="-256032" eaLnBrk="1" fontAlgn="auto" hangingPunct="1">
              <a:spcAft>
                <a:spcPts val="0"/>
              </a:spcAft>
              <a:buFont typeface="Wingdings 3"/>
              <a:buChar char=""/>
              <a:defRPr/>
            </a:pPr>
            <a:endParaRPr lang="en-US" dirty="0" smtClean="0"/>
          </a:p>
          <a:p>
            <a:pPr marL="365760" indent="-256032" eaLnBrk="1" fontAlgn="auto" hangingPunct="1">
              <a:spcAft>
                <a:spcPts val="0"/>
              </a:spcAft>
              <a:buFont typeface="Wingdings 3"/>
              <a:buChar char=""/>
              <a:defRPr/>
            </a:pPr>
            <a:r>
              <a:rPr lang="en-US" dirty="0" smtClean="0"/>
              <a:t>Requires 2 visits (low return rate)</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smtClean="0"/>
              <a:t>Cheap: ~$5 per dose</a:t>
            </a:r>
          </a:p>
          <a:p>
            <a:pPr marL="365760" indent="-256032" eaLnBrk="1" fontAlgn="auto" hangingPunct="1">
              <a:spcAft>
                <a:spcPts val="0"/>
              </a:spcAft>
              <a:buFont typeface="Wingdings 3"/>
              <a:buChar char=""/>
              <a:defRPr/>
            </a:pPr>
            <a:endParaRPr lang="en-US" dirty="0" smtClean="0"/>
          </a:p>
          <a:p>
            <a:pPr marL="365760" indent="-256032" eaLnBrk="1" fontAlgn="auto" hangingPunct="1">
              <a:spcAft>
                <a:spcPts val="0"/>
              </a:spcAft>
              <a:buFont typeface="Wingdings 3"/>
              <a:buChar char=""/>
              <a:defRPr/>
            </a:pPr>
            <a:r>
              <a:rPr lang="en-US" dirty="0" smtClean="0"/>
              <a:t>Reader variability </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smtClean="0"/>
              <a:t>False Positives</a:t>
            </a:r>
          </a:p>
          <a:p>
            <a:pPr marL="621792" lvl="1" eaLnBrk="1" fontAlgn="auto" hangingPunct="1">
              <a:spcBef>
                <a:spcPts val="324"/>
              </a:spcBef>
              <a:spcAft>
                <a:spcPts val="0"/>
              </a:spcAft>
              <a:buFont typeface="Verdana"/>
              <a:buChar char="◦"/>
              <a:defRPr/>
            </a:pPr>
            <a:r>
              <a:rPr lang="en-US" dirty="0" smtClean="0"/>
              <a:t>Read incorrectly; read too early (type I reaction), measured incorrectly</a:t>
            </a:r>
          </a:p>
          <a:p>
            <a:pPr marL="621792" lvl="1" eaLnBrk="1" fontAlgn="auto" hangingPunct="1">
              <a:spcBef>
                <a:spcPts val="324"/>
              </a:spcBef>
              <a:spcAft>
                <a:spcPts val="0"/>
              </a:spcAft>
              <a:buFont typeface="Verdana"/>
              <a:buChar char="◦"/>
              <a:defRPr/>
            </a:pPr>
            <a:r>
              <a:rPr lang="en-US" dirty="0" smtClean="0"/>
              <a:t>BCG vaccine</a:t>
            </a:r>
          </a:p>
          <a:p>
            <a:pPr marL="621792" lvl="1" eaLnBrk="1" fontAlgn="auto" hangingPunct="1">
              <a:spcBef>
                <a:spcPts val="324"/>
              </a:spcBef>
              <a:spcAft>
                <a:spcPts val="0"/>
              </a:spcAft>
              <a:buFont typeface="Verdana"/>
              <a:buChar char="◦"/>
              <a:defRPr/>
            </a:pPr>
            <a:r>
              <a:rPr lang="en-US" dirty="0" smtClean="0"/>
              <a:t>Cross-reactive with other non-mycobacterium species</a:t>
            </a:r>
          </a:p>
          <a:p>
            <a:pPr marL="621792" lvl="1" eaLnBrk="1" fontAlgn="auto" hangingPunct="1">
              <a:spcBef>
                <a:spcPts val="324"/>
              </a:spcBef>
              <a:spcAft>
                <a:spcPts val="0"/>
              </a:spcAft>
              <a:buFont typeface="Verdana"/>
              <a:buChar char="◦"/>
              <a:defRPr/>
            </a:pPr>
            <a:endParaRPr lang="en-US" dirty="0" smtClean="0"/>
          </a:p>
          <a:p>
            <a:pPr marL="365760" indent="-256032" eaLnBrk="1" fontAlgn="auto" hangingPunct="1">
              <a:spcAft>
                <a:spcPts val="0"/>
              </a:spcAft>
              <a:buFont typeface="Wingdings 3"/>
              <a:buChar char=""/>
              <a:defRPr/>
            </a:pPr>
            <a:r>
              <a:rPr lang="en-US" dirty="0" smtClean="0"/>
              <a:t>False Negatives</a:t>
            </a:r>
          </a:p>
          <a:p>
            <a:pPr marL="621792" lvl="1" eaLnBrk="1" fontAlgn="auto" hangingPunct="1">
              <a:spcBef>
                <a:spcPts val="324"/>
              </a:spcBef>
              <a:spcAft>
                <a:spcPts val="0"/>
              </a:spcAft>
              <a:buFont typeface="Verdana"/>
              <a:buChar char="◦"/>
              <a:defRPr/>
            </a:pPr>
            <a:r>
              <a:rPr lang="en-US" dirty="0" smtClean="0"/>
              <a:t>Given incorrectly (wrong dose, given IM)</a:t>
            </a:r>
          </a:p>
          <a:p>
            <a:pPr marL="621792" lvl="1" eaLnBrk="1" fontAlgn="auto" hangingPunct="1">
              <a:spcBef>
                <a:spcPts val="324"/>
              </a:spcBef>
              <a:spcAft>
                <a:spcPts val="0"/>
              </a:spcAft>
              <a:buFont typeface="Verdana"/>
              <a:buChar char="◦"/>
              <a:defRPr/>
            </a:pPr>
            <a:r>
              <a:rPr lang="en-US" dirty="0"/>
              <a:t>Read </a:t>
            </a:r>
            <a:r>
              <a:rPr lang="en-US" dirty="0" smtClean="0"/>
              <a:t>incorrectly</a:t>
            </a:r>
          </a:p>
          <a:p>
            <a:pPr marL="621792" lvl="1" eaLnBrk="1" fontAlgn="auto" hangingPunct="1">
              <a:spcBef>
                <a:spcPts val="324"/>
              </a:spcBef>
              <a:spcAft>
                <a:spcPts val="0"/>
              </a:spcAft>
              <a:buFont typeface="Verdana"/>
              <a:buChar char="◦"/>
              <a:defRPr/>
            </a:pPr>
            <a:r>
              <a:rPr lang="en-US" dirty="0" smtClean="0"/>
              <a:t>Live virus vaccines (MMR studied, others presumed…</a:t>
            </a:r>
            <a:r>
              <a:rPr lang="en-US" dirty="0" err="1" smtClean="0"/>
              <a:t>ie</a:t>
            </a:r>
            <a:r>
              <a:rPr lang="en-US" dirty="0" smtClean="0"/>
              <a:t>. Influenza)</a:t>
            </a:r>
          </a:p>
          <a:p>
            <a:pPr marL="621792" lvl="1" eaLnBrk="1" fontAlgn="auto" hangingPunct="1">
              <a:spcBef>
                <a:spcPts val="324"/>
              </a:spcBef>
              <a:spcAft>
                <a:spcPts val="0"/>
              </a:spcAft>
              <a:buFont typeface="Verdana"/>
              <a:buChar char="◦"/>
              <a:defRPr/>
            </a:pPr>
            <a:r>
              <a:rPr lang="en-US" dirty="0" smtClean="0"/>
              <a:t>Anything affecting T-cell response (chronic steroids, HIV, measles, mumps, mono)</a:t>
            </a:r>
          </a:p>
          <a:p>
            <a:pPr marL="914400" lvl="2" indent="0" eaLnBrk="1" fontAlgn="auto" hangingPunct="1">
              <a:spcAft>
                <a:spcPts val="0"/>
              </a:spcAft>
              <a:buFont typeface="Wingdings 2"/>
              <a:buNone/>
              <a:defRPr/>
            </a:pPr>
            <a:endParaRPr lang="en-US" dirty="0" smtClean="0"/>
          </a:p>
          <a:p>
            <a:pPr marL="365760" indent="-256032" eaLnBrk="1" fontAlgn="auto" hangingPunct="1">
              <a:spcAft>
                <a:spcPts val="0"/>
              </a:spcAft>
              <a:buFont typeface="Wingdings 3"/>
              <a:buChar char=""/>
              <a:defRPr/>
            </a:pPr>
            <a:endParaRPr lang="en-US" dirty="0"/>
          </a:p>
        </p:txBody>
      </p:sp>
      <p:sp>
        <p:nvSpPr>
          <p:cNvPr id="2" name="Title 1"/>
          <p:cNvSpPr>
            <a:spLocks noGrp="1"/>
          </p:cNvSpPr>
          <p:nvPr>
            <p:ph type="title"/>
          </p:nvPr>
        </p:nvSpPr>
        <p:spPr>
          <a:xfrm>
            <a:off x="381000" y="304800"/>
            <a:ext cx="8229600" cy="1143000"/>
          </a:xfrm>
        </p:spPr>
        <p:txBody>
          <a:bodyPr>
            <a:normAutofit fontScale="90000"/>
          </a:bodyPr>
          <a:lstStyle/>
          <a:p>
            <a:pPr eaLnBrk="1" fontAlgn="auto" hangingPunct="1">
              <a:spcAft>
                <a:spcPts val="0"/>
              </a:spcAft>
              <a:defRPr/>
            </a:pPr>
            <a:r>
              <a:rPr lang="en-US" u="sng" dirty="0" smtClean="0"/>
              <a:t>PPD</a:t>
            </a:r>
            <a:r>
              <a:rPr lang="en-US" sz="2200" dirty="0"/>
              <a:t/>
            </a:r>
            <a:br>
              <a:rPr lang="en-US" sz="2200" dirty="0"/>
            </a:br>
            <a:r>
              <a:rPr lang="en-US" sz="2200" dirty="0" smtClean="0"/>
              <a:t>(Purified </a:t>
            </a:r>
            <a:r>
              <a:rPr lang="en-US" sz="2200" dirty="0"/>
              <a:t>Protein </a:t>
            </a:r>
            <a:r>
              <a:rPr lang="en-US" sz="2200" dirty="0" smtClean="0"/>
              <a:t>Derivative)</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p:txBody>
          <a:bodyPr/>
          <a:lstStyle/>
          <a:p>
            <a:pPr lvl="1" eaLnBrk="1" hangingPunct="1">
              <a:buFont typeface="Arial" charset="0"/>
              <a:buChar char="•"/>
              <a:defRPr/>
            </a:pPr>
            <a:r>
              <a:rPr lang="en-US" dirty="0" smtClean="0"/>
              <a:t>Four validated screening questions from CDC</a:t>
            </a:r>
          </a:p>
          <a:p>
            <a:pPr marL="1371600" lvl="2" indent="-457200" eaLnBrk="1" hangingPunct="1">
              <a:buFont typeface="Lucida Sans Unicode" pitchFamily="34" charset="0"/>
              <a:buAutoNum type="arabicPeriod"/>
              <a:defRPr/>
            </a:pPr>
            <a:r>
              <a:rPr lang="en-US" dirty="0" smtClean="0"/>
              <a:t>Has a family member or contact had TB disease?</a:t>
            </a:r>
          </a:p>
          <a:p>
            <a:pPr marL="1371600" lvl="2" indent="-457200" eaLnBrk="1" hangingPunct="1">
              <a:buFont typeface="Lucida Sans Unicode" pitchFamily="34" charset="0"/>
              <a:buAutoNum type="arabicPeriod"/>
              <a:defRPr/>
            </a:pPr>
            <a:r>
              <a:rPr lang="en-US" dirty="0" smtClean="0"/>
              <a:t>Has a family member had a positive PPD?</a:t>
            </a:r>
          </a:p>
          <a:p>
            <a:pPr marL="1371600" lvl="2" indent="-457200" eaLnBrk="1" hangingPunct="1">
              <a:buFont typeface="Lucida Sans Unicode" pitchFamily="34" charset="0"/>
              <a:buAutoNum type="arabicPeriod"/>
              <a:defRPr/>
            </a:pPr>
            <a:r>
              <a:rPr lang="en-US" dirty="0" smtClean="0"/>
              <a:t>Was your child born in a high-risk county (countries other than the US, Australia, New Zealand, or Western and Northern European countries)?</a:t>
            </a:r>
          </a:p>
          <a:p>
            <a:pPr marL="1371600" lvl="2" indent="-457200" eaLnBrk="1" hangingPunct="1">
              <a:buFont typeface="Lucida Sans Unicode" pitchFamily="34" charset="0"/>
              <a:buAutoNum type="arabicPeriod"/>
              <a:defRPr/>
            </a:pPr>
            <a:r>
              <a:rPr lang="en-US" dirty="0" smtClean="0"/>
              <a:t>Has your child traveled (or had contact with resident populations) to a high risk country for more than 1 week?</a:t>
            </a:r>
          </a:p>
          <a:p>
            <a:pPr marL="914400" lvl="2" indent="0" eaLnBrk="1" hangingPunct="1">
              <a:buFont typeface="Wingdings 2" pitchFamily="18" charset="2"/>
              <a:buNone/>
              <a:defRPr/>
            </a:pPr>
            <a:r>
              <a:rPr lang="en-US" sz="2000" i="1" dirty="0" smtClean="0"/>
              <a:t>Targeted Tuberculin Skin Testing and Treatment of Latent Tuberculosis Infection in Children and Adolescents; Pediatrics 2004; 114; 1175</a:t>
            </a:r>
          </a:p>
          <a:p>
            <a:pPr marL="914400" lvl="2" indent="0" eaLnBrk="1" hangingPunct="1">
              <a:buFont typeface="Wingdings 2" pitchFamily="18" charset="2"/>
              <a:buNone/>
              <a:defRPr/>
            </a:pPr>
            <a:endParaRPr lang="en-US" i="1" dirty="0" smtClean="0"/>
          </a:p>
          <a:p>
            <a:pPr lvl="1" eaLnBrk="1" hangingPunct="1">
              <a:defRPr/>
            </a:pPr>
            <a:endParaRPr lang="en-US" dirty="0" smtClean="0"/>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Who to Screen? Targeted TB Screening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525963"/>
          </a:xfrm>
          <a:extLst/>
        </p:spPr>
        <p:txBody>
          <a:bodyPr>
            <a:normAutofit fontScale="92500" lnSpcReduction="20000"/>
          </a:bodyPr>
          <a:lstStyle/>
          <a:p>
            <a:pPr marL="365760" indent="-256032" eaLnBrk="1" fontAlgn="auto" hangingPunct="1">
              <a:spcAft>
                <a:spcPts val="0"/>
              </a:spcAft>
              <a:buFont typeface="Wingdings 3"/>
              <a:buChar char=""/>
              <a:defRPr/>
            </a:pPr>
            <a:r>
              <a:rPr lang="en-US" dirty="0" smtClean="0"/>
              <a:t>Does your child spend time with anyone who has been in jail or a shelter, uses illegal drugs, or has HIV?</a:t>
            </a:r>
          </a:p>
          <a:p>
            <a:pPr marL="365760" indent="-256032" eaLnBrk="1" fontAlgn="auto" hangingPunct="1">
              <a:spcAft>
                <a:spcPts val="0"/>
              </a:spcAft>
              <a:buFont typeface="Wingdings 3"/>
              <a:buChar char=""/>
              <a:defRPr/>
            </a:pPr>
            <a:r>
              <a:rPr lang="en-US" strike="sngStrike" dirty="0" smtClean="0"/>
              <a:t>Has your child drank raw milk or eaten unpasteurized cheese?</a:t>
            </a:r>
          </a:p>
          <a:p>
            <a:pPr marL="365760" indent="-256032" eaLnBrk="1" fontAlgn="auto" hangingPunct="1">
              <a:spcAft>
                <a:spcPts val="0"/>
              </a:spcAft>
              <a:buFont typeface="Wingdings 3"/>
              <a:buChar char=""/>
              <a:defRPr/>
            </a:pPr>
            <a:r>
              <a:rPr lang="en-US" dirty="0" smtClean="0"/>
              <a:t>Does your child have a household member who was born outside of the US?</a:t>
            </a:r>
          </a:p>
          <a:p>
            <a:pPr marL="365760" indent="-256032" eaLnBrk="1" fontAlgn="auto" hangingPunct="1">
              <a:spcAft>
                <a:spcPts val="0"/>
              </a:spcAft>
              <a:buFont typeface="Wingdings 3"/>
              <a:buChar char=""/>
              <a:defRPr/>
            </a:pPr>
            <a:r>
              <a:rPr lang="en-US" dirty="0" smtClean="0"/>
              <a:t>Does your child have a household member who has traveled outside of the US?</a:t>
            </a:r>
          </a:p>
          <a:p>
            <a:pPr marL="0" indent="0" eaLnBrk="1" fontAlgn="auto" hangingPunct="1">
              <a:spcAft>
                <a:spcPts val="0"/>
              </a:spcAft>
              <a:buFont typeface="Wingdings 3"/>
              <a:buNone/>
              <a:defRPr/>
            </a:pPr>
            <a:endParaRPr lang="en-US" sz="2000" dirty="0" smtClean="0"/>
          </a:p>
          <a:p>
            <a:pPr marL="0" indent="0" eaLnBrk="1" fontAlgn="auto" hangingPunct="1">
              <a:spcAft>
                <a:spcPts val="0"/>
              </a:spcAft>
              <a:buFont typeface="Wingdings 3"/>
              <a:buNone/>
              <a:defRPr/>
            </a:pPr>
            <a:endParaRPr lang="en-US" sz="2000" dirty="0"/>
          </a:p>
          <a:p>
            <a:pPr marL="0" indent="0" eaLnBrk="1" fontAlgn="auto" hangingPunct="1">
              <a:spcAft>
                <a:spcPts val="0"/>
              </a:spcAft>
              <a:buFont typeface="Wingdings 3"/>
              <a:buNone/>
              <a:defRPr/>
            </a:pPr>
            <a:r>
              <a:rPr lang="en-US" sz="2000" dirty="0" smtClean="0"/>
              <a:t>Targeted Tuberculin Skin Testing and Treatment of Latent Tuberculosis Infection in Children and Adolescents; Pediatrics 2004; 114; 1175</a:t>
            </a:r>
            <a:endParaRPr lang="en-US" sz="2000" dirty="0"/>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u="sng" dirty="0" smtClean="0"/>
              <a:t>Risk-assessment can also include…</a:t>
            </a:r>
            <a:endParaRPr lang="en-US" u="sng"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ositive-ppd-skin-test-pi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3962400"/>
            <a:ext cx="2705100" cy="21526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62" name="Rectangle 2"/>
          <p:cNvSpPr>
            <a:spLocks noGrp="1" noChangeArrowheads="1"/>
          </p:cNvSpPr>
          <p:nvPr>
            <p:ph type="title"/>
          </p:nvPr>
        </p:nvSpPr>
        <p:spPr/>
        <p:txBody>
          <a:bodyPr/>
          <a:lstStyle/>
          <a:p>
            <a:pPr eaLnBrk="1" fontAlgn="auto" hangingPunct="1">
              <a:spcAft>
                <a:spcPts val="0"/>
              </a:spcAft>
              <a:defRPr/>
            </a:pPr>
            <a:r>
              <a:rPr lang="en-US"/>
              <a:t>PPD Reading</a:t>
            </a:r>
          </a:p>
        </p:txBody>
      </p:sp>
      <p:sp>
        <p:nvSpPr>
          <p:cNvPr id="47108" name="Text Box 7"/>
          <p:cNvSpPr txBox="1">
            <a:spLocks noChangeArrowheads="1"/>
          </p:cNvSpPr>
          <p:nvPr/>
        </p:nvSpPr>
        <p:spPr bwMode="auto">
          <a:xfrm>
            <a:off x="1752600" y="1600200"/>
            <a:ext cx="6248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The PPD is read 48 to 72 hours after placement of the test. Reading should be based on palpating the skin for induration borders. The reading should not be based on the extent of erythema on the arm. Many providers use a pen to facilitate measurement of induration. A single measurement of the induration diameter transverse to the long axis of the forearm should be recorded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p:txBody>
          <a:bodyPr/>
          <a:lstStyle/>
          <a:p>
            <a:pPr marL="609600" indent="-609600" eaLnBrk="1" hangingPunct="1">
              <a:lnSpc>
                <a:spcPct val="80000"/>
              </a:lnSpc>
            </a:pPr>
            <a:r>
              <a:rPr lang="en-US" sz="2000" dirty="0" smtClean="0"/>
              <a:t>&gt; 5mm induration: </a:t>
            </a:r>
            <a:br>
              <a:rPr lang="en-US" sz="2000" dirty="0" smtClean="0"/>
            </a:br>
            <a:r>
              <a:rPr lang="en-US" sz="2000" dirty="0" smtClean="0"/>
              <a:t>Household or close contacts of an active case, persons with a clinical suspicion of TB, and patients with HIV infection.</a:t>
            </a:r>
          </a:p>
          <a:p>
            <a:pPr marL="609600" indent="-609600" eaLnBrk="1" hangingPunct="1">
              <a:lnSpc>
                <a:spcPct val="80000"/>
              </a:lnSpc>
            </a:pPr>
            <a:r>
              <a:rPr lang="en-US" sz="2000" dirty="0" smtClean="0"/>
              <a:t>&gt; 10 mm of induration: </a:t>
            </a:r>
            <a:br>
              <a:rPr lang="en-US" sz="2000" dirty="0" smtClean="0"/>
            </a:br>
            <a:r>
              <a:rPr lang="en-US" sz="2000" dirty="0" smtClean="0"/>
              <a:t>foreign-born persons from high prevalence countries; those from medically underserved, low-income populations including high risk ethnic minorities; intravenous drug users; the homeless; residents of facilities for long term care (nursing homes, institutions for the developmentally disabled, and correctional institutions); and persons with medical conditions associated with a higher risk of TB.</a:t>
            </a:r>
            <a:br>
              <a:rPr lang="en-US" sz="2000" dirty="0" smtClean="0"/>
            </a:br>
            <a:r>
              <a:rPr lang="en-US" sz="2000" dirty="0" smtClean="0"/>
              <a:t>&gt; 15 mm induration: </a:t>
            </a:r>
            <a:br>
              <a:rPr lang="en-US" sz="2000" dirty="0" smtClean="0"/>
            </a:br>
            <a:r>
              <a:rPr lang="en-US" sz="2000" dirty="0" smtClean="0"/>
              <a:t>Low risk patient with no risk factors</a:t>
            </a:r>
          </a:p>
          <a:p>
            <a:pPr marL="609600" indent="-609600" eaLnBrk="1" hangingPunct="1">
              <a:lnSpc>
                <a:spcPct val="80000"/>
              </a:lnSpc>
              <a:buFont typeface="Wingdings" pitchFamily="2" charset="2"/>
              <a:buAutoNum type="arabicPeriod" startAt="3"/>
            </a:pPr>
            <a:endParaRPr lang="en-US" sz="2000" dirty="0" smtClean="0">
              <a:latin typeface="Times New Roman" pitchFamily="18" charset="0"/>
            </a:endParaRPr>
          </a:p>
          <a:p>
            <a:pPr marL="609600" indent="-609600" eaLnBrk="1" hangingPunct="1">
              <a:lnSpc>
                <a:spcPct val="80000"/>
              </a:lnSpc>
              <a:buFont typeface="Wingdings" pitchFamily="2" charset="2"/>
              <a:buNone/>
            </a:pPr>
            <a:endParaRPr lang="en-US" sz="2000" dirty="0" smtClean="0">
              <a:latin typeface="Times New Roman" pitchFamily="18" charset="0"/>
            </a:endParaRPr>
          </a:p>
          <a:p>
            <a:pPr marL="609600" indent="-609600" eaLnBrk="1" hangingPunct="1">
              <a:lnSpc>
                <a:spcPct val="80000"/>
              </a:lnSpc>
            </a:pPr>
            <a:endParaRPr lang="en-US" sz="2000" dirty="0" smtClean="0">
              <a:latin typeface="Times New Roman" pitchFamily="18" charset="0"/>
            </a:endParaRPr>
          </a:p>
        </p:txBody>
      </p:sp>
      <p:sp>
        <p:nvSpPr>
          <p:cNvPr id="257026"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hlink"/>
                </a:solidFill>
                <a:latin typeface="Times New Roman" pitchFamily="18" charset="0"/>
              </a:rPr>
              <a:t>Positive PPD</a:t>
            </a:r>
            <a:endParaRPr lang="en-US" dirty="0">
              <a:solidFill>
                <a:schemeClr val="hlink"/>
              </a:solidFill>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400" y="228600"/>
            <a:ext cx="8229600" cy="1143000"/>
          </a:xfrm>
        </p:spPr>
        <p:txBody>
          <a:bodyPr/>
          <a:lstStyle/>
          <a:p>
            <a:pPr eaLnBrk="1" hangingPunct="1">
              <a:defRPr/>
            </a:pPr>
            <a:r>
              <a:rPr lang="en-US" dirty="0" smtClean="0"/>
              <a:t>Community TB Screening</a:t>
            </a:r>
            <a:endParaRPr lang="en-US" dirty="0"/>
          </a:p>
        </p:txBody>
      </p:sp>
      <p:pic>
        <p:nvPicPr>
          <p:cNvPr id="5017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00200"/>
            <a:ext cx="3078163" cy="2306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descr="F:\TB Lianga d1\IMG_22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1752600"/>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F:\TB Lianga d1\IMG_22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356100"/>
            <a:ext cx="24638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F:\TB Lianga d1\IMG_21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127500"/>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ycobacterium tuberculosis diagnostic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62801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990600" y="381000"/>
            <a:ext cx="533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sz="3200" b="1">
                <a:solidFill>
                  <a:schemeClr val="bg1"/>
                </a:solidFill>
                <a:latin typeface="Times New Roman" pitchFamily="18" charset="0"/>
              </a:rPr>
              <a:t>PCR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p:txBody>
          <a:bodyPr/>
          <a:lstStyle/>
          <a:p>
            <a:pPr eaLnBrk="1" hangingPunct="1">
              <a:lnSpc>
                <a:spcPct val="90000"/>
              </a:lnSpc>
            </a:pPr>
            <a:r>
              <a:rPr lang="en-US" sz="2800" smtClean="0"/>
              <a:t> </a:t>
            </a:r>
            <a:r>
              <a:rPr lang="en-US" sz="2400" b="1" smtClean="0"/>
              <a:t>The Quantiferon-TB Gold In-Tube test is a specific test for M tuberculosis exposure in children, with performance characteristics similar to those for adults residing in regions with low levels of endemic disease. </a:t>
            </a:r>
          </a:p>
          <a:p>
            <a:pPr eaLnBrk="1" hangingPunct="1">
              <a:lnSpc>
                <a:spcPct val="90000"/>
              </a:lnSpc>
            </a:pPr>
            <a:r>
              <a:rPr lang="en-US" sz="2400" b="1" smtClean="0"/>
              <a:t>Concerns about test sensitivity, especially for children &lt;2 years of age, will require additional prospective long-term evaluation.</a:t>
            </a:r>
            <a:r>
              <a:rPr lang="en-US" sz="2800" smtClean="0"/>
              <a:t> </a:t>
            </a:r>
          </a:p>
          <a:p>
            <a:pPr eaLnBrk="1" hangingPunct="1">
              <a:lnSpc>
                <a:spcPct val="90000"/>
              </a:lnSpc>
            </a:pPr>
            <a:endParaRPr lang="en-US" sz="2800" smtClean="0"/>
          </a:p>
          <a:p>
            <a:pPr eaLnBrk="1" hangingPunct="1">
              <a:lnSpc>
                <a:spcPct val="90000"/>
              </a:lnSpc>
              <a:buFont typeface="Wingdings" pitchFamily="2" charset="2"/>
              <a:buNone/>
            </a:pPr>
            <a:r>
              <a:rPr lang="en-US" sz="1400" b="1" smtClean="0"/>
              <a:t>Latent Tuberculosis Diagnosis inChildren by Using theQuantiFERON-TB Gold In-Tube Test Jennifer Lighter, MD, Mona Rigaud, MD, MPH,Roger Eduardo, BS, Chia-Hui Peng MPH,Henry Pollack, MD</a:t>
            </a:r>
            <a:r>
              <a:rPr lang="en-US" sz="1400" smtClean="0"/>
              <a:t> PEDIATRICS Vol. 123 No. 1 January 2009, pp. 30-37 </a:t>
            </a:r>
            <a:endParaRPr lang="en-US" sz="1400" b="1" smtClean="0"/>
          </a:p>
          <a:p>
            <a:pPr eaLnBrk="1" hangingPunct="1">
              <a:lnSpc>
                <a:spcPct val="90000"/>
              </a:lnSpc>
            </a:pPr>
            <a:endParaRPr lang="en-US" sz="1400" smtClean="0"/>
          </a:p>
        </p:txBody>
      </p:sp>
      <p:sp>
        <p:nvSpPr>
          <p:cNvPr id="314370" name="Rectangle 2"/>
          <p:cNvSpPr>
            <a:spLocks noGrp="1" noChangeArrowheads="1"/>
          </p:cNvSpPr>
          <p:nvPr>
            <p:ph type="title"/>
          </p:nvPr>
        </p:nvSpPr>
        <p:spPr/>
        <p:txBody>
          <a:bodyPr/>
          <a:lstStyle/>
          <a:p>
            <a:pPr eaLnBrk="1" fontAlgn="auto" hangingPunct="1">
              <a:spcAft>
                <a:spcPts val="0"/>
              </a:spcAft>
              <a:defRPr/>
            </a:pPr>
            <a:r>
              <a:rPr lang="en-US"/>
              <a:t>Quantiferon TB Gold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u="sng" dirty="0" smtClean="0"/>
              <a:t>IGRA vs. PPD testing</a:t>
            </a:r>
            <a:endParaRPr lang="en-US" u="sng" dirty="0"/>
          </a:p>
        </p:txBody>
      </p:sp>
      <p:sp>
        <p:nvSpPr>
          <p:cNvPr id="3" name="Content Placeholder 2"/>
          <p:cNvSpPr>
            <a:spLocks noGrp="1"/>
          </p:cNvSpPr>
          <p:nvPr>
            <p:ph idx="1"/>
          </p:nvPr>
        </p:nvSpPr>
        <p:spPr>
          <a:xfrm>
            <a:off x="457200" y="1600200"/>
            <a:ext cx="8458200" cy="4800600"/>
          </a:xfrm>
        </p:spPr>
        <p:txBody>
          <a:bodyPr>
            <a:normAutofit fontScale="62500" lnSpcReduction="20000"/>
          </a:bodyPr>
          <a:lstStyle/>
          <a:p>
            <a:pPr eaLnBrk="1" hangingPunct="1">
              <a:defRPr/>
            </a:pPr>
            <a:r>
              <a:rPr lang="en-US" dirty="0" smtClean="0"/>
              <a:t>Only one visit, do not need to return for reading</a:t>
            </a:r>
          </a:p>
          <a:p>
            <a:pPr eaLnBrk="1" hangingPunct="1">
              <a:defRPr/>
            </a:pPr>
            <a:endParaRPr lang="en-US" dirty="0" smtClean="0"/>
          </a:p>
          <a:p>
            <a:pPr eaLnBrk="1" hangingPunct="1">
              <a:defRPr/>
            </a:pPr>
            <a:r>
              <a:rPr lang="en-US" dirty="0" smtClean="0"/>
              <a:t>Sensitivity: ~75-90%, similar to PPD</a:t>
            </a:r>
          </a:p>
          <a:p>
            <a:pPr eaLnBrk="1" hangingPunct="1">
              <a:defRPr/>
            </a:pPr>
            <a:endParaRPr lang="en-US" dirty="0" smtClean="0"/>
          </a:p>
          <a:p>
            <a:pPr eaLnBrk="1" hangingPunct="1">
              <a:defRPr/>
            </a:pPr>
            <a:r>
              <a:rPr lang="en-US" dirty="0" smtClean="0"/>
              <a:t>Specificity: high 90’s%, slightly better than PPD</a:t>
            </a:r>
          </a:p>
          <a:p>
            <a:pPr lvl="1" eaLnBrk="1" hangingPunct="1">
              <a:defRPr/>
            </a:pPr>
            <a:r>
              <a:rPr lang="en-US" dirty="0" smtClean="0"/>
              <a:t>Fewer false positives, no cross-reactivity with BCG vaccine or other non-</a:t>
            </a:r>
            <a:r>
              <a:rPr lang="en-US" dirty="0" err="1" smtClean="0"/>
              <a:t>tuberculous</a:t>
            </a:r>
            <a:r>
              <a:rPr lang="en-US" dirty="0" smtClean="0"/>
              <a:t> mycobacteria </a:t>
            </a:r>
          </a:p>
          <a:p>
            <a:pPr lvl="1" eaLnBrk="1" hangingPunct="1">
              <a:defRPr/>
            </a:pPr>
            <a:endParaRPr lang="en-US" dirty="0" smtClean="0"/>
          </a:p>
          <a:p>
            <a:pPr eaLnBrk="1" hangingPunct="1">
              <a:defRPr/>
            </a:pPr>
            <a:r>
              <a:rPr lang="en-US" dirty="0" smtClean="0"/>
              <a:t>Not validated for age &lt; 5 years old</a:t>
            </a:r>
          </a:p>
          <a:p>
            <a:pPr eaLnBrk="1" hangingPunct="1">
              <a:defRPr/>
            </a:pPr>
            <a:endParaRPr lang="en-US" dirty="0" smtClean="0"/>
          </a:p>
          <a:p>
            <a:pPr eaLnBrk="1" hangingPunct="1">
              <a:defRPr/>
            </a:pPr>
            <a:r>
              <a:rPr lang="en-US" dirty="0" smtClean="0"/>
              <a:t>Cost at CNMC: $157 (vs. $5 PPD vs. $178 CBC w/ diff)</a:t>
            </a:r>
          </a:p>
          <a:p>
            <a:pPr eaLnBrk="1" hangingPunct="1">
              <a:defRPr/>
            </a:pPr>
            <a:endParaRPr lang="en-US" dirty="0" smtClean="0"/>
          </a:p>
          <a:p>
            <a:pPr eaLnBrk="1" hangingPunct="1">
              <a:defRPr/>
            </a:pPr>
            <a:r>
              <a:rPr lang="en-US" dirty="0" smtClean="0"/>
              <a:t>Needs to be collected in special tube and received by CNMC lab by 2PM on day of collection</a:t>
            </a:r>
          </a:p>
          <a:p>
            <a:pPr eaLnBrk="1" hangingPunct="1">
              <a:defRPr/>
            </a:pPr>
            <a:endParaRPr lang="en-US" dirty="0" smtClean="0"/>
          </a:p>
          <a:p>
            <a:pPr eaLnBrk="1" hangingPunct="1">
              <a:defRPr/>
            </a:pPr>
            <a:r>
              <a:rPr lang="en-US" dirty="0" smtClean="0"/>
              <a:t>Send-out to Quest, turn-around-time of 2 days</a:t>
            </a:r>
          </a:p>
          <a:p>
            <a:pPr eaLnBrk="1" hangingPunct="1">
              <a:defRPr/>
            </a:pPr>
            <a:endParaRPr lang="en-US" dirty="0" smtClean="0"/>
          </a:p>
          <a:p>
            <a:pPr eaLnBrk="1" hangingPunct="1">
              <a:defRPr/>
            </a:pPr>
            <a:r>
              <a:rPr lang="en-US" dirty="0" smtClean="0"/>
              <a:t>Covered fully by </a:t>
            </a:r>
            <a:r>
              <a:rPr lang="en-US" dirty="0" err="1" smtClean="0"/>
              <a:t>AmeriHealth</a:t>
            </a: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eaLnBrk="1" hangingPunct="1">
              <a:defRPr/>
            </a:pPr>
            <a:r>
              <a:rPr lang="en-US" dirty="0" smtClean="0"/>
              <a:t>BCG</a:t>
            </a:r>
            <a:endParaRPr lang="en-US" dirty="0"/>
          </a:p>
        </p:txBody>
      </p:sp>
      <p:sp>
        <p:nvSpPr>
          <p:cNvPr id="54275" name="Subtitle 7"/>
          <p:cNvSpPr>
            <a:spLocks noGrp="1"/>
          </p:cNvSpPr>
          <p:nvPr>
            <p:ph type="subTitle" idx="1"/>
          </p:nvPr>
        </p:nvSpPr>
        <p:spPr>
          <a:xfrm>
            <a:off x="685800" y="3611563"/>
            <a:ext cx="7772400" cy="1200150"/>
          </a:xfrm>
        </p:spPr>
        <p:txBody>
          <a:bodyPr/>
          <a:lstStyle/>
          <a:p>
            <a:pPr marR="0" eaLnBrk="1" hangingPunct="1"/>
            <a:endParaRPr lang="en-US"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702257"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533400" y="44958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n-US" sz="2400" b="1">
              <a:solidFill>
                <a:schemeClr val="bg1"/>
              </a:solidFill>
              <a:latin typeface="Times New Roman" pitchFamily="18" charset="0"/>
            </a:endParaRPr>
          </a:p>
        </p:txBody>
      </p:sp>
      <p:sp>
        <p:nvSpPr>
          <p:cNvPr id="55299" name="Rectangle 4"/>
          <p:cNvSpPr>
            <a:spLocks noGrp="1" noChangeArrowheads="1"/>
          </p:cNvSpPr>
          <p:nvPr>
            <p:ph idx="1"/>
          </p:nvPr>
        </p:nvSpPr>
        <p:spPr>
          <a:xfrm>
            <a:off x="381000" y="1600200"/>
            <a:ext cx="8229600" cy="4530725"/>
          </a:xfrm>
        </p:spPr>
        <p:txBody>
          <a:bodyPr/>
          <a:lstStyle/>
          <a:p>
            <a:pPr eaLnBrk="1" hangingPunct="1"/>
            <a:r>
              <a:rPr lang="en-US" sz="2000" dirty="0" smtClean="0">
                <a:solidFill>
                  <a:schemeClr val="hlink"/>
                </a:solidFill>
              </a:rPr>
              <a:t>Live Attenuated Vaccine against </a:t>
            </a:r>
            <a:r>
              <a:rPr lang="en-US" sz="2000" dirty="0" smtClean="0">
                <a:solidFill>
                  <a:schemeClr val="hlink"/>
                </a:solidFill>
                <a:hlinkClick r:id="rId3" tooltip="Tuberculosis"/>
              </a:rPr>
              <a:t>tuberculosis</a:t>
            </a:r>
            <a:r>
              <a:rPr lang="en-US" sz="2000" dirty="0" smtClean="0">
                <a:solidFill>
                  <a:schemeClr val="hlink"/>
                </a:solidFill>
              </a:rPr>
              <a:t> , </a:t>
            </a:r>
            <a:r>
              <a:rPr lang="en-US" sz="2000" i="1" u="sng" dirty="0" smtClean="0">
                <a:solidFill>
                  <a:schemeClr val="hlink"/>
                </a:solidFill>
                <a:hlinkClick r:id="rId4" tooltip="Mycobacterium bovis"/>
              </a:rPr>
              <a:t>Mycobacterium </a:t>
            </a:r>
            <a:r>
              <a:rPr lang="en-US" sz="2000" i="1" u="sng" dirty="0" err="1" smtClean="0">
                <a:solidFill>
                  <a:schemeClr val="hlink"/>
                </a:solidFill>
                <a:hlinkClick r:id="rId4" tooltip="Mycobacterium bovis"/>
              </a:rPr>
              <a:t>bovis</a:t>
            </a:r>
            <a:r>
              <a:rPr lang="en-US" sz="2400" dirty="0" smtClean="0">
                <a:solidFill>
                  <a:schemeClr val="hlink"/>
                </a:solidFill>
              </a:rPr>
              <a:t> </a:t>
            </a:r>
            <a:endParaRPr lang="en-US" sz="2400" dirty="0" smtClean="0">
              <a:solidFill>
                <a:schemeClr val="hlink"/>
              </a:solidFill>
            </a:endParaRPr>
          </a:p>
          <a:p>
            <a:pPr eaLnBrk="1" hangingPunct="1"/>
            <a:endParaRPr lang="en-US" sz="2400" dirty="0" smtClean="0">
              <a:solidFill>
                <a:schemeClr val="hlink"/>
              </a:solidFill>
            </a:endParaRPr>
          </a:p>
          <a:p>
            <a:pPr eaLnBrk="1" hangingPunct="1"/>
            <a:endParaRPr lang="en-US" dirty="0" smtClean="0"/>
          </a:p>
        </p:txBody>
      </p:sp>
      <p:sp>
        <p:nvSpPr>
          <p:cNvPr id="451587" name="Rectangle 3"/>
          <p:cNvSpPr>
            <a:spLocks noGrp="1" noChangeArrowheads="1"/>
          </p:cNvSpPr>
          <p:nvPr>
            <p:ph type="title"/>
          </p:nvPr>
        </p:nvSpPr>
        <p:spPr>
          <a:xfrm>
            <a:off x="457200" y="533400"/>
            <a:ext cx="8229600" cy="1139825"/>
          </a:xfrm>
        </p:spPr>
        <p:txBody>
          <a:bodyPr/>
          <a:lstStyle/>
          <a:p>
            <a:pPr eaLnBrk="1" fontAlgn="auto" hangingPunct="1">
              <a:spcAft>
                <a:spcPts val="0"/>
              </a:spcAft>
              <a:defRPr/>
            </a:pPr>
            <a:r>
              <a:rPr lang="en-US"/>
              <a:t>BCG</a:t>
            </a:r>
          </a:p>
        </p:txBody>
      </p:sp>
      <p:pic>
        <p:nvPicPr>
          <p:cNvPr id="129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895600"/>
            <a:ext cx="3429000" cy="2370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04800" y="1104900"/>
            <a:ext cx="8351838" cy="722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buFontTx/>
              <a:buChar char="•"/>
            </a:pPr>
            <a:r>
              <a:rPr lang="en-GB" sz="2800" b="1" dirty="0">
                <a:latin typeface="Arial" pitchFamily="34" charset="0"/>
              </a:rPr>
              <a:t> </a:t>
            </a:r>
            <a:r>
              <a:rPr lang="en-GB" sz="2400" b="1" dirty="0">
                <a:solidFill>
                  <a:schemeClr val="hlink"/>
                </a:solidFill>
                <a:latin typeface="Arial" pitchFamily="34" charset="0"/>
              </a:rPr>
              <a:t>Protection</a:t>
            </a:r>
          </a:p>
          <a:p>
            <a:pPr lvl="1" eaLnBrk="1" hangingPunct="1">
              <a:lnSpc>
                <a:spcPct val="85000"/>
              </a:lnSpc>
              <a:spcBef>
                <a:spcPct val="50000"/>
              </a:spcBef>
              <a:buFontTx/>
              <a:buChar char="•"/>
            </a:pPr>
            <a:r>
              <a:rPr lang="en-GB" sz="2400" b="1" dirty="0">
                <a:solidFill>
                  <a:schemeClr val="hlink"/>
                </a:solidFill>
                <a:latin typeface="Arial" pitchFamily="34" charset="0"/>
              </a:rPr>
              <a:t> </a:t>
            </a:r>
            <a:r>
              <a:rPr lang="en-GB" sz="2400" dirty="0">
                <a:solidFill>
                  <a:schemeClr val="hlink"/>
                </a:solidFill>
                <a:latin typeface="Arial" pitchFamily="34" charset="0"/>
              </a:rPr>
              <a:t>Consistent</a:t>
            </a:r>
            <a:r>
              <a:rPr lang="en-GB" sz="2400" b="1" dirty="0">
                <a:solidFill>
                  <a:schemeClr val="hlink"/>
                </a:solidFill>
                <a:latin typeface="Arial" pitchFamily="34" charset="0"/>
              </a:rPr>
              <a:t> </a:t>
            </a:r>
            <a:r>
              <a:rPr lang="en-GB" sz="2400" dirty="0">
                <a:solidFill>
                  <a:schemeClr val="hlink"/>
                </a:solidFill>
                <a:latin typeface="Arial" pitchFamily="34" charset="0"/>
              </a:rPr>
              <a:t>60-80% protection against disseminated tuberculosis (TBM, </a:t>
            </a:r>
            <a:r>
              <a:rPr lang="en-GB" sz="2400" dirty="0" err="1">
                <a:solidFill>
                  <a:schemeClr val="hlink"/>
                </a:solidFill>
                <a:latin typeface="Arial" pitchFamily="34" charset="0"/>
              </a:rPr>
              <a:t>miliary</a:t>
            </a:r>
            <a:r>
              <a:rPr lang="en-GB" sz="2400" dirty="0">
                <a:solidFill>
                  <a:schemeClr val="hlink"/>
                </a:solidFill>
                <a:latin typeface="Arial" pitchFamily="34" charset="0"/>
              </a:rPr>
              <a:t> TB) in HIV-negative and unexposed young children</a:t>
            </a:r>
          </a:p>
          <a:p>
            <a:pPr lvl="1" eaLnBrk="1" hangingPunct="1">
              <a:lnSpc>
                <a:spcPct val="85000"/>
              </a:lnSpc>
              <a:spcBef>
                <a:spcPct val="50000"/>
              </a:spcBef>
              <a:buFontTx/>
              <a:buChar char="•"/>
            </a:pPr>
            <a:r>
              <a:rPr lang="en-GB" sz="2400" dirty="0">
                <a:solidFill>
                  <a:schemeClr val="hlink"/>
                </a:solidFill>
                <a:latin typeface="Arial" pitchFamily="34" charset="0"/>
              </a:rPr>
              <a:t> Variable protection: pulmonary TB, limited impact transmission</a:t>
            </a:r>
          </a:p>
          <a:p>
            <a:pPr lvl="1" eaLnBrk="1" hangingPunct="1">
              <a:lnSpc>
                <a:spcPct val="85000"/>
              </a:lnSpc>
              <a:spcBef>
                <a:spcPct val="50000"/>
              </a:spcBef>
              <a:buFontTx/>
              <a:buChar char="•"/>
            </a:pPr>
            <a:r>
              <a:rPr lang="en-GB" sz="2400" dirty="0">
                <a:solidFill>
                  <a:schemeClr val="hlink"/>
                </a:solidFill>
                <a:latin typeface="Arial" pitchFamily="34" charset="0"/>
              </a:rPr>
              <a:t> Revaccination: no benefit</a:t>
            </a:r>
          </a:p>
          <a:p>
            <a:pPr lvl="1" eaLnBrk="1" hangingPunct="1">
              <a:lnSpc>
                <a:spcPct val="85000"/>
              </a:lnSpc>
              <a:spcBef>
                <a:spcPct val="50000"/>
              </a:spcBef>
              <a:buFontTx/>
              <a:buChar char="•"/>
            </a:pPr>
            <a:r>
              <a:rPr lang="en-GB" sz="2400" dirty="0">
                <a:solidFill>
                  <a:schemeClr val="hlink"/>
                </a:solidFill>
                <a:latin typeface="Arial" pitchFamily="34" charset="0"/>
              </a:rPr>
              <a:t> Cost-effective</a:t>
            </a:r>
          </a:p>
          <a:p>
            <a:pPr eaLnBrk="1" hangingPunct="1">
              <a:lnSpc>
                <a:spcPct val="85000"/>
              </a:lnSpc>
              <a:spcBef>
                <a:spcPct val="50000"/>
              </a:spcBef>
              <a:buFontTx/>
              <a:buChar char="•"/>
            </a:pPr>
            <a:r>
              <a:rPr lang="en-GB" sz="2400" b="1" dirty="0">
                <a:solidFill>
                  <a:schemeClr val="hlink"/>
                </a:solidFill>
                <a:latin typeface="Arial" pitchFamily="34" charset="0"/>
              </a:rPr>
              <a:t> Limited efficacy data in HIV-infected infants</a:t>
            </a:r>
          </a:p>
          <a:p>
            <a:pPr lvl="1" eaLnBrk="1" hangingPunct="1">
              <a:lnSpc>
                <a:spcPct val="85000"/>
              </a:lnSpc>
              <a:spcBef>
                <a:spcPct val="50000"/>
              </a:spcBef>
              <a:buFontTx/>
              <a:buChar char="•"/>
            </a:pPr>
            <a:r>
              <a:rPr lang="en-GB" sz="2400" dirty="0">
                <a:solidFill>
                  <a:schemeClr val="hlink"/>
                </a:solidFill>
                <a:latin typeface="Arial" pitchFamily="34" charset="0"/>
              </a:rPr>
              <a:t> High TB incidence HIV-infected infants (small subpopulation): 25 fold higher in HIV-infected infants</a:t>
            </a:r>
          </a:p>
          <a:p>
            <a:pPr lvl="1" eaLnBrk="1" hangingPunct="1">
              <a:lnSpc>
                <a:spcPct val="85000"/>
              </a:lnSpc>
              <a:spcBef>
                <a:spcPct val="50000"/>
              </a:spcBef>
              <a:buFontTx/>
              <a:buChar char="•"/>
            </a:pPr>
            <a:r>
              <a:rPr lang="en-GB" sz="2400" dirty="0">
                <a:solidFill>
                  <a:schemeClr val="hlink"/>
                </a:solidFill>
                <a:latin typeface="Arial" pitchFamily="34" charset="0"/>
              </a:rPr>
              <a:t> HAART: reduces risk of TB in HIV-infected infants </a:t>
            </a:r>
          </a:p>
          <a:p>
            <a:pPr eaLnBrk="1" hangingPunct="1"/>
            <a:endParaRPr lang="en-GB" sz="2400" dirty="0">
              <a:solidFill>
                <a:schemeClr val="hlink"/>
              </a:solidFill>
              <a:latin typeface="Arial" pitchFamily="34" charset="0"/>
            </a:endParaRPr>
          </a:p>
          <a:p>
            <a:pPr lvl="1" eaLnBrk="1" hangingPunct="1">
              <a:spcBef>
                <a:spcPct val="50000"/>
              </a:spcBef>
            </a:pPr>
            <a:endParaRPr lang="en-GB" sz="2400" i="1" dirty="0">
              <a:solidFill>
                <a:schemeClr val="hlink"/>
              </a:solidFill>
              <a:latin typeface="Arial" pitchFamily="34" charset="0"/>
            </a:endParaRPr>
          </a:p>
          <a:p>
            <a:pPr eaLnBrk="1" hangingPunct="1">
              <a:spcBef>
                <a:spcPct val="50000"/>
              </a:spcBef>
            </a:pPr>
            <a:endParaRPr lang="en-GB" sz="2400" i="1" dirty="0">
              <a:solidFill>
                <a:schemeClr val="hlink"/>
              </a:solidFill>
              <a:latin typeface="Arial" pitchFamily="34" charset="0"/>
            </a:endParaRPr>
          </a:p>
          <a:p>
            <a:pPr eaLnBrk="1" hangingPunct="1">
              <a:spcBef>
                <a:spcPct val="50000"/>
              </a:spcBef>
            </a:pPr>
            <a:endParaRPr lang="en-GB" sz="2400" i="1" dirty="0">
              <a:latin typeface="Arial" pitchFamily="34" charset="0"/>
            </a:endParaRPr>
          </a:p>
        </p:txBody>
      </p:sp>
      <p:sp>
        <p:nvSpPr>
          <p:cNvPr id="57347" name="Text Box 3"/>
          <p:cNvSpPr txBox="1">
            <a:spLocks noChangeArrowheads="1"/>
          </p:cNvSpPr>
          <p:nvPr/>
        </p:nvSpPr>
        <p:spPr bwMode="auto">
          <a:xfrm>
            <a:off x="4225925" y="6286500"/>
            <a:ext cx="49180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pPr>
            <a:r>
              <a:rPr lang="en-US" sz="1600" i="1">
                <a:latin typeface="Arial" pitchFamily="34" charset="0"/>
                <a:cs typeface="Arial" pitchFamily="34" charset="0"/>
              </a:rPr>
              <a:t>Trunz, Fine, Dye. The Lancet 2006; 367:1173-1180, </a:t>
            </a:r>
          </a:p>
          <a:p>
            <a:pPr eaLnBrk="1" hangingPunct="1">
              <a:lnSpc>
                <a:spcPct val="85000"/>
              </a:lnSpc>
            </a:pPr>
            <a:r>
              <a:rPr lang="en-US" sz="1600" i="1">
                <a:latin typeface="Arial" pitchFamily="34" charset="0"/>
                <a:cs typeface="Arial" pitchFamily="34" charset="0"/>
              </a:rPr>
              <a:t>Rodrigues, Int J Epi 2002</a:t>
            </a:r>
            <a:endParaRPr lang="en-US" sz="1600" i="1">
              <a:latin typeface="Times New Roman" pitchFamily="18" charset="0"/>
              <a:cs typeface="Arial" pitchFamily="34" charset="0"/>
            </a:endParaRPr>
          </a:p>
        </p:txBody>
      </p:sp>
      <p:sp>
        <p:nvSpPr>
          <p:cNvPr id="57348" name="Text Box 4"/>
          <p:cNvSpPr txBox="1">
            <a:spLocks noChangeArrowheads="1"/>
          </p:cNvSpPr>
          <p:nvPr/>
        </p:nvSpPr>
        <p:spPr bwMode="auto">
          <a:xfrm>
            <a:off x="419100" y="188913"/>
            <a:ext cx="87487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3200" b="1">
                <a:solidFill>
                  <a:schemeClr val="hlink"/>
                </a:solidFill>
                <a:latin typeface="Arial" pitchFamily="34" charset="0"/>
              </a:rPr>
              <a:t>EFFICACY: BCG  IS EFFECTIVE IN PREVENTING SEVERE TB IN CHIDREN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u="sng" dirty="0" smtClean="0"/>
              <a:t>What to do with patient who had BCG vaccine?</a:t>
            </a:r>
            <a:endParaRPr lang="en-US" sz="3200" u="sng" dirty="0"/>
          </a:p>
        </p:txBody>
      </p:sp>
      <p:sp>
        <p:nvSpPr>
          <p:cNvPr id="58371" name="Content Placeholder 2"/>
          <p:cNvSpPr>
            <a:spLocks noGrp="1"/>
          </p:cNvSpPr>
          <p:nvPr>
            <p:ph idx="1"/>
          </p:nvPr>
        </p:nvSpPr>
        <p:spPr/>
        <p:txBody>
          <a:bodyPr/>
          <a:lstStyle/>
          <a:p>
            <a:pPr eaLnBrk="1" hangingPunct="1"/>
            <a:r>
              <a:rPr lang="en-US" sz="2400" smtClean="0"/>
              <a:t>Age &gt; 5 years</a:t>
            </a:r>
          </a:p>
          <a:p>
            <a:pPr lvl="1" eaLnBrk="1" hangingPunct="1"/>
            <a:r>
              <a:rPr lang="en-US" sz="2400" smtClean="0"/>
              <a:t>CDC recommends IGRA</a:t>
            </a:r>
          </a:p>
          <a:p>
            <a:pPr lvl="1" eaLnBrk="1" hangingPunct="1"/>
            <a:r>
              <a:rPr lang="en-US" sz="2400" smtClean="0"/>
              <a:t>If positive, get CXR</a:t>
            </a:r>
          </a:p>
          <a:p>
            <a:pPr lvl="1" eaLnBrk="1" hangingPunct="1"/>
            <a:r>
              <a:rPr lang="en-US" sz="2400" smtClean="0"/>
              <a:t>CXR w/out evidence of active TB</a:t>
            </a:r>
            <a:r>
              <a:rPr lang="en-US" sz="2400" smtClean="0">
                <a:sym typeface="Wingdings" pitchFamily="2" charset="2"/>
              </a:rPr>
              <a:t> treat for LTBI</a:t>
            </a:r>
          </a:p>
          <a:p>
            <a:pPr lvl="1" eaLnBrk="1" hangingPunct="1"/>
            <a:endParaRPr lang="en-US" sz="2400" smtClean="0">
              <a:sym typeface="Wingdings" pitchFamily="2" charset="2"/>
            </a:endParaRPr>
          </a:p>
          <a:p>
            <a:pPr eaLnBrk="1" hangingPunct="1"/>
            <a:r>
              <a:rPr lang="en-US" sz="2400" smtClean="0">
                <a:sym typeface="Wingdings" pitchFamily="2" charset="2"/>
              </a:rPr>
              <a:t>Age &lt; 5 years</a:t>
            </a:r>
          </a:p>
          <a:p>
            <a:pPr lvl="1" eaLnBrk="1" hangingPunct="1"/>
            <a:r>
              <a:rPr lang="en-US" sz="2400" smtClean="0">
                <a:sym typeface="Wingdings" pitchFamily="2" charset="2"/>
              </a:rPr>
              <a:t>Place PPD</a:t>
            </a:r>
          </a:p>
          <a:p>
            <a:pPr lvl="1" eaLnBrk="1" hangingPunct="1"/>
            <a:r>
              <a:rPr lang="en-US" sz="2400" smtClean="0">
                <a:sym typeface="Wingdings" pitchFamily="2" charset="2"/>
              </a:rPr>
              <a:t>Disregard BCG vaccination when reading PPD</a:t>
            </a:r>
            <a:endParaRPr lang="en-US" sz="24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Countries where BCG is given</a:t>
            </a:r>
            <a:endParaRPr lang="en-US" dirty="0"/>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09700"/>
            <a:ext cx="6553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654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eaLnBrk="1" hangingPunct="1">
              <a:defRPr/>
            </a:pPr>
            <a:r>
              <a:rPr lang="en-US" dirty="0" smtClean="0"/>
              <a:t>TB Diseases</a:t>
            </a:r>
            <a:endParaRPr lang="en-US" dirty="0"/>
          </a:p>
        </p:txBody>
      </p:sp>
      <p:sp>
        <p:nvSpPr>
          <p:cNvPr id="59395" name="Subtitle 7"/>
          <p:cNvSpPr>
            <a:spLocks noGrp="1"/>
          </p:cNvSpPr>
          <p:nvPr>
            <p:ph type="subTitle" idx="1"/>
          </p:nvPr>
        </p:nvSpPr>
        <p:spPr>
          <a:xfrm>
            <a:off x="685800" y="3611563"/>
            <a:ext cx="7772400" cy="1200150"/>
          </a:xfrm>
        </p:spPr>
        <p:txBody>
          <a:bodyPr/>
          <a:lstStyle/>
          <a:p>
            <a:pPr marR="0" eaLnBrk="1" hangingPunct="1"/>
            <a:endParaRPr lang="en-US"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481138"/>
            <a:ext cx="8229600" cy="4525962"/>
          </a:xfrm>
        </p:spPr>
        <p:txBody>
          <a:bodyPr/>
          <a:lstStyle/>
          <a:p>
            <a:r>
              <a:rPr lang="en-US" dirty="0" smtClean="0"/>
              <a:t>2 year old from El Salvador presents with a month long cough. No fever, parents are concerned that he is not gaining weight</a:t>
            </a:r>
          </a:p>
          <a:p>
            <a:r>
              <a:rPr lang="en-US" dirty="0" smtClean="0"/>
              <a:t>Physical exam: Weight 5%, not respiratory distress, lungs with some crackles on the bases</a:t>
            </a:r>
            <a:endParaRPr lang="en-US" dirty="0"/>
          </a:p>
        </p:txBody>
      </p:sp>
    </p:spTree>
    <p:extLst>
      <p:ext uri="{BB962C8B-B14F-4D97-AF65-F5344CB8AC3E}">
        <p14:creationId xmlns:p14="http://schemas.microsoft.com/office/powerpoint/2010/main" val="4020069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5" descr="jhon%20complex%20primary%20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2875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81000" y="1905000"/>
            <a:ext cx="7620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r>
              <a:rPr lang="en-US" sz="2200" b="1">
                <a:solidFill>
                  <a:schemeClr val="hlink"/>
                </a:solidFill>
                <a:latin typeface="Arial" pitchFamily="34" charset="0"/>
              </a:rPr>
              <a:t> </a:t>
            </a:r>
            <a:r>
              <a:rPr lang="en-US" sz="2800" b="1">
                <a:solidFill>
                  <a:schemeClr val="hlink"/>
                </a:solidFill>
                <a:latin typeface="Arial" pitchFamily="34" charset="0"/>
              </a:rPr>
              <a:t>Primary complex</a:t>
            </a:r>
            <a:r>
              <a:rPr lang="en-US" sz="2800" b="1">
                <a:solidFill>
                  <a:schemeClr val="hlink"/>
                </a:solidFill>
                <a:latin typeface="Arial" pitchFamily="34" charset="0"/>
                <a:ea typeface="ヒラギノ角ゴ Pro W3" pitchFamily="-48" charset="-128"/>
              </a:rPr>
              <a:t>:</a:t>
            </a:r>
          </a:p>
          <a:p>
            <a:pPr eaLnBrk="1" hangingPunct="1"/>
            <a:r>
              <a:rPr lang="en-US" sz="2800">
                <a:solidFill>
                  <a:schemeClr val="hlink"/>
                </a:solidFill>
                <a:latin typeface="Arial" pitchFamily="34" charset="0"/>
              </a:rPr>
              <a:t> </a:t>
            </a:r>
          </a:p>
          <a:p>
            <a:pPr eaLnBrk="1" hangingPunct="1"/>
            <a:r>
              <a:rPr lang="en-US" sz="2800">
                <a:solidFill>
                  <a:schemeClr val="hlink"/>
                </a:solidFill>
                <a:latin typeface="Arial" pitchFamily="34" charset="0"/>
              </a:rPr>
              <a:t>Hilar/Mediastinal lymphadenopathy </a:t>
            </a:r>
          </a:p>
          <a:p>
            <a:pPr eaLnBrk="1" hangingPunct="1"/>
            <a:r>
              <a:rPr lang="en-US" sz="2800">
                <a:solidFill>
                  <a:schemeClr val="hlink"/>
                </a:solidFill>
                <a:latin typeface="Arial" pitchFamily="34" charset="0"/>
              </a:rPr>
              <a:t>and a small opacity in the lung, 3-10 mm in </a:t>
            </a:r>
          </a:p>
          <a:p>
            <a:pPr eaLnBrk="1" hangingPunct="1"/>
            <a:r>
              <a:rPr lang="en-US" sz="2800">
                <a:solidFill>
                  <a:schemeClr val="hlink"/>
                </a:solidFill>
                <a:latin typeface="Arial" pitchFamily="34" charset="0"/>
              </a:rPr>
              <a:t>diameter (primary lesion). </a:t>
            </a:r>
          </a:p>
          <a:p>
            <a:pPr eaLnBrk="1" hangingPunct="1"/>
            <a:r>
              <a:rPr lang="en-US" sz="2800">
                <a:solidFill>
                  <a:schemeClr val="hlink"/>
                </a:solidFill>
                <a:latin typeface="Arial" pitchFamily="34" charset="0"/>
              </a:rPr>
              <a:t>20%, usually in children aged under 5 years). </a:t>
            </a:r>
          </a:p>
          <a:p>
            <a:pPr eaLnBrk="1" hangingPunct="1"/>
            <a:endParaRPr lang="en-US" sz="2800">
              <a:solidFill>
                <a:schemeClr val="hlink"/>
              </a:solidFill>
              <a:latin typeface="Arial" pitchFamily="34" charset="0"/>
            </a:endParaRPr>
          </a:p>
          <a:p>
            <a:pPr eaLnBrk="1" hangingPunct="1">
              <a:buFontTx/>
              <a:buChar char="-"/>
            </a:pPr>
            <a:endParaRPr lang="en-US" sz="2800">
              <a:solidFill>
                <a:schemeClr val="hlink"/>
              </a:solidFill>
              <a:latin typeface="Arial" pitchFamily="34" charset="0"/>
            </a:endParaRPr>
          </a:p>
        </p:txBody>
      </p:sp>
      <p:sp>
        <p:nvSpPr>
          <p:cNvPr id="202755" name="Rectangle 3"/>
          <p:cNvSpPr>
            <a:spLocks noGrp="1" noChangeArrowheads="1"/>
          </p:cNvSpPr>
          <p:nvPr>
            <p:ph type="title" idx="4294967295"/>
          </p:nvPr>
        </p:nvSpPr>
        <p:spPr>
          <a:xfrm>
            <a:off x="0" y="277813"/>
            <a:ext cx="8229600" cy="1139825"/>
          </a:xfrm>
        </p:spPr>
        <p:txBody>
          <a:bodyPr/>
          <a:lstStyle/>
          <a:p>
            <a:pPr eaLnBrk="1" fontAlgn="auto" hangingPunct="1">
              <a:spcAft>
                <a:spcPts val="0"/>
              </a:spcAft>
              <a:defRPr/>
            </a:pPr>
            <a:r>
              <a:rPr lang="en-US"/>
              <a:t>Primary Complex</a:t>
            </a:r>
          </a:p>
        </p:txBody>
      </p:sp>
      <p:sp>
        <p:nvSpPr>
          <p:cNvPr id="60420" name="Rectangle 4"/>
          <p:cNvSpPr>
            <a:spLocks noChangeArrowheads="1"/>
          </p:cNvSpPr>
          <p:nvPr/>
        </p:nvSpPr>
        <p:spPr bwMode="auto">
          <a:xfrm>
            <a:off x="6397625" y="52085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481138"/>
            <a:ext cx="8229600" cy="4525962"/>
          </a:xfrm>
        </p:spPr>
        <p:txBody>
          <a:bodyPr/>
          <a:lstStyle/>
          <a:p>
            <a:r>
              <a:rPr lang="en-US" dirty="0" smtClean="0"/>
              <a:t>9 month old from South Africa presenting with cough, respiratory distress and listlessness, denies fever</a:t>
            </a:r>
          </a:p>
          <a:p>
            <a:r>
              <a:rPr lang="en-US" dirty="0" smtClean="0"/>
              <a:t>Parents are concerned that he has been losing weight for the past month</a:t>
            </a:r>
          </a:p>
          <a:p>
            <a:r>
              <a:rPr lang="en-US" dirty="0" smtClean="0"/>
              <a:t>Physical Exam: Infant is in the 5 percentile for weight, RR:40, lethargic</a:t>
            </a:r>
          </a:p>
          <a:p>
            <a:r>
              <a:rPr lang="en-US" dirty="0" smtClean="0"/>
              <a:t>Chest: intercostal retractions, diffuse crackles</a:t>
            </a:r>
          </a:p>
          <a:p>
            <a:r>
              <a:rPr lang="en-US" dirty="0" err="1" smtClean="0"/>
              <a:t>Hepatosplenomegaly</a:t>
            </a:r>
            <a:endParaRPr lang="en-US" dirty="0" smtClean="0"/>
          </a:p>
          <a:p>
            <a:r>
              <a:rPr lang="en-US" dirty="0" smtClean="0"/>
              <a:t>PPD negative</a:t>
            </a:r>
            <a:endParaRPr lang="en-US" dirty="0"/>
          </a:p>
        </p:txBody>
      </p:sp>
    </p:spTree>
    <p:extLst>
      <p:ext uri="{BB962C8B-B14F-4D97-AF65-F5344CB8AC3E}">
        <p14:creationId xmlns:p14="http://schemas.microsoft.com/office/powerpoint/2010/main" val="38966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p:cNvSpPr txBox="1">
            <a:spLocks noChangeArrowheads="1"/>
          </p:cNvSpPr>
          <p:nvPr/>
        </p:nvSpPr>
        <p:spPr bwMode="auto">
          <a:xfrm>
            <a:off x="533400" y="2057400"/>
            <a:ext cx="1752600"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n-US" sz="2400">
              <a:latin typeface="Times New Roman" pitchFamily="18" charset="0"/>
            </a:endParaRPr>
          </a:p>
        </p:txBody>
      </p:sp>
      <p:pic>
        <p:nvPicPr>
          <p:cNvPr id="62469" name="Picture 9" descr="cow277l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014959" y="1481138"/>
            <a:ext cx="5114081"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pPr eaLnBrk="1" fontAlgn="auto" hangingPunct="1">
              <a:spcAft>
                <a:spcPts val="0"/>
              </a:spcAft>
              <a:defRPr/>
            </a:pPr>
            <a:r>
              <a:rPr lang="en-US"/>
              <a:t>Global TB Incidence</a:t>
            </a:r>
          </a:p>
        </p:txBody>
      </p:sp>
      <p:pic>
        <p:nvPicPr>
          <p:cNvPr id="1638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3375" y="1481138"/>
            <a:ext cx="593725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eaLnBrk="1" hangingPunct="1">
              <a:lnSpc>
                <a:spcPct val="80000"/>
              </a:lnSpc>
            </a:pPr>
            <a:r>
              <a:rPr lang="en-US" sz="2800" dirty="0"/>
              <a:t>Less than 5 years old</a:t>
            </a:r>
          </a:p>
          <a:p>
            <a:pPr eaLnBrk="1" hangingPunct="1">
              <a:lnSpc>
                <a:spcPct val="80000"/>
              </a:lnSpc>
            </a:pPr>
            <a:r>
              <a:rPr lang="en-US" sz="2800" dirty="0" err="1"/>
              <a:t>Multiorgan</a:t>
            </a:r>
            <a:r>
              <a:rPr lang="en-US" sz="2800" dirty="0"/>
              <a:t> involvement</a:t>
            </a:r>
          </a:p>
          <a:p>
            <a:pPr eaLnBrk="1" hangingPunct="1">
              <a:lnSpc>
                <a:spcPct val="80000"/>
              </a:lnSpc>
            </a:pPr>
            <a:r>
              <a:rPr lang="en-US" sz="2800" dirty="0"/>
              <a:t>Early empirical treatment for possible but not yet definitive </a:t>
            </a:r>
            <a:r>
              <a:rPr lang="en-US" sz="2800" dirty="0" err="1"/>
              <a:t>miliary</a:t>
            </a:r>
            <a:r>
              <a:rPr lang="en-US" sz="2800" dirty="0"/>
              <a:t> TB increases the likelihood of survival and should never be withheld while test results are pending. </a:t>
            </a:r>
          </a:p>
          <a:p>
            <a:endParaRPr lang="en-US" dirty="0"/>
          </a:p>
        </p:txBody>
      </p:sp>
      <p:sp>
        <p:nvSpPr>
          <p:cNvPr id="2" name="Title 1"/>
          <p:cNvSpPr>
            <a:spLocks noGrp="1"/>
          </p:cNvSpPr>
          <p:nvPr>
            <p:ph type="title"/>
          </p:nvPr>
        </p:nvSpPr>
        <p:spPr/>
        <p:txBody>
          <a:bodyPr/>
          <a:lstStyle/>
          <a:p>
            <a:r>
              <a:rPr lang="en-US" dirty="0" err="1"/>
              <a:t>Miliary</a:t>
            </a:r>
            <a:r>
              <a:rPr lang="en-US" dirty="0"/>
              <a:t> tuberculosis</a:t>
            </a:r>
          </a:p>
        </p:txBody>
      </p:sp>
    </p:spTree>
    <p:extLst>
      <p:ext uri="{BB962C8B-B14F-4D97-AF65-F5344CB8AC3E}">
        <p14:creationId xmlns:p14="http://schemas.microsoft.com/office/powerpoint/2010/main" val="3066814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481138"/>
            <a:ext cx="8229600" cy="4525962"/>
          </a:xfrm>
        </p:spPr>
        <p:txBody>
          <a:bodyPr/>
          <a:lstStyle/>
          <a:p>
            <a:r>
              <a:rPr lang="en-US" dirty="0" smtClean="0"/>
              <a:t>17 </a:t>
            </a:r>
            <a:r>
              <a:rPr lang="en-US" dirty="0" smtClean="0"/>
              <a:t>year old </a:t>
            </a:r>
            <a:r>
              <a:rPr lang="en-US" dirty="0" smtClean="0"/>
              <a:t>male, originally from El Salvador </a:t>
            </a:r>
            <a:r>
              <a:rPr lang="en-US" dirty="0" smtClean="0"/>
              <a:t>with a history of Tricuspid Atresia and Transposition of the Great Vessels s/p surgery, and intermittent asthma,</a:t>
            </a:r>
          </a:p>
          <a:p>
            <a:r>
              <a:rPr lang="en-US" dirty="0" smtClean="0"/>
              <a:t>Presents with a 2 week </a:t>
            </a:r>
            <a:r>
              <a:rPr lang="en-US" dirty="0" smtClean="0"/>
              <a:t>history </a:t>
            </a:r>
            <a:r>
              <a:rPr lang="en-US" dirty="0" smtClean="0"/>
              <a:t>of </a:t>
            </a:r>
            <a:r>
              <a:rPr lang="en-US" dirty="0" smtClean="0"/>
              <a:t>cough</a:t>
            </a:r>
            <a:r>
              <a:rPr lang="en-US" dirty="0" smtClean="0"/>
              <a:t>, not improved with </a:t>
            </a:r>
            <a:r>
              <a:rPr lang="en-US" dirty="0" smtClean="0"/>
              <a:t>a albuterol and inhaled steroids</a:t>
            </a:r>
          </a:p>
        </p:txBody>
      </p:sp>
    </p:spTree>
    <p:extLst>
      <p:ext uri="{BB962C8B-B14F-4D97-AF65-F5344CB8AC3E}">
        <p14:creationId xmlns:p14="http://schemas.microsoft.com/office/powerpoint/2010/main" val="22818336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Previous history shows that 4 years ago he had a positive PPD, negative CXR which was treated with INH for 3 </a:t>
            </a:r>
            <a:r>
              <a:rPr lang="en-US" dirty="0" smtClean="0"/>
              <a:t>months.  Treatment of INH stopped because of increasing liver function tests</a:t>
            </a:r>
            <a:endParaRPr lang="en-US" dirty="0"/>
          </a:p>
        </p:txBody>
      </p:sp>
      <p:sp>
        <p:nvSpPr>
          <p:cNvPr id="6" name="Title 5"/>
          <p:cNvSpPr>
            <a:spLocks noGrp="1"/>
          </p:cNvSpPr>
          <p:nvPr>
            <p:ph type="title"/>
          </p:nvPr>
        </p:nvSpPr>
        <p:spPr/>
        <p:txBody>
          <a:bodyPr/>
          <a:lstStyle/>
          <a:p>
            <a:endParaRPr lang="en-US" dirty="0"/>
          </a:p>
        </p:txBody>
      </p:sp>
    </p:spTree>
    <p:extLst>
      <p:ext uri="{BB962C8B-B14F-4D97-AF65-F5344CB8AC3E}">
        <p14:creationId xmlns:p14="http://schemas.microsoft.com/office/powerpoint/2010/main" val="4170788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771525" y="23637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2400">
              <a:latin typeface="Times New Roman" pitchFamily="18" charset="0"/>
            </a:endParaRPr>
          </a:p>
        </p:txBody>
      </p:sp>
      <p:sp>
        <p:nvSpPr>
          <p:cNvPr id="2" name="Title 1"/>
          <p:cNvSpPr>
            <a:spLocks noGrp="1"/>
          </p:cNvSpPr>
          <p:nvPr>
            <p:ph type="title"/>
          </p:nvPr>
        </p:nvSpPr>
        <p:spPr/>
        <p:txBody>
          <a:bodyPr/>
          <a:lstStyle/>
          <a:p>
            <a:endParaRPr lang="en-US" dirty="0"/>
          </a:p>
        </p:txBody>
      </p:sp>
      <p:pic>
        <p:nvPicPr>
          <p:cNvPr id="12083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727296"/>
            <a:ext cx="8229600" cy="403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Treated with RIPE Therapy</a:t>
            </a:r>
          </a:p>
          <a:p>
            <a:r>
              <a:rPr lang="en-US" dirty="0" smtClean="0">
                <a:solidFill>
                  <a:srgbClr val="C00000"/>
                </a:solidFill>
              </a:rPr>
              <a:t>R</a:t>
            </a:r>
            <a:r>
              <a:rPr lang="en-US" dirty="0" smtClean="0"/>
              <a:t>ifampin, </a:t>
            </a:r>
            <a:r>
              <a:rPr lang="en-US" dirty="0" smtClean="0">
                <a:solidFill>
                  <a:srgbClr val="C00000"/>
                </a:solidFill>
              </a:rPr>
              <a:t>I</a:t>
            </a:r>
            <a:r>
              <a:rPr lang="en-US" dirty="0" smtClean="0"/>
              <a:t>soniazid, </a:t>
            </a:r>
            <a:r>
              <a:rPr lang="en-US" dirty="0" err="1" smtClean="0">
                <a:solidFill>
                  <a:srgbClr val="C00000"/>
                </a:solidFill>
              </a:rPr>
              <a:t>P</a:t>
            </a:r>
            <a:r>
              <a:rPr lang="en-US" dirty="0" err="1" smtClean="0"/>
              <a:t>yrazinamid</a:t>
            </a:r>
            <a:r>
              <a:rPr lang="en-US" dirty="0" smtClean="0"/>
              <a:t>, and </a:t>
            </a:r>
            <a:r>
              <a:rPr lang="en-US" dirty="0" err="1" smtClean="0">
                <a:solidFill>
                  <a:srgbClr val="C00000"/>
                </a:solidFill>
              </a:rPr>
              <a:t>E</a:t>
            </a:r>
            <a:r>
              <a:rPr lang="en-US" dirty="0" err="1" smtClean="0"/>
              <a:t>thambutol</a:t>
            </a:r>
            <a:r>
              <a:rPr lang="en-US" dirty="0" smtClean="0"/>
              <a:t> for 2 months</a:t>
            </a:r>
          </a:p>
          <a:p>
            <a:r>
              <a:rPr lang="en-US" dirty="0" smtClean="0"/>
              <a:t>Then 4 month </a:t>
            </a:r>
            <a:r>
              <a:rPr lang="en-US" dirty="0" err="1" smtClean="0"/>
              <a:t>sof</a:t>
            </a:r>
            <a:r>
              <a:rPr lang="en-US" dirty="0" smtClean="0"/>
              <a:t> Rifampin and </a:t>
            </a:r>
            <a:r>
              <a:rPr lang="en-US" dirty="0" err="1" smtClean="0"/>
              <a:t>Isoniazin</a:t>
            </a:r>
            <a:r>
              <a:rPr lang="en-US" dirty="0" smtClean="0"/>
              <a:t> for 4 months</a:t>
            </a:r>
          </a:p>
          <a:p>
            <a:r>
              <a:rPr lang="en-US" dirty="0" smtClean="0"/>
              <a:t>Under DOT by the DC DOH (daily or twice weekly)</a:t>
            </a:r>
            <a:endParaRPr lang="en-US"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209710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3 year old from Mexico with fever and lethargy</a:t>
            </a:r>
          </a:p>
          <a:p>
            <a:r>
              <a:rPr lang="en-US" dirty="0" smtClean="0"/>
              <a:t>Physical Examination:</a:t>
            </a:r>
          </a:p>
          <a:p>
            <a:r>
              <a:rPr lang="en-US" dirty="0" smtClean="0"/>
              <a:t>Normal weight, Temp: 101 rest WNL</a:t>
            </a:r>
          </a:p>
          <a:p>
            <a:r>
              <a:rPr lang="en-US" dirty="0" smtClean="0"/>
              <a:t>Neck rigidity</a:t>
            </a:r>
          </a:p>
          <a:p>
            <a:r>
              <a:rPr lang="en-US" dirty="0" smtClean="0"/>
              <a:t>CTA</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1129585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fontAlgn="auto" hangingPunct="1">
              <a:spcAft>
                <a:spcPts val="0"/>
              </a:spcAft>
              <a:defRPr/>
            </a:pPr>
            <a:r>
              <a:rPr lang="en-US"/>
              <a:t>TB MENINGITIS</a:t>
            </a:r>
          </a:p>
        </p:txBody>
      </p:sp>
      <p:sp>
        <p:nvSpPr>
          <p:cNvPr id="65539" name="Rectangle 10"/>
          <p:cNvSpPr>
            <a:spLocks noGrp="1" noChangeArrowheads="1"/>
          </p:cNvSpPr>
          <p:nvPr>
            <p:ph type="body" sz="half" idx="1"/>
          </p:nvPr>
        </p:nvSpPr>
        <p:spPr>
          <a:xfrm>
            <a:off x="457200" y="1600200"/>
            <a:ext cx="4035425" cy="4530725"/>
          </a:xfrm>
        </p:spPr>
        <p:txBody>
          <a:bodyPr/>
          <a:lstStyle/>
          <a:p>
            <a:pPr eaLnBrk="1" hangingPunct="1"/>
            <a:r>
              <a:rPr lang="en-US" sz="2400" smtClean="0"/>
              <a:t>Fever </a:t>
            </a:r>
          </a:p>
          <a:p>
            <a:pPr eaLnBrk="1" hangingPunct="1"/>
            <a:r>
              <a:rPr lang="en-US" sz="2400" smtClean="0"/>
              <a:t>Listlessness </a:t>
            </a:r>
          </a:p>
          <a:p>
            <a:pPr eaLnBrk="1" hangingPunct="1"/>
            <a:r>
              <a:rPr lang="en-US" sz="2400" smtClean="0">
                <a:hlinkClick r:id="rId2"/>
              </a:rPr>
              <a:t>Loss of appetite</a:t>
            </a:r>
            <a:r>
              <a:rPr lang="en-US" sz="2400" smtClean="0"/>
              <a:t> </a:t>
            </a:r>
          </a:p>
          <a:p>
            <a:pPr eaLnBrk="1" hangingPunct="1"/>
            <a:r>
              <a:rPr lang="en-US" sz="2400" smtClean="0"/>
              <a:t>Loss of consciousness </a:t>
            </a:r>
          </a:p>
          <a:p>
            <a:pPr eaLnBrk="1" hangingPunct="1"/>
            <a:r>
              <a:rPr lang="en-US" sz="2400" smtClean="0"/>
              <a:t>Nausea and vomiting </a:t>
            </a:r>
          </a:p>
          <a:p>
            <a:pPr eaLnBrk="1" hangingPunct="1"/>
            <a:r>
              <a:rPr lang="en-US" sz="2400" smtClean="0">
                <a:hlinkClick r:id="rId3"/>
              </a:rPr>
              <a:t>Seizures</a:t>
            </a:r>
            <a:r>
              <a:rPr lang="en-US" sz="2400" smtClean="0"/>
              <a:t> </a:t>
            </a:r>
          </a:p>
          <a:p>
            <a:pPr eaLnBrk="1" hangingPunct="1"/>
            <a:r>
              <a:rPr lang="en-US" sz="2400" smtClean="0"/>
              <a:t>Sensitivity to light (</a:t>
            </a:r>
            <a:r>
              <a:rPr lang="en-US" sz="2400" smtClean="0">
                <a:hlinkClick r:id="rId4"/>
              </a:rPr>
              <a:t>photophobia</a:t>
            </a:r>
            <a:r>
              <a:rPr lang="en-US" sz="2400" smtClean="0"/>
              <a:t>) </a:t>
            </a:r>
          </a:p>
          <a:p>
            <a:pPr eaLnBrk="1" hangingPunct="1"/>
            <a:r>
              <a:rPr lang="en-US" sz="2400" smtClean="0"/>
              <a:t>Severe headache </a:t>
            </a:r>
          </a:p>
          <a:p>
            <a:pPr eaLnBrk="1" hangingPunct="1"/>
            <a:r>
              <a:rPr lang="en-US" sz="2400" smtClean="0"/>
              <a:t>Stiff neck </a:t>
            </a:r>
          </a:p>
          <a:p>
            <a:pPr eaLnBrk="1" hangingPunct="1"/>
            <a:endParaRPr lang="en-US" sz="2400" smtClean="0"/>
          </a:p>
        </p:txBody>
      </p:sp>
      <p:pic>
        <p:nvPicPr>
          <p:cNvPr id="65540" name="Picture 1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495800" y="2192338"/>
            <a:ext cx="3848100" cy="36195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fontAlgn="auto" hangingPunct="1">
              <a:spcAft>
                <a:spcPts val="0"/>
              </a:spcAft>
              <a:defRPr/>
            </a:pPr>
            <a:r>
              <a:rPr lang="en-US"/>
              <a:t>TB MENINGITIS</a:t>
            </a:r>
          </a:p>
        </p:txBody>
      </p:sp>
      <p:pic>
        <p:nvPicPr>
          <p:cNvPr id="66563" name="Picture 4" descr="a10tab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647223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481138"/>
            <a:ext cx="8229600" cy="4525962"/>
          </a:xfrm>
        </p:spPr>
        <p:txBody>
          <a:bodyPr/>
          <a:lstStyle/>
          <a:p>
            <a:r>
              <a:rPr lang="en-US" dirty="0" smtClean="0"/>
              <a:t>8 year old from India presents with focal seizures. Previous history of chronic headache and had an episode of vomiting yesterday</a:t>
            </a:r>
            <a:endParaRPr lang="en-US" dirty="0"/>
          </a:p>
        </p:txBody>
      </p:sp>
    </p:spTree>
    <p:extLst>
      <p:ext uri="{BB962C8B-B14F-4D97-AF65-F5344CB8AC3E}">
        <p14:creationId xmlns:p14="http://schemas.microsoft.com/office/powerpoint/2010/main" val="27330549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0" y="2028825"/>
            <a:ext cx="4572000" cy="34305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eaLnBrk="1" fontAlgn="auto" hangingPunct="1">
              <a:spcAft>
                <a:spcPts val="0"/>
              </a:spcAft>
              <a:defRPr/>
            </a:pPr>
            <a:r>
              <a:rPr lang="en-US" dirty="0" err="1" smtClean="0"/>
              <a:t>Tuberculoma</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4294967295"/>
          </p:nvPr>
        </p:nvSpPr>
        <p:spPr>
          <a:xfrm>
            <a:off x="0" y="1481138"/>
            <a:ext cx="8229600" cy="4525962"/>
          </a:xfrm>
        </p:spPr>
        <p:txBody>
          <a:bodyPr/>
          <a:lstStyle/>
          <a:p>
            <a:pPr eaLnBrk="1" hangingPunct="1"/>
            <a:r>
              <a:rPr lang="en-US" smtClean="0"/>
              <a:t>Tuberculosis is more common in developing countries; about 80% of the population in many Asian and African countries test positive in tuberculin tests, while only 5–10% of the US population test positive.</a:t>
            </a:r>
          </a:p>
        </p:txBody>
      </p:sp>
      <p:sp>
        <p:nvSpPr>
          <p:cNvPr id="434178" name="Rectangle 2"/>
          <p:cNvSpPr>
            <a:spLocks noGrp="1" noChangeArrowheads="1"/>
          </p:cNvSpPr>
          <p:nvPr>
            <p:ph type="title" idx="4294967295"/>
          </p:nvPr>
        </p:nvSpPr>
        <p:spPr>
          <a:xfrm>
            <a:off x="0" y="274638"/>
            <a:ext cx="8229600" cy="1143000"/>
          </a:xfrm>
        </p:spPr>
        <p:txBody>
          <a:bodyPr/>
          <a:lstStyle/>
          <a:p>
            <a:pPr eaLnBrk="1" fontAlgn="auto" hangingPunct="1">
              <a:spcAft>
                <a:spcPts val="0"/>
              </a:spcAft>
              <a:defRPr/>
            </a:pPr>
            <a:r>
              <a:rPr lang="en-US" dirty="0"/>
              <a:t>Tuberculosis Facts</a:t>
            </a:r>
          </a:p>
        </p:txBody>
      </p:sp>
      <p:sp>
        <p:nvSpPr>
          <p:cNvPr id="17412" name="Rectangle 4"/>
          <p:cNvSpPr>
            <a:spLocks noChangeArrowheads="1"/>
          </p:cNvSpPr>
          <p:nvPr/>
        </p:nvSpPr>
        <p:spPr bwMode="auto">
          <a:xfrm>
            <a:off x="4406900" y="339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2400">
              <a:latin typeface="Times New Roman" pitchFamily="18" charset="0"/>
            </a:endParaRPr>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3609975"/>
            <a:ext cx="42672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17 year old from Vietnam presents with a history of chronic back pain which sometimes radiates to his lower right leg</a:t>
            </a:r>
          </a:p>
          <a:p>
            <a:r>
              <a:rPr lang="en-US" dirty="0" smtClean="0"/>
              <a:t>Physical Examination: Well Developed, well nourished, afebrile</a:t>
            </a:r>
          </a:p>
          <a:p>
            <a:r>
              <a:rPr lang="en-US" dirty="0" smtClean="0"/>
              <a:t>L3 and L4 with swelling and tenderness, rigidity of the </a:t>
            </a:r>
            <a:r>
              <a:rPr lang="en-US" dirty="0" err="1" smtClean="0"/>
              <a:t>paralumbar</a:t>
            </a:r>
            <a:r>
              <a:rPr lang="en-US" dirty="0" smtClean="0"/>
              <a:t> muscles</a:t>
            </a: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7742035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7" descr="dwe00223g0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743200" y="1828800"/>
            <a:ext cx="4112572" cy="382796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6" name="Rectangle 4"/>
          <p:cNvSpPr>
            <a:spLocks noGrp="1" noChangeArrowheads="1"/>
          </p:cNvSpPr>
          <p:nvPr>
            <p:ph type="title"/>
          </p:nvPr>
        </p:nvSpPr>
        <p:spPr/>
        <p:txBody>
          <a:bodyPr/>
          <a:lstStyle/>
          <a:p>
            <a:pPr eaLnBrk="1" fontAlgn="auto" hangingPunct="1">
              <a:spcAft>
                <a:spcPts val="0"/>
              </a:spcAft>
              <a:defRPr/>
            </a:pPr>
            <a:r>
              <a:rPr lang="en-US" dirty="0"/>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20788" y="1481138"/>
            <a:ext cx="6702425"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eaLnBrk="1" fontAlgn="auto" hangingPunct="1">
              <a:spcAft>
                <a:spcPts val="0"/>
              </a:spcAft>
              <a:defRPr/>
            </a:pPr>
            <a:r>
              <a:rPr lang="en-US" dirty="0" err="1" smtClean="0"/>
              <a:t>Pott’s</a:t>
            </a:r>
            <a:r>
              <a:rPr lang="en-US" dirty="0" smtClean="0"/>
              <a:t>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65760" indent="-256032" eaLnBrk="1" fontAlgn="auto" hangingPunct="1">
              <a:spcAft>
                <a:spcPts val="0"/>
              </a:spcAft>
              <a:buFont typeface="Wingdings 3"/>
              <a:buChar char=""/>
              <a:defRPr/>
            </a:pPr>
            <a:r>
              <a:rPr lang="en-US" sz="2800" dirty="0" err="1">
                <a:solidFill>
                  <a:schemeClr val="tx1">
                    <a:lumMod val="95000"/>
                    <a:lumOff val="5000"/>
                  </a:schemeClr>
                </a:solidFill>
              </a:rPr>
              <a:t>Tuberculous</a:t>
            </a:r>
            <a:r>
              <a:rPr lang="en-US" sz="2800" dirty="0">
                <a:solidFill>
                  <a:schemeClr val="tx1">
                    <a:lumMod val="95000"/>
                    <a:lumOff val="5000"/>
                  </a:schemeClr>
                </a:solidFill>
              </a:rPr>
              <a:t> spondylitis</a:t>
            </a:r>
          </a:p>
          <a:p>
            <a:pPr marL="365760" indent="-256032" eaLnBrk="1" fontAlgn="auto" hangingPunct="1">
              <a:spcAft>
                <a:spcPts val="0"/>
              </a:spcAft>
              <a:buFont typeface="Wingdings 3"/>
              <a:buChar char=""/>
              <a:defRPr/>
            </a:pPr>
            <a:r>
              <a:rPr lang="en-GB" sz="2800" dirty="0">
                <a:solidFill>
                  <a:schemeClr val="tx1">
                    <a:lumMod val="95000"/>
                    <a:lumOff val="5000"/>
                  </a:schemeClr>
                </a:solidFill>
              </a:rPr>
              <a:t> </a:t>
            </a:r>
            <a:r>
              <a:rPr lang="en-US" sz="2800" dirty="0">
                <a:solidFill>
                  <a:schemeClr val="tx1">
                    <a:lumMod val="95000"/>
                    <a:lumOff val="5000"/>
                  </a:schemeClr>
                </a:solidFill>
              </a:rPr>
              <a:t> lower thoracic and upper lumbar vertebrae are the areas of the spine most often affected. </a:t>
            </a:r>
          </a:p>
          <a:p>
            <a:pPr marL="365760" indent="-256032" eaLnBrk="1" fontAlgn="auto" hangingPunct="1">
              <a:spcAft>
                <a:spcPts val="0"/>
              </a:spcAft>
              <a:buFont typeface="Wingdings 3"/>
              <a:buChar char=""/>
              <a:defRPr/>
            </a:pPr>
            <a:r>
              <a:rPr lang="en-GB" sz="2800" dirty="0">
                <a:solidFill>
                  <a:schemeClr val="tx1">
                    <a:lumMod val="95000"/>
                    <a:lumOff val="5000"/>
                  </a:schemeClr>
                </a:solidFill>
              </a:rPr>
              <a:t> </a:t>
            </a:r>
            <a:r>
              <a:rPr lang="en-US" sz="2800" dirty="0" err="1"/>
              <a:t>hematogenous</a:t>
            </a:r>
            <a:r>
              <a:rPr lang="en-US" sz="2800" dirty="0"/>
              <a:t> spread of tuberculosis from other sites, often pulmonary. The infection then spreads from two adjacent vertebrae into the adjoining </a:t>
            </a:r>
            <a:r>
              <a:rPr lang="en-US" sz="2800" u="sng" dirty="0"/>
              <a:t>intervertebral disc </a:t>
            </a:r>
            <a:r>
              <a:rPr lang="en-US" sz="2800" dirty="0"/>
              <a:t>space. </a:t>
            </a:r>
            <a:endParaRPr lang="en-US" sz="2800" dirty="0">
              <a:solidFill>
                <a:schemeClr val="tx1">
                  <a:lumMod val="95000"/>
                  <a:lumOff val="5000"/>
                </a:schemeClr>
              </a:solidFill>
            </a:endParaRPr>
          </a:p>
          <a:p>
            <a:endParaRPr lang="en-US" dirty="0"/>
          </a:p>
        </p:txBody>
      </p:sp>
      <p:sp>
        <p:nvSpPr>
          <p:cNvPr id="3" name="Title 2"/>
          <p:cNvSpPr>
            <a:spLocks noGrp="1"/>
          </p:cNvSpPr>
          <p:nvPr>
            <p:ph type="title"/>
          </p:nvPr>
        </p:nvSpPr>
        <p:spPr/>
        <p:txBody>
          <a:bodyPr/>
          <a:lstStyle/>
          <a:p>
            <a:r>
              <a:rPr lang="en-US" dirty="0"/>
              <a:t>POTT’S DISEASE</a:t>
            </a:r>
          </a:p>
        </p:txBody>
      </p:sp>
    </p:spTree>
    <p:extLst>
      <p:ext uri="{BB962C8B-B14F-4D97-AF65-F5344CB8AC3E}">
        <p14:creationId xmlns:p14="http://schemas.microsoft.com/office/powerpoint/2010/main" val="30564318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16 year old from the Philippines with a 2 month history of swelling on the right neck.  She was seen by her PCP and was given a course of antibiotics which did not help.</a:t>
            </a:r>
          </a:p>
          <a:p>
            <a:r>
              <a:rPr lang="en-US" dirty="0" smtClean="0"/>
              <a:t>Physical Exam: Afebrile, Normal weight and height</a:t>
            </a:r>
          </a:p>
          <a:p>
            <a:r>
              <a:rPr lang="en-US" dirty="0" smtClean="0"/>
              <a:t>4 cm mass on the right anterior cervical chain </a:t>
            </a:r>
            <a:r>
              <a:rPr lang="en-US" dirty="0" err="1" smtClean="0"/>
              <a:t>nontender</a:t>
            </a:r>
            <a:r>
              <a:rPr lang="en-US" dirty="0" smtClean="0"/>
              <a:t>, not warm, not red, hard mass</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8085808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198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4049" y="2229131"/>
            <a:ext cx="4035902" cy="30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2061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Rectangle 5"/>
          <p:cNvSpPr>
            <a:spLocks noGrp="1" noChangeArrowheads="1"/>
          </p:cNvSpPr>
          <p:nvPr>
            <p:ph idx="1"/>
          </p:nvPr>
        </p:nvSpPr>
        <p:spPr/>
        <p:txBody>
          <a:bodyPr>
            <a:normAutofit/>
          </a:bodyPr>
          <a:lstStyle/>
          <a:p>
            <a:pPr marL="365760" indent="-256032" eaLnBrk="1" fontAlgn="auto" hangingPunct="1">
              <a:spcAft>
                <a:spcPts val="0"/>
              </a:spcAft>
              <a:buFont typeface="Wingdings 3"/>
              <a:buChar char=""/>
              <a:defRPr/>
            </a:pPr>
            <a:r>
              <a:rPr lang="en-US" sz="2400" dirty="0" err="1" smtClean="0"/>
              <a:t>Tuberculous</a:t>
            </a:r>
            <a:r>
              <a:rPr lang="en-US" sz="2400" dirty="0" smtClean="0"/>
              <a:t> cervical </a:t>
            </a:r>
            <a:r>
              <a:rPr lang="en-US" sz="2400" dirty="0" smtClean="0"/>
              <a:t>lymphadenitis but not a local disease</a:t>
            </a:r>
            <a:endParaRPr lang="en-US" sz="2400" dirty="0" smtClean="0"/>
          </a:p>
          <a:p>
            <a:pPr marL="365760" indent="-256032" eaLnBrk="1" fontAlgn="auto" hangingPunct="1">
              <a:spcAft>
                <a:spcPts val="0"/>
              </a:spcAft>
              <a:buFont typeface="Wingdings 3"/>
              <a:buChar char=""/>
              <a:defRPr/>
            </a:pPr>
            <a:r>
              <a:rPr lang="en-US" sz="2400" dirty="0" smtClean="0"/>
              <a:t>"cold </a:t>
            </a:r>
            <a:r>
              <a:rPr lang="en-US" sz="2400" dirty="0"/>
              <a:t>abscess", because there is no accompanying local color or warmth and the overlying skin acquires a </a:t>
            </a:r>
            <a:r>
              <a:rPr lang="en-US" sz="2400" dirty="0" err="1"/>
              <a:t>violaceous</a:t>
            </a:r>
            <a:r>
              <a:rPr lang="en-US" sz="2400" dirty="0"/>
              <a:t> (bluish-purple) color. </a:t>
            </a:r>
          </a:p>
          <a:p>
            <a:pPr marL="365760" indent="-256032" eaLnBrk="1" fontAlgn="auto" hangingPunct="1">
              <a:spcAft>
                <a:spcPts val="0"/>
              </a:spcAft>
              <a:buFont typeface="Wingdings 3"/>
              <a:buChar char=""/>
              <a:defRPr/>
            </a:pPr>
            <a:r>
              <a:rPr lang="en-US" sz="2400" dirty="0"/>
              <a:t>Diagnosis is by needle biopsy</a:t>
            </a:r>
          </a:p>
          <a:p>
            <a:pPr marL="365760" indent="-256032" eaLnBrk="1" fontAlgn="auto" hangingPunct="1">
              <a:spcAft>
                <a:spcPts val="0"/>
              </a:spcAft>
              <a:buFont typeface="Wingdings 3"/>
              <a:buChar char=""/>
              <a:defRPr/>
            </a:pPr>
            <a:r>
              <a:rPr lang="en-US" sz="2400" dirty="0" smtClean="0"/>
              <a:t>Therapy: RIPE not excision (recurrence and fistula formation</a:t>
            </a:r>
            <a:endParaRPr lang="en-US" sz="2400" dirty="0"/>
          </a:p>
        </p:txBody>
      </p:sp>
      <p:sp>
        <p:nvSpPr>
          <p:cNvPr id="210948" name="Rectangle 4"/>
          <p:cNvSpPr>
            <a:spLocks noGrp="1" noChangeArrowheads="1"/>
          </p:cNvSpPr>
          <p:nvPr>
            <p:ph type="title"/>
          </p:nvPr>
        </p:nvSpPr>
        <p:spPr/>
        <p:txBody>
          <a:bodyPr/>
          <a:lstStyle/>
          <a:p>
            <a:pPr eaLnBrk="1" fontAlgn="auto" hangingPunct="1">
              <a:spcAft>
                <a:spcPts val="0"/>
              </a:spcAft>
              <a:defRPr/>
            </a:pPr>
            <a:r>
              <a:rPr lang="en-US"/>
              <a:t>Scrofula</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fontAlgn="auto" hangingPunct="1">
              <a:spcAft>
                <a:spcPts val="0"/>
              </a:spcAft>
              <a:defRPr/>
            </a:pPr>
            <a:r>
              <a:rPr lang="en-US" dirty="0" smtClean="0"/>
              <a:t>Scrofula</a:t>
            </a:r>
            <a:endParaRPr lang="en-US" dirty="0"/>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19263"/>
            <a:ext cx="45720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5" name="Rectangle 9"/>
          <p:cNvSpPr>
            <a:spLocks noGrp="1" noChangeArrowheads="1"/>
          </p:cNvSpPr>
          <p:nvPr>
            <p:ph type="title"/>
          </p:nvPr>
        </p:nvSpPr>
        <p:spPr/>
        <p:txBody>
          <a:bodyPr>
            <a:normAutofit/>
          </a:bodyPr>
          <a:lstStyle/>
          <a:p>
            <a:pPr eaLnBrk="1" fontAlgn="auto" hangingPunct="1">
              <a:spcAft>
                <a:spcPts val="0"/>
              </a:spcAft>
              <a:defRPr/>
            </a:pPr>
            <a:endParaRPr lang="en-US" sz="3200" dirty="0"/>
          </a:p>
        </p:txBody>
      </p:sp>
      <p:sp>
        <p:nvSpPr>
          <p:cNvPr id="2" name="Content Placeholder 1"/>
          <p:cNvSpPr>
            <a:spLocks noGrp="1"/>
          </p:cNvSpPr>
          <p:nvPr>
            <p:ph idx="1"/>
          </p:nvPr>
        </p:nvSpPr>
        <p:spPr/>
        <p:txBody>
          <a:bodyPr/>
          <a:lstStyle/>
          <a:p>
            <a:r>
              <a:rPr lang="en-US" dirty="0" smtClean="0"/>
              <a:t>8 year old who recently migrated from Ethiopia with a 10 day history of vomiting, abdominal pain and abdominal distention after eating. Pt also reports that she had eaten paper</a:t>
            </a:r>
          </a:p>
          <a:p>
            <a:r>
              <a:rPr lang="en-US" dirty="0" smtClean="0"/>
              <a:t>PE: consistent with constipation</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218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29239" y="1643865"/>
            <a:ext cx="6285521" cy="420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172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4294967295"/>
          </p:nvPr>
        </p:nvSpPr>
        <p:spPr>
          <a:xfrm>
            <a:off x="0" y="1481138"/>
            <a:ext cx="8229600" cy="4525962"/>
          </a:xfrm>
        </p:spPr>
        <p:txBody>
          <a:bodyPr/>
          <a:lstStyle/>
          <a:p>
            <a:pPr eaLnBrk="1" hangingPunct="1"/>
            <a:r>
              <a:rPr lang="en-US" dirty="0" smtClean="0"/>
              <a:t>Someone in the world is newly infected with TB bacilli every second. </a:t>
            </a:r>
          </a:p>
          <a:p>
            <a:pPr marL="109537" indent="0" eaLnBrk="1" hangingPunct="1">
              <a:buNone/>
            </a:pPr>
            <a:endParaRPr lang="en-US" dirty="0" smtClean="0"/>
          </a:p>
          <a:p>
            <a:endParaRPr lang="en-US" dirty="0"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200400"/>
            <a:ext cx="44767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She was treated with </a:t>
            </a:r>
            <a:r>
              <a:rPr lang="en-US" dirty="0" err="1" smtClean="0"/>
              <a:t>Miralax</a:t>
            </a:r>
            <a:r>
              <a:rPr lang="en-US" dirty="0" smtClean="0"/>
              <a:t> for a month</a:t>
            </a:r>
          </a:p>
          <a:p>
            <a:r>
              <a:rPr lang="en-US" dirty="0" smtClean="0"/>
              <a:t>Pt was seen a week after</a:t>
            </a:r>
          </a:p>
          <a:p>
            <a:r>
              <a:rPr lang="en-US" dirty="0" smtClean="0"/>
              <a:t>Repeat abdominal </a:t>
            </a:r>
            <a:r>
              <a:rPr lang="en-US" dirty="0" err="1" smtClean="0"/>
              <a:t>xray</a:t>
            </a:r>
            <a:r>
              <a:rPr lang="en-US" dirty="0" smtClean="0"/>
              <a:t> showed clearance of stool with the persistence of the calcified lesion</a:t>
            </a:r>
          </a:p>
          <a:p>
            <a:r>
              <a:rPr lang="en-US" dirty="0" smtClean="0"/>
              <a:t>CT Scan of the abdomen: 3 mesenteric calcified lesions</a:t>
            </a:r>
          </a:p>
          <a:p>
            <a:r>
              <a:rPr lang="en-US" dirty="0" smtClean="0"/>
              <a:t>PPD positive</a:t>
            </a:r>
          </a:p>
          <a:p>
            <a:r>
              <a:rPr lang="en-US" dirty="0" smtClean="0"/>
              <a:t>Treated with RIPE under DOT</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510576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1143000"/>
          </a:xfrm>
        </p:spPr>
        <p:txBody>
          <a:bodyPr>
            <a:normAutofit/>
          </a:bodyPr>
          <a:lstStyle/>
          <a:p>
            <a:r>
              <a:rPr lang="en-US" sz="3200" dirty="0" smtClean="0"/>
              <a:t>25 year old presenting with diminishing vision – </a:t>
            </a:r>
            <a:r>
              <a:rPr lang="en-US" sz="3200" dirty="0" err="1" smtClean="0"/>
              <a:t>tuberculous</a:t>
            </a:r>
            <a:r>
              <a:rPr lang="en-US" sz="3200" dirty="0" smtClean="0"/>
              <a:t> </a:t>
            </a:r>
            <a:r>
              <a:rPr lang="en-US" sz="3200" dirty="0" err="1" smtClean="0"/>
              <a:t>choroiditis</a:t>
            </a:r>
            <a:endParaRPr lang="en-US" sz="3200"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13RenalTubercul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514600"/>
            <a:ext cx="43053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ChangeArrowheads="1"/>
          </p:cNvSpPr>
          <p:nvPr/>
        </p:nvSpPr>
        <p:spPr bwMode="auto">
          <a:xfrm>
            <a:off x="1066800" y="609600"/>
            <a:ext cx="677227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3100">
                <a:solidFill>
                  <a:schemeClr val="hlink"/>
                </a:solidFill>
                <a:latin typeface="Times New Roman" pitchFamily="18" charset="0"/>
              </a:rPr>
              <a:t>TB OF THE KIDNEYS: presenting with sterile pyuria or hematuria</a:t>
            </a:r>
            <a:endParaRPr lang="en-US" sz="2400">
              <a:solidFill>
                <a:schemeClr val="hlink"/>
              </a:solidFill>
              <a:latin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Tuberculosis_of_Skin550_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3515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990600" y="533400"/>
            <a:ext cx="571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sz="3200" b="1">
                <a:solidFill>
                  <a:schemeClr val="hlink"/>
                </a:solidFill>
                <a:latin typeface="Times New Roman" pitchFamily="18" charset="0"/>
              </a:rPr>
              <a:t>TB OF THE SKIN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0" y="1865313"/>
            <a:ext cx="4176713"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eaLnBrk="1" fontAlgn="auto" hangingPunct="1">
              <a:spcAft>
                <a:spcPts val="0"/>
              </a:spcAft>
              <a:defRPr/>
            </a:pPr>
            <a:r>
              <a:rPr lang="en-US" dirty="0" err="1" smtClean="0"/>
              <a:t>Miliary</a:t>
            </a:r>
            <a:r>
              <a:rPr lang="en-US" dirty="0" smtClean="0"/>
              <a:t> TB of the Skin</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TB of the Skin: Lupus Vulgaris</a:t>
            </a:r>
            <a:endParaRPr lang="en-US" dirty="0"/>
          </a:p>
        </p:txBody>
      </p:sp>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613" y="2062163"/>
            <a:ext cx="391477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Rectangle 4"/>
          <p:cNvSpPr>
            <a:spLocks noGrp="1" noChangeArrowheads="1"/>
          </p:cNvSpPr>
          <p:nvPr>
            <p:ph type="ctrTitle"/>
          </p:nvPr>
        </p:nvSpPr>
        <p:spPr/>
        <p:txBody>
          <a:bodyPr>
            <a:normAutofit/>
          </a:bodyPr>
          <a:lstStyle/>
          <a:p>
            <a:pPr eaLnBrk="1" fontAlgn="auto" hangingPunct="1">
              <a:spcAft>
                <a:spcPts val="0"/>
              </a:spcAft>
              <a:defRPr/>
            </a:pPr>
            <a:r>
              <a:rPr lang="en-US" dirty="0"/>
              <a:t>Will always be in your differential </a:t>
            </a:r>
            <a:r>
              <a:rPr lang="en-US" dirty="0" smtClean="0"/>
              <a:t>diagnosis </a:t>
            </a:r>
            <a:endParaRPr lang="en-US" dirty="0"/>
          </a:p>
        </p:txBody>
      </p:sp>
      <p:sp>
        <p:nvSpPr>
          <p:cNvPr id="80899" name="Rectangle 5"/>
          <p:cNvSpPr>
            <a:spLocks noGrp="1" noChangeArrowheads="1"/>
          </p:cNvSpPr>
          <p:nvPr>
            <p:ph type="subTitle" idx="1"/>
          </p:nvPr>
        </p:nvSpPr>
        <p:spPr>
          <a:xfrm>
            <a:off x="381000" y="609600"/>
            <a:ext cx="7772400" cy="1200150"/>
          </a:xfrm>
        </p:spPr>
        <p:txBody>
          <a:bodyPr/>
          <a:lstStyle/>
          <a:p>
            <a:pPr marR="0" eaLnBrk="1" hangingPunct="1">
              <a:lnSpc>
                <a:spcPct val="80000"/>
              </a:lnSpc>
            </a:pPr>
            <a:r>
              <a:rPr lang="en-US" sz="4100" b="1" dirty="0" smtClean="0"/>
              <a:t>TUBERCULOSIS</a:t>
            </a:r>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0"/>
            <a:ext cx="42862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5486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8890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1316038"/>
            <a:ext cx="3889375" cy="43592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386" name="Rectangle 2"/>
          <p:cNvSpPr>
            <a:spLocks noGrp="1" noChangeArrowheads="1"/>
          </p:cNvSpPr>
          <p:nvPr>
            <p:ph type="title"/>
          </p:nvPr>
        </p:nvSpPr>
        <p:spPr/>
        <p:txBody>
          <a:bodyPr/>
          <a:lstStyle/>
          <a:p>
            <a:pPr eaLnBrk="1" fontAlgn="auto" hangingPunct="1">
              <a:spcAft>
                <a:spcPts val="0"/>
              </a:spcAft>
              <a:defRPr/>
            </a:pPr>
            <a:r>
              <a:rPr lang="en-US"/>
              <a:t>TREATMENT OF TB</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idx="1"/>
          </p:nvPr>
        </p:nvSpPr>
        <p:spPr/>
        <p:txBody>
          <a:bodyPr/>
          <a:lstStyle/>
          <a:p>
            <a:pPr eaLnBrk="1" hangingPunct="1"/>
            <a:endParaRPr lang="en-US" i="1" smtClean="0"/>
          </a:p>
          <a:p>
            <a:pPr eaLnBrk="1" hangingPunct="1"/>
            <a:endParaRPr lang="en-US" smtClean="0"/>
          </a:p>
        </p:txBody>
      </p:sp>
      <p:sp>
        <p:nvSpPr>
          <p:cNvPr id="259074" name="Rectangle 2"/>
          <p:cNvSpPr>
            <a:spLocks noGrp="1" noChangeArrowheads="1"/>
          </p:cNvSpPr>
          <p:nvPr>
            <p:ph type="title"/>
          </p:nvPr>
        </p:nvSpPr>
        <p:spPr/>
        <p:txBody>
          <a:bodyPr/>
          <a:lstStyle/>
          <a:p>
            <a:pPr eaLnBrk="1" fontAlgn="auto" hangingPunct="1">
              <a:spcAft>
                <a:spcPts val="0"/>
              </a:spcAft>
              <a:defRPr/>
            </a:pPr>
            <a:r>
              <a:rPr lang="en-US"/>
              <a:t>TREATMENT</a:t>
            </a:r>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5030788"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p:txBody>
          <a:bodyPr/>
          <a:lstStyle/>
          <a:p>
            <a:pPr eaLnBrk="1" hangingPunct="1"/>
            <a:r>
              <a:rPr lang="en-US" smtClean="0"/>
              <a:t>People infected with TB bacteria have a lifetime risk of falling ill with TB of 10%. </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95600"/>
            <a:ext cx="35814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t>New TB Drug</a:t>
            </a:r>
            <a:endParaRPr lang="en-US" dirty="0"/>
          </a:p>
        </p:txBody>
      </p:sp>
      <p:pic>
        <p:nvPicPr>
          <p:cNvPr id="83971" name="Picture 2" descr="C:\Users\nquion\Desktop\sirtur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20863"/>
            <a:ext cx="8229600" cy="3846512"/>
          </a:xfr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eaLnBrk="1" fontAlgn="auto" hangingPunct="1">
              <a:spcAft>
                <a:spcPts val="0"/>
              </a:spcAft>
              <a:defRPr/>
            </a:pPr>
            <a:r>
              <a:rPr lang="en-US" dirty="0" smtClean="0"/>
              <a:t>Latent TBI</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p:txBody>
          <a:bodyPr/>
          <a:lstStyle/>
          <a:p>
            <a:pPr eaLnBrk="1" hangingPunct="1">
              <a:lnSpc>
                <a:spcPct val="90000"/>
              </a:lnSpc>
            </a:pPr>
            <a:r>
              <a:rPr lang="en-US" sz="2800" dirty="0" smtClean="0"/>
              <a:t>Antigen-specific T cell response without clinical symptoms</a:t>
            </a:r>
          </a:p>
          <a:p>
            <a:pPr marL="109537" indent="0" eaLnBrk="1" hangingPunct="1">
              <a:lnSpc>
                <a:spcPct val="90000"/>
              </a:lnSpc>
              <a:buNone/>
            </a:pPr>
            <a:r>
              <a:rPr lang="en-US" sz="2800" dirty="0" smtClean="0"/>
              <a:t> </a:t>
            </a:r>
            <a:endParaRPr lang="en-US" sz="2800" dirty="0" smtClean="0"/>
          </a:p>
        </p:txBody>
      </p:sp>
      <p:sp>
        <p:nvSpPr>
          <p:cNvPr id="394242" name="Rectangle 2"/>
          <p:cNvSpPr>
            <a:spLocks noGrp="1" noChangeArrowheads="1"/>
          </p:cNvSpPr>
          <p:nvPr>
            <p:ph type="title"/>
          </p:nvPr>
        </p:nvSpPr>
        <p:spPr/>
        <p:txBody>
          <a:bodyPr/>
          <a:lstStyle/>
          <a:p>
            <a:pPr eaLnBrk="1" fontAlgn="auto" hangingPunct="1">
              <a:spcAft>
                <a:spcPts val="0"/>
              </a:spcAft>
              <a:defRPr/>
            </a:pPr>
            <a:r>
              <a:rPr lang="en-US"/>
              <a:t>Latent TB</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idx="1"/>
          </p:nvPr>
        </p:nvSpPr>
        <p:spPr/>
        <p:txBody>
          <a:bodyPr/>
          <a:lstStyle/>
          <a:p>
            <a:pPr eaLnBrk="1" hangingPunct="1"/>
            <a:r>
              <a:rPr lang="en-US" dirty="0" smtClean="0"/>
              <a:t>INH given to adults who have LTBI provides protection 54-88% against the development of the disease for at least 20 years</a:t>
            </a:r>
          </a:p>
          <a:p>
            <a:pPr eaLnBrk="1" hangingPunct="1"/>
            <a:r>
              <a:rPr lang="en-US" dirty="0" smtClean="0"/>
              <a:t>In children efficacy approaches 100</a:t>
            </a:r>
            <a:r>
              <a:rPr lang="en-US" dirty="0" smtClean="0"/>
              <a:t>%</a:t>
            </a:r>
          </a:p>
          <a:p>
            <a:pPr eaLnBrk="1" hangingPunct="1"/>
            <a:r>
              <a:rPr lang="en-US" dirty="0" smtClean="0"/>
              <a:t>9 month treatment with INH is the standard regimen</a:t>
            </a:r>
          </a:p>
          <a:p>
            <a:pPr eaLnBrk="1" hangingPunct="1"/>
            <a:r>
              <a:rPr lang="en-US" dirty="0" smtClean="0"/>
              <a:t>Preferred treatment in HIV infected</a:t>
            </a:r>
          </a:p>
          <a:p>
            <a:pPr eaLnBrk="1" hangingPunct="1"/>
            <a:r>
              <a:rPr lang="en-US" dirty="0" smtClean="0"/>
              <a:t>Children between 2-11</a:t>
            </a:r>
            <a:endParaRPr lang="en-US" dirty="0" smtClean="0"/>
          </a:p>
        </p:txBody>
      </p:sp>
      <p:sp>
        <p:nvSpPr>
          <p:cNvPr id="247810" name="Rectangle 2"/>
          <p:cNvSpPr>
            <a:spLocks noGrp="1" noChangeArrowheads="1"/>
          </p:cNvSpPr>
          <p:nvPr>
            <p:ph type="title"/>
          </p:nvPr>
        </p:nvSpPr>
        <p:spPr/>
        <p:txBody>
          <a:bodyPr/>
          <a:lstStyle/>
          <a:p>
            <a:pPr eaLnBrk="1" fontAlgn="auto" hangingPunct="1">
              <a:spcAft>
                <a:spcPts val="0"/>
              </a:spcAft>
              <a:defRPr/>
            </a:pPr>
            <a:r>
              <a:rPr lang="en-US"/>
              <a:t>Latent TB Infection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Before therapy, rule out TB disease</a:t>
            </a:r>
          </a:p>
          <a:p>
            <a:r>
              <a:rPr lang="en-US" dirty="0" smtClean="0"/>
              <a:t>Get a list of other meds: </a:t>
            </a:r>
          </a:p>
          <a:p>
            <a:r>
              <a:rPr lang="en-US" dirty="0" smtClean="0"/>
              <a:t>INH increase levels of Dilantin, </a:t>
            </a:r>
            <a:r>
              <a:rPr lang="en-US" dirty="0" err="1" smtClean="0"/>
              <a:t>Disulfiram</a:t>
            </a:r>
            <a:endParaRPr lang="en-US" dirty="0" smtClean="0"/>
          </a:p>
          <a:p>
            <a:r>
              <a:rPr lang="en-US" dirty="0" smtClean="0"/>
              <a:t>RIF  and RPT decreases blood levels of oral contraceptives, warfarin, methadone,  and </a:t>
            </a:r>
            <a:r>
              <a:rPr lang="en-US" dirty="0" err="1" smtClean="0"/>
              <a:t>sulfonureas</a:t>
            </a:r>
            <a:endParaRPr lang="en-US" dirty="0" smtClean="0"/>
          </a:p>
          <a:p>
            <a:r>
              <a:rPr lang="en-US" dirty="0" smtClean="0"/>
              <a:t>RIF and RPT are contraindicated in HIV patients on protease inhibitors and </a:t>
            </a:r>
            <a:r>
              <a:rPr lang="en-US" dirty="0" err="1" smtClean="0"/>
              <a:t>nonnucleoside</a:t>
            </a:r>
            <a:r>
              <a:rPr lang="en-US" dirty="0" smtClean="0"/>
              <a:t> transcriptase inhibitors</a:t>
            </a:r>
          </a:p>
          <a:p>
            <a:endParaRPr lang="en-US" dirty="0" smtClean="0"/>
          </a:p>
        </p:txBody>
      </p:sp>
      <p:sp>
        <p:nvSpPr>
          <p:cNvPr id="3" name="Title 2"/>
          <p:cNvSpPr>
            <a:spLocks noGrp="1"/>
          </p:cNvSpPr>
          <p:nvPr>
            <p:ph type="title"/>
          </p:nvPr>
        </p:nvSpPr>
        <p:spPr/>
        <p:txBody>
          <a:bodyPr/>
          <a:lstStyle/>
          <a:p>
            <a:r>
              <a:rPr lang="en-US" dirty="0" smtClean="0"/>
              <a:t>LTBI</a:t>
            </a:r>
            <a:endParaRPr lang="en-US" dirty="0"/>
          </a:p>
        </p:txBody>
      </p:sp>
    </p:spTree>
    <p:extLst>
      <p:ext uri="{BB962C8B-B14F-4D97-AF65-F5344CB8AC3E}">
        <p14:creationId xmlns:p14="http://schemas.microsoft.com/office/powerpoint/2010/main" val="4250972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90800" y="762000"/>
            <a:ext cx="4370633" cy="55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2062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744777" y="914400"/>
            <a:ext cx="3598873" cy="505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1357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lnSpc>
                <a:spcPct val="90000"/>
              </a:lnSpc>
            </a:pPr>
            <a:r>
              <a:rPr lang="en-US" sz="3200" dirty="0"/>
              <a:t>“Today, we have tuberculosis drugs that we have to take for 9 months. Why can’t we find one that works in 3 days?” -Bill Gates  World Health Assembly, 2005</a:t>
            </a:r>
          </a:p>
          <a:p>
            <a:pPr marL="109537" indent="0" eaLnBrk="1" hangingPunct="1">
              <a:lnSpc>
                <a:spcPct val="90000"/>
              </a:lnSpc>
              <a:buNone/>
            </a:pPr>
            <a:endParaRPr lang="en-US" dirty="0"/>
          </a:p>
        </p:txBody>
      </p:sp>
      <p:sp>
        <p:nvSpPr>
          <p:cNvPr id="3" name="Title 2"/>
          <p:cNvSpPr>
            <a:spLocks noGrp="1"/>
          </p:cNvSpPr>
          <p:nvPr>
            <p:ph type="title"/>
          </p:nvPr>
        </p:nvSpPr>
        <p:spPr/>
        <p:txBody>
          <a:bodyPr/>
          <a:lstStyle/>
          <a:p>
            <a:r>
              <a:rPr lang="en-US" dirty="0" smtClean="0"/>
              <a:t>Latent TB</a:t>
            </a:r>
            <a:endParaRPr lang="en-US" dirty="0"/>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33800"/>
            <a:ext cx="3305175" cy="219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920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eaLnBrk="1" fontAlgn="auto" hangingPunct="1">
              <a:spcAft>
                <a:spcPts val="0"/>
              </a:spcAft>
              <a:defRPr/>
            </a:pPr>
            <a:r>
              <a:rPr lang="en-US" dirty="0" smtClean="0"/>
              <a:t>Direct Observation Therapy Strategy</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228600" y="609600"/>
            <a:ext cx="87249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900">
                <a:solidFill>
                  <a:schemeClr val="hlink"/>
                </a:solidFill>
                <a:latin typeface="Abadi MT Condensed Extra Bold" pitchFamily="-48" charset="0"/>
              </a:rPr>
              <a:t>Directly observed treatment means that an observer</a:t>
            </a:r>
          </a:p>
          <a:p>
            <a:pPr eaLnBrk="1" hangingPunct="1"/>
            <a:r>
              <a:rPr lang="en-US" sz="2900">
                <a:solidFill>
                  <a:schemeClr val="hlink"/>
                </a:solidFill>
                <a:latin typeface="Abadi MT Condensed Extra Bold" pitchFamily="-48" charset="0"/>
              </a:rPr>
              <a:t> watches the patient swallowing their tablets, </a:t>
            </a:r>
          </a:p>
          <a:p>
            <a:pPr eaLnBrk="1" hangingPunct="1"/>
            <a:r>
              <a:rPr lang="en-US" sz="2900">
                <a:solidFill>
                  <a:schemeClr val="hlink"/>
                </a:solidFill>
                <a:latin typeface="Abadi MT Condensed Extra Bold" pitchFamily="-48" charset="0"/>
              </a:rPr>
              <a:t>in a way that is sensitive and </a:t>
            </a:r>
          </a:p>
          <a:p>
            <a:pPr eaLnBrk="1" hangingPunct="1"/>
            <a:r>
              <a:rPr lang="en-US" sz="2900">
                <a:solidFill>
                  <a:schemeClr val="hlink"/>
                </a:solidFill>
                <a:latin typeface="Abadi MT Condensed Extra Bold" pitchFamily="-48" charset="0"/>
              </a:rPr>
              <a:t>supportive to the patient's needs. </a:t>
            </a:r>
          </a:p>
        </p:txBody>
      </p:sp>
      <p:sp>
        <p:nvSpPr>
          <p:cNvPr id="89091" name="Rectangle 3"/>
          <p:cNvSpPr>
            <a:spLocks noChangeArrowheads="1"/>
          </p:cNvSpPr>
          <p:nvPr/>
        </p:nvSpPr>
        <p:spPr bwMode="auto">
          <a:xfrm>
            <a:off x="846138" y="355600"/>
            <a:ext cx="5648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b="1">
                <a:solidFill>
                  <a:schemeClr val="bg1"/>
                </a:solidFill>
                <a:latin typeface="Garamond" pitchFamily="18" charset="0"/>
              </a:rPr>
              <a:t>Direct Observed Treatment Strategy</a:t>
            </a:r>
            <a:endParaRPr lang="en-US" sz="2400">
              <a:latin typeface="Times New Roman" pitchFamily="18" charset="0"/>
            </a:endParaRPr>
          </a:p>
        </p:txBody>
      </p:sp>
      <p:pic>
        <p:nvPicPr>
          <p:cNvPr id="89092" name="Picture 5" descr="tbcli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505200"/>
            <a:ext cx="34956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0488" y="993775"/>
            <a:ext cx="6335712" cy="468153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5746" name="Rectangle 2"/>
          <p:cNvSpPr>
            <a:spLocks noGrp="1" noChangeArrowheads="1"/>
          </p:cNvSpPr>
          <p:nvPr>
            <p:ph type="title"/>
          </p:nvPr>
        </p:nvSpPr>
        <p:spPr/>
        <p:txBody>
          <a:bodyPr/>
          <a:lstStyle/>
          <a:p>
            <a:pPr eaLnBrk="1" fontAlgn="auto" hangingPunct="1">
              <a:spcAft>
                <a:spcPts val="0"/>
              </a:spcAft>
              <a:defRPr/>
            </a:pPr>
            <a:r>
              <a:rPr lang="en-US"/>
              <a:t>TB</a:t>
            </a:r>
          </a:p>
        </p:txBody>
      </p:sp>
    </p:spTree>
    <p:extLst>
      <p:ext uri="{BB962C8B-B14F-4D97-AF65-F5344CB8AC3E}">
        <p14:creationId xmlns:p14="http://schemas.microsoft.com/office/powerpoint/2010/main" val="4950535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C:\Users\TDF\Documents\My Documents (Lai)\TB in Jails_Prisons\MTV\NTP CUP\Picture3.jpg"/>
          <p:cNvPicPr>
            <a:picLocks noChangeAspect="1" noChangeArrowheads="1"/>
          </p:cNvPicPr>
          <p:nvPr/>
        </p:nvPicPr>
        <p:blipFill>
          <a:blip r:embed="rId2">
            <a:extLst>
              <a:ext uri="{28A0092B-C50C-407E-A947-70E740481C1C}">
                <a14:useLocalDpi xmlns:a14="http://schemas.microsoft.com/office/drawing/2010/main" val="0"/>
              </a:ext>
            </a:extLst>
          </a:blip>
          <a:srcRect l="56303" r="3171" b="23582"/>
          <a:stretch>
            <a:fillRect/>
          </a:stretch>
        </p:blipFill>
        <p:spPr bwMode="auto">
          <a:xfrm>
            <a:off x="914400" y="914400"/>
            <a:ext cx="3124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2"/>
          <p:cNvSpPr txBox="1">
            <a:spLocks noChangeArrowheads="1"/>
          </p:cNvSpPr>
          <p:nvPr/>
        </p:nvSpPr>
        <p:spPr bwMode="auto">
          <a:xfrm>
            <a:off x="1828800" y="5410200"/>
            <a:ext cx="5410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90000"/>
              </a:lnSpc>
              <a:spcBef>
                <a:spcPct val="50000"/>
              </a:spcBef>
              <a:buClr>
                <a:schemeClr val="tx2"/>
              </a:buClr>
              <a:buSzPct val="55000"/>
              <a:buFont typeface="Wingdings" pitchFamily="2" charset="2"/>
              <a:buNone/>
              <a:defRPr/>
            </a:pPr>
            <a:r>
              <a:rPr kumimoji="1" lang="en-US" sz="3600" dirty="0" smtClean="0">
                <a:solidFill>
                  <a:schemeClr val="accent1">
                    <a:lumMod val="60000"/>
                    <a:lumOff val="40000"/>
                  </a:schemeClr>
                </a:solidFill>
                <a:latin typeface="Arial" charset="0"/>
                <a:cs typeface="Arial" charset="0"/>
              </a:rPr>
              <a:t>DOTS is the overarching framework</a:t>
            </a:r>
            <a:r>
              <a:rPr kumimoji="1" lang="en-US" sz="3600" dirty="0" smtClean="0">
                <a:solidFill>
                  <a:srgbClr val="FFFF00"/>
                </a:solidFill>
                <a:latin typeface="Arial" charset="0"/>
                <a:cs typeface="Arial" charset="0"/>
              </a:rPr>
              <a:t>…</a:t>
            </a:r>
          </a:p>
        </p:txBody>
      </p:sp>
      <p:pic>
        <p:nvPicPr>
          <p:cNvPr id="9011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33464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67813" cy="68818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1139" name="Rectangle 3"/>
          <p:cNvSpPr>
            <a:spLocks noChangeArrowheads="1"/>
          </p:cNvSpPr>
          <p:nvPr/>
        </p:nvSpPr>
        <p:spPr bwMode="auto">
          <a:xfrm>
            <a:off x="1752600" y="1676400"/>
            <a:ext cx="6670675"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1140" name="Line 4"/>
          <p:cNvSpPr>
            <a:spLocks noChangeShapeType="1"/>
          </p:cNvSpPr>
          <p:nvPr/>
        </p:nvSpPr>
        <p:spPr bwMode="auto">
          <a:xfrm>
            <a:off x="1728788" y="5076825"/>
            <a:ext cx="66706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1" name="Line 5"/>
          <p:cNvSpPr>
            <a:spLocks noChangeShapeType="1"/>
          </p:cNvSpPr>
          <p:nvPr/>
        </p:nvSpPr>
        <p:spPr bwMode="auto">
          <a:xfrm>
            <a:off x="1728788" y="4403725"/>
            <a:ext cx="66706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2" name="Line 6"/>
          <p:cNvSpPr>
            <a:spLocks noChangeShapeType="1"/>
          </p:cNvSpPr>
          <p:nvPr/>
        </p:nvSpPr>
        <p:spPr bwMode="auto">
          <a:xfrm>
            <a:off x="1728788" y="3729038"/>
            <a:ext cx="66706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3" name="Line 7"/>
          <p:cNvSpPr>
            <a:spLocks noChangeShapeType="1"/>
          </p:cNvSpPr>
          <p:nvPr/>
        </p:nvSpPr>
        <p:spPr bwMode="auto">
          <a:xfrm>
            <a:off x="1728788" y="3032125"/>
            <a:ext cx="66706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728788" y="2357438"/>
            <a:ext cx="66706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728788" y="1684338"/>
            <a:ext cx="66706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6" name="Rectangle 10"/>
          <p:cNvSpPr>
            <a:spLocks noChangeArrowheads="1"/>
          </p:cNvSpPr>
          <p:nvPr/>
        </p:nvSpPr>
        <p:spPr bwMode="auto">
          <a:xfrm>
            <a:off x="1728788" y="1684338"/>
            <a:ext cx="6670675" cy="4067175"/>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7" name="Line 11"/>
          <p:cNvSpPr>
            <a:spLocks noChangeShapeType="1"/>
          </p:cNvSpPr>
          <p:nvPr/>
        </p:nvSpPr>
        <p:spPr bwMode="auto">
          <a:xfrm>
            <a:off x="1728788" y="1684338"/>
            <a:ext cx="1587" cy="4067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a:off x="1631950" y="5751513"/>
            <a:ext cx="968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1631950" y="5076825"/>
            <a:ext cx="968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0" name="Line 14"/>
          <p:cNvSpPr>
            <a:spLocks noChangeShapeType="1"/>
          </p:cNvSpPr>
          <p:nvPr/>
        </p:nvSpPr>
        <p:spPr bwMode="auto">
          <a:xfrm>
            <a:off x="1631950" y="4403725"/>
            <a:ext cx="968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1" name="Line 15"/>
          <p:cNvSpPr>
            <a:spLocks noChangeShapeType="1"/>
          </p:cNvSpPr>
          <p:nvPr/>
        </p:nvSpPr>
        <p:spPr bwMode="auto">
          <a:xfrm>
            <a:off x="1631950" y="3729038"/>
            <a:ext cx="968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2" name="Line 16"/>
          <p:cNvSpPr>
            <a:spLocks noChangeShapeType="1"/>
          </p:cNvSpPr>
          <p:nvPr/>
        </p:nvSpPr>
        <p:spPr bwMode="auto">
          <a:xfrm>
            <a:off x="1631950" y="3032125"/>
            <a:ext cx="968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3" name="Line 17"/>
          <p:cNvSpPr>
            <a:spLocks noChangeShapeType="1"/>
          </p:cNvSpPr>
          <p:nvPr/>
        </p:nvSpPr>
        <p:spPr bwMode="auto">
          <a:xfrm>
            <a:off x="1631950" y="2357438"/>
            <a:ext cx="968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4" name="Line 18"/>
          <p:cNvSpPr>
            <a:spLocks noChangeShapeType="1"/>
          </p:cNvSpPr>
          <p:nvPr/>
        </p:nvSpPr>
        <p:spPr bwMode="auto">
          <a:xfrm>
            <a:off x="1631950" y="1684338"/>
            <a:ext cx="968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5" name="Line 19"/>
          <p:cNvSpPr>
            <a:spLocks noChangeShapeType="1"/>
          </p:cNvSpPr>
          <p:nvPr/>
        </p:nvSpPr>
        <p:spPr bwMode="auto">
          <a:xfrm>
            <a:off x="1728788" y="5751513"/>
            <a:ext cx="66706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6" name="Line 20"/>
          <p:cNvSpPr>
            <a:spLocks noChangeShapeType="1"/>
          </p:cNvSpPr>
          <p:nvPr/>
        </p:nvSpPr>
        <p:spPr bwMode="auto">
          <a:xfrm flipV="1">
            <a:off x="1728788" y="5751513"/>
            <a:ext cx="1587"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7" name="Line 21"/>
          <p:cNvSpPr>
            <a:spLocks noChangeShapeType="1"/>
          </p:cNvSpPr>
          <p:nvPr/>
        </p:nvSpPr>
        <p:spPr bwMode="auto">
          <a:xfrm flipV="1">
            <a:off x="3408363" y="5751513"/>
            <a:ext cx="1587"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8" name="Line 22"/>
          <p:cNvSpPr>
            <a:spLocks noChangeShapeType="1"/>
          </p:cNvSpPr>
          <p:nvPr/>
        </p:nvSpPr>
        <p:spPr bwMode="auto">
          <a:xfrm flipV="1">
            <a:off x="5064125" y="5751513"/>
            <a:ext cx="1588"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9" name="Line 23"/>
          <p:cNvSpPr>
            <a:spLocks noChangeShapeType="1"/>
          </p:cNvSpPr>
          <p:nvPr/>
        </p:nvSpPr>
        <p:spPr bwMode="auto">
          <a:xfrm flipV="1">
            <a:off x="6743700" y="5751513"/>
            <a:ext cx="1588"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0" name="Line 24"/>
          <p:cNvSpPr>
            <a:spLocks noChangeShapeType="1"/>
          </p:cNvSpPr>
          <p:nvPr/>
        </p:nvSpPr>
        <p:spPr bwMode="auto">
          <a:xfrm flipV="1">
            <a:off x="8399463" y="5751513"/>
            <a:ext cx="1587"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1" name="Line 25"/>
          <p:cNvSpPr>
            <a:spLocks noChangeShapeType="1"/>
          </p:cNvSpPr>
          <p:nvPr/>
        </p:nvSpPr>
        <p:spPr bwMode="auto">
          <a:xfrm>
            <a:off x="1728788" y="4813300"/>
            <a:ext cx="1587" cy="1588"/>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2" name="Line 26"/>
          <p:cNvSpPr>
            <a:spLocks noChangeShapeType="1"/>
          </p:cNvSpPr>
          <p:nvPr/>
        </p:nvSpPr>
        <p:spPr bwMode="auto">
          <a:xfrm flipV="1">
            <a:off x="1728788" y="3416300"/>
            <a:ext cx="334962" cy="1397000"/>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3" name="Line 27"/>
          <p:cNvSpPr>
            <a:spLocks noChangeShapeType="1"/>
          </p:cNvSpPr>
          <p:nvPr/>
        </p:nvSpPr>
        <p:spPr bwMode="auto">
          <a:xfrm>
            <a:off x="2063750" y="3416300"/>
            <a:ext cx="336550" cy="674688"/>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4" name="Line 28"/>
          <p:cNvSpPr>
            <a:spLocks noChangeShapeType="1"/>
          </p:cNvSpPr>
          <p:nvPr/>
        </p:nvSpPr>
        <p:spPr bwMode="auto">
          <a:xfrm flipV="1">
            <a:off x="2400300" y="3946525"/>
            <a:ext cx="334963" cy="144463"/>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5" name="Line 29"/>
          <p:cNvSpPr>
            <a:spLocks noChangeShapeType="1"/>
          </p:cNvSpPr>
          <p:nvPr/>
        </p:nvSpPr>
        <p:spPr bwMode="auto">
          <a:xfrm>
            <a:off x="2735263" y="3946525"/>
            <a:ext cx="336550" cy="265113"/>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6" name="Line 30"/>
          <p:cNvSpPr>
            <a:spLocks noChangeShapeType="1"/>
          </p:cNvSpPr>
          <p:nvPr/>
        </p:nvSpPr>
        <p:spPr bwMode="auto">
          <a:xfrm flipV="1">
            <a:off x="3071813" y="3922713"/>
            <a:ext cx="336550" cy="288925"/>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7" name="Line 31"/>
          <p:cNvSpPr>
            <a:spLocks noChangeShapeType="1"/>
          </p:cNvSpPr>
          <p:nvPr/>
        </p:nvSpPr>
        <p:spPr bwMode="auto">
          <a:xfrm>
            <a:off x="3408363" y="3922713"/>
            <a:ext cx="311150" cy="47625"/>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8" name="Line 32"/>
          <p:cNvSpPr>
            <a:spLocks noChangeShapeType="1"/>
          </p:cNvSpPr>
          <p:nvPr/>
        </p:nvSpPr>
        <p:spPr bwMode="auto">
          <a:xfrm>
            <a:off x="3719513" y="3970338"/>
            <a:ext cx="336550" cy="144462"/>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9" name="Line 33"/>
          <p:cNvSpPr>
            <a:spLocks noChangeShapeType="1"/>
          </p:cNvSpPr>
          <p:nvPr/>
        </p:nvSpPr>
        <p:spPr bwMode="auto">
          <a:xfrm flipV="1">
            <a:off x="4056063" y="3344863"/>
            <a:ext cx="336550" cy="769937"/>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0" name="Line 34"/>
          <p:cNvSpPr>
            <a:spLocks noChangeShapeType="1"/>
          </p:cNvSpPr>
          <p:nvPr/>
        </p:nvSpPr>
        <p:spPr bwMode="auto">
          <a:xfrm flipV="1">
            <a:off x="4392613" y="3055938"/>
            <a:ext cx="334962" cy="288925"/>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1" name="Line 35"/>
          <p:cNvSpPr>
            <a:spLocks noChangeShapeType="1"/>
          </p:cNvSpPr>
          <p:nvPr/>
        </p:nvSpPr>
        <p:spPr bwMode="auto">
          <a:xfrm>
            <a:off x="1728788" y="4813300"/>
            <a:ext cx="1587" cy="1588"/>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2" name="Line 36"/>
          <p:cNvSpPr>
            <a:spLocks noChangeShapeType="1"/>
          </p:cNvSpPr>
          <p:nvPr/>
        </p:nvSpPr>
        <p:spPr bwMode="auto">
          <a:xfrm flipV="1">
            <a:off x="1728788" y="3416300"/>
            <a:ext cx="334962" cy="1397000"/>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3" name="Line 37"/>
          <p:cNvSpPr>
            <a:spLocks noChangeShapeType="1"/>
          </p:cNvSpPr>
          <p:nvPr/>
        </p:nvSpPr>
        <p:spPr bwMode="auto">
          <a:xfrm>
            <a:off x="2063750" y="3416300"/>
            <a:ext cx="336550" cy="674688"/>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4" name="Line 38"/>
          <p:cNvSpPr>
            <a:spLocks noChangeShapeType="1"/>
          </p:cNvSpPr>
          <p:nvPr/>
        </p:nvSpPr>
        <p:spPr bwMode="auto">
          <a:xfrm flipV="1">
            <a:off x="2400300" y="3946525"/>
            <a:ext cx="334963" cy="144463"/>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5" name="Line 39"/>
          <p:cNvSpPr>
            <a:spLocks noChangeShapeType="1"/>
          </p:cNvSpPr>
          <p:nvPr/>
        </p:nvSpPr>
        <p:spPr bwMode="auto">
          <a:xfrm>
            <a:off x="2735263" y="3946525"/>
            <a:ext cx="336550" cy="265113"/>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6" name="Line 40"/>
          <p:cNvSpPr>
            <a:spLocks noChangeShapeType="1"/>
          </p:cNvSpPr>
          <p:nvPr/>
        </p:nvSpPr>
        <p:spPr bwMode="auto">
          <a:xfrm flipV="1">
            <a:off x="3071813" y="3922713"/>
            <a:ext cx="336550" cy="288925"/>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7" name="Line 41"/>
          <p:cNvSpPr>
            <a:spLocks noChangeShapeType="1"/>
          </p:cNvSpPr>
          <p:nvPr/>
        </p:nvSpPr>
        <p:spPr bwMode="auto">
          <a:xfrm>
            <a:off x="3408363" y="3922713"/>
            <a:ext cx="311150" cy="47625"/>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8" name="Line 42"/>
          <p:cNvSpPr>
            <a:spLocks noChangeShapeType="1"/>
          </p:cNvSpPr>
          <p:nvPr/>
        </p:nvSpPr>
        <p:spPr bwMode="auto">
          <a:xfrm>
            <a:off x="3719513" y="3970338"/>
            <a:ext cx="336550" cy="144462"/>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79" name="Line 43"/>
          <p:cNvSpPr>
            <a:spLocks noChangeShapeType="1"/>
          </p:cNvSpPr>
          <p:nvPr/>
        </p:nvSpPr>
        <p:spPr bwMode="auto">
          <a:xfrm flipV="1">
            <a:off x="4056063" y="3344863"/>
            <a:ext cx="336550" cy="769937"/>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0" name="Line 44"/>
          <p:cNvSpPr>
            <a:spLocks noChangeShapeType="1"/>
          </p:cNvSpPr>
          <p:nvPr/>
        </p:nvSpPr>
        <p:spPr bwMode="auto">
          <a:xfrm flipV="1">
            <a:off x="4392613" y="3055938"/>
            <a:ext cx="334962" cy="288925"/>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1" name="Line 45"/>
          <p:cNvSpPr>
            <a:spLocks noChangeShapeType="1"/>
          </p:cNvSpPr>
          <p:nvPr/>
        </p:nvSpPr>
        <p:spPr bwMode="auto">
          <a:xfrm>
            <a:off x="4727575" y="3055938"/>
            <a:ext cx="336550" cy="504825"/>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2" name="Line 46"/>
          <p:cNvSpPr>
            <a:spLocks noChangeShapeType="1"/>
          </p:cNvSpPr>
          <p:nvPr/>
        </p:nvSpPr>
        <p:spPr bwMode="auto">
          <a:xfrm flipV="1">
            <a:off x="5064125" y="3513138"/>
            <a:ext cx="336550" cy="47625"/>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3" name="Line 47"/>
          <p:cNvSpPr>
            <a:spLocks noChangeShapeType="1"/>
          </p:cNvSpPr>
          <p:nvPr/>
        </p:nvSpPr>
        <p:spPr bwMode="auto">
          <a:xfrm flipV="1">
            <a:off x="5400675" y="2044700"/>
            <a:ext cx="334963" cy="1468438"/>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4" name="Line 48"/>
          <p:cNvSpPr>
            <a:spLocks noChangeShapeType="1"/>
          </p:cNvSpPr>
          <p:nvPr/>
        </p:nvSpPr>
        <p:spPr bwMode="auto">
          <a:xfrm>
            <a:off x="5735638" y="2044700"/>
            <a:ext cx="336550" cy="530225"/>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5" name="Line 49"/>
          <p:cNvSpPr>
            <a:spLocks noChangeShapeType="1"/>
          </p:cNvSpPr>
          <p:nvPr/>
        </p:nvSpPr>
        <p:spPr bwMode="auto">
          <a:xfrm>
            <a:off x="6072188" y="2574925"/>
            <a:ext cx="336550" cy="696913"/>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6" name="Line 50"/>
          <p:cNvSpPr>
            <a:spLocks noChangeShapeType="1"/>
          </p:cNvSpPr>
          <p:nvPr/>
        </p:nvSpPr>
        <p:spPr bwMode="auto">
          <a:xfrm>
            <a:off x="6408738" y="3271838"/>
            <a:ext cx="334962" cy="601662"/>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7" name="Line 51"/>
          <p:cNvSpPr>
            <a:spLocks noChangeShapeType="1"/>
          </p:cNvSpPr>
          <p:nvPr/>
        </p:nvSpPr>
        <p:spPr bwMode="auto">
          <a:xfrm>
            <a:off x="6743700" y="3873500"/>
            <a:ext cx="312738" cy="530225"/>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8" name="Line 52"/>
          <p:cNvSpPr>
            <a:spLocks noChangeShapeType="1"/>
          </p:cNvSpPr>
          <p:nvPr/>
        </p:nvSpPr>
        <p:spPr bwMode="auto">
          <a:xfrm>
            <a:off x="7056438" y="4403725"/>
            <a:ext cx="334962" cy="144463"/>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89" name="Line 53"/>
          <p:cNvSpPr>
            <a:spLocks noChangeShapeType="1"/>
          </p:cNvSpPr>
          <p:nvPr/>
        </p:nvSpPr>
        <p:spPr bwMode="auto">
          <a:xfrm>
            <a:off x="7391400" y="4548188"/>
            <a:ext cx="336550" cy="23812"/>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90" name="Line 54"/>
          <p:cNvSpPr>
            <a:spLocks noChangeShapeType="1"/>
          </p:cNvSpPr>
          <p:nvPr/>
        </p:nvSpPr>
        <p:spPr bwMode="auto">
          <a:xfrm>
            <a:off x="7727950" y="4572000"/>
            <a:ext cx="336550" cy="554038"/>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91" name="Line 55"/>
          <p:cNvSpPr>
            <a:spLocks noChangeShapeType="1"/>
          </p:cNvSpPr>
          <p:nvPr/>
        </p:nvSpPr>
        <p:spPr bwMode="auto">
          <a:xfrm>
            <a:off x="8064500" y="5126038"/>
            <a:ext cx="334963" cy="239712"/>
          </a:xfrm>
          <a:prstGeom prst="line">
            <a:avLst/>
          </a:prstGeom>
          <a:noFill/>
          <a:ln w="714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92" name="Rectangle 56"/>
          <p:cNvSpPr>
            <a:spLocks noChangeArrowheads="1"/>
          </p:cNvSpPr>
          <p:nvPr/>
        </p:nvSpPr>
        <p:spPr bwMode="auto">
          <a:xfrm>
            <a:off x="1728788" y="241300"/>
            <a:ext cx="65801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600" b="1">
                <a:solidFill>
                  <a:schemeClr val="bg1"/>
                </a:solidFill>
                <a:latin typeface="Arial" pitchFamily="34" charset="0"/>
                <a:cs typeface="Arial" pitchFamily="34" charset="0"/>
              </a:rPr>
              <a:t>Dynamics of pulmonary TB in </a:t>
            </a:r>
            <a:endParaRPr lang="en-GB" sz="2400">
              <a:solidFill>
                <a:schemeClr val="bg1"/>
              </a:solidFill>
              <a:latin typeface="Times New Roman" pitchFamily="18" charset="0"/>
              <a:cs typeface="Arial" pitchFamily="34" charset="0"/>
            </a:endParaRPr>
          </a:p>
        </p:txBody>
      </p:sp>
      <p:sp>
        <p:nvSpPr>
          <p:cNvPr id="91193" name="Rectangle 57"/>
          <p:cNvSpPr>
            <a:spLocks noChangeArrowheads="1"/>
          </p:cNvSpPr>
          <p:nvPr/>
        </p:nvSpPr>
        <p:spPr bwMode="auto">
          <a:xfrm>
            <a:off x="3311525" y="817563"/>
            <a:ext cx="3330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600" b="1">
                <a:solidFill>
                  <a:schemeClr val="bg1"/>
                </a:solidFill>
                <a:latin typeface="Arial" pitchFamily="34" charset="0"/>
                <a:cs typeface="Arial" pitchFamily="34" charset="0"/>
              </a:rPr>
              <a:t>Peru 1980-2000</a:t>
            </a:r>
            <a:endParaRPr lang="en-GB" sz="2400">
              <a:solidFill>
                <a:schemeClr val="bg1"/>
              </a:solidFill>
              <a:latin typeface="Times New Roman" pitchFamily="18" charset="0"/>
              <a:cs typeface="Arial" pitchFamily="34" charset="0"/>
            </a:endParaRPr>
          </a:p>
        </p:txBody>
      </p:sp>
      <p:sp>
        <p:nvSpPr>
          <p:cNvPr id="91194" name="Rectangle 58"/>
          <p:cNvSpPr>
            <a:spLocks noChangeArrowheads="1"/>
          </p:cNvSpPr>
          <p:nvPr/>
        </p:nvSpPr>
        <p:spPr bwMode="auto">
          <a:xfrm>
            <a:off x="984250" y="5557838"/>
            <a:ext cx="530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100</a:t>
            </a:r>
            <a:endParaRPr lang="en-GB" sz="2400">
              <a:solidFill>
                <a:schemeClr val="bg1"/>
              </a:solidFill>
              <a:latin typeface="Times New Roman" pitchFamily="18" charset="0"/>
              <a:cs typeface="Arial" pitchFamily="34" charset="0"/>
            </a:endParaRPr>
          </a:p>
        </p:txBody>
      </p:sp>
      <p:sp>
        <p:nvSpPr>
          <p:cNvPr id="91195" name="Rectangle 59"/>
          <p:cNvSpPr>
            <a:spLocks noChangeArrowheads="1"/>
          </p:cNvSpPr>
          <p:nvPr/>
        </p:nvSpPr>
        <p:spPr bwMode="auto">
          <a:xfrm>
            <a:off x="984250" y="4884738"/>
            <a:ext cx="530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120</a:t>
            </a:r>
            <a:endParaRPr lang="en-GB" sz="2400">
              <a:solidFill>
                <a:schemeClr val="bg1"/>
              </a:solidFill>
              <a:latin typeface="Times New Roman" pitchFamily="18" charset="0"/>
              <a:cs typeface="Arial" pitchFamily="34" charset="0"/>
            </a:endParaRPr>
          </a:p>
        </p:txBody>
      </p:sp>
      <p:sp>
        <p:nvSpPr>
          <p:cNvPr id="91196" name="Rectangle 60"/>
          <p:cNvSpPr>
            <a:spLocks noChangeArrowheads="1"/>
          </p:cNvSpPr>
          <p:nvPr/>
        </p:nvSpPr>
        <p:spPr bwMode="auto">
          <a:xfrm>
            <a:off x="990600" y="4191000"/>
            <a:ext cx="530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140</a:t>
            </a:r>
            <a:endParaRPr lang="en-GB" sz="2400">
              <a:solidFill>
                <a:schemeClr val="bg1"/>
              </a:solidFill>
              <a:latin typeface="Times New Roman" pitchFamily="18" charset="0"/>
              <a:cs typeface="Arial" pitchFamily="34" charset="0"/>
            </a:endParaRPr>
          </a:p>
        </p:txBody>
      </p:sp>
      <p:sp>
        <p:nvSpPr>
          <p:cNvPr id="91197" name="Rectangle 61"/>
          <p:cNvSpPr>
            <a:spLocks noChangeArrowheads="1"/>
          </p:cNvSpPr>
          <p:nvPr/>
        </p:nvSpPr>
        <p:spPr bwMode="auto">
          <a:xfrm>
            <a:off x="984250" y="3536950"/>
            <a:ext cx="530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160</a:t>
            </a:r>
            <a:endParaRPr lang="en-GB" sz="2400">
              <a:solidFill>
                <a:schemeClr val="bg1"/>
              </a:solidFill>
              <a:latin typeface="Times New Roman" pitchFamily="18" charset="0"/>
              <a:cs typeface="Arial" pitchFamily="34" charset="0"/>
            </a:endParaRPr>
          </a:p>
        </p:txBody>
      </p:sp>
      <p:sp>
        <p:nvSpPr>
          <p:cNvPr id="91198" name="Rectangle 62"/>
          <p:cNvSpPr>
            <a:spLocks noChangeArrowheads="1"/>
          </p:cNvSpPr>
          <p:nvPr/>
        </p:nvSpPr>
        <p:spPr bwMode="auto">
          <a:xfrm>
            <a:off x="984250" y="2840038"/>
            <a:ext cx="530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180</a:t>
            </a:r>
            <a:endParaRPr lang="en-GB" sz="2400">
              <a:solidFill>
                <a:schemeClr val="bg1"/>
              </a:solidFill>
              <a:latin typeface="Times New Roman" pitchFamily="18" charset="0"/>
              <a:cs typeface="Arial" pitchFamily="34" charset="0"/>
            </a:endParaRPr>
          </a:p>
        </p:txBody>
      </p:sp>
      <p:sp>
        <p:nvSpPr>
          <p:cNvPr id="91199" name="Rectangle 63"/>
          <p:cNvSpPr>
            <a:spLocks noChangeArrowheads="1"/>
          </p:cNvSpPr>
          <p:nvPr/>
        </p:nvSpPr>
        <p:spPr bwMode="auto">
          <a:xfrm>
            <a:off x="984250" y="2165350"/>
            <a:ext cx="530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200</a:t>
            </a:r>
            <a:endParaRPr lang="en-GB" sz="2400">
              <a:solidFill>
                <a:schemeClr val="bg1"/>
              </a:solidFill>
              <a:latin typeface="Times New Roman" pitchFamily="18" charset="0"/>
              <a:cs typeface="Arial" pitchFamily="34" charset="0"/>
            </a:endParaRPr>
          </a:p>
        </p:txBody>
      </p:sp>
      <p:sp>
        <p:nvSpPr>
          <p:cNvPr id="91200" name="Rectangle 64"/>
          <p:cNvSpPr>
            <a:spLocks noChangeArrowheads="1"/>
          </p:cNvSpPr>
          <p:nvPr/>
        </p:nvSpPr>
        <p:spPr bwMode="auto">
          <a:xfrm>
            <a:off x="984250" y="1492250"/>
            <a:ext cx="530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220</a:t>
            </a:r>
            <a:endParaRPr lang="en-GB" sz="2400">
              <a:solidFill>
                <a:schemeClr val="bg1"/>
              </a:solidFill>
              <a:latin typeface="Times New Roman" pitchFamily="18" charset="0"/>
              <a:cs typeface="Arial" pitchFamily="34" charset="0"/>
            </a:endParaRPr>
          </a:p>
        </p:txBody>
      </p:sp>
      <p:sp>
        <p:nvSpPr>
          <p:cNvPr id="91201" name="Rectangle 65"/>
          <p:cNvSpPr>
            <a:spLocks noChangeArrowheads="1"/>
          </p:cNvSpPr>
          <p:nvPr/>
        </p:nvSpPr>
        <p:spPr bwMode="auto">
          <a:xfrm>
            <a:off x="1392238" y="6015038"/>
            <a:ext cx="7064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1980</a:t>
            </a:r>
            <a:endParaRPr lang="en-GB" sz="2400">
              <a:solidFill>
                <a:schemeClr val="bg1"/>
              </a:solidFill>
              <a:latin typeface="Times New Roman" pitchFamily="18" charset="0"/>
              <a:cs typeface="Arial" pitchFamily="34" charset="0"/>
            </a:endParaRPr>
          </a:p>
        </p:txBody>
      </p:sp>
      <p:sp>
        <p:nvSpPr>
          <p:cNvPr id="91202" name="Rectangle 66"/>
          <p:cNvSpPr>
            <a:spLocks noChangeArrowheads="1"/>
          </p:cNvSpPr>
          <p:nvPr/>
        </p:nvSpPr>
        <p:spPr bwMode="auto">
          <a:xfrm>
            <a:off x="3071813" y="6015038"/>
            <a:ext cx="7064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1985</a:t>
            </a:r>
            <a:endParaRPr lang="en-GB" sz="2400">
              <a:solidFill>
                <a:schemeClr val="bg1"/>
              </a:solidFill>
              <a:latin typeface="Times New Roman" pitchFamily="18" charset="0"/>
              <a:cs typeface="Arial" pitchFamily="34" charset="0"/>
            </a:endParaRPr>
          </a:p>
        </p:txBody>
      </p:sp>
      <p:sp>
        <p:nvSpPr>
          <p:cNvPr id="91203" name="Rectangle 67"/>
          <p:cNvSpPr>
            <a:spLocks noChangeArrowheads="1"/>
          </p:cNvSpPr>
          <p:nvPr/>
        </p:nvSpPr>
        <p:spPr bwMode="auto">
          <a:xfrm>
            <a:off x="4727575" y="6015038"/>
            <a:ext cx="7064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1990</a:t>
            </a:r>
            <a:endParaRPr lang="en-GB" sz="2400">
              <a:solidFill>
                <a:schemeClr val="bg1"/>
              </a:solidFill>
              <a:latin typeface="Times New Roman" pitchFamily="18" charset="0"/>
              <a:cs typeface="Arial" pitchFamily="34" charset="0"/>
            </a:endParaRPr>
          </a:p>
        </p:txBody>
      </p:sp>
      <p:sp>
        <p:nvSpPr>
          <p:cNvPr id="91204" name="Rectangle 68"/>
          <p:cNvSpPr>
            <a:spLocks noChangeArrowheads="1"/>
          </p:cNvSpPr>
          <p:nvPr/>
        </p:nvSpPr>
        <p:spPr bwMode="auto">
          <a:xfrm>
            <a:off x="6408738" y="6015038"/>
            <a:ext cx="7064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1995</a:t>
            </a:r>
            <a:endParaRPr lang="en-GB" sz="2400">
              <a:solidFill>
                <a:schemeClr val="bg1"/>
              </a:solidFill>
              <a:latin typeface="Times New Roman" pitchFamily="18" charset="0"/>
              <a:cs typeface="Arial" pitchFamily="34" charset="0"/>
            </a:endParaRPr>
          </a:p>
        </p:txBody>
      </p:sp>
      <p:sp>
        <p:nvSpPr>
          <p:cNvPr id="91205" name="Rectangle 69"/>
          <p:cNvSpPr>
            <a:spLocks noChangeArrowheads="1"/>
          </p:cNvSpPr>
          <p:nvPr/>
        </p:nvSpPr>
        <p:spPr bwMode="auto">
          <a:xfrm>
            <a:off x="8064500" y="6015038"/>
            <a:ext cx="7064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a:solidFill>
                  <a:schemeClr val="bg1"/>
                </a:solidFill>
                <a:latin typeface="Arial" pitchFamily="34" charset="0"/>
                <a:cs typeface="Arial" pitchFamily="34" charset="0"/>
              </a:rPr>
              <a:t>2000</a:t>
            </a:r>
            <a:endParaRPr lang="en-GB" sz="2400">
              <a:solidFill>
                <a:schemeClr val="bg1"/>
              </a:solidFill>
              <a:latin typeface="Times New Roman" pitchFamily="18" charset="0"/>
              <a:cs typeface="Arial" pitchFamily="34" charset="0"/>
            </a:endParaRPr>
          </a:p>
        </p:txBody>
      </p:sp>
      <p:sp>
        <p:nvSpPr>
          <p:cNvPr id="91206" name="Rectangle 70"/>
          <p:cNvSpPr>
            <a:spLocks noChangeArrowheads="1"/>
          </p:cNvSpPr>
          <p:nvPr/>
        </p:nvSpPr>
        <p:spPr bwMode="auto">
          <a:xfrm rot="-5400000">
            <a:off x="-1535113" y="3473451"/>
            <a:ext cx="4359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b="1">
                <a:solidFill>
                  <a:schemeClr val="bg1"/>
                </a:solidFill>
                <a:latin typeface="Arial" pitchFamily="34" charset="0"/>
                <a:cs typeface="Arial" pitchFamily="34" charset="0"/>
              </a:rPr>
              <a:t>Pulmonary TB cases/100,000</a:t>
            </a:r>
            <a:endParaRPr lang="en-GB" sz="2400">
              <a:solidFill>
                <a:schemeClr val="bg1"/>
              </a:solidFill>
              <a:latin typeface="Times New Roman" pitchFamily="18" charset="0"/>
              <a:cs typeface="Arial" pitchFamily="34" charset="0"/>
            </a:endParaRPr>
          </a:p>
        </p:txBody>
      </p:sp>
      <p:sp>
        <p:nvSpPr>
          <p:cNvPr id="91207" name="Line 71"/>
          <p:cNvSpPr>
            <a:spLocks noChangeShapeType="1"/>
          </p:cNvSpPr>
          <p:nvPr/>
        </p:nvSpPr>
        <p:spPr bwMode="auto">
          <a:xfrm flipV="1">
            <a:off x="5111750" y="1708150"/>
            <a:ext cx="1588" cy="404336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08" name="Rectangle 72"/>
          <p:cNvSpPr>
            <a:spLocks noChangeArrowheads="1"/>
          </p:cNvSpPr>
          <p:nvPr/>
        </p:nvSpPr>
        <p:spPr bwMode="auto">
          <a:xfrm>
            <a:off x="3192463" y="1708150"/>
            <a:ext cx="19431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1209" name="Rectangle 73"/>
          <p:cNvSpPr>
            <a:spLocks noChangeArrowheads="1"/>
          </p:cNvSpPr>
          <p:nvPr/>
        </p:nvSpPr>
        <p:spPr bwMode="auto">
          <a:xfrm>
            <a:off x="3263900" y="1731963"/>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b="1">
                <a:solidFill>
                  <a:srgbClr val="000000"/>
                </a:solidFill>
                <a:latin typeface="Arial" pitchFamily="34" charset="0"/>
                <a:cs typeface="Arial" pitchFamily="34" charset="0"/>
              </a:rPr>
              <a:t>DOTS 1990</a:t>
            </a:r>
            <a:endParaRPr lang="en-GB" sz="2400">
              <a:latin typeface="Times New Roman" pitchFamily="18" charset="0"/>
              <a:cs typeface="Arial" pitchFamily="34" charset="0"/>
            </a:endParaRPr>
          </a:p>
        </p:txBody>
      </p:sp>
      <p:sp>
        <p:nvSpPr>
          <p:cNvPr id="91210" name="Rectangle 74"/>
          <p:cNvSpPr>
            <a:spLocks noChangeArrowheads="1"/>
          </p:cNvSpPr>
          <p:nvPr/>
        </p:nvSpPr>
        <p:spPr bwMode="auto">
          <a:xfrm>
            <a:off x="5111750" y="5100638"/>
            <a:ext cx="32639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1211" name="Rectangle 75"/>
          <p:cNvSpPr>
            <a:spLocks noChangeArrowheads="1"/>
          </p:cNvSpPr>
          <p:nvPr/>
        </p:nvSpPr>
        <p:spPr bwMode="auto">
          <a:xfrm>
            <a:off x="5184775" y="5126038"/>
            <a:ext cx="29638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b="1">
                <a:solidFill>
                  <a:srgbClr val="000000"/>
                </a:solidFill>
                <a:latin typeface="Arial" pitchFamily="34" charset="0"/>
                <a:cs typeface="Arial" pitchFamily="34" charset="0"/>
              </a:rPr>
              <a:t>PTB falling at 6%/yr</a:t>
            </a:r>
            <a:endParaRPr lang="en-GB" sz="2400">
              <a:latin typeface="Times New Roman" pitchFamily="18" charset="0"/>
              <a:cs typeface="Arial" pitchFamily="34" charset="0"/>
            </a:endParaRPr>
          </a:p>
        </p:txBody>
      </p:sp>
      <p:sp>
        <p:nvSpPr>
          <p:cNvPr id="91212" name="Rectangle 76"/>
          <p:cNvSpPr>
            <a:spLocks noChangeArrowheads="1"/>
          </p:cNvSpPr>
          <p:nvPr/>
        </p:nvSpPr>
        <p:spPr bwMode="auto">
          <a:xfrm>
            <a:off x="2592388" y="2478088"/>
            <a:ext cx="24003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1213" name="Rectangle 77"/>
          <p:cNvSpPr>
            <a:spLocks noChangeArrowheads="1"/>
          </p:cNvSpPr>
          <p:nvPr/>
        </p:nvSpPr>
        <p:spPr bwMode="auto">
          <a:xfrm>
            <a:off x="2663825" y="2501900"/>
            <a:ext cx="18526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500" b="1">
                <a:solidFill>
                  <a:srgbClr val="000000"/>
                </a:solidFill>
                <a:latin typeface="Arial" pitchFamily="34" charset="0"/>
                <a:cs typeface="Arial" pitchFamily="34" charset="0"/>
              </a:rPr>
              <a:t>case finding</a:t>
            </a:r>
            <a:endParaRPr lang="en-GB" sz="2400">
              <a:latin typeface="Times New Roman" pitchFamily="18" charset="0"/>
              <a:cs typeface="Arial" pitchFamily="34" charset="0"/>
            </a:endParaRPr>
          </a:p>
        </p:txBody>
      </p:sp>
      <p:grpSp>
        <p:nvGrpSpPr>
          <p:cNvPr id="91214" name="Group 78"/>
          <p:cNvGrpSpPr>
            <a:grpSpLocks/>
          </p:cNvGrpSpPr>
          <p:nvPr/>
        </p:nvGrpSpPr>
        <p:grpSpPr bwMode="auto">
          <a:xfrm>
            <a:off x="4632325" y="2598738"/>
            <a:ext cx="815975" cy="265112"/>
            <a:chOff x="2918" y="1637"/>
            <a:chExt cx="514" cy="167"/>
          </a:xfrm>
        </p:grpSpPr>
        <p:sp>
          <p:nvSpPr>
            <p:cNvPr id="91215" name="Line 79"/>
            <p:cNvSpPr>
              <a:spLocks noChangeShapeType="1"/>
            </p:cNvSpPr>
            <p:nvPr/>
          </p:nvSpPr>
          <p:spPr bwMode="auto">
            <a:xfrm>
              <a:off x="2918" y="1713"/>
              <a:ext cx="393" cy="1"/>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16" name="Freeform 80"/>
            <p:cNvSpPr>
              <a:spLocks/>
            </p:cNvSpPr>
            <p:nvPr/>
          </p:nvSpPr>
          <p:spPr bwMode="auto">
            <a:xfrm>
              <a:off x="3281" y="1637"/>
              <a:ext cx="151" cy="167"/>
            </a:xfrm>
            <a:custGeom>
              <a:avLst/>
              <a:gdLst>
                <a:gd name="T0" fmla="*/ 0 w 151"/>
                <a:gd name="T1" fmla="*/ 167 h 167"/>
                <a:gd name="T2" fmla="*/ 151 w 151"/>
                <a:gd name="T3" fmla="*/ 76 h 167"/>
                <a:gd name="T4" fmla="*/ 0 w 151"/>
                <a:gd name="T5" fmla="*/ 0 h 167"/>
                <a:gd name="T6" fmla="*/ 0 w 151"/>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167">
                  <a:moveTo>
                    <a:pt x="0" y="167"/>
                  </a:moveTo>
                  <a:lnTo>
                    <a:pt x="151" y="76"/>
                  </a:lnTo>
                  <a:lnTo>
                    <a:pt x="0" y="0"/>
                  </a:lnTo>
                  <a:lnTo>
                    <a:pt x="0"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029200"/>
            <a:ext cx="7481776" cy="457200"/>
          </a:xfrm>
        </p:spPr>
        <p:txBody>
          <a:bodyPr/>
          <a:lstStyle/>
          <a:p>
            <a:pPr eaLnBrk="1" fontAlgn="auto" hangingPunct="1">
              <a:spcAft>
                <a:spcPts val="0"/>
              </a:spcAft>
              <a:defRPr/>
            </a:pPr>
            <a:r>
              <a:rPr lang="en-US" dirty="0">
                <a:solidFill>
                  <a:srgbClr val="FF0000"/>
                </a:solidFill>
              </a:rPr>
              <a:t>TB and HIV</a:t>
            </a:r>
          </a:p>
        </p:txBody>
      </p:sp>
      <p:pic>
        <p:nvPicPr>
          <p:cNvPr id="92163"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79638" y="747713"/>
            <a:ext cx="4949825" cy="3625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90713" y="1706563"/>
            <a:ext cx="5362575" cy="407511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3826" name="Rectangle 2"/>
          <p:cNvSpPr>
            <a:spLocks noGrp="1" noChangeArrowheads="1"/>
          </p:cNvSpPr>
          <p:nvPr>
            <p:ph type="title"/>
          </p:nvPr>
        </p:nvSpPr>
        <p:spPr/>
        <p:txBody>
          <a:bodyPr/>
          <a:lstStyle/>
          <a:p>
            <a:pPr eaLnBrk="1" fontAlgn="auto" hangingPunct="1">
              <a:spcAft>
                <a:spcPts val="0"/>
              </a:spcAft>
              <a:defRPr/>
            </a:pPr>
            <a:r>
              <a:rPr lang="en-US"/>
              <a:t>TB and HIV</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138238"/>
            <a:ext cx="64770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0441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90613" y="1481138"/>
            <a:ext cx="6962775" cy="45259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70" name="Rectangle 2"/>
          <p:cNvSpPr>
            <a:spLocks noGrp="1" noChangeArrowheads="1"/>
          </p:cNvSpPr>
          <p:nvPr>
            <p:ph type="title"/>
          </p:nvPr>
        </p:nvSpPr>
        <p:spPr/>
        <p:txBody>
          <a:bodyPr/>
          <a:lstStyle/>
          <a:p>
            <a:pPr eaLnBrk="1" fontAlgn="auto" hangingPunct="1">
              <a:spcAft>
                <a:spcPts val="0"/>
              </a:spcAft>
              <a:defRPr/>
            </a:pPr>
            <a:r>
              <a:rPr lang="en-US"/>
              <a:t>TB in Infants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3375" y="1481138"/>
            <a:ext cx="5937250" cy="45259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0146" name="Rectangle 2"/>
          <p:cNvSpPr>
            <a:spLocks noGrp="1" noChangeArrowheads="1"/>
          </p:cNvSpPr>
          <p:nvPr>
            <p:ph type="title"/>
          </p:nvPr>
        </p:nvSpPr>
        <p:spPr/>
        <p:txBody>
          <a:bodyPr/>
          <a:lstStyle/>
          <a:p>
            <a:pPr eaLnBrk="1" fontAlgn="auto" hangingPunct="1">
              <a:spcAft>
                <a:spcPts val="0"/>
              </a:spcAft>
              <a:defRPr/>
            </a:pPr>
            <a:r>
              <a:rPr lang="en-US"/>
              <a:t>BCG in HIV infected Infants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67782" y="1752600"/>
            <a:ext cx="5923618" cy="3800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eaLnBrk="1" fontAlgn="auto" hangingPunct="1">
              <a:spcAft>
                <a:spcPts val="0"/>
              </a:spcAft>
              <a:defRPr/>
            </a:pPr>
            <a:r>
              <a:rPr lang="en-US" dirty="0" smtClean="0"/>
              <a:t>BCG IRIS</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1249363"/>
            <a:ext cx="745807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3596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8483600" cy="1160463"/>
          </a:xfrm>
          <a:prstGeom prst="rect">
            <a:avLst/>
          </a:prstGeom>
          <a:solidFill>
            <a:srgbClr val="FFFF00">
              <a:alpha val="47058"/>
            </a:srgbClr>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10461</TotalTime>
  <Words>3108</Words>
  <Application>Microsoft Office PowerPoint</Application>
  <PresentationFormat>On-screen Show (4:3)</PresentationFormat>
  <Paragraphs>419</Paragraphs>
  <Slides>122</Slides>
  <Notes>31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122</vt:i4>
      </vt:variant>
    </vt:vector>
  </HeadingPairs>
  <TitlesOfParts>
    <vt:vector size="125" baseType="lpstr">
      <vt:lpstr>Concourse</vt:lpstr>
      <vt:lpstr>Microsoft Excel Chart</vt:lpstr>
      <vt:lpstr>Bitmap Image</vt:lpstr>
      <vt:lpstr> Pediatric Tuberculosis:   Diagnosis and Management in Developing Countries</vt:lpstr>
      <vt:lpstr>Goals and Objectives</vt:lpstr>
      <vt:lpstr>Struggle to Live – A Fight Against TB by James Nacthwey</vt:lpstr>
      <vt:lpstr>PowerPoint Presentation</vt:lpstr>
      <vt:lpstr>Global TB Incidence</vt:lpstr>
      <vt:lpstr>Tuberculosis Facts</vt:lpstr>
      <vt:lpstr>PowerPoint Presentation</vt:lpstr>
      <vt:lpstr>PowerPoint Presentation</vt:lpstr>
      <vt:lpstr>TB</vt:lpstr>
      <vt:lpstr>TB</vt:lpstr>
      <vt:lpstr>TB in the United States</vt:lpstr>
      <vt:lpstr>Reported TB Cases  United States, 1982–2012*</vt:lpstr>
      <vt:lpstr>TB Case Rates,* United States, 2012</vt:lpstr>
      <vt:lpstr>Percentage of TB Cases Among  Foreign-born Persons, United States*</vt:lpstr>
      <vt:lpstr>Countries of Birth of Foreign-born Persons Reported with TB, United States, 2012</vt:lpstr>
      <vt:lpstr>TB Case Rates by Race/Ethnicity,*  United States, 2003–2012**</vt:lpstr>
      <vt:lpstr>TB Case Rates,* U.S.-Affiliated Pacific Islands, 2013</vt:lpstr>
      <vt:lpstr>TB Cases by Residence in Correctional Facilities, Age ≥15, United States, 1993-2012*</vt:lpstr>
      <vt:lpstr>TB Cases Reported as Homeless in the  12 Months Prior to Diagnosis,  Age ≥15, United States, 1993-2012*</vt:lpstr>
      <vt:lpstr>Pediatric Tuberculosis</vt:lpstr>
      <vt:lpstr>Pediatric Tuberculosis</vt:lpstr>
      <vt:lpstr>Pediatric Tuberculosis</vt:lpstr>
      <vt:lpstr>PowerPoint Presentation</vt:lpstr>
      <vt:lpstr>PowerPoint Presentation</vt:lpstr>
      <vt:lpstr>TB Exposure</vt:lpstr>
      <vt:lpstr>PediatricTuberculosis</vt:lpstr>
      <vt:lpstr>Incubation Period:</vt:lpstr>
      <vt:lpstr>Risk of TB Progression Based on Age</vt:lpstr>
      <vt:lpstr>Pediatric Tuberculosis: Diagnosis</vt:lpstr>
      <vt:lpstr>PPD (Purified Protein Derivative) </vt:lpstr>
      <vt:lpstr>Who to Screen? Targeted TB Screening </vt:lpstr>
      <vt:lpstr>Risk-assessment can also include…</vt:lpstr>
      <vt:lpstr>PPD Reading</vt:lpstr>
      <vt:lpstr>Positive PPD</vt:lpstr>
      <vt:lpstr>Community TB Screening</vt:lpstr>
      <vt:lpstr>PowerPoint Presentation</vt:lpstr>
      <vt:lpstr>Quantiferon TB Gold</vt:lpstr>
      <vt:lpstr>IGRA vs. PPD testing</vt:lpstr>
      <vt:lpstr>BCG</vt:lpstr>
      <vt:lpstr>BCG</vt:lpstr>
      <vt:lpstr>PowerPoint Presentation</vt:lpstr>
      <vt:lpstr>What to do with patient who had BCG vaccine?</vt:lpstr>
      <vt:lpstr>Countries where BCG is given</vt:lpstr>
      <vt:lpstr>TB Diseases</vt:lpstr>
      <vt:lpstr>PowerPoint Presentation</vt:lpstr>
      <vt:lpstr>PowerPoint Presentation</vt:lpstr>
      <vt:lpstr>Primary Complex</vt:lpstr>
      <vt:lpstr>PowerPoint Presentation</vt:lpstr>
      <vt:lpstr>PowerPoint Presentation</vt:lpstr>
      <vt:lpstr>Miliary tuberculosis</vt:lpstr>
      <vt:lpstr>PowerPoint Presentation</vt:lpstr>
      <vt:lpstr>PowerPoint Presentation</vt:lpstr>
      <vt:lpstr>PowerPoint Presentation</vt:lpstr>
      <vt:lpstr>PowerPoint Presentation</vt:lpstr>
      <vt:lpstr>PowerPoint Presentation</vt:lpstr>
      <vt:lpstr>TB MENINGITIS</vt:lpstr>
      <vt:lpstr>TB MENINGITIS</vt:lpstr>
      <vt:lpstr>PowerPoint Presentation</vt:lpstr>
      <vt:lpstr>Tuberculoma</vt:lpstr>
      <vt:lpstr>PowerPoint Presentation</vt:lpstr>
      <vt:lpstr>   </vt:lpstr>
      <vt:lpstr>Pott’s </vt:lpstr>
      <vt:lpstr>POTT’S DISEASE</vt:lpstr>
      <vt:lpstr>PowerPoint Presentation</vt:lpstr>
      <vt:lpstr>PowerPoint Presentation</vt:lpstr>
      <vt:lpstr>Scrofula</vt:lpstr>
      <vt:lpstr>Scrofula</vt:lpstr>
      <vt:lpstr>PowerPoint Presentation</vt:lpstr>
      <vt:lpstr>PowerPoint Presentation</vt:lpstr>
      <vt:lpstr>PowerPoint Presentation</vt:lpstr>
      <vt:lpstr>25 year old presenting with diminishing vision – tuberculous choroiditis</vt:lpstr>
      <vt:lpstr>PowerPoint Presentation</vt:lpstr>
      <vt:lpstr>PowerPoint Presentation</vt:lpstr>
      <vt:lpstr>Miliary TB of the Skin</vt:lpstr>
      <vt:lpstr>TB of the Skin: Lupus Vulgaris</vt:lpstr>
      <vt:lpstr>Will always be in your differential diagnosis </vt:lpstr>
      <vt:lpstr>PowerPoint Presentation</vt:lpstr>
      <vt:lpstr>TREATMENT OF TB</vt:lpstr>
      <vt:lpstr>TREATMENT</vt:lpstr>
      <vt:lpstr>New TB Drug</vt:lpstr>
      <vt:lpstr>Latent TBI</vt:lpstr>
      <vt:lpstr>Latent TB</vt:lpstr>
      <vt:lpstr>Latent TB Infection</vt:lpstr>
      <vt:lpstr>LTBI</vt:lpstr>
      <vt:lpstr>PowerPoint Presentation</vt:lpstr>
      <vt:lpstr>PowerPoint Presentation</vt:lpstr>
      <vt:lpstr>Latent TB</vt:lpstr>
      <vt:lpstr>Direct Observation Therapy Strategy</vt:lpstr>
      <vt:lpstr>PowerPoint Presentation</vt:lpstr>
      <vt:lpstr>PowerPoint Presentation</vt:lpstr>
      <vt:lpstr>PowerPoint Presentation</vt:lpstr>
      <vt:lpstr>TB and HIV</vt:lpstr>
      <vt:lpstr>TB and HIV</vt:lpstr>
      <vt:lpstr>PowerPoint Presentation</vt:lpstr>
      <vt:lpstr>TB in Infants</vt:lpstr>
      <vt:lpstr>BCG in HIV infected Infants</vt:lpstr>
      <vt:lpstr>BCG IRIS</vt:lpstr>
      <vt:lpstr>PowerPoint Presentation</vt:lpstr>
      <vt:lpstr>PowerPoint Presentation</vt:lpstr>
      <vt:lpstr>PowerPoint Presentation</vt:lpstr>
      <vt:lpstr>MDR and XDR TB</vt:lpstr>
      <vt:lpstr>Multi Drug Resistant TB</vt:lpstr>
      <vt:lpstr>MDR TB</vt:lpstr>
      <vt:lpstr>MDR TB</vt:lpstr>
      <vt:lpstr>XDR tuberculosis</vt:lpstr>
      <vt:lpstr> Number of patients with laboratory-confirmed XDR-TB started on treatment in 2013 </vt:lpstr>
      <vt:lpstr>PowerPoint Presentation</vt:lpstr>
      <vt:lpstr>PowerPoint Presentation</vt:lpstr>
      <vt:lpstr>Malnutrition and TB</vt:lpstr>
      <vt:lpstr>TB AND VITAMIN D</vt:lpstr>
      <vt:lpstr>TB Sanitorium</vt:lpstr>
      <vt:lpstr>Experimental TB vaccine in Infants</vt:lpstr>
      <vt:lpstr>TB in the Philippines</vt:lpstr>
      <vt:lpstr>PowerPoint Presentation</vt:lpstr>
      <vt:lpstr>Community TB Programs</vt:lpstr>
      <vt:lpstr>PowerPoint Presentation</vt:lpstr>
      <vt:lpstr>PowerPoint Presentation</vt:lpstr>
      <vt:lpstr>PowerPoint Presentation</vt:lpstr>
      <vt:lpstr>Summary</vt:lpstr>
      <vt:lpstr>Think outside the box</vt:lpstr>
      <vt:lpstr>PowerPoint Presentation</vt:lpstr>
      <vt:lpstr>Thank you</vt:lpstr>
    </vt:vector>
  </TitlesOfParts>
  <Company>Children's Hospital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Tuberculosis:  Diagnosis and Management in Developing Countries</dc:title>
  <dc:creator>CNMC Staff</dc:creator>
  <cp:lastModifiedBy>Quion, Nathalie</cp:lastModifiedBy>
  <cp:revision>138</cp:revision>
  <cp:lastPrinted>2013-10-14T23:36:38Z</cp:lastPrinted>
  <dcterms:created xsi:type="dcterms:W3CDTF">2007-09-20T16:59:22Z</dcterms:created>
  <dcterms:modified xsi:type="dcterms:W3CDTF">2015-10-13T16:11:13Z</dcterms:modified>
</cp:coreProperties>
</file>