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handoutMasterIdLst>
    <p:handoutMasterId r:id="rId153"/>
  </p:handoutMasterIdLst>
  <p:sldIdLst>
    <p:sldId id="1119" r:id="rId2"/>
    <p:sldId id="1120" r:id="rId3"/>
    <p:sldId id="1121" r:id="rId4"/>
    <p:sldId id="993" r:id="rId5"/>
    <p:sldId id="621" r:id="rId6"/>
    <p:sldId id="994" r:id="rId7"/>
    <p:sldId id="830" r:id="rId8"/>
    <p:sldId id="832" r:id="rId9"/>
    <p:sldId id="831" r:id="rId10"/>
    <p:sldId id="454" r:id="rId11"/>
    <p:sldId id="458" r:id="rId12"/>
    <p:sldId id="1000" r:id="rId13"/>
    <p:sldId id="1002" r:id="rId14"/>
    <p:sldId id="806" r:id="rId15"/>
    <p:sldId id="464" r:id="rId16"/>
    <p:sldId id="362" r:id="rId17"/>
    <p:sldId id="570" r:id="rId18"/>
    <p:sldId id="1239" r:id="rId19"/>
    <p:sldId id="1240" r:id="rId20"/>
    <p:sldId id="1241" r:id="rId21"/>
    <p:sldId id="728" r:id="rId22"/>
    <p:sldId id="1092" r:id="rId23"/>
    <p:sldId id="795" r:id="rId24"/>
    <p:sldId id="1096" r:id="rId25"/>
    <p:sldId id="850" r:id="rId26"/>
    <p:sldId id="1094" r:id="rId27"/>
    <p:sldId id="1095" r:id="rId28"/>
    <p:sldId id="788" r:id="rId29"/>
    <p:sldId id="538" r:id="rId30"/>
    <p:sldId id="539" r:id="rId31"/>
    <p:sldId id="571" r:id="rId32"/>
    <p:sldId id="1223" r:id="rId33"/>
    <p:sldId id="1224" r:id="rId34"/>
    <p:sldId id="1225" r:id="rId35"/>
    <p:sldId id="1228" r:id="rId36"/>
    <p:sldId id="1229" r:id="rId37"/>
    <p:sldId id="1230" r:id="rId38"/>
    <p:sldId id="1231" r:id="rId39"/>
    <p:sldId id="1232" r:id="rId40"/>
    <p:sldId id="1233" r:id="rId41"/>
    <p:sldId id="1147" r:id="rId42"/>
    <p:sldId id="1148" r:id="rId43"/>
    <p:sldId id="1149" r:id="rId44"/>
    <p:sldId id="1150" r:id="rId45"/>
    <p:sldId id="1151" r:id="rId46"/>
    <p:sldId id="1159" r:id="rId47"/>
    <p:sldId id="1162" r:id="rId48"/>
    <p:sldId id="1161" r:id="rId49"/>
    <p:sldId id="1103" r:id="rId50"/>
    <p:sldId id="1104" r:id="rId51"/>
    <p:sldId id="1105" r:id="rId52"/>
    <p:sldId id="1107" r:id="rId53"/>
    <p:sldId id="1112" r:id="rId54"/>
    <p:sldId id="1108" r:id="rId55"/>
    <p:sldId id="1106" r:id="rId56"/>
    <p:sldId id="1109" r:id="rId57"/>
    <p:sldId id="1110" r:id="rId58"/>
    <p:sldId id="1111" r:id="rId59"/>
    <p:sldId id="1115" r:id="rId60"/>
    <p:sldId id="1116" r:id="rId61"/>
    <p:sldId id="1113" r:id="rId62"/>
    <p:sldId id="1126" r:id="rId63"/>
    <p:sldId id="1127" r:id="rId64"/>
    <p:sldId id="1129" r:id="rId65"/>
    <p:sldId id="1128" r:id="rId66"/>
    <p:sldId id="1130" r:id="rId67"/>
    <p:sldId id="1131" r:id="rId68"/>
    <p:sldId id="1132" r:id="rId69"/>
    <p:sldId id="1133" r:id="rId70"/>
    <p:sldId id="1134" r:id="rId71"/>
    <p:sldId id="1135" r:id="rId72"/>
    <p:sldId id="1136" r:id="rId73"/>
    <p:sldId id="1137" r:id="rId74"/>
    <p:sldId id="1138" r:id="rId75"/>
    <p:sldId id="1139" r:id="rId76"/>
    <p:sldId id="1140" r:id="rId77"/>
    <p:sldId id="1142" r:id="rId78"/>
    <p:sldId id="1143" r:id="rId79"/>
    <p:sldId id="1144" r:id="rId80"/>
    <p:sldId id="1145" r:id="rId81"/>
    <p:sldId id="1146" r:id="rId82"/>
    <p:sldId id="1178" r:id="rId83"/>
    <p:sldId id="1242" r:id="rId84"/>
    <p:sldId id="1179" r:id="rId85"/>
    <p:sldId id="1180" r:id="rId86"/>
    <p:sldId id="1181" r:id="rId87"/>
    <p:sldId id="1182" r:id="rId88"/>
    <p:sldId id="1183" r:id="rId89"/>
    <p:sldId id="1184" r:id="rId90"/>
    <p:sldId id="1185" r:id="rId91"/>
    <p:sldId id="1186" r:id="rId92"/>
    <p:sldId id="1187" r:id="rId93"/>
    <p:sldId id="1188" r:id="rId94"/>
    <p:sldId id="1189" r:id="rId95"/>
    <p:sldId id="1190" r:id="rId96"/>
    <p:sldId id="1191" r:id="rId97"/>
    <p:sldId id="1192" r:id="rId98"/>
    <p:sldId id="1193" r:id="rId99"/>
    <p:sldId id="1206" r:id="rId100"/>
    <p:sldId id="1207" r:id="rId101"/>
    <p:sldId id="1208" r:id="rId102"/>
    <p:sldId id="1209" r:id="rId103"/>
    <p:sldId id="1210" r:id="rId104"/>
    <p:sldId id="1211" r:id="rId105"/>
    <p:sldId id="1212" r:id="rId106"/>
    <p:sldId id="1213" r:id="rId107"/>
    <p:sldId id="1215" r:id="rId108"/>
    <p:sldId id="1216" r:id="rId109"/>
    <p:sldId id="1217" r:id="rId110"/>
    <p:sldId id="1218" r:id="rId111"/>
    <p:sldId id="1219" r:id="rId112"/>
    <p:sldId id="1220" r:id="rId113"/>
    <p:sldId id="1269" r:id="rId114"/>
    <p:sldId id="1270" r:id="rId115"/>
    <p:sldId id="1246" r:id="rId116"/>
    <p:sldId id="1247" r:id="rId117"/>
    <p:sldId id="1248" r:id="rId118"/>
    <p:sldId id="1249" r:id="rId119"/>
    <p:sldId id="1250" r:id="rId120"/>
    <p:sldId id="1251" r:id="rId121"/>
    <p:sldId id="1254" r:id="rId122"/>
    <p:sldId id="1255" r:id="rId123"/>
    <p:sldId id="1256" r:id="rId124"/>
    <p:sldId id="1260" r:id="rId125"/>
    <p:sldId id="1261" r:id="rId126"/>
    <p:sldId id="1262" r:id="rId127"/>
    <p:sldId id="1263" r:id="rId128"/>
    <p:sldId id="1264" r:id="rId129"/>
    <p:sldId id="1265" r:id="rId130"/>
    <p:sldId id="1257" r:id="rId131"/>
    <p:sldId id="1258" r:id="rId132"/>
    <p:sldId id="1259" r:id="rId133"/>
    <p:sldId id="331" r:id="rId134"/>
    <p:sldId id="1237" r:id="rId135"/>
    <p:sldId id="1238" r:id="rId136"/>
    <p:sldId id="1195" r:id="rId137"/>
    <p:sldId id="1196" r:id="rId138"/>
    <p:sldId id="1197" r:id="rId139"/>
    <p:sldId id="1198" r:id="rId140"/>
    <p:sldId id="1199" r:id="rId141"/>
    <p:sldId id="1200" r:id="rId142"/>
    <p:sldId id="1201" r:id="rId143"/>
    <p:sldId id="1202" r:id="rId144"/>
    <p:sldId id="1203" r:id="rId145"/>
    <p:sldId id="1266" r:id="rId146"/>
    <p:sldId id="1267" r:id="rId147"/>
    <p:sldId id="1268" r:id="rId148"/>
    <p:sldId id="979" r:id="rId149"/>
    <p:sldId id="919" r:id="rId150"/>
    <p:sldId id="864" r:id="rId1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99FF"/>
    <a:srgbClr val="99CCFF"/>
    <a:srgbClr val="FFFFFF"/>
    <a:srgbClr val="000000"/>
    <a:srgbClr val="D9D9D9"/>
    <a:srgbClr val="99FF66"/>
    <a:srgbClr val="FF99CC"/>
    <a:srgbClr val="C19C6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6316" autoAdjust="0"/>
  </p:normalViewPr>
  <p:slideViewPr>
    <p:cSldViewPr snapToGrid="0">
      <p:cViewPr>
        <p:scale>
          <a:sx n="59" d="100"/>
          <a:sy n="59" d="100"/>
        </p:scale>
        <p:origin x="-1380" y="-996"/>
      </p:cViewPr>
      <p:guideLst>
        <p:guide orient="horz" pos="4319"/>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80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D7511-F06A-4649-93C7-03C92B9AF0C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22D66B4-5052-4B5B-BD6B-0CF4216286D3}">
      <dgm:prSet phldrT="[Text]"/>
      <dgm:spPr/>
      <dgm:t>
        <a:bodyPr/>
        <a:lstStyle/>
        <a:p>
          <a:r>
            <a:rPr lang="en-US" dirty="0" smtClean="0"/>
            <a:t>Grazing animal ingests spores</a:t>
          </a:r>
          <a:endParaRPr lang="en-US" dirty="0"/>
        </a:p>
      </dgm:t>
    </dgm:pt>
    <dgm:pt modelId="{266ABFEA-7607-470D-9D01-DE05575ABE6A}" type="parTrans" cxnId="{FCF5D038-F496-4A88-869C-4C8964BBF75B}">
      <dgm:prSet/>
      <dgm:spPr/>
      <dgm:t>
        <a:bodyPr/>
        <a:lstStyle/>
        <a:p>
          <a:endParaRPr lang="en-US"/>
        </a:p>
      </dgm:t>
    </dgm:pt>
    <dgm:pt modelId="{E5D876ED-1DB0-4B54-985B-8F57A2AF616A}" type="sibTrans" cxnId="{FCF5D038-F496-4A88-869C-4C8964BBF75B}">
      <dgm:prSet/>
      <dgm:spPr/>
      <dgm:t>
        <a:bodyPr/>
        <a:lstStyle/>
        <a:p>
          <a:endParaRPr lang="en-US"/>
        </a:p>
      </dgm:t>
    </dgm:pt>
    <dgm:pt modelId="{A0DC8EED-9F25-4038-AA2C-D03C2DBF5A4D}">
      <dgm:prSet phldrT="[Text]"/>
      <dgm:spPr/>
      <dgm:t>
        <a:bodyPr/>
        <a:lstStyle/>
        <a:p>
          <a:r>
            <a:rPr lang="en-US" dirty="0" smtClean="0"/>
            <a:t>Spores activate &amp; produce toxin</a:t>
          </a:r>
          <a:endParaRPr lang="en-US" dirty="0"/>
        </a:p>
      </dgm:t>
    </dgm:pt>
    <dgm:pt modelId="{BF269988-FDC3-43A9-871D-890241F6DF21}" type="parTrans" cxnId="{08272CEE-09EA-4E5A-BFF2-23546F1C42B5}">
      <dgm:prSet/>
      <dgm:spPr/>
      <dgm:t>
        <a:bodyPr/>
        <a:lstStyle/>
        <a:p>
          <a:endParaRPr lang="en-US"/>
        </a:p>
      </dgm:t>
    </dgm:pt>
    <dgm:pt modelId="{DA905159-A6D1-47AC-A203-21F3DBBB83DF}" type="sibTrans" cxnId="{08272CEE-09EA-4E5A-BFF2-23546F1C42B5}">
      <dgm:prSet/>
      <dgm:spPr/>
      <dgm:t>
        <a:bodyPr/>
        <a:lstStyle/>
        <a:p>
          <a:endParaRPr lang="en-US"/>
        </a:p>
      </dgm:t>
    </dgm:pt>
    <dgm:pt modelId="{DAA33FDD-AEA7-4CA2-B9F9-5087A26A2F8B}">
      <dgm:prSet phldrT="[Text]"/>
      <dgm:spPr/>
      <dgm:t>
        <a:bodyPr/>
        <a:lstStyle/>
        <a:p>
          <a:r>
            <a:rPr lang="en-US" dirty="0" smtClean="0"/>
            <a:t>Animal dies</a:t>
          </a:r>
          <a:endParaRPr lang="en-US" dirty="0"/>
        </a:p>
      </dgm:t>
    </dgm:pt>
    <dgm:pt modelId="{D5B7ADB8-653A-412B-A14C-57CAE929384D}" type="parTrans" cxnId="{2C4771A4-C3D2-4E34-8F22-9083ECFA7C4B}">
      <dgm:prSet/>
      <dgm:spPr/>
      <dgm:t>
        <a:bodyPr/>
        <a:lstStyle/>
        <a:p>
          <a:endParaRPr lang="en-US"/>
        </a:p>
      </dgm:t>
    </dgm:pt>
    <dgm:pt modelId="{97E4D7B9-C6AB-4136-ABE7-3441F951514B}" type="sibTrans" cxnId="{2C4771A4-C3D2-4E34-8F22-9083ECFA7C4B}">
      <dgm:prSet/>
      <dgm:spPr/>
      <dgm:t>
        <a:bodyPr/>
        <a:lstStyle/>
        <a:p>
          <a:endParaRPr lang="en-US"/>
        </a:p>
      </dgm:t>
    </dgm:pt>
    <dgm:pt modelId="{17DA9EE0-50F6-4A70-9C53-C344EBEC7BD0}">
      <dgm:prSet phldrT="[Text]" custT="1"/>
      <dgm:spPr/>
      <dgm:t>
        <a:bodyPr/>
        <a:lstStyle/>
        <a:p>
          <a:r>
            <a:rPr lang="en-US" sz="1700" dirty="0" err="1" smtClean="0"/>
            <a:t>Exsanguinate</a:t>
          </a:r>
          <a:r>
            <a:rPr lang="en-US" sz="1700" dirty="0" smtClean="0"/>
            <a:t>      or         decompose</a:t>
          </a:r>
          <a:endParaRPr lang="en-US" sz="1700" dirty="0"/>
        </a:p>
      </dgm:t>
    </dgm:pt>
    <dgm:pt modelId="{FEB03C1B-8B82-487A-AFB5-F8EEBE2E900B}" type="parTrans" cxnId="{2CB8FC93-6099-427E-8325-EA2D7C4BBA5F}">
      <dgm:prSet/>
      <dgm:spPr/>
      <dgm:t>
        <a:bodyPr/>
        <a:lstStyle/>
        <a:p>
          <a:endParaRPr lang="en-US"/>
        </a:p>
      </dgm:t>
    </dgm:pt>
    <dgm:pt modelId="{EF86CE10-A3EF-4F3E-B8A3-A4EC76D42056}" type="sibTrans" cxnId="{2CB8FC93-6099-427E-8325-EA2D7C4BBA5F}">
      <dgm:prSet/>
      <dgm:spPr/>
      <dgm:t>
        <a:bodyPr/>
        <a:lstStyle/>
        <a:p>
          <a:endParaRPr lang="en-US"/>
        </a:p>
      </dgm:t>
    </dgm:pt>
    <dgm:pt modelId="{86972130-7836-4EF3-A3F4-7608857D3874}">
      <dgm:prSet phldrT="[Text]"/>
      <dgm:spPr/>
      <dgm:t>
        <a:bodyPr/>
        <a:lstStyle/>
        <a:p>
          <a:r>
            <a:rPr lang="en-US" dirty="0" smtClean="0"/>
            <a:t>Spores on ground</a:t>
          </a:r>
          <a:endParaRPr lang="en-US" dirty="0"/>
        </a:p>
      </dgm:t>
    </dgm:pt>
    <dgm:pt modelId="{D3C089F5-FECB-4A5D-AD3F-94B35DB13146}" type="parTrans" cxnId="{C5AF3505-D14E-43DE-BE51-37832F05F75C}">
      <dgm:prSet/>
      <dgm:spPr/>
      <dgm:t>
        <a:bodyPr/>
        <a:lstStyle/>
        <a:p>
          <a:endParaRPr lang="en-US"/>
        </a:p>
      </dgm:t>
    </dgm:pt>
    <dgm:pt modelId="{6068946C-E53D-4B01-BD75-805F79E858DC}" type="sibTrans" cxnId="{C5AF3505-D14E-43DE-BE51-37832F05F75C}">
      <dgm:prSet/>
      <dgm:spPr/>
      <dgm:t>
        <a:bodyPr/>
        <a:lstStyle/>
        <a:p>
          <a:endParaRPr lang="en-US"/>
        </a:p>
      </dgm:t>
    </dgm:pt>
    <dgm:pt modelId="{91614440-5B3C-4DFE-AA56-7C30B3FAC614}" type="pres">
      <dgm:prSet presAssocID="{F10D7511-F06A-4649-93C7-03C92B9AF0C0}" presName="cycle" presStyleCnt="0">
        <dgm:presLayoutVars>
          <dgm:dir/>
          <dgm:resizeHandles val="exact"/>
        </dgm:presLayoutVars>
      </dgm:prSet>
      <dgm:spPr/>
      <dgm:t>
        <a:bodyPr/>
        <a:lstStyle/>
        <a:p>
          <a:endParaRPr lang="en-US"/>
        </a:p>
      </dgm:t>
    </dgm:pt>
    <dgm:pt modelId="{1921A7C1-5D6B-4C02-9F37-A5D4D97237C2}" type="pres">
      <dgm:prSet presAssocID="{122D66B4-5052-4B5B-BD6B-0CF4216286D3}" presName="dummy" presStyleCnt="0"/>
      <dgm:spPr/>
    </dgm:pt>
    <dgm:pt modelId="{4641DD17-22EF-4BBC-89B9-C525BF0AEA4C}" type="pres">
      <dgm:prSet presAssocID="{122D66B4-5052-4B5B-BD6B-0CF4216286D3}" presName="node" presStyleLbl="revTx" presStyleIdx="0" presStyleCnt="5">
        <dgm:presLayoutVars>
          <dgm:bulletEnabled val="1"/>
        </dgm:presLayoutVars>
      </dgm:prSet>
      <dgm:spPr/>
      <dgm:t>
        <a:bodyPr/>
        <a:lstStyle/>
        <a:p>
          <a:endParaRPr lang="en-US"/>
        </a:p>
      </dgm:t>
    </dgm:pt>
    <dgm:pt modelId="{4A64BAFF-3954-4D19-A3B0-4B78E37E9F00}" type="pres">
      <dgm:prSet presAssocID="{E5D876ED-1DB0-4B54-985B-8F57A2AF616A}" presName="sibTrans" presStyleLbl="node1" presStyleIdx="0" presStyleCnt="5"/>
      <dgm:spPr/>
      <dgm:t>
        <a:bodyPr/>
        <a:lstStyle/>
        <a:p>
          <a:endParaRPr lang="en-US"/>
        </a:p>
      </dgm:t>
    </dgm:pt>
    <dgm:pt modelId="{EE814B5A-A849-43A8-BF98-BE1F6D20B0DE}" type="pres">
      <dgm:prSet presAssocID="{A0DC8EED-9F25-4038-AA2C-D03C2DBF5A4D}" presName="dummy" presStyleCnt="0"/>
      <dgm:spPr/>
    </dgm:pt>
    <dgm:pt modelId="{1B133619-BF7F-42CE-9488-96790AEA11E7}" type="pres">
      <dgm:prSet presAssocID="{A0DC8EED-9F25-4038-AA2C-D03C2DBF5A4D}" presName="node" presStyleLbl="revTx" presStyleIdx="1" presStyleCnt="5">
        <dgm:presLayoutVars>
          <dgm:bulletEnabled val="1"/>
        </dgm:presLayoutVars>
      </dgm:prSet>
      <dgm:spPr/>
      <dgm:t>
        <a:bodyPr/>
        <a:lstStyle/>
        <a:p>
          <a:endParaRPr lang="en-US"/>
        </a:p>
      </dgm:t>
    </dgm:pt>
    <dgm:pt modelId="{DCEA004E-F66F-4F37-9B27-0C0D8A8D3F21}" type="pres">
      <dgm:prSet presAssocID="{DA905159-A6D1-47AC-A203-21F3DBBB83DF}" presName="sibTrans" presStyleLbl="node1" presStyleIdx="1" presStyleCnt="5"/>
      <dgm:spPr/>
      <dgm:t>
        <a:bodyPr/>
        <a:lstStyle/>
        <a:p>
          <a:endParaRPr lang="en-US"/>
        </a:p>
      </dgm:t>
    </dgm:pt>
    <dgm:pt modelId="{AA19EB24-F853-4711-B24B-0DA483F546E7}" type="pres">
      <dgm:prSet presAssocID="{DAA33FDD-AEA7-4CA2-B9F9-5087A26A2F8B}" presName="dummy" presStyleCnt="0"/>
      <dgm:spPr/>
    </dgm:pt>
    <dgm:pt modelId="{2B796266-2492-4D42-89AB-CB38E0C9025B}" type="pres">
      <dgm:prSet presAssocID="{DAA33FDD-AEA7-4CA2-B9F9-5087A26A2F8B}" presName="node" presStyleLbl="revTx" presStyleIdx="2" presStyleCnt="5">
        <dgm:presLayoutVars>
          <dgm:bulletEnabled val="1"/>
        </dgm:presLayoutVars>
      </dgm:prSet>
      <dgm:spPr/>
      <dgm:t>
        <a:bodyPr/>
        <a:lstStyle/>
        <a:p>
          <a:endParaRPr lang="en-US"/>
        </a:p>
      </dgm:t>
    </dgm:pt>
    <dgm:pt modelId="{74D381AA-1697-40AD-A2D3-7429A42492FD}" type="pres">
      <dgm:prSet presAssocID="{97E4D7B9-C6AB-4136-ABE7-3441F951514B}" presName="sibTrans" presStyleLbl="node1" presStyleIdx="2" presStyleCnt="5"/>
      <dgm:spPr/>
      <dgm:t>
        <a:bodyPr/>
        <a:lstStyle/>
        <a:p>
          <a:endParaRPr lang="en-US"/>
        </a:p>
      </dgm:t>
    </dgm:pt>
    <dgm:pt modelId="{9B92CBF0-6E2A-4FB4-8A81-A75B37AB44D0}" type="pres">
      <dgm:prSet presAssocID="{17DA9EE0-50F6-4A70-9C53-C344EBEC7BD0}" presName="dummy" presStyleCnt="0"/>
      <dgm:spPr/>
    </dgm:pt>
    <dgm:pt modelId="{FF188281-E5FC-4057-98E1-1D9BB87C1102}" type="pres">
      <dgm:prSet presAssocID="{17DA9EE0-50F6-4A70-9C53-C344EBEC7BD0}" presName="node" presStyleLbl="revTx" presStyleIdx="3" presStyleCnt="5" custScaleX="147531">
        <dgm:presLayoutVars>
          <dgm:bulletEnabled val="1"/>
        </dgm:presLayoutVars>
      </dgm:prSet>
      <dgm:spPr/>
      <dgm:t>
        <a:bodyPr/>
        <a:lstStyle/>
        <a:p>
          <a:endParaRPr lang="en-US"/>
        </a:p>
      </dgm:t>
    </dgm:pt>
    <dgm:pt modelId="{07C457B4-BE7D-46CB-A898-749641561333}" type="pres">
      <dgm:prSet presAssocID="{EF86CE10-A3EF-4F3E-B8A3-A4EC76D42056}" presName="sibTrans" presStyleLbl="node1" presStyleIdx="3" presStyleCnt="5"/>
      <dgm:spPr/>
      <dgm:t>
        <a:bodyPr/>
        <a:lstStyle/>
        <a:p>
          <a:endParaRPr lang="en-US"/>
        </a:p>
      </dgm:t>
    </dgm:pt>
    <dgm:pt modelId="{EAF96147-E7B7-486C-8A99-46C0E6505821}" type="pres">
      <dgm:prSet presAssocID="{86972130-7836-4EF3-A3F4-7608857D3874}" presName="dummy" presStyleCnt="0"/>
      <dgm:spPr/>
    </dgm:pt>
    <dgm:pt modelId="{6237A5EE-D4B1-4CCC-B760-4B58531893C6}" type="pres">
      <dgm:prSet presAssocID="{86972130-7836-4EF3-A3F4-7608857D3874}" presName="node" presStyleLbl="revTx" presStyleIdx="4" presStyleCnt="5" custRadScaleRad="99226" custRadScaleInc="-14756">
        <dgm:presLayoutVars>
          <dgm:bulletEnabled val="1"/>
        </dgm:presLayoutVars>
      </dgm:prSet>
      <dgm:spPr/>
      <dgm:t>
        <a:bodyPr/>
        <a:lstStyle/>
        <a:p>
          <a:endParaRPr lang="en-US"/>
        </a:p>
      </dgm:t>
    </dgm:pt>
    <dgm:pt modelId="{DD877E5A-B989-494E-AF18-E5CF61FC4EE1}" type="pres">
      <dgm:prSet presAssocID="{6068946C-E53D-4B01-BD75-805F79E858DC}" presName="sibTrans" presStyleLbl="node1" presStyleIdx="4" presStyleCnt="5"/>
      <dgm:spPr/>
      <dgm:t>
        <a:bodyPr/>
        <a:lstStyle/>
        <a:p>
          <a:endParaRPr lang="en-US"/>
        </a:p>
      </dgm:t>
    </dgm:pt>
  </dgm:ptLst>
  <dgm:cxnLst>
    <dgm:cxn modelId="{F7F2DE79-2263-4C86-BAF6-8C05E301FB46}" type="presOf" srcId="{E5D876ED-1DB0-4B54-985B-8F57A2AF616A}" destId="{4A64BAFF-3954-4D19-A3B0-4B78E37E9F00}" srcOrd="0" destOrd="0" presId="urn:microsoft.com/office/officeart/2005/8/layout/cycle1"/>
    <dgm:cxn modelId="{A751790B-1199-4F0C-93BB-DF582D4DE35D}" type="presOf" srcId="{EF86CE10-A3EF-4F3E-B8A3-A4EC76D42056}" destId="{07C457B4-BE7D-46CB-A898-749641561333}" srcOrd="0" destOrd="0" presId="urn:microsoft.com/office/officeart/2005/8/layout/cycle1"/>
    <dgm:cxn modelId="{C5AF3505-D14E-43DE-BE51-37832F05F75C}" srcId="{F10D7511-F06A-4649-93C7-03C92B9AF0C0}" destId="{86972130-7836-4EF3-A3F4-7608857D3874}" srcOrd="4" destOrd="0" parTransId="{D3C089F5-FECB-4A5D-AD3F-94B35DB13146}" sibTransId="{6068946C-E53D-4B01-BD75-805F79E858DC}"/>
    <dgm:cxn modelId="{DB3BCBDA-430A-4220-973D-DE1775F162F7}" type="presOf" srcId="{DA905159-A6D1-47AC-A203-21F3DBBB83DF}" destId="{DCEA004E-F66F-4F37-9B27-0C0D8A8D3F21}" srcOrd="0" destOrd="0" presId="urn:microsoft.com/office/officeart/2005/8/layout/cycle1"/>
    <dgm:cxn modelId="{F1679CFE-B0BC-4E1E-BE49-0ECC246C6EBF}" type="presOf" srcId="{A0DC8EED-9F25-4038-AA2C-D03C2DBF5A4D}" destId="{1B133619-BF7F-42CE-9488-96790AEA11E7}" srcOrd="0" destOrd="0" presId="urn:microsoft.com/office/officeart/2005/8/layout/cycle1"/>
    <dgm:cxn modelId="{1E902E75-4A44-4996-9F3A-C062C7B7007E}" type="presOf" srcId="{6068946C-E53D-4B01-BD75-805F79E858DC}" destId="{DD877E5A-B989-494E-AF18-E5CF61FC4EE1}" srcOrd="0" destOrd="0" presId="urn:microsoft.com/office/officeart/2005/8/layout/cycle1"/>
    <dgm:cxn modelId="{4F64CE3D-A652-4969-B8EE-C05F279B0F2E}" type="presOf" srcId="{DAA33FDD-AEA7-4CA2-B9F9-5087A26A2F8B}" destId="{2B796266-2492-4D42-89AB-CB38E0C9025B}" srcOrd="0" destOrd="0" presId="urn:microsoft.com/office/officeart/2005/8/layout/cycle1"/>
    <dgm:cxn modelId="{E011B452-2E84-4552-ABF5-2853C187B39C}" type="presOf" srcId="{17DA9EE0-50F6-4A70-9C53-C344EBEC7BD0}" destId="{FF188281-E5FC-4057-98E1-1D9BB87C1102}" srcOrd="0" destOrd="0" presId="urn:microsoft.com/office/officeart/2005/8/layout/cycle1"/>
    <dgm:cxn modelId="{FCF5D038-F496-4A88-869C-4C8964BBF75B}" srcId="{F10D7511-F06A-4649-93C7-03C92B9AF0C0}" destId="{122D66B4-5052-4B5B-BD6B-0CF4216286D3}" srcOrd="0" destOrd="0" parTransId="{266ABFEA-7607-470D-9D01-DE05575ABE6A}" sibTransId="{E5D876ED-1DB0-4B54-985B-8F57A2AF616A}"/>
    <dgm:cxn modelId="{2CB8FC93-6099-427E-8325-EA2D7C4BBA5F}" srcId="{F10D7511-F06A-4649-93C7-03C92B9AF0C0}" destId="{17DA9EE0-50F6-4A70-9C53-C344EBEC7BD0}" srcOrd="3" destOrd="0" parTransId="{FEB03C1B-8B82-487A-AFB5-F8EEBE2E900B}" sibTransId="{EF86CE10-A3EF-4F3E-B8A3-A4EC76D42056}"/>
    <dgm:cxn modelId="{08272CEE-09EA-4E5A-BFF2-23546F1C42B5}" srcId="{F10D7511-F06A-4649-93C7-03C92B9AF0C0}" destId="{A0DC8EED-9F25-4038-AA2C-D03C2DBF5A4D}" srcOrd="1" destOrd="0" parTransId="{BF269988-FDC3-43A9-871D-890241F6DF21}" sibTransId="{DA905159-A6D1-47AC-A203-21F3DBBB83DF}"/>
    <dgm:cxn modelId="{60CF62A5-7B96-4224-B453-8E3420BA3A06}" type="presOf" srcId="{F10D7511-F06A-4649-93C7-03C92B9AF0C0}" destId="{91614440-5B3C-4DFE-AA56-7C30B3FAC614}" srcOrd="0" destOrd="0" presId="urn:microsoft.com/office/officeart/2005/8/layout/cycle1"/>
    <dgm:cxn modelId="{D0537F1B-F2B1-4768-A33C-F3D85EC0E173}" type="presOf" srcId="{97E4D7B9-C6AB-4136-ABE7-3441F951514B}" destId="{74D381AA-1697-40AD-A2D3-7429A42492FD}" srcOrd="0" destOrd="0" presId="urn:microsoft.com/office/officeart/2005/8/layout/cycle1"/>
    <dgm:cxn modelId="{B6019DFC-95C6-4DBB-8E09-EC8B2C0C2E92}" type="presOf" srcId="{122D66B4-5052-4B5B-BD6B-0CF4216286D3}" destId="{4641DD17-22EF-4BBC-89B9-C525BF0AEA4C}" srcOrd="0" destOrd="0" presId="urn:microsoft.com/office/officeart/2005/8/layout/cycle1"/>
    <dgm:cxn modelId="{55B83E18-D6A5-44D2-9FCE-0669E5D6703F}" type="presOf" srcId="{86972130-7836-4EF3-A3F4-7608857D3874}" destId="{6237A5EE-D4B1-4CCC-B760-4B58531893C6}" srcOrd="0" destOrd="0" presId="urn:microsoft.com/office/officeart/2005/8/layout/cycle1"/>
    <dgm:cxn modelId="{2C4771A4-C3D2-4E34-8F22-9083ECFA7C4B}" srcId="{F10D7511-F06A-4649-93C7-03C92B9AF0C0}" destId="{DAA33FDD-AEA7-4CA2-B9F9-5087A26A2F8B}" srcOrd="2" destOrd="0" parTransId="{D5B7ADB8-653A-412B-A14C-57CAE929384D}" sibTransId="{97E4D7B9-C6AB-4136-ABE7-3441F951514B}"/>
    <dgm:cxn modelId="{8DC350C2-F305-41AF-A2C3-40178CBE9F62}" type="presParOf" srcId="{91614440-5B3C-4DFE-AA56-7C30B3FAC614}" destId="{1921A7C1-5D6B-4C02-9F37-A5D4D97237C2}" srcOrd="0" destOrd="0" presId="urn:microsoft.com/office/officeart/2005/8/layout/cycle1"/>
    <dgm:cxn modelId="{2473E4A8-04D9-4332-846B-9D2BD0F40BD5}" type="presParOf" srcId="{91614440-5B3C-4DFE-AA56-7C30B3FAC614}" destId="{4641DD17-22EF-4BBC-89B9-C525BF0AEA4C}" srcOrd="1" destOrd="0" presId="urn:microsoft.com/office/officeart/2005/8/layout/cycle1"/>
    <dgm:cxn modelId="{D5B838B6-81B5-4237-8919-E11CA5D059DC}" type="presParOf" srcId="{91614440-5B3C-4DFE-AA56-7C30B3FAC614}" destId="{4A64BAFF-3954-4D19-A3B0-4B78E37E9F00}" srcOrd="2" destOrd="0" presId="urn:microsoft.com/office/officeart/2005/8/layout/cycle1"/>
    <dgm:cxn modelId="{94779074-9285-4FE4-95D6-AFFA544414F4}" type="presParOf" srcId="{91614440-5B3C-4DFE-AA56-7C30B3FAC614}" destId="{EE814B5A-A849-43A8-BF98-BE1F6D20B0DE}" srcOrd="3" destOrd="0" presId="urn:microsoft.com/office/officeart/2005/8/layout/cycle1"/>
    <dgm:cxn modelId="{33EB27AE-6535-4156-8608-0CD4580D9B12}" type="presParOf" srcId="{91614440-5B3C-4DFE-AA56-7C30B3FAC614}" destId="{1B133619-BF7F-42CE-9488-96790AEA11E7}" srcOrd="4" destOrd="0" presId="urn:microsoft.com/office/officeart/2005/8/layout/cycle1"/>
    <dgm:cxn modelId="{112E93F0-955E-4A9A-B7BD-06178A1FE2A8}" type="presParOf" srcId="{91614440-5B3C-4DFE-AA56-7C30B3FAC614}" destId="{DCEA004E-F66F-4F37-9B27-0C0D8A8D3F21}" srcOrd="5" destOrd="0" presId="urn:microsoft.com/office/officeart/2005/8/layout/cycle1"/>
    <dgm:cxn modelId="{E19F82BF-DFCA-48AE-B1EA-812D387271C9}" type="presParOf" srcId="{91614440-5B3C-4DFE-AA56-7C30B3FAC614}" destId="{AA19EB24-F853-4711-B24B-0DA483F546E7}" srcOrd="6" destOrd="0" presId="urn:microsoft.com/office/officeart/2005/8/layout/cycle1"/>
    <dgm:cxn modelId="{9FE83004-5644-4175-911C-B9878288769F}" type="presParOf" srcId="{91614440-5B3C-4DFE-AA56-7C30B3FAC614}" destId="{2B796266-2492-4D42-89AB-CB38E0C9025B}" srcOrd="7" destOrd="0" presId="urn:microsoft.com/office/officeart/2005/8/layout/cycle1"/>
    <dgm:cxn modelId="{0607CBFE-55C1-43C9-B7FE-A9F2BA389100}" type="presParOf" srcId="{91614440-5B3C-4DFE-AA56-7C30B3FAC614}" destId="{74D381AA-1697-40AD-A2D3-7429A42492FD}" srcOrd="8" destOrd="0" presId="urn:microsoft.com/office/officeart/2005/8/layout/cycle1"/>
    <dgm:cxn modelId="{87C321E5-60D1-4382-87B4-00E3115171D5}" type="presParOf" srcId="{91614440-5B3C-4DFE-AA56-7C30B3FAC614}" destId="{9B92CBF0-6E2A-4FB4-8A81-A75B37AB44D0}" srcOrd="9" destOrd="0" presId="urn:microsoft.com/office/officeart/2005/8/layout/cycle1"/>
    <dgm:cxn modelId="{7E1F6553-742C-42BA-9AC3-BACD08732F06}" type="presParOf" srcId="{91614440-5B3C-4DFE-AA56-7C30B3FAC614}" destId="{FF188281-E5FC-4057-98E1-1D9BB87C1102}" srcOrd="10" destOrd="0" presId="urn:microsoft.com/office/officeart/2005/8/layout/cycle1"/>
    <dgm:cxn modelId="{5A1CE179-3566-4674-8FB3-5A080CC9F8EB}" type="presParOf" srcId="{91614440-5B3C-4DFE-AA56-7C30B3FAC614}" destId="{07C457B4-BE7D-46CB-A898-749641561333}" srcOrd="11" destOrd="0" presId="urn:microsoft.com/office/officeart/2005/8/layout/cycle1"/>
    <dgm:cxn modelId="{2863D1CF-99BF-47E3-8857-5B746783819B}" type="presParOf" srcId="{91614440-5B3C-4DFE-AA56-7C30B3FAC614}" destId="{EAF96147-E7B7-486C-8A99-46C0E6505821}" srcOrd="12" destOrd="0" presId="urn:microsoft.com/office/officeart/2005/8/layout/cycle1"/>
    <dgm:cxn modelId="{97F02587-9A25-4EB7-83AC-88A03FA21628}" type="presParOf" srcId="{91614440-5B3C-4DFE-AA56-7C30B3FAC614}" destId="{6237A5EE-D4B1-4CCC-B760-4B58531893C6}" srcOrd="13" destOrd="0" presId="urn:microsoft.com/office/officeart/2005/8/layout/cycle1"/>
    <dgm:cxn modelId="{D40492D3-457E-4B89-AE9F-DDF109960F9C}" type="presParOf" srcId="{91614440-5B3C-4DFE-AA56-7C30B3FAC614}" destId="{DD877E5A-B989-494E-AF18-E5CF61FC4EE1}"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0D7511-F06A-4649-93C7-03C92B9AF0C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22D66B4-5052-4B5B-BD6B-0CF4216286D3}">
      <dgm:prSet phldrT="[Text]"/>
      <dgm:spPr/>
      <dgm:t>
        <a:bodyPr/>
        <a:lstStyle/>
        <a:p>
          <a:r>
            <a:rPr lang="en-US" dirty="0" smtClean="0"/>
            <a:t>Grazing animal ingests spores</a:t>
          </a:r>
          <a:endParaRPr lang="en-US" dirty="0"/>
        </a:p>
      </dgm:t>
    </dgm:pt>
    <dgm:pt modelId="{266ABFEA-7607-470D-9D01-DE05575ABE6A}" type="parTrans" cxnId="{FCF5D038-F496-4A88-869C-4C8964BBF75B}">
      <dgm:prSet/>
      <dgm:spPr/>
      <dgm:t>
        <a:bodyPr/>
        <a:lstStyle/>
        <a:p>
          <a:endParaRPr lang="en-US"/>
        </a:p>
      </dgm:t>
    </dgm:pt>
    <dgm:pt modelId="{E5D876ED-1DB0-4B54-985B-8F57A2AF616A}" type="sibTrans" cxnId="{FCF5D038-F496-4A88-869C-4C8964BBF75B}">
      <dgm:prSet/>
      <dgm:spPr/>
      <dgm:t>
        <a:bodyPr/>
        <a:lstStyle/>
        <a:p>
          <a:endParaRPr lang="en-US"/>
        </a:p>
      </dgm:t>
    </dgm:pt>
    <dgm:pt modelId="{A0DC8EED-9F25-4038-AA2C-D03C2DBF5A4D}">
      <dgm:prSet phldrT="[Text]"/>
      <dgm:spPr/>
      <dgm:t>
        <a:bodyPr/>
        <a:lstStyle/>
        <a:p>
          <a:r>
            <a:rPr lang="en-US" dirty="0" smtClean="0"/>
            <a:t>Spores activate &amp; produce toxin</a:t>
          </a:r>
          <a:endParaRPr lang="en-US" dirty="0"/>
        </a:p>
      </dgm:t>
    </dgm:pt>
    <dgm:pt modelId="{BF269988-FDC3-43A9-871D-890241F6DF21}" type="parTrans" cxnId="{08272CEE-09EA-4E5A-BFF2-23546F1C42B5}">
      <dgm:prSet/>
      <dgm:spPr/>
      <dgm:t>
        <a:bodyPr/>
        <a:lstStyle/>
        <a:p>
          <a:endParaRPr lang="en-US"/>
        </a:p>
      </dgm:t>
    </dgm:pt>
    <dgm:pt modelId="{DA905159-A6D1-47AC-A203-21F3DBBB83DF}" type="sibTrans" cxnId="{08272CEE-09EA-4E5A-BFF2-23546F1C42B5}">
      <dgm:prSet/>
      <dgm:spPr/>
      <dgm:t>
        <a:bodyPr/>
        <a:lstStyle/>
        <a:p>
          <a:endParaRPr lang="en-US"/>
        </a:p>
      </dgm:t>
    </dgm:pt>
    <dgm:pt modelId="{DAA33FDD-AEA7-4CA2-B9F9-5087A26A2F8B}">
      <dgm:prSet phldrT="[Text]"/>
      <dgm:spPr/>
      <dgm:t>
        <a:bodyPr/>
        <a:lstStyle/>
        <a:p>
          <a:r>
            <a:rPr lang="en-US" dirty="0" smtClean="0"/>
            <a:t>Animal dies</a:t>
          </a:r>
          <a:endParaRPr lang="en-US" dirty="0"/>
        </a:p>
      </dgm:t>
    </dgm:pt>
    <dgm:pt modelId="{D5B7ADB8-653A-412B-A14C-57CAE929384D}" type="parTrans" cxnId="{2C4771A4-C3D2-4E34-8F22-9083ECFA7C4B}">
      <dgm:prSet/>
      <dgm:spPr/>
      <dgm:t>
        <a:bodyPr/>
        <a:lstStyle/>
        <a:p>
          <a:endParaRPr lang="en-US"/>
        </a:p>
      </dgm:t>
    </dgm:pt>
    <dgm:pt modelId="{97E4D7B9-C6AB-4136-ABE7-3441F951514B}" type="sibTrans" cxnId="{2C4771A4-C3D2-4E34-8F22-9083ECFA7C4B}">
      <dgm:prSet/>
      <dgm:spPr/>
      <dgm:t>
        <a:bodyPr/>
        <a:lstStyle/>
        <a:p>
          <a:endParaRPr lang="en-US"/>
        </a:p>
      </dgm:t>
    </dgm:pt>
    <dgm:pt modelId="{17DA9EE0-50F6-4A70-9C53-C344EBEC7BD0}">
      <dgm:prSet phldrT="[Text]" custT="1"/>
      <dgm:spPr/>
      <dgm:t>
        <a:bodyPr/>
        <a:lstStyle/>
        <a:p>
          <a:r>
            <a:rPr lang="en-US" sz="1700" dirty="0" err="1" smtClean="0"/>
            <a:t>Exsanguinate</a:t>
          </a:r>
          <a:r>
            <a:rPr lang="en-US" sz="1700" dirty="0" smtClean="0"/>
            <a:t>      or         decompose</a:t>
          </a:r>
          <a:endParaRPr lang="en-US" sz="1700" dirty="0"/>
        </a:p>
      </dgm:t>
    </dgm:pt>
    <dgm:pt modelId="{FEB03C1B-8B82-487A-AFB5-F8EEBE2E900B}" type="parTrans" cxnId="{2CB8FC93-6099-427E-8325-EA2D7C4BBA5F}">
      <dgm:prSet/>
      <dgm:spPr/>
      <dgm:t>
        <a:bodyPr/>
        <a:lstStyle/>
        <a:p>
          <a:endParaRPr lang="en-US"/>
        </a:p>
      </dgm:t>
    </dgm:pt>
    <dgm:pt modelId="{EF86CE10-A3EF-4F3E-B8A3-A4EC76D42056}" type="sibTrans" cxnId="{2CB8FC93-6099-427E-8325-EA2D7C4BBA5F}">
      <dgm:prSet/>
      <dgm:spPr/>
      <dgm:t>
        <a:bodyPr/>
        <a:lstStyle/>
        <a:p>
          <a:endParaRPr lang="en-US"/>
        </a:p>
      </dgm:t>
    </dgm:pt>
    <dgm:pt modelId="{86972130-7836-4EF3-A3F4-7608857D3874}">
      <dgm:prSet phldrT="[Text]"/>
      <dgm:spPr/>
      <dgm:t>
        <a:bodyPr/>
        <a:lstStyle/>
        <a:p>
          <a:r>
            <a:rPr lang="en-US" dirty="0" smtClean="0"/>
            <a:t>Spores on ground</a:t>
          </a:r>
          <a:endParaRPr lang="en-US" dirty="0"/>
        </a:p>
      </dgm:t>
    </dgm:pt>
    <dgm:pt modelId="{D3C089F5-FECB-4A5D-AD3F-94B35DB13146}" type="parTrans" cxnId="{C5AF3505-D14E-43DE-BE51-37832F05F75C}">
      <dgm:prSet/>
      <dgm:spPr/>
      <dgm:t>
        <a:bodyPr/>
        <a:lstStyle/>
        <a:p>
          <a:endParaRPr lang="en-US"/>
        </a:p>
      </dgm:t>
    </dgm:pt>
    <dgm:pt modelId="{6068946C-E53D-4B01-BD75-805F79E858DC}" type="sibTrans" cxnId="{C5AF3505-D14E-43DE-BE51-37832F05F75C}">
      <dgm:prSet/>
      <dgm:spPr/>
      <dgm:t>
        <a:bodyPr/>
        <a:lstStyle/>
        <a:p>
          <a:endParaRPr lang="en-US"/>
        </a:p>
      </dgm:t>
    </dgm:pt>
    <dgm:pt modelId="{91614440-5B3C-4DFE-AA56-7C30B3FAC614}" type="pres">
      <dgm:prSet presAssocID="{F10D7511-F06A-4649-93C7-03C92B9AF0C0}" presName="cycle" presStyleCnt="0">
        <dgm:presLayoutVars>
          <dgm:dir/>
          <dgm:resizeHandles val="exact"/>
        </dgm:presLayoutVars>
      </dgm:prSet>
      <dgm:spPr/>
      <dgm:t>
        <a:bodyPr/>
        <a:lstStyle/>
        <a:p>
          <a:endParaRPr lang="en-US"/>
        </a:p>
      </dgm:t>
    </dgm:pt>
    <dgm:pt modelId="{1921A7C1-5D6B-4C02-9F37-A5D4D97237C2}" type="pres">
      <dgm:prSet presAssocID="{122D66B4-5052-4B5B-BD6B-0CF4216286D3}" presName="dummy" presStyleCnt="0"/>
      <dgm:spPr/>
    </dgm:pt>
    <dgm:pt modelId="{4641DD17-22EF-4BBC-89B9-C525BF0AEA4C}" type="pres">
      <dgm:prSet presAssocID="{122D66B4-5052-4B5B-BD6B-0CF4216286D3}" presName="node" presStyleLbl="revTx" presStyleIdx="0" presStyleCnt="5">
        <dgm:presLayoutVars>
          <dgm:bulletEnabled val="1"/>
        </dgm:presLayoutVars>
      </dgm:prSet>
      <dgm:spPr/>
      <dgm:t>
        <a:bodyPr/>
        <a:lstStyle/>
        <a:p>
          <a:endParaRPr lang="en-US"/>
        </a:p>
      </dgm:t>
    </dgm:pt>
    <dgm:pt modelId="{4A64BAFF-3954-4D19-A3B0-4B78E37E9F00}" type="pres">
      <dgm:prSet presAssocID="{E5D876ED-1DB0-4B54-985B-8F57A2AF616A}" presName="sibTrans" presStyleLbl="node1" presStyleIdx="0" presStyleCnt="5"/>
      <dgm:spPr/>
      <dgm:t>
        <a:bodyPr/>
        <a:lstStyle/>
        <a:p>
          <a:endParaRPr lang="en-US"/>
        </a:p>
      </dgm:t>
    </dgm:pt>
    <dgm:pt modelId="{EE814B5A-A849-43A8-BF98-BE1F6D20B0DE}" type="pres">
      <dgm:prSet presAssocID="{A0DC8EED-9F25-4038-AA2C-D03C2DBF5A4D}" presName="dummy" presStyleCnt="0"/>
      <dgm:spPr/>
    </dgm:pt>
    <dgm:pt modelId="{1B133619-BF7F-42CE-9488-96790AEA11E7}" type="pres">
      <dgm:prSet presAssocID="{A0DC8EED-9F25-4038-AA2C-D03C2DBF5A4D}" presName="node" presStyleLbl="revTx" presStyleIdx="1" presStyleCnt="5">
        <dgm:presLayoutVars>
          <dgm:bulletEnabled val="1"/>
        </dgm:presLayoutVars>
      </dgm:prSet>
      <dgm:spPr/>
      <dgm:t>
        <a:bodyPr/>
        <a:lstStyle/>
        <a:p>
          <a:endParaRPr lang="en-US"/>
        </a:p>
      </dgm:t>
    </dgm:pt>
    <dgm:pt modelId="{DCEA004E-F66F-4F37-9B27-0C0D8A8D3F21}" type="pres">
      <dgm:prSet presAssocID="{DA905159-A6D1-47AC-A203-21F3DBBB83DF}" presName="sibTrans" presStyleLbl="node1" presStyleIdx="1" presStyleCnt="5"/>
      <dgm:spPr/>
      <dgm:t>
        <a:bodyPr/>
        <a:lstStyle/>
        <a:p>
          <a:endParaRPr lang="en-US"/>
        </a:p>
      </dgm:t>
    </dgm:pt>
    <dgm:pt modelId="{AA19EB24-F853-4711-B24B-0DA483F546E7}" type="pres">
      <dgm:prSet presAssocID="{DAA33FDD-AEA7-4CA2-B9F9-5087A26A2F8B}" presName="dummy" presStyleCnt="0"/>
      <dgm:spPr/>
    </dgm:pt>
    <dgm:pt modelId="{2B796266-2492-4D42-89AB-CB38E0C9025B}" type="pres">
      <dgm:prSet presAssocID="{DAA33FDD-AEA7-4CA2-B9F9-5087A26A2F8B}" presName="node" presStyleLbl="revTx" presStyleIdx="2" presStyleCnt="5">
        <dgm:presLayoutVars>
          <dgm:bulletEnabled val="1"/>
        </dgm:presLayoutVars>
      </dgm:prSet>
      <dgm:spPr/>
      <dgm:t>
        <a:bodyPr/>
        <a:lstStyle/>
        <a:p>
          <a:endParaRPr lang="en-US"/>
        </a:p>
      </dgm:t>
    </dgm:pt>
    <dgm:pt modelId="{74D381AA-1697-40AD-A2D3-7429A42492FD}" type="pres">
      <dgm:prSet presAssocID="{97E4D7B9-C6AB-4136-ABE7-3441F951514B}" presName="sibTrans" presStyleLbl="node1" presStyleIdx="2" presStyleCnt="5"/>
      <dgm:spPr/>
      <dgm:t>
        <a:bodyPr/>
        <a:lstStyle/>
        <a:p>
          <a:endParaRPr lang="en-US"/>
        </a:p>
      </dgm:t>
    </dgm:pt>
    <dgm:pt modelId="{9B92CBF0-6E2A-4FB4-8A81-A75B37AB44D0}" type="pres">
      <dgm:prSet presAssocID="{17DA9EE0-50F6-4A70-9C53-C344EBEC7BD0}" presName="dummy" presStyleCnt="0"/>
      <dgm:spPr/>
    </dgm:pt>
    <dgm:pt modelId="{FF188281-E5FC-4057-98E1-1D9BB87C1102}" type="pres">
      <dgm:prSet presAssocID="{17DA9EE0-50F6-4A70-9C53-C344EBEC7BD0}" presName="node" presStyleLbl="revTx" presStyleIdx="3" presStyleCnt="5" custScaleX="147531">
        <dgm:presLayoutVars>
          <dgm:bulletEnabled val="1"/>
        </dgm:presLayoutVars>
      </dgm:prSet>
      <dgm:spPr/>
      <dgm:t>
        <a:bodyPr/>
        <a:lstStyle/>
        <a:p>
          <a:endParaRPr lang="en-US"/>
        </a:p>
      </dgm:t>
    </dgm:pt>
    <dgm:pt modelId="{07C457B4-BE7D-46CB-A898-749641561333}" type="pres">
      <dgm:prSet presAssocID="{EF86CE10-A3EF-4F3E-B8A3-A4EC76D42056}" presName="sibTrans" presStyleLbl="node1" presStyleIdx="3" presStyleCnt="5"/>
      <dgm:spPr/>
      <dgm:t>
        <a:bodyPr/>
        <a:lstStyle/>
        <a:p>
          <a:endParaRPr lang="en-US"/>
        </a:p>
      </dgm:t>
    </dgm:pt>
    <dgm:pt modelId="{EAF96147-E7B7-486C-8A99-46C0E6505821}" type="pres">
      <dgm:prSet presAssocID="{86972130-7836-4EF3-A3F4-7608857D3874}" presName="dummy" presStyleCnt="0"/>
      <dgm:spPr/>
    </dgm:pt>
    <dgm:pt modelId="{6237A5EE-D4B1-4CCC-B760-4B58531893C6}" type="pres">
      <dgm:prSet presAssocID="{86972130-7836-4EF3-A3F4-7608857D3874}" presName="node" presStyleLbl="revTx" presStyleIdx="4" presStyleCnt="5" custRadScaleRad="99226" custRadScaleInc="-14756">
        <dgm:presLayoutVars>
          <dgm:bulletEnabled val="1"/>
        </dgm:presLayoutVars>
      </dgm:prSet>
      <dgm:spPr/>
      <dgm:t>
        <a:bodyPr/>
        <a:lstStyle/>
        <a:p>
          <a:endParaRPr lang="en-US"/>
        </a:p>
      </dgm:t>
    </dgm:pt>
    <dgm:pt modelId="{DD877E5A-B989-494E-AF18-E5CF61FC4EE1}" type="pres">
      <dgm:prSet presAssocID="{6068946C-E53D-4B01-BD75-805F79E858DC}" presName="sibTrans" presStyleLbl="node1" presStyleIdx="4" presStyleCnt="5"/>
      <dgm:spPr/>
      <dgm:t>
        <a:bodyPr/>
        <a:lstStyle/>
        <a:p>
          <a:endParaRPr lang="en-US"/>
        </a:p>
      </dgm:t>
    </dgm:pt>
  </dgm:ptLst>
  <dgm:cxnLst>
    <dgm:cxn modelId="{C470565B-F64B-497A-BB05-1AA9CE258E28}" type="presOf" srcId="{86972130-7836-4EF3-A3F4-7608857D3874}" destId="{6237A5EE-D4B1-4CCC-B760-4B58531893C6}" srcOrd="0" destOrd="0" presId="urn:microsoft.com/office/officeart/2005/8/layout/cycle1"/>
    <dgm:cxn modelId="{073A1C11-EFE9-43EE-8439-F62BA08FFC67}" type="presOf" srcId="{EF86CE10-A3EF-4F3E-B8A3-A4EC76D42056}" destId="{07C457B4-BE7D-46CB-A898-749641561333}" srcOrd="0" destOrd="0" presId="urn:microsoft.com/office/officeart/2005/8/layout/cycle1"/>
    <dgm:cxn modelId="{9342C33F-070B-4386-8FEC-A83130A68457}" type="presOf" srcId="{6068946C-E53D-4B01-BD75-805F79E858DC}" destId="{DD877E5A-B989-494E-AF18-E5CF61FC4EE1}" srcOrd="0" destOrd="0" presId="urn:microsoft.com/office/officeart/2005/8/layout/cycle1"/>
    <dgm:cxn modelId="{270207C8-02A3-4E03-AA5F-3B80B3B0BA39}" type="presOf" srcId="{F10D7511-F06A-4649-93C7-03C92B9AF0C0}" destId="{91614440-5B3C-4DFE-AA56-7C30B3FAC614}" srcOrd="0" destOrd="0" presId="urn:microsoft.com/office/officeart/2005/8/layout/cycle1"/>
    <dgm:cxn modelId="{C5AF3505-D14E-43DE-BE51-37832F05F75C}" srcId="{F10D7511-F06A-4649-93C7-03C92B9AF0C0}" destId="{86972130-7836-4EF3-A3F4-7608857D3874}" srcOrd="4" destOrd="0" parTransId="{D3C089F5-FECB-4A5D-AD3F-94B35DB13146}" sibTransId="{6068946C-E53D-4B01-BD75-805F79E858DC}"/>
    <dgm:cxn modelId="{FCF5D038-F496-4A88-869C-4C8964BBF75B}" srcId="{F10D7511-F06A-4649-93C7-03C92B9AF0C0}" destId="{122D66B4-5052-4B5B-BD6B-0CF4216286D3}" srcOrd="0" destOrd="0" parTransId="{266ABFEA-7607-470D-9D01-DE05575ABE6A}" sibTransId="{E5D876ED-1DB0-4B54-985B-8F57A2AF616A}"/>
    <dgm:cxn modelId="{0F15925D-EDFF-4150-985D-67D1248E0BA1}" type="presOf" srcId="{122D66B4-5052-4B5B-BD6B-0CF4216286D3}" destId="{4641DD17-22EF-4BBC-89B9-C525BF0AEA4C}" srcOrd="0" destOrd="0" presId="urn:microsoft.com/office/officeart/2005/8/layout/cycle1"/>
    <dgm:cxn modelId="{3682A384-F285-4A52-B046-0049577F353B}" type="presOf" srcId="{17DA9EE0-50F6-4A70-9C53-C344EBEC7BD0}" destId="{FF188281-E5FC-4057-98E1-1D9BB87C1102}" srcOrd="0" destOrd="0" presId="urn:microsoft.com/office/officeart/2005/8/layout/cycle1"/>
    <dgm:cxn modelId="{2CB8FC93-6099-427E-8325-EA2D7C4BBA5F}" srcId="{F10D7511-F06A-4649-93C7-03C92B9AF0C0}" destId="{17DA9EE0-50F6-4A70-9C53-C344EBEC7BD0}" srcOrd="3" destOrd="0" parTransId="{FEB03C1B-8B82-487A-AFB5-F8EEBE2E900B}" sibTransId="{EF86CE10-A3EF-4F3E-B8A3-A4EC76D42056}"/>
    <dgm:cxn modelId="{08272CEE-09EA-4E5A-BFF2-23546F1C42B5}" srcId="{F10D7511-F06A-4649-93C7-03C92B9AF0C0}" destId="{A0DC8EED-9F25-4038-AA2C-D03C2DBF5A4D}" srcOrd="1" destOrd="0" parTransId="{BF269988-FDC3-43A9-871D-890241F6DF21}" sibTransId="{DA905159-A6D1-47AC-A203-21F3DBBB83DF}"/>
    <dgm:cxn modelId="{750DCD76-17EB-42EC-977A-D5AC9B9D89B8}" type="presOf" srcId="{DA905159-A6D1-47AC-A203-21F3DBBB83DF}" destId="{DCEA004E-F66F-4F37-9B27-0C0D8A8D3F21}" srcOrd="0" destOrd="0" presId="urn:microsoft.com/office/officeart/2005/8/layout/cycle1"/>
    <dgm:cxn modelId="{5F3B56A6-8654-48B7-B6FA-0CAAEA6431F9}" type="presOf" srcId="{A0DC8EED-9F25-4038-AA2C-D03C2DBF5A4D}" destId="{1B133619-BF7F-42CE-9488-96790AEA11E7}" srcOrd="0" destOrd="0" presId="urn:microsoft.com/office/officeart/2005/8/layout/cycle1"/>
    <dgm:cxn modelId="{89CF8384-D8C0-480A-A0C9-937913D12F47}" type="presOf" srcId="{97E4D7B9-C6AB-4136-ABE7-3441F951514B}" destId="{74D381AA-1697-40AD-A2D3-7429A42492FD}" srcOrd="0" destOrd="0" presId="urn:microsoft.com/office/officeart/2005/8/layout/cycle1"/>
    <dgm:cxn modelId="{66D4A270-8C49-4F81-9B96-56A8053B9017}" type="presOf" srcId="{DAA33FDD-AEA7-4CA2-B9F9-5087A26A2F8B}" destId="{2B796266-2492-4D42-89AB-CB38E0C9025B}" srcOrd="0" destOrd="0" presId="urn:microsoft.com/office/officeart/2005/8/layout/cycle1"/>
    <dgm:cxn modelId="{83394EF3-E585-4075-84A6-FD0564811403}" type="presOf" srcId="{E5D876ED-1DB0-4B54-985B-8F57A2AF616A}" destId="{4A64BAFF-3954-4D19-A3B0-4B78E37E9F00}" srcOrd="0" destOrd="0" presId="urn:microsoft.com/office/officeart/2005/8/layout/cycle1"/>
    <dgm:cxn modelId="{2C4771A4-C3D2-4E34-8F22-9083ECFA7C4B}" srcId="{F10D7511-F06A-4649-93C7-03C92B9AF0C0}" destId="{DAA33FDD-AEA7-4CA2-B9F9-5087A26A2F8B}" srcOrd="2" destOrd="0" parTransId="{D5B7ADB8-653A-412B-A14C-57CAE929384D}" sibTransId="{97E4D7B9-C6AB-4136-ABE7-3441F951514B}"/>
    <dgm:cxn modelId="{CDE7F47B-D2CA-497A-AA46-3E444480628F}" type="presParOf" srcId="{91614440-5B3C-4DFE-AA56-7C30B3FAC614}" destId="{1921A7C1-5D6B-4C02-9F37-A5D4D97237C2}" srcOrd="0" destOrd="0" presId="urn:microsoft.com/office/officeart/2005/8/layout/cycle1"/>
    <dgm:cxn modelId="{3A4AD5D7-DA9D-4F88-9BCF-584EF29CD7D2}" type="presParOf" srcId="{91614440-5B3C-4DFE-AA56-7C30B3FAC614}" destId="{4641DD17-22EF-4BBC-89B9-C525BF0AEA4C}" srcOrd="1" destOrd="0" presId="urn:microsoft.com/office/officeart/2005/8/layout/cycle1"/>
    <dgm:cxn modelId="{A6006688-54D9-4FF2-9307-0F4227B5C6DD}" type="presParOf" srcId="{91614440-5B3C-4DFE-AA56-7C30B3FAC614}" destId="{4A64BAFF-3954-4D19-A3B0-4B78E37E9F00}" srcOrd="2" destOrd="0" presId="urn:microsoft.com/office/officeart/2005/8/layout/cycle1"/>
    <dgm:cxn modelId="{65B213F3-8452-446D-8646-BDFD26B11764}" type="presParOf" srcId="{91614440-5B3C-4DFE-AA56-7C30B3FAC614}" destId="{EE814B5A-A849-43A8-BF98-BE1F6D20B0DE}" srcOrd="3" destOrd="0" presId="urn:microsoft.com/office/officeart/2005/8/layout/cycle1"/>
    <dgm:cxn modelId="{2ABDBABA-2A5F-49C6-AB15-B156A19C493F}" type="presParOf" srcId="{91614440-5B3C-4DFE-AA56-7C30B3FAC614}" destId="{1B133619-BF7F-42CE-9488-96790AEA11E7}" srcOrd="4" destOrd="0" presId="urn:microsoft.com/office/officeart/2005/8/layout/cycle1"/>
    <dgm:cxn modelId="{2378C4A9-E6D5-4FB4-8F33-B6AF37B02211}" type="presParOf" srcId="{91614440-5B3C-4DFE-AA56-7C30B3FAC614}" destId="{DCEA004E-F66F-4F37-9B27-0C0D8A8D3F21}" srcOrd="5" destOrd="0" presId="urn:microsoft.com/office/officeart/2005/8/layout/cycle1"/>
    <dgm:cxn modelId="{A4E3D4C9-C63A-4D7B-9A73-210A2300BC9A}" type="presParOf" srcId="{91614440-5B3C-4DFE-AA56-7C30B3FAC614}" destId="{AA19EB24-F853-4711-B24B-0DA483F546E7}" srcOrd="6" destOrd="0" presId="urn:microsoft.com/office/officeart/2005/8/layout/cycle1"/>
    <dgm:cxn modelId="{B1C576BC-AD89-4EC9-9C59-054008711A4F}" type="presParOf" srcId="{91614440-5B3C-4DFE-AA56-7C30B3FAC614}" destId="{2B796266-2492-4D42-89AB-CB38E0C9025B}" srcOrd="7" destOrd="0" presId="urn:microsoft.com/office/officeart/2005/8/layout/cycle1"/>
    <dgm:cxn modelId="{99A286DA-F55A-4C3E-8AED-933E7B103F45}" type="presParOf" srcId="{91614440-5B3C-4DFE-AA56-7C30B3FAC614}" destId="{74D381AA-1697-40AD-A2D3-7429A42492FD}" srcOrd="8" destOrd="0" presId="urn:microsoft.com/office/officeart/2005/8/layout/cycle1"/>
    <dgm:cxn modelId="{43C4DCB0-3A20-40F8-B43E-CE0F674669FA}" type="presParOf" srcId="{91614440-5B3C-4DFE-AA56-7C30B3FAC614}" destId="{9B92CBF0-6E2A-4FB4-8A81-A75B37AB44D0}" srcOrd="9" destOrd="0" presId="urn:microsoft.com/office/officeart/2005/8/layout/cycle1"/>
    <dgm:cxn modelId="{F89637B1-9F18-4A25-9F11-8FA917B77C45}" type="presParOf" srcId="{91614440-5B3C-4DFE-AA56-7C30B3FAC614}" destId="{FF188281-E5FC-4057-98E1-1D9BB87C1102}" srcOrd="10" destOrd="0" presId="urn:microsoft.com/office/officeart/2005/8/layout/cycle1"/>
    <dgm:cxn modelId="{E80FE4F3-C182-4E4A-9067-3091C4006616}" type="presParOf" srcId="{91614440-5B3C-4DFE-AA56-7C30B3FAC614}" destId="{07C457B4-BE7D-46CB-A898-749641561333}" srcOrd="11" destOrd="0" presId="urn:microsoft.com/office/officeart/2005/8/layout/cycle1"/>
    <dgm:cxn modelId="{98968ADC-0B7A-440A-A940-869F396DF677}" type="presParOf" srcId="{91614440-5B3C-4DFE-AA56-7C30B3FAC614}" destId="{EAF96147-E7B7-486C-8A99-46C0E6505821}" srcOrd="12" destOrd="0" presId="urn:microsoft.com/office/officeart/2005/8/layout/cycle1"/>
    <dgm:cxn modelId="{0717A54A-C582-4C35-BE6A-76C5E0B0AAE9}" type="presParOf" srcId="{91614440-5B3C-4DFE-AA56-7C30B3FAC614}" destId="{6237A5EE-D4B1-4CCC-B760-4B58531893C6}" srcOrd="13" destOrd="0" presId="urn:microsoft.com/office/officeart/2005/8/layout/cycle1"/>
    <dgm:cxn modelId="{E60A8AAC-9F64-4065-AE6D-365FC094A01B}" type="presParOf" srcId="{91614440-5B3C-4DFE-AA56-7C30B3FAC614}" destId="{DD877E5A-B989-494E-AF18-E5CF61FC4EE1}"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1DD17-22EF-4BBC-89B9-C525BF0AEA4C}">
      <dsp:nvSpPr>
        <dsp:cNvPr id="0" name=""/>
        <dsp:cNvSpPr/>
      </dsp:nvSpPr>
      <dsp:spPr>
        <a:xfrm>
          <a:off x="3400413" y="29798"/>
          <a:ext cx="103755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Grazing animal ingests spores</a:t>
          </a:r>
          <a:endParaRPr lang="en-US" sz="1700" kern="1200" dirty="0"/>
        </a:p>
      </dsp:txBody>
      <dsp:txXfrm>
        <a:off x="3400413" y="29798"/>
        <a:ext cx="1037555" cy="1037555"/>
      </dsp:txXfrm>
    </dsp:sp>
    <dsp:sp modelId="{4A64BAFF-3954-4D19-A3B0-4B78E37E9F00}">
      <dsp:nvSpPr>
        <dsp:cNvPr id="0" name=""/>
        <dsp:cNvSpPr/>
      </dsp:nvSpPr>
      <dsp:spPr>
        <a:xfrm>
          <a:off x="959264" y="-270"/>
          <a:ext cx="3890650" cy="3890650"/>
        </a:xfrm>
        <a:prstGeom prst="circularArrow">
          <a:avLst>
            <a:gd name="adj1" fmla="val 5200"/>
            <a:gd name="adj2" fmla="val 335919"/>
            <a:gd name="adj3" fmla="val 21293217"/>
            <a:gd name="adj4" fmla="val 19766261"/>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33619-BF7F-42CE-9488-96790AEA11E7}">
      <dsp:nvSpPr>
        <dsp:cNvPr id="0" name=""/>
        <dsp:cNvSpPr/>
      </dsp:nvSpPr>
      <dsp:spPr>
        <a:xfrm>
          <a:off x="4027470" y="1959684"/>
          <a:ext cx="103755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Spores activate &amp; produce toxin</a:t>
          </a:r>
          <a:endParaRPr lang="en-US" sz="1700" kern="1200" dirty="0"/>
        </a:p>
      </dsp:txBody>
      <dsp:txXfrm>
        <a:off x="4027470" y="1959684"/>
        <a:ext cx="1037555" cy="1037555"/>
      </dsp:txXfrm>
    </dsp:sp>
    <dsp:sp modelId="{DCEA004E-F66F-4F37-9B27-0C0D8A8D3F21}">
      <dsp:nvSpPr>
        <dsp:cNvPr id="0" name=""/>
        <dsp:cNvSpPr/>
      </dsp:nvSpPr>
      <dsp:spPr>
        <a:xfrm>
          <a:off x="959264" y="-270"/>
          <a:ext cx="3890650" cy="3890650"/>
        </a:xfrm>
        <a:prstGeom prst="circularArrow">
          <a:avLst>
            <a:gd name="adj1" fmla="val 5200"/>
            <a:gd name="adj2" fmla="val 335919"/>
            <a:gd name="adj3" fmla="val 4014672"/>
            <a:gd name="adj4" fmla="val 2253456"/>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796266-2492-4D42-89AB-CB38E0C9025B}">
      <dsp:nvSpPr>
        <dsp:cNvPr id="0" name=""/>
        <dsp:cNvSpPr/>
      </dsp:nvSpPr>
      <dsp:spPr>
        <a:xfrm>
          <a:off x="2385812" y="3152418"/>
          <a:ext cx="103755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Animal dies</a:t>
          </a:r>
          <a:endParaRPr lang="en-US" sz="1700" kern="1200" dirty="0"/>
        </a:p>
      </dsp:txBody>
      <dsp:txXfrm>
        <a:off x="2385812" y="3152418"/>
        <a:ext cx="1037555" cy="1037555"/>
      </dsp:txXfrm>
    </dsp:sp>
    <dsp:sp modelId="{74D381AA-1697-40AD-A2D3-7429A42492FD}">
      <dsp:nvSpPr>
        <dsp:cNvPr id="0" name=""/>
        <dsp:cNvSpPr/>
      </dsp:nvSpPr>
      <dsp:spPr>
        <a:xfrm>
          <a:off x="959264" y="-270"/>
          <a:ext cx="3890650" cy="3890650"/>
        </a:xfrm>
        <a:prstGeom prst="circularArrow">
          <a:avLst>
            <a:gd name="adj1" fmla="val 5200"/>
            <a:gd name="adj2" fmla="val 335919"/>
            <a:gd name="adj3" fmla="val 8210625"/>
            <a:gd name="adj4" fmla="val 6449409"/>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88281-E5FC-4057-98E1-1D9BB87C1102}">
      <dsp:nvSpPr>
        <dsp:cNvPr id="0" name=""/>
        <dsp:cNvSpPr/>
      </dsp:nvSpPr>
      <dsp:spPr>
        <a:xfrm>
          <a:off x="497573" y="1959684"/>
          <a:ext cx="153071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err="1" smtClean="0"/>
            <a:t>Exsanguinate</a:t>
          </a:r>
          <a:r>
            <a:rPr lang="en-US" sz="1700" kern="1200" dirty="0" smtClean="0"/>
            <a:t>      or         decompose</a:t>
          </a:r>
          <a:endParaRPr lang="en-US" sz="1700" kern="1200" dirty="0"/>
        </a:p>
      </dsp:txBody>
      <dsp:txXfrm>
        <a:off x="497573" y="1959684"/>
        <a:ext cx="1530715" cy="1037555"/>
      </dsp:txXfrm>
    </dsp:sp>
    <dsp:sp modelId="{07C457B4-BE7D-46CB-A898-749641561333}">
      <dsp:nvSpPr>
        <dsp:cNvPr id="0" name=""/>
        <dsp:cNvSpPr/>
      </dsp:nvSpPr>
      <dsp:spPr>
        <a:xfrm>
          <a:off x="959273" y="27860"/>
          <a:ext cx="3890650" cy="3890650"/>
        </a:xfrm>
        <a:prstGeom prst="circularArrow">
          <a:avLst>
            <a:gd name="adj1" fmla="val 5200"/>
            <a:gd name="adj2" fmla="val 335919"/>
            <a:gd name="adj3" fmla="val 12188933"/>
            <a:gd name="adj4" fmla="val 10826890"/>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7A5EE-D4B1-4CCC-B760-4B58531893C6}">
      <dsp:nvSpPr>
        <dsp:cNvPr id="0" name=""/>
        <dsp:cNvSpPr/>
      </dsp:nvSpPr>
      <dsp:spPr>
        <a:xfrm>
          <a:off x="1295393" y="105440"/>
          <a:ext cx="103755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Spores on ground</a:t>
          </a:r>
          <a:endParaRPr lang="en-US" sz="1700" kern="1200" dirty="0"/>
        </a:p>
      </dsp:txBody>
      <dsp:txXfrm>
        <a:off x="1295393" y="105440"/>
        <a:ext cx="1037555" cy="1037555"/>
      </dsp:txXfrm>
    </dsp:sp>
    <dsp:sp modelId="{DD877E5A-B989-494E-AF18-E5CF61FC4EE1}">
      <dsp:nvSpPr>
        <dsp:cNvPr id="0" name=""/>
        <dsp:cNvSpPr/>
      </dsp:nvSpPr>
      <dsp:spPr>
        <a:xfrm>
          <a:off x="981017" y="6096"/>
          <a:ext cx="3890650" cy="3890650"/>
        </a:xfrm>
        <a:prstGeom prst="circularArrow">
          <a:avLst>
            <a:gd name="adj1" fmla="val 5200"/>
            <a:gd name="adj2" fmla="val 335919"/>
            <a:gd name="adj3" fmla="val 16820521"/>
            <a:gd name="adj4" fmla="val 14993601"/>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1DD17-22EF-4BBC-89B9-C525BF0AEA4C}">
      <dsp:nvSpPr>
        <dsp:cNvPr id="0" name=""/>
        <dsp:cNvSpPr/>
      </dsp:nvSpPr>
      <dsp:spPr>
        <a:xfrm>
          <a:off x="3400413" y="29798"/>
          <a:ext cx="103755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Grazing animal ingests spores</a:t>
          </a:r>
          <a:endParaRPr lang="en-US" sz="1700" kern="1200" dirty="0"/>
        </a:p>
      </dsp:txBody>
      <dsp:txXfrm>
        <a:off x="3400413" y="29798"/>
        <a:ext cx="1037555" cy="1037555"/>
      </dsp:txXfrm>
    </dsp:sp>
    <dsp:sp modelId="{4A64BAFF-3954-4D19-A3B0-4B78E37E9F00}">
      <dsp:nvSpPr>
        <dsp:cNvPr id="0" name=""/>
        <dsp:cNvSpPr/>
      </dsp:nvSpPr>
      <dsp:spPr>
        <a:xfrm>
          <a:off x="959264" y="-270"/>
          <a:ext cx="3890650" cy="3890650"/>
        </a:xfrm>
        <a:prstGeom prst="circularArrow">
          <a:avLst>
            <a:gd name="adj1" fmla="val 5200"/>
            <a:gd name="adj2" fmla="val 335919"/>
            <a:gd name="adj3" fmla="val 21293217"/>
            <a:gd name="adj4" fmla="val 19766261"/>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33619-BF7F-42CE-9488-96790AEA11E7}">
      <dsp:nvSpPr>
        <dsp:cNvPr id="0" name=""/>
        <dsp:cNvSpPr/>
      </dsp:nvSpPr>
      <dsp:spPr>
        <a:xfrm>
          <a:off x="4027470" y="1959684"/>
          <a:ext cx="103755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Spores activate &amp; produce toxin</a:t>
          </a:r>
          <a:endParaRPr lang="en-US" sz="1700" kern="1200" dirty="0"/>
        </a:p>
      </dsp:txBody>
      <dsp:txXfrm>
        <a:off x="4027470" y="1959684"/>
        <a:ext cx="1037555" cy="1037555"/>
      </dsp:txXfrm>
    </dsp:sp>
    <dsp:sp modelId="{DCEA004E-F66F-4F37-9B27-0C0D8A8D3F21}">
      <dsp:nvSpPr>
        <dsp:cNvPr id="0" name=""/>
        <dsp:cNvSpPr/>
      </dsp:nvSpPr>
      <dsp:spPr>
        <a:xfrm>
          <a:off x="959264" y="-270"/>
          <a:ext cx="3890650" cy="3890650"/>
        </a:xfrm>
        <a:prstGeom prst="circularArrow">
          <a:avLst>
            <a:gd name="adj1" fmla="val 5200"/>
            <a:gd name="adj2" fmla="val 335919"/>
            <a:gd name="adj3" fmla="val 4014672"/>
            <a:gd name="adj4" fmla="val 2253456"/>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796266-2492-4D42-89AB-CB38E0C9025B}">
      <dsp:nvSpPr>
        <dsp:cNvPr id="0" name=""/>
        <dsp:cNvSpPr/>
      </dsp:nvSpPr>
      <dsp:spPr>
        <a:xfrm>
          <a:off x="2385812" y="3152418"/>
          <a:ext cx="103755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Animal dies</a:t>
          </a:r>
          <a:endParaRPr lang="en-US" sz="1700" kern="1200" dirty="0"/>
        </a:p>
      </dsp:txBody>
      <dsp:txXfrm>
        <a:off x="2385812" y="3152418"/>
        <a:ext cx="1037555" cy="1037555"/>
      </dsp:txXfrm>
    </dsp:sp>
    <dsp:sp modelId="{74D381AA-1697-40AD-A2D3-7429A42492FD}">
      <dsp:nvSpPr>
        <dsp:cNvPr id="0" name=""/>
        <dsp:cNvSpPr/>
      </dsp:nvSpPr>
      <dsp:spPr>
        <a:xfrm>
          <a:off x="959264" y="-270"/>
          <a:ext cx="3890650" cy="3890650"/>
        </a:xfrm>
        <a:prstGeom prst="circularArrow">
          <a:avLst>
            <a:gd name="adj1" fmla="val 5200"/>
            <a:gd name="adj2" fmla="val 335919"/>
            <a:gd name="adj3" fmla="val 8210625"/>
            <a:gd name="adj4" fmla="val 6449409"/>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88281-E5FC-4057-98E1-1D9BB87C1102}">
      <dsp:nvSpPr>
        <dsp:cNvPr id="0" name=""/>
        <dsp:cNvSpPr/>
      </dsp:nvSpPr>
      <dsp:spPr>
        <a:xfrm>
          <a:off x="497573" y="1959684"/>
          <a:ext cx="153071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err="1" smtClean="0"/>
            <a:t>Exsanguinate</a:t>
          </a:r>
          <a:r>
            <a:rPr lang="en-US" sz="1700" kern="1200" dirty="0" smtClean="0"/>
            <a:t>      or         decompose</a:t>
          </a:r>
          <a:endParaRPr lang="en-US" sz="1700" kern="1200" dirty="0"/>
        </a:p>
      </dsp:txBody>
      <dsp:txXfrm>
        <a:off x="497573" y="1959684"/>
        <a:ext cx="1530715" cy="1037555"/>
      </dsp:txXfrm>
    </dsp:sp>
    <dsp:sp modelId="{07C457B4-BE7D-46CB-A898-749641561333}">
      <dsp:nvSpPr>
        <dsp:cNvPr id="0" name=""/>
        <dsp:cNvSpPr/>
      </dsp:nvSpPr>
      <dsp:spPr>
        <a:xfrm>
          <a:off x="959273" y="27860"/>
          <a:ext cx="3890650" cy="3890650"/>
        </a:xfrm>
        <a:prstGeom prst="circularArrow">
          <a:avLst>
            <a:gd name="adj1" fmla="val 5200"/>
            <a:gd name="adj2" fmla="val 335919"/>
            <a:gd name="adj3" fmla="val 12188933"/>
            <a:gd name="adj4" fmla="val 10826890"/>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7A5EE-D4B1-4CCC-B760-4B58531893C6}">
      <dsp:nvSpPr>
        <dsp:cNvPr id="0" name=""/>
        <dsp:cNvSpPr/>
      </dsp:nvSpPr>
      <dsp:spPr>
        <a:xfrm>
          <a:off x="1295393" y="105440"/>
          <a:ext cx="1037555" cy="103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Spores on ground</a:t>
          </a:r>
          <a:endParaRPr lang="en-US" sz="1700" kern="1200" dirty="0"/>
        </a:p>
      </dsp:txBody>
      <dsp:txXfrm>
        <a:off x="1295393" y="105440"/>
        <a:ext cx="1037555" cy="1037555"/>
      </dsp:txXfrm>
    </dsp:sp>
    <dsp:sp modelId="{DD877E5A-B989-494E-AF18-E5CF61FC4EE1}">
      <dsp:nvSpPr>
        <dsp:cNvPr id="0" name=""/>
        <dsp:cNvSpPr/>
      </dsp:nvSpPr>
      <dsp:spPr>
        <a:xfrm>
          <a:off x="981017" y="6096"/>
          <a:ext cx="3890650" cy="3890650"/>
        </a:xfrm>
        <a:prstGeom prst="circularArrow">
          <a:avLst>
            <a:gd name="adj1" fmla="val 5200"/>
            <a:gd name="adj2" fmla="val 335919"/>
            <a:gd name="adj3" fmla="val 16820521"/>
            <a:gd name="adj4" fmla="val 14993601"/>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image" Target="../media/image18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image" Target="../media/image18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90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90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90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90D4B24-8A1E-4DEF-A07D-94BCEA5D69B3}" type="slidenum">
              <a:rPr lang="en-US"/>
              <a:pPr>
                <a:defRPr/>
              </a:pPr>
              <a:t>‹#›</a:t>
            </a:fld>
            <a:endParaRPr lang="en-US"/>
          </a:p>
        </p:txBody>
      </p:sp>
    </p:spTree>
    <p:extLst>
      <p:ext uri="{BB962C8B-B14F-4D97-AF65-F5344CB8AC3E}">
        <p14:creationId xmlns:p14="http://schemas.microsoft.com/office/powerpoint/2010/main" val="991378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65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56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5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5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65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1F62B88-A8E5-4E0E-AD09-13EDD3412B93}" type="slidenum">
              <a:rPr lang="en-US"/>
              <a:pPr>
                <a:defRPr/>
              </a:pPr>
              <a:t>‹#›</a:t>
            </a:fld>
            <a:endParaRPr lang="en-US"/>
          </a:p>
        </p:txBody>
      </p:sp>
    </p:spTree>
    <p:extLst>
      <p:ext uri="{BB962C8B-B14F-4D97-AF65-F5344CB8AC3E}">
        <p14:creationId xmlns:p14="http://schemas.microsoft.com/office/powerpoint/2010/main" val="15058315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AA50A0-795F-4606-8735-F5AC3AEB7A8F}" type="slidenum">
              <a:rPr lang="en-US"/>
              <a:pPr/>
              <a:t>49</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7CC2AE25-F655-4C3C-B3A2-49712665F92F}" type="slidenum">
              <a:rPr lang="en-US" smtClean="0"/>
              <a:pPr/>
              <a:t>116</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BCA59465-9575-48A0-8CFC-90612928D55E}" type="slidenum">
              <a:rPr lang="en-US" smtClean="0"/>
              <a:pPr/>
              <a:t>118</a:t>
            </a:fld>
            <a:endParaRPr lang="en-US" smtClean="0"/>
          </a:p>
        </p:txBody>
      </p:sp>
      <p:sp>
        <p:nvSpPr>
          <p:cNvPr id="226307" name="Rectangle 1026"/>
          <p:cNvSpPr>
            <a:spLocks noGrp="1" noRot="1" noChangeAspect="1" noChangeArrowheads="1" noTextEdit="1"/>
          </p:cNvSpPr>
          <p:nvPr>
            <p:ph type="sldImg"/>
          </p:nvPr>
        </p:nvSpPr>
        <p:spPr>
          <a:ln/>
        </p:spPr>
      </p:sp>
      <p:sp>
        <p:nvSpPr>
          <p:cNvPr id="226308"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7AE94932-FE3B-4FEB-A4BC-5E0B859127E7}" type="slidenum">
              <a:rPr lang="en-US" smtClean="0"/>
              <a:pPr/>
              <a:t>119</a:t>
            </a:fld>
            <a:endParaRPr lang="en-US" smtClean="0"/>
          </a:p>
        </p:txBody>
      </p:sp>
      <p:sp>
        <p:nvSpPr>
          <p:cNvPr id="227331" name="Rectangle 1026"/>
          <p:cNvSpPr>
            <a:spLocks noGrp="1" noRot="1" noChangeAspect="1" noChangeArrowheads="1" noTextEdit="1"/>
          </p:cNvSpPr>
          <p:nvPr>
            <p:ph type="sldImg"/>
          </p:nvPr>
        </p:nvSpPr>
        <p:spPr>
          <a:ln/>
        </p:spPr>
      </p:sp>
      <p:sp>
        <p:nvSpPr>
          <p:cNvPr id="227332"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2C1BE260-B27B-42C2-A7B7-D6CC2268BAEF}" type="slidenum">
              <a:rPr lang="en-US" smtClean="0"/>
              <a:pPr/>
              <a:t>121</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54488DF2-2DF6-44B6-8521-00DBF202C106}" type="slidenum">
              <a:rPr lang="en-US" smtClean="0"/>
              <a:pPr/>
              <a:t>122</a:t>
            </a:fld>
            <a:endParaRPr lang="en-US" smtClean="0"/>
          </a:p>
        </p:txBody>
      </p:sp>
      <p:sp>
        <p:nvSpPr>
          <p:cNvPr id="259075" name="Rectangle 1026"/>
          <p:cNvSpPr>
            <a:spLocks noGrp="1" noRot="1" noChangeAspect="1" noChangeArrowheads="1" noTextEdit="1"/>
          </p:cNvSpPr>
          <p:nvPr>
            <p:ph type="sldImg"/>
          </p:nvPr>
        </p:nvSpPr>
        <p:spPr>
          <a:ln/>
        </p:spPr>
      </p:sp>
      <p:sp>
        <p:nvSpPr>
          <p:cNvPr id="259076"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601D2088-36C2-4BDA-8F2B-B894B27D1B22}" type="slidenum">
              <a:rPr lang="en-US" smtClean="0"/>
              <a:pPr/>
              <a:t>124</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5930F5CF-631B-43FC-9919-57DBEFA9F830}" type="slidenum">
              <a:rPr lang="en-US" smtClean="0"/>
              <a:pPr/>
              <a:t>125</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5AFF3E69-A6D4-4491-93E7-782F50FD5E7B}" type="slidenum">
              <a:rPr lang="en-US" smtClean="0"/>
              <a:pPr/>
              <a:t>127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46394EB0-A996-47DB-A441-8DDDE25657C7}" type="slidenum">
              <a:rPr lang="en-US" smtClean="0"/>
              <a:pPr/>
              <a:t>128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64D1DE91-C6EC-481F-AA05-9E97D2E136C6}" type="slidenum">
              <a:rPr lang="en-US" smtClean="0"/>
              <a:pPr/>
              <a:t>130</a:t>
            </a:fld>
            <a:endParaRPr lang="en-US" smtClean="0"/>
          </a:p>
        </p:txBody>
      </p:sp>
      <p:sp>
        <p:nvSpPr>
          <p:cNvPr id="264195" name="Rectangle 1026"/>
          <p:cNvSpPr>
            <a:spLocks noGrp="1" noRot="1" noChangeAspect="1" noChangeArrowheads="1" noTextEdit="1"/>
          </p:cNvSpPr>
          <p:nvPr>
            <p:ph type="sldImg"/>
          </p:nvPr>
        </p:nvSpPr>
        <p:spPr>
          <a:ln/>
        </p:spPr>
      </p:sp>
      <p:sp>
        <p:nvSpPr>
          <p:cNvPr id="264196"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2113" name="Rectangle 7"/>
          <p:cNvSpPr>
            <a:spLocks noGrp="1" noChangeArrowheads="1"/>
          </p:cNvSpPr>
          <p:nvPr>
            <p:ph type="sldNum" sz="quarter" idx="5"/>
          </p:nvPr>
        </p:nvSpPr>
        <p:spPr>
          <a:noFill/>
        </p:spPr>
        <p:txBody>
          <a:bodyPr/>
          <a:lstStyle/>
          <a:p>
            <a:fld id="{42B812C0-FB41-4C0F-9617-E34892649F60}" type="slidenum">
              <a:rPr lang="en-US" smtClean="0">
                <a:cs typeface="Arial" pitchFamily="34" charset="0"/>
              </a:rPr>
              <a:pPr/>
              <a:t>71</a:t>
            </a:fld>
            <a:endParaRPr lang="en-US" smtClean="0">
              <a:cs typeface="Arial" pitchFamily="34" charset="0"/>
            </a:endParaRPr>
          </a:p>
        </p:txBody>
      </p:sp>
      <p:sp>
        <p:nvSpPr>
          <p:cNvPr id="3162114" name="Rectangle 2"/>
          <p:cNvSpPr>
            <a:spLocks noGrp="1" noRot="1" noChangeAspect="1" noChangeArrowheads="1" noTextEdit="1"/>
          </p:cNvSpPr>
          <p:nvPr>
            <p:ph type="sldImg"/>
          </p:nvPr>
        </p:nvSpPr>
        <p:spPr>
          <a:ln/>
        </p:spPr>
      </p:sp>
      <p:sp>
        <p:nvSpPr>
          <p:cNvPr id="3162115" name="Rectangle 3"/>
          <p:cNvSpPr>
            <a:spLocks noGrp="1" noChangeArrowheads="1"/>
          </p:cNvSpPr>
          <p:nvPr>
            <p:ph type="body" idx="1"/>
          </p:nvPr>
        </p:nvSpPr>
        <p:spPr>
          <a:noFill/>
          <a:ln/>
        </p:spPr>
        <p:txBody>
          <a:bodyPr/>
          <a:lstStyle/>
          <a:p>
            <a:pPr eaLnBrk="1" hangingPunct="1"/>
            <a:r>
              <a:rPr lang="en-US" smtClean="0"/>
              <a:t>Most of us are comfortable managing a scabies outbreak in a family or household.</a:t>
            </a:r>
          </a:p>
          <a:p>
            <a:pPr eaLnBrk="1" hangingPunct="1"/>
            <a:r>
              <a:rPr lang="en-US" smtClean="0"/>
              <a:t>Less comfortable managing a larger outbreak in a school, hospital, or nursing home.</a:t>
            </a:r>
          </a:p>
          <a:p>
            <a:pPr eaLnBrk="1" hangingPunct="1"/>
            <a:r>
              <a:rPr lang="en-US" smtClean="0"/>
              <a:t>Introduce concepts of managing skin diseases in a larger population.</a:t>
            </a:r>
          </a:p>
          <a:p>
            <a:pPr eaLnBrk="1" hangingPunct="1"/>
            <a:r>
              <a:rPr lang="en-US" smtClean="0"/>
              <a:t>The point is that this involves more than merely providing individual care to hundreds of individuals. </a:t>
            </a:r>
          </a:p>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92E91C1B-D698-46A6-B66A-987DBC964E7E}" type="slidenum">
              <a:rPr lang="en-US" smtClean="0"/>
              <a:pPr/>
              <a:t>131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84F39C-E8D0-49DD-9B0A-290B6CC51FBD}" type="slidenum">
              <a:rPr lang="en-US"/>
              <a:pPr/>
              <a:t>134</a:t>
            </a:fld>
            <a:endParaRPr lang="en-US"/>
          </a:p>
        </p:txBody>
      </p:sp>
      <p:sp>
        <p:nvSpPr>
          <p:cNvPr id="2457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4579" name="Rectangle 3"/>
          <p:cNvSpPr>
            <a:spLocks noGrp="1" noChangeArrowheads="1"/>
          </p:cNvSpPr>
          <p:nvPr>
            <p:ph type="body" idx="1"/>
          </p:nvPr>
        </p:nvSpPr>
        <p:spPr bwMode="auto">
          <a:xfrm>
            <a:off x="914400" y="4343401"/>
            <a:ext cx="5029200" cy="4114800"/>
          </a:xfrm>
          <a:prstGeom prst="rect">
            <a:avLst/>
          </a:prstGeom>
          <a:noFill/>
          <a:ln>
            <a:miter lim="800000"/>
            <a:headEnd/>
            <a:tailEnd/>
          </a:ln>
        </p:spPr>
        <p:txBody>
          <a:bodyPr/>
          <a:lstStyle/>
          <a:p>
            <a:r>
              <a:rPr lang="en-US"/>
              <a:t>Clothes line to neck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0CB37D20-6035-473F-B5A1-16D6C5925D0D}" type="slidenum">
              <a:rPr lang="en-US" smtClean="0"/>
              <a:pPr/>
              <a:t>145</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508BFB4A-0290-4CE4-B243-68BA22B3253F}" type="slidenum">
              <a:rPr lang="en-US" smtClean="0"/>
              <a:pPr/>
              <a:t>146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8257" name="Rectangle 7"/>
          <p:cNvSpPr>
            <a:spLocks noGrp="1" noChangeArrowheads="1"/>
          </p:cNvSpPr>
          <p:nvPr>
            <p:ph type="sldNum" sz="quarter" idx="5"/>
          </p:nvPr>
        </p:nvSpPr>
        <p:spPr>
          <a:noFill/>
        </p:spPr>
        <p:txBody>
          <a:bodyPr/>
          <a:lstStyle/>
          <a:p>
            <a:fld id="{D22AA285-0579-4AD8-829B-2BBD521B5966}" type="slidenum">
              <a:rPr lang="en-US" smtClean="0">
                <a:cs typeface="Arial" pitchFamily="34" charset="0"/>
              </a:rPr>
              <a:pPr/>
              <a:t>76</a:t>
            </a:fld>
            <a:endParaRPr lang="en-US" smtClean="0">
              <a:cs typeface="Arial" pitchFamily="34" charset="0"/>
            </a:endParaRPr>
          </a:p>
        </p:txBody>
      </p:sp>
      <p:sp>
        <p:nvSpPr>
          <p:cNvPr id="3168258" name="Rectangle 2"/>
          <p:cNvSpPr>
            <a:spLocks noGrp="1" noRot="1" noChangeAspect="1" noChangeArrowheads="1" noTextEdit="1"/>
          </p:cNvSpPr>
          <p:nvPr>
            <p:ph type="sldImg"/>
          </p:nvPr>
        </p:nvSpPr>
        <p:spPr>
          <a:ln/>
        </p:spPr>
      </p:sp>
      <p:sp>
        <p:nvSpPr>
          <p:cNvPr id="3168259" name="Rectangle 3"/>
          <p:cNvSpPr>
            <a:spLocks noGrp="1" noChangeArrowheads="1"/>
          </p:cNvSpPr>
          <p:nvPr>
            <p:ph type="body" idx="1"/>
          </p:nvPr>
        </p:nvSpPr>
        <p:spPr>
          <a:noFill/>
          <a:ln/>
        </p:spPr>
        <p:txBody>
          <a:bodyPr lIns="89440" tIns="44719" rIns="89440" bIns="44719"/>
          <a:lstStyle/>
          <a:p>
            <a:pPr eaLnBrk="1" hangingPunct="1"/>
            <a:r>
              <a:rPr lang="en-US" smtClean="0"/>
              <a:t>Strep is most common cause of pyodermas, not Staph as we see here. Some strains are nephritogenic and can casue PSGN.</a:t>
            </a:r>
          </a:p>
          <a:p>
            <a:pPr eaLnBrk="1" hangingPunct="1"/>
            <a:r>
              <a:rPr lang="en-US" smtClean="0"/>
              <a:t>Dialysis and renal transplant.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905A4C7B-389C-430B-889B-459E74983F34}" type="slidenum">
              <a:rPr lang="en-US" smtClean="0">
                <a:latin typeface="Arial" pitchFamily="34" charset="0"/>
                <a:cs typeface="Arial" pitchFamily="34" charset="0"/>
              </a:rPr>
              <a:pPr/>
              <a:t>100</a:t>
            </a:fld>
            <a:endParaRPr lang="en-US" smtClean="0">
              <a:latin typeface="Arial" pitchFamily="34" charset="0"/>
              <a:cs typeface="Arial" pitchFamily="34" charset="0"/>
            </a:endParaRPr>
          </a:p>
        </p:txBody>
      </p:sp>
      <p:sp>
        <p:nvSpPr>
          <p:cNvPr id="82946" name="Rectangle 2"/>
          <p:cNvSpPr>
            <a:spLocks noGrp="1" noRot="1" noChangeAspect="1" noChangeArrowheads="1" noTextEdit="1"/>
          </p:cNvSpPr>
          <p:nvPr>
            <p:ph type="sldImg"/>
          </p:nvPr>
        </p:nvSpPr>
        <p:spPr>
          <a:xfrm>
            <a:off x="1144588" y="685800"/>
            <a:ext cx="4572000" cy="3429000"/>
          </a:xfrm>
          <a:ln/>
        </p:spPr>
      </p:sp>
      <p:sp>
        <p:nvSpPr>
          <p:cNvPr id="82947" name="Rectangle 3"/>
          <p:cNvSpPr>
            <a:spLocks noGrp="1" noChangeArrowheads="1"/>
          </p:cNvSpPr>
          <p:nvPr>
            <p:ph type="body" idx="1"/>
          </p:nvPr>
        </p:nvSpPr>
        <p:spPr>
          <a:xfrm>
            <a:off x="381000" y="4343401"/>
            <a:ext cx="6096000" cy="4114800"/>
          </a:xfrm>
          <a:noFill/>
          <a:ln/>
        </p:spPr>
        <p:txBody>
          <a:bodyPr/>
          <a:lstStyle/>
          <a:p>
            <a:r>
              <a:rPr lang="en-US" smtClean="0">
                <a:latin typeface="Arial" pitchFamily="34" charset="0"/>
              </a:rPr>
              <a:t>NEJM 7 mo/o with anthrax.  The case in this infant progressed very rapidly with significant edema the day after exposure and this large, hemorrhagic lesion within 3 more days.  This infant was febrile and admitted on the second day of symptoms.  </a:t>
            </a:r>
          </a:p>
          <a:p>
            <a:r>
              <a:rPr lang="en-US" smtClean="0">
                <a:latin typeface="Arial" pitchFamily="34" charset="0"/>
              </a:rPr>
              <a:t>September 28 - visited mom’s workplace</a:t>
            </a:r>
          </a:p>
          <a:p>
            <a:r>
              <a:rPr lang="en-US" smtClean="0">
                <a:latin typeface="Arial" pitchFamily="34" charset="0"/>
              </a:rPr>
              <a:t>September 29 - Non-tender, massive edema, weeping erosion</a:t>
            </a:r>
          </a:p>
          <a:p>
            <a:r>
              <a:rPr lang="en-US" smtClean="0">
                <a:latin typeface="Arial" pitchFamily="34" charset="0"/>
              </a:rPr>
              <a:t>September 30 - 2-cm “sore’ developed over edema (note that edema preceded primary lesion</a:t>
            </a:r>
          </a:p>
          <a:p>
            <a:r>
              <a:rPr lang="en-US" smtClean="0">
                <a:latin typeface="Arial" pitchFamily="34" charset="0"/>
              </a:rPr>
              <a:t>October 2 - Ulcer/eschar formed and lesion diagnosed as “spider bite”. Patient developed hemolytic anemia and thrombocytopenia and was hospitalized.  Serum drawn this day was later positive for B. anthracis by PCR.  </a:t>
            </a:r>
          </a:p>
          <a:p>
            <a:r>
              <a:rPr lang="en-US" smtClean="0">
                <a:latin typeface="Arial" pitchFamily="34" charset="0"/>
              </a:rPr>
              <a:t>October 13 - Skin biopsy positive by IHC for cell wall Antigen</a:t>
            </a:r>
          </a:p>
          <a:p>
            <a:r>
              <a:rPr lang="en-US" sz="1000" smtClean="0">
                <a:latin typeface="Arial" pitchFamily="34" charset="0"/>
              </a:rPr>
              <a:t>A seven-month-old male infant was hospitalized with a two-day history of swelling of the left arm and a weeping lesion at the left elbow (Panel A). The patient was afebrile but had a 2-cm open sore, with surrounding erythema and induration, that oozed clear yellow fluid. There was nontender swelling and erythema of the entire arm. The white-cell count was 28,100 per cubic millimeter. Incision and drainage of the lesion produced </a:t>
            </a:r>
            <a:r>
              <a:rPr lang="en-US" sz="1000" b="1" smtClean="0">
                <a:latin typeface="Arial" pitchFamily="34" charset="0"/>
              </a:rPr>
              <a:t>10 ml of dark red fluid</a:t>
            </a:r>
            <a:r>
              <a:rPr lang="en-US" sz="1000" smtClean="0">
                <a:latin typeface="Arial" pitchFamily="34" charset="0"/>
              </a:rPr>
              <a:t>.  A coronal, T1-weighted sequence from a magnetic resonance imaging study (Panel B) demonstrated diffuse, severe edema of the subcutaneous tissues extending from the shoulder to the hand. The working diagnosis was </a:t>
            </a:r>
            <a:r>
              <a:rPr lang="en-US" sz="1000" i="1" smtClean="0">
                <a:latin typeface="Arial" pitchFamily="34" charset="0"/>
              </a:rPr>
              <a:t>Loxosceles reclusa </a:t>
            </a:r>
            <a:r>
              <a:rPr lang="en-US" sz="1000" smtClean="0">
                <a:latin typeface="Arial" pitchFamily="34" charset="0"/>
              </a:rPr>
              <a:t>spider bite with superimposed cellulitis.  The child was treated with ampicillin–sulbactam and clindamycin.  He had been at his mother’s office at a television network three days before admission, two weeks after the destruction of the World Trade Center in New York. After anthrax exposure was reported at another television network, two punch biopsies of the lesion were performed.  Polymerase chain reaction and immunostaining for Bacillus</a:t>
            </a:r>
            <a:r>
              <a:rPr lang="en-US" sz="1000" i="1" smtClean="0">
                <a:latin typeface="Arial" pitchFamily="34" charset="0"/>
              </a:rPr>
              <a:t> anthracis </a:t>
            </a:r>
            <a:r>
              <a:rPr lang="en-US" sz="1000" smtClean="0">
                <a:latin typeface="Arial" pitchFamily="34" charset="0"/>
              </a:rPr>
              <a:t>were positive. The patient was discharged in stable condition.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905A4C7B-389C-430B-889B-459E74983F34}" type="slidenum">
              <a:rPr lang="en-US" smtClean="0">
                <a:latin typeface="Arial" pitchFamily="34" charset="0"/>
                <a:cs typeface="Arial" pitchFamily="34" charset="0"/>
              </a:rPr>
              <a:pPr/>
              <a:t>101</a:t>
            </a:fld>
            <a:endParaRPr lang="en-US" smtClean="0">
              <a:latin typeface="Arial" pitchFamily="34" charset="0"/>
              <a:cs typeface="Arial" pitchFamily="34" charset="0"/>
            </a:endParaRPr>
          </a:p>
        </p:txBody>
      </p:sp>
      <p:sp>
        <p:nvSpPr>
          <p:cNvPr id="82946" name="Rectangle 2"/>
          <p:cNvSpPr>
            <a:spLocks noGrp="1" noRot="1" noChangeAspect="1" noChangeArrowheads="1" noTextEdit="1"/>
          </p:cNvSpPr>
          <p:nvPr>
            <p:ph type="sldImg"/>
          </p:nvPr>
        </p:nvSpPr>
        <p:spPr>
          <a:xfrm>
            <a:off x="1144588" y="685800"/>
            <a:ext cx="4572000" cy="3429000"/>
          </a:xfrm>
          <a:ln/>
        </p:spPr>
      </p:sp>
      <p:sp>
        <p:nvSpPr>
          <p:cNvPr id="82947" name="Rectangle 3"/>
          <p:cNvSpPr>
            <a:spLocks noGrp="1" noChangeArrowheads="1"/>
          </p:cNvSpPr>
          <p:nvPr>
            <p:ph type="body" idx="1"/>
          </p:nvPr>
        </p:nvSpPr>
        <p:spPr>
          <a:xfrm>
            <a:off x="381000" y="4343401"/>
            <a:ext cx="6096000" cy="4114800"/>
          </a:xfrm>
          <a:noFill/>
          <a:ln/>
        </p:spPr>
        <p:txBody>
          <a:bodyPr/>
          <a:lstStyle/>
          <a:p>
            <a:r>
              <a:rPr lang="en-US" smtClean="0">
                <a:latin typeface="Arial" pitchFamily="34" charset="0"/>
              </a:rPr>
              <a:t>NEJM 7 mo/o with anthrax.  The case in this infant progressed very rapidly with significant edema the day after exposure and this large, hemorrhagic lesion within 3 more days.  This infant was febrile and admitted on the second day of symptoms.  </a:t>
            </a:r>
          </a:p>
          <a:p>
            <a:r>
              <a:rPr lang="en-US" smtClean="0">
                <a:latin typeface="Arial" pitchFamily="34" charset="0"/>
              </a:rPr>
              <a:t>September 28 - visited mom’s workplace</a:t>
            </a:r>
          </a:p>
          <a:p>
            <a:r>
              <a:rPr lang="en-US" smtClean="0">
                <a:latin typeface="Arial" pitchFamily="34" charset="0"/>
              </a:rPr>
              <a:t>September 29 - Non-tender, massive edema, weeping erosion</a:t>
            </a:r>
          </a:p>
          <a:p>
            <a:r>
              <a:rPr lang="en-US" smtClean="0">
                <a:latin typeface="Arial" pitchFamily="34" charset="0"/>
              </a:rPr>
              <a:t>September 30 - 2-cm “sore’ developed over edema (note that edema preceded primary lesion</a:t>
            </a:r>
          </a:p>
          <a:p>
            <a:r>
              <a:rPr lang="en-US" smtClean="0">
                <a:latin typeface="Arial" pitchFamily="34" charset="0"/>
              </a:rPr>
              <a:t>October 2 - Ulcer/eschar formed and lesion diagnosed as “spider bite”. Patient developed hemolytic anemia and thrombocytopenia and was hospitalized.  Serum drawn this day was later positive for B. anthracis by PCR.  </a:t>
            </a:r>
          </a:p>
          <a:p>
            <a:r>
              <a:rPr lang="en-US" smtClean="0">
                <a:latin typeface="Arial" pitchFamily="34" charset="0"/>
              </a:rPr>
              <a:t>October 13 - Skin biopsy positive by IHC for cell wall Antigen</a:t>
            </a:r>
          </a:p>
          <a:p>
            <a:r>
              <a:rPr lang="en-US" sz="1000" smtClean="0">
                <a:latin typeface="Arial" pitchFamily="34" charset="0"/>
              </a:rPr>
              <a:t>A seven-month-old male infant was hospitalized with a two-day history of swelling of the left arm and a weeping lesion at the left elbow (Panel A). The patient was afebrile but had a 2-cm open sore, with surrounding erythema and induration, that oozed clear yellow fluid. There was nontender swelling and erythema of the entire arm. The white-cell count was 28,100 per cubic millimeter. Incision and drainage of the lesion produced </a:t>
            </a:r>
            <a:r>
              <a:rPr lang="en-US" sz="1000" b="1" smtClean="0">
                <a:latin typeface="Arial" pitchFamily="34" charset="0"/>
              </a:rPr>
              <a:t>10 ml of dark red fluid</a:t>
            </a:r>
            <a:r>
              <a:rPr lang="en-US" sz="1000" smtClean="0">
                <a:latin typeface="Arial" pitchFamily="34" charset="0"/>
              </a:rPr>
              <a:t>.  A coronal, T1-weighted sequence from a magnetic resonance imaging study (Panel B) demonstrated diffuse, severe edema of the subcutaneous tissues extending from the shoulder to the hand. The working diagnosis was </a:t>
            </a:r>
            <a:r>
              <a:rPr lang="en-US" sz="1000" i="1" smtClean="0">
                <a:latin typeface="Arial" pitchFamily="34" charset="0"/>
              </a:rPr>
              <a:t>Loxosceles reclusa </a:t>
            </a:r>
            <a:r>
              <a:rPr lang="en-US" sz="1000" smtClean="0">
                <a:latin typeface="Arial" pitchFamily="34" charset="0"/>
              </a:rPr>
              <a:t>spider bite with superimposed cellulitis.  The child was treated with ampicillin–sulbactam and clindamycin.  He had been at his mother’s office at a television network three days before admission, two weeks after the destruction of the World Trade Center in New York. After anthrax exposure was reported at another television network, two punch biopsies of the lesion were performed.  Polymerase chain reaction and immunostaining for Bacillus</a:t>
            </a:r>
            <a:r>
              <a:rPr lang="en-US" sz="1000" i="1" smtClean="0">
                <a:latin typeface="Arial" pitchFamily="34" charset="0"/>
              </a:rPr>
              <a:t> anthracis </a:t>
            </a:r>
            <a:r>
              <a:rPr lang="en-US" sz="1000" smtClean="0">
                <a:latin typeface="Arial" pitchFamily="34" charset="0"/>
              </a:rPr>
              <a:t>were positive. The patient was discharged in stable condition.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87C482-BCA7-4222-800E-55B92E9C985B}" type="slidenum">
              <a:rPr lang="en-US"/>
              <a:pPr/>
              <a:t>102</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762600-5607-4CFE-90C0-0CD7336DAD78}" type="slidenum">
              <a:rPr lang="en-US"/>
              <a:pPr/>
              <a:t>107</a:t>
            </a:fld>
            <a:endParaRPr lang="en-US"/>
          </a:p>
        </p:txBody>
      </p:sp>
      <p:sp>
        <p:nvSpPr>
          <p:cNvPr id="1255426" name="Rectangle 2"/>
          <p:cNvSpPr>
            <a:spLocks noGrp="1" noRot="1" noChangeAspect="1" noChangeArrowheads="1" noTextEdit="1"/>
          </p:cNvSpPr>
          <p:nvPr>
            <p:ph type="sldImg"/>
          </p:nvPr>
        </p:nvSpPr>
        <p:spPr>
          <a:xfrm>
            <a:off x="1108075" y="652463"/>
            <a:ext cx="4643438" cy="3484562"/>
          </a:xfrm>
          <a:ln/>
        </p:spPr>
      </p:sp>
      <p:sp>
        <p:nvSpPr>
          <p:cNvPr id="1255427" name="Rectangle 3"/>
          <p:cNvSpPr>
            <a:spLocks noGrp="1" noChangeArrowheads="1"/>
          </p:cNvSpPr>
          <p:nvPr>
            <p:ph type="body" idx="1"/>
          </p:nvPr>
        </p:nvSpPr>
        <p:spPr>
          <a:xfrm>
            <a:off x="417516" y="4281488"/>
            <a:ext cx="6022975" cy="4210050"/>
          </a:xfrm>
        </p:spPr>
        <p:txBody>
          <a:bodyPr/>
          <a:lstStyle/>
          <a:p>
            <a:pPr>
              <a:spcBef>
                <a:spcPct val="0"/>
              </a:spcBef>
            </a:pPr>
            <a:r>
              <a:rPr lang="en-US" sz="2400" dirty="0"/>
              <a:t>     Anthrax is endemic in Western African and Western Asia (Iran, Iraq, Afghanistan) among herbivores such as cattle, sheep, and goats.  In periods of drought, animals each grass more closely to the soil and are more likely to inoculate themselves either orally or on skin abrasions.  A large outbreak in Iran in 1945 caused the death of 1 million sheep.  Today, animals in many parts of the world are vaccinated against anthrax.</a:t>
            </a:r>
          </a:p>
          <a:p>
            <a:pPr>
              <a:spcBef>
                <a:spcPct val="0"/>
              </a:spcBef>
            </a:pPr>
            <a:endParaRPr lang="en-US" sz="2400" dirty="0"/>
          </a:p>
          <a:p>
            <a:pPr>
              <a:spcBef>
                <a:spcPct val="0"/>
              </a:spcBef>
            </a:pPr>
            <a:r>
              <a:rPr lang="en-US" sz="2400" dirty="0"/>
              <a:t>     Anthrax typically causes about 2000 reported cases per year around the world.  In a 50-year period ending in 1994, there were 224 reported U.S. cases of </a:t>
            </a:r>
            <a:r>
              <a:rPr lang="en-US" sz="2400" dirty="0" err="1"/>
              <a:t>cutaneous</a:t>
            </a:r>
            <a:r>
              <a:rPr lang="en-US" sz="2400" dirty="0"/>
              <a:t> anthrax and 18 cases of inhalational anthrax.</a:t>
            </a:r>
          </a:p>
          <a:p>
            <a:pPr>
              <a:spcBef>
                <a:spcPct val="0"/>
              </a:spcBef>
            </a:pPr>
            <a:endParaRPr lang="en-US" sz="2400" dirty="0"/>
          </a:p>
          <a:p>
            <a:pPr>
              <a:spcBef>
                <a:spcPct val="0"/>
              </a:spcBef>
            </a:pPr>
            <a:r>
              <a:rPr lang="en-US" sz="2400" dirty="0"/>
              <a:t> Animals that die of anthrax release massive quantities of spores into the soil which may remain for decades before being ingested again. Burying animals deeply is probably of little aid in preventing disease spread since Pasteur showed that earthworms will carry the spores back to the surface!</a:t>
            </a:r>
          </a:p>
          <a:p>
            <a:pPr>
              <a:spcBef>
                <a:spcPct val="0"/>
              </a:spcBef>
            </a:pPr>
            <a:endParaRPr lang="en-US" sz="2400" dirty="0"/>
          </a:p>
          <a:p>
            <a:pPr>
              <a:spcBef>
                <a:spcPct val="0"/>
              </a:spcBef>
            </a:pPr>
            <a:r>
              <a:rPr lang="en-US" sz="2400" dirty="0"/>
              <a:t>Burning dead animals is the best way to get rid of the spores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762600-5607-4CFE-90C0-0CD7336DAD78}" type="slidenum">
              <a:rPr lang="en-US"/>
              <a:pPr/>
              <a:t>108</a:t>
            </a:fld>
            <a:endParaRPr lang="en-US"/>
          </a:p>
        </p:txBody>
      </p:sp>
      <p:sp>
        <p:nvSpPr>
          <p:cNvPr id="1255426" name="Rectangle 2"/>
          <p:cNvSpPr>
            <a:spLocks noGrp="1" noRot="1" noChangeAspect="1" noChangeArrowheads="1" noTextEdit="1"/>
          </p:cNvSpPr>
          <p:nvPr>
            <p:ph type="sldImg"/>
          </p:nvPr>
        </p:nvSpPr>
        <p:spPr>
          <a:xfrm>
            <a:off x="1108075" y="652463"/>
            <a:ext cx="4643438" cy="3484562"/>
          </a:xfrm>
          <a:ln/>
        </p:spPr>
      </p:sp>
      <p:sp>
        <p:nvSpPr>
          <p:cNvPr id="1255427" name="Rectangle 3"/>
          <p:cNvSpPr>
            <a:spLocks noGrp="1" noChangeArrowheads="1"/>
          </p:cNvSpPr>
          <p:nvPr>
            <p:ph type="body" idx="1"/>
          </p:nvPr>
        </p:nvSpPr>
        <p:spPr>
          <a:xfrm>
            <a:off x="417516" y="4281488"/>
            <a:ext cx="6022975" cy="4210050"/>
          </a:xfrm>
        </p:spPr>
        <p:txBody>
          <a:bodyPr/>
          <a:lstStyle/>
          <a:p>
            <a:pPr>
              <a:spcBef>
                <a:spcPct val="0"/>
              </a:spcBef>
            </a:pPr>
            <a:r>
              <a:rPr lang="en-US" sz="2400" dirty="0"/>
              <a:t>     Anthrax is endemic in Western African and Western Asia (Iran, Iraq, Afghanistan) among herbivores such as cattle, sheep, and goats.  In periods of drought, animals each grass more closely to the soil and are more likely to inoculate themselves either orally or on skin abrasions.  A large outbreak in Iran in 1945 caused the death of 1 million sheep.  Today, animals in many parts of the world are vaccinated against anthrax.</a:t>
            </a:r>
          </a:p>
          <a:p>
            <a:pPr>
              <a:spcBef>
                <a:spcPct val="0"/>
              </a:spcBef>
            </a:pPr>
            <a:endParaRPr lang="en-US" sz="2400" dirty="0"/>
          </a:p>
          <a:p>
            <a:pPr>
              <a:spcBef>
                <a:spcPct val="0"/>
              </a:spcBef>
            </a:pPr>
            <a:r>
              <a:rPr lang="en-US" sz="2400" dirty="0"/>
              <a:t>     Anthrax typically causes about 2000 reported cases per year around the world.  In a 50-year period ending in 1994, there were 224 reported U.S. cases of </a:t>
            </a:r>
            <a:r>
              <a:rPr lang="en-US" sz="2400" dirty="0" err="1"/>
              <a:t>cutaneous</a:t>
            </a:r>
            <a:r>
              <a:rPr lang="en-US" sz="2400" dirty="0"/>
              <a:t> anthrax and 18 cases of inhalational anthrax.</a:t>
            </a:r>
          </a:p>
          <a:p>
            <a:pPr>
              <a:spcBef>
                <a:spcPct val="0"/>
              </a:spcBef>
            </a:pPr>
            <a:endParaRPr lang="en-US" sz="2400" dirty="0"/>
          </a:p>
          <a:p>
            <a:pPr>
              <a:spcBef>
                <a:spcPct val="0"/>
              </a:spcBef>
            </a:pPr>
            <a:r>
              <a:rPr lang="en-US" sz="2400" dirty="0"/>
              <a:t> Animals that die of anthrax release massive quantities of spores into the soil which may remain for decades before being ingested again. Burying animals deeply is probably of little aid in preventing disease spread since Pasteur showed that earthworms will carry the spores back to the surface!</a:t>
            </a:r>
          </a:p>
          <a:p>
            <a:pPr>
              <a:spcBef>
                <a:spcPct val="0"/>
              </a:spcBef>
            </a:pPr>
            <a:endParaRPr lang="en-US" sz="2400" dirty="0"/>
          </a:p>
          <a:p>
            <a:pPr>
              <a:spcBef>
                <a:spcPct val="0"/>
              </a:spcBef>
            </a:pPr>
            <a:r>
              <a:rPr lang="en-US" sz="2400" dirty="0"/>
              <a:t>Burning dead animals is the best way to get rid of the spores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B0B2C19A-D246-41D7-AD5D-6AE0D7592267}" type="slidenum">
              <a:rPr lang="en-US" smtClean="0"/>
              <a:pPr/>
              <a:t>115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051275-9187-40B5-B3DF-BF2EFBAE3C3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A71F2C-4872-4E22-A71F-1DF202F909B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25853-8CE8-4785-8C3D-58CC01F39D2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E30C96E-FFDE-4E08-9CA5-0168EB64681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534C51-B148-466C-907C-7515881F772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21C40A-3302-465E-9F15-E2DCEED2AC5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E4D3D96-BE2A-40B5-9A26-6F4E26EC142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B7E90-C51A-42B4-AA63-9899944C120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642F10-26A6-44F7-950A-F0D1192DDD5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80F3-E1E0-4747-8B1B-68B1969D46B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2700F8-F24E-4FB3-A514-2DE5CD9E949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C605AE-4596-4AD4-903A-B6CFAFC21D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EEA6AE-54AB-4872-8A25-D0044F02C4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3DA91B-965E-4CEF-97F8-0E13BE7A721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2ADC29-6D38-4D8D-8CF4-4F33108C831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62698"/>
            </a:gs>
            <a:gs pos="100000">
              <a:srgbClr val="007600"/>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E561A6-FE0F-44B7-8BDA-577532EAFB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Arial" charset="0"/>
        </a:defRPr>
      </a:lvl2pPr>
      <a:lvl3pPr algn="ctr" rtl="0" eaLnBrk="0" fontAlgn="base" hangingPunct="0">
        <a:spcBef>
          <a:spcPct val="0"/>
        </a:spcBef>
        <a:spcAft>
          <a:spcPct val="0"/>
        </a:spcAft>
        <a:defRPr sz="4000" b="1">
          <a:solidFill>
            <a:srgbClr val="FFFF00"/>
          </a:solidFill>
          <a:latin typeface="Arial" charset="0"/>
        </a:defRPr>
      </a:lvl3pPr>
      <a:lvl4pPr algn="ctr" rtl="0" eaLnBrk="0" fontAlgn="base" hangingPunct="0">
        <a:spcBef>
          <a:spcPct val="0"/>
        </a:spcBef>
        <a:spcAft>
          <a:spcPct val="0"/>
        </a:spcAft>
        <a:defRPr sz="4000" b="1">
          <a:solidFill>
            <a:srgbClr val="FFFF00"/>
          </a:solidFill>
          <a:latin typeface="Arial" charset="0"/>
        </a:defRPr>
      </a:lvl4pPr>
      <a:lvl5pPr algn="ctr" rtl="0" eaLnBrk="0" fontAlgn="base" hangingPunct="0">
        <a:spcBef>
          <a:spcPct val="0"/>
        </a:spcBef>
        <a:spcAft>
          <a:spcPct val="0"/>
        </a:spcAft>
        <a:defRPr sz="4000" b="1">
          <a:solidFill>
            <a:srgbClr val="FFFF00"/>
          </a:solidFill>
          <a:latin typeface="Arial" charset="0"/>
        </a:defRPr>
      </a:lvl5pPr>
      <a:lvl6pPr marL="457200" algn="ctr" rtl="0" fontAlgn="base">
        <a:spcBef>
          <a:spcPct val="0"/>
        </a:spcBef>
        <a:spcAft>
          <a:spcPct val="0"/>
        </a:spcAft>
        <a:defRPr sz="4000" b="1">
          <a:solidFill>
            <a:srgbClr val="FFFF00"/>
          </a:solidFill>
          <a:latin typeface="Arial" charset="0"/>
        </a:defRPr>
      </a:lvl6pPr>
      <a:lvl7pPr marL="914400" algn="ctr" rtl="0" fontAlgn="base">
        <a:spcBef>
          <a:spcPct val="0"/>
        </a:spcBef>
        <a:spcAft>
          <a:spcPct val="0"/>
        </a:spcAft>
        <a:defRPr sz="4000" b="1">
          <a:solidFill>
            <a:srgbClr val="FFFF00"/>
          </a:solidFill>
          <a:latin typeface="Arial" charset="0"/>
        </a:defRPr>
      </a:lvl7pPr>
      <a:lvl8pPr marL="1371600" algn="ctr" rtl="0" fontAlgn="base">
        <a:spcBef>
          <a:spcPct val="0"/>
        </a:spcBef>
        <a:spcAft>
          <a:spcPct val="0"/>
        </a:spcAft>
        <a:defRPr sz="4000" b="1">
          <a:solidFill>
            <a:srgbClr val="FFFF00"/>
          </a:solidFill>
          <a:latin typeface="Arial" charset="0"/>
        </a:defRPr>
      </a:lvl8pPr>
      <a:lvl9pPr marL="1828800" algn="ctr" rtl="0" fontAlgn="base">
        <a:spcBef>
          <a:spcPct val="0"/>
        </a:spcBef>
        <a:spcAft>
          <a:spcPct val="0"/>
        </a:spcAft>
        <a:defRPr sz="4000" b="1">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who.int/multimedia/indiaweb/galleryhealth/immunization/WHO-210372.jpg" TargetMode="Externa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1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1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7.jpeg"/></Relationships>
</file>

<file path=ppt/slides/_rels/slide12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1.jpeg"/></Relationships>
</file>

<file path=ppt/slides/_rels/slide12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2.png"/></Relationships>
</file>

<file path=ppt/slides/_rels/slide12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6.jpeg"/></Relationships>
</file>

<file path=ppt/slides/_rels/slide12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5.jpeg"/></Relationships>
</file>

<file path=ppt/slides/_rels/slide1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7.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6.png"/><Relationship Id="rId5" Type="http://schemas.openxmlformats.org/officeDocument/2006/relationships/oleObject" Target="../embeddings/oleObject3.bin"/><Relationship Id="rId4" Type="http://schemas.openxmlformats.org/officeDocument/2006/relationships/image" Target="../media/image185.png"/></Relationships>
</file>

<file path=ppt/slides/_rels/slide13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88.png"/></Relationships>
</file>

<file path=ppt/slides/_rels/slide138.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1.jpeg"/><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89.png"/><Relationship Id="rId5" Type="http://schemas.openxmlformats.org/officeDocument/2006/relationships/oleObject" Target="../embeddings/oleObject5.bin"/><Relationship Id="rId4" Type="http://schemas.microsoft.com/office/2007/relationships/hdphoto" Target="../media/hdphoto1.wdp"/></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5.jpeg"/></Relationships>
</file>

<file path=ppt/slides/_rels/slide14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5.jpeg"/></Relationships>
</file>

<file path=ppt/slides/_rels/slide14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continentenero.it/mappe/mapafrica.jpg" TargetMode="External"/><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 Id="rId5" Type="http://schemas.openxmlformats.org/officeDocument/2006/relationships/image" Target="../media/image120.jpeg"/><Relationship Id="rId4" Type="http://schemas.openxmlformats.org/officeDocument/2006/relationships/image" Target="../media/image119.jpeg"/></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3.emf"/><Relationship Id="rId4" Type="http://schemas.openxmlformats.org/officeDocument/2006/relationships/oleObject" Target="../embeddings/oleObject1.bin"/></Relationships>
</file>

<file path=ppt/slides/_rels/slide8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29.wmf"/></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endParaRPr lang="en-US" smtClean="0"/>
          </a:p>
        </p:txBody>
      </p:sp>
      <p:pic>
        <p:nvPicPr>
          <p:cNvPr id="126979" name="Picture 3" descr="d:\senegal nov08\senegal nov08 175.jpg"/>
          <p:cNvPicPr>
            <a:picLocks noChangeAspect="1" noChangeArrowheads="1"/>
          </p:cNvPicPr>
          <p:nvPr/>
        </p:nvPicPr>
        <p:blipFill>
          <a:blip r:embed="rId2" cstate="print"/>
          <a:srcRect/>
          <a:stretch>
            <a:fillRect/>
          </a:stretch>
        </p:blipFill>
        <p:spPr bwMode="auto">
          <a:xfrm>
            <a:off x="9525" y="6350"/>
            <a:ext cx="9126538" cy="6845300"/>
          </a:xfrm>
          <a:prstGeom prst="rect">
            <a:avLst/>
          </a:prstGeom>
          <a:noFill/>
          <a:ln w="9525">
            <a:noFill/>
            <a:miter lim="800000"/>
            <a:headEnd/>
            <a:tailEnd/>
          </a:ln>
        </p:spPr>
      </p:pic>
      <p:pic>
        <p:nvPicPr>
          <p:cNvPr id="4" name="Picture 3" descr="d:\senegal nov08\senegal nov08 184.jpg"/>
          <p:cNvPicPr>
            <a:picLocks noChangeAspect="1" noChangeArrowheads="1"/>
          </p:cNvPicPr>
          <p:nvPr/>
        </p:nvPicPr>
        <p:blipFill>
          <a:blip r:embed="rId3" cstate="print"/>
          <a:srcRect l="11805" t="20127" r="49383" b="47078"/>
          <a:stretch>
            <a:fillRect/>
          </a:stretch>
        </p:blipFill>
        <p:spPr bwMode="auto">
          <a:xfrm>
            <a:off x="1403131" y="1970690"/>
            <a:ext cx="7711649" cy="4887310"/>
          </a:xfrm>
          <a:prstGeom prst="rect">
            <a:avLst/>
          </a:prstGeom>
          <a:noFill/>
          <a:ln w="9525">
            <a:noFill/>
            <a:miter lim="800000"/>
            <a:headEnd/>
            <a:tailEnd/>
          </a:ln>
        </p:spPr>
      </p:pic>
      <p:sp>
        <p:nvSpPr>
          <p:cNvPr id="5" name="TextBox 4"/>
          <p:cNvSpPr txBox="1"/>
          <p:nvPr/>
        </p:nvSpPr>
        <p:spPr>
          <a:xfrm>
            <a:off x="2585545" y="6101255"/>
            <a:ext cx="3324949" cy="523220"/>
          </a:xfrm>
          <a:prstGeom prst="rect">
            <a:avLst/>
          </a:prstGeom>
          <a:noFill/>
        </p:spPr>
        <p:txBody>
          <a:bodyPr wrap="none" rtlCol="0">
            <a:spAutoFit/>
          </a:bodyPr>
          <a:lstStyle/>
          <a:p>
            <a:r>
              <a:rPr lang="en-US" sz="2800" dirty="0" err="1" smtClean="0">
                <a:solidFill>
                  <a:schemeClr val="tx2"/>
                </a:solidFill>
                <a:latin typeface="+mj-lt"/>
              </a:rPr>
              <a:t>Mycetoma</a:t>
            </a:r>
            <a:r>
              <a:rPr lang="en-US" sz="2800" dirty="0" smtClean="0">
                <a:solidFill>
                  <a:schemeClr val="tx2"/>
                </a:solidFill>
                <a:latin typeface="+mj-lt"/>
              </a:rPr>
              <a:t> granules</a:t>
            </a:r>
            <a:endParaRPr lang="en-US" sz="2800" dirty="0">
              <a:solidFill>
                <a:schemeClr val="tx2"/>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126979"/>
                                        </p:tgtEl>
                                        <p:attrNameLst>
                                          <p:attrName>ppt_w</p:attrName>
                                        </p:attrNameLst>
                                      </p:cBhvr>
                                      <p:tavLst>
                                        <p:tav tm="0">
                                          <p:val>
                                            <p:strVal val="ppt_w"/>
                                          </p:val>
                                        </p:tav>
                                        <p:tav tm="100000">
                                          <p:val>
                                            <p:fltVal val="0"/>
                                          </p:val>
                                        </p:tav>
                                      </p:tavLst>
                                    </p:anim>
                                    <p:anim calcmode="lin" valueType="num">
                                      <p:cBhvr>
                                        <p:cTn id="7" dur="2000"/>
                                        <p:tgtEl>
                                          <p:spTgt spid="126979"/>
                                        </p:tgtEl>
                                        <p:attrNameLst>
                                          <p:attrName>ppt_h</p:attrName>
                                        </p:attrNameLst>
                                      </p:cBhvr>
                                      <p:tavLst>
                                        <p:tav tm="0">
                                          <p:val>
                                            <p:strVal val="ppt_h"/>
                                          </p:val>
                                        </p:tav>
                                        <p:tav tm="100000">
                                          <p:val>
                                            <p:fltVal val="0"/>
                                          </p:val>
                                        </p:tav>
                                      </p:tavLst>
                                    </p:anim>
                                    <p:animEffect transition="out" filter="fade">
                                      <p:cBhvr>
                                        <p:cTn id="8" dur="2000"/>
                                        <p:tgtEl>
                                          <p:spTgt spid="126979"/>
                                        </p:tgtEl>
                                      </p:cBhvr>
                                    </p:animEffect>
                                    <p:set>
                                      <p:cBhvr>
                                        <p:cTn id="9" dur="1" fill="hold">
                                          <p:stCondLst>
                                            <p:cond delay="1999"/>
                                          </p:stCondLst>
                                        </p:cTn>
                                        <p:tgtEl>
                                          <p:spTgt spid="126979"/>
                                        </p:tgtEl>
                                        <p:attrNameLst>
                                          <p:attrName>style.visibility</p:attrName>
                                        </p:attrNameLst>
                                      </p:cBhvr>
                                      <p:to>
                                        <p:strVal val="hidden"/>
                                      </p:to>
                                    </p:set>
                                  </p:childTnLst>
                                </p:cTn>
                              </p:par>
                              <p:par>
                                <p:cTn id="10" presetID="2" presetClass="exit" presetSubtype="12" fill="hold" nodeType="withEffect">
                                  <p:stCondLst>
                                    <p:cond delay="0"/>
                                  </p:stCondLst>
                                  <p:childTnLst>
                                    <p:anim calcmode="lin" valueType="num">
                                      <p:cBhvr additive="base">
                                        <p:cTn id="11" dur="2000"/>
                                        <p:tgtEl>
                                          <p:spTgt spid="126979"/>
                                        </p:tgtEl>
                                        <p:attrNameLst>
                                          <p:attrName>ppt_x</p:attrName>
                                        </p:attrNameLst>
                                      </p:cBhvr>
                                      <p:tavLst>
                                        <p:tav tm="0">
                                          <p:val>
                                            <p:strVal val="ppt_x"/>
                                          </p:val>
                                        </p:tav>
                                        <p:tav tm="100000">
                                          <p:val>
                                            <p:strVal val="0-ppt_w/2"/>
                                          </p:val>
                                        </p:tav>
                                      </p:tavLst>
                                    </p:anim>
                                    <p:anim calcmode="lin" valueType="num">
                                      <p:cBhvr additive="base">
                                        <p:cTn id="12" dur="2000"/>
                                        <p:tgtEl>
                                          <p:spTgt spid="126979"/>
                                        </p:tgtEl>
                                        <p:attrNameLst>
                                          <p:attrName>ppt_y</p:attrName>
                                        </p:attrNameLst>
                                      </p:cBhvr>
                                      <p:tavLst>
                                        <p:tav tm="0">
                                          <p:val>
                                            <p:strVal val="ppt_y"/>
                                          </p:val>
                                        </p:tav>
                                        <p:tav tm="100000">
                                          <p:val>
                                            <p:strVal val="1+ppt_h/2"/>
                                          </p:val>
                                        </p:tav>
                                      </p:tavLst>
                                    </p:anim>
                                    <p:set>
                                      <p:cBhvr>
                                        <p:cTn id="13" dur="1" fill="hold">
                                          <p:stCondLst>
                                            <p:cond delay="1999"/>
                                          </p:stCondLst>
                                        </p:cTn>
                                        <p:tgtEl>
                                          <p:spTgt spid="126979"/>
                                        </p:tgtEl>
                                        <p:attrNameLst>
                                          <p:attrName>style.visibility</p:attrName>
                                        </p:attrNameLst>
                                      </p:cBhvr>
                                      <p:to>
                                        <p:strVal val="hidden"/>
                                      </p:to>
                                    </p:set>
                                  </p:childTnLst>
                                </p:cTn>
                              </p:par>
                              <p:par>
                                <p:cTn id="14" presetID="53" presetClass="entr" presetSubtype="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Effect transition="in" filter="fade">
                                      <p:cBhvr>
                                        <p:cTn id="18" dur="1000"/>
                                        <p:tgtEl>
                                          <p:spTgt spid="4"/>
                                        </p:tgtEl>
                                      </p:cBhvr>
                                    </p:animEffec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201613" y="0"/>
            <a:ext cx="8942387" cy="4748992"/>
          </a:xfrm>
          <a:prstGeom prst="rect">
            <a:avLst/>
          </a:prstGeom>
          <a:noFill/>
          <a:ln w="9525">
            <a:noFill/>
            <a:miter lim="800000"/>
            <a:headEnd/>
            <a:tailEnd/>
          </a:ln>
        </p:spPr>
        <p:txBody>
          <a:bodyPr>
            <a:spAutoFit/>
          </a:bodyPr>
          <a:lstStyle/>
          <a:p>
            <a:pPr>
              <a:spcBef>
                <a:spcPct val="5000"/>
              </a:spcBef>
              <a:spcAft>
                <a:spcPct val="5000"/>
              </a:spcAft>
            </a:pPr>
            <a:r>
              <a:rPr lang="en-US" sz="3600" b="1" u="sng" dirty="0">
                <a:solidFill>
                  <a:srgbClr val="FFFF00"/>
                </a:solidFill>
                <a:latin typeface="Arial" charset="0"/>
              </a:rPr>
              <a:t>Which health concerns to address first?</a:t>
            </a:r>
          </a:p>
          <a:p>
            <a:pPr>
              <a:spcBef>
                <a:spcPct val="5000"/>
              </a:spcBef>
              <a:spcAft>
                <a:spcPct val="5000"/>
              </a:spcAft>
            </a:pPr>
            <a:endParaRPr lang="en-US" sz="2800" dirty="0">
              <a:solidFill>
                <a:schemeClr val="bg1"/>
              </a:solidFill>
              <a:latin typeface="Arial" charset="0"/>
            </a:endParaRPr>
          </a:p>
          <a:p>
            <a:pPr>
              <a:spcBef>
                <a:spcPct val="5000"/>
              </a:spcBef>
              <a:spcAft>
                <a:spcPct val="5000"/>
              </a:spcAft>
            </a:pPr>
            <a:r>
              <a:rPr lang="en-US" dirty="0" smtClean="0">
                <a:solidFill>
                  <a:schemeClr val="bg1"/>
                </a:solidFill>
                <a:latin typeface="Arial" charset="0"/>
              </a:rPr>
              <a:t>Ethiopia in 1986</a:t>
            </a:r>
            <a:r>
              <a:rPr lang="en-US" dirty="0">
                <a:solidFill>
                  <a:schemeClr val="bg1"/>
                </a:solidFill>
                <a:latin typeface="Arial" charset="0"/>
              </a:rPr>
              <a:t>: the best way to improve health is to:</a:t>
            </a:r>
            <a:endParaRPr lang="en-US" b="1" u="sng" dirty="0">
              <a:solidFill>
                <a:srgbClr val="FFFF00"/>
              </a:solidFill>
              <a:latin typeface="Arial" charset="0"/>
            </a:endParaRPr>
          </a:p>
          <a:p>
            <a:pPr>
              <a:spcBef>
                <a:spcPct val="5000"/>
              </a:spcBef>
              <a:spcAft>
                <a:spcPct val="5000"/>
              </a:spcAft>
            </a:pPr>
            <a:r>
              <a:rPr lang="en-US" dirty="0">
                <a:solidFill>
                  <a:schemeClr val="bg1"/>
                </a:solidFill>
                <a:latin typeface="Arial" charset="0"/>
              </a:rPr>
              <a:t>reduce the number of physicians, which will defray 70% of    health care budget that is spent on salaries for professionals. </a:t>
            </a:r>
          </a:p>
          <a:p>
            <a:pPr>
              <a:spcBef>
                <a:spcPct val="5000"/>
              </a:spcBef>
              <a:spcAft>
                <a:spcPct val="5000"/>
              </a:spcAft>
            </a:pPr>
            <a:endParaRPr lang="en-US" dirty="0">
              <a:solidFill>
                <a:schemeClr val="bg1"/>
              </a:solidFill>
              <a:latin typeface="Arial" charset="0"/>
            </a:endParaRPr>
          </a:p>
          <a:p>
            <a:pPr>
              <a:spcBef>
                <a:spcPct val="5000"/>
              </a:spcBef>
              <a:spcAft>
                <a:spcPct val="5000"/>
              </a:spcAft>
            </a:pPr>
            <a:r>
              <a:rPr lang="en-US" dirty="0">
                <a:solidFill>
                  <a:schemeClr val="bg1"/>
                </a:solidFill>
                <a:latin typeface="Arial" charset="0"/>
              </a:rPr>
              <a:t>1. Immunizations (standard childhood &amp; prenatal tetanus</a:t>
            </a:r>
            <a:r>
              <a:rPr lang="en-US" dirty="0" smtClean="0">
                <a:solidFill>
                  <a:schemeClr val="bg1"/>
                </a:solidFill>
                <a:latin typeface="Arial" charset="0"/>
              </a:rPr>
              <a:t>).</a:t>
            </a:r>
            <a:endParaRPr lang="en-US" dirty="0">
              <a:solidFill>
                <a:schemeClr val="bg1"/>
              </a:solidFill>
              <a:latin typeface="Arial" charset="0"/>
            </a:endParaRPr>
          </a:p>
          <a:p>
            <a:pPr>
              <a:spcBef>
                <a:spcPct val="5000"/>
              </a:spcBef>
              <a:spcAft>
                <a:spcPct val="5000"/>
              </a:spcAft>
            </a:pPr>
            <a:r>
              <a:rPr lang="en-US" dirty="0">
                <a:solidFill>
                  <a:schemeClr val="bg1"/>
                </a:solidFill>
                <a:latin typeface="Arial" charset="0"/>
              </a:rPr>
              <a:t>2. Secure adequate supplies of clean </a:t>
            </a:r>
            <a:r>
              <a:rPr lang="en-US" dirty="0" smtClean="0">
                <a:solidFill>
                  <a:schemeClr val="bg1"/>
                </a:solidFill>
                <a:latin typeface="Arial" charset="0"/>
              </a:rPr>
              <a:t>water.</a:t>
            </a:r>
            <a:endParaRPr lang="en-US" dirty="0">
              <a:solidFill>
                <a:schemeClr val="bg1"/>
              </a:solidFill>
              <a:latin typeface="Arial" charset="0"/>
            </a:endParaRPr>
          </a:p>
          <a:p>
            <a:pPr>
              <a:spcBef>
                <a:spcPct val="5000"/>
              </a:spcBef>
              <a:spcAft>
                <a:spcPct val="5000"/>
              </a:spcAft>
            </a:pPr>
            <a:r>
              <a:rPr lang="en-US" dirty="0">
                <a:solidFill>
                  <a:schemeClr val="bg1"/>
                </a:solidFill>
                <a:latin typeface="Arial" charset="0"/>
              </a:rPr>
              <a:t>3. Oral rehydration therapy for </a:t>
            </a:r>
            <a:r>
              <a:rPr lang="en-US" dirty="0" smtClean="0">
                <a:solidFill>
                  <a:schemeClr val="bg1"/>
                </a:solidFill>
                <a:latin typeface="Arial" charset="0"/>
              </a:rPr>
              <a:t>diarrhea.</a:t>
            </a:r>
            <a:endParaRPr lang="en-US" dirty="0">
              <a:solidFill>
                <a:schemeClr val="bg1"/>
              </a:solidFill>
              <a:latin typeface="Arial" charset="0"/>
            </a:endParaRPr>
          </a:p>
          <a:p>
            <a:pPr>
              <a:spcBef>
                <a:spcPct val="5000"/>
              </a:spcBef>
              <a:spcAft>
                <a:spcPct val="5000"/>
              </a:spcAft>
            </a:pPr>
            <a:r>
              <a:rPr lang="en-US" dirty="0">
                <a:solidFill>
                  <a:schemeClr val="bg1"/>
                </a:solidFill>
                <a:latin typeface="Arial" charset="0"/>
              </a:rPr>
              <a:t>4. Promote </a:t>
            </a:r>
            <a:r>
              <a:rPr lang="en-US" dirty="0" smtClean="0">
                <a:solidFill>
                  <a:schemeClr val="bg1"/>
                </a:solidFill>
                <a:latin typeface="Arial" charset="0"/>
              </a:rPr>
              <a:t>breastfeeding.</a:t>
            </a:r>
            <a:endParaRPr lang="en-US" dirty="0">
              <a:solidFill>
                <a:schemeClr val="bg1"/>
              </a:solidFill>
              <a:latin typeface="Arial" charset="0"/>
            </a:endParaRPr>
          </a:p>
          <a:p>
            <a:pPr>
              <a:spcBef>
                <a:spcPct val="5000"/>
              </a:spcBef>
              <a:spcAft>
                <a:spcPct val="5000"/>
              </a:spcAft>
            </a:pPr>
            <a:r>
              <a:rPr lang="en-US" dirty="0">
                <a:solidFill>
                  <a:schemeClr val="bg1"/>
                </a:solidFill>
                <a:latin typeface="Arial" charset="0"/>
              </a:rPr>
              <a:t>5. Train in </a:t>
            </a:r>
            <a:r>
              <a:rPr lang="en-US" dirty="0" smtClean="0">
                <a:solidFill>
                  <a:schemeClr val="bg1"/>
                </a:solidFill>
                <a:latin typeface="Arial" charset="0"/>
              </a:rPr>
              <a:t>sanitation.</a:t>
            </a:r>
            <a:endParaRPr lang="en-US" dirty="0">
              <a:solidFill>
                <a:schemeClr val="bg1"/>
              </a:solidFill>
              <a:latin typeface="Arial" charset="0"/>
            </a:endParaRPr>
          </a:p>
        </p:txBody>
      </p:sp>
      <p:pic>
        <p:nvPicPr>
          <p:cNvPr id="12291" name="Picture 3" descr="click on picture for high resolution">
            <a:hlinkClick r:id="rId2"/>
          </p:cNvPr>
          <p:cNvPicPr>
            <a:picLocks noGrp="1" noChangeAspect="1" noChangeArrowheads="1"/>
          </p:cNvPicPr>
          <p:nvPr>
            <p:ph sz="half" idx="1"/>
          </p:nvPr>
        </p:nvPicPr>
        <p:blipFill>
          <a:blip r:embed="rId3" cstate="print"/>
          <a:srcRect/>
          <a:stretch>
            <a:fillRect/>
          </a:stretch>
        </p:blipFill>
        <p:spPr>
          <a:xfrm>
            <a:off x="5419725" y="4027488"/>
            <a:ext cx="1885950" cy="2830512"/>
          </a:xfrm>
        </p:spPr>
      </p:pic>
      <p:pic>
        <p:nvPicPr>
          <p:cNvPr id="12292" name="Picture 4" descr="jmn40065f1"/>
          <p:cNvPicPr>
            <a:picLocks noGrp="1" noChangeAspect="1" noChangeArrowheads="1"/>
          </p:cNvPicPr>
          <p:nvPr>
            <p:ph sz="half" idx="2"/>
          </p:nvPr>
        </p:nvPicPr>
        <p:blipFill>
          <a:blip r:embed="rId4" cstate="print"/>
          <a:srcRect/>
          <a:stretch>
            <a:fillRect/>
          </a:stretch>
        </p:blipFill>
        <p:spPr>
          <a:xfrm>
            <a:off x="7331075" y="4033838"/>
            <a:ext cx="1812925" cy="2824162"/>
          </a:xfrm>
          <a:noFill/>
        </p:spPr>
      </p:pic>
      <p:sp>
        <p:nvSpPr>
          <p:cNvPr id="2" name="TextBox 1"/>
          <p:cNvSpPr txBox="1"/>
          <p:nvPr/>
        </p:nvSpPr>
        <p:spPr>
          <a:xfrm>
            <a:off x="192504" y="5037220"/>
            <a:ext cx="4875053" cy="1569660"/>
          </a:xfrm>
          <a:prstGeom prst="rect">
            <a:avLst/>
          </a:prstGeom>
          <a:noFill/>
        </p:spPr>
        <p:txBody>
          <a:bodyPr wrap="none" rtlCol="0">
            <a:spAutoFit/>
          </a:bodyPr>
          <a:lstStyle/>
          <a:p>
            <a:r>
              <a:rPr lang="en-US" dirty="0" err="1">
                <a:solidFill>
                  <a:schemeClr val="bg1"/>
                </a:solidFill>
                <a:latin typeface="Arial" charset="0"/>
              </a:rPr>
              <a:t>Hodes</a:t>
            </a:r>
            <a:r>
              <a:rPr lang="en-US" dirty="0">
                <a:solidFill>
                  <a:schemeClr val="bg1"/>
                </a:solidFill>
                <a:latin typeface="Arial" charset="0"/>
              </a:rPr>
              <a:t> RM. </a:t>
            </a:r>
          </a:p>
          <a:p>
            <a:r>
              <a:rPr lang="en-US" dirty="0">
                <a:solidFill>
                  <a:schemeClr val="bg1"/>
                </a:solidFill>
                <a:latin typeface="Arial" charset="0"/>
              </a:rPr>
              <a:t>Health &amp; medical care in Ethiopia.</a:t>
            </a:r>
          </a:p>
          <a:p>
            <a:r>
              <a:rPr lang="en-US" i="1" dirty="0">
                <a:solidFill>
                  <a:schemeClr val="bg1"/>
                </a:solidFill>
                <a:latin typeface="Arial" charset="0"/>
              </a:rPr>
              <a:t>N </a:t>
            </a:r>
            <a:r>
              <a:rPr lang="en-US" i="1" dirty="0" err="1">
                <a:solidFill>
                  <a:schemeClr val="bg1"/>
                </a:solidFill>
                <a:latin typeface="Arial" charset="0"/>
              </a:rPr>
              <a:t>Engl</a:t>
            </a:r>
            <a:r>
              <a:rPr lang="en-US" i="1" dirty="0">
                <a:solidFill>
                  <a:schemeClr val="bg1"/>
                </a:solidFill>
                <a:latin typeface="Arial" charset="0"/>
              </a:rPr>
              <a:t> J Med</a:t>
            </a:r>
            <a:r>
              <a:rPr lang="en-US" dirty="0">
                <a:solidFill>
                  <a:schemeClr val="bg1"/>
                </a:solidFill>
                <a:latin typeface="Arial" charset="0"/>
              </a:rPr>
              <a:t> 319:918-924, 1988.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8114">
                                            <p:txEl>
                                              <p:pRg st="3" end="3"/>
                                            </p:txEl>
                                          </p:spTgt>
                                        </p:tgtEl>
                                        <p:attrNameLst>
                                          <p:attrName>style.visibility</p:attrName>
                                        </p:attrNameLst>
                                      </p:cBhvr>
                                      <p:to>
                                        <p:strVal val="visible"/>
                                      </p:to>
                                    </p:set>
                                    <p:animEffect transition="in" filter="wipe(up)">
                                      <p:cBhvr>
                                        <p:cTn id="7" dur="500"/>
                                        <p:tgtEl>
                                          <p:spTgt spid="21811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8114">
                                            <p:txEl>
                                              <p:pRg st="5" end="5"/>
                                            </p:txEl>
                                          </p:spTgt>
                                        </p:tgtEl>
                                        <p:attrNameLst>
                                          <p:attrName>style.visibility</p:attrName>
                                        </p:attrNameLst>
                                      </p:cBhvr>
                                      <p:to>
                                        <p:strVal val="visible"/>
                                      </p:to>
                                    </p:set>
                                    <p:animEffect transition="in" filter="wipe(up)">
                                      <p:cBhvr>
                                        <p:cTn id="12" dur="500"/>
                                        <p:tgtEl>
                                          <p:spTgt spid="218114">
                                            <p:txEl>
                                              <p:pRg st="5" end="5"/>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18114">
                                            <p:txEl>
                                              <p:pRg st="6" end="6"/>
                                            </p:txEl>
                                          </p:spTgt>
                                        </p:tgtEl>
                                        <p:attrNameLst>
                                          <p:attrName>style.visibility</p:attrName>
                                        </p:attrNameLst>
                                      </p:cBhvr>
                                      <p:to>
                                        <p:strVal val="visible"/>
                                      </p:to>
                                    </p:set>
                                    <p:animEffect transition="in" filter="wipe(up)">
                                      <p:cBhvr>
                                        <p:cTn id="15" dur="500"/>
                                        <p:tgtEl>
                                          <p:spTgt spid="218114">
                                            <p:txEl>
                                              <p:pRg st="6" end="6"/>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218114">
                                            <p:txEl>
                                              <p:pRg st="7" end="7"/>
                                            </p:txEl>
                                          </p:spTgt>
                                        </p:tgtEl>
                                        <p:attrNameLst>
                                          <p:attrName>style.visibility</p:attrName>
                                        </p:attrNameLst>
                                      </p:cBhvr>
                                      <p:to>
                                        <p:strVal val="visible"/>
                                      </p:to>
                                    </p:set>
                                    <p:animEffect transition="in" filter="wipe(up)">
                                      <p:cBhvr>
                                        <p:cTn id="18" dur="500"/>
                                        <p:tgtEl>
                                          <p:spTgt spid="218114">
                                            <p:txEl>
                                              <p:pRg st="7" end="7"/>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218114">
                                            <p:txEl>
                                              <p:pRg st="8" end="8"/>
                                            </p:txEl>
                                          </p:spTgt>
                                        </p:tgtEl>
                                        <p:attrNameLst>
                                          <p:attrName>style.visibility</p:attrName>
                                        </p:attrNameLst>
                                      </p:cBhvr>
                                      <p:to>
                                        <p:strVal val="visible"/>
                                      </p:to>
                                    </p:set>
                                    <p:animEffect transition="in" filter="wipe(up)">
                                      <p:cBhvr>
                                        <p:cTn id="21" dur="500"/>
                                        <p:tgtEl>
                                          <p:spTgt spid="218114">
                                            <p:txEl>
                                              <p:pRg st="8" end="8"/>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218114">
                                            <p:txEl>
                                              <p:pRg st="9" end="9"/>
                                            </p:txEl>
                                          </p:spTgt>
                                        </p:tgtEl>
                                        <p:attrNameLst>
                                          <p:attrName>style.visibility</p:attrName>
                                        </p:attrNameLst>
                                      </p:cBhvr>
                                      <p:to>
                                        <p:strVal val="visible"/>
                                      </p:to>
                                    </p:set>
                                    <p:animEffect transition="in" filter="wipe(up)">
                                      <p:cBhvr>
                                        <p:cTn id="24" dur="500"/>
                                        <p:tgtEl>
                                          <p:spTgt spid="218114">
                                            <p:txEl>
                                              <p:pRg st="9" end="9"/>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2291"/>
                                        </p:tgtEl>
                                        <p:attrNameLst>
                                          <p:attrName>style.visibility</p:attrName>
                                        </p:attrNameLst>
                                      </p:cBhvr>
                                      <p:to>
                                        <p:strVal val="visible"/>
                                      </p:to>
                                    </p:set>
                                    <p:animEffect transition="in" filter="wipe(down)">
                                      <p:cBhvr>
                                        <p:cTn id="27" dur="500"/>
                                        <p:tgtEl>
                                          <p:spTgt spid="12291"/>
                                        </p:tgtEl>
                                      </p:cBhvr>
                                    </p:animEffect>
                                  </p:childTnLst>
                                </p:cTn>
                              </p:par>
                              <p:par>
                                <p:cTn id="28" presetID="22" presetClass="entr" presetSubtype="4" fill="hold" nodeType="withEffect">
                                  <p:stCondLst>
                                    <p:cond delay="0"/>
                                  </p:stCondLst>
                                  <p:childTnLst>
                                    <p:set>
                                      <p:cBhvr>
                                        <p:cTn id="29" dur="1" fill="hold">
                                          <p:stCondLst>
                                            <p:cond delay="0"/>
                                          </p:stCondLst>
                                        </p:cTn>
                                        <p:tgtEl>
                                          <p:spTgt spid="12292"/>
                                        </p:tgtEl>
                                        <p:attrNameLst>
                                          <p:attrName>style.visibility</p:attrName>
                                        </p:attrNameLst>
                                      </p:cBhvr>
                                      <p:to>
                                        <p:strVal val="visible"/>
                                      </p:to>
                                    </p:set>
                                    <p:animEffect transition="in" filter="wipe(down)">
                                      <p:cBhvr>
                                        <p:cTn id="30"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4"/>
          <p:cNvSpPr>
            <a:spLocks noChangeArrowheads="1"/>
          </p:cNvSpPr>
          <p:nvPr/>
        </p:nvSpPr>
        <p:spPr bwMode="auto">
          <a:xfrm>
            <a:off x="32084" y="4178969"/>
            <a:ext cx="4732421" cy="2209799"/>
          </a:xfrm>
          <a:prstGeom prst="rect">
            <a:avLst/>
          </a:prstGeom>
          <a:noFill/>
          <a:ln w="9525">
            <a:solidFill>
              <a:schemeClr val="tx1"/>
            </a:solidFill>
            <a:miter lim="800000"/>
            <a:headEnd/>
            <a:tailEnd/>
          </a:ln>
        </p:spPr>
        <p:txBody>
          <a:bodyPr wrap="none" anchor="t"/>
          <a:lstStyle/>
          <a:p>
            <a:pPr marL="457200" indent="-457200" algn="ctr" eaLnBrk="0" hangingPunct="0">
              <a:lnSpc>
                <a:spcPts val="3200"/>
              </a:lnSpc>
            </a:pPr>
            <a:r>
              <a:rPr lang="en-US" sz="2400" dirty="0">
                <a:solidFill>
                  <a:schemeClr val="bg1"/>
                </a:solidFill>
                <a:latin typeface="+mn-lt"/>
              </a:rPr>
              <a:t>Bites of brown recluse spiders </a:t>
            </a:r>
            <a:r>
              <a:rPr lang="en-US" sz="2400" dirty="0" smtClean="0">
                <a:solidFill>
                  <a:schemeClr val="bg1"/>
                </a:solidFill>
                <a:latin typeface="+mn-lt"/>
              </a:rPr>
              <a:t>&amp;</a:t>
            </a:r>
          </a:p>
          <a:p>
            <a:pPr marL="457200" indent="-457200" algn="ctr" eaLnBrk="0" hangingPunct="0">
              <a:lnSpc>
                <a:spcPts val="3200"/>
              </a:lnSpc>
            </a:pPr>
            <a:r>
              <a:rPr lang="en-US" sz="2400" dirty="0" smtClean="0">
                <a:solidFill>
                  <a:schemeClr val="bg1"/>
                </a:solidFill>
                <a:latin typeface="+mn-lt"/>
              </a:rPr>
              <a:t>suspected </a:t>
            </a:r>
            <a:r>
              <a:rPr lang="en-US" sz="2400" dirty="0">
                <a:solidFill>
                  <a:schemeClr val="bg1"/>
                </a:solidFill>
                <a:latin typeface="+mn-lt"/>
              </a:rPr>
              <a:t>necrotic </a:t>
            </a:r>
            <a:r>
              <a:rPr lang="en-US" sz="2400" dirty="0" err="1" smtClean="0">
                <a:solidFill>
                  <a:schemeClr val="bg1"/>
                </a:solidFill>
                <a:latin typeface="+mn-lt"/>
              </a:rPr>
              <a:t>arachnidism</a:t>
            </a:r>
            <a:r>
              <a:rPr lang="en-US" sz="2400" dirty="0" smtClean="0">
                <a:solidFill>
                  <a:schemeClr val="bg1"/>
                </a:solidFill>
                <a:latin typeface="+mn-lt"/>
              </a:rPr>
              <a:t>.</a:t>
            </a:r>
            <a:endParaRPr lang="en-US" sz="2400" dirty="0">
              <a:solidFill>
                <a:schemeClr val="bg1"/>
              </a:solidFill>
              <a:latin typeface="+mn-lt"/>
            </a:endParaRPr>
          </a:p>
          <a:p>
            <a:pPr marL="457200" indent="-457200" algn="ctr" eaLnBrk="0" hangingPunct="0">
              <a:lnSpc>
                <a:spcPts val="3200"/>
              </a:lnSpc>
            </a:pPr>
            <a:r>
              <a:rPr lang="en-US" sz="2400" dirty="0">
                <a:solidFill>
                  <a:schemeClr val="bg1"/>
                </a:solidFill>
                <a:latin typeface="+mn-lt"/>
              </a:rPr>
              <a:t>Swanson DL, Vetter RS.  </a:t>
            </a:r>
            <a:endParaRPr lang="en-US" sz="2400" dirty="0" smtClean="0">
              <a:solidFill>
                <a:schemeClr val="bg1"/>
              </a:solidFill>
              <a:latin typeface="+mn-lt"/>
            </a:endParaRPr>
          </a:p>
          <a:p>
            <a:pPr marL="457200" indent="-457200" algn="ctr" eaLnBrk="0" hangingPunct="0">
              <a:lnSpc>
                <a:spcPts val="3200"/>
              </a:lnSpc>
            </a:pPr>
            <a:r>
              <a:rPr lang="en-US" sz="2400" i="1" dirty="0" smtClean="0">
                <a:solidFill>
                  <a:schemeClr val="bg1"/>
                </a:solidFill>
                <a:latin typeface="+mn-lt"/>
              </a:rPr>
              <a:t>N </a:t>
            </a:r>
            <a:r>
              <a:rPr lang="en-US" sz="2400" i="1" dirty="0" err="1">
                <a:solidFill>
                  <a:schemeClr val="bg1"/>
                </a:solidFill>
                <a:latin typeface="+mn-lt"/>
              </a:rPr>
              <a:t>Engl</a:t>
            </a:r>
            <a:r>
              <a:rPr lang="en-US" sz="2400" i="1" dirty="0">
                <a:solidFill>
                  <a:schemeClr val="bg1"/>
                </a:solidFill>
                <a:latin typeface="+mn-lt"/>
              </a:rPr>
              <a:t> J Med</a:t>
            </a:r>
            <a:r>
              <a:rPr lang="en-US" sz="2400" dirty="0">
                <a:solidFill>
                  <a:schemeClr val="bg1"/>
                </a:solidFill>
                <a:latin typeface="+mn-lt"/>
              </a:rPr>
              <a:t>  2005; 352</a:t>
            </a:r>
            <a:r>
              <a:rPr lang="en-US" sz="2400" dirty="0" smtClean="0">
                <a:solidFill>
                  <a:schemeClr val="bg1"/>
                </a:solidFill>
                <a:latin typeface="+mn-lt"/>
              </a:rPr>
              <a:t>: 700-7.  </a:t>
            </a:r>
          </a:p>
          <a:p>
            <a:pPr marL="457200" indent="-457200" algn="ctr" eaLnBrk="0" hangingPunct="0">
              <a:lnSpc>
                <a:spcPts val="3200"/>
              </a:lnSpc>
            </a:pPr>
            <a:r>
              <a:rPr lang="en-US" sz="2400" dirty="0" smtClean="0">
                <a:solidFill>
                  <a:schemeClr val="bg1"/>
                </a:solidFill>
                <a:latin typeface="+mn-lt"/>
              </a:rPr>
              <a:t>(</a:t>
            </a:r>
            <a:r>
              <a:rPr lang="en-US" sz="2400" dirty="0">
                <a:solidFill>
                  <a:schemeClr val="bg1"/>
                </a:solidFill>
                <a:latin typeface="+mn-lt"/>
              </a:rPr>
              <a:t>17 Feb 2005)</a:t>
            </a:r>
          </a:p>
          <a:p>
            <a:pPr marL="457200" indent="-457200" algn="ctr" eaLnBrk="0" hangingPunct="0"/>
            <a:endParaRPr lang="en-US" sz="2800" dirty="0">
              <a:solidFill>
                <a:schemeClr val="bg1"/>
              </a:solidFill>
              <a:latin typeface="+mn-lt"/>
            </a:endParaRPr>
          </a:p>
        </p:txBody>
      </p:sp>
      <p:pic>
        <p:nvPicPr>
          <p:cNvPr id="81925" name="Picture 6" descr="10f1"/>
          <p:cNvPicPr>
            <a:picLocks noChangeAspect="1" noChangeArrowheads="1"/>
          </p:cNvPicPr>
          <p:nvPr/>
        </p:nvPicPr>
        <p:blipFill>
          <a:blip r:embed="rId3" cstate="email">
            <a:lum bright="-24000" contrast="30000"/>
          </a:blip>
          <a:srcRect/>
          <a:stretch>
            <a:fillRect/>
          </a:stretch>
        </p:blipFill>
        <p:spPr bwMode="auto">
          <a:xfrm>
            <a:off x="243505" y="212558"/>
            <a:ext cx="5242895" cy="370546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14514" t="15577"/>
          <a:stretch>
            <a:fillRect/>
          </a:stretch>
        </p:blipFill>
        <p:spPr bwMode="auto">
          <a:xfrm>
            <a:off x="4844716" y="3673642"/>
            <a:ext cx="4299284" cy="3184358"/>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4"/>
          <p:cNvSpPr>
            <a:spLocks noChangeArrowheads="1"/>
          </p:cNvSpPr>
          <p:nvPr/>
        </p:nvSpPr>
        <p:spPr bwMode="auto">
          <a:xfrm>
            <a:off x="32084" y="4178969"/>
            <a:ext cx="4732421" cy="2209799"/>
          </a:xfrm>
          <a:prstGeom prst="rect">
            <a:avLst/>
          </a:prstGeom>
          <a:noFill/>
          <a:ln w="9525">
            <a:solidFill>
              <a:schemeClr val="tx1"/>
            </a:solidFill>
            <a:miter lim="800000"/>
            <a:headEnd/>
            <a:tailEnd/>
          </a:ln>
        </p:spPr>
        <p:txBody>
          <a:bodyPr wrap="none" anchor="t"/>
          <a:lstStyle/>
          <a:p>
            <a:pPr marL="457200" indent="-457200" algn="ctr" eaLnBrk="0" hangingPunct="0">
              <a:lnSpc>
                <a:spcPts val="3200"/>
              </a:lnSpc>
            </a:pPr>
            <a:r>
              <a:rPr lang="en-US" sz="2400" dirty="0">
                <a:solidFill>
                  <a:schemeClr val="bg1"/>
                </a:solidFill>
                <a:latin typeface="+mn-lt"/>
              </a:rPr>
              <a:t>Bites of brown recluse spiders </a:t>
            </a:r>
            <a:r>
              <a:rPr lang="en-US" sz="2400" dirty="0" smtClean="0">
                <a:solidFill>
                  <a:schemeClr val="bg1"/>
                </a:solidFill>
                <a:latin typeface="+mn-lt"/>
              </a:rPr>
              <a:t>&amp;</a:t>
            </a:r>
          </a:p>
          <a:p>
            <a:pPr marL="457200" indent="-457200" algn="ctr" eaLnBrk="0" hangingPunct="0">
              <a:lnSpc>
                <a:spcPts val="3200"/>
              </a:lnSpc>
            </a:pPr>
            <a:r>
              <a:rPr lang="en-US" sz="2400" dirty="0" smtClean="0">
                <a:solidFill>
                  <a:schemeClr val="bg1"/>
                </a:solidFill>
                <a:latin typeface="+mn-lt"/>
              </a:rPr>
              <a:t>suspected </a:t>
            </a:r>
            <a:r>
              <a:rPr lang="en-US" sz="2400" dirty="0">
                <a:solidFill>
                  <a:schemeClr val="bg1"/>
                </a:solidFill>
                <a:latin typeface="+mn-lt"/>
              </a:rPr>
              <a:t>necrotic </a:t>
            </a:r>
            <a:r>
              <a:rPr lang="en-US" sz="2400" dirty="0" err="1" smtClean="0">
                <a:solidFill>
                  <a:schemeClr val="bg1"/>
                </a:solidFill>
                <a:latin typeface="+mn-lt"/>
              </a:rPr>
              <a:t>arachnidism</a:t>
            </a:r>
            <a:r>
              <a:rPr lang="en-US" sz="2400" dirty="0" smtClean="0">
                <a:solidFill>
                  <a:schemeClr val="bg1"/>
                </a:solidFill>
                <a:latin typeface="+mn-lt"/>
              </a:rPr>
              <a:t>.</a:t>
            </a:r>
            <a:endParaRPr lang="en-US" sz="2400" dirty="0">
              <a:solidFill>
                <a:schemeClr val="bg1"/>
              </a:solidFill>
              <a:latin typeface="+mn-lt"/>
            </a:endParaRPr>
          </a:p>
          <a:p>
            <a:pPr marL="457200" indent="-457200" algn="ctr" eaLnBrk="0" hangingPunct="0">
              <a:lnSpc>
                <a:spcPts val="3200"/>
              </a:lnSpc>
            </a:pPr>
            <a:r>
              <a:rPr lang="en-US" sz="2400" dirty="0">
                <a:solidFill>
                  <a:schemeClr val="bg1"/>
                </a:solidFill>
                <a:latin typeface="+mn-lt"/>
              </a:rPr>
              <a:t>Swanson DL, Vetter RS.  </a:t>
            </a:r>
            <a:endParaRPr lang="en-US" sz="2400" dirty="0" smtClean="0">
              <a:solidFill>
                <a:schemeClr val="bg1"/>
              </a:solidFill>
              <a:latin typeface="+mn-lt"/>
            </a:endParaRPr>
          </a:p>
          <a:p>
            <a:pPr marL="457200" indent="-457200" algn="ctr" eaLnBrk="0" hangingPunct="0">
              <a:lnSpc>
                <a:spcPts val="3200"/>
              </a:lnSpc>
            </a:pPr>
            <a:r>
              <a:rPr lang="en-US" sz="2400" i="1" dirty="0" smtClean="0">
                <a:solidFill>
                  <a:schemeClr val="bg1"/>
                </a:solidFill>
                <a:latin typeface="+mn-lt"/>
              </a:rPr>
              <a:t>N </a:t>
            </a:r>
            <a:r>
              <a:rPr lang="en-US" sz="2400" i="1" dirty="0" err="1">
                <a:solidFill>
                  <a:schemeClr val="bg1"/>
                </a:solidFill>
                <a:latin typeface="+mn-lt"/>
              </a:rPr>
              <a:t>Engl</a:t>
            </a:r>
            <a:r>
              <a:rPr lang="en-US" sz="2400" i="1" dirty="0">
                <a:solidFill>
                  <a:schemeClr val="bg1"/>
                </a:solidFill>
                <a:latin typeface="+mn-lt"/>
              </a:rPr>
              <a:t> J Med</a:t>
            </a:r>
            <a:r>
              <a:rPr lang="en-US" sz="2400" dirty="0">
                <a:solidFill>
                  <a:schemeClr val="bg1"/>
                </a:solidFill>
                <a:latin typeface="+mn-lt"/>
              </a:rPr>
              <a:t>  2005; 352</a:t>
            </a:r>
            <a:r>
              <a:rPr lang="en-US" sz="2400" dirty="0" smtClean="0">
                <a:solidFill>
                  <a:schemeClr val="bg1"/>
                </a:solidFill>
                <a:latin typeface="+mn-lt"/>
              </a:rPr>
              <a:t>: 700-7.  </a:t>
            </a:r>
          </a:p>
          <a:p>
            <a:pPr marL="457200" indent="-457200" algn="ctr" eaLnBrk="0" hangingPunct="0">
              <a:lnSpc>
                <a:spcPts val="3200"/>
              </a:lnSpc>
            </a:pPr>
            <a:r>
              <a:rPr lang="en-US" sz="2400" dirty="0" smtClean="0">
                <a:solidFill>
                  <a:schemeClr val="bg1"/>
                </a:solidFill>
                <a:latin typeface="+mn-lt"/>
              </a:rPr>
              <a:t>(</a:t>
            </a:r>
            <a:r>
              <a:rPr lang="en-US" sz="2400" dirty="0">
                <a:solidFill>
                  <a:schemeClr val="bg1"/>
                </a:solidFill>
                <a:latin typeface="+mn-lt"/>
              </a:rPr>
              <a:t>17 Feb 2005)</a:t>
            </a:r>
          </a:p>
          <a:p>
            <a:pPr marL="457200" indent="-457200" algn="ctr" eaLnBrk="0" hangingPunct="0"/>
            <a:endParaRPr lang="en-US" sz="2800" dirty="0">
              <a:solidFill>
                <a:schemeClr val="bg1"/>
              </a:solidFill>
              <a:latin typeface="+mn-lt"/>
            </a:endParaRPr>
          </a:p>
        </p:txBody>
      </p:sp>
      <p:pic>
        <p:nvPicPr>
          <p:cNvPr id="81925" name="Picture 6" descr="10f1"/>
          <p:cNvPicPr>
            <a:picLocks noChangeAspect="1" noChangeArrowheads="1"/>
          </p:cNvPicPr>
          <p:nvPr/>
        </p:nvPicPr>
        <p:blipFill>
          <a:blip r:embed="rId3" cstate="email">
            <a:lum bright="-24000" contrast="30000"/>
          </a:blip>
          <a:srcRect/>
          <a:stretch>
            <a:fillRect/>
          </a:stretch>
        </p:blipFill>
        <p:spPr bwMode="auto">
          <a:xfrm>
            <a:off x="243505" y="212558"/>
            <a:ext cx="5242895" cy="3705465"/>
          </a:xfrm>
          <a:prstGeom prst="rect">
            <a:avLst/>
          </a:prstGeom>
          <a:noFill/>
          <a:ln w="9525">
            <a:noFill/>
            <a:miter lim="800000"/>
            <a:headEnd/>
            <a:tailEnd/>
          </a:ln>
        </p:spPr>
      </p:pic>
      <p:pic>
        <p:nvPicPr>
          <p:cNvPr id="6" name="Picture 5"/>
          <p:cNvPicPr>
            <a:picLocks noChangeAspect="1" noChangeArrowheads="1"/>
          </p:cNvPicPr>
          <p:nvPr/>
        </p:nvPicPr>
        <p:blipFill>
          <a:blip r:embed="rId4" cstate="email"/>
          <a:srcRect/>
          <a:stretch>
            <a:fillRect/>
          </a:stretch>
        </p:blipFill>
        <p:spPr bwMode="auto">
          <a:xfrm>
            <a:off x="5631972" y="336885"/>
            <a:ext cx="3512028" cy="5257800"/>
          </a:xfrm>
          <a:prstGeom prst="rect">
            <a:avLst/>
          </a:prstGeom>
          <a:noFill/>
          <a:ln w="57150">
            <a:solidFill>
              <a:schemeClr val="tx2"/>
            </a:solidFill>
            <a:miter lim="800000"/>
            <a:headEnd/>
            <a:tailEnd/>
          </a:ln>
          <a:effectLst>
            <a:outerShdw blurRad="50800" dist="38100" dir="18900000" algn="b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57660" y="1905000"/>
            <a:ext cx="4303985" cy="990600"/>
          </a:xfrm>
        </p:spPr>
        <p:txBody>
          <a:bodyPr anchor="t">
            <a:noAutofit/>
          </a:bodyPr>
          <a:lstStyle/>
          <a:p>
            <a:r>
              <a:rPr lang="en-US" sz="3600" b="1" dirty="0" smtClean="0"/>
              <a:t>Most suspected spider bites are Staph abscesses.</a:t>
            </a:r>
            <a:endParaRPr lang="en-US" sz="3600" b="1" dirty="0"/>
          </a:p>
        </p:txBody>
      </p:sp>
      <p:pic>
        <p:nvPicPr>
          <p:cNvPr id="1029" name="Picture 5"/>
          <p:cNvPicPr>
            <a:picLocks noChangeAspect="1" noChangeArrowheads="1"/>
          </p:cNvPicPr>
          <p:nvPr/>
        </p:nvPicPr>
        <p:blipFill>
          <a:blip r:embed="rId3" cstate="print"/>
          <a:srcRect/>
          <a:stretch>
            <a:fillRect/>
          </a:stretch>
        </p:blipFill>
        <p:spPr bwMode="auto">
          <a:xfrm>
            <a:off x="4419600" y="152400"/>
            <a:ext cx="4724400" cy="647509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err="1" smtClean="0">
                <a:latin typeface="Arial" pitchFamily="34" charset="0"/>
                <a:cs typeface="Arial" pitchFamily="34" charset="0"/>
              </a:rPr>
              <a:t>Peri</a:t>
            </a:r>
            <a:r>
              <a:rPr lang="en-US" sz="4000" b="1" dirty="0" smtClean="0">
                <a:latin typeface="Arial" pitchFamily="34" charset="0"/>
                <a:cs typeface="Arial" pitchFamily="34" charset="0"/>
              </a:rPr>
              <a:t>-orbital edema in Haiti </a:t>
            </a:r>
            <a:endParaRPr lang="en-US" sz="4000" b="1" dirty="0">
              <a:latin typeface="Arial" pitchFamily="34" charset="0"/>
              <a:cs typeface="Arial" pitchFamily="34" charset="0"/>
            </a:endParaRPr>
          </a:p>
        </p:txBody>
      </p:sp>
      <p:sp>
        <p:nvSpPr>
          <p:cNvPr id="3" name="Content Placeholder 2"/>
          <p:cNvSpPr>
            <a:spLocks noGrp="1"/>
          </p:cNvSpPr>
          <p:nvPr>
            <p:ph idx="1"/>
          </p:nvPr>
        </p:nvSpPr>
        <p:spPr>
          <a:xfrm>
            <a:off x="4412673" y="1371600"/>
            <a:ext cx="4731327" cy="5257800"/>
          </a:xfrm>
        </p:spPr>
        <p:txBody>
          <a:bodyPr>
            <a:normAutofit/>
          </a:bodyPr>
          <a:lstStyle/>
          <a:p>
            <a:r>
              <a:rPr lang="en-US" dirty="0" err="1" smtClean="0">
                <a:latin typeface="Arial" pitchFamily="34" charset="0"/>
                <a:cs typeface="Arial" pitchFamily="34" charset="0"/>
              </a:rPr>
              <a:t>Pò</a:t>
            </a:r>
            <a:r>
              <a:rPr lang="en-US" dirty="0" smtClean="0">
                <a:latin typeface="Arial" pitchFamily="34" charset="0"/>
                <a:cs typeface="Arial" pitchFamily="34" charset="0"/>
              </a:rPr>
              <a:t> </a:t>
            </a:r>
            <a:r>
              <a:rPr lang="en-US" dirty="0" err="1" smtClean="0">
                <a:latin typeface="Arial" pitchFamily="34" charset="0"/>
                <a:cs typeface="Arial" pitchFamily="34" charset="0"/>
              </a:rPr>
              <a:t>Devastasyon</a:t>
            </a:r>
            <a:r>
              <a:rPr lang="en-US" dirty="0" smtClean="0">
                <a:latin typeface="Arial" pitchFamily="34" charset="0"/>
                <a:cs typeface="Arial" pitchFamily="34" charset="0"/>
              </a:rPr>
              <a:t>, Haiti, shortly after 2010 earthquake.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29yo woman presents with 2-day history of unilateral </a:t>
            </a:r>
            <a:r>
              <a:rPr lang="en-US" dirty="0" err="1" smtClean="0">
                <a:latin typeface="Arial" pitchFamily="34" charset="0"/>
                <a:cs typeface="Arial" pitchFamily="34" charset="0"/>
              </a:rPr>
              <a:t>peri</a:t>
            </a:r>
            <a:r>
              <a:rPr lang="en-US" dirty="0" smtClean="0">
                <a:latin typeface="Arial" pitchFamily="34" charset="0"/>
                <a:cs typeface="Arial" pitchFamily="34" charset="0"/>
              </a:rPr>
              <a:t>-orbital edema &amp; generalized malaise.</a:t>
            </a:r>
            <a:endParaRPr lang="en-US" dirty="0">
              <a:latin typeface="Arial" pitchFamily="34" charset="0"/>
              <a:cs typeface="Arial" pitchFamily="34" charset="0"/>
            </a:endParaRPr>
          </a:p>
        </p:txBody>
      </p:sp>
      <p:pic>
        <p:nvPicPr>
          <p:cNvPr id="6" name="Picture 6" descr="My Pictures0011"/>
          <p:cNvPicPr>
            <a:picLocks noChangeAspect="1" noChangeArrowheads="1"/>
          </p:cNvPicPr>
          <p:nvPr/>
        </p:nvPicPr>
        <p:blipFill>
          <a:blip r:embed="rId2" cstate="print"/>
          <a:srcRect/>
          <a:stretch>
            <a:fillRect/>
          </a:stretch>
        </p:blipFill>
        <p:spPr bwMode="auto">
          <a:xfrm>
            <a:off x="285750" y="1581150"/>
            <a:ext cx="4111625" cy="4475163"/>
          </a:xfrm>
          <a:prstGeom prst="rect">
            <a:avLst/>
          </a:prstGeom>
          <a:noFill/>
        </p:spPr>
      </p:pic>
      <p:sp>
        <p:nvSpPr>
          <p:cNvPr id="7" name="TextBox 6"/>
          <p:cNvSpPr txBox="1"/>
          <p:nvPr/>
        </p:nvSpPr>
        <p:spPr>
          <a:xfrm>
            <a:off x="277346" y="5449669"/>
            <a:ext cx="2076209" cy="584775"/>
          </a:xfrm>
          <a:prstGeom prst="rect">
            <a:avLst/>
          </a:prstGeom>
          <a:noFill/>
        </p:spPr>
        <p:txBody>
          <a:bodyPr wrap="none" rtlCol="0">
            <a:spAutoFit/>
          </a:bodyPr>
          <a:lstStyle/>
          <a:p>
            <a:r>
              <a:rPr lang="en-US" sz="1600" dirty="0" smtClean="0">
                <a:solidFill>
                  <a:srgbClr val="000000"/>
                </a:solidFill>
                <a:latin typeface="+mn-lt"/>
              </a:rPr>
              <a:t>Courtesy of</a:t>
            </a:r>
          </a:p>
          <a:p>
            <a:r>
              <a:rPr lang="en-US" sz="1600" dirty="0" smtClean="0">
                <a:solidFill>
                  <a:srgbClr val="000000"/>
                </a:solidFill>
                <a:latin typeface="+mn-lt"/>
              </a:rPr>
              <a:t>Susan </a:t>
            </a:r>
            <a:r>
              <a:rPr lang="en-US" sz="1600" dirty="0" err="1" smtClean="0">
                <a:solidFill>
                  <a:srgbClr val="000000"/>
                </a:solidFill>
                <a:latin typeface="+mn-lt"/>
              </a:rPr>
              <a:t>McLellan</a:t>
            </a:r>
            <a:r>
              <a:rPr lang="en-US" sz="1600" dirty="0" smtClean="0">
                <a:solidFill>
                  <a:srgbClr val="000000"/>
                </a:solidFill>
                <a:latin typeface="+mn-lt"/>
              </a:rPr>
              <a:t>, MD</a:t>
            </a:r>
            <a:endParaRPr lang="en-US" sz="1600" dirty="0">
              <a:solidFill>
                <a:srgbClr val="000000"/>
              </a:solidFill>
              <a:latin typeface="+mn-lt"/>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0635" y="166408"/>
            <a:ext cx="6109365" cy="707886"/>
          </a:xfrm>
          <a:prstGeom prst="rect">
            <a:avLst/>
          </a:prstGeom>
          <a:noFill/>
        </p:spPr>
        <p:txBody>
          <a:bodyPr wrap="none" rtlCol="0">
            <a:spAutoFit/>
          </a:bodyPr>
          <a:lstStyle/>
          <a:p>
            <a:r>
              <a:rPr lang="en-US" sz="4000" b="1" dirty="0" smtClean="0">
                <a:solidFill>
                  <a:srgbClr val="FFFF00"/>
                </a:solidFill>
                <a:latin typeface="+mn-lt"/>
              </a:rPr>
              <a:t>What is your diagnosis?</a:t>
            </a:r>
            <a:endParaRPr lang="en-US" dirty="0">
              <a:solidFill>
                <a:srgbClr val="FFFF00"/>
              </a:solidFill>
              <a:latin typeface="+mn-lt"/>
            </a:endParaRPr>
          </a:p>
        </p:txBody>
      </p:sp>
      <p:pic>
        <p:nvPicPr>
          <p:cNvPr id="3" name="Picture 6" descr="My Pictures0011"/>
          <p:cNvPicPr>
            <a:picLocks noChangeAspect="1" noChangeArrowheads="1"/>
          </p:cNvPicPr>
          <p:nvPr/>
        </p:nvPicPr>
        <p:blipFill>
          <a:blip r:embed="rId2" cstate="print"/>
          <a:srcRect/>
          <a:stretch>
            <a:fillRect/>
          </a:stretch>
        </p:blipFill>
        <p:spPr bwMode="auto">
          <a:xfrm>
            <a:off x="285750" y="1581150"/>
            <a:ext cx="4111625" cy="4475163"/>
          </a:xfrm>
          <a:prstGeom prst="rect">
            <a:avLst/>
          </a:prstGeom>
          <a:noFill/>
        </p:spPr>
      </p:pic>
      <p:sp>
        <p:nvSpPr>
          <p:cNvPr id="4" name="TextBox 3"/>
          <p:cNvSpPr txBox="1"/>
          <p:nvPr/>
        </p:nvSpPr>
        <p:spPr>
          <a:xfrm>
            <a:off x="277346" y="5449669"/>
            <a:ext cx="2076209" cy="584775"/>
          </a:xfrm>
          <a:prstGeom prst="rect">
            <a:avLst/>
          </a:prstGeom>
          <a:noFill/>
        </p:spPr>
        <p:txBody>
          <a:bodyPr wrap="none" rtlCol="0">
            <a:spAutoFit/>
          </a:bodyPr>
          <a:lstStyle/>
          <a:p>
            <a:r>
              <a:rPr lang="en-US" sz="1600" dirty="0" smtClean="0">
                <a:solidFill>
                  <a:srgbClr val="000000"/>
                </a:solidFill>
                <a:latin typeface="+mn-lt"/>
              </a:rPr>
              <a:t>Courtesy of</a:t>
            </a:r>
          </a:p>
          <a:p>
            <a:r>
              <a:rPr lang="en-US" sz="1600" dirty="0" smtClean="0">
                <a:solidFill>
                  <a:srgbClr val="000000"/>
                </a:solidFill>
                <a:latin typeface="+mn-lt"/>
              </a:rPr>
              <a:t>Susan </a:t>
            </a:r>
            <a:r>
              <a:rPr lang="en-US" sz="1600" dirty="0" err="1" smtClean="0">
                <a:solidFill>
                  <a:srgbClr val="000000"/>
                </a:solidFill>
                <a:latin typeface="+mn-lt"/>
              </a:rPr>
              <a:t>McLellan</a:t>
            </a:r>
            <a:r>
              <a:rPr lang="en-US" sz="1600" dirty="0" smtClean="0">
                <a:solidFill>
                  <a:srgbClr val="000000"/>
                </a:solidFill>
                <a:latin typeface="+mn-lt"/>
              </a:rPr>
              <a:t>, MD</a:t>
            </a:r>
            <a:endParaRPr lang="en-US" sz="1600" dirty="0">
              <a:solidFill>
                <a:srgbClr val="000000"/>
              </a:solidFill>
              <a:latin typeface="+mn-lt"/>
            </a:endParaRPr>
          </a:p>
        </p:txBody>
      </p:sp>
      <p:sp>
        <p:nvSpPr>
          <p:cNvPr id="5" name="TextBox 4"/>
          <p:cNvSpPr txBox="1"/>
          <p:nvPr/>
        </p:nvSpPr>
        <p:spPr>
          <a:xfrm>
            <a:off x="4419600" y="1600200"/>
            <a:ext cx="4724400" cy="4154984"/>
          </a:xfrm>
          <a:prstGeom prst="rect">
            <a:avLst/>
          </a:prstGeom>
          <a:noFill/>
        </p:spPr>
        <p:txBody>
          <a:bodyPr wrap="square" rtlCol="0">
            <a:spAutoFit/>
          </a:bodyPr>
          <a:lstStyle/>
          <a:p>
            <a:pPr>
              <a:spcBef>
                <a:spcPts val="1200"/>
              </a:spcBef>
            </a:pPr>
            <a:r>
              <a:rPr lang="en-US" sz="3200" dirty="0" smtClean="0">
                <a:latin typeface="+mn-lt"/>
              </a:rPr>
              <a:t>a.  Spider bite</a:t>
            </a:r>
          </a:p>
          <a:p>
            <a:pPr>
              <a:spcBef>
                <a:spcPts val="1200"/>
              </a:spcBef>
            </a:pPr>
            <a:r>
              <a:rPr lang="en-US" sz="3200" dirty="0" smtClean="0">
                <a:latin typeface="+mn-lt"/>
              </a:rPr>
              <a:t>b.  Bacterial infection</a:t>
            </a:r>
          </a:p>
          <a:p>
            <a:pPr marL="514350" indent="-514350">
              <a:spcBef>
                <a:spcPts val="1200"/>
              </a:spcBef>
              <a:buAutoNum type="alphaLcPeriod" startAt="3"/>
            </a:pPr>
            <a:r>
              <a:rPr lang="en-US" sz="3200" dirty="0" smtClean="0">
                <a:latin typeface="+mn-lt"/>
              </a:rPr>
              <a:t>Necrotizing herpes zoster in HIV patient</a:t>
            </a:r>
          </a:p>
          <a:p>
            <a:pPr marL="514350" indent="-514350">
              <a:spcBef>
                <a:spcPts val="1200"/>
              </a:spcBef>
              <a:buAutoNum type="alphaLcPeriod" startAt="3"/>
            </a:pPr>
            <a:r>
              <a:rPr lang="en-US" sz="3200" dirty="0" err="1" smtClean="0">
                <a:latin typeface="+mn-lt"/>
              </a:rPr>
              <a:t>Romaña’s</a:t>
            </a:r>
            <a:r>
              <a:rPr lang="en-US" sz="3200" dirty="0" smtClean="0">
                <a:latin typeface="+mn-lt"/>
              </a:rPr>
              <a:t> sign         (</a:t>
            </a:r>
            <a:r>
              <a:rPr lang="en-US" sz="3200" i="1" dirty="0" smtClean="0">
                <a:latin typeface="+mn-lt"/>
              </a:rPr>
              <a:t>T </a:t>
            </a:r>
            <a:r>
              <a:rPr lang="en-US" sz="3200" i="1" dirty="0" err="1" smtClean="0">
                <a:latin typeface="+mn-lt"/>
              </a:rPr>
              <a:t>cruzi</a:t>
            </a:r>
            <a:r>
              <a:rPr lang="en-US" sz="3200" i="1" dirty="0" smtClean="0">
                <a:latin typeface="+mn-lt"/>
              </a:rPr>
              <a:t> </a:t>
            </a:r>
            <a:r>
              <a:rPr lang="en-US" sz="3200" dirty="0" err="1" smtClean="0">
                <a:latin typeface="+mn-lt"/>
              </a:rPr>
              <a:t>chagoma</a:t>
            </a:r>
            <a:r>
              <a:rPr lang="en-US" sz="3200" dirty="0" smtClean="0">
                <a:latin typeface="+mn-lt"/>
              </a:rPr>
              <a:t>) </a:t>
            </a:r>
          </a:p>
          <a:p>
            <a:pPr marL="514350" indent="-514350">
              <a:spcBef>
                <a:spcPts val="1200"/>
              </a:spcBef>
              <a:buAutoNum type="alphaLcPeriod" startAt="3"/>
            </a:pPr>
            <a:r>
              <a:rPr lang="en-US" sz="3200" dirty="0" smtClean="0">
                <a:latin typeface="+mn-lt"/>
              </a:rPr>
              <a:t>Trauma related</a:t>
            </a:r>
            <a:endParaRPr lang="en-US" dirty="0">
              <a:latin typeface="+mn-lt"/>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495300" y="0"/>
            <a:ext cx="8178800" cy="1295400"/>
          </a:xfrm>
          <a:prstGeom prst="rect">
            <a:avLst/>
          </a:prstGeom>
          <a:noFill/>
          <a:ln w="9525">
            <a:noFill/>
            <a:miter lim="800000"/>
            <a:headEnd/>
            <a:tailEnd/>
          </a:ln>
          <a:effectLst/>
        </p:spPr>
        <p:txBody>
          <a:bodyPr/>
          <a:lstStyle/>
          <a:p>
            <a:pPr marL="342900" indent="-342900">
              <a:lnSpc>
                <a:spcPct val="115000"/>
              </a:lnSpc>
              <a:spcBef>
                <a:spcPct val="5000"/>
              </a:spcBef>
            </a:pPr>
            <a:r>
              <a:rPr lang="en-US" sz="3600" b="1" dirty="0">
                <a:solidFill>
                  <a:srgbClr val="FFFF00"/>
                </a:solidFill>
                <a:latin typeface="+mn-lt"/>
              </a:rPr>
              <a:t>Haitian woman presents with fever  </a:t>
            </a:r>
            <a:r>
              <a:rPr lang="en-US" sz="3600" b="1" dirty="0" smtClean="0">
                <a:solidFill>
                  <a:srgbClr val="FFFF00"/>
                </a:solidFill>
                <a:latin typeface="+mn-lt"/>
              </a:rPr>
              <a:t>&amp; </a:t>
            </a:r>
            <a:r>
              <a:rPr lang="en-US" sz="3600" b="1" dirty="0">
                <a:solidFill>
                  <a:srgbClr val="FFFF00"/>
                </a:solidFill>
                <a:latin typeface="+mn-lt"/>
              </a:rPr>
              <a:t>swelling on right side of </a:t>
            </a:r>
            <a:r>
              <a:rPr lang="en-US" sz="3600" b="1" dirty="0" smtClean="0">
                <a:solidFill>
                  <a:srgbClr val="FFFF00"/>
                </a:solidFill>
                <a:latin typeface="+mn-lt"/>
              </a:rPr>
              <a:t>face …</a:t>
            </a:r>
            <a:endParaRPr lang="en-US" sz="3600" b="1" dirty="0">
              <a:solidFill>
                <a:srgbClr val="FFFF00"/>
              </a:solidFill>
              <a:latin typeface="+mn-lt"/>
            </a:endParaRPr>
          </a:p>
        </p:txBody>
      </p:sp>
      <p:pic>
        <p:nvPicPr>
          <p:cNvPr id="326662" name="Picture 6" descr="My Pictures0011"/>
          <p:cNvPicPr>
            <a:picLocks noChangeAspect="1" noChangeArrowheads="1"/>
          </p:cNvPicPr>
          <p:nvPr/>
        </p:nvPicPr>
        <p:blipFill>
          <a:blip r:embed="rId2" cstate="print"/>
          <a:srcRect/>
          <a:stretch>
            <a:fillRect/>
          </a:stretch>
        </p:blipFill>
        <p:spPr bwMode="auto">
          <a:xfrm>
            <a:off x="285750" y="1581150"/>
            <a:ext cx="4111625" cy="4475163"/>
          </a:xfrm>
          <a:prstGeom prst="rect">
            <a:avLst/>
          </a:prstGeom>
          <a:noFill/>
        </p:spPr>
      </p:pic>
      <p:pic>
        <p:nvPicPr>
          <p:cNvPr id="326664" name="Picture 8" descr="806fig3"/>
          <p:cNvPicPr>
            <a:picLocks noChangeAspect="1" noChangeArrowheads="1"/>
          </p:cNvPicPr>
          <p:nvPr/>
        </p:nvPicPr>
        <p:blipFill>
          <a:blip r:embed="rId3" cstate="print"/>
          <a:srcRect/>
          <a:stretch>
            <a:fillRect/>
          </a:stretch>
        </p:blipFill>
        <p:spPr bwMode="auto">
          <a:xfrm>
            <a:off x="4570413" y="1567190"/>
            <a:ext cx="4516437" cy="4514850"/>
          </a:xfrm>
          <a:prstGeom prst="rect">
            <a:avLst/>
          </a:prstGeom>
          <a:noFill/>
        </p:spPr>
      </p:pic>
      <p:sp>
        <p:nvSpPr>
          <p:cNvPr id="326665" name="Text Box 9"/>
          <p:cNvSpPr txBox="1">
            <a:spLocks noChangeArrowheads="1"/>
          </p:cNvSpPr>
          <p:nvPr/>
        </p:nvSpPr>
        <p:spPr bwMode="auto">
          <a:xfrm>
            <a:off x="4547773" y="5662613"/>
            <a:ext cx="4542462" cy="461665"/>
          </a:xfrm>
          <a:prstGeom prst="rect">
            <a:avLst/>
          </a:prstGeom>
          <a:noFill/>
          <a:ln w="9525">
            <a:noFill/>
            <a:miter lim="800000"/>
            <a:headEnd/>
            <a:tailEnd/>
          </a:ln>
          <a:effectLst/>
        </p:spPr>
        <p:txBody>
          <a:bodyPr wrap="none">
            <a:spAutoFit/>
          </a:bodyPr>
          <a:lstStyle/>
          <a:p>
            <a:r>
              <a:rPr lang="en-US" dirty="0">
                <a:latin typeface="+mn-lt"/>
              </a:rPr>
              <a:t>[different patient, same disease]</a:t>
            </a:r>
          </a:p>
        </p:txBody>
      </p:sp>
      <p:sp>
        <p:nvSpPr>
          <p:cNvPr id="8" name="TextBox 7"/>
          <p:cNvSpPr txBox="1"/>
          <p:nvPr/>
        </p:nvSpPr>
        <p:spPr>
          <a:xfrm>
            <a:off x="277346" y="5449669"/>
            <a:ext cx="2076209" cy="584775"/>
          </a:xfrm>
          <a:prstGeom prst="rect">
            <a:avLst/>
          </a:prstGeom>
          <a:noFill/>
        </p:spPr>
        <p:txBody>
          <a:bodyPr wrap="none" rtlCol="0">
            <a:spAutoFit/>
          </a:bodyPr>
          <a:lstStyle/>
          <a:p>
            <a:r>
              <a:rPr lang="en-US" sz="1600" dirty="0" smtClean="0">
                <a:solidFill>
                  <a:srgbClr val="000000"/>
                </a:solidFill>
                <a:latin typeface="+mn-lt"/>
              </a:rPr>
              <a:t>Courtesy of</a:t>
            </a:r>
          </a:p>
          <a:p>
            <a:r>
              <a:rPr lang="en-US" sz="1600" dirty="0" smtClean="0">
                <a:solidFill>
                  <a:srgbClr val="000000"/>
                </a:solidFill>
                <a:latin typeface="+mn-lt"/>
              </a:rPr>
              <a:t>Susan </a:t>
            </a:r>
            <a:r>
              <a:rPr lang="en-US" sz="1600" dirty="0" err="1" smtClean="0">
                <a:solidFill>
                  <a:srgbClr val="000000"/>
                </a:solidFill>
                <a:latin typeface="+mn-lt"/>
              </a:rPr>
              <a:t>McLellan</a:t>
            </a:r>
            <a:r>
              <a:rPr lang="en-US" sz="1600" dirty="0" smtClean="0">
                <a:solidFill>
                  <a:srgbClr val="000000"/>
                </a:solidFill>
                <a:latin typeface="+mn-lt"/>
              </a:rPr>
              <a:t>, MD</a:t>
            </a:r>
            <a:endParaRPr lang="en-US" sz="1600" dirty="0">
              <a:solidFill>
                <a:srgbClr val="000000"/>
              </a:solidFill>
              <a:latin typeface="+mn-lt"/>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0635" y="230576"/>
            <a:ext cx="6109365" cy="707886"/>
          </a:xfrm>
          <a:prstGeom prst="rect">
            <a:avLst/>
          </a:prstGeom>
          <a:noFill/>
        </p:spPr>
        <p:txBody>
          <a:bodyPr wrap="none" rtlCol="0">
            <a:spAutoFit/>
          </a:bodyPr>
          <a:lstStyle/>
          <a:p>
            <a:r>
              <a:rPr lang="en-US" sz="4000" b="1" dirty="0" smtClean="0">
                <a:solidFill>
                  <a:srgbClr val="FFFF00"/>
                </a:solidFill>
                <a:latin typeface="+mn-lt"/>
              </a:rPr>
              <a:t>What is your diagnosis?</a:t>
            </a:r>
            <a:endParaRPr lang="en-US" dirty="0">
              <a:solidFill>
                <a:srgbClr val="FFFF00"/>
              </a:solidFill>
              <a:latin typeface="+mn-lt"/>
            </a:endParaRPr>
          </a:p>
        </p:txBody>
      </p:sp>
      <p:pic>
        <p:nvPicPr>
          <p:cNvPr id="3" name="Picture 6" descr="My Pictures0011"/>
          <p:cNvPicPr>
            <a:picLocks noChangeAspect="1" noChangeArrowheads="1"/>
          </p:cNvPicPr>
          <p:nvPr/>
        </p:nvPicPr>
        <p:blipFill>
          <a:blip r:embed="rId2" cstate="print"/>
          <a:srcRect/>
          <a:stretch>
            <a:fillRect/>
          </a:stretch>
        </p:blipFill>
        <p:spPr bwMode="auto">
          <a:xfrm>
            <a:off x="285750" y="1581150"/>
            <a:ext cx="4111625" cy="4475163"/>
          </a:xfrm>
          <a:prstGeom prst="rect">
            <a:avLst/>
          </a:prstGeom>
          <a:noFill/>
        </p:spPr>
      </p:pic>
      <p:sp>
        <p:nvSpPr>
          <p:cNvPr id="4" name="TextBox 3"/>
          <p:cNvSpPr txBox="1"/>
          <p:nvPr/>
        </p:nvSpPr>
        <p:spPr>
          <a:xfrm>
            <a:off x="277346" y="5449669"/>
            <a:ext cx="2076209" cy="584775"/>
          </a:xfrm>
          <a:prstGeom prst="rect">
            <a:avLst/>
          </a:prstGeom>
          <a:noFill/>
        </p:spPr>
        <p:txBody>
          <a:bodyPr wrap="none" rtlCol="0">
            <a:spAutoFit/>
          </a:bodyPr>
          <a:lstStyle/>
          <a:p>
            <a:r>
              <a:rPr lang="en-US" sz="1600" dirty="0" smtClean="0">
                <a:solidFill>
                  <a:srgbClr val="000000"/>
                </a:solidFill>
                <a:latin typeface="+mn-lt"/>
              </a:rPr>
              <a:t>Courtesy of</a:t>
            </a:r>
          </a:p>
          <a:p>
            <a:r>
              <a:rPr lang="en-US" sz="1600" dirty="0" smtClean="0">
                <a:solidFill>
                  <a:srgbClr val="000000"/>
                </a:solidFill>
                <a:latin typeface="+mn-lt"/>
              </a:rPr>
              <a:t>Susan </a:t>
            </a:r>
            <a:r>
              <a:rPr lang="en-US" sz="1600" dirty="0" err="1" smtClean="0">
                <a:solidFill>
                  <a:srgbClr val="000000"/>
                </a:solidFill>
                <a:latin typeface="+mn-lt"/>
              </a:rPr>
              <a:t>McLellan</a:t>
            </a:r>
            <a:r>
              <a:rPr lang="en-US" sz="1600" dirty="0" smtClean="0">
                <a:solidFill>
                  <a:srgbClr val="000000"/>
                </a:solidFill>
                <a:latin typeface="+mn-lt"/>
              </a:rPr>
              <a:t>, MD</a:t>
            </a:r>
            <a:endParaRPr lang="en-US" sz="1600" dirty="0">
              <a:solidFill>
                <a:srgbClr val="000000"/>
              </a:solidFill>
              <a:latin typeface="+mn-lt"/>
            </a:endParaRPr>
          </a:p>
        </p:txBody>
      </p:sp>
      <p:sp>
        <p:nvSpPr>
          <p:cNvPr id="5" name="TextBox 4"/>
          <p:cNvSpPr txBox="1"/>
          <p:nvPr/>
        </p:nvSpPr>
        <p:spPr>
          <a:xfrm>
            <a:off x="4419600" y="1600200"/>
            <a:ext cx="4724400" cy="4154984"/>
          </a:xfrm>
          <a:prstGeom prst="rect">
            <a:avLst/>
          </a:prstGeom>
          <a:noFill/>
        </p:spPr>
        <p:txBody>
          <a:bodyPr wrap="square" rtlCol="0">
            <a:spAutoFit/>
          </a:bodyPr>
          <a:lstStyle/>
          <a:p>
            <a:pPr>
              <a:spcBef>
                <a:spcPts val="1200"/>
              </a:spcBef>
            </a:pPr>
            <a:r>
              <a:rPr lang="en-US" sz="3200" dirty="0" smtClean="0">
                <a:latin typeface="+mn-lt"/>
              </a:rPr>
              <a:t>a.  Spider bite</a:t>
            </a:r>
          </a:p>
          <a:p>
            <a:pPr>
              <a:spcBef>
                <a:spcPts val="1200"/>
              </a:spcBef>
            </a:pPr>
            <a:r>
              <a:rPr lang="en-US" sz="3200" b="1" dirty="0" smtClean="0">
                <a:solidFill>
                  <a:srgbClr val="FFFF00"/>
                </a:solidFill>
                <a:latin typeface="+mn-lt"/>
              </a:rPr>
              <a:t>b.  Bacterial infection</a:t>
            </a:r>
          </a:p>
          <a:p>
            <a:pPr marL="514350" indent="-514350">
              <a:spcBef>
                <a:spcPts val="1200"/>
              </a:spcBef>
              <a:buAutoNum type="alphaLcPeriod" startAt="3"/>
            </a:pPr>
            <a:r>
              <a:rPr lang="en-US" sz="3200" dirty="0" smtClean="0">
                <a:latin typeface="+mn-lt"/>
              </a:rPr>
              <a:t>Necrotizing herpes zoster in HIV patient</a:t>
            </a:r>
          </a:p>
          <a:p>
            <a:pPr marL="514350" indent="-514350">
              <a:spcBef>
                <a:spcPts val="1200"/>
              </a:spcBef>
              <a:buAutoNum type="alphaLcPeriod" startAt="3"/>
            </a:pPr>
            <a:r>
              <a:rPr lang="en-US" sz="3200" dirty="0" err="1" smtClean="0">
                <a:latin typeface="+mn-lt"/>
              </a:rPr>
              <a:t>Romaña’s</a:t>
            </a:r>
            <a:r>
              <a:rPr lang="en-US" sz="3200" dirty="0" smtClean="0">
                <a:latin typeface="+mn-lt"/>
              </a:rPr>
              <a:t> sign         (</a:t>
            </a:r>
            <a:r>
              <a:rPr lang="en-US" sz="3200" i="1" dirty="0" smtClean="0">
                <a:latin typeface="+mn-lt"/>
              </a:rPr>
              <a:t>T </a:t>
            </a:r>
            <a:r>
              <a:rPr lang="en-US" sz="3200" i="1" dirty="0" err="1" smtClean="0">
                <a:latin typeface="+mn-lt"/>
              </a:rPr>
              <a:t>cruzi</a:t>
            </a:r>
            <a:r>
              <a:rPr lang="en-US" sz="3200" i="1" dirty="0" smtClean="0">
                <a:latin typeface="+mn-lt"/>
              </a:rPr>
              <a:t> </a:t>
            </a:r>
            <a:r>
              <a:rPr lang="en-US" sz="3200" dirty="0" err="1" smtClean="0">
                <a:latin typeface="+mn-lt"/>
              </a:rPr>
              <a:t>chagoma</a:t>
            </a:r>
            <a:r>
              <a:rPr lang="en-US" sz="3200" dirty="0" smtClean="0">
                <a:latin typeface="+mn-lt"/>
              </a:rPr>
              <a:t>) </a:t>
            </a:r>
          </a:p>
          <a:p>
            <a:pPr marL="514350" indent="-514350">
              <a:spcBef>
                <a:spcPts val="1200"/>
              </a:spcBef>
              <a:buAutoNum type="alphaLcPeriod" startAt="3"/>
            </a:pPr>
            <a:r>
              <a:rPr lang="en-US" sz="3200" dirty="0" smtClean="0">
                <a:latin typeface="+mn-lt"/>
              </a:rPr>
              <a:t>Trauma related</a:t>
            </a:r>
            <a:endParaRPr lang="en-US" dirty="0">
              <a:latin typeface="+mn-lt"/>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ChangeArrowheads="1"/>
          </p:cNvSpPr>
          <p:nvPr>
            <p:ph type="title"/>
          </p:nvPr>
        </p:nvSpPr>
        <p:spPr>
          <a:xfrm>
            <a:off x="697992" y="195072"/>
            <a:ext cx="7772400" cy="1143000"/>
          </a:xfrm>
        </p:spPr>
        <p:txBody>
          <a:bodyPr/>
          <a:lstStyle/>
          <a:p>
            <a:r>
              <a:rPr lang="en-US" b="1" dirty="0" smtClean="0"/>
              <a:t>Anthrax in Natural </a:t>
            </a:r>
            <a:r>
              <a:rPr lang="en-US" b="1" dirty="0"/>
              <a:t>Settings</a:t>
            </a:r>
          </a:p>
        </p:txBody>
      </p:sp>
      <p:sp>
        <p:nvSpPr>
          <p:cNvPr id="1254403" name="Text Box 3"/>
          <p:cNvSpPr txBox="1">
            <a:spLocks noChangeArrowheads="1"/>
          </p:cNvSpPr>
          <p:nvPr/>
        </p:nvSpPr>
        <p:spPr bwMode="auto">
          <a:xfrm>
            <a:off x="4120896" y="1654175"/>
            <a:ext cx="5023104" cy="3416320"/>
          </a:xfrm>
          <a:prstGeom prst="rect">
            <a:avLst/>
          </a:prstGeom>
          <a:noFill/>
          <a:ln w="9525">
            <a:noFill/>
            <a:miter lim="800000"/>
            <a:headEnd/>
            <a:tailEnd/>
          </a:ln>
          <a:effectLst/>
        </p:spPr>
        <p:txBody>
          <a:bodyPr wrap="square">
            <a:spAutoFit/>
          </a:bodyPr>
          <a:lstStyle/>
          <a:p>
            <a:r>
              <a:rPr lang="en-US" sz="2800" dirty="0" smtClean="0">
                <a:solidFill>
                  <a:schemeClr val="bg1"/>
                </a:solidFill>
                <a:latin typeface="+mj-lt"/>
                <a:cs typeface="Times New Roman" pitchFamily="18" charset="0"/>
              </a:rPr>
              <a:t>Rural</a:t>
            </a:r>
            <a:r>
              <a:rPr lang="en-US" sz="2800" dirty="0">
                <a:solidFill>
                  <a:schemeClr val="bg1"/>
                </a:solidFill>
                <a:latin typeface="+mj-lt"/>
                <a:cs typeface="Times New Roman" pitchFamily="18" charset="0"/>
              </a:rPr>
              <a:t>, </a:t>
            </a:r>
            <a:r>
              <a:rPr lang="en-US" sz="2800" dirty="0" smtClean="0">
                <a:solidFill>
                  <a:schemeClr val="bg1"/>
                </a:solidFill>
                <a:latin typeface="+mj-lt"/>
                <a:cs typeface="Times New Roman" pitchFamily="18" charset="0"/>
              </a:rPr>
              <a:t>agrarian communities.</a:t>
            </a:r>
            <a:r>
              <a:rPr lang="en-US" sz="2800" dirty="0">
                <a:solidFill>
                  <a:schemeClr val="bg1"/>
                </a:solidFill>
                <a:latin typeface="+mj-lt"/>
                <a:cs typeface="Times New Roman" pitchFamily="18" charset="0"/>
              </a:rPr>
              <a:t>		</a:t>
            </a:r>
          </a:p>
          <a:p>
            <a:r>
              <a:rPr lang="en-US" sz="2800" dirty="0" smtClean="0">
                <a:solidFill>
                  <a:schemeClr val="bg1"/>
                </a:solidFill>
                <a:latin typeface="+mj-lt"/>
                <a:cs typeface="Times New Roman" pitchFamily="18" charset="0"/>
              </a:rPr>
              <a:t>Associated </a:t>
            </a:r>
            <a:r>
              <a:rPr lang="en-US" sz="2800" dirty="0">
                <a:solidFill>
                  <a:schemeClr val="bg1"/>
                </a:solidFill>
                <a:latin typeface="+mj-lt"/>
                <a:cs typeface="Times New Roman" pitchFamily="18" charset="0"/>
              </a:rPr>
              <a:t>with </a:t>
            </a:r>
            <a:r>
              <a:rPr lang="en-US" sz="2800" dirty="0" smtClean="0">
                <a:solidFill>
                  <a:schemeClr val="bg1"/>
                </a:solidFill>
                <a:latin typeface="+mj-lt"/>
                <a:cs typeface="Times New Roman" pitchFamily="18" charset="0"/>
              </a:rPr>
              <a:t>ruminants.</a:t>
            </a:r>
            <a:endParaRPr lang="en-US" sz="2800" dirty="0">
              <a:solidFill>
                <a:schemeClr val="bg1"/>
              </a:solidFill>
              <a:latin typeface="+mj-lt"/>
              <a:cs typeface="Times New Roman" pitchFamily="18" charset="0"/>
            </a:endParaRPr>
          </a:p>
          <a:p>
            <a:endParaRPr lang="en-US" sz="2800" dirty="0">
              <a:solidFill>
                <a:schemeClr val="bg1"/>
              </a:solidFill>
              <a:latin typeface="+mj-lt"/>
              <a:cs typeface="Times New Roman" pitchFamily="18" charset="0"/>
            </a:endParaRPr>
          </a:p>
          <a:p>
            <a:r>
              <a:rPr lang="en-US" sz="2800" dirty="0" smtClean="0">
                <a:solidFill>
                  <a:schemeClr val="bg1"/>
                </a:solidFill>
                <a:latin typeface="+mj-lt"/>
                <a:cs typeface="Times New Roman" pitchFamily="18" charset="0"/>
              </a:rPr>
              <a:t>Three forms of human disease</a:t>
            </a:r>
          </a:p>
          <a:p>
            <a:r>
              <a:rPr lang="en-US" sz="2800" dirty="0" smtClean="0">
                <a:solidFill>
                  <a:schemeClr val="bg1"/>
                </a:solidFill>
                <a:latin typeface="+mj-lt"/>
                <a:cs typeface="Times New Roman" pitchFamily="18" charset="0"/>
              </a:rPr>
              <a:t>	</a:t>
            </a:r>
            <a:r>
              <a:rPr lang="en-US" sz="2400" dirty="0" smtClean="0">
                <a:solidFill>
                  <a:schemeClr val="bg1"/>
                </a:solidFill>
                <a:latin typeface="+mj-lt"/>
                <a:cs typeface="Times New Roman" pitchFamily="18" charset="0"/>
              </a:rPr>
              <a:t>- </a:t>
            </a:r>
            <a:r>
              <a:rPr lang="en-US" sz="2400" dirty="0" err="1" smtClean="0">
                <a:solidFill>
                  <a:schemeClr val="bg1"/>
                </a:solidFill>
                <a:latin typeface="+mj-lt"/>
                <a:cs typeface="Times New Roman" pitchFamily="18" charset="0"/>
              </a:rPr>
              <a:t>cutaneous</a:t>
            </a:r>
            <a:r>
              <a:rPr lang="en-US" sz="2400" dirty="0" smtClean="0">
                <a:solidFill>
                  <a:schemeClr val="bg1"/>
                </a:solidFill>
                <a:latin typeface="+mj-lt"/>
                <a:cs typeface="Times New Roman" pitchFamily="18" charset="0"/>
              </a:rPr>
              <a:t>.</a:t>
            </a:r>
          </a:p>
          <a:p>
            <a:r>
              <a:rPr lang="en-US" sz="2400" dirty="0" smtClean="0">
                <a:solidFill>
                  <a:schemeClr val="bg1"/>
                </a:solidFill>
                <a:latin typeface="+mj-lt"/>
                <a:cs typeface="Times New Roman" pitchFamily="18" charset="0"/>
              </a:rPr>
              <a:t>	- inhalational. </a:t>
            </a:r>
          </a:p>
          <a:p>
            <a:r>
              <a:rPr lang="en-US" sz="2400" dirty="0" smtClean="0">
                <a:solidFill>
                  <a:schemeClr val="bg1"/>
                </a:solidFill>
                <a:latin typeface="+mj-lt"/>
                <a:cs typeface="Times New Roman" pitchFamily="18" charset="0"/>
              </a:rPr>
              <a:t>	- gastrointestinal.</a:t>
            </a:r>
            <a:endParaRPr lang="en-US" sz="2400" dirty="0">
              <a:solidFill>
                <a:schemeClr val="bg1"/>
              </a:solidFill>
              <a:latin typeface="+mj-lt"/>
              <a:cs typeface="Times New Roman" pitchFamily="18" charset="0"/>
            </a:endParaRPr>
          </a:p>
        </p:txBody>
      </p:sp>
      <p:pic>
        <p:nvPicPr>
          <p:cNvPr id="1254404" name="Picture 4" descr="DSCN0521"/>
          <p:cNvPicPr>
            <a:picLocks noChangeAspect="1" noChangeArrowheads="1"/>
          </p:cNvPicPr>
          <p:nvPr/>
        </p:nvPicPr>
        <p:blipFill>
          <a:blip r:embed="rId3" cstate="print">
            <a:lum bright="6000"/>
          </a:blip>
          <a:srcRect/>
          <a:stretch>
            <a:fillRect/>
          </a:stretch>
        </p:blipFill>
        <p:spPr bwMode="auto">
          <a:xfrm>
            <a:off x="0" y="1643063"/>
            <a:ext cx="4157663" cy="5214937"/>
          </a:xfrm>
          <a:prstGeom prst="rect">
            <a:avLst/>
          </a:prstGeom>
          <a:noFill/>
          <a:ln w="9525">
            <a:solidFill>
              <a:schemeClr val="tx1"/>
            </a:solidFill>
            <a:miter lim="800000"/>
            <a:headEnd/>
            <a:tailEnd/>
          </a:ln>
          <a:effectLst/>
        </p:spPr>
      </p:pic>
      <p:sp>
        <p:nvSpPr>
          <p:cNvPr id="5" name="TextBox 4"/>
          <p:cNvSpPr txBox="1"/>
          <p:nvPr/>
        </p:nvSpPr>
        <p:spPr>
          <a:xfrm>
            <a:off x="646386" y="5864772"/>
            <a:ext cx="811441" cy="400110"/>
          </a:xfrm>
          <a:prstGeom prst="rect">
            <a:avLst/>
          </a:prstGeom>
          <a:solidFill>
            <a:srgbClr val="FFFF99">
              <a:alpha val="36863"/>
            </a:srgbClr>
          </a:solidFill>
          <a:ln w="38100">
            <a:solidFill>
              <a:schemeClr val="tx2"/>
            </a:solidFill>
          </a:ln>
        </p:spPr>
        <p:txBody>
          <a:bodyPr wrap="none" rtlCol="0">
            <a:spAutoFit/>
          </a:bodyPr>
          <a:lstStyle/>
          <a:p>
            <a:r>
              <a:rPr lang="en-US" sz="2000" dirty="0" smtClean="0">
                <a:solidFill>
                  <a:srgbClr val="000000"/>
                </a:solidFill>
                <a:latin typeface="+mn-lt"/>
              </a:rPr>
              <a:t>goats</a:t>
            </a:r>
          </a:p>
        </p:txBody>
      </p:sp>
      <p:sp>
        <p:nvSpPr>
          <p:cNvPr id="6" name="TextBox 5"/>
          <p:cNvSpPr txBox="1"/>
          <p:nvPr/>
        </p:nvSpPr>
        <p:spPr>
          <a:xfrm>
            <a:off x="1143000" y="2667000"/>
            <a:ext cx="997389" cy="400110"/>
          </a:xfrm>
          <a:prstGeom prst="rect">
            <a:avLst/>
          </a:prstGeom>
          <a:solidFill>
            <a:srgbClr val="FFFF99">
              <a:alpha val="36863"/>
            </a:srgbClr>
          </a:solidFill>
          <a:ln w="38100">
            <a:solidFill>
              <a:schemeClr val="tx2"/>
            </a:solidFill>
          </a:ln>
        </p:spPr>
        <p:txBody>
          <a:bodyPr wrap="none" rtlCol="0">
            <a:spAutoFit/>
          </a:bodyPr>
          <a:lstStyle/>
          <a:p>
            <a:r>
              <a:rPr lang="en-US" sz="2000" dirty="0" smtClean="0">
                <a:solidFill>
                  <a:srgbClr val="000000"/>
                </a:solidFill>
                <a:latin typeface="+mn-lt"/>
              </a:rPr>
              <a:t>camels</a:t>
            </a:r>
          </a:p>
        </p:txBody>
      </p:sp>
      <p:sp>
        <p:nvSpPr>
          <p:cNvPr id="7" name="TextBox 6"/>
          <p:cNvSpPr txBox="1"/>
          <p:nvPr/>
        </p:nvSpPr>
        <p:spPr>
          <a:xfrm>
            <a:off x="1839310" y="4945117"/>
            <a:ext cx="883575" cy="400110"/>
          </a:xfrm>
          <a:prstGeom prst="rect">
            <a:avLst/>
          </a:prstGeom>
          <a:solidFill>
            <a:srgbClr val="FFFF99">
              <a:alpha val="36863"/>
            </a:srgbClr>
          </a:solidFill>
          <a:ln w="38100">
            <a:solidFill>
              <a:schemeClr val="tx2"/>
            </a:solidFill>
          </a:ln>
        </p:spPr>
        <p:txBody>
          <a:bodyPr wrap="none" rtlCol="0">
            <a:spAutoFit/>
          </a:bodyPr>
          <a:lstStyle/>
          <a:p>
            <a:r>
              <a:rPr lang="en-US" sz="2000" dirty="0" smtClean="0">
                <a:solidFill>
                  <a:srgbClr val="000000"/>
                </a:solidFill>
                <a:latin typeface="+mn-lt"/>
              </a:rPr>
              <a:t>sheep</a:t>
            </a:r>
          </a:p>
        </p:txBody>
      </p:sp>
      <p:sp>
        <p:nvSpPr>
          <p:cNvPr id="8" name="TextBox 7"/>
          <p:cNvSpPr txBox="1"/>
          <p:nvPr/>
        </p:nvSpPr>
        <p:spPr>
          <a:xfrm>
            <a:off x="2052881" y="6488668"/>
            <a:ext cx="2069797" cy="369332"/>
          </a:xfrm>
          <a:prstGeom prst="rect">
            <a:avLst/>
          </a:prstGeom>
          <a:noFill/>
          <a:ln>
            <a:solidFill>
              <a:schemeClr val="tx1"/>
            </a:solidFill>
          </a:ln>
        </p:spPr>
        <p:txBody>
          <a:bodyPr wrap="none" rtlCol="0">
            <a:spAutoFit/>
          </a:bodyPr>
          <a:lstStyle/>
          <a:p>
            <a:r>
              <a:rPr lang="en-US" sz="1800" dirty="0" smtClean="0">
                <a:latin typeface="+mn-lt"/>
              </a:rPr>
              <a:t>Central Mauritania</a:t>
            </a:r>
          </a:p>
        </p:txBody>
      </p:sp>
      <p:sp>
        <p:nvSpPr>
          <p:cNvPr id="9" name="TextBox 8"/>
          <p:cNvSpPr txBox="1"/>
          <p:nvPr/>
        </p:nvSpPr>
        <p:spPr>
          <a:xfrm>
            <a:off x="2362200" y="4191000"/>
            <a:ext cx="1694695" cy="400110"/>
          </a:xfrm>
          <a:prstGeom prst="rect">
            <a:avLst/>
          </a:prstGeom>
          <a:solidFill>
            <a:srgbClr val="FFFF99">
              <a:alpha val="36863"/>
            </a:srgbClr>
          </a:solidFill>
          <a:ln w="38100">
            <a:solidFill>
              <a:schemeClr val="tx2"/>
            </a:solidFill>
          </a:ln>
        </p:spPr>
        <p:txBody>
          <a:bodyPr wrap="none" rtlCol="0">
            <a:spAutoFit/>
          </a:bodyPr>
          <a:lstStyle/>
          <a:p>
            <a:r>
              <a:rPr lang="en-US" sz="2000" dirty="0" smtClean="0">
                <a:solidFill>
                  <a:srgbClr val="000000"/>
                </a:solidFill>
                <a:latin typeface="+mn-lt"/>
              </a:rPr>
              <a:t>non-ruminant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440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5440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5440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544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ChangeArrowheads="1"/>
          </p:cNvSpPr>
          <p:nvPr>
            <p:ph type="title"/>
          </p:nvPr>
        </p:nvSpPr>
        <p:spPr>
          <a:xfrm>
            <a:off x="697992" y="195072"/>
            <a:ext cx="7772400" cy="1143000"/>
          </a:xfrm>
        </p:spPr>
        <p:txBody>
          <a:bodyPr/>
          <a:lstStyle/>
          <a:p>
            <a:r>
              <a:rPr lang="en-US" b="1" dirty="0" smtClean="0">
                <a:latin typeface="+mn-lt"/>
              </a:rPr>
              <a:t>Anthrax in Natural </a:t>
            </a:r>
            <a:r>
              <a:rPr lang="en-US" b="1" dirty="0">
                <a:latin typeface="+mn-lt"/>
              </a:rPr>
              <a:t>Settings</a:t>
            </a:r>
          </a:p>
        </p:txBody>
      </p:sp>
      <p:pic>
        <p:nvPicPr>
          <p:cNvPr id="1254404" name="Picture 4" descr="DSCN0521"/>
          <p:cNvPicPr>
            <a:picLocks noChangeAspect="1" noChangeArrowheads="1"/>
          </p:cNvPicPr>
          <p:nvPr/>
        </p:nvPicPr>
        <p:blipFill>
          <a:blip r:embed="rId3" cstate="print">
            <a:lum bright="6000"/>
          </a:blip>
          <a:srcRect/>
          <a:stretch>
            <a:fillRect/>
          </a:stretch>
        </p:blipFill>
        <p:spPr bwMode="auto">
          <a:xfrm>
            <a:off x="0" y="1643063"/>
            <a:ext cx="4157663" cy="5214937"/>
          </a:xfrm>
          <a:prstGeom prst="rect">
            <a:avLst/>
          </a:prstGeom>
          <a:noFill/>
          <a:ln w="9525">
            <a:solidFill>
              <a:schemeClr val="tx1"/>
            </a:solidFill>
            <a:miter lim="800000"/>
            <a:headEnd/>
            <a:tailEnd/>
          </a:ln>
          <a:effectLst/>
        </p:spPr>
      </p:pic>
      <p:sp>
        <p:nvSpPr>
          <p:cNvPr id="5" name="TextBox 4"/>
          <p:cNvSpPr txBox="1"/>
          <p:nvPr/>
        </p:nvSpPr>
        <p:spPr>
          <a:xfrm>
            <a:off x="646386" y="5864772"/>
            <a:ext cx="811441" cy="400110"/>
          </a:xfrm>
          <a:prstGeom prst="rect">
            <a:avLst/>
          </a:prstGeom>
          <a:solidFill>
            <a:srgbClr val="FFFF99">
              <a:alpha val="36863"/>
            </a:srgbClr>
          </a:solidFill>
          <a:ln w="38100">
            <a:solidFill>
              <a:schemeClr val="tx2"/>
            </a:solidFill>
          </a:ln>
        </p:spPr>
        <p:txBody>
          <a:bodyPr wrap="none" rtlCol="0">
            <a:spAutoFit/>
          </a:bodyPr>
          <a:lstStyle/>
          <a:p>
            <a:r>
              <a:rPr lang="en-US" sz="2000" dirty="0" smtClean="0">
                <a:solidFill>
                  <a:srgbClr val="000000"/>
                </a:solidFill>
                <a:latin typeface="+mn-lt"/>
              </a:rPr>
              <a:t>goats</a:t>
            </a:r>
          </a:p>
        </p:txBody>
      </p:sp>
      <p:sp>
        <p:nvSpPr>
          <p:cNvPr id="6" name="TextBox 5"/>
          <p:cNvSpPr txBox="1"/>
          <p:nvPr/>
        </p:nvSpPr>
        <p:spPr>
          <a:xfrm>
            <a:off x="1143000" y="2667000"/>
            <a:ext cx="997389" cy="400110"/>
          </a:xfrm>
          <a:prstGeom prst="rect">
            <a:avLst/>
          </a:prstGeom>
          <a:solidFill>
            <a:srgbClr val="FFFF99">
              <a:alpha val="36863"/>
            </a:srgbClr>
          </a:solidFill>
          <a:ln w="38100">
            <a:solidFill>
              <a:schemeClr val="tx2"/>
            </a:solidFill>
          </a:ln>
        </p:spPr>
        <p:txBody>
          <a:bodyPr wrap="none" rtlCol="0">
            <a:spAutoFit/>
          </a:bodyPr>
          <a:lstStyle/>
          <a:p>
            <a:r>
              <a:rPr lang="en-US" sz="2000" dirty="0" smtClean="0">
                <a:solidFill>
                  <a:srgbClr val="000000"/>
                </a:solidFill>
                <a:latin typeface="+mn-lt"/>
              </a:rPr>
              <a:t>camels</a:t>
            </a:r>
          </a:p>
        </p:txBody>
      </p:sp>
      <p:sp>
        <p:nvSpPr>
          <p:cNvPr id="7" name="TextBox 6"/>
          <p:cNvSpPr txBox="1"/>
          <p:nvPr/>
        </p:nvSpPr>
        <p:spPr>
          <a:xfrm>
            <a:off x="1839310" y="4945117"/>
            <a:ext cx="883575" cy="400110"/>
          </a:xfrm>
          <a:prstGeom prst="rect">
            <a:avLst/>
          </a:prstGeom>
          <a:solidFill>
            <a:srgbClr val="FFFF99">
              <a:alpha val="36863"/>
            </a:srgbClr>
          </a:solidFill>
          <a:ln w="38100">
            <a:solidFill>
              <a:schemeClr val="tx2"/>
            </a:solidFill>
          </a:ln>
        </p:spPr>
        <p:txBody>
          <a:bodyPr wrap="none" rtlCol="0">
            <a:spAutoFit/>
          </a:bodyPr>
          <a:lstStyle/>
          <a:p>
            <a:r>
              <a:rPr lang="en-US" sz="2000" dirty="0" smtClean="0">
                <a:solidFill>
                  <a:srgbClr val="000000"/>
                </a:solidFill>
                <a:latin typeface="+mn-lt"/>
              </a:rPr>
              <a:t>sheep</a:t>
            </a:r>
          </a:p>
        </p:txBody>
      </p:sp>
      <p:sp>
        <p:nvSpPr>
          <p:cNvPr id="8" name="TextBox 7"/>
          <p:cNvSpPr txBox="1"/>
          <p:nvPr/>
        </p:nvSpPr>
        <p:spPr>
          <a:xfrm>
            <a:off x="2052881" y="6488668"/>
            <a:ext cx="2069797" cy="369332"/>
          </a:xfrm>
          <a:prstGeom prst="rect">
            <a:avLst/>
          </a:prstGeom>
          <a:noFill/>
          <a:ln>
            <a:solidFill>
              <a:schemeClr val="tx1"/>
            </a:solidFill>
          </a:ln>
        </p:spPr>
        <p:txBody>
          <a:bodyPr wrap="none" rtlCol="0">
            <a:spAutoFit/>
          </a:bodyPr>
          <a:lstStyle/>
          <a:p>
            <a:r>
              <a:rPr lang="en-US" sz="1800" dirty="0" smtClean="0">
                <a:solidFill>
                  <a:schemeClr val="bg1"/>
                </a:solidFill>
                <a:latin typeface="+mn-lt"/>
              </a:rPr>
              <a:t>Central Mauritania</a:t>
            </a:r>
          </a:p>
        </p:txBody>
      </p:sp>
      <p:sp>
        <p:nvSpPr>
          <p:cNvPr id="9" name="TextBox 8"/>
          <p:cNvSpPr txBox="1"/>
          <p:nvPr/>
        </p:nvSpPr>
        <p:spPr>
          <a:xfrm>
            <a:off x="2362200" y="4191000"/>
            <a:ext cx="1694695" cy="400110"/>
          </a:xfrm>
          <a:prstGeom prst="rect">
            <a:avLst/>
          </a:prstGeom>
          <a:solidFill>
            <a:srgbClr val="FFFF99">
              <a:alpha val="36863"/>
            </a:srgbClr>
          </a:solidFill>
          <a:ln w="38100">
            <a:solidFill>
              <a:schemeClr val="tx2"/>
            </a:solidFill>
          </a:ln>
        </p:spPr>
        <p:txBody>
          <a:bodyPr wrap="none" rtlCol="0">
            <a:spAutoFit/>
          </a:bodyPr>
          <a:lstStyle/>
          <a:p>
            <a:r>
              <a:rPr lang="en-US" sz="2000" dirty="0" smtClean="0">
                <a:solidFill>
                  <a:srgbClr val="000000"/>
                </a:solidFill>
                <a:latin typeface="+mn-lt"/>
              </a:rPr>
              <a:t>non-ruminant</a:t>
            </a:r>
          </a:p>
        </p:txBody>
      </p:sp>
      <p:sp>
        <p:nvSpPr>
          <p:cNvPr id="10" name="Text Box 3"/>
          <p:cNvSpPr txBox="1">
            <a:spLocks noChangeArrowheads="1"/>
          </p:cNvSpPr>
          <p:nvPr/>
        </p:nvSpPr>
        <p:spPr bwMode="auto">
          <a:xfrm>
            <a:off x="4378325" y="1654175"/>
            <a:ext cx="4765675" cy="4401205"/>
          </a:xfrm>
          <a:prstGeom prst="rect">
            <a:avLst/>
          </a:prstGeom>
          <a:noFill/>
          <a:ln w="9525">
            <a:noFill/>
            <a:miter lim="800000"/>
            <a:headEnd/>
            <a:tailEnd/>
          </a:ln>
          <a:effectLst/>
        </p:spPr>
        <p:txBody>
          <a:bodyPr wrap="square">
            <a:spAutoFit/>
          </a:bodyPr>
          <a:lstStyle/>
          <a:p>
            <a:r>
              <a:rPr lang="en-US" sz="2800" dirty="0" smtClean="0">
                <a:solidFill>
                  <a:schemeClr val="bg1"/>
                </a:solidFill>
                <a:latin typeface="+mn-lt"/>
                <a:cs typeface="Times New Roman" pitchFamily="18" charset="0"/>
              </a:rPr>
              <a:t>Inhalational form</a:t>
            </a:r>
          </a:p>
          <a:p>
            <a:endParaRPr lang="en-US" sz="2800" dirty="0">
              <a:solidFill>
                <a:schemeClr val="bg1"/>
              </a:solidFill>
              <a:latin typeface="+mn-lt"/>
              <a:cs typeface="Times New Roman" pitchFamily="18" charset="0"/>
            </a:endParaRPr>
          </a:p>
          <a:p>
            <a:r>
              <a:rPr lang="en-US" sz="2800" dirty="0" err="1">
                <a:solidFill>
                  <a:schemeClr val="bg1"/>
                </a:solidFill>
                <a:latin typeface="+mn-lt"/>
                <a:cs typeface="Times New Roman" pitchFamily="18" charset="0"/>
              </a:rPr>
              <a:t>Woolsorter’s</a:t>
            </a:r>
            <a:r>
              <a:rPr lang="en-US" sz="2800" dirty="0">
                <a:solidFill>
                  <a:schemeClr val="bg1"/>
                </a:solidFill>
                <a:latin typeface="+mn-lt"/>
                <a:cs typeface="Times New Roman" pitchFamily="18" charset="0"/>
              </a:rPr>
              <a:t> </a:t>
            </a:r>
            <a:r>
              <a:rPr lang="en-US" sz="2800" dirty="0" smtClean="0">
                <a:solidFill>
                  <a:schemeClr val="bg1"/>
                </a:solidFill>
                <a:latin typeface="+mn-lt"/>
                <a:cs typeface="Times New Roman" pitchFamily="18" charset="0"/>
              </a:rPr>
              <a:t>disease.</a:t>
            </a:r>
          </a:p>
          <a:p>
            <a:endParaRPr lang="en-US" sz="2800" dirty="0">
              <a:solidFill>
                <a:schemeClr val="bg1"/>
              </a:solidFill>
              <a:latin typeface="+mn-lt"/>
              <a:cs typeface="Times New Roman" pitchFamily="18" charset="0"/>
            </a:endParaRPr>
          </a:p>
          <a:p>
            <a:r>
              <a:rPr lang="en-US" sz="2800" dirty="0">
                <a:solidFill>
                  <a:schemeClr val="bg1"/>
                </a:solidFill>
                <a:latin typeface="+mn-lt"/>
                <a:cs typeface="Times New Roman" pitchFamily="18" charset="0"/>
              </a:rPr>
              <a:t>Hides &amp; wool from SW </a:t>
            </a:r>
            <a:r>
              <a:rPr lang="en-US" sz="2800" dirty="0" smtClean="0">
                <a:solidFill>
                  <a:schemeClr val="bg1"/>
                </a:solidFill>
                <a:latin typeface="+mn-lt"/>
                <a:cs typeface="Times New Roman" pitchFamily="18" charset="0"/>
              </a:rPr>
              <a:t>Asia or West Africa.</a:t>
            </a:r>
            <a:endParaRPr lang="en-US" sz="2800" dirty="0">
              <a:solidFill>
                <a:schemeClr val="bg1"/>
              </a:solidFill>
              <a:latin typeface="+mn-lt"/>
              <a:cs typeface="Times New Roman" pitchFamily="18" charset="0"/>
            </a:endParaRPr>
          </a:p>
          <a:p>
            <a:endParaRPr lang="en-US" sz="2800" dirty="0">
              <a:solidFill>
                <a:schemeClr val="bg1"/>
              </a:solidFill>
              <a:latin typeface="+mn-lt"/>
              <a:cs typeface="Times New Roman" pitchFamily="18" charset="0"/>
            </a:endParaRPr>
          </a:p>
          <a:p>
            <a:r>
              <a:rPr lang="en-US" sz="2800" dirty="0">
                <a:solidFill>
                  <a:schemeClr val="bg1"/>
                </a:solidFill>
                <a:latin typeface="+mn-lt"/>
                <a:cs typeface="Times New Roman" pitchFamily="18" charset="0"/>
              </a:rPr>
              <a:t>Veterinary </a:t>
            </a:r>
            <a:r>
              <a:rPr lang="en-US" sz="2800" dirty="0" smtClean="0">
                <a:solidFill>
                  <a:schemeClr val="bg1"/>
                </a:solidFill>
                <a:latin typeface="+mn-lt"/>
                <a:cs typeface="Times New Roman" pitchFamily="18" charset="0"/>
              </a:rPr>
              <a:t>risk</a:t>
            </a:r>
            <a:r>
              <a:rPr lang="en-US" sz="2800" dirty="0" smtClean="0">
                <a:solidFill>
                  <a:schemeClr val="bg1"/>
                </a:solidFill>
                <a:latin typeface="+mn-lt"/>
                <a:cs typeface="Times New Roman" pitchFamily="18" charset="0"/>
              </a:rPr>
              <a:t>.</a:t>
            </a:r>
          </a:p>
          <a:p>
            <a:endParaRPr lang="en-US" sz="2800" dirty="0" smtClean="0">
              <a:solidFill>
                <a:schemeClr val="bg1"/>
              </a:solidFill>
              <a:latin typeface="+mn-lt"/>
              <a:cs typeface="Times New Roman" pitchFamily="18" charset="0"/>
            </a:endParaRPr>
          </a:p>
          <a:p>
            <a:r>
              <a:rPr lang="en-US" sz="2800" dirty="0" smtClean="0">
                <a:solidFill>
                  <a:schemeClr val="bg1"/>
                </a:solidFill>
                <a:latin typeface="+mn-lt"/>
                <a:cs typeface="Times New Roman" pitchFamily="18" charset="0"/>
              </a:rPr>
              <a:t>Vaccine available.</a:t>
            </a:r>
            <a:endParaRPr lang="en-US" sz="2800" dirty="0">
              <a:solidFill>
                <a:schemeClr val="bg1"/>
              </a:solidFill>
              <a:latin typeface="+mn-lt"/>
              <a:cs typeface="Times New Roman" pitchFamily="18" charset="0"/>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1"/>
          </p:nvPr>
        </p:nvGraphicFramePr>
        <p:xfrm>
          <a:off x="3810000" y="1676400"/>
          <a:ext cx="5562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47362" name="Picture 2"/>
          <p:cNvPicPr>
            <a:picLocks noChangeAspect="1" noChangeArrowheads="1"/>
          </p:cNvPicPr>
          <p:nvPr/>
        </p:nvPicPr>
        <p:blipFill>
          <a:blip r:embed="rId7" cstate="print"/>
          <a:srcRect l="14667" r="33333"/>
          <a:stretch>
            <a:fillRect/>
          </a:stretch>
        </p:blipFill>
        <p:spPr bwMode="auto">
          <a:xfrm>
            <a:off x="914400" y="1724025"/>
            <a:ext cx="2971800" cy="4219575"/>
          </a:xfrm>
          <a:prstGeom prst="rect">
            <a:avLst/>
          </a:prstGeom>
          <a:noFill/>
          <a:ln w="9525">
            <a:noFill/>
            <a:miter lim="800000"/>
            <a:headEnd/>
            <a:tailEnd/>
          </a:ln>
        </p:spPr>
      </p:pic>
      <p:sp>
        <p:nvSpPr>
          <p:cNvPr id="6" name="Freeform 5"/>
          <p:cNvSpPr/>
          <p:nvPr/>
        </p:nvSpPr>
        <p:spPr>
          <a:xfrm>
            <a:off x="4267200" y="2566737"/>
            <a:ext cx="4251158" cy="3416968"/>
          </a:xfrm>
          <a:custGeom>
            <a:avLst/>
            <a:gdLst>
              <a:gd name="connsiteX0" fmla="*/ 144379 w 4251158"/>
              <a:gd name="connsiteY0" fmla="*/ 48126 h 3416968"/>
              <a:gd name="connsiteX1" fmla="*/ 1475874 w 4251158"/>
              <a:gd name="connsiteY1" fmla="*/ 176463 h 3416968"/>
              <a:gd name="connsiteX2" fmla="*/ 4251158 w 4251158"/>
              <a:gd name="connsiteY2" fmla="*/ 2406316 h 3416968"/>
              <a:gd name="connsiteX3" fmla="*/ 2502568 w 4251158"/>
              <a:gd name="connsiteY3" fmla="*/ 3224463 h 3416968"/>
              <a:gd name="connsiteX4" fmla="*/ 2630905 w 4251158"/>
              <a:gd name="connsiteY4" fmla="*/ 3416968 h 3416968"/>
              <a:gd name="connsiteX5" fmla="*/ 0 w 4251158"/>
              <a:gd name="connsiteY5" fmla="*/ 2005263 h 3416968"/>
              <a:gd name="connsiteX6" fmla="*/ 96253 w 4251158"/>
              <a:gd name="connsiteY6" fmla="*/ 16042 h 3416968"/>
              <a:gd name="connsiteX7" fmla="*/ 112295 w 4251158"/>
              <a:gd name="connsiteY7" fmla="*/ 0 h 34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1158" h="3416968">
                <a:moveTo>
                  <a:pt x="144379" y="48126"/>
                </a:moveTo>
                <a:lnTo>
                  <a:pt x="1475874" y="176463"/>
                </a:lnTo>
                <a:lnTo>
                  <a:pt x="4251158" y="2406316"/>
                </a:lnTo>
                <a:lnTo>
                  <a:pt x="2502568" y="3224463"/>
                </a:lnTo>
                <a:lnTo>
                  <a:pt x="2630905" y="3416968"/>
                </a:lnTo>
                <a:lnTo>
                  <a:pt x="0" y="2005263"/>
                </a:lnTo>
                <a:lnTo>
                  <a:pt x="96253" y="16042"/>
                </a:lnTo>
                <a:lnTo>
                  <a:pt x="112295" y="0"/>
                </a:lnTo>
              </a:path>
            </a:pathLst>
          </a:custGeom>
          <a:solidFill>
            <a:srgbClr val="000066">
              <a:alpha val="69804"/>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1"/>
          <p:cNvSpPr>
            <a:spLocks noGrp="1"/>
          </p:cNvSpPr>
          <p:nvPr>
            <p:ph type="title"/>
          </p:nvPr>
        </p:nvSpPr>
        <p:spPr>
          <a:xfrm>
            <a:off x="685800" y="176462"/>
            <a:ext cx="7772400" cy="1143000"/>
          </a:xfrm>
        </p:spPr>
        <p:txBody>
          <a:bodyPr/>
          <a:lstStyle/>
          <a:p>
            <a:r>
              <a:rPr lang="en-US" sz="4000" b="1" dirty="0" smtClean="0"/>
              <a:t>Natural history of anthrax </a:t>
            </a:r>
            <a:br>
              <a:rPr lang="en-US" sz="4000" b="1" dirty="0" smtClean="0"/>
            </a:br>
            <a:r>
              <a:rPr lang="en-US" sz="4000" b="1" dirty="0" smtClean="0"/>
              <a:t>in natural host</a:t>
            </a:r>
            <a:endParaRPr lang="en-US" sz="4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69875" y="222250"/>
            <a:ext cx="8874125" cy="6540500"/>
          </a:xfrm>
          <a:prstGeom prst="rect">
            <a:avLst/>
          </a:prstGeom>
          <a:noFill/>
          <a:ln w="9525">
            <a:noFill/>
            <a:miter lim="800000"/>
            <a:headEnd/>
            <a:tailEnd/>
          </a:ln>
        </p:spPr>
        <p:txBody>
          <a:bodyPr>
            <a:spAutoFit/>
          </a:bodyPr>
          <a:lstStyle/>
          <a:p>
            <a:r>
              <a:rPr lang="en-US" sz="3000" b="1" u="sng" dirty="0">
                <a:solidFill>
                  <a:srgbClr val="FFFF00"/>
                </a:solidFill>
                <a:latin typeface="Arial" charset="0"/>
              </a:rPr>
              <a:t>Status of Dermatology in the Developing World</a:t>
            </a:r>
          </a:p>
          <a:p>
            <a:endParaRPr lang="en-US" sz="3000" b="1" u="sng" dirty="0">
              <a:solidFill>
                <a:srgbClr val="FFFF00"/>
              </a:solidFill>
              <a:latin typeface="Arial" charset="0"/>
            </a:endParaRPr>
          </a:p>
          <a:p>
            <a:r>
              <a:rPr lang="en-US" sz="2800" dirty="0">
                <a:solidFill>
                  <a:schemeClr val="bg1"/>
                </a:solidFill>
                <a:latin typeface="Arial" charset="0"/>
              </a:rPr>
              <a:t>Inequitable distribution of dermatologists,                 	both in developed and developing nations.</a:t>
            </a:r>
          </a:p>
          <a:p>
            <a:endParaRPr lang="en-US" sz="2800" dirty="0">
              <a:solidFill>
                <a:schemeClr val="bg1"/>
              </a:solidFill>
              <a:latin typeface="Arial" charset="0"/>
            </a:endParaRPr>
          </a:p>
          <a:p>
            <a:r>
              <a:rPr lang="en-US" sz="2800" dirty="0">
                <a:solidFill>
                  <a:schemeClr val="bg1"/>
                </a:solidFill>
                <a:latin typeface="Arial" charset="0"/>
              </a:rPr>
              <a:t>Can be measured in terms of nations </a:t>
            </a:r>
            <a:r>
              <a:rPr lang="en-US" sz="2800" dirty="0" smtClean="0">
                <a:solidFill>
                  <a:schemeClr val="bg1"/>
                </a:solidFill>
                <a:latin typeface="Arial" charset="0"/>
              </a:rPr>
              <a:t>     </a:t>
            </a:r>
            <a:r>
              <a:rPr lang="en-US" sz="2800" dirty="0">
                <a:solidFill>
                  <a:schemeClr val="bg1"/>
                </a:solidFill>
                <a:latin typeface="Arial" charset="0"/>
              </a:rPr>
              <a:t>			or </a:t>
            </a:r>
            <a:r>
              <a:rPr lang="en-US" sz="2700" dirty="0">
                <a:solidFill>
                  <a:schemeClr val="bg1"/>
                </a:solidFill>
                <a:latin typeface="Arial" charset="0"/>
              </a:rPr>
              <a:t>subcontinents.</a:t>
            </a:r>
          </a:p>
          <a:p>
            <a:endParaRPr lang="en-US" sz="2800" dirty="0">
              <a:solidFill>
                <a:schemeClr val="bg1"/>
              </a:solidFill>
              <a:latin typeface="Arial" charset="0"/>
            </a:endParaRPr>
          </a:p>
          <a:p>
            <a:r>
              <a:rPr lang="en-US" sz="2800" dirty="0">
                <a:solidFill>
                  <a:schemeClr val="bg1"/>
                </a:solidFill>
                <a:latin typeface="Arial" charset="0"/>
              </a:rPr>
              <a:t>&gt;3.5 billion people in over 125 countries	 		lack access.</a:t>
            </a:r>
          </a:p>
          <a:p>
            <a:endParaRPr lang="en-US" sz="2800" dirty="0">
              <a:solidFill>
                <a:schemeClr val="bg1"/>
              </a:solidFill>
              <a:latin typeface="Arial" charset="0"/>
            </a:endParaRPr>
          </a:p>
          <a:p>
            <a:r>
              <a:rPr lang="en-US" sz="2800" dirty="0">
                <a:solidFill>
                  <a:schemeClr val="bg1"/>
                </a:solidFill>
                <a:latin typeface="Arial" charset="0"/>
              </a:rPr>
              <a:t>Care provided by medical extenders, 		traditional healers, or … not at all.</a:t>
            </a:r>
          </a:p>
          <a:p>
            <a:endParaRPr lang="en-US" sz="2800" dirty="0">
              <a:solidFill>
                <a:schemeClr val="bg1"/>
              </a:solidFill>
              <a:latin typeface="Arial" charset="0"/>
            </a:endParaRPr>
          </a:p>
          <a:p>
            <a:endParaRPr lang="en-US" dirty="0">
              <a:solidFill>
                <a:srgbClr val="FFFFCC"/>
              </a:solidFill>
              <a:latin typeface="Arial" charset="0"/>
            </a:endParaRPr>
          </a:p>
        </p:txBody>
      </p:sp>
      <p:pic>
        <p:nvPicPr>
          <p:cNvPr id="3" name="Picture 3" descr="f:\Norton\Norton\Norton\December 2008\Desktop\Triservices talk\DSCN0989.JPG"/>
          <p:cNvPicPr>
            <a:picLocks noChangeAspect="1" noChangeArrowheads="1"/>
          </p:cNvPicPr>
          <p:nvPr/>
        </p:nvPicPr>
        <p:blipFill>
          <a:blip r:embed="rId2" cstate="print"/>
          <a:srcRect l="14113" r="17433"/>
          <a:stretch>
            <a:fillRect/>
          </a:stretch>
        </p:blipFill>
        <p:spPr bwMode="auto">
          <a:xfrm>
            <a:off x="6746875" y="2190750"/>
            <a:ext cx="2397125" cy="466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76462"/>
            <a:ext cx="7772400" cy="1143000"/>
          </a:xfrm>
        </p:spPr>
        <p:txBody>
          <a:bodyPr/>
          <a:lstStyle/>
          <a:p>
            <a:r>
              <a:rPr lang="en-US" sz="4000" b="1" dirty="0" smtClean="0"/>
              <a:t>Natural history of anthrax </a:t>
            </a:r>
            <a:br>
              <a:rPr lang="en-US" sz="4000" b="1" dirty="0" smtClean="0"/>
            </a:br>
            <a:r>
              <a:rPr lang="en-US" sz="4000" b="1" dirty="0" smtClean="0"/>
              <a:t>in natural host</a:t>
            </a:r>
            <a:endParaRPr lang="en-US" sz="4000" b="1" dirty="0"/>
          </a:p>
        </p:txBody>
      </p:sp>
      <p:pic>
        <p:nvPicPr>
          <p:cNvPr id="6" name="Picture 5"/>
          <p:cNvPicPr>
            <a:picLocks noChangeAspect="1" noChangeArrowheads="1"/>
          </p:cNvPicPr>
          <p:nvPr/>
        </p:nvPicPr>
        <p:blipFill>
          <a:blip r:embed="rId2" cstate="print"/>
          <a:srcRect/>
          <a:stretch>
            <a:fillRect/>
          </a:stretch>
        </p:blipFill>
        <p:spPr bwMode="auto">
          <a:xfrm>
            <a:off x="0" y="1981200"/>
            <a:ext cx="4267200" cy="3200400"/>
          </a:xfrm>
          <a:prstGeom prst="rect">
            <a:avLst/>
          </a:prstGeom>
          <a:noFill/>
          <a:ln w="9525">
            <a:noFill/>
            <a:miter lim="800000"/>
            <a:headEnd/>
            <a:tailEnd/>
          </a:ln>
        </p:spPr>
      </p:pic>
      <p:sp>
        <p:nvSpPr>
          <p:cNvPr id="7" name="Content Placeholder 6"/>
          <p:cNvSpPr>
            <a:spLocks noGrp="1"/>
          </p:cNvSpPr>
          <p:nvPr>
            <p:ph idx="1"/>
          </p:nvPr>
        </p:nvSpPr>
        <p:spPr/>
        <p:txBody>
          <a:bodyPr/>
          <a:lstStyle/>
          <a:p>
            <a:endParaRPr lang="en-US" dirty="0"/>
          </a:p>
        </p:txBody>
      </p:sp>
      <p:graphicFrame>
        <p:nvGraphicFramePr>
          <p:cNvPr id="8" name="Content Placeholder 4"/>
          <p:cNvGraphicFramePr>
            <a:graphicFrameLocks/>
          </p:cNvGraphicFramePr>
          <p:nvPr/>
        </p:nvGraphicFramePr>
        <p:xfrm>
          <a:off x="3810000" y="1676400"/>
          <a:ext cx="55626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srcRect l="15872" t="30853" r="16524" b="29346"/>
          <a:stretch>
            <a:fillRect/>
          </a:stretch>
        </p:blipFill>
        <p:spPr bwMode="auto">
          <a:xfrm>
            <a:off x="655091" y="1598647"/>
            <a:ext cx="7915703" cy="3777949"/>
          </a:xfrm>
          <a:prstGeom prst="rect">
            <a:avLst/>
          </a:prstGeom>
          <a:noFill/>
          <a:ln w="9525">
            <a:noFill/>
            <a:miter lim="800000"/>
            <a:headEnd/>
            <a:tailEnd/>
          </a:ln>
        </p:spPr>
      </p:pic>
      <p:sp>
        <p:nvSpPr>
          <p:cNvPr id="6" name="TextBox 5"/>
          <p:cNvSpPr txBox="1"/>
          <p:nvPr/>
        </p:nvSpPr>
        <p:spPr>
          <a:xfrm>
            <a:off x="3805883" y="6412011"/>
            <a:ext cx="5309980" cy="369332"/>
          </a:xfrm>
          <a:prstGeom prst="rect">
            <a:avLst/>
          </a:prstGeom>
          <a:noFill/>
          <a:ln>
            <a:solidFill>
              <a:schemeClr val="tx1"/>
            </a:solidFill>
          </a:ln>
        </p:spPr>
        <p:txBody>
          <a:bodyPr wrap="square" rtlCol="0">
            <a:spAutoFit/>
          </a:bodyPr>
          <a:lstStyle/>
          <a:p>
            <a:r>
              <a:rPr lang="en-US" sz="1800" dirty="0" err="1" smtClean="0">
                <a:latin typeface="+mn-lt"/>
              </a:rPr>
              <a:t>Morens</a:t>
            </a:r>
            <a:r>
              <a:rPr lang="en-US" sz="1800" dirty="0" smtClean="0">
                <a:latin typeface="+mn-lt"/>
              </a:rPr>
              <a:t> DM. </a:t>
            </a:r>
            <a:r>
              <a:rPr lang="en-US" sz="1800" i="1" dirty="0" err="1" smtClean="0">
                <a:latin typeface="+mn-lt"/>
              </a:rPr>
              <a:t>Emerg</a:t>
            </a:r>
            <a:r>
              <a:rPr lang="en-US" sz="1800" i="1" dirty="0" smtClean="0">
                <a:latin typeface="+mn-lt"/>
              </a:rPr>
              <a:t> Infect </a:t>
            </a:r>
            <a:r>
              <a:rPr lang="en-US" sz="1800" i="1" dirty="0" err="1" smtClean="0">
                <a:latin typeface="+mn-lt"/>
              </a:rPr>
              <a:t>Dis</a:t>
            </a:r>
            <a:r>
              <a:rPr lang="en-US" sz="1800" dirty="0" smtClean="0">
                <a:latin typeface="+mn-lt"/>
              </a:rPr>
              <a:t>  2002; 810: 1160–2.</a:t>
            </a:r>
          </a:p>
        </p:txBody>
      </p:sp>
      <p:sp>
        <p:nvSpPr>
          <p:cNvPr id="7" name="Rectangle 6"/>
          <p:cNvSpPr/>
          <p:nvPr/>
        </p:nvSpPr>
        <p:spPr>
          <a:xfrm>
            <a:off x="1491018" y="4249003"/>
            <a:ext cx="65532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noChangeArrowheads="1"/>
          </p:cNvPicPr>
          <p:nvPr/>
        </p:nvPicPr>
        <p:blipFill>
          <a:blip r:embed="rId3" cstate="print"/>
          <a:srcRect/>
          <a:stretch>
            <a:fillRect/>
          </a:stretch>
        </p:blipFill>
        <p:spPr bwMode="auto">
          <a:xfrm>
            <a:off x="0" y="1981200"/>
            <a:ext cx="4267200" cy="3200400"/>
          </a:xfrm>
          <a:prstGeom prst="rect">
            <a:avLst/>
          </a:prstGeom>
          <a:noFill/>
          <a:ln w="9525">
            <a:noFill/>
            <a:miter lim="800000"/>
            <a:headEnd/>
            <a:tailEnd/>
          </a:ln>
        </p:spPr>
      </p:pic>
      <p:sp>
        <p:nvSpPr>
          <p:cNvPr id="9" name="Title 1"/>
          <p:cNvSpPr txBox="1">
            <a:spLocks/>
          </p:cNvSpPr>
          <p:nvPr/>
        </p:nvSpPr>
        <p:spPr bwMode="auto">
          <a:xfrm>
            <a:off x="454852" y="27229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FF00"/>
                </a:solidFill>
                <a:effectLst/>
                <a:uLnTx/>
                <a:uFillTx/>
                <a:latin typeface="+mn-lt"/>
                <a:ea typeface="+mj-ea"/>
                <a:cs typeface="+mj-cs"/>
              </a:rPr>
              <a:t>Natural history of anthrax </a:t>
            </a:r>
            <a:br>
              <a:rPr kumimoji="0" lang="en-US" sz="4000" b="1" i="0" u="none" strike="noStrike" kern="0" cap="none" spc="0" normalizeH="0" baseline="0" noProof="0" dirty="0" smtClean="0">
                <a:ln>
                  <a:noFill/>
                </a:ln>
                <a:solidFill>
                  <a:srgbClr val="FFFF00"/>
                </a:solidFill>
                <a:effectLst/>
                <a:uLnTx/>
                <a:uFillTx/>
                <a:latin typeface="+mn-lt"/>
                <a:ea typeface="+mj-ea"/>
                <a:cs typeface="+mj-cs"/>
              </a:rPr>
            </a:br>
            <a:r>
              <a:rPr kumimoji="0" lang="en-US" sz="4000" b="1" i="0" u="none" strike="noStrike" kern="0" cap="none" spc="0" normalizeH="0" baseline="0" noProof="0" dirty="0" smtClean="0">
                <a:ln>
                  <a:noFill/>
                </a:ln>
                <a:solidFill>
                  <a:srgbClr val="FFFF00"/>
                </a:solidFill>
                <a:effectLst/>
                <a:uLnTx/>
                <a:uFillTx/>
                <a:latin typeface="+mn-lt"/>
                <a:ea typeface="+mj-ea"/>
                <a:cs typeface="+mj-cs"/>
              </a:rPr>
              <a:t>in natural host</a:t>
            </a:r>
            <a:endParaRPr kumimoji="0" lang="en-US" sz="4000" b="1" i="0" u="none" strike="noStrike" kern="0" cap="none" spc="0" normalizeH="0" baseline="0" noProof="0" dirty="0">
              <a:ln>
                <a:noFill/>
              </a:ln>
              <a:solidFill>
                <a:srgbClr val="FFFF00"/>
              </a:solidFill>
              <a:effectLst/>
              <a:uLnTx/>
              <a:uFillTx/>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53" presetClass="entr" presetSubtype="0" fill="hold" grpId="0" nodeType="afterEffect">
                                  <p:stCondLst>
                                    <p:cond delay="50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2" cstate="print"/>
          <a:srcRect/>
          <a:stretch>
            <a:fillRect/>
          </a:stretch>
        </p:blipFill>
        <p:spPr bwMode="auto">
          <a:xfrm>
            <a:off x="4839286" y="1987058"/>
            <a:ext cx="4304714" cy="4293312"/>
          </a:xfrm>
          <a:prstGeom prst="rect">
            <a:avLst/>
          </a:prstGeom>
          <a:noFill/>
          <a:ln w="9525">
            <a:noFill/>
            <a:miter lim="800000"/>
            <a:headEnd/>
            <a:tailEnd/>
          </a:ln>
        </p:spPr>
      </p:pic>
      <p:sp>
        <p:nvSpPr>
          <p:cNvPr id="5" name="Content Placeholder 4"/>
          <p:cNvSpPr>
            <a:spLocks noGrp="1"/>
          </p:cNvSpPr>
          <p:nvPr>
            <p:ph idx="1"/>
          </p:nvPr>
        </p:nvSpPr>
        <p:spPr/>
        <p:txBody>
          <a:bodyPr/>
          <a:lstStyle/>
          <a:p>
            <a:endParaRPr lang="en-US" dirty="0"/>
          </a:p>
        </p:txBody>
      </p:sp>
      <p:pic>
        <p:nvPicPr>
          <p:cNvPr id="6" name="Picture 3"/>
          <p:cNvPicPr>
            <a:picLocks noChangeAspect="1" noChangeArrowheads="1"/>
          </p:cNvPicPr>
          <p:nvPr/>
        </p:nvPicPr>
        <p:blipFill>
          <a:blip r:embed="rId3" cstate="print"/>
          <a:srcRect/>
          <a:stretch>
            <a:fillRect/>
          </a:stretch>
        </p:blipFill>
        <p:spPr bwMode="auto">
          <a:xfrm>
            <a:off x="0" y="0"/>
            <a:ext cx="4724400" cy="3543300"/>
          </a:xfrm>
          <a:prstGeom prst="rect">
            <a:avLst/>
          </a:prstGeom>
          <a:noFill/>
          <a:ln w="28575">
            <a:solidFill>
              <a:srgbClr val="000066"/>
            </a:solidFill>
            <a:miter lim="800000"/>
            <a:headEnd/>
            <a:tailEnd/>
          </a:ln>
          <a:effectLst/>
        </p:spPr>
      </p:pic>
      <p:sp>
        <p:nvSpPr>
          <p:cNvPr id="7" name="Text Box 6"/>
          <p:cNvSpPr txBox="1">
            <a:spLocks noChangeArrowheads="1"/>
          </p:cNvSpPr>
          <p:nvPr/>
        </p:nvSpPr>
        <p:spPr bwMode="auto">
          <a:xfrm>
            <a:off x="6891832" y="5401627"/>
            <a:ext cx="1733167" cy="584775"/>
          </a:xfrm>
          <a:prstGeom prst="rect">
            <a:avLst/>
          </a:prstGeom>
          <a:noFill/>
          <a:ln w="9525">
            <a:noFill/>
            <a:miter lim="800000"/>
            <a:headEnd/>
            <a:tailEnd/>
          </a:ln>
          <a:effectLst/>
        </p:spPr>
        <p:txBody>
          <a:bodyPr wrap="none">
            <a:spAutoFit/>
          </a:bodyPr>
          <a:lstStyle/>
          <a:p>
            <a:pPr algn="ctr"/>
            <a:r>
              <a:rPr lang="en-US" sz="3200" b="1" dirty="0" smtClean="0">
                <a:solidFill>
                  <a:srgbClr val="000000"/>
                </a:solidFill>
                <a:latin typeface="+mn-lt"/>
              </a:rPr>
              <a:t>Anthrax</a:t>
            </a:r>
            <a:endParaRPr lang="en-US" sz="2400" dirty="0">
              <a:solidFill>
                <a:srgbClr val="000000"/>
              </a:solidFill>
              <a:latin typeface="+mn-lt"/>
            </a:endParaRPr>
          </a:p>
        </p:txBody>
      </p:sp>
      <p:sp>
        <p:nvSpPr>
          <p:cNvPr id="8" name="Text Box 6"/>
          <p:cNvSpPr txBox="1">
            <a:spLocks noChangeArrowheads="1"/>
          </p:cNvSpPr>
          <p:nvPr/>
        </p:nvSpPr>
        <p:spPr bwMode="auto">
          <a:xfrm>
            <a:off x="644539" y="236439"/>
            <a:ext cx="1393330" cy="584775"/>
          </a:xfrm>
          <a:prstGeom prst="rect">
            <a:avLst/>
          </a:prstGeom>
          <a:solidFill>
            <a:srgbClr val="FF9933">
              <a:alpha val="69804"/>
            </a:srgbClr>
          </a:solidFill>
          <a:ln w="9525">
            <a:noFill/>
            <a:miter lim="800000"/>
            <a:headEnd/>
            <a:tailEnd/>
          </a:ln>
          <a:effectLst>
            <a:softEdge rad="127000"/>
          </a:effectLst>
        </p:spPr>
        <p:txBody>
          <a:bodyPr wrap="none">
            <a:spAutoFit/>
          </a:bodyPr>
          <a:lstStyle/>
          <a:p>
            <a:pPr algn="ctr"/>
            <a:r>
              <a:rPr lang="en-US" sz="3200" b="1" dirty="0" err="1" smtClean="0">
                <a:solidFill>
                  <a:srgbClr val="000000"/>
                </a:solidFill>
                <a:latin typeface="+mn-lt"/>
              </a:rPr>
              <a:t>MRSA</a:t>
            </a:r>
            <a:endParaRPr lang="en-US" sz="2400" dirty="0">
              <a:solidFill>
                <a:srgbClr val="000000"/>
              </a:solidFill>
              <a:latin typeface="+mn-lt"/>
            </a:endParaRPr>
          </a:p>
        </p:txBody>
      </p:sp>
      <p:pic>
        <p:nvPicPr>
          <p:cNvPr id="9" name="Picture 2"/>
          <p:cNvPicPr>
            <a:picLocks noChangeAspect="1" noChangeArrowheads="1"/>
          </p:cNvPicPr>
          <p:nvPr/>
        </p:nvPicPr>
        <p:blipFill>
          <a:blip r:embed="rId4" cstate="print"/>
          <a:srcRect l="21875"/>
          <a:stretch>
            <a:fillRect/>
          </a:stretch>
        </p:blipFill>
        <p:spPr bwMode="auto">
          <a:xfrm>
            <a:off x="0" y="3825782"/>
            <a:ext cx="3493187" cy="2977942"/>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kwash1"/>
          <p:cNvPicPr>
            <a:picLocks noChangeAspect="1" noChangeArrowheads="1"/>
          </p:cNvPicPr>
          <p:nvPr/>
        </p:nvPicPr>
        <p:blipFill>
          <a:blip r:embed="rId2" cstate="print"/>
          <a:srcRect r="20605"/>
          <a:stretch>
            <a:fillRect/>
          </a:stretch>
        </p:blipFill>
        <p:spPr bwMode="auto">
          <a:xfrm>
            <a:off x="0" y="0"/>
            <a:ext cx="4416425" cy="4170363"/>
          </a:xfrm>
          <a:prstGeom prst="rect">
            <a:avLst/>
          </a:prstGeom>
          <a:noFill/>
        </p:spPr>
      </p:pic>
      <p:pic>
        <p:nvPicPr>
          <p:cNvPr id="259075" name="Picture 3" descr="kwash3"/>
          <p:cNvPicPr>
            <a:picLocks noChangeAspect="1" noChangeArrowheads="1"/>
          </p:cNvPicPr>
          <p:nvPr/>
        </p:nvPicPr>
        <p:blipFill>
          <a:blip r:embed="rId3" cstate="print"/>
          <a:srcRect/>
          <a:stretch>
            <a:fillRect/>
          </a:stretch>
        </p:blipFill>
        <p:spPr bwMode="auto">
          <a:xfrm>
            <a:off x="4506913" y="3381375"/>
            <a:ext cx="4637087" cy="3476625"/>
          </a:xfrm>
          <a:prstGeom prst="rect">
            <a:avLst/>
          </a:prstGeom>
          <a:noFill/>
        </p:spPr>
      </p:pic>
      <p:sp>
        <p:nvSpPr>
          <p:cNvPr id="259076" name="Rectangle 4"/>
          <p:cNvSpPr>
            <a:spLocks noChangeArrowheads="1"/>
          </p:cNvSpPr>
          <p:nvPr/>
        </p:nvSpPr>
        <p:spPr bwMode="auto">
          <a:xfrm>
            <a:off x="1811338" y="4318000"/>
            <a:ext cx="457200" cy="1360488"/>
          </a:xfrm>
          <a:prstGeom prst="rect">
            <a:avLst/>
          </a:prstGeom>
          <a:noFill/>
          <a:ln w="9525">
            <a:noFill/>
            <a:miter lim="800000"/>
            <a:headEnd/>
            <a:tailEnd/>
          </a:ln>
          <a:effectLst/>
        </p:spPr>
        <p:txBody>
          <a:bodyPr wrap="none" anchor="ctr"/>
          <a:lstStyle/>
          <a:p>
            <a:pPr algn="ctr"/>
            <a:r>
              <a:rPr lang="en-US" sz="3200" b="1" dirty="0">
                <a:solidFill>
                  <a:srgbClr val="FFFF00"/>
                </a:solidFill>
                <a:latin typeface="Arial" pitchFamily="34" charset="0"/>
              </a:rPr>
              <a:t>Guyana, </a:t>
            </a:r>
          </a:p>
          <a:p>
            <a:pPr algn="ctr"/>
            <a:r>
              <a:rPr lang="en-US" sz="3200" b="1" dirty="0">
                <a:solidFill>
                  <a:srgbClr val="FFFF00"/>
                </a:solidFill>
                <a:latin typeface="Arial" pitchFamily="34" charset="0"/>
              </a:rPr>
              <a:t>South America, </a:t>
            </a:r>
          </a:p>
          <a:p>
            <a:pPr algn="ctr"/>
            <a:r>
              <a:rPr lang="en-US" sz="3200" b="1" dirty="0">
                <a:solidFill>
                  <a:srgbClr val="FFFF00"/>
                </a:solidFill>
                <a:latin typeface="Arial" pitchFamily="34" charset="0"/>
              </a:rPr>
              <a:t>August 2005</a:t>
            </a:r>
          </a:p>
        </p:txBody>
      </p:sp>
      <p:sp>
        <p:nvSpPr>
          <p:cNvPr id="259079" name="Text Box 7"/>
          <p:cNvSpPr txBox="1">
            <a:spLocks noChangeArrowheads="1"/>
          </p:cNvSpPr>
          <p:nvPr/>
        </p:nvSpPr>
        <p:spPr bwMode="auto">
          <a:xfrm>
            <a:off x="161925" y="5829300"/>
            <a:ext cx="4302781" cy="830997"/>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Listless 7mo boy.</a:t>
            </a:r>
          </a:p>
          <a:p>
            <a:r>
              <a:rPr lang="en-US">
                <a:solidFill>
                  <a:schemeClr val="bg1"/>
                </a:solidFill>
                <a:latin typeface="Arial" pitchFamily="34" charset="0"/>
              </a:rPr>
              <a:t>Normal weight, &lt;5% on height</a:t>
            </a:r>
          </a:p>
        </p:txBody>
      </p:sp>
      <p:sp>
        <p:nvSpPr>
          <p:cNvPr id="259080" name="Rectangle 8"/>
          <p:cNvSpPr>
            <a:spLocks noChangeArrowheads="1"/>
          </p:cNvSpPr>
          <p:nvPr/>
        </p:nvSpPr>
        <p:spPr bwMode="auto">
          <a:xfrm>
            <a:off x="6269038" y="788988"/>
            <a:ext cx="457200" cy="1360487"/>
          </a:xfrm>
          <a:prstGeom prst="rect">
            <a:avLst/>
          </a:prstGeom>
          <a:noFill/>
          <a:ln w="9525">
            <a:noFill/>
            <a:miter lim="800000"/>
            <a:headEnd/>
            <a:tailEnd/>
          </a:ln>
          <a:effectLst/>
        </p:spPr>
        <p:txBody>
          <a:bodyPr wrap="none" anchor="ctr"/>
          <a:lstStyle/>
          <a:p>
            <a:pPr algn="ctr"/>
            <a:r>
              <a:rPr lang="en-US" sz="3200" b="1">
                <a:solidFill>
                  <a:srgbClr val="FFFF00"/>
                </a:solidFill>
                <a:latin typeface="Arial" pitchFamily="34" charset="0"/>
              </a:rPr>
              <a:t>Kwashiorkor</a:t>
            </a:r>
          </a:p>
        </p:txBody>
      </p:sp>
    </p:spTree>
    <p:extLst>
      <p:ext uri="{BB962C8B-B14F-4D97-AF65-F5344CB8AC3E}">
        <p14:creationId xmlns:p14="http://schemas.microsoft.com/office/powerpoint/2010/main" val="773944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9080"/>
                                        </p:tgtEl>
                                        <p:attrNameLst>
                                          <p:attrName>style.visibility</p:attrName>
                                        </p:attrNameLst>
                                      </p:cBhvr>
                                      <p:to>
                                        <p:strVal val="visible"/>
                                      </p:to>
                                    </p:set>
                                    <p:animEffect transition="in" filter="box(in)">
                                      <p:cBhvr>
                                        <p:cTn id="7" dur="500"/>
                                        <p:tgtEl>
                                          <p:spTgt spid="259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0"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23" name="Picture 3" descr="DSCN9927"/>
          <p:cNvPicPr>
            <a:picLocks noChangeAspect="1" noChangeArrowheads="1"/>
          </p:cNvPicPr>
          <p:nvPr/>
        </p:nvPicPr>
        <p:blipFill>
          <a:blip r:embed="rId2" cstate="print"/>
          <a:srcRect/>
          <a:stretch>
            <a:fillRect/>
          </a:stretch>
        </p:blipFill>
        <p:spPr bwMode="auto">
          <a:xfrm>
            <a:off x="804316" y="1220815"/>
            <a:ext cx="7515811" cy="5637185"/>
          </a:xfrm>
          <a:prstGeom prst="rect">
            <a:avLst/>
          </a:prstGeom>
          <a:noFill/>
          <a:ln w="9525">
            <a:noFill/>
            <a:miter lim="800000"/>
            <a:headEnd/>
            <a:tailEnd/>
          </a:ln>
          <a:effectLst/>
        </p:spPr>
      </p:pic>
      <p:sp>
        <p:nvSpPr>
          <p:cNvPr id="4" name="TextBox 3"/>
          <p:cNvSpPr txBox="1"/>
          <p:nvPr/>
        </p:nvSpPr>
        <p:spPr>
          <a:xfrm>
            <a:off x="3764544" y="192504"/>
            <a:ext cx="1572866" cy="584775"/>
          </a:xfrm>
          <a:prstGeom prst="rect">
            <a:avLst/>
          </a:prstGeom>
          <a:noFill/>
        </p:spPr>
        <p:txBody>
          <a:bodyPr wrap="none" rtlCol="0">
            <a:spAutoFit/>
          </a:bodyPr>
          <a:lstStyle/>
          <a:p>
            <a:pPr algn="ctr"/>
            <a:r>
              <a:rPr lang="en-US" sz="3200" b="1" dirty="0" smtClean="0">
                <a:solidFill>
                  <a:schemeClr val="tx1">
                    <a:lumMod val="75000"/>
                  </a:schemeClr>
                </a:solidFill>
                <a:latin typeface="+mn-lt"/>
              </a:rPr>
              <a:t>Ghana.</a:t>
            </a:r>
          </a:p>
        </p:txBody>
      </p:sp>
      <p:sp>
        <p:nvSpPr>
          <p:cNvPr id="5" name="TextBox 4"/>
          <p:cNvSpPr txBox="1"/>
          <p:nvPr/>
        </p:nvSpPr>
        <p:spPr>
          <a:xfrm>
            <a:off x="1913204" y="3123027"/>
            <a:ext cx="2050561" cy="461665"/>
          </a:xfrm>
          <a:prstGeom prst="rect">
            <a:avLst/>
          </a:prstGeom>
          <a:solidFill>
            <a:srgbClr val="FF9933">
              <a:alpha val="67843"/>
            </a:srgbClr>
          </a:solidFill>
          <a:effectLst>
            <a:softEdge rad="127000"/>
          </a:effectLst>
        </p:spPr>
        <p:txBody>
          <a:bodyPr wrap="none" rtlCol="0">
            <a:spAutoFit/>
          </a:bodyPr>
          <a:lstStyle/>
          <a:p>
            <a:r>
              <a:rPr lang="en-US" sz="2400" b="1" dirty="0" err="1" smtClean="0">
                <a:solidFill>
                  <a:srgbClr val="000000"/>
                </a:solidFill>
                <a:latin typeface="+mn-lt"/>
              </a:rPr>
              <a:t>Carotenemia</a:t>
            </a:r>
            <a:endParaRPr lang="en-US" sz="2400" b="1" dirty="0">
              <a:solidFill>
                <a:srgbClr val="000000"/>
              </a:solidFill>
              <a:latin typeface="+mn-lt"/>
            </a:endParaRPr>
          </a:p>
        </p:txBody>
      </p:sp>
      <p:sp>
        <p:nvSpPr>
          <p:cNvPr id="6" name="TextBox 5"/>
          <p:cNvSpPr txBox="1"/>
          <p:nvPr/>
        </p:nvSpPr>
        <p:spPr>
          <a:xfrm>
            <a:off x="3826412" y="6401618"/>
            <a:ext cx="1208985" cy="400110"/>
          </a:xfrm>
          <a:prstGeom prst="rect">
            <a:avLst/>
          </a:prstGeom>
          <a:noFill/>
          <a:ln>
            <a:solidFill>
              <a:srgbClr val="000000"/>
            </a:solidFill>
          </a:ln>
        </p:spPr>
        <p:txBody>
          <a:bodyPr wrap="none" rtlCol="0">
            <a:spAutoFit/>
          </a:bodyPr>
          <a:lstStyle/>
          <a:p>
            <a:r>
              <a:rPr lang="en-US" sz="2000" b="1" dirty="0" smtClean="0">
                <a:solidFill>
                  <a:srgbClr val="000000"/>
                </a:solidFill>
                <a:latin typeface="+mn-lt"/>
              </a:rPr>
              <a:t>My palm</a:t>
            </a:r>
            <a:endParaRPr lang="en-US" sz="2000" b="1" dirty="0">
              <a:solidFill>
                <a:srgbClr val="000000"/>
              </a:solidFill>
              <a:latin typeface="+mn-lt"/>
            </a:endParaRPr>
          </a:p>
        </p:txBody>
      </p:sp>
    </p:spTree>
    <p:extLst>
      <p:ext uri="{BB962C8B-B14F-4D97-AF65-F5344CB8AC3E}">
        <p14:creationId xmlns:p14="http://schemas.microsoft.com/office/powerpoint/2010/main" val="35736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54"/>
          <p:cNvSpPr txBox="1">
            <a:spLocks noChangeArrowheads="1"/>
          </p:cNvSpPr>
          <p:nvPr/>
        </p:nvSpPr>
        <p:spPr bwMode="auto">
          <a:xfrm>
            <a:off x="0" y="125213"/>
            <a:ext cx="9144000" cy="1323439"/>
          </a:xfrm>
          <a:prstGeom prst="rect">
            <a:avLst/>
          </a:prstGeom>
          <a:noFill/>
          <a:ln w="9525" algn="ctr">
            <a:noFill/>
            <a:miter lim="800000"/>
            <a:headEnd/>
            <a:tailEnd/>
          </a:ln>
        </p:spPr>
        <p:txBody>
          <a:bodyPr>
            <a:spAutoFit/>
          </a:bodyPr>
          <a:lstStyle/>
          <a:p>
            <a:r>
              <a:rPr lang="en-US" sz="4000" b="1" dirty="0">
                <a:effectLst>
                  <a:outerShdw blurRad="38100" dist="38100" dir="2700000" algn="tl">
                    <a:srgbClr val="000000">
                      <a:alpha val="43137"/>
                    </a:srgbClr>
                  </a:outerShdw>
                </a:effectLst>
                <a:latin typeface="Arial" charset="0"/>
                <a:cs typeface="Arial" charset="0"/>
              </a:rPr>
              <a:t>Common cause of </a:t>
            </a:r>
            <a:r>
              <a:rPr lang="en-US" sz="4000" b="1" dirty="0" smtClean="0">
                <a:effectLst>
                  <a:outerShdw blurRad="38100" dist="38100" dir="2700000" algn="tl">
                    <a:srgbClr val="000000">
                      <a:alpha val="43137"/>
                    </a:srgbClr>
                  </a:outerShdw>
                </a:effectLst>
                <a:latin typeface="Arial" charset="0"/>
                <a:cs typeface="Arial" charset="0"/>
              </a:rPr>
              <a:t>itchy scalp in school age children in Africa</a:t>
            </a:r>
            <a:endParaRPr lang="en-US" sz="4000" b="1" dirty="0">
              <a:effectLst>
                <a:outerShdw blurRad="38100" dist="38100" dir="2700000" algn="tl">
                  <a:srgbClr val="000000">
                    <a:alpha val="43137"/>
                  </a:srgbClr>
                </a:outerShdw>
              </a:effectLst>
              <a:latin typeface="Arial" charset="0"/>
              <a:cs typeface="Arial" charset="0"/>
            </a:endParaRPr>
          </a:p>
        </p:txBody>
      </p:sp>
      <p:pic>
        <p:nvPicPr>
          <p:cNvPr id="10" name="Picture 3" descr="10"/>
          <p:cNvPicPr>
            <a:picLocks noChangeAspect="1" noChangeArrowheads="1"/>
          </p:cNvPicPr>
          <p:nvPr/>
        </p:nvPicPr>
        <p:blipFill>
          <a:blip r:embed="rId3" cstate="print">
            <a:lum bright="6000"/>
          </a:blip>
          <a:srcRect t="13432"/>
          <a:stretch>
            <a:fillRect/>
          </a:stretch>
        </p:blipFill>
        <p:spPr bwMode="auto">
          <a:xfrm>
            <a:off x="1259175" y="1564086"/>
            <a:ext cx="3066540" cy="3982275"/>
          </a:xfrm>
          <a:prstGeom prst="rect">
            <a:avLst/>
          </a:prstGeom>
          <a:noFill/>
        </p:spPr>
      </p:pic>
      <p:pic>
        <p:nvPicPr>
          <p:cNvPr id="11" name="Picture 4" descr="DSCN9984"/>
          <p:cNvPicPr>
            <a:picLocks noChangeAspect="1" noChangeArrowheads="1"/>
          </p:cNvPicPr>
          <p:nvPr/>
        </p:nvPicPr>
        <p:blipFill>
          <a:blip r:embed="rId4" cstate="print"/>
          <a:srcRect t="8813" r="16156" b="15170"/>
          <a:stretch>
            <a:fillRect/>
          </a:stretch>
        </p:blipFill>
        <p:spPr bwMode="auto">
          <a:xfrm>
            <a:off x="4961744" y="1370586"/>
            <a:ext cx="3597639" cy="4349384"/>
          </a:xfrm>
          <a:prstGeom prst="rect">
            <a:avLst/>
          </a:prstGeom>
          <a:noFill/>
          <a:ln w="9525">
            <a:noFill/>
            <a:miter lim="800000"/>
            <a:headEnd/>
            <a:tailEnd/>
          </a:ln>
          <a:effectLst/>
        </p:spPr>
      </p:pic>
    </p:spTree>
    <p:extLst>
      <p:ext uri="{BB962C8B-B14F-4D97-AF65-F5344CB8AC3E}">
        <p14:creationId xmlns:p14="http://schemas.microsoft.com/office/powerpoint/2010/main" val="7927363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2"/>
          <p:cNvSpPr>
            <a:spLocks noChangeArrowheads="1"/>
          </p:cNvSpPr>
          <p:nvPr/>
        </p:nvSpPr>
        <p:spPr bwMode="auto">
          <a:xfrm>
            <a:off x="0" y="0"/>
            <a:ext cx="9144000" cy="6986588"/>
          </a:xfrm>
          <a:prstGeom prst="rect">
            <a:avLst/>
          </a:prstGeom>
          <a:solidFill>
            <a:srgbClr val="006600"/>
          </a:solidFill>
          <a:ln w="9525" algn="ctr">
            <a:solidFill>
              <a:schemeClr val="tx1"/>
            </a:solidFill>
            <a:round/>
            <a:headEnd/>
            <a:tailEnd/>
          </a:ln>
        </p:spPr>
        <p:txBody>
          <a:bodyPr>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10" name="Title 9"/>
          <p:cNvSpPr>
            <a:spLocks noGrp="1"/>
          </p:cNvSpPr>
          <p:nvPr>
            <p:ph type="title"/>
          </p:nvPr>
        </p:nvSpPr>
        <p:spPr>
          <a:xfrm>
            <a:off x="775447" y="251012"/>
            <a:ext cx="7772400" cy="1143000"/>
          </a:xfrm>
        </p:spPr>
        <p:txBody>
          <a:bodyPr/>
          <a:lstStyle/>
          <a:p>
            <a:r>
              <a:rPr lang="en-US" b="1" dirty="0" smtClean="0">
                <a:solidFill>
                  <a:schemeClr val="bg1"/>
                </a:solidFill>
                <a:latin typeface="Arial" pitchFamily="34" charset="0"/>
                <a:cs typeface="Arial" pitchFamily="34" charset="0"/>
              </a:rPr>
              <a:t>What is </a:t>
            </a:r>
            <a:r>
              <a:rPr lang="en-US" b="1" dirty="0" err="1" smtClean="0">
                <a:solidFill>
                  <a:schemeClr val="bg1"/>
                </a:solidFill>
                <a:latin typeface="Arial" pitchFamily="34" charset="0"/>
                <a:cs typeface="Arial" pitchFamily="34" charset="0"/>
              </a:rPr>
              <a:t>tinea</a:t>
            </a:r>
            <a:r>
              <a:rPr lang="en-US" b="1" dirty="0" smtClean="0">
                <a:solidFill>
                  <a:schemeClr val="bg1"/>
                </a:solidFill>
                <a:latin typeface="Arial" pitchFamily="34" charset="0"/>
                <a:cs typeface="Arial" pitchFamily="34" charset="0"/>
              </a:rPr>
              <a:t> </a:t>
            </a:r>
            <a:r>
              <a:rPr lang="en-US" b="1" dirty="0" err="1" smtClean="0">
                <a:solidFill>
                  <a:schemeClr val="bg1"/>
                </a:solidFill>
                <a:latin typeface="Arial" pitchFamily="34" charset="0"/>
                <a:cs typeface="Arial" pitchFamily="34" charset="0"/>
              </a:rPr>
              <a:t>capitis</a:t>
            </a:r>
            <a:r>
              <a:rPr lang="en-US" b="1" dirty="0" smtClean="0">
                <a:solidFill>
                  <a:schemeClr val="bg1"/>
                </a:solidFill>
                <a:latin typeface="Arial" pitchFamily="34" charset="0"/>
                <a:cs typeface="Arial" pitchFamily="34" charset="0"/>
              </a:rPr>
              <a:t>?</a:t>
            </a:r>
            <a:endParaRPr lang="en-US" b="1" dirty="0">
              <a:solidFill>
                <a:schemeClr val="bg1"/>
              </a:solidFill>
              <a:latin typeface="Arial" pitchFamily="34" charset="0"/>
              <a:cs typeface="Arial" pitchFamily="34" charset="0"/>
            </a:endParaRPr>
          </a:p>
        </p:txBody>
      </p:sp>
      <p:pic>
        <p:nvPicPr>
          <p:cNvPr id="11" name="Picture 3" descr="10"/>
          <p:cNvPicPr>
            <a:picLocks noChangeAspect="1" noChangeArrowheads="1"/>
          </p:cNvPicPr>
          <p:nvPr/>
        </p:nvPicPr>
        <p:blipFill>
          <a:blip r:embed="rId3" cstate="print">
            <a:lum bright="6000"/>
          </a:blip>
          <a:srcRect t="13432"/>
          <a:stretch>
            <a:fillRect/>
          </a:stretch>
        </p:blipFill>
        <p:spPr bwMode="auto">
          <a:xfrm>
            <a:off x="1259175" y="1564086"/>
            <a:ext cx="3066540" cy="3982275"/>
          </a:xfrm>
          <a:prstGeom prst="rect">
            <a:avLst/>
          </a:prstGeom>
          <a:noFill/>
        </p:spPr>
      </p:pic>
      <p:pic>
        <p:nvPicPr>
          <p:cNvPr id="12" name="Picture 4" descr="DSCN9984"/>
          <p:cNvPicPr>
            <a:picLocks noChangeAspect="1" noChangeArrowheads="1"/>
          </p:cNvPicPr>
          <p:nvPr/>
        </p:nvPicPr>
        <p:blipFill>
          <a:blip r:embed="rId4" cstate="print"/>
          <a:srcRect t="8813" r="16156" b="15170"/>
          <a:stretch>
            <a:fillRect/>
          </a:stretch>
        </p:blipFill>
        <p:spPr bwMode="auto">
          <a:xfrm>
            <a:off x="4961744" y="1370586"/>
            <a:ext cx="3597639" cy="4349384"/>
          </a:xfrm>
          <a:prstGeom prst="rect">
            <a:avLst/>
          </a:prstGeom>
          <a:noFill/>
          <a:ln w="9525">
            <a:noFill/>
            <a:miter lim="800000"/>
            <a:headEnd/>
            <a:tailEnd/>
          </a:ln>
          <a:effectLst/>
        </p:spPr>
      </p:pic>
    </p:spTree>
    <p:extLst>
      <p:ext uri="{BB962C8B-B14F-4D97-AF65-F5344CB8AC3E}">
        <p14:creationId xmlns:p14="http://schemas.microsoft.com/office/powerpoint/2010/main" val="4202005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0" y="0"/>
            <a:ext cx="9144000" cy="6858000"/>
          </a:xfrm>
          <a:prstGeom prst="rect">
            <a:avLst/>
          </a:prstGeom>
          <a:solidFill>
            <a:srgbClr val="660033"/>
          </a:solidFill>
          <a:ln w="9525" algn="ctr">
            <a:solidFill>
              <a:schemeClr val="tx1"/>
            </a:solidFill>
            <a:round/>
            <a:headEnd/>
            <a:tailEnd/>
          </a:ln>
        </p:spPr>
        <p:txBody>
          <a:bodyPr>
            <a:spAutoFit/>
          </a:bodyPr>
          <a:lstStyle/>
          <a:p>
            <a:endParaRPr lang="en-US"/>
          </a:p>
        </p:txBody>
      </p:sp>
      <p:sp>
        <p:nvSpPr>
          <p:cNvPr id="8" name="Text Box 54"/>
          <p:cNvSpPr txBox="1">
            <a:spLocks noChangeArrowheads="1"/>
          </p:cNvSpPr>
          <p:nvPr/>
        </p:nvSpPr>
        <p:spPr bwMode="auto">
          <a:xfrm>
            <a:off x="-14990" y="180425"/>
            <a:ext cx="4195482" cy="707886"/>
          </a:xfrm>
          <a:prstGeom prst="rect">
            <a:avLst/>
          </a:prstGeom>
          <a:noFill/>
          <a:ln w="9525" algn="ctr">
            <a:noFill/>
            <a:miter lim="800000"/>
            <a:headEnd/>
            <a:tailEnd/>
          </a:ln>
        </p:spPr>
        <p:txBody>
          <a:bodyPr wrap="square">
            <a:spAutoFit/>
          </a:bodyPr>
          <a:lstStyle/>
          <a:p>
            <a:r>
              <a:rPr lang="en-US" sz="4000" b="1" dirty="0" err="1" smtClean="0">
                <a:solidFill>
                  <a:srgbClr val="FFFF00"/>
                </a:solidFill>
                <a:latin typeface="Arial" charset="0"/>
                <a:cs typeface="Arial" charset="0"/>
              </a:rPr>
              <a:t>Tinea</a:t>
            </a:r>
            <a:r>
              <a:rPr lang="en-US" sz="4000" b="1" dirty="0" smtClean="0">
                <a:solidFill>
                  <a:srgbClr val="FFFF00"/>
                </a:solidFill>
                <a:latin typeface="Arial" charset="0"/>
                <a:cs typeface="Arial" charset="0"/>
              </a:rPr>
              <a:t> </a:t>
            </a:r>
            <a:r>
              <a:rPr lang="en-US" sz="4000" b="1" dirty="0" err="1" smtClean="0">
                <a:solidFill>
                  <a:srgbClr val="FFFF00"/>
                </a:solidFill>
                <a:latin typeface="Arial" charset="0"/>
                <a:cs typeface="Arial" charset="0"/>
              </a:rPr>
              <a:t>Capitis</a:t>
            </a:r>
            <a:endParaRPr lang="en-US" sz="4000" b="1" dirty="0">
              <a:solidFill>
                <a:srgbClr val="FFFF00"/>
              </a:solidFill>
              <a:latin typeface="Arial" charset="0"/>
              <a:cs typeface="Arial" charset="0"/>
            </a:endParaRPr>
          </a:p>
        </p:txBody>
      </p:sp>
      <p:pic>
        <p:nvPicPr>
          <p:cNvPr id="9" name="Picture 6" descr="IMG_4484"/>
          <p:cNvPicPr>
            <a:picLocks noChangeAspect="1" noChangeArrowheads="1"/>
          </p:cNvPicPr>
          <p:nvPr/>
        </p:nvPicPr>
        <p:blipFill>
          <a:blip r:embed="rId2" cstate="print"/>
          <a:srcRect/>
          <a:stretch>
            <a:fillRect/>
          </a:stretch>
        </p:blipFill>
        <p:spPr bwMode="auto">
          <a:xfrm>
            <a:off x="0" y="1144627"/>
            <a:ext cx="3886200" cy="2914650"/>
          </a:xfrm>
          <a:prstGeom prst="rect">
            <a:avLst/>
          </a:prstGeom>
          <a:noFill/>
          <a:ln w="9525">
            <a:noFill/>
            <a:miter lim="800000"/>
            <a:headEnd/>
            <a:tailEnd/>
          </a:ln>
        </p:spPr>
      </p:pic>
      <p:sp>
        <p:nvSpPr>
          <p:cNvPr id="10" name="Text Box 7"/>
          <p:cNvSpPr txBox="1">
            <a:spLocks noChangeArrowheads="1"/>
          </p:cNvSpPr>
          <p:nvPr/>
        </p:nvSpPr>
        <p:spPr bwMode="auto">
          <a:xfrm>
            <a:off x="746761" y="3793349"/>
            <a:ext cx="2362200" cy="276999"/>
          </a:xfrm>
          <a:prstGeom prst="rect">
            <a:avLst/>
          </a:prstGeom>
          <a:noFill/>
          <a:ln w="9525">
            <a:noFill/>
            <a:miter lim="800000"/>
            <a:headEnd/>
            <a:tailEnd/>
          </a:ln>
        </p:spPr>
        <p:txBody>
          <a:bodyPr>
            <a:spAutoFit/>
          </a:bodyPr>
          <a:lstStyle/>
          <a:p>
            <a:pPr>
              <a:spcBef>
                <a:spcPct val="50000"/>
              </a:spcBef>
            </a:pPr>
            <a:r>
              <a:rPr lang="en-US" sz="1200" dirty="0"/>
              <a:t>Contributed by Dr. Robert Lee</a:t>
            </a:r>
          </a:p>
        </p:txBody>
      </p:sp>
      <p:sp>
        <p:nvSpPr>
          <p:cNvPr id="12" name="Rectangle 3"/>
          <p:cNvSpPr txBox="1">
            <a:spLocks noChangeArrowheads="1"/>
          </p:cNvSpPr>
          <p:nvPr/>
        </p:nvSpPr>
        <p:spPr bwMode="auto">
          <a:xfrm>
            <a:off x="3822492" y="-1"/>
            <a:ext cx="5321508" cy="3552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spcBef>
                <a:spcPts val="1200"/>
              </a:spcBef>
              <a:spcAft>
                <a:spcPct val="0"/>
              </a:spcAft>
              <a:buClrTx/>
              <a:buSzTx/>
              <a:buFontTx/>
              <a:buChar char="•"/>
              <a:tabLst/>
              <a:defRPr/>
            </a:pPr>
            <a:r>
              <a:rPr kumimoji="0" lang="en-US" b="0" i="0" u="none" strike="noStrike" kern="0" cap="none" spc="0" normalizeH="0" baseline="0" noProof="0" dirty="0" smtClean="0">
                <a:ln>
                  <a:noFill/>
                </a:ln>
                <a:solidFill>
                  <a:schemeClr val="bg1"/>
                </a:solidFill>
                <a:effectLst/>
                <a:uLnTx/>
                <a:uFillTx/>
                <a:latin typeface="Arial" pitchFamily="34" charset="0"/>
                <a:cs typeface="Arial" pitchFamily="34" charset="0"/>
              </a:rPr>
              <a:t>One of 3 most common community skin diseases.</a:t>
            </a:r>
          </a:p>
          <a:p>
            <a:pPr marL="342900" marR="0" lvl="0" indent="-342900" algn="l" defTabSz="914400" rtl="0" eaLnBrk="0" fontAlgn="base" latinLnBrk="0" hangingPunct="0">
              <a:spcBef>
                <a:spcPts val="1200"/>
              </a:spcBef>
              <a:spcAft>
                <a:spcPct val="0"/>
              </a:spcAft>
              <a:buClrTx/>
              <a:buSzTx/>
              <a:buFontTx/>
              <a:buChar char="•"/>
              <a:tabLst/>
              <a:defRPr/>
            </a:pPr>
            <a:r>
              <a:rPr kumimoji="0" lang="en-US" b="0" i="0" u="none" strike="noStrike" kern="0" cap="none" spc="0" normalizeH="0" baseline="0" noProof="0" dirty="0" smtClean="0">
                <a:ln>
                  <a:noFill/>
                </a:ln>
                <a:solidFill>
                  <a:schemeClr val="bg1"/>
                </a:solidFill>
                <a:effectLst/>
                <a:uLnTx/>
                <a:uFillTx/>
                <a:latin typeface="Arial" pitchFamily="34" charset="0"/>
                <a:cs typeface="Arial" pitchFamily="34" charset="0"/>
              </a:rPr>
              <a:t>Endemic in much of the developing world.</a:t>
            </a:r>
          </a:p>
          <a:p>
            <a:pPr marL="342900" marR="0" lvl="0" indent="-342900" algn="l" defTabSz="914400" rtl="0" eaLnBrk="0" fontAlgn="base" latinLnBrk="0" hangingPunct="0">
              <a:spcBef>
                <a:spcPts val="1200"/>
              </a:spcBef>
              <a:spcAft>
                <a:spcPct val="0"/>
              </a:spcAft>
              <a:buClrTx/>
              <a:buSzTx/>
              <a:buFontTx/>
              <a:buChar char="•"/>
              <a:tabLst/>
              <a:defRPr/>
            </a:pPr>
            <a:r>
              <a:rPr lang="en-US" kern="0" dirty="0" smtClean="0">
                <a:latin typeface="Arial" pitchFamily="34" charset="0"/>
                <a:cs typeface="Arial" pitchFamily="34" charset="0"/>
              </a:rPr>
              <a:t>Affects &gt;30% </a:t>
            </a:r>
            <a:r>
              <a:rPr kumimoji="0" lang="en-US" b="0" i="0" u="none" strike="noStrike" kern="0" cap="none" spc="0" normalizeH="0" baseline="0" noProof="0" dirty="0" smtClean="0">
                <a:ln>
                  <a:noFill/>
                </a:ln>
                <a:solidFill>
                  <a:schemeClr val="bg1"/>
                </a:solidFill>
                <a:effectLst/>
                <a:uLnTx/>
                <a:uFillTx/>
                <a:latin typeface="Arial" pitchFamily="34" charset="0"/>
                <a:cs typeface="Arial" pitchFamily="34" charset="0"/>
              </a:rPr>
              <a:t>of children in parts of sub-Saharan Africa. </a:t>
            </a:r>
          </a:p>
          <a:p>
            <a:pPr marL="342900" marR="0" lvl="0" indent="-342900" algn="l" defTabSz="914400" rtl="0" eaLnBrk="0" fontAlgn="base" latinLnBrk="0" hangingPunct="0">
              <a:spcBef>
                <a:spcPts val="1200"/>
              </a:spcBef>
              <a:spcAft>
                <a:spcPct val="0"/>
              </a:spcAft>
              <a:buClrTx/>
              <a:buSzTx/>
              <a:buFontTx/>
              <a:buChar char="•"/>
              <a:tabLst/>
              <a:defRPr/>
            </a:pPr>
            <a:r>
              <a:rPr kumimoji="0" lang="en-US" b="0" i="0" u="none" strike="noStrike" kern="0" cap="none" spc="0" normalizeH="0" baseline="0" noProof="0" dirty="0" smtClean="0">
                <a:ln>
                  <a:noFill/>
                </a:ln>
                <a:solidFill>
                  <a:schemeClr val="bg1"/>
                </a:solidFill>
                <a:effectLst/>
                <a:uLnTx/>
                <a:uFillTx/>
                <a:latin typeface="Arial" pitchFamily="34" charset="0"/>
                <a:cs typeface="Arial" pitchFamily="34" charset="0"/>
              </a:rPr>
              <a:t>Viewed as a nuisance, although extensive /severe disease may develop in </a:t>
            </a:r>
            <a:r>
              <a:rPr kumimoji="0" lang="en-US" b="0" i="0" u="none" strike="noStrike" kern="0" cap="none" spc="0" normalizeH="0" baseline="0" noProof="0" dirty="0" err="1" smtClean="0">
                <a:ln>
                  <a:noFill/>
                </a:ln>
                <a:solidFill>
                  <a:schemeClr val="bg1"/>
                </a:solidFill>
                <a:effectLst/>
                <a:uLnTx/>
                <a:uFillTx/>
                <a:latin typeface="Arial" pitchFamily="34" charset="0"/>
                <a:cs typeface="Arial" pitchFamily="34" charset="0"/>
              </a:rPr>
              <a:t>immunosuppression</a:t>
            </a:r>
            <a:r>
              <a:rPr kumimoji="0" lang="en-US" b="0" i="0" u="none" strike="noStrike" kern="0" cap="none" spc="0" normalizeH="0" baseline="0" noProof="0" dirty="0" smtClean="0">
                <a:ln>
                  <a:noFill/>
                </a:ln>
                <a:solidFill>
                  <a:schemeClr val="bg1"/>
                </a:solidFill>
                <a:effectLst/>
                <a:uLnTx/>
                <a:uFillTx/>
                <a:latin typeface="Arial" pitchFamily="34" charset="0"/>
                <a:cs typeface="Arial" pitchFamily="34" charset="0"/>
              </a:rPr>
              <a:t>.</a:t>
            </a:r>
          </a:p>
          <a:p>
            <a:pPr marL="342900" marR="0" lvl="0" indent="-342900" algn="l" defTabSz="914400" rtl="0" eaLnBrk="0" fontAlgn="base" latinLnBrk="0" hangingPunct="0">
              <a:spcBef>
                <a:spcPts val="1200"/>
              </a:spcBef>
              <a:spcAft>
                <a:spcPct val="0"/>
              </a:spcAft>
              <a:buClrTx/>
              <a:buSzTx/>
              <a:buFontTx/>
              <a:buChar char="•"/>
              <a:tabLst/>
              <a:defRPr/>
            </a:pPr>
            <a:r>
              <a:rPr lang="en-US" kern="0" dirty="0" err="1" smtClean="0">
                <a:latin typeface="Arial" pitchFamily="34" charset="0"/>
                <a:cs typeface="Arial" pitchFamily="34" charset="0"/>
              </a:rPr>
              <a:t>Kerion</a:t>
            </a:r>
            <a:r>
              <a:rPr lang="en-US" kern="0" dirty="0" smtClean="0">
                <a:latin typeface="Arial" pitchFamily="34" charset="0"/>
                <a:cs typeface="Arial" pitchFamily="34" charset="0"/>
              </a:rPr>
              <a:t> – due to exaggerated inflammatory reaction.</a:t>
            </a:r>
            <a:endParaRPr kumimoji="0" lang="en-US" sz="2400" b="0" i="0" u="none" strike="noStrike" kern="0" cap="none" spc="0" normalizeH="0" baseline="0" noProof="0" dirty="0" smtClean="0">
              <a:ln>
                <a:noFill/>
              </a:ln>
              <a:solidFill>
                <a:schemeClr val="bg1"/>
              </a:solidFill>
              <a:effectLst/>
              <a:uLnTx/>
              <a:uFillTx/>
              <a:latin typeface="Arial" pitchFamily="34" charset="0"/>
              <a:cs typeface="Arial" pitchFamily="34" charset="0"/>
            </a:endParaRPr>
          </a:p>
        </p:txBody>
      </p:sp>
      <p:pic>
        <p:nvPicPr>
          <p:cNvPr id="15" name="Picture 3" descr="r0100022"/>
          <p:cNvPicPr>
            <a:picLocks noChangeAspect="1" noChangeArrowheads="1"/>
          </p:cNvPicPr>
          <p:nvPr/>
        </p:nvPicPr>
        <p:blipFill>
          <a:blip r:embed="rId3" cstate="print"/>
          <a:srcRect l="5556" r="9153"/>
          <a:stretch>
            <a:fillRect/>
          </a:stretch>
        </p:blipFill>
        <p:spPr bwMode="auto">
          <a:xfrm>
            <a:off x="0" y="4371750"/>
            <a:ext cx="3506329" cy="2283883"/>
          </a:xfrm>
          <a:prstGeom prst="rect">
            <a:avLst/>
          </a:prstGeom>
          <a:noFill/>
        </p:spPr>
      </p:pic>
    </p:spTree>
    <p:extLst>
      <p:ext uri="{BB962C8B-B14F-4D97-AF65-F5344CB8AC3E}">
        <p14:creationId xmlns:p14="http://schemas.microsoft.com/office/powerpoint/2010/main" val="33476359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1030"/>
          <p:cNvSpPr>
            <a:spLocks noChangeArrowheads="1"/>
          </p:cNvSpPr>
          <p:nvPr/>
        </p:nvSpPr>
        <p:spPr bwMode="auto">
          <a:xfrm>
            <a:off x="1062038" y="990600"/>
            <a:ext cx="184150" cy="701675"/>
          </a:xfrm>
          <a:prstGeom prst="rect">
            <a:avLst/>
          </a:prstGeom>
          <a:noFill/>
          <a:ln w="9525">
            <a:noFill/>
            <a:miter lim="800000"/>
            <a:headEnd/>
            <a:tailEnd/>
          </a:ln>
        </p:spPr>
        <p:txBody>
          <a:bodyPr wrap="none">
            <a:spAutoFit/>
          </a:bodyPr>
          <a:lstStyle/>
          <a:p>
            <a:pPr algn="l">
              <a:spcBef>
                <a:spcPct val="0"/>
              </a:spcBef>
            </a:pPr>
            <a:endParaRPr lang="en-US" sz="4000">
              <a:latin typeface="Arial" charset="0"/>
              <a:cs typeface="Arial" charset="0"/>
            </a:endParaRPr>
          </a:p>
        </p:txBody>
      </p:sp>
      <p:sp>
        <p:nvSpPr>
          <p:cNvPr id="77830" name="Text Box 1038"/>
          <p:cNvSpPr txBox="1">
            <a:spLocks noChangeArrowheads="1"/>
          </p:cNvSpPr>
          <p:nvPr/>
        </p:nvSpPr>
        <p:spPr bwMode="auto">
          <a:xfrm>
            <a:off x="0" y="3013075"/>
            <a:ext cx="184150" cy="457200"/>
          </a:xfrm>
          <a:prstGeom prst="rect">
            <a:avLst/>
          </a:prstGeom>
          <a:noFill/>
          <a:ln w="9525">
            <a:noFill/>
            <a:miter lim="800000"/>
            <a:headEnd/>
            <a:tailEnd/>
          </a:ln>
        </p:spPr>
        <p:txBody>
          <a:bodyPr wrap="none">
            <a:spAutoFit/>
          </a:bodyPr>
          <a:lstStyle/>
          <a:p>
            <a:pPr algn="l">
              <a:spcBef>
                <a:spcPct val="0"/>
              </a:spcBef>
            </a:pPr>
            <a:endParaRPr lang="en-US" sz="2400">
              <a:latin typeface="Arial" charset="0"/>
              <a:ea typeface="MS PGothic" pitchFamily="34" charset="-128"/>
              <a:cs typeface="Arial" charset="0"/>
            </a:endParaRPr>
          </a:p>
        </p:txBody>
      </p:sp>
      <p:sp>
        <p:nvSpPr>
          <p:cNvPr id="77832" name="TextBox 10"/>
          <p:cNvSpPr txBox="1">
            <a:spLocks noChangeArrowheads="1"/>
          </p:cNvSpPr>
          <p:nvPr/>
        </p:nvSpPr>
        <p:spPr bwMode="auto">
          <a:xfrm>
            <a:off x="685800" y="0"/>
            <a:ext cx="7772400" cy="1323975"/>
          </a:xfrm>
          <a:prstGeom prst="rect">
            <a:avLst/>
          </a:prstGeom>
          <a:noFill/>
          <a:ln w="9525">
            <a:noFill/>
            <a:miter lim="800000"/>
            <a:headEnd/>
            <a:tailEnd/>
          </a:ln>
        </p:spPr>
        <p:txBody>
          <a:bodyPr>
            <a:spAutoFit/>
          </a:bodyPr>
          <a:lstStyle/>
          <a:p>
            <a:pPr>
              <a:defRPr/>
            </a:pPr>
            <a:r>
              <a:rPr lang="en-US" sz="4000" b="1" dirty="0">
                <a:effectLst>
                  <a:outerShdw blurRad="38100" dist="38100" dir="2700000" algn="tl">
                    <a:srgbClr val="000000">
                      <a:alpha val="43137"/>
                    </a:srgbClr>
                  </a:outerShdw>
                </a:effectLst>
                <a:latin typeface="Arial" charset="0"/>
                <a:cs typeface="Arial" charset="0"/>
              </a:rPr>
              <a:t>The condition that is causing failure to thrive in this baby.</a:t>
            </a:r>
          </a:p>
        </p:txBody>
      </p:sp>
      <p:pic>
        <p:nvPicPr>
          <p:cNvPr id="77833" name="Picture 4" descr="pde_194_f2"/>
          <p:cNvPicPr>
            <a:picLocks noChangeAspect="1" noChangeArrowheads="1"/>
          </p:cNvPicPr>
          <p:nvPr/>
        </p:nvPicPr>
        <p:blipFill>
          <a:blip r:embed="rId3" cstate="print"/>
          <a:srcRect/>
          <a:stretch>
            <a:fillRect/>
          </a:stretch>
        </p:blipFill>
        <p:spPr bwMode="auto">
          <a:xfrm>
            <a:off x="2286000" y="1752600"/>
            <a:ext cx="4784725" cy="3122613"/>
          </a:xfrm>
          <a:prstGeom prst="rect">
            <a:avLst/>
          </a:prstGeom>
          <a:noFill/>
          <a:ln w="9525">
            <a:noFill/>
            <a:miter lim="800000"/>
            <a:headEnd/>
            <a:tailEnd/>
          </a:ln>
        </p:spPr>
      </p:pic>
    </p:spTree>
    <p:extLst>
      <p:ext uri="{BB962C8B-B14F-4D97-AF65-F5344CB8AC3E}">
        <p14:creationId xmlns:p14="http://schemas.microsoft.com/office/powerpoint/2010/main" val="218312281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
          <p:cNvSpPr>
            <a:spLocks noChangeArrowheads="1"/>
          </p:cNvSpPr>
          <p:nvPr/>
        </p:nvSpPr>
        <p:spPr bwMode="auto">
          <a:xfrm>
            <a:off x="0" y="0"/>
            <a:ext cx="9144000" cy="6986588"/>
          </a:xfrm>
          <a:prstGeom prst="rect">
            <a:avLst/>
          </a:prstGeom>
          <a:solidFill>
            <a:srgbClr val="006600"/>
          </a:solidFill>
          <a:ln w="9525" algn="ctr">
            <a:solidFill>
              <a:schemeClr val="tx1"/>
            </a:solidFill>
            <a:round/>
            <a:headEnd/>
            <a:tailEnd/>
          </a:ln>
        </p:spPr>
        <p:txBody>
          <a:bodyPr>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78853" name="Rectangle 1030"/>
          <p:cNvSpPr>
            <a:spLocks noChangeArrowheads="1"/>
          </p:cNvSpPr>
          <p:nvPr/>
        </p:nvSpPr>
        <p:spPr bwMode="auto">
          <a:xfrm>
            <a:off x="533400" y="533400"/>
            <a:ext cx="7924800" cy="701675"/>
          </a:xfrm>
          <a:prstGeom prst="rect">
            <a:avLst/>
          </a:prstGeom>
          <a:noFill/>
          <a:ln w="9525">
            <a:noFill/>
            <a:miter lim="800000"/>
            <a:headEnd/>
            <a:tailEnd/>
          </a:ln>
        </p:spPr>
        <p:txBody>
          <a:bodyPr>
            <a:spAutoFit/>
          </a:bodyPr>
          <a:lstStyle/>
          <a:p>
            <a:pPr>
              <a:spcBef>
                <a:spcPct val="0"/>
              </a:spcBef>
            </a:pPr>
            <a:endParaRPr lang="en-US" sz="4000">
              <a:latin typeface="Arial" charset="0"/>
              <a:cs typeface="Arial" charset="0"/>
            </a:endParaRPr>
          </a:p>
        </p:txBody>
      </p:sp>
      <p:sp>
        <p:nvSpPr>
          <p:cNvPr id="78854" name="Text Box 1031"/>
          <p:cNvSpPr txBox="1">
            <a:spLocks noChangeArrowheads="1"/>
          </p:cNvSpPr>
          <p:nvPr/>
        </p:nvSpPr>
        <p:spPr bwMode="auto">
          <a:xfrm>
            <a:off x="762000" y="228600"/>
            <a:ext cx="7696200" cy="519113"/>
          </a:xfrm>
          <a:prstGeom prst="rect">
            <a:avLst/>
          </a:prstGeom>
          <a:noFill/>
          <a:ln w="9525" algn="ctr">
            <a:noFill/>
            <a:miter lim="800000"/>
            <a:headEnd/>
            <a:tailEnd/>
          </a:ln>
        </p:spPr>
        <p:txBody>
          <a:bodyPr>
            <a:spAutoFit/>
          </a:bodyPr>
          <a:lstStyle/>
          <a:p>
            <a:endParaRPr lang="en-US">
              <a:latin typeface="Arial" charset="0"/>
              <a:cs typeface="Arial" charset="0"/>
            </a:endParaRPr>
          </a:p>
        </p:txBody>
      </p:sp>
      <p:sp>
        <p:nvSpPr>
          <p:cNvPr id="78855" name="Rectangle 1032"/>
          <p:cNvSpPr>
            <a:spLocks noChangeArrowheads="1"/>
          </p:cNvSpPr>
          <p:nvPr/>
        </p:nvSpPr>
        <p:spPr bwMode="auto">
          <a:xfrm>
            <a:off x="381000" y="0"/>
            <a:ext cx="8458200" cy="708025"/>
          </a:xfrm>
          <a:prstGeom prst="rect">
            <a:avLst/>
          </a:prstGeom>
          <a:noFill/>
          <a:ln w="9525" algn="ctr">
            <a:noFill/>
            <a:miter lim="800000"/>
            <a:headEnd/>
            <a:tailEnd/>
          </a:ln>
        </p:spPr>
        <p:txBody>
          <a:bodyPr>
            <a:spAutoFit/>
          </a:bodyPr>
          <a:lstStyle/>
          <a:p>
            <a:r>
              <a:rPr lang="en-US" sz="4000" b="1">
                <a:solidFill>
                  <a:srgbClr val="FEFF1A"/>
                </a:solidFill>
                <a:latin typeface="Arial" charset="0"/>
                <a:cs typeface="Arial" charset="0"/>
              </a:rPr>
              <a:t>What is congenital syphilis?</a:t>
            </a:r>
          </a:p>
        </p:txBody>
      </p:sp>
      <p:pic>
        <p:nvPicPr>
          <p:cNvPr id="10" name="Picture 4" descr="pde_194_f2"/>
          <p:cNvPicPr>
            <a:picLocks noChangeAspect="1" noChangeArrowheads="1"/>
          </p:cNvPicPr>
          <p:nvPr/>
        </p:nvPicPr>
        <p:blipFill>
          <a:blip r:embed="rId3" cstate="print"/>
          <a:srcRect/>
          <a:stretch>
            <a:fillRect/>
          </a:stretch>
        </p:blipFill>
        <p:spPr bwMode="auto">
          <a:xfrm>
            <a:off x="2286000" y="1752600"/>
            <a:ext cx="4784725" cy="3122613"/>
          </a:xfrm>
          <a:prstGeom prst="rect">
            <a:avLst/>
          </a:prstGeom>
          <a:noFill/>
          <a:ln w="9525">
            <a:noFill/>
            <a:miter lim="800000"/>
            <a:headEnd/>
            <a:tailEnd/>
          </a:ln>
        </p:spPr>
      </p:pic>
      <p:sp>
        <p:nvSpPr>
          <p:cNvPr id="11" name="TextBox 10"/>
          <p:cNvSpPr txBox="1"/>
          <p:nvPr/>
        </p:nvSpPr>
        <p:spPr>
          <a:xfrm>
            <a:off x="342693" y="2278965"/>
            <a:ext cx="1665777" cy="523220"/>
          </a:xfrm>
          <a:prstGeom prst="rect">
            <a:avLst/>
          </a:prstGeom>
          <a:noFill/>
        </p:spPr>
        <p:txBody>
          <a:bodyPr wrap="none" rtlCol="0">
            <a:spAutoFit/>
          </a:bodyPr>
          <a:lstStyle/>
          <a:p>
            <a:r>
              <a:rPr lang="en-US" dirty="0" smtClean="0">
                <a:latin typeface="Arial" pitchFamily="34" charset="0"/>
                <a:cs typeface="Arial" pitchFamily="34" charset="0"/>
              </a:rPr>
              <a:t>“snuffles”</a:t>
            </a:r>
            <a:endParaRPr lang="en-US" dirty="0">
              <a:latin typeface="Arial" pitchFamily="34" charset="0"/>
              <a:cs typeface="Arial" pitchFamily="34" charset="0"/>
            </a:endParaRPr>
          </a:p>
        </p:txBody>
      </p:sp>
      <p:sp>
        <p:nvSpPr>
          <p:cNvPr id="12" name="TextBox 11"/>
          <p:cNvSpPr txBox="1"/>
          <p:nvPr/>
        </p:nvSpPr>
        <p:spPr>
          <a:xfrm>
            <a:off x="498627" y="4893211"/>
            <a:ext cx="2446504" cy="523220"/>
          </a:xfrm>
          <a:prstGeom prst="rect">
            <a:avLst/>
          </a:prstGeom>
          <a:noFill/>
        </p:spPr>
        <p:txBody>
          <a:bodyPr wrap="none" rtlCol="0">
            <a:spAutoFit/>
          </a:bodyPr>
          <a:lstStyle/>
          <a:p>
            <a:r>
              <a:rPr lang="en-US" dirty="0" smtClean="0">
                <a:latin typeface="Arial" pitchFamily="34" charset="0"/>
                <a:cs typeface="Arial" pitchFamily="34" charset="0"/>
              </a:rPr>
              <a:t>desquamation</a:t>
            </a:r>
            <a:endParaRPr lang="en-US" dirty="0">
              <a:latin typeface="Arial" pitchFamily="34" charset="0"/>
              <a:cs typeface="Arial" pitchFamily="34" charset="0"/>
            </a:endParaRPr>
          </a:p>
        </p:txBody>
      </p:sp>
      <p:cxnSp>
        <p:nvCxnSpPr>
          <p:cNvPr id="14" name="Straight Arrow Connector 13"/>
          <p:cNvCxnSpPr>
            <a:stCxn id="11" idx="3"/>
          </p:cNvCxnSpPr>
          <p:nvPr/>
        </p:nvCxnSpPr>
        <p:spPr bwMode="auto">
          <a:xfrm flipV="1">
            <a:off x="2008470" y="2250831"/>
            <a:ext cx="1480318" cy="289744"/>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V="1">
            <a:off x="1851381" y="4009292"/>
            <a:ext cx="1130970" cy="94858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166295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DSC01806"/>
          <p:cNvPicPr>
            <a:picLocks noChangeAspect="1" noChangeArrowheads="1"/>
          </p:cNvPicPr>
          <p:nvPr/>
        </p:nvPicPr>
        <p:blipFill>
          <a:blip r:embed="rId2" cstate="print"/>
          <a:srcRect/>
          <a:stretch>
            <a:fillRect/>
          </a:stretch>
        </p:blipFill>
        <p:spPr bwMode="auto">
          <a:xfrm>
            <a:off x="0" y="0"/>
            <a:ext cx="4575175" cy="3430588"/>
          </a:xfrm>
          <a:prstGeom prst="rect">
            <a:avLst/>
          </a:prstGeom>
          <a:noFill/>
          <a:ln w="9525">
            <a:solidFill>
              <a:schemeClr val="tx2"/>
            </a:solidFill>
            <a:miter lim="800000"/>
            <a:headEnd/>
            <a:tailEnd/>
          </a:ln>
        </p:spPr>
      </p:pic>
      <p:pic>
        <p:nvPicPr>
          <p:cNvPr id="32770" name="Picture 3" descr="patient care"/>
          <p:cNvPicPr>
            <a:picLocks noChangeAspect="1" noChangeArrowheads="1"/>
          </p:cNvPicPr>
          <p:nvPr/>
        </p:nvPicPr>
        <p:blipFill>
          <a:blip r:embed="rId3" cstate="print"/>
          <a:srcRect/>
          <a:stretch>
            <a:fillRect/>
          </a:stretch>
        </p:blipFill>
        <p:spPr bwMode="auto">
          <a:xfrm>
            <a:off x="4575175" y="0"/>
            <a:ext cx="4568825" cy="3427413"/>
          </a:xfrm>
          <a:prstGeom prst="rect">
            <a:avLst/>
          </a:prstGeom>
          <a:noFill/>
          <a:ln w="9525">
            <a:solidFill>
              <a:schemeClr val="tx2"/>
            </a:solidFill>
            <a:miter lim="800000"/>
            <a:headEnd/>
            <a:tailEnd/>
          </a:ln>
        </p:spPr>
      </p:pic>
      <p:sp>
        <p:nvSpPr>
          <p:cNvPr id="32771" name="Text Box 4"/>
          <p:cNvSpPr txBox="1">
            <a:spLocks noChangeArrowheads="1"/>
          </p:cNvSpPr>
          <p:nvPr/>
        </p:nvSpPr>
        <p:spPr bwMode="auto">
          <a:xfrm>
            <a:off x="425450" y="3402013"/>
            <a:ext cx="3859213" cy="579437"/>
          </a:xfrm>
          <a:prstGeom prst="rect">
            <a:avLst/>
          </a:prstGeom>
          <a:noFill/>
          <a:ln w="9525">
            <a:noFill/>
            <a:miter lim="800000"/>
            <a:headEnd/>
            <a:tailEnd/>
          </a:ln>
        </p:spPr>
        <p:txBody>
          <a:bodyPr wrap="none">
            <a:spAutoFit/>
          </a:bodyPr>
          <a:lstStyle/>
          <a:p>
            <a:r>
              <a:rPr lang="en-US" sz="3200" b="1">
                <a:solidFill>
                  <a:srgbClr val="FFFF00"/>
                </a:solidFill>
                <a:latin typeface="+mn-lt"/>
                <a:cs typeface="Times New Roman" pitchFamily="18" charset="0"/>
              </a:rPr>
              <a:t>Desert (Mauritania)</a:t>
            </a:r>
          </a:p>
        </p:txBody>
      </p:sp>
      <p:sp>
        <p:nvSpPr>
          <p:cNvPr id="32772" name="Text Box 5"/>
          <p:cNvSpPr txBox="1">
            <a:spLocks noChangeArrowheads="1"/>
          </p:cNvSpPr>
          <p:nvPr/>
        </p:nvSpPr>
        <p:spPr bwMode="auto">
          <a:xfrm>
            <a:off x="5408613" y="3436938"/>
            <a:ext cx="3203575" cy="579437"/>
          </a:xfrm>
          <a:prstGeom prst="rect">
            <a:avLst/>
          </a:prstGeom>
          <a:noFill/>
          <a:ln w="9525">
            <a:noFill/>
            <a:miter lim="800000"/>
            <a:headEnd/>
            <a:tailEnd/>
          </a:ln>
        </p:spPr>
        <p:txBody>
          <a:bodyPr wrap="none">
            <a:spAutoFit/>
          </a:bodyPr>
          <a:lstStyle/>
          <a:p>
            <a:r>
              <a:rPr lang="en-US" sz="3200" b="1">
                <a:solidFill>
                  <a:srgbClr val="FFFF00"/>
                </a:solidFill>
                <a:latin typeface="+mn-lt"/>
                <a:cs typeface="Times New Roman" pitchFamily="18" charset="0"/>
              </a:rPr>
              <a:t>Jungle (Bolivia)</a:t>
            </a:r>
          </a:p>
        </p:txBody>
      </p:sp>
      <p:sp>
        <p:nvSpPr>
          <p:cNvPr id="32773" name="Text Box 6"/>
          <p:cNvSpPr txBox="1">
            <a:spLocks noChangeArrowheads="1"/>
          </p:cNvSpPr>
          <p:nvPr/>
        </p:nvSpPr>
        <p:spPr bwMode="auto">
          <a:xfrm>
            <a:off x="812800" y="4338638"/>
            <a:ext cx="7493000" cy="2062162"/>
          </a:xfrm>
          <a:prstGeom prst="rect">
            <a:avLst/>
          </a:prstGeom>
          <a:noFill/>
          <a:ln w="9525">
            <a:noFill/>
            <a:miter lim="800000"/>
            <a:headEnd/>
            <a:tailEnd/>
          </a:ln>
        </p:spPr>
        <p:txBody>
          <a:bodyPr wrap="none">
            <a:spAutoFit/>
          </a:bodyPr>
          <a:lstStyle/>
          <a:p>
            <a:pPr algn="ctr"/>
            <a:r>
              <a:rPr lang="en-US" sz="3200" dirty="0">
                <a:solidFill>
                  <a:schemeClr val="bg1"/>
                </a:solidFill>
                <a:latin typeface="+mn-lt"/>
                <a:cs typeface="Times New Roman" pitchFamily="18" charset="0"/>
              </a:rPr>
              <a:t>Whether you are in a desert or a jungle, </a:t>
            </a:r>
          </a:p>
          <a:p>
            <a:pPr algn="ctr"/>
            <a:r>
              <a:rPr lang="en-US" sz="3200" dirty="0">
                <a:solidFill>
                  <a:schemeClr val="bg1"/>
                </a:solidFill>
                <a:latin typeface="+mn-lt"/>
                <a:cs typeface="Times New Roman" pitchFamily="18" charset="0"/>
              </a:rPr>
              <a:t>nearly everyone living in a </a:t>
            </a:r>
          </a:p>
          <a:p>
            <a:pPr algn="ctr"/>
            <a:r>
              <a:rPr lang="en-US" sz="3200" dirty="0">
                <a:solidFill>
                  <a:schemeClr val="bg1"/>
                </a:solidFill>
                <a:latin typeface="+mn-lt"/>
                <a:cs typeface="Times New Roman" pitchFamily="18" charset="0"/>
              </a:rPr>
              <a:t>rural, tropical developing nation </a:t>
            </a:r>
          </a:p>
          <a:p>
            <a:pPr algn="ctr"/>
            <a:r>
              <a:rPr lang="en-US" sz="3200" dirty="0">
                <a:solidFill>
                  <a:schemeClr val="bg1"/>
                </a:solidFill>
                <a:latin typeface="+mn-lt"/>
                <a:cs typeface="Times New Roman" pitchFamily="18" charset="0"/>
              </a:rPr>
              <a:t>has dermatologic problems. </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endParaRPr lang="en-US" smtClean="0"/>
          </a:p>
        </p:txBody>
      </p:sp>
      <p:sp>
        <p:nvSpPr>
          <p:cNvPr id="79875" name="Content Placeholder 2"/>
          <p:cNvSpPr>
            <a:spLocks noGrp="1"/>
          </p:cNvSpPr>
          <p:nvPr>
            <p:ph idx="1"/>
          </p:nvPr>
        </p:nvSpPr>
        <p:spPr/>
        <p:txBody>
          <a:bodyPr/>
          <a:lstStyle/>
          <a:p>
            <a:endParaRPr lang="en-US" smtClean="0"/>
          </a:p>
        </p:txBody>
      </p:sp>
      <p:sp>
        <p:nvSpPr>
          <p:cNvPr id="79877" name="Rectangle 4"/>
          <p:cNvSpPr>
            <a:spLocks noChangeArrowheads="1"/>
          </p:cNvSpPr>
          <p:nvPr/>
        </p:nvSpPr>
        <p:spPr bwMode="auto">
          <a:xfrm>
            <a:off x="0" y="0"/>
            <a:ext cx="9144000" cy="6858000"/>
          </a:xfrm>
          <a:prstGeom prst="rect">
            <a:avLst/>
          </a:prstGeom>
          <a:solidFill>
            <a:srgbClr val="660033"/>
          </a:solidFill>
          <a:ln w="9525" algn="ctr">
            <a:solidFill>
              <a:schemeClr val="tx1"/>
            </a:solidFill>
            <a:round/>
            <a:headEnd/>
            <a:tailEnd/>
          </a:ln>
        </p:spPr>
        <p:txBody>
          <a:bodyPr>
            <a:spAutoFit/>
          </a:bodyPr>
          <a:lstStyle/>
          <a:p>
            <a:endParaRPr lang="en-US"/>
          </a:p>
        </p:txBody>
      </p:sp>
      <p:sp>
        <p:nvSpPr>
          <p:cNvPr id="79880" name="Rectangle 1032"/>
          <p:cNvSpPr>
            <a:spLocks noChangeArrowheads="1"/>
          </p:cNvSpPr>
          <p:nvPr/>
        </p:nvSpPr>
        <p:spPr bwMode="auto">
          <a:xfrm>
            <a:off x="338136" y="0"/>
            <a:ext cx="8458200" cy="708025"/>
          </a:xfrm>
          <a:prstGeom prst="rect">
            <a:avLst/>
          </a:prstGeom>
          <a:noFill/>
          <a:ln w="9525" algn="ctr">
            <a:noFill/>
            <a:miter lim="800000"/>
            <a:headEnd/>
            <a:tailEnd/>
          </a:ln>
        </p:spPr>
        <p:txBody>
          <a:bodyPr>
            <a:spAutoFit/>
          </a:bodyPr>
          <a:lstStyle/>
          <a:p>
            <a:r>
              <a:rPr lang="en-US" sz="4000" b="1" dirty="0" smtClean="0">
                <a:solidFill>
                  <a:srgbClr val="FEFF1A"/>
                </a:solidFill>
                <a:latin typeface="Arial" charset="0"/>
                <a:cs typeface="Arial" charset="0"/>
              </a:rPr>
              <a:t>Congenital syphilis</a:t>
            </a:r>
            <a:endParaRPr lang="en-US" sz="4000" b="1" dirty="0">
              <a:solidFill>
                <a:srgbClr val="FEFF1A"/>
              </a:solidFill>
              <a:latin typeface="Arial" charset="0"/>
              <a:cs typeface="Arial" charset="0"/>
            </a:endParaRPr>
          </a:p>
        </p:txBody>
      </p:sp>
      <p:sp>
        <p:nvSpPr>
          <p:cNvPr id="14" name="TextBox 13"/>
          <p:cNvSpPr txBox="1"/>
          <p:nvPr/>
        </p:nvSpPr>
        <p:spPr>
          <a:xfrm>
            <a:off x="0" y="714370"/>
            <a:ext cx="4714875" cy="2708434"/>
          </a:xfrm>
          <a:prstGeom prst="rect">
            <a:avLst/>
          </a:prstGeom>
          <a:noFill/>
        </p:spPr>
        <p:txBody>
          <a:bodyPr wrap="square" rtlCol="0">
            <a:spAutoFit/>
          </a:bodyPr>
          <a:lstStyle/>
          <a:p>
            <a:pPr algn="l"/>
            <a:r>
              <a:rPr lang="en-US" sz="2000" b="1" dirty="0" smtClean="0">
                <a:latin typeface="Arial" pitchFamily="34" charset="0"/>
                <a:cs typeface="Arial" pitchFamily="34" charset="0"/>
              </a:rPr>
              <a:t>Early findings – birth to 2 years:</a:t>
            </a:r>
          </a:p>
          <a:p>
            <a:pPr algn="l"/>
            <a:r>
              <a:rPr lang="en-US" sz="2000" dirty="0" smtClean="0">
                <a:latin typeface="Arial" pitchFamily="34" charset="0"/>
                <a:cs typeface="Arial" pitchFamily="34" charset="0"/>
              </a:rPr>
              <a:t>Erythematous macules, papules, scaling or </a:t>
            </a:r>
            <a:r>
              <a:rPr lang="en-US" sz="2000" dirty="0" err="1" smtClean="0">
                <a:latin typeface="Arial" pitchFamily="34" charset="0"/>
                <a:cs typeface="Arial" pitchFamily="34" charset="0"/>
              </a:rPr>
              <a:t>bullae</a:t>
            </a:r>
            <a:r>
              <a:rPr lang="en-US" sz="2000" dirty="0" smtClean="0">
                <a:latin typeface="Arial" pitchFamily="34" charset="0"/>
                <a:cs typeface="Arial" pitchFamily="34" charset="0"/>
              </a:rPr>
              <a:t>.                           Mucosal lesions – condyloma lata  “Snuffles” - bloody nasal discharge. </a:t>
            </a:r>
            <a:r>
              <a:rPr lang="en-US" sz="2000" dirty="0" err="1" smtClean="0">
                <a:latin typeface="Arial" pitchFamily="34" charset="0"/>
                <a:cs typeface="Arial" pitchFamily="34" charset="0"/>
              </a:rPr>
              <a:t>Hepatosplenomegaly</a:t>
            </a:r>
            <a:r>
              <a:rPr lang="en-US" sz="2000" dirty="0" smtClean="0">
                <a:latin typeface="Arial" pitchFamily="34" charset="0"/>
                <a:cs typeface="Arial" pitchFamily="34" charset="0"/>
              </a:rPr>
              <a:t>. Thrombocytopenia, anemia.          Failure to thrive.</a:t>
            </a:r>
            <a:endParaRPr lang="en-US" sz="2000" dirty="0">
              <a:latin typeface="Arial" pitchFamily="34" charset="0"/>
              <a:cs typeface="Arial" pitchFamily="34" charset="0"/>
            </a:endParaRPr>
          </a:p>
        </p:txBody>
      </p:sp>
      <p:pic>
        <p:nvPicPr>
          <p:cNvPr id="16" name="Picture 1" descr="C:\Users\User\Desktop\derm photos\Visual Dx\Congenital syphilis\papulosquamous eruption trunk.jpg"/>
          <p:cNvPicPr>
            <a:picLocks noChangeAspect="1" noChangeArrowheads="1"/>
          </p:cNvPicPr>
          <p:nvPr/>
        </p:nvPicPr>
        <p:blipFill>
          <a:blip r:embed="rId2" cstate="print"/>
          <a:srcRect/>
          <a:stretch>
            <a:fillRect/>
          </a:stretch>
        </p:blipFill>
        <p:spPr bwMode="auto">
          <a:xfrm>
            <a:off x="4943475" y="835395"/>
            <a:ext cx="3571875" cy="4762499"/>
          </a:xfrm>
          <a:prstGeom prst="rect">
            <a:avLst/>
          </a:prstGeom>
          <a:noFill/>
        </p:spPr>
      </p:pic>
      <p:pic>
        <p:nvPicPr>
          <p:cNvPr id="17" name="Picture 2" descr="C:\Users\User\Desktop\derm photos\Visual Dx\Congenital syphilis\perianal condyloma lata.jpg"/>
          <p:cNvPicPr>
            <a:picLocks noChangeAspect="1" noChangeArrowheads="1"/>
          </p:cNvPicPr>
          <p:nvPr/>
        </p:nvPicPr>
        <p:blipFill>
          <a:blip r:embed="rId3" cstate="print"/>
          <a:srcRect/>
          <a:stretch>
            <a:fillRect/>
          </a:stretch>
        </p:blipFill>
        <p:spPr bwMode="auto">
          <a:xfrm>
            <a:off x="971330" y="3466808"/>
            <a:ext cx="2543394" cy="3391192"/>
          </a:xfrm>
          <a:prstGeom prst="rect">
            <a:avLst/>
          </a:prstGeom>
          <a:noFill/>
        </p:spPr>
      </p:pic>
      <p:grpSp>
        <p:nvGrpSpPr>
          <p:cNvPr id="20" name="Group 19"/>
          <p:cNvGrpSpPr/>
          <p:nvPr/>
        </p:nvGrpSpPr>
        <p:grpSpPr>
          <a:xfrm>
            <a:off x="0" y="639495"/>
            <a:ext cx="8615370" cy="4846906"/>
            <a:chOff x="0" y="639495"/>
            <a:chExt cx="8615370" cy="4846906"/>
          </a:xfrm>
        </p:grpSpPr>
        <p:sp>
          <p:nvSpPr>
            <p:cNvPr id="15" name="TextBox 14"/>
            <p:cNvSpPr txBox="1"/>
            <p:nvPr/>
          </p:nvSpPr>
          <p:spPr>
            <a:xfrm>
              <a:off x="0" y="639495"/>
              <a:ext cx="5172074" cy="3170099"/>
            </a:xfrm>
            <a:prstGeom prst="rect">
              <a:avLst/>
            </a:prstGeom>
            <a:noFill/>
          </p:spPr>
          <p:txBody>
            <a:bodyPr wrap="square" rtlCol="0">
              <a:spAutoFit/>
            </a:bodyPr>
            <a:lstStyle/>
            <a:p>
              <a:pPr algn="l"/>
              <a:r>
                <a:rPr lang="en-US" sz="2000" b="1" dirty="0" smtClean="0">
                  <a:latin typeface="Arial" pitchFamily="34" charset="0"/>
                  <a:cs typeface="Arial" pitchFamily="34" charset="0"/>
                </a:rPr>
                <a:t>Late findings – after 2 years:</a:t>
              </a:r>
            </a:p>
            <a:p>
              <a:pPr algn="l"/>
              <a:r>
                <a:rPr lang="en-US" sz="2000" dirty="0" smtClean="0">
                  <a:latin typeface="Arial" pitchFamily="34" charset="0"/>
                  <a:cs typeface="Arial" pitchFamily="34" charset="0"/>
                </a:rPr>
                <a:t>Bony abnormalities – saber shins, perforated palate, saddle nose.</a:t>
              </a:r>
            </a:p>
            <a:p>
              <a:pPr algn="l"/>
              <a:r>
                <a:rPr lang="en-US" sz="2000" dirty="0" smtClean="0">
                  <a:latin typeface="Arial" pitchFamily="34" charset="0"/>
                  <a:cs typeface="Arial" pitchFamily="34" charset="0"/>
                </a:rPr>
                <a:t>Dental abnormalities - Hutchinson’s teeth, mulberry molars. </a:t>
              </a:r>
            </a:p>
            <a:p>
              <a:pPr algn="l"/>
              <a:r>
                <a:rPr lang="en-US" sz="2000" dirty="0" smtClean="0">
                  <a:latin typeface="Arial" pitchFamily="34" charset="0"/>
                  <a:cs typeface="Arial" pitchFamily="34" charset="0"/>
                </a:rPr>
                <a:t>CNS abnormalities – deafness, keratitis, developmental delay.</a:t>
              </a:r>
            </a:p>
            <a:p>
              <a:pPr algn="l"/>
              <a:endParaRPr lang="en-US" sz="2000" dirty="0">
                <a:latin typeface="Arial" pitchFamily="34" charset="0"/>
                <a:cs typeface="Arial" pitchFamily="34" charset="0"/>
              </a:endParaRPr>
            </a:p>
          </p:txBody>
        </p:sp>
        <p:pic>
          <p:nvPicPr>
            <p:cNvPr id="18" name="Picture 4" descr="http://www.bioon.com/figure/UploadFiles/200706/200761222155267.jpg"/>
            <p:cNvPicPr>
              <a:picLocks noChangeAspect="1" noChangeArrowheads="1"/>
            </p:cNvPicPr>
            <p:nvPr/>
          </p:nvPicPr>
          <p:blipFill>
            <a:blip r:embed="rId4" cstate="print"/>
            <a:srcRect l="10918" t="15445" r="13788" b="12238"/>
            <a:stretch>
              <a:fillRect/>
            </a:stretch>
          </p:blipFill>
          <p:spPr bwMode="auto">
            <a:xfrm>
              <a:off x="5041055" y="3230749"/>
              <a:ext cx="3317135" cy="2255652"/>
            </a:xfrm>
            <a:prstGeom prst="rect">
              <a:avLst/>
            </a:prstGeom>
            <a:noFill/>
          </p:spPr>
        </p:pic>
        <p:pic>
          <p:nvPicPr>
            <p:cNvPr id="19" name="Picture 3" descr="E:\STD 25.jpg"/>
            <p:cNvPicPr>
              <a:picLocks noChangeAspect="1" noChangeArrowheads="1"/>
            </p:cNvPicPr>
            <p:nvPr/>
          </p:nvPicPr>
          <p:blipFill>
            <a:blip r:embed="rId5"/>
            <a:srcRect l="13465" r="12871" b="33506"/>
            <a:stretch>
              <a:fillRect/>
            </a:stretch>
          </p:blipFill>
          <p:spPr bwMode="auto">
            <a:xfrm>
              <a:off x="4872045" y="811213"/>
              <a:ext cx="3743325" cy="2246312"/>
            </a:xfrm>
            <a:prstGeom prst="rect">
              <a:avLst/>
            </a:prstGeom>
            <a:noFill/>
          </p:spPr>
        </p:pic>
      </p:grpSp>
    </p:spTree>
    <p:extLst>
      <p:ext uri="{BB962C8B-B14F-4D97-AF65-F5344CB8AC3E}">
        <p14:creationId xmlns:p14="http://schemas.microsoft.com/office/powerpoint/2010/main" val="119529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960"/>
            <a:ext cx="9144000" cy="1323439"/>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latin typeface="Arial" charset="0"/>
                <a:cs typeface="Arial" charset="0"/>
              </a:rPr>
              <a:t>This occurs more frequently in HIV+ patients on therapy.</a:t>
            </a:r>
          </a:p>
        </p:txBody>
      </p:sp>
      <p:pic>
        <p:nvPicPr>
          <p:cNvPr id="8" name="Picture 1" descr="IMG_2179.JPG"/>
          <p:cNvPicPr>
            <a:picLocks noChangeAspect="1"/>
          </p:cNvPicPr>
          <p:nvPr/>
        </p:nvPicPr>
        <p:blipFill>
          <a:blip r:embed="rId3" cstate="print"/>
          <a:srcRect l="20834" r="19167" b="7777"/>
          <a:stretch>
            <a:fillRect/>
          </a:stretch>
        </p:blipFill>
        <p:spPr bwMode="auto">
          <a:xfrm>
            <a:off x="440139" y="1257998"/>
            <a:ext cx="3927744" cy="4527176"/>
          </a:xfrm>
          <a:prstGeom prst="rect">
            <a:avLst/>
          </a:prstGeom>
          <a:noFill/>
          <a:ln w="9525">
            <a:noFill/>
            <a:miter lim="800000"/>
            <a:headEnd/>
            <a:tailEnd/>
          </a:ln>
        </p:spPr>
      </p:pic>
      <p:pic>
        <p:nvPicPr>
          <p:cNvPr id="9" name="Picture 4" descr="right flank"/>
          <p:cNvPicPr>
            <a:picLocks noChangeAspect="1" noChangeArrowheads="1"/>
          </p:cNvPicPr>
          <p:nvPr/>
        </p:nvPicPr>
        <p:blipFill>
          <a:blip r:embed="rId4" cstate="print">
            <a:lum bright="-10000" contrast="10000"/>
          </a:blip>
          <a:srcRect/>
          <a:stretch>
            <a:fillRect/>
          </a:stretch>
        </p:blipFill>
        <p:spPr bwMode="auto">
          <a:xfrm>
            <a:off x="4814713" y="1270048"/>
            <a:ext cx="3430449" cy="4572000"/>
          </a:xfrm>
          <a:prstGeom prst="rect">
            <a:avLst/>
          </a:prstGeom>
          <a:noFill/>
          <a:ln w="9525">
            <a:noFill/>
            <a:miter lim="800000"/>
            <a:headEnd/>
            <a:tailEnd/>
          </a:ln>
        </p:spPr>
      </p:pic>
    </p:spTree>
    <p:extLst>
      <p:ext uri="{BB962C8B-B14F-4D97-AF65-F5344CB8AC3E}">
        <p14:creationId xmlns:p14="http://schemas.microsoft.com/office/powerpoint/2010/main" val="6233169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1"/>
          <p:cNvSpPr>
            <a:spLocks noChangeArrowheads="1"/>
          </p:cNvSpPr>
          <p:nvPr/>
        </p:nvSpPr>
        <p:spPr bwMode="auto">
          <a:xfrm>
            <a:off x="0" y="0"/>
            <a:ext cx="9144000" cy="6986588"/>
          </a:xfrm>
          <a:prstGeom prst="rect">
            <a:avLst/>
          </a:prstGeom>
          <a:solidFill>
            <a:srgbClr val="006600"/>
          </a:solidFill>
          <a:ln w="9525" algn="ctr">
            <a:noFill/>
            <a:round/>
            <a:headEnd/>
            <a:tailEnd/>
          </a:ln>
        </p:spPr>
        <p:txBody>
          <a:bodyPr>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125957" name="Rectangle 6"/>
          <p:cNvSpPr>
            <a:spLocks noGrp="1" noChangeArrowheads="1"/>
          </p:cNvSpPr>
          <p:nvPr>
            <p:ph type="body" idx="1"/>
          </p:nvPr>
        </p:nvSpPr>
        <p:spPr>
          <a:xfrm>
            <a:off x="685800" y="1752600"/>
            <a:ext cx="7772400" cy="4114800"/>
          </a:xfrm>
          <a:noFill/>
        </p:spPr>
        <p:txBody>
          <a:bodyPr/>
          <a:lstStyle/>
          <a:p>
            <a:pPr>
              <a:lnSpc>
                <a:spcPct val="80000"/>
              </a:lnSpc>
            </a:pPr>
            <a:endParaRPr lang="en-US" sz="4000" smtClean="0">
              <a:latin typeface="Arial" charset="0"/>
              <a:cs typeface="Arial" charset="0"/>
            </a:endParaRPr>
          </a:p>
          <a:p>
            <a:pPr>
              <a:lnSpc>
                <a:spcPct val="80000"/>
              </a:lnSpc>
            </a:pPr>
            <a:endParaRPr lang="en-US" sz="4000" smtClean="0">
              <a:latin typeface="Arial" charset="0"/>
              <a:cs typeface="Arial" charset="0"/>
            </a:endParaRPr>
          </a:p>
        </p:txBody>
      </p:sp>
      <p:sp>
        <p:nvSpPr>
          <p:cNvPr id="125958" name="Rectangle 7"/>
          <p:cNvSpPr>
            <a:spLocks noChangeArrowheads="1"/>
          </p:cNvSpPr>
          <p:nvPr/>
        </p:nvSpPr>
        <p:spPr bwMode="auto">
          <a:xfrm>
            <a:off x="457200" y="1066800"/>
            <a:ext cx="7772400" cy="4724400"/>
          </a:xfrm>
          <a:prstGeom prst="rect">
            <a:avLst/>
          </a:prstGeom>
          <a:noFill/>
          <a:ln w="9525">
            <a:noFill/>
            <a:miter lim="800000"/>
            <a:headEnd/>
            <a:tailEnd/>
          </a:ln>
        </p:spPr>
        <p:txBody>
          <a:bodyPr/>
          <a:lstStyle/>
          <a:p>
            <a:pPr marL="342900" indent="-342900" algn="l">
              <a:lnSpc>
                <a:spcPct val="90000"/>
              </a:lnSpc>
              <a:spcBef>
                <a:spcPct val="20000"/>
              </a:spcBef>
              <a:buFontTx/>
              <a:buChar char="•"/>
            </a:pPr>
            <a:endParaRPr lang="en-US" sz="3200">
              <a:latin typeface="Arial" charset="0"/>
              <a:cs typeface="Arial" charset="0"/>
            </a:endParaRPr>
          </a:p>
        </p:txBody>
      </p:sp>
      <p:sp>
        <p:nvSpPr>
          <p:cNvPr id="125959" name="Rectangle 9"/>
          <p:cNvSpPr>
            <a:spLocks noChangeArrowheads="1"/>
          </p:cNvSpPr>
          <p:nvPr/>
        </p:nvSpPr>
        <p:spPr bwMode="auto">
          <a:xfrm>
            <a:off x="381000" y="457200"/>
            <a:ext cx="4572000" cy="366713"/>
          </a:xfrm>
          <a:prstGeom prst="rect">
            <a:avLst/>
          </a:prstGeom>
          <a:noFill/>
          <a:ln w="9525">
            <a:noFill/>
            <a:miter lim="800000"/>
            <a:headEnd/>
            <a:tailEnd/>
          </a:ln>
        </p:spPr>
        <p:txBody>
          <a:bodyPr>
            <a:spAutoFit/>
          </a:bodyPr>
          <a:lstStyle/>
          <a:p>
            <a:pPr algn="l">
              <a:spcBef>
                <a:spcPct val="0"/>
              </a:spcBef>
            </a:pPr>
            <a:endParaRPr lang="en-US" sz="1800">
              <a:solidFill>
                <a:schemeClr val="bg1"/>
              </a:solidFill>
              <a:latin typeface="Arial" charset="0"/>
              <a:cs typeface="Arial" charset="0"/>
            </a:endParaRPr>
          </a:p>
        </p:txBody>
      </p:sp>
      <p:sp>
        <p:nvSpPr>
          <p:cNvPr id="125960" name="Text Box 10"/>
          <p:cNvSpPr txBox="1">
            <a:spLocks noChangeArrowheads="1"/>
          </p:cNvSpPr>
          <p:nvPr/>
        </p:nvSpPr>
        <p:spPr bwMode="auto">
          <a:xfrm>
            <a:off x="609600" y="381000"/>
            <a:ext cx="8001000" cy="701675"/>
          </a:xfrm>
          <a:prstGeom prst="rect">
            <a:avLst/>
          </a:prstGeom>
          <a:noFill/>
          <a:ln w="9525">
            <a:noFill/>
            <a:miter lim="800000"/>
            <a:headEnd/>
            <a:tailEnd/>
          </a:ln>
        </p:spPr>
        <p:txBody>
          <a:bodyPr>
            <a:spAutoFit/>
          </a:bodyPr>
          <a:lstStyle/>
          <a:p>
            <a:pPr>
              <a:spcBef>
                <a:spcPct val="0"/>
              </a:spcBef>
            </a:pPr>
            <a:r>
              <a:rPr lang="en-US" sz="4000">
                <a:solidFill>
                  <a:schemeClr val="bg1"/>
                </a:solidFill>
                <a:latin typeface="Arial" charset="0"/>
                <a:cs typeface="Arial" charset="0"/>
              </a:rPr>
              <a:t>	</a:t>
            </a:r>
          </a:p>
        </p:txBody>
      </p:sp>
      <p:sp>
        <p:nvSpPr>
          <p:cNvPr id="125961" name="Rectangle 11"/>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spcBef>
                <a:spcPct val="0"/>
              </a:spcBef>
            </a:pPr>
            <a:endParaRPr lang="en-US" sz="4400">
              <a:latin typeface="Arial" charset="0"/>
              <a:cs typeface="Arial" charset="0"/>
            </a:endParaRPr>
          </a:p>
        </p:txBody>
      </p:sp>
      <p:sp>
        <p:nvSpPr>
          <p:cNvPr id="14" name="Rectangle 13"/>
          <p:cNvSpPr/>
          <p:nvPr/>
        </p:nvSpPr>
        <p:spPr>
          <a:xfrm>
            <a:off x="0" y="-36576"/>
            <a:ext cx="9144000" cy="1323439"/>
          </a:xfrm>
          <a:prstGeom prst="rect">
            <a:avLst/>
          </a:prstGeom>
          <a:ln>
            <a:noFill/>
          </a:ln>
        </p:spPr>
        <p:txBody>
          <a:bodyPr wrap="square">
            <a:spAutoFit/>
          </a:bodyPr>
          <a:lstStyle/>
          <a:p>
            <a:r>
              <a:rPr lang="en-US" sz="4000" b="1" dirty="0" smtClean="0">
                <a:solidFill>
                  <a:schemeClr val="bg1"/>
                </a:solidFill>
                <a:latin typeface="Arial" charset="0"/>
                <a:cs typeface="Arial" charset="0"/>
              </a:rPr>
              <a:t>What is toxic epidermal </a:t>
            </a:r>
            <a:r>
              <a:rPr lang="en-US" sz="4000" b="1" dirty="0" err="1" smtClean="0">
                <a:solidFill>
                  <a:schemeClr val="bg1"/>
                </a:solidFill>
                <a:latin typeface="Arial" charset="0"/>
                <a:cs typeface="Arial" charset="0"/>
              </a:rPr>
              <a:t>necrolysis</a:t>
            </a:r>
            <a:r>
              <a:rPr lang="en-US" sz="4000" b="1" dirty="0" smtClean="0">
                <a:solidFill>
                  <a:schemeClr val="bg1"/>
                </a:solidFill>
                <a:latin typeface="Arial" charset="0"/>
                <a:cs typeface="Arial" charset="0"/>
              </a:rPr>
              <a:t> (TEN)?</a:t>
            </a:r>
          </a:p>
        </p:txBody>
      </p:sp>
      <p:pic>
        <p:nvPicPr>
          <p:cNvPr id="16" name="Picture 4" descr="right flank"/>
          <p:cNvPicPr>
            <a:picLocks noChangeAspect="1" noChangeArrowheads="1"/>
          </p:cNvPicPr>
          <p:nvPr/>
        </p:nvPicPr>
        <p:blipFill>
          <a:blip r:embed="rId3" cstate="print"/>
          <a:srcRect/>
          <a:stretch>
            <a:fillRect/>
          </a:stretch>
        </p:blipFill>
        <p:spPr bwMode="auto">
          <a:xfrm>
            <a:off x="4814713" y="1270048"/>
            <a:ext cx="3430449" cy="4572000"/>
          </a:xfrm>
          <a:prstGeom prst="rect">
            <a:avLst/>
          </a:prstGeom>
          <a:noFill/>
          <a:ln w="9525">
            <a:noFill/>
            <a:miter lim="800000"/>
            <a:headEnd/>
            <a:tailEnd/>
          </a:ln>
        </p:spPr>
      </p:pic>
      <p:pic>
        <p:nvPicPr>
          <p:cNvPr id="17" name="Picture 1" descr="IMG_2179.JPG"/>
          <p:cNvPicPr>
            <a:picLocks noChangeAspect="1"/>
          </p:cNvPicPr>
          <p:nvPr/>
        </p:nvPicPr>
        <p:blipFill>
          <a:blip r:embed="rId4" cstate="print"/>
          <a:srcRect l="20834" r="19167" b="7777"/>
          <a:stretch>
            <a:fillRect/>
          </a:stretch>
        </p:blipFill>
        <p:spPr bwMode="auto">
          <a:xfrm>
            <a:off x="440139" y="1257998"/>
            <a:ext cx="3927744" cy="4527176"/>
          </a:xfrm>
          <a:prstGeom prst="rect">
            <a:avLst/>
          </a:prstGeom>
          <a:noFill/>
          <a:ln w="9525">
            <a:noFill/>
            <a:miter lim="800000"/>
            <a:headEnd/>
            <a:tailEnd/>
          </a:ln>
        </p:spPr>
      </p:pic>
    </p:spTree>
    <p:extLst>
      <p:ext uri="{BB962C8B-B14F-4D97-AF65-F5344CB8AC3E}">
        <p14:creationId xmlns:p14="http://schemas.microsoft.com/office/powerpoint/2010/main" val="34891694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endParaRPr lang="en-US" smtClean="0">
              <a:solidFill>
                <a:schemeClr val="bg1"/>
              </a:solidFill>
            </a:endParaRPr>
          </a:p>
        </p:txBody>
      </p:sp>
      <p:sp>
        <p:nvSpPr>
          <p:cNvPr id="126979" name="Content Placeholder 2"/>
          <p:cNvSpPr>
            <a:spLocks noGrp="1"/>
          </p:cNvSpPr>
          <p:nvPr>
            <p:ph idx="1"/>
          </p:nvPr>
        </p:nvSpPr>
        <p:spPr/>
        <p:txBody>
          <a:bodyPr/>
          <a:lstStyle/>
          <a:p>
            <a:endParaRPr lang="en-US" smtClean="0"/>
          </a:p>
        </p:txBody>
      </p:sp>
      <p:sp>
        <p:nvSpPr>
          <p:cNvPr id="126981" name="Rectangle 4"/>
          <p:cNvSpPr>
            <a:spLocks noChangeArrowheads="1"/>
          </p:cNvSpPr>
          <p:nvPr/>
        </p:nvSpPr>
        <p:spPr bwMode="auto">
          <a:xfrm>
            <a:off x="0" y="0"/>
            <a:ext cx="9144000" cy="6858000"/>
          </a:xfrm>
          <a:prstGeom prst="rect">
            <a:avLst/>
          </a:prstGeom>
          <a:solidFill>
            <a:srgbClr val="660033"/>
          </a:solidFill>
          <a:ln w="9525" algn="ctr">
            <a:noFill/>
            <a:round/>
            <a:headEnd/>
            <a:tailEnd/>
          </a:ln>
        </p:spPr>
        <p:txBody>
          <a:bodyPr>
            <a:spAutoFit/>
          </a:bodyPr>
          <a:lstStyle/>
          <a:p>
            <a:endParaRPr lang="en-US"/>
          </a:p>
        </p:txBody>
      </p:sp>
      <p:sp>
        <p:nvSpPr>
          <p:cNvPr id="8" name="Rectangle 7"/>
          <p:cNvSpPr/>
          <p:nvPr/>
        </p:nvSpPr>
        <p:spPr>
          <a:xfrm>
            <a:off x="251012" y="0"/>
            <a:ext cx="8641977" cy="707886"/>
          </a:xfrm>
          <a:prstGeom prst="rect">
            <a:avLst/>
          </a:prstGeom>
        </p:spPr>
        <p:txBody>
          <a:bodyPr wrap="square">
            <a:spAutoFit/>
          </a:bodyPr>
          <a:lstStyle/>
          <a:p>
            <a:r>
              <a:rPr lang="en-US" sz="4000" b="1" dirty="0" smtClean="0">
                <a:solidFill>
                  <a:schemeClr val="bg1"/>
                </a:solidFill>
                <a:latin typeface="Arial" charset="0"/>
                <a:cs typeface="Arial" charset="0"/>
              </a:rPr>
              <a:t>Toxic epidermal </a:t>
            </a:r>
            <a:r>
              <a:rPr lang="en-US" sz="4000" b="1" dirty="0" err="1" smtClean="0">
                <a:solidFill>
                  <a:schemeClr val="bg1"/>
                </a:solidFill>
                <a:latin typeface="Arial" charset="0"/>
                <a:cs typeface="Arial" charset="0"/>
              </a:rPr>
              <a:t>necrolysis</a:t>
            </a:r>
            <a:r>
              <a:rPr lang="en-US" sz="4000" b="1" dirty="0" smtClean="0">
                <a:solidFill>
                  <a:schemeClr val="bg1"/>
                </a:solidFill>
                <a:latin typeface="Arial" charset="0"/>
                <a:cs typeface="Arial" charset="0"/>
              </a:rPr>
              <a:t> (TEN)</a:t>
            </a:r>
          </a:p>
        </p:txBody>
      </p:sp>
      <p:pic>
        <p:nvPicPr>
          <p:cNvPr id="9" name="Picture 1" descr="IMG_2180.JPG"/>
          <p:cNvPicPr>
            <a:picLocks noChangeAspect="1"/>
          </p:cNvPicPr>
          <p:nvPr/>
        </p:nvPicPr>
        <p:blipFill>
          <a:blip r:embed="rId2" cstate="print"/>
          <a:srcRect l="7121" t="42140" r="40662" b="28203"/>
          <a:stretch>
            <a:fillRect/>
          </a:stretch>
        </p:blipFill>
        <p:spPr bwMode="auto">
          <a:xfrm>
            <a:off x="0" y="1436710"/>
            <a:ext cx="5328672" cy="4034700"/>
          </a:xfrm>
          <a:prstGeom prst="rect">
            <a:avLst/>
          </a:prstGeom>
          <a:noFill/>
          <a:ln w="9525">
            <a:noFill/>
            <a:miter lim="800000"/>
            <a:headEnd/>
            <a:tailEnd/>
          </a:ln>
        </p:spPr>
      </p:pic>
      <p:pic>
        <p:nvPicPr>
          <p:cNvPr id="12" name="Picture 1" descr="IMG_2177.JPG"/>
          <p:cNvPicPr>
            <a:picLocks noChangeAspect="1"/>
          </p:cNvPicPr>
          <p:nvPr/>
        </p:nvPicPr>
        <p:blipFill>
          <a:blip r:embed="rId3" cstate="print"/>
          <a:srcRect l="10001"/>
          <a:stretch>
            <a:fillRect/>
          </a:stretch>
        </p:blipFill>
        <p:spPr bwMode="auto">
          <a:xfrm>
            <a:off x="5711252" y="1164861"/>
            <a:ext cx="3043518" cy="4508916"/>
          </a:xfrm>
          <a:prstGeom prst="rect">
            <a:avLst/>
          </a:prstGeom>
          <a:noFill/>
          <a:ln w="9525">
            <a:noFill/>
            <a:miter lim="800000"/>
            <a:headEnd/>
            <a:tailEnd/>
          </a:ln>
        </p:spPr>
      </p:pic>
    </p:spTree>
    <p:extLst>
      <p:ext uri="{BB962C8B-B14F-4D97-AF65-F5344CB8AC3E}">
        <p14:creationId xmlns:p14="http://schemas.microsoft.com/office/powerpoint/2010/main" val="30832203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838200" y="59960"/>
            <a:ext cx="7467600" cy="1143000"/>
          </a:xfrm>
          <a:prstGeom prst="rect">
            <a:avLst/>
          </a:prstGeom>
          <a:noFill/>
          <a:ln w="9525">
            <a:noFill/>
            <a:miter lim="800000"/>
            <a:headEnd/>
            <a:tailEnd/>
          </a:ln>
        </p:spPr>
        <p:txBody>
          <a:bodyPr anchor="ctr"/>
          <a:lstStyle/>
          <a:p>
            <a:pPr>
              <a:spcBef>
                <a:spcPct val="0"/>
              </a:spcBef>
            </a:pPr>
            <a:r>
              <a:rPr lang="en-US" sz="4000" b="1" dirty="0" smtClean="0">
                <a:effectLst>
                  <a:outerShdw blurRad="38100" dist="38100" dir="2700000" algn="tl">
                    <a:srgbClr val="000000">
                      <a:alpha val="43137"/>
                    </a:srgbClr>
                  </a:outerShdw>
                </a:effectLst>
                <a:latin typeface="Arial" charset="0"/>
                <a:cs typeface="Arial" charset="0"/>
              </a:rPr>
              <a:t>It is perhaps the next disease to be eradicated.</a:t>
            </a:r>
            <a:endParaRPr lang="en-US" sz="4000" b="1" dirty="0">
              <a:effectLst>
                <a:outerShdw blurRad="38100" dist="38100" dir="2700000" algn="tl">
                  <a:srgbClr val="000000">
                    <a:alpha val="43137"/>
                  </a:srgbClr>
                </a:outerShdw>
              </a:effectLst>
              <a:latin typeface="Arial" charset="0"/>
              <a:cs typeface="Arial" charset="0"/>
            </a:endParaRPr>
          </a:p>
        </p:txBody>
      </p:sp>
      <p:sp>
        <p:nvSpPr>
          <p:cNvPr id="16" name="Rectangle 7"/>
          <p:cNvSpPr>
            <a:spLocks noChangeArrowheads="1"/>
          </p:cNvSpPr>
          <p:nvPr/>
        </p:nvSpPr>
        <p:spPr bwMode="auto">
          <a:xfrm>
            <a:off x="381000" y="685800"/>
            <a:ext cx="8534400" cy="1143000"/>
          </a:xfrm>
          <a:prstGeom prst="rect">
            <a:avLst/>
          </a:prstGeom>
          <a:noFill/>
          <a:ln w="9525">
            <a:noFill/>
            <a:miter lim="800000"/>
            <a:headEnd/>
            <a:tailEnd/>
          </a:ln>
        </p:spPr>
        <p:txBody>
          <a:bodyPr anchor="ctr"/>
          <a:lstStyle/>
          <a:p>
            <a:pPr>
              <a:spcBef>
                <a:spcPct val="0"/>
              </a:spcBef>
            </a:pPr>
            <a:endParaRPr lang="en-US" sz="4400">
              <a:latin typeface="Arial" charset="0"/>
              <a:cs typeface="Arial" charset="0"/>
            </a:endParaRPr>
          </a:p>
        </p:txBody>
      </p:sp>
      <p:pic>
        <p:nvPicPr>
          <p:cNvPr id="17" name="Picture 4" descr="1348fig6"/>
          <p:cNvPicPr>
            <a:picLocks noChangeAspect="1" noChangeArrowheads="1"/>
          </p:cNvPicPr>
          <p:nvPr/>
        </p:nvPicPr>
        <p:blipFill>
          <a:blip r:embed="rId3" cstate="print"/>
          <a:srcRect/>
          <a:stretch>
            <a:fillRect/>
          </a:stretch>
        </p:blipFill>
        <p:spPr bwMode="auto">
          <a:xfrm>
            <a:off x="1066800" y="1600200"/>
            <a:ext cx="2749550" cy="4068763"/>
          </a:xfrm>
          <a:prstGeom prst="rect">
            <a:avLst/>
          </a:prstGeom>
          <a:noFill/>
          <a:ln w="9525">
            <a:noFill/>
            <a:miter lim="800000"/>
            <a:headEnd/>
            <a:tailEnd/>
          </a:ln>
        </p:spPr>
      </p:pic>
      <p:pic>
        <p:nvPicPr>
          <p:cNvPr id="18" name="Picture 2"/>
          <p:cNvPicPr>
            <a:picLocks noChangeAspect="1" noChangeArrowheads="1"/>
          </p:cNvPicPr>
          <p:nvPr/>
        </p:nvPicPr>
        <p:blipFill>
          <a:blip r:embed="rId4" cstate="print"/>
          <a:srcRect/>
          <a:stretch>
            <a:fillRect/>
          </a:stretch>
        </p:blipFill>
        <p:spPr bwMode="auto">
          <a:xfrm>
            <a:off x="5811838" y="1447800"/>
            <a:ext cx="3332162" cy="4343400"/>
          </a:xfrm>
          <a:prstGeom prst="rect">
            <a:avLst/>
          </a:prstGeom>
          <a:noFill/>
          <a:ln w="9525">
            <a:noFill/>
            <a:miter lim="800000"/>
            <a:headEnd/>
            <a:tailEnd/>
          </a:ln>
        </p:spPr>
      </p:pic>
      <p:sp>
        <p:nvSpPr>
          <p:cNvPr id="10" name="TextBox 9"/>
          <p:cNvSpPr txBox="1"/>
          <p:nvPr/>
        </p:nvSpPr>
        <p:spPr>
          <a:xfrm>
            <a:off x="1471145" y="5276538"/>
            <a:ext cx="2339102" cy="369332"/>
          </a:xfrm>
          <a:prstGeom prst="rect">
            <a:avLst/>
          </a:prstGeom>
          <a:noFill/>
        </p:spPr>
        <p:txBody>
          <a:bodyPr wrap="none" rtlCol="0">
            <a:spAutoFit/>
          </a:bodyPr>
          <a:lstStyle/>
          <a:p>
            <a:r>
              <a:rPr lang="en-US" sz="1800" dirty="0" smtClean="0">
                <a:solidFill>
                  <a:schemeClr val="tx1"/>
                </a:solidFill>
                <a:latin typeface="Arial" pitchFamily="34" charset="0"/>
                <a:cs typeface="Arial" pitchFamily="34" charset="0"/>
              </a:rPr>
              <a:t>Mark </a:t>
            </a:r>
            <a:r>
              <a:rPr lang="en-US" sz="1800" dirty="0" err="1" smtClean="0">
                <a:solidFill>
                  <a:schemeClr val="tx1"/>
                </a:solidFill>
                <a:latin typeface="Arial" pitchFamily="34" charset="0"/>
                <a:cs typeface="Arial" pitchFamily="34" charset="0"/>
              </a:rPr>
              <a:t>Eberhard</a:t>
            </a:r>
            <a:r>
              <a:rPr lang="en-US" sz="1800" dirty="0" smtClean="0">
                <a:solidFill>
                  <a:schemeClr val="tx1"/>
                </a:solidFill>
                <a:latin typeface="Arial" pitchFamily="34" charset="0"/>
                <a:cs typeface="Arial" pitchFamily="34" charset="0"/>
              </a:rPr>
              <a:t>, CDC</a:t>
            </a:r>
            <a:endParaRPr lang="en-US" sz="1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981873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9"/>
          <p:cNvSpPr>
            <a:spLocks noChangeArrowheads="1"/>
          </p:cNvSpPr>
          <p:nvPr/>
        </p:nvSpPr>
        <p:spPr bwMode="auto">
          <a:xfrm>
            <a:off x="0" y="0"/>
            <a:ext cx="9144000" cy="6986588"/>
          </a:xfrm>
          <a:prstGeom prst="rect">
            <a:avLst/>
          </a:prstGeom>
          <a:solidFill>
            <a:srgbClr val="006600"/>
          </a:solidFill>
          <a:ln w="9525" algn="ctr">
            <a:solidFill>
              <a:schemeClr val="tx1"/>
            </a:solidFill>
            <a:round/>
            <a:headEnd/>
            <a:tailEnd/>
          </a:ln>
        </p:spPr>
        <p:txBody>
          <a:bodyPr>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13" name="Title 12"/>
          <p:cNvSpPr>
            <a:spLocks noGrp="1"/>
          </p:cNvSpPr>
          <p:nvPr>
            <p:ph type="ctrTitle"/>
          </p:nvPr>
        </p:nvSpPr>
        <p:spPr/>
        <p:txBody>
          <a:bodyPr/>
          <a:lstStyle/>
          <a:p>
            <a:endParaRPr lang="en-US"/>
          </a:p>
        </p:txBody>
      </p:sp>
      <p:sp>
        <p:nvSpPr>
          <p:cNvPr id="10" name="Rectangle 1030"/>
          <p:cNvSpPr txBox="1">
            <a:spLocks noChangeArrowheads="1"/>
          </p:cNvSpPr>
          <p:nvPr/>
        </p:nvSpPr>
        <p:spPr bwMode="auto">
          <a:xfrm>
            <a:off x="0" y="76200"/>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uLnTx/>
                <a:uFillTx/>
                <a:latin typeface="Arial" charset="0"/>
                <a:ea typeface="+mj-ea"/>
                <a:cs typeface="Arial" charset="0"/>
              </a:rPr>
              <a:t>What is dracunculiasis or Guinea worm?</a:t>
            </a:r>
            <a:r>
              <a:rPr kumimoji="0" lang="en-US" sz="4000" b="1" i="0" u="none" strike="noStrike" kern="0" cap="none" spc="0" normalizeH="0" baseline="0" noProof="0" smtClean="0">
                <a:ln>
                  <a:noFill/>
                </a:ln>
                <a:solidFill>
                  <a:srgbClr val="FFFF00"/>
                </a:solidFill>
                <a:effectLst/>
                <a:uLnTx/>
                <a:uFillTx/>
                <a:latin typeface="Arial" charset="0"/>
                <a:ea typeface="+mj-ea"/>
                <a:cs typeface="Arial" charset="0"/>
              </a:rPr>
              <a:t/>
            </a:r>
            <a:br>
              <a:rPr kumimoji="0" lang="en-US" sz="4000" b="1" i="0" u="none" strike="noStrike" kern="0" cap="none" spc="0" normalizeH="0" baseline="0" noProof="0" smtClean="0">
                <a:ln>
                  <a:noFill/>
                </a:ln>
                <a:solidFill>
                  <a:srgbClr val="FFFF00"/>
                </a:solidFill>
                <a:effectLst/>
                <a:uLnTx/>
                <a:uFillTx/>
                <a:latin typeface="Arial" charset="0"/>
                <a:ea typeface="+mj-ea"/>
                <a:cs typeface="Arial" charset="0"/>
              </a:rPr>
            </a:br>
            <a:r>
              <a:rPr kumimoji="0" lang="en-US" sz="3600" b="0" i="0" u="none" strike="noStrike" kern="0" cap="none" spc="0" normalizeH="0" baseline="0" noProof="0" smtClean="0">
                <a:ln>
                  <a:noFill/>
                </a:ln>
                <a:solidFill>
                  <a:srgbClr val="FFFF00"/>
                </a:solidFill>
                <a:effectLst/>
                <a:uLnTx/>
                <a:uFillTx/>
                <a:latin typeface="Arial" charset="0"/>
                <a:ea typeface="+mj-ea"/>
                <a:cs typeface="Arial" charset="0"/>
              </a:rPr>
              <a:t>(</a:t>
            </a:r>
            <a:r>
              <a:rPr kumimoji="0" lang="en-US" sz="3600" b="0" i="1" u="none" strike="noStrike" kern="0" cap="none" spc="0" normalizeH="0" baseline="0" noProof="0" smtClean="0">
                <a:ln>
                  <a:noFill/>
                </a:ln>
                <a:solidFill>
                  <a:srgbClr val="FFFF00"/>
                </a:solidFill>
                <a:effectLst/>
                <a:uLnTx/>
                <a:uFillTx/>
                <a:latin typeface="Arial" charset="0"/>
                <a:ea typeface="+mj-ea"/>
                <a:cs typeface="Arial" charset="0"/>
              </a:rPr>
              <a:t>Dracunuculus medinensis </a:t>
            </a:r>
            <a:r>
              <a:rPr kumimoji="0" lang="en-US" sz="3600" b="0" i="0" u="none" strike="noStrike" kern="0" cap="none" spc="0" normalizeH="0" baseline="0" noProof="0" smtClean="0">
                <a:ln>
                  <a:noFill/>
                </a:ln>
                <a:solidFill>
                  <a:srgbClr val="FFFF00"/>
                </a:solidFill>
                <a:effectLst/>
                <a:uLnTx/>
                <a:uFillTx/>
                <a:latin typeface="Arial" charset="0"/>
                <a:ea typeface="+mj-ea"/>
                <a:cs typeface="Arial" charset="0"/>
              </a:rPr>
              <a:t>infection)</a:t>
            </a:r>
            <a:endParaRPr kumimoji="0" lang="en-US" sz="3600" b="0" i="0" u="none" strike="noStrike" kern="0" cap="none" spc="0" normalizeH="0" baseline="0" noProof="0" dirty="0" smtClean="0">
              <a:ln>
                <a:noFill/>
              </a:ln>
              <a:solidFill>
                <a:srgbClr val="FFFF00"/>
              </a:solidFill>
              <a:effectLst/>
              <a:uLnTx/>
              <a:uFillTx/>
              <a:latin typeface="Arial" charset="0"/>
              <a:ea typeface="+mj-ea"/>
              <a:cs typeface="Arial" charset="0"/>
            </a:endParaRPr>
          </a:p>
        </p:txBody>
      </p:sp>
      <p:pic>
        <p:nvPicPr>
          <p:cNvPr id="11" name="Picture 4" descr="1348fig6"/>
          <p:cNvPicPr>
            <a:picLocks noChangeAspect="1" noChangeArrowheads="1"/>
          </p:cNvPicPr>
          <p:nvPr/>
        </p:nvPicPr>
        <p:blipFill>
          <a:blip r:embed="rId3" cstate="print"/>
          <a:srcRect/>
          <a:stretch>
            <a:fillRect/>
          </a:stretch>
        </p:blipFill>
        <p:spPr bwMode="auto">
          <a:xfrm>
            <a:off x="1066800" y="1600200"/>
            <a:ext cx="2749550" cy="4068763"/>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5811838" y="1447800"/>
            <a:ext cx="3332162" cy="4343400"/>
          </a:xfrm>
          <a:prstGeom prst="rect">
            <a:avLst/>
          </a:prstGeom>
          <a:noFill/>
          <a:ln w="9525">
            <a:noFill/>
            <a:miter lim="800000"/>
            <a:headEnd/>
            <a:tailEnd/>
          </a:ln>
        </p:spPr>
      </p:pic>
    </p:spTree>
    <p:extLst>
      <p:ext uri="{BB962C8B-B14F-4D97-AF65-F5344CB8AC3E}">
        <p14:creationId xmlns:p14="http://schemas.microsoft.com/office/powerpoint/2010/main" val="39125886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Content Placeholder 2"/>
          <p:cNvSpPr>
            <a:spLocks noGrp="1"/>
          </p:cNvSpPr>
          <p:nvPr>
            <p:ph idx="1"/>
          </p:nvPr>
        </p:nvSpPr>
        <p:spPr/>
        <p:txBody>
          <a:bodyPr/>
          <a:lstStyle/>
          <a:p>
            <a:endParaRPr lang="en-US" smtClean="0"/>
          </a:p>
        </p:txBody>
      </p:sp>
      <p:sp>
        <p:nvSpPr>
          <p:cNvPr id="148485" name="Rectangle 4"/>
          <p:cNvSpPr>
            <a:spLocks noChangeArrowheads="1"/>
          </p:cNvSpPr>
          <p:nvPr/>
        </p:nvSpPr>
        <p:spPr bwMode="auto">
          <a:xfrm>
            <a:off x="0" y="0"/>
            <a:ext cx="9144000" cy="6858000"/>
          </a:xfrm>
          <a:prstGeom prst="rect">
            <a:avLst/>
          </a:prstGeom>
          <a:solidFill>
            <a:srgbClr val="660033"/>
          </a:solidFill>
          <a:ln w="9525" algn="ctr">
            <a:solidFill>
              <a:schemeClr val="tx1"/>
            </a:solidFill>
            <a:round/>
            <a:headEnd/>
            <a:tailEnd/>
          </a:ln>
        </p:spPr>
        <p:txBody>
          <a:bodyPr>
            <a:spAutoFit/>
          </a:bodyPr>
          <a:lstStyle/>
          <a:p>
            <a:endParaRPr lang="en-US"/>
          </a:p>
        </p:txBody>
      </p:sp>
      <p:sp>
        <p:nvSpPr>
          <p:cNvPr id="12" name="Rectangle 1030"/>
          <p:cNvSpPr txBox="1">
            <a:spLocks noChangeArrowheads="1"/>
          </p:cNvSpPr>
          <p:nvPr/>
        </p:nvSpPr>
        <p:spPr bwMode="auto">
          <a:xfrm>
            <a:off x="0" y="76200"/>
            <a:ext cx="9144000" cy="1470025"/>
          </a:xfrm>
          <a:prstGeom prst="rect">
            <a:avLst/>
          </a:prstGeom>
          <a:noFill/>
          <a:ln w="9525">
            <a:noFill/>
            <a:miter lim="800000"/>
            <a:headEnd/>
            <a:tailEnd/>
          </a:ln>
        </p:spPr>
        <p:txBody>
          <a:bodyPr anchor="ctr"/>
          <a:lstStyle/>
          <a:p>
            <a:pPr marL="342900" indent="-342900">
              <a:spcBef>
                <a:spcPct val="0"/>
              </a:spcBef>
              <a:defRPr/>
            </a:pPr>
            <a:r>
              <a:rPr lang="en-US" sz="4000" b="1" kern="0" dirty="0" err="1" smtClean="0">
                <a:solidFill>
                  <a:srgbClr val="FFFF00"/>
                </a:solidFill>
                <a:latin typeface="Arial" charset="0"/>
                <a:ea typeface="+mj-ea"/>
                <a:cs typeface="Arial" charset="0"/>
              </a:rPr>
              <a:t>Dracunculiasis</a:t>
            </a:r>
            <a:r>
              <a:rPr lang="en-US" sz="4000" b="1" kern="0" dirty="0" smtClean="0">
                <a:solidFill>
                  <a:srgbClr val="FFFF00"/>
                </a:solidFill>
                <a:latin typeface="Arial" charset="0"/>
                <a:ea typeface="+mj-ea"/>
                <a:cs typeface="Arial" charset="0"/>
              </a:rPr>
              <a:t>. Guinea worm.</a:t>
            </a:r>
            <a:r>
              <a:rPr lang="en-US" sz="4000" b="1" kern="0" dirty="0">
                <a:solidFill>
                  <a:srgbClr val="FFFF00"/>
                </a:solidFill>
                <a:latin typeface="Arial" charset="0"/>
                <a:ea typeface="+mj-ea"/>
                <a:cs typeface="Arial" charset="0"/>
              </a:rPr>
              <a:t/>
            </a:r>
            <a:br>
              <a:rPr lang="en-US" sz="4000" b="1" kern="0" dirty="0">
                <a:solidFill>
                  <a:srgbClr val="FFFF00"/>
                </a:solidFill>
                <a:latin typeface="Arial" charset="0"/>
                <a:ea typeface="+mj-ea"/>
                <a:cs typeface="Arial" charset="0"/>
              </a:rPr>
            </a:br>
            <a:r>
              <a:rPr lang="en-US" sz="4000" kern="0" dirty="0">
                <a:solidFill>
                  <a:srgbClr val="FFFF00"/>
                </a:solidFill>
                <a:latin typeface="Arial" charset="0"/>
                <a:ea typeface="+mj-ea"/>
                <a:cs typeface="Arial" charset="0"/>
              </a:rPr>
              <a:t>(</a:t>
            </a:r>
            <a:r>
              <a:rPr lang="en-US" sz="4000" i="1" kern="0" dirty="0" err="1">
                <a:solidFill>
                  <a:srgbClr val="FFFF00"/>
                </a:solidFill>
                <a:latin typeface="Arial" charset="0"/>
                <a:ea typeface="+mj-ea"/>
                <a:cs typeface="Arial" charset="0"/>
              </a:rPr>
              <a:t>Dracunuculus</a:t>
            </a:r>
            <a:r>
              <a:rPr lang="en-US" sz="4000" i="1" kern="0" dirty="0">
                <a:solidFill>
                  <a:srgbClr val="FFFF00"/>
                </a:solidFill>
                <a:latin typeface="Arial" charset="0"/>
                <a:ea typeface="+mj-ea"/>
                <a:cs typeface="Arial" charset="0"/>
              </a:rPr>
              <a:t> </a:t>
            </a:r>
            <a:r>
              <a:rPr lang="en-US" sz="4000" i="1" kern="0" dirty="0" err="1">
                <a:solidFill>
                  <a:srgbClr val="FFFF00"/>
                </a:solidFill>
                <a:latin typeface="Arial" charset="0"/>
                <a:ea typeface="+mj-ea"/>
                <a:cs typeface="Arial" charset="0"/>
              </a:rPr>
              <a:t>medinensis</a:t>
            </a:r>
            <a:r>
              <a:rPr lang="en-US" sz="4000" i="1" kern="0" dirty="0">
                <a:solidFill>
                  <a:srgbClr val="FFFF00"/>
                </a:solidFill>
                <a:latin typeface="Arial" charset="0"/>
                <a:ea typeface="+mj-ea"/>
                <a:cs typeface="Arial" charset="0"/>
              </a:rPr>
              <a:t> </a:t>
            </a:r>
            <a:r>
              <a:rPr lang="en-US" sz="4000" kern="0" dirty="0">
                <a:solidFill>
                  <a:srgbClr val="FFFF00"/>
                </a:solidFill>
                <a:latin typeface="Arial" charset="0"/>
                <a:ea typeface="+mj-ea"/>
                <a:cs typeface="Arial" charset="0"/>
              </a:rPr>
              <a:t>infection)</a:t>
            </a:r>
            <a:endParaRPr lang="en-US" sz="3600" kern="0" dirty="0">
              <a:solidFill>
                <a:srgbClr val="FFFF00"/>
              </a:solidFill>
              <a:latin typeface="Arial" charset="0"/>
              <a:ea typeface="+mj-ea"/>
              <a:cs typeface="Arial" charset="0"/>
            </a:endParaRPr>
          </a:p>
        </p:txBody>
      </p:sp>
      <p:pic>
        <p:nvPicPr>
          <p:cNvPr id="13" name="Picture 2"/>
          <p:cNvPicPr>
            <a:picLocks noChangeAspect="1" noChangeArrowheads="1"/>
          </p:cNvPicPr>
          <p:nvPr/>
        </p:nvPicPr>
        <p:blipFill>
          <a:blip r:embed="rId2" cstate="print"/>
          <a:srcRect/>
          <a:stretch>
            <a:fillRect/>
          </a:stretch>
        </p:blipFill>
        <p:spPr bwMode="auto">
          <a:xfrm>
            <a:off x="0" y="1752600"/>
            <a:ext cx="4876800" cy="3252788"/>
          </a:xfrm>
          <a:prstGeom prst="rect">
            <a:avLst/>
          </a:prstGeom>
          <a:noFill/>
          <a:ln w="9525">
            <a:noFill/>
            <a:miter lim="800000"/>
            <a:headEnd/>
            <a:tailEnd/>
          </a:ln>
        </p:spPr>
      </p:pic>
      <p:pic>
        <p:nvPicPr>
          <p:cNvPr id="14" name="Picture 3" descr="f:\Norton\Norton\Norton\December 2008\Desktop\Triservices talk\DSC00510.JPG"/>
          <p:cNvPicPr>
            <a:picLocks noChangeAspect="1" noChangeArrowheads="1"/>
          </p:cNvPicPr>
          <p:nvPr/>
        </p:nvPicPr>
        <p:blipFill>
          <a:blip r:embed="rId3" cstate="print"/>
          <a:srcRect l="18497" t="13217" r="8811" b="14336"/>
          <a:stretch>
            <a:fillRect/>
          </a:stretch>
        </p:blipFill>
        <p:spPr bwMode="auto">
          <a:xfrm>
            <a:off x="5141626" y="1789280"/>
            <a:ext cx="4003588" cy="2992582"/>
          </a:xfrm>
          <a:prstGeom prst="rect">
            <a:avLst/>
          </a:prstGeom>
          <a:noFill/>
          <a:ln w="9525">
            <a:noFill/>
            <a:miter lim="800000"/>
            <a:headEnd/>
            <a:tailEnd/>
          </a:ln>
        </p:spPr>
      </p:pic>
    </p:spTree>
    <p:extLst>
      <p:ext uri="{BB962C8B-B14F-4D97-AF65-F5344CB8AC3E}">
        <p14:creationId xmlns:p14="http://schemas.microsoft.com/office/powerpoint/2010/main" val="13833868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1" name="Rectangle 45"/>
          <p:cNvSpPr>
            <a:spLocks noChangeArrowheads="1"/>
          </p:cNvSpPr>
          <p:nvPr/>
        </p:nvSpPr>
        <p:spPr bwMode="auto">
          <a:xfrm>
            <a:off x="609600" y="2359025"/>
            <a:ext cx="7772400" cy="1470025"/>
          </a:xfrm>
          <a:prstGeom prst="rect">
            <a:avLst/>
          </a:prstGeom>
          <a:noFill/>
          <a:ln w="9525">
            <a:noFill/>
            <a:miter lim="800000"/>
            <a:headEnd/>
            <a:tailEnd/>
          </a:ln>
        </p:spPr>
        <p:txBody>
          <a:bodyPr anchor="ctr"/>
          <a:lstStyle/>
          <a:p>
            <a:pPr>
              <a:spcBef>
                <a:spcPct val="0"/>
              </a:spcBef>
            </a:pPr>
            <a:endParaRPr lang="en-US" sz="4000">
              <a:latin typeface="Arial" charset="0"/>
              <a:cs typeface="Arial" charset="0"/>
            </a:endParaRPr>
          </a:p>
        </p:txBody>
      </p:sp>
      <p:sp>
        <p:nvSpPr>
          <p:cNvPr id="9" name="Text Box 52"/>
          <p:cNvSpPr txBox="1">
            <a:spLocks noChangeArrowheads="1"/>
          </p:cNvSpPr>
          <p:nvPr/>
        </p:nvSpPr>
        <p:spPr bwMode="auto">
          <a:xfrm>
            <a:off x="4595813" y="403225"/>
            <a:ext cx="184150" cy="579438"/>
          </a:xfrm>
          <a:prstGeom prst="rect">
            <a:avLst/>
          </a:prstGeom>
          <a:noFill/>
          <a:ln w="9525">
            <a:noFill/>
            <a:miter lim="800000"/>
            <a:headEnd/>
            <a:tailEnd/>
          </a:ln>
        </p:spPr>
        <p:txBody>
          <a:bodyPr wrap="none">
            <a:spAutoFit/>
          </a:bodyPr>
          <a:lstStyle/>
          <a:p>
            <a:pPr>
              <a:spcBef>
                <a:spcPct val="0"/>
              </a:spcBef>
            </a:pPr>
            <a:endParaRPr lang="en-US" sz="3200">
              <a:solidFill>
                <a:srgbClr val="FFFF00"/>
              </a:solidFill>
              <a:latin typeface="Arial" charset="0"/>
              <a:cs typeface="Arial" charset="0"/>
            </a:endParaRPr>
          </a:p>
        </p:txBody>
      </p:sp>
      <p:sp>
        <p:nvSpPr>
          <p:cNvPr id="10" name="Rectangle 85"/>
          <p:cNvSpPr>
            <a:spLocks noGrp="1" noChangeArrowheads="1"/>
          </p:cNvSpPr>
          <p:nvPr>
            <p:ph type="title"/>
          </p:nvPr>
        </p:nvSpPr>
        <p:spPr>
          <a:xfrm>
            <a:off x="685800" y="0"/>
            <a:ext cx="7772400" cy="1143000"/>
          </a:xfrm>
          <a:noFill/>
        </p:spPr>
        <p:txBody>
          <a:bodyPr/>
          <a:lstStyle/>
          <a:p>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
        <p:nvSpPr>
          <p:cNvPr id="11" name="Rectangle 114"/>
          <p:cNvSpPr>
            <a:spLocks noChangeArrowheads="1"/>
          </p:cNvSpPr>
          <p:nvPr/>
        </p:nvSpPr>
        <p:spPr bwMode="auto">
          <a:xfrm>
            <a:off x="0" y="1"/>
            <a:ext cx="9144000" cy="1396538"/>
          </a:xfrm>
          <a:prstGeom prst="rect">
            <a:avLst/>
          </a:prstGeom>
          <a:noFill/>
          <a:ln w="9525">
            <a:noFill/>
            <a:miter lim="800000"/>
            <a:headEnd/>
            <a:tailEnd/>
          </a:ln>
        </p:spPr>
        <p:txBody>
          <a:bodyPr anchor="ctr"/>
          <a:lstStyle/>
          <a:p>
            <a:pPr marL="342900" indent="-342900">
              <a:spcBef>
                <a:spcPct val="0"/>
              </a:spcBef>
            </a:pPr>
            <a:r>
              <a:rPr lang="en-US" sz="3200" b="1" dirty="0" smtClean="0">
                <a:effectLst>
                  <a:outerShdw blurRad="38100" dist="38100" dir="2700000" algn="tl">
                    <a:srgbClr val="000000">
                      <a:alpha val="43137"/>
                    </a:srgbClr>
                  </a:outerShdw>
                </a:effectLst>
                <a:latin typeface="Arial" charset="0"/>
                <a:cs typeface="Arial" charset="0"/>
              </a:rPr>
              <a:t>An increasingly common cause of       painless ulcers in West African wetlands.</a:t>
            </a:r>
            <a:endParaRPr lang="en-US" sz="3200" b="1" dirty="0">
              <a:effectLst>
                <a:outerShdw blurRad="38100" dist="38100" dir="2700000" algn="tl">
                  <a:srgbClr val="000000">
                    <a:alpha val="43137"/>
                  </a:srgbClr>
                </a:outerShdw>
              </a:effectLst>
              <a:latin typeface="Arial" charset="0"/>
              <a:cs typeface="Arial" charset="0"/>
            </a:endParaRPr>
          </a:p>
        </p:txBody>
      </p:sp>
      <p:pic>
        <p:nvPicPr>
          <p:cNvPr id="12" name="Picture 2" descr="C:\Users\Owner\AppData\Local\Temp\journal.pntd.0001187.g001.png"/>
          <p:cNvPicPr>
            <a:picLocks noChangeAspect="1" noChangeArrowheads="1"/>
          </p:cNvPicPr>
          <p:nvPr/>
        </p:nvPicPr>
        <p:blipFill>
          <a:blip r:embed="rId3" cstate="print"/>
          <a:srcRect t="2358" r="9230"/>
          <a:stretch>
            <a:fillRect/>
          </a:stretch>
        </p:blipFill>
        <p:spPr bwMode="auto">
          <a:xfrm>
            <a:off x="459971" y="1548384"/>
            <a:ext cx="3624349" cy="3189871"/>
          </a:xfrm>
          <a:prstGeom prst="rect">
            <a:avLst/>
          </a:prstGeom>
          <a:noFill/>
          <a:ln w="9525">
            <a:noFill/>
            <a:miter lim="800000"/>
            <a:headEnd/>
            <a:tailEnd/>
          </a:ln>
        </p:spPr>
      </p:pic>
      <p:pic>
        <p:nvPicPr>
          <p:cNvPr id="13" name="Picture 7" descr="Image"/>
          <p:cNvPicPr>
            <a:picLocks noChangeAspect="1" noChangeArrowheads="1"/>
          </p:cNvPicPr>
          <p:nvPr/>
        </p:nvPicPr>
        <p:blipFill>
          <a:blip r:embed="rId4" cstate="print"/>
          <a:srcRect/>
          <a:stretch>
            <a:fillRect/>
          </a:stretch>
        </p:blipFill>
        <p:spPr bwMode="auto">
          <a:xfrm>
            <a:off x="5681271" y="1423040"/>
            <a:ext cx="2980591" cy="3982992"/>
          </a:xfrm>
          <a:prstGeom prst="rect">
            <a:avLst/>
          </a:prstGeom>
          <a:noFill/>
        </p:spPr>
      </p:pic>
    </p:spTree>
    <p:extLst>
      <p:ext uri="{BB962C8B-B14F-4D97-AF65-F5344CB8AC3E}">
        <p14:creationId xmlns:p14="http://schemas.microsoft.com/office/powerpoint/2010/main" val="13979789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1"/>
          <p:cNvSpPr>
            <a:spLocks noChangeArrowheads="1"/>
          </p:cNvSpPr>
          <p:nvPr/>
        </p:nvSpPr>
        <p:spPr bwMode="auto">
          <a:xfrm>
            <a:off x="0" y="0"/>
            <a:ext cx="9144000" cy="6986588"/>
          </a:xfrm>
          <a:prstGeom prst="rect">
            <a:avLst/>
          </a:prstGeom>
          <a:solidFill>
            <a:srgbClr val="006600"/>
          </a:solidFill>
          <a:ln w="9525" algn="ctr">
            <a:noFill/>
            <a:round/>
            <a:headEnd/>
            <a:tailEnd/>
          </a:ln>
        </p:spPr>
        <p:txBody>
          <a:bodyPr>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11" name="Rectangle 6"/>
          <p:cNvSpPr>
            <a:spLocks noChangeArrowheads="1"/>
          </p:cNvSpPr>
          <p:nvPr/>
        </p:nvSpPr>
        <p:spPr bwMode="auto">
          <a:xfrm>
            <a:off x="0" y="2775"/>
            <a:ext cx="9144000" cy="1600200"/>
          </a:xfrm>
          <a:prstGeom prst="rect">
            <a:avLst/>
          </a:prstGeom>
          <a:noFill/>
          <a:ln w="9525">
            <a:noFill/>
            <a:miter lim="800000"/>
            <a:headEnd/>
            <a:tailEnd/>
          </a:ln>
        </p:spPr>
        <p:txBody>
          <a:bodyPr anchor="ctr"/>
          <a:lstStyle/>
          <a:p>
            <a:pPr>
              <a:spcBef>
                <a:spcPct val="0"/>
              </a:spcBef>
            </a:pPr>
            <a:r>
              <a:rPr lang="en-US" sz="4000" b="1" dirty="0">
                <a:solidFill>
                  <a:srgbClr val="FFFF00"/>
                </a:solidFill>
                <a:latin typeface="Arial" charset="0"/>
                <a:cs typeface="Arial" charset="0"/>
              </a:rPr>
              <a:t>What is </a:t>
            </a:r>
            <a:r>
              <a:rPr lang="en-US" sz="4000" b="1" dirty="0" err="1">
                <a:solidFill>
                  <a:srgbClr val="FFFF00"/>
                </a:solidFill>
                <a:latin typeface="Arial" charset="0"/>
                <a:cs typeface="Arial" charset="0"/>
              </a:rPr>
              <a:t>Buruli</a:t>
            </a:r>
            <a:r>
              <a:rPr lang="en-US" sz="4000" b="1" dirty="0">
                <a:solidFill>
                  <a:srgbClr val="FFFF00"/>
                </a:solidFill>
                <a:latin typeface="Arial" charset="0"/>
                <a:cs typeface="Arial" charset="0"/>
              </a:rPr>
              <a:t> ulcer?</a:t>
            </a:r>
          </a:p>
          <a:p>
            <a:pPr>
              <a:spcBef>
                <a:spcPct val="0"/>
              </a:spcBef>
            </a:pPr>
            <a:r>
              <a:rPr lang="en-US" sz="4000" i="1" dirty="0">
                <a:solidFill>
                  <a:srgbClr val="FFFF00"/>
                </a:solidFill>
                <a:latin typeface="Arial" charset="0"/>
                <a:cs typeface="Arial" charset="0"/>
              </a:rPr>
              <a:t>Mycobacterium </a:t>
            </a:r>
            <a:r>
              <a:rPr lang="en-US" sz="4000" i="1" dirty="0" err="1">
                <a:solidFill>
                  <a:srgbClr val="FFFF00"/>
                </a:solidFill>
                <a:latin typeface="Arial" charset="0"/>
                <a:cs typeface="Arial" charset="0"/>
              </a:rPr>
              <a:t>ulcerans</a:t>
            </a:r>
            <a:r>
              <a:rPr lang="en-US" sz="4000" dirty="0">
                <a:solidFill>
                  <a:srgbClr val="FFFF00"/>
                </a:solidFill>
                <a:latin typeface="Arial" charset="0"/>
                <a:cs typeface="Arial" charset="0"/>
              </a:rPr>
              <a:t> infection</a:t>
            </a:r>
            <a:endParaRPr lang="en-US" sz="1200" dirty="0">
              <a:latin typeface="Arial" charset="0"/>
              <a:cs typeface="Arial" charset="0"/>
            </a:endParaRPr>
          </a:p>
        </p:txBody>
      </p:sp>
      <p:sp>
        <p:nvSpPr>
          <p:cNvPr id="12" name="Rectangle 7"/>
          <p:cNvSpPr>
            <a:spLocks noChangeArrowheads="1"/>
          </p:cNvSpPr>
          <p:nvPr/>
        </p:nvSpPr>
        <p:spPr bwMode="auto">
          <a:xfrm>
            <a:off x="304800" y="533400"/>
            <a:ext cx="8534400" cy="1143000"/>
          </a:xfrm>
          <a:prstGeom prst="rect">
            <a:avLst/>
          </a:prstGeom>
          <a:noFill/>
          <a:ln w="9525">
            <a:noFill/>
            <a:miter lim="800000"/>
            <a:headEnd/>
            <a:tailEnd/>
          </a:ln>
        </p:spPr>
        <p:txBody>
          <a:bodyPr anchor="ctr"/>
          <a:lstStyle/>
          <a:p>
            <a:pPr>
              <a:spcBef>
                <a:spcPct val="0"/>
              </a:spcBef>
            </a:pPr>
            <a:endParaRPr lang="en-US" sz="4400">
              <a:latin typeface="Arial" charset="0"/>
              <a:cs typeface="Arial" charset="0"/>
            </a:endParaRPr>
          </a:p>
        </p:txBody>
      </p:sp>
      <p:sp>
        <p:nvSpPr>
          <p:cNvPr id="13" name="Text Box 8"/>
          <p:cNvSpPr txBox="1">
            <a:spLocks noChangeArrowheads="1"/>
          </p:cNvSpPr>
          <p:nvPr/>
        </p:nvSpPr>
        <p:spPr bwMode="auto">
          <a:xfrm>
            <a:off x="685800" y="4419600"/>
            <a:ext cx="8077200" cy="641350"/>
          </a:xfrm>
          <a:prstGeom prst="rect">
            <a:avLst/>
          </a:prstGeom>
          <a:noFill/>
          <a:ln w="9525">
            <a:noFill/>
            <a:miter lim="800000"/>
            <a:headEnd/>
            <a:tailEnd/>
          </a:ln>
        </p:spPr>
        <p:txBody>
          <a:bodyPr>
            <a:spAutoFit/>
          </a:bodyPr>
          <a:lstStyle/>
          <a:p>
            <a:pPr algn="l">
              <a:spcBef>
                <a:spcPct val="0"/>
              </a:spcBef>
            </a:pPr>
            <a:endParaRPr lang="en-US" sz="3600">
              <a:latin typeface="Arial" charset="0"/>
              <a:cs typeface="Arial" charset="0"/>
            </a:endParaRPr>
          </a:p>
        </p:txBody>
      </p:sp>
      <p:sp>
        <p:nvSpPr>
          <p:cNvPr id="14" name="Text Box 11"/>
          <p:cNvSpPr txBox="1">
            <a:spLocks noChangeArrowheads="1"/>
          </p:cNvSpPr>
          <p:nvPr/>
        </p:nvSpPr>
        <p:spPr bwMode="auto">
          <a:xfrm>
            <a:off x="0" y="1676400"/>
            <a:ext cx="5867400" cy="461963"/>
          </a:xfrm>
          <a:prstGeom prst="rect">
            <a:avLst/>
          </a:prstGeom>
          <a:noFill/>
          <a:ln w="9525">
            <a:noFill/>
            <a:miter lim="800000"/>
            <a:headEnd/>
            <a:tailEnd/>
          </a:ln>
        </p:spPr>
        <p:txBody>
          <a:bodyPr>
            <a:spAutoFit/>
          </a:bodyPr>
          <a:lstStyle/>
          <a:p>
            <a:r>
              <a:rPr lang="en-US" sz="2400">
                <a:latin typeface="Arial" charset="0"/>
                <a:cs typeface="Arial" charset="0"/>
              </a:rPr>
              <a:t> </a:t>
            </a:r>
          </a:p>
        </p:txBody>
      </p:sp>
      <p:pic>
        <p:nvPicPr>
          <p:cNvPr id="16" name="Picture 7" descr="Image"/>
          <p:cNvPicPr>
            <a:picLocks noChangeAspect="1" noChangeArrowheads="1"/>
          </p:cNvPicPr>
          <p:nvPr/>
        </p:nvPicPr>
        <p:blipFill>
          <a:blip r:embed="rId3" cstate="print"/>
          <a:srcRect/>
          <a:stretch>
            <a:fillRect/>
          </a:stretch>
        </p:blipFill>
        <p:spPr bwMode="auto">
          <a:xfrm>
            <a:off x="5681271" y="1423040"/>
            <a:ext cx="2980591" cy="3982992"/>
          </a:xfrm>
          <a:prstGeom prst="rect">
            <a:avLst/>
          </a:prstGeom>
          <a:noFill/>
        </p:spPr>
      </p:pic>
      <p:pic>
        <p:nvPicPr>
          <p:cNvPr id="17" name="Picture 2" descr="C:\Users\Owner\AppData\Local\Temp\journal.pntd.0001187.g001.png"/>
          <p:cNvPicPr>
            <a:picLocks noChangeAspect="1" noChangeArrowheads="1"/>
          </p:cNvPicPr>
          <p:nvPr/>
        </p:nvPicPr>
        <p:blipFill>
          <a:blip r:embed="rId4" cstate="print"/>
          <a:srcRect t="2358" r="9230"/>
          <a:stretch>
            <a:fillRect/>
          </a:stretch>
        </p:blipFill>
        <p:spPr bwMode="auto">
          <a:xfrm>
            <a:off x="459971" y="1548384"/>
            <a:ext cx="3624349" cy="3189871"/>
          </a:xfrm>
          <a:prstGeom prst="rect">
            <a:avLst/>
          </a:prstGeom>
          <a:noFill/>
          <a:ln w="9525">
            <a:noFill/>
            <a:miter lim="800000"/>
            <a:headEnd/>
            <a:tailEnd/>
          </a:ln>
        </p:spPr>
      </p:pic>
    </p:spTree>
    <p:extLst>
      <p:ext uri="{BB962C8B-B14F-4D97-AF65-F5344CB8AC3E}">
        <p14:creationId xmlns:p14="http://schemas.microsoft.com/office/powerpoint/2010/main" val="28922821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endParaRPr lang="en-US" smtClean="0"/>
          </a:p>
        </p:txBody>
      </p:sp>
      <p:sp>
        <p:nvSpPr>
          <p:cNvPr id="154627" name="Content Placeholder 2"/>
          <p:cNvSpPr>
            <a:spLocks noGrp="1"/>
          </p:cNvSpPr>
          <p:nvPr>
            <p:ph idx="1"/>
          </p:nvPr>
        </p:nvSpPr>
        <p:spPr/>
        <p:txBody>
          <a:bodyPr/>
          <a:lstStyle/>
          <a:p>
            <a:endParaRPr lang="en-US" smtClean="0"/>
          </a:p>
        </p:txBody>
      </p:sp>
      <p:sp>
        <p:nvSpPr>
          <p:cNvPr id="154629" name="Rectangle 4"/>
          <p:cNvSpPr>
            <a:spLocks noChangeArrowheads="1"/>
          </p:cNvSpPr>
          <p:nvPr/>
        </p:nvSpPr>
        <p:spPr bwMode="auto">
          <a:xfrm>
            <a:off x="0" y="0"/>
            <a:ext cx="9144000" cy="6858000"/>
          </a:xfrm>
          <a:prstGeom prst="rect">
            <a:avLst/>
          </a:prstGeom>
          <a:solidFill>
            <a:srgbClr val="660033"/>
          </a:solidFill>
          <a:ln w="9525" algn="ctr">
            <a:noFill/>
            <a:round/>
            <a:headEnd/>
            <a:tailEnd/>
          </a:ln>
        </p:spPr>
        <p:txBody>
          <a:bodyPr>
            <a:spAutoFit/>
          </a:bodyPr>
          <a:lstStyle/>
          <a:p>
            <a:endParaRPr lang="en-US"/>
          </a:p>
        </p:txBody>
      </p:sp>
      <p:sp>
        <p:nvSpPr>
          <p:cNvPr id="16" name="Rectangle 6"/>
          <p:cNvSpPr>
            <a:spLocks noChangeArrowheads="1"/>
          </p:cNvSpPr>
          <p:nvPr/>
        </p:nvSpPr>
        <p:spPr bwMode="auto">
          <a:xfrm>
            <a:off x="0" y="0"/>
            <a:ext cx="9144000" cy="1600200"/>
          </a:xfrm>
          <a:prstGeom prst="rect">
            <a:avLst/>
          </a:prstGeom>
          <a:noFill/>
          <a:ln w="9525">
            <a:noFill/>
            <a:miter lim="800000"/>
            <a:headEnd/>
            <a:tailEnd/>
          </a:ln>
        </p:spPr>
        <p:txBody>
          <a:bodyPr anchor="ctr"/>
          <a:lstStyle/>
          <a:p>
            <a:pPr>
              <a:spcBef>
                <a:spcPct val="0"/>
              </a:spcBef>
            </a:pPr>
            <a:r>
              <a:rPr lang="en-US" sz="4000" b="1" dirty="0">
                <a:solidFill>
                  <a:srgbClr val="FFFF00"/>
                </a:solidFill>
                <a:latin typeface="Arial" charset="0"/>
                <a:cs typeface="Arial" charset="0"/>
              </a:rPr>
              <a:t>What is </a:t>
            </a:r>
            <a:r>
              <a:rPr lang="en-US" sz="4000" b="1" dirty="0" err="1">
                <a:solidFill>
                  <a:srgbClr val="FFFF00"/>
                </a:solidFill>
                <a:latin typeface="Arial" charset="0"/>
                <a:cs typeface="Arial" charset="0"/>
              </a:rPr>
              <a:t>Buruli</a:t>
            </a:r>
            <a:r>
              <a:rPr lang="en-US" sz="4000" b="1" dirty="0">
                <a:solidFill>
                  <a:srgbClr val="FFFF00"/>
                </a:solidFill>
                <a:latin typeface="Arial" charset="0"/>
                <a:cs typeface="Arial" charset="0"/>
              </a:rPr>
              <a:t> ulcer?</a:t>
            </a:r>
          </a:p>
          <a:p>
            <a:pPr>
              <a:spcBef>
                <a:spcPct val="0"/>
              </a:spcBef>
            </a:pPr>
            <a:r>
              <a:rPr lang="en-US" sz="4000" i="1" dirty="0">
                <a:solidFill>
                  <a:srgbClr val="FFFF00"/>
                </a:solidFill>
                <a:latin typeface="Arial" charset="0"/>
                <a:cs typeface="Arial" charset="0"/>
              </a:rPr>
              <a:t>Mycobacterium </a:t>
            </a:r>
            <a:r>
              <a:rPr lang="en-US" sz="4000" i="1" dirty="0" err="1">
                <a:solidFill>
                  <a:srgbClr val="FFFF00"/>
                </a:solidFill>
                <a:latin typeface="Arial" charset="0"/>
                <a:cs typeface="Arial" charset="0"/>
              </a:rPr>
              <a:t>ulcerans</a:t>
            </a:r>
            <a:r>
              <a:rPr lang="en-US" sz="4000" dirty="0">
                <a:solidFill>
                  <a:srgbClr val="FFFF00"/>
                </a:solidFill>
                <a:latin typeface="Arial" charset="0"/>
                <a:cs typeface="Arial" charset="0"/>
              </a:rPr>
              <a:t> infection</a:t>
            </a:r>
            <a:endParaRPr lang="en-US" sz="1200" dirty="0">
              <a:latin typeface="Arial" charset="0"/>
              <a:cs typeface="Arial" charset="0"/>
            </a:endParaRPr>
          </a:p>
        </p:txBody>
      </p:sp>
      <p:pic>
        <p:nvPicPr>
          <p:cNvPr id="17" name="Picture 4"/>
          <p:cNvPicPr>
            <a:picLocks noChangeAspect="1" noChangeArrowheads="1"/>
          </p:cNvPicPr>
          <p:nvPr/>
        </p:nvPicPr>
        <p:blipFill>
          <a:blip r:embed="rId2" cstate="print">
            <a:lum contrast="20000"/>
          </a:blip>
          <a:srcRect/>
          <a:stretch>
            <a:fillRect/>
          </a:stretch>
        </p:blipFill>
        <p:spPr bwMode="auto">
          <a:xfrm>
            <a:off x="315884" y="1709738"/>
            <a:ext cx="3036916" cy="4257522"/>
          </a:xfrm>
          <a:prstGeom prst="rect">
            <a:avLst/>
          </a:prstGeom>
          <a:noFill/>
          <a:ln w="9525">
            <a:noFill/>
            <a:miter lim="800000"/>
            <a:headEnd/>
            <a:tailEnd/>
          </a:ln>
        </p:spPr>
      </p:pic>
      <p:pic>
        <p:nvPicPr>
          <p:cNvPr id="18" name="Picture 7" descr="Image"/>
          <p:cNvPicPr>
            <a:picLocks noChangeAspect="1" noChangeArrowheads="1"/>
          </p:cNvPicPr>
          <p:nvPr/>
        </p:nvPicPr>
        <p:blipFill>
          <a:blip r:embed="rId3" cstate="print"/>
          <a:srcRect/>
          <a:stretch>
            <a:fillRect/>
          </a:stretch>
        </p:blipFill>
        <p:spPr bwMode="auto">
          <a:xfrm>
            <a:off x="5681271" y="1378070"/>
            <a:ext cx="2980591" cy="3982992"/>
          </a:xfrm>
          <a:prstGeom prst="rect">
            <a:avLst/>
          </a:prstGeom>
          <a:noFill/>
        </p:spPr>
      </p:pic>
    </p:spTree>
    <p:extLst>
      <p:ext uri="{BB962C8B-B14F-4D97-AF65-F5344CB8AC3E}">
        <p14:creationId xmlns:p14="http://schemas.microsoft.com/office/powerpoint/2010/main" val="2206434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SCN0469"/>
          <p:cNvPicPr>
            <a:picLocks noChangeAspect="1" noChangeArrowheads="1"/>
          </p:cNvPicPr>
          <p:nvPr/>
        </p:nvPicPr>
        <p:blipFill>
          <a:blip r:embed="rId2" cstate="print"/>
          <a:srcRect/>
          <a:stretch>
            <a:fillRect/>
          </a:stretch>
        </p:blipFill>
        <p:spPr bwMode="auto">
          <a:xfrm>
            <a:off x="4742683" y="1987425"/>
            <a:ext cx="4401317" cy="3301752"/>
          </a:xfrm>
          <a:prstGeom prst="rect">
            <a:avLst/>
          </a:prstGeom>
          <a:noFill/>
          <a:ln w="9525">
            <a:noFill/>
            <a:miter lim="800000"/>
            <a:headEnd/>
            <a:tailEnd/>
          </a:ln>
          <a:effectLst/>
        </p:spPr>
      </p:pic>
      <p:sp>
        <p:nvSpPr>
          <p:cNvPr id="1118210" name="Text Box 2"/>
          <p:cNvSpPr txBox="1">
            <a:spLocks noChangeArrowheads="1"/>
          </p:cNvSpPr>
          <p:nvPr/>
        </p:nvSpPr>
        <p:spPr bwMode="auto">
          <a:xfrm>
            <a:off x="381000" y="60325"/>
            <a:ext cx="8382000" cy="1409297"/>
          </a:xfrm>
          <a:prstGeom prst="rect">
            <a:avLst/>
          </a:prstGeom>
          <a:noFill/>
          <a:ln w="9525">
            <a:noFill/>
            <a:miter lim="800000"/>
            <a:headEnd/>
            <a:tailEnd/>
          </a:ln>
          <a:effectLst/>
        </p:spPr>
        <p:txBody>
          <a:bodyPr>
            <a:spAutoFit/>
          </a:bodyPr>
          <a:lstStyle/>
          <a:p>
            <a:pPr algn="ctr">
              <a:lnSpc>
                <a:spcPct val="125000"/>
              </a:lnSpc>
            </a:pPr>
            <a:r>
              <a:rPr lang="en-US" sz="3600" b="1" dirty="0">
                <a:solidFill>
                  <a:schemeClr val="tx1">
                    <a:lumMod val="75000"/>
                  </a:schemeClr>
                </a:solidFill>
                <a:latin typeface="+mn-lt"/>
              </a:rPr>
              <a:t>What are the common skin problems in rural tropical developing nations?</a:t>
            </a:r>
          </a:p>
        </p:txBody>
      </p:sp>
      <p:sp>
        <p:nvSpPr>
          <p:cNvPr id="1118211" name="Text Box 3"/>
          <p:cNvSpPr txBox="1">
            <a:spLocks noChangeArrowheads="1"/>
          </p:cNvSpPr>
          <p:nvPr/>
        </p:nvSpPr>
        <p:spPr bwMode="auto">
          <a:xfrm>
            <a:off x="228600" y="1676400"/>
            <a:ext cx="4800600" cy="3323987"/>
          </a:xfrm>
          <a:prstGeom prst="rect">
            <a:avLst/>
          </a:prstGeom>
          <a:noFill/>
          <a:ln w="9525">
            <a:noFill/>
            <a:miter lim="800000"/>
            <a:headEnd/>
            <a:tailEnd/>
          </a:ln>
          <a:effectLst/>
        </p:spPr>
        <p:txBody>
          <a:bodyPr wrap="square">
            <a:spAutoFit/>
          </a:bodyPr>
          <a:lstStyle/>
          <a:p>
            <a:pPr>
              <a:lnSpc>
                <a:spcPct val="125000"/>
              </a:lnSpc>
            </a:pPr>
            <a:r>
              <a:rPr lang="en-US" sz="2800" dirty="0" smtClean="0">
                <a:solidFill>
                  <a:schemeClr val="bg1"/>
                </a:solidFill>
                <a:latin typeface="+mn-lt"/>
              </a:rPr>
              <a:t>Eczema </a:t>
            </a:r>
            <a:r>
              <a:rPr lang="en-US" sz="2800" dirty="0">
                <a:solidFill>
                  <a:schemeClr val="bg1"/>
                </a:solidFill>
                <a:latin typeface="+mn-lt"/>
              </a:rPr>
              <a:t>and dermatitis</a:t>
            </a:r>
          </a:p>
          <a:p>
            <a:pPr>
              <a:lnSpc>
                <a:spcPct val="125000"/>
              </a:lnSpc>
            </a:pPr>
            <a:r>
              <a:rPr lang="en-US" sz="2800" dirty="0" smtClean="0">
                <a:solidFill>
                  <a:schemeClr val="bg1"/>
                </a:solidFill>
                <a:latin typeface="+mn-lt"/>
              </a:rPr>
              <a:t>Infestations</a:t>
            </a:r>
            <a:endParaRPr lang="en-US" sz="2800" dirty="0">
              <a:solidFill>
                <a:schemeClr val="bg1"/>
              </a:solidFill>
              <a:latin typeface="+mn-lt"/>
            </a:endParaRPr>
          </a:p>
          <a:p>
            <a:pPr>
              <a:lnSpc>
                <a:spcPct val="125000"/>
              </a:lnSpc>
            </a:pPr>
            <a:r>
              <a:rPr lang="en-US" sz="2800" dirty="0" err="1" smtClean="0">
                <a:solidFill>
                  <a:schemeClr val="bg1"/>
                </a:solidFill>
                <a:latin typeface="+mn-lt"/>
              </a:rPr>
              <a:t>Pyodermas</a:t>
            </a:r>
            <a:endParaRPr lang="en-US" sz="2800" dirty="0">
              <a:solidFill>
                <a:schemeClr val="bg1"/>
              </a:solidFill>
              <a:latin typeface="+mn-lt"/>
            </a:endParaRPr>
          </a:p>
          <a:p>
            <a:pPr>
              <a:lnSpc>
                <a:spcPct val="125000"/>
              </a:lnSpc>
            </a:pPr>
            <a:r>
              <a:rPr lang="en-US" sz="2800" dirty="0" smtClean="0">
                <a:solidFill>
                  <a:schemeClr val="bg1"/>
                </a:solidFill>
                <a:latin typeface="+mn-lt"/>
              </a:rPr>
              <a:t>Superficial </a:t>
            </a:r>
            <a:r>
              <a:rPr lang="en-US" sz="2800" dirty="0">
                <a:solidFill>
                  <a:schemeClr val="bg1"/>
                </a:solidFill>
                <a:latin typeface="+mn-lt"/>
              </a:rPr>
              <a:t>fungal inf</a:t>
            </a:r>
            <a:r>
              <a:rPr lang="en-US" sz="2800" dirty="0">
                <a:solidFill>
                  <a:schemeClr val="bg1"/>
                </a:solidFill>
                <a:effectLst>
                  <a:outerShdw blurRad="38100" dist="38100" dir="2700000" algn="tl">
                    <a:srgbClr val="000000">
                      <a:alpha val="43137"/>
                    </a:srgbClr>
                  </a:outerShdw>
                </a:effectLst>
                <a:latin typeface="+mn-lt"/>
              </a:rPr>
              <a:t>ections</a:t>
            </a:r>
          </a:p>
          <a:p>
            <a:pPr>
              <a:lnSpc>
                <a:spcPct val="125000"/>
              </a:lnSpc>
            </a:pPr>
            <a:r>
              <a:rPr lang="en-US" sz="2800" dirty="0" smtClean="0">
                <a:solidFill>
                  <a:schemeClr val="bg1"/>
                </a:solidFill>
                <a:latin typeface="+mn-lt"/>
              </a:rPr>
              <a:t>Acne </a:t>
            </a:r>
            <a:r>
              <a:rPr lang="en-US" sz="2800" dirty="0" err="1">
                <a:solidFill>
                  <a:schemeClr val="bg1"/>
                </a:solidFill>
                <a:latin typeface="+mn-lt"/>
              </a:rPr>
              <a:t>vulgaris</a:t>
            </a:r>
            <a:endParaRPr lang="en-US" sz="2800" dirty="0">
              <a:solidFill>
                <a:schemeClr val="bg1"/>
              </a:solidFill>
              <a:latin typeface="+mn-lt"/>
            </a:endParaRPr>
          </a:p>
          <a:p>
            <a:pPr>
              <a:lnSpc>
                <a:spcPct val="125000"/>
              </a:lnSpc>
            </a:pPr>
            <a:r>
              <a:rPr lang="en-US" sz="2800" dirty="0" err="1" smtClean="0">
                <a:solidFill>
                  <a:schemeClr val="bg1"/>
                </a:solidFill>
                <a:latin typeface="+mn-lt"/>
              </a:rPr>
              <a:t>Pigmentary</a:t>
            </a:r>
            <a:r>
              <a:rPr lang="en-US" sz="2800" dirty="0" smtClean="0">
                <a:solidFill>
                  <a:schemeClr val="bg1"/>
                </a:solidFill>
                <a:latin typeface="+mn-lt"/>
              </a:rPr>
              <a:t> </a:t>
            </a:r>
            <a:r>
              <a:rPr lang="en-US" sz="2800" dirty="0">
                <a:solidFill>
                  <a:schemeClr val="bg1"/>
                </a:solidFill>
                <a:latin typeface="+mn-lt"/>
              </a:rPr>
              <a:t>disorder</a:t>
            </a:r>
            <a:r>
              <a:rPr lang="en-US" sz="2800" dirty="0">
                <a:solidFill>
                  <a:schemeClr val="bg1"/>
                </a:solidFill>
                <a:effectLst>
                  <a:outerShdw blurRad="38100" dist="38100" dir="2700000" algn="tl">
                    <a:srgbClr val="000000">
                      <a:alpha val="43137"/>
                    </a:srgbClr>
                  </a:outerShdw>
                </a:effectLst>
                <a:latin typeface="+mn-lt"/>
              </a:rPr>
              <a:t>s</a:t>
            </a:r>
          </a:p>
        </p:txBody>
      </p:sp>
      <p:sp>
        <p:nvSpPr>
          <p:cNvPr id="5" name="TextBox 4"/>
          <p:cNvSpPr txBox="1"/>
          <p:nvPr/>
        </p:nvSpPr>
        <p:spPr>
          <a:xfrm>
            <a:off x="6239437" y="5289177"/>
            <a:ext cx="1624163" cy="461665"/>
          </a:xfrm>
          <a:prstGeom prst="rect">
            <a:avLst/>
          </a:prstGeom>
          <a:noFill/>
        </p:spPr>
        <p:txBody>
          <a:bodyPr wrap="none" rtlCol="0">
            <a:spAutoFit/>
          </a:bodyPr>
          <a:lstStyle/>
          <a:p>
            <a:r>
              <a:rPr lang="en-US" dirty="0" smtClean="0">
                <a:solidFill>
                  <a:schemeClr val="bg1"/>
                </a:solidFill>
                <a:latin typeface="+mn-lt"/>
              </a:rPr>
              <a:t>Mauritania</a:t>
            </a:r>
            <a:endParaRPr lang="en-US"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0" name="Text Box 37"/>
          <p:cNvSpPr txBox="1">
            <a:spLocks noChangeArrowheads="1"/>
          </p:cNvSpPr>
          <p:nvPr/>
        </p:nvSpPr>
        <p:spPr bwMode="auto">
          <a:xfrm>
            <a:off x="4124325" y="2667000"/>
            <a:ext cx="184150" cy="701675"/>
          </a:xfrm>
          <a:prstGeom prst="rect">
            <a:avLst/>
          </a:prstGeom>
          <a:noFill/>
          <a:ln w="9525">
            <a:noFill/>
            <a:miter lim="800000"/>
            <a:headEnd/>
            <a:tailEnd/>
          </a:ln>
        </p:spPr>
        <p:txBody>
          <a:bodyPr wrap="none">
            <a:spAutoFit/>
          </a:bodyPr>
          <a:lstStyle/>
          <a:p>
            <a:pPr>
              <a:spcBef>
                <a:spcPct val="0"/>
              </a:spcBef>
            </a:pPr>
            <a:endParaRPr lang="en-US" sz="4000">
              <a:latin typeface="Arial" charset="0"/>
              <a:cs typeface="Arial" charset="0"/>
            </a:endParaRPr>
          </a:p>
        </p:txBody>
      </p:sp>
      <p:sp>
        <p:nvSpPr>
          <p:cNvPr id="8" name="Rectangle 10"/>
          <p:cNvSpPr>
            <a:spLocks noGrp="1" noChangeArrowheads="1"/>
          </p:cNvSpPr>
          <p:nvPr>
            <p:ph type="ctrTitle"/>
          </p:nvPr>
        </p:nvSpPr>
        <p:spPr>
          <a:xfrm>
            <a:off x="-84408" y="1896797"/>
            <a:ext cx="5247249" cy="1066800"/>
          </a:xfrm>
        </p:spPr>
        <p:txBody>
          <a:bodyPr/>
          <a:lstStyle/>
          <a:p>
            <a:pPr>
              <a:lnSpc>
                <a:spcPct val="110000"/>
              </a:lnSpc>
              <a:defRPr/>
            </a:pPr>
            <a:r>
              <a:rPr lang="en-US" sz="4000" b="1" dirty="0" smtClean="0">
                <a:effectLst>
                  <a:outerShdw blurRad="38100" dist="38100" dir="2700000" algn="tl">
                    <a:srgbClr val="000000">
                      <a:alpha val="43137"/>
                    </a:srgbClr>
                  </a:outerShdw>
                </a:effectLst>
                <a:latin typeface="Arial" charset="0"/>
                <a:cs typeface="Arial" charset="0"/>
              </a:rPr>
              <a:t>Probably the most serious cause of childhood scarring in the developing world. </a:t>
            </a:r>
          </a:p>
        </p:txBody>
      </p:sp>
      <p:pic>
        <p:nvPicPr>
          <p:cNvPr id="11" name="Picture 1" descr="PPT12F.tmp"/>
          <p:cNvPicPr>
            <a:picLocks/>
          </p:cNvPicPr>
          <p:nvPr/>
        </p:nvPicPr>
        <p:blipFill>
          <a:blip r:embed="rId3"/>
          <a:srcRect t="10126"/>
          <a:stretch>
            <a:fillRect/>
          </a:stretch>
        </p:blipFill>
        <p:spPr bwMode="auto">
          <a:xfrm>
            <a:off x="4909625" y="0"/>
            <a:ext cx="4234375" cy="5542671"/>
          </a:xfrm>
          <a:prstGeom prst="rect">
            <a:avLst/>
          </a:prstGeom>
          <a:noFill/>
          <a:ln w="9525">
            <a:noFill/>
            <a:miter lim="800000"/>
            <a:headEnd/>
            <a:tailEnd/>
          </a:ln>
        </p:spPr>
      </p:pic>
    </p:spTree>
    <p:extLst>
      <p:ext uri="{BB962C8B-B14F-4D97-AF65-F5344CB8AC3E}">
        <p14:creationId xmlns:p14="http://schemas.microsoft.com/office/powerpoint/2010/main" val="212056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6"/>
          <p:cNvSpPr>
            <a:spLocks noChangeArrowheads="1"/>
          </p:cNvSpPr>
          <p:nvPr/>
        </p:nvSpPr>
        <p:spPr bwMode="auto">
          <a:xfrm>
            <a:off x="0" y="0"/>
            <a:ext cx="9144000" cy="6858000"/>
          </a:xfrm>
          <a:prstGeom prst="rect">
            <a:avLst/>
          </a:prstGeom>
          <a:solidFill>
            <a:srgbClr val="006600"/>
          </a:solidFill>
          <a:ln w="9525" algn="ctr">
            <a:solidFill>
              <a:schemeClr val="tx1"/>
            </a:solidFill>
            <a:round/>
            <a:headEnd/>
            <a:tailEnd/>
          </a:ln>
        </p:spPr>
        <p:txBody>
          <a:bodyPr>
            <a:spAutoFit/>
          </a:bodyPr>
          <a:lstStyle/>
          <a:p>
            <a:endParaRPr lang="en-US"/>
          </a:p>
        </p:txBody>
      </p:sp>
      <p:pic>
        <p:nvPicPr>
          <p:cNvPr id="8" name="Picture 1" descr="PPT12F.tmp"/>
          <p:cNvPicPr>
            <a:picLocks/>
          </p:cNvPicPr>
          <p:nvPr/>
        </p:nvPicPr>
        <p:blipFill>
          <a:blip r:embed="rId3"/>
          <a:srcRect t="10126"/>
          <a:stretch>
            <a:fillRect/>
          </a:stretch>
        </p:blipFill>
        <p:spPr bwMode="auto">
          <a:xfrm>
            <a:off x="4909625" y="0"/>
            <a:ext cx="4234375" cy="5542671"/>
          </a:xfrm>
          <a:prstGeom prst="rect">
            <a:avLst/>
          </a:prstGeom>
          <a:noFill/>
          <a:ln w="9525">
            <a:noFill/>
            <a:miter lim="800000"/>
            <a:headEnd/>
            <a:tailEnd/>
          </a:ln>
        </p:spPr>
      </p:pic>
      <p:sp>
        <p:nvSpPr>
          <p:cNvPr id="9" name="Text Box 41"/>
          <p:cNvSpPr txBox="1">
            <a:spLocks noChangeArrowheads="1"/>
          </p:cNvSpPr>
          <p:nvPr/>
        </p:nvSpPr>
        <p:spPr bwMode="auto">
          <a:xfrm>
            <a:off x="0" y="0"/>
            <a:ext cx="5148773" cy="1323439"/>
          </a:xfrm>
          <a:prstGeom prst="rect">
            <a:avLst/>
          </a:prstGeom>
          <a:noFill/>
          <a:ln w="9525">
            <a:noFill/>
            <a:miter lim="800000"/>
            <a:headEnd/>
            <a:tailEnd/>
          </a:ln>
        </p:spPr>
        <p:txBody>
          <a:bodyPr wrap="square">
            <a:spAutoFit/>
          </a:bodyPr>
          <a:lstStyle/>
          <a:p>
            <a:r>
              <a:rPr lang="en-US" sz="4000" b="1" dirty="0">
                <a:solidFill>
                  <a:srgbClr val="FFFF00"/>
                </a:solidFill>
                <a:latin typeface="Arial" charset="0"/>
                <a:cs typeface="Arial" charset="0"/>
              </a:rPr>
              <a:t>What </a:t>
            </a:r>
            <a:r>
              <a:rPr lang="en-US" sz="4000" b="1" dirty="0" smtClean="0">
                <a:solidFill>
                  <a:srgbClr val="FFFF00"/>
                </a:solidFill>
                <a:latin typeface="Arial" charset="0"/>
                <a:cs typeface="Arial" charset="0"/>
              </a:rPr>
              <a:t>are   accidental burns?</a:t>
            </a:r>
            <a:endParaRPr lang="en-US" sz="4000" b="1" dirty="0">
              <a:solidFill>
                <a:srgbClr val="FFFF00"/>
              </a:solidFill>
              <a:latin typeface="Arial" charset="0"/>
              <a:cs typeface="Arial" charset="0"/>
            </a:endParaRPr>
          </a:p>
        </p:txBody>
      </p:sp>
    </p:spTree>
    <p:extLst>
      <p:ext uri="{BB962C8B-B14F-4D97-AF65-F5344CB8AC3E}">
        <p14:creationId xmlns:p14="http://schemas.microsoft.com/office/powerpoint/2010/main" val="28685939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4"/>
          <p:cNvSpPr>
            <a:spLocks noChangeArrowheads="1"/>
          </p:cNvSpPr>
          <p:nvPr/>
        </p:nvSpPr>
        <p:spPr bwMode="auto">
          <a:xfrm>
            <a:off x="0" y="0"/>
            <a:ext cx="9144000" cy="6858000"/>
          </a:xfrm>
          <a:prstGeom prst="rect">
            <a:avLst/>
          </a:prstGeom>
          <a:solidFill>
            <a:srgbClr val="660033"/>
          </a:solidFill>
          <a:ln w="9525" algn="ctr">
            <a:solidFill>
              <a:schemeClr val="tx1"/>
            </a:solidFill>
            <a:round/>
            <a:headEnd/>
            <a:tailEnd/>
          </a:ln>
        </p:spPr>
        <p:txBody>
          <a:bodyPr>
            <a:spAutoFit/>
          </a:bodyPr>
          <a:lstStyle/>
          <a:p>
            <a:endParaRPr lang="en-US" dirty="0"/>
          </a:p>
        </p:txBody>
      </p:sp>
      <p:sp>
        <p:nvSpPr>
          <p:cNvPr id="13" name="Text Box 41"/>
          <p:cNvSpPr txBox="1">
            <a:spLocks noChangeArrowheads="1"/>
          </p:cNvSpPr>
          <p:nvPr/>
        </p:nvSpPr>
        <p:spPr bwMode="auto">
          <a:xfrm>
            <a:off x="0" y="0"/>
            <a:ext cx="5148773" cy="1323439"/>
          </a:xfrm>
          <a:prstGeom prst="rect">
            <a:avLst/>
          </a:prstGeom>
          <a:noFill/>
          <a:ln w="9525">
            <a:noFill/>
            <a:miter lim="800000"/>
            <a:headEnd/>
            <a:tailEnd/>
          </a:ln>
        </p:spPr>
        <p:txBody>
          <a:bodyPr wrap="square">
            <a:spAutoFit/>
          </a:bodyPr>
          <a:lstStyle/>
          <a:p>
            <a:r>
              <a:rPr lang="en-US" sz="4000" b="1" dirty="0">
                <a:solidFill>
                  <a:srgbClr val="FFFF00"/>
                </a:solidFill>
                <a:latin typeface="Arial" charset="0"/>
                <a:cs typeface="Arial" charset="0"/>
              </a:rPr>
              <a:t>What </a:t>
            </a:r>
            <a:r>
              <a:rPr lang="en-US" sz="4000" b="1" dirty="0" smtClean="0">
                <a:solidFill>
                  <a:srgbClr val="FFFF00"/>
                </a:solidFill>
                <a:latin typeface="Arial" charset="0"/>
                <a:cs typeface="Arial" charset="0"/>
              </a:rPr>
              <a:t>are   accidental burns?</a:t>
            </a:r>
            <a:endParaRPr lang="en-US" sz="4000" b="1" dirty="0">
              <a:solidFill>
                <a:srgbClr val="FFFF00"/>
              </a:solidFill>
              <a:latin typeface="Arial" charset="0"/>
              <a:cs typeface="Arial" charset="0"/>
            </a:endParaRPr>
          </a:p>
        </p:txBody>
      </p:sp>
      <p:pic>
        <p:nvPicPr>
          <p:cNvPr id="14" name="Picture 3"/>
          <p:cNvPicPr>
            <a:picLocks noChangeAspect="1" noChangeArrowheads="1"/>
          </p:cNvPicPr>
          <p:nvPr/>
        </p:nvPicPr>
        <p:blipFill>
          <a:blip r:embed="rId2" cstate="print"/>
          <a:srcRect l="12512" r="12038"/>
          <a:stretch>
            <a:fillRect/>
          </a:stretch>
        </p:blipFill>
        <p:spPr bwMode="auto">
          <a:xfrm>
            <a:off x="4895557" y="0"/>
            <a:ext cx="4248443" cy="4222750"/>
          </a:xfrm>
          <a:prstGeom prst="rect">
            <a:avLst/>
          </a:prstGeom>
          <a:noFill/>
          <a:ln w="9525">
            <a:noFill/>
            <a:miter lim="800000"/>
            <a:headEnd/>
            <a:tailEnd/>
          </a:ln>
          <a:effectLst/>
        </p:spPr>
      </p:pic>
      <p:pic>
        <p:nvPicPr>
          <p:cNvPr id="15" name="Picture 5" descr="42"/>
          <p:cNvPicPr>
            <a:picLocks noChangeAspect="1" noChangeArrowheads="1"/>
          </p:cNvPicPr>
          <p:nvPr/>
        </p:nvPicPr>
        <p:blipFill>
          <a:blip r:embed="rId3" cstate="print"/>
          <a:srcRect/>
          <a:stretch>
            <a:fillRect/>
          </a:stretch>
        </p:blipFill>
        <p:spPr bwMode="auto">
          <a:xfrm>
            <a:off x="239150" y="1339435"/>
            <a:ext cx="4557712" cy="3417887"/>
          </a:xfrm>
          <a:prstGeom prst="rect">
            <a:avLst/>
          </a:prstGeom>
          <a:noFill/>
          <a:ln w="76200">
            <a:noFill/>
            <a:miter lim="800000"/>
            <a:headEnd/>
            <a:tailEnd/>
          </a:ln>
          <a:effectLst/>
        </p:spPr>
      </p:pic>
      <p:sp>
        <p:nvSpPr>
          <p:cNvPr id="9" name="TextBox 8"/>
          <p:cNvSpPr txBox="1"/>
          <p:nvPr/>
        </p:nvSpPr>
        <p:spPr>
          <a:xfrm>
            <a:off x="1855554" y="4953307"/>
            <a:ext cx="5417430" cy="954107"/>
          </a:xfrm>
          <a:prstGeom prst="rect">
            <a:avLst/>
          </a:prstGeom>
          <a:noFill/>
        </p:spPr>
        <p:txBody>
          <a:bodyPr wrap="square" rtlCol="0">
            <a:spAutoFit/>
          </a:bodyPr>
          <a:lstStyle/>
          <a:p>
            <a:r>
              <a:rPr lang="en-US" sz="2800" dirty="0" smtClean="0">
                <a:latin typeface="Arial" pitchFamily="34" charset="0"/>
                <a:cs typeface="Arial" pitchFamily="34" charset="0"/>
              </a:rPr>
              <a:t>Hearth for cooking and heating. A truly neglected disorder. </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73410178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urn victim1"/>
          <p:cNvPicPr>
            <a:picLocks noChangeAspect="1" noChangeArrowheads="1"/>
          </p:cNvPicPr>
          <p:nvPr/>
        </p:nvPicPr>
        <p:blipFill>
          <a:blip r:embed="rId2" cstate="print"/>
          <a:srcRect/>
          <a:stretch>
            <a:fillRect/>
          </a:stretch>
        </p:blipFill>
        <p:spPr bwMode="auto">
          <a:xfrm>
            <a:off x="76200" y="673100"/>
            <a:ext cx="3124200" cy="2755900"/>
          </a:xfrm>
          <a:prstGeom prst="rect">
            <a:avLst/>
          </a:prstGeom>
          <a:noFill/>
          <a:ln w="9525">
            <a:noFill/>
            <a:miter lim="800000"/>
            <a:headEnd/>
            <a:tailEnd/>
          </a:ln>
        </p:spPr>
      </p:pic>
      <p:pic>
        <p:nvPicPr>
          <p:cNvPr id="71683" name="Picture 3" descr="burn victim4"/>
          <p:cNvPicPr>
            <a:picLocks noChangeAspect="1" noChangeArrowheads="1"/>
          </p:cNvPicPr>
          <p:nvPr/>
        </p:nvPicPr>
        <p:blipFill>
          <a:blip r:embed="rId3" cstate="print"/>
          <a:srcRect/>
          <a:stretch>
            <a:fillRect/>
          </a:stretch>
        </p:blipFill>
        <p:spPr bwMode="auto">
          <a:xfrm>
            <a:off x="4521200" y="1143000"/>
            <a:ext cx="4622800" cy="5715000"/>
          </a:xfrm>
          <a:prstGeom prst="rect">
            <a:avLst/>
          </a:prstGeom>
          <a:noFill/>
          <a:ln w="9525">
            <a:noFill/>
            <a:miter lim="800000"/>
            <a:headEnd/>
            <a:tailEnd/>
          </a:ln>
        </p:spPr>
      </p:pic>
      <p:pic>
        <p:nvPicPr>
          <p:cNvPr id="71684" name="Picture 4" descr="burn victim6"/>
          <p:cNvPicPr>
            <a:picLocks noChangeAspect="1" noChangeArrowheads="1"/>
          </p:cNvPicPr>
          <p:nvPr/>
        </p:nvPicPr>
        <p:blipFill>
          <a:blip r:embed="rId4" cstate="print"/>
          <a:srcRect/>
          <a:stretch>
            <a:fillRect/>
          </a:stretch>
        </p:blipFill>
        <p:spPr bwMode="auto">
          <a:xfrm>
            <a:off x="0" y="3829050"/>
            <a:ext cx="3810000" cy="2857500"/>
          </a:xfrm>
          <a:prstGeom prst="rect">
            <a:avLst/>
          </a:prstGeom>
          <a:noFill/>
          <a:ln w="9525">
            <a:noFill/>
            <a:miter lim="800000"/>
            <a:headEnd/>
            <a:tailEnd/>
          </a:ln>
        </p:spPr>
      </p:pic>
      <p:sp>
        <p:nvSpPr>
          <p:cNvPr id="71685" name="Text Box 5"/>
          <p:cNvSpPr txBox="1">
            <a:spLocks noChangeArrowheads="1"/>
          </p:cNvSpPr>
          <p:nvPr/>
        </p:nvSpPr>
        <p:spPr bwMode="auto">
          <a:xfrm>
            <a:off x="342900" y="312738"/>
            <a:ext cx="8801100" cy="1708150"/>
          </a:xfrm>
          <a:prstGeom prst="rect">
            <a:avLst/>
          </a:prstGeom>
          <a:noFill/>
          <a:ln w="9525">
            <a:noFill/>
            <a:miter lim="800000"/>
            <a:headEnd/>
            <a:tailEnd/>
          </a:ln>
        </p:spPr>
        <p:txBody>
          <a:bodyPr>
            <a:spAutoFit/>
          </a:bodyPr>
          <a:lstStyle/>
          <a:p>
            <a:r>
              <a:rPr lang="en-US" sz="3600" b="1">
                <a:solidFill>
                  <a:srgbClr val="FFFF00"/>
                </a:solidFill>
                <a:latin typeface="Arial" charset="0"/>
              </a:rPr>
              <a:t>					</a:t>
            </a:r>
            <a:r>
              <a:rPr lang="en-US" sz="3600" b="1" u="sng">
                <a:solidFill>
                  <a:srgbClr val="FFFF00"/>
                </a:solidFill>
                <a:latin typeface="Arial" charset="0"/>
              </a:rPr>
              <a:t>Burn care</a:t>
            </a:r>
          </a:p>
          <a:p>
            <a:endParaRPr lang="en-US" sz="3600" u="sng">
              <a:solidFill>
                <a:srgbClr val="FFFF00"/>
              </a:solidFill>
              <a:latin typeface="Arial" charset="0"/>
            </a:endParaRPr>
          </a:p>
          <a:p>
            <a:endParaRPr lang="en-US" sz="3400">
              <a:solidFill>
                <a:srgbClr val="FFFFCC"/>
              </a:solidFill>
              <a:latin typeface="Tahoma" pitchFamily="34" charset="0"/>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253 neck injury cycle cord E"/>
          <p:cNvPicPr>
            <a:picLocks noChangeAspect="1" noChangeArrowheads="1"/>
          </p:cNvPicPr>
          <p:nvPr/>
        </p:nvPicPr>
        <p:blipFill>
          <a:blip r:embed="rId3" cstate="print"/>
          <a:srcRect/>
          <a:stretch>
            <a:fillRect/>
          </a:stretch>
        </p:blipFill>
        <p:spPr bwMode="auto">
          <a:xfrm>
            <a:off x="838200" y="336550"/>
            <a:ext cx="8153400" cy="6521450"/>
          </a:xfrm>
          <a:prstGeom prst="rect">
            <a:avLst/>
          </a:prstGeom>
          <a:noFill/>
        </p:spPr>
      </p:pic>
      <p:sp>
        <p:nvSpPr>
          <p:cNvPr id="3" name="TextBox 2"/>
          <p:cNvSpPr txBox="1"/>
          <p:nvPr/>
        </p:nvSpPr>
        <p:spPr>
          <a:xfrm>
            <a:off x="3362165" y="5669280"/>
            <a:ext cx="2420856" cy="523220"/>
          </a:xfrm>
          <a:prstGeom prst="rect">
            <a:avLst/>
          </a:prstGeom>
          <a:noFill/>
        </p:spPr>
        <p:txBody>
          <a:bodyPr wrap="none" rtlCol="0">
            <a:spAutoFit/>
          </a:bodyPr>
          <a:lstStyle/>
          <a:p>
            <a:r>
              <a:rPr lang="en-US" sz="2800" b="1" dirty="0" err="1" smtClean="0">
                <a:solidFill>
                  <a:schemeClr val="bg1"/>
                </a:solidFill>
                <a:effectLst>
                  <a:outerShdw blurRad="38100" dist="38100" dir="2700000" algn="tl">
                    <a:srgbClr val="000000">
                      <a:alpha val="43137"/>
                    </a:srgbClr>
                  </a:outerShdw>
                </a:effectLst>
                <a:latin typeface="+mn-lt"/>
              </a:rPr>
              <a:t>Garote</a:t>
            </a:r>
            <a:r>
              <a:rPr lang="en-US" sz="2800" b="1" dirty="0" smtClean="0">
                <a:solidFill>
                  <a:schemeClr val="bg1"/>
                </a:solidFill>
                <a:effectLst>
                  <a:outerShdw blurRad="38100" dist="38100" dir="2700000" algn="tl">
                    <a:srgbClr val="000000">
                      <a:alpha val="43137"/>
                    </a:srgbClr>
                  </a:outerShdw>
                </a:effectLst>
                <a:latin typeface="+mn-lt"/>
              </a:rPr>
              <a:t> </a:t>
            </a:r>
            <a:r>
              <a:rPr lang="en-US" sz="2800" b="1" dirty="0" smtClean="0">
                <a:solidFill>
                  <a:schemeClr val="bg1"/>
                </a:solidFill>
                <a:effectLst>
                  <a:outerShdw blurRad="38100" dist="38100" dir="2700000" algn="tl">
                    <a:srgbClr val="000000">
                      <a:alpha val="43137"/>
                    </a:srgbClr>
                  </a:outerShdw>
                </a:effectLst>
                <a:latin typeface="+mn-lt"/>
              </a:rPr>
              <a:t>injury</a:t>
            </a:r>
            <a:endParaRPr lang="en-US" sz="2800" b="1"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6418" name="Object 2"/>
          <p:cNvGraphicFramePr>
            <a:graphicFrameLocks noChangeAspect="1"/>
          </p:cNvGraphicFramePr>
          <p:nvPr/>
        </p:nvGraphicFramePr>
        <p:xfrm>
          <a:off x="0" y="0"/>
          <a:ext cx="5267325" cy="4064000"/>
        </p:xfrm>
        <a:graphic>
          <a:graphicData uri="http://schemas.openxmlformats.org/presentationml/2006/ole">
            <mc:AlternateContent xmlns:mc="http://schemas.openxmlformats.org/markup-compatibility/2006">
              <mc:Choice xmlns:v="urn:schemas-microsoft-com:vml" Requires="v">
                <p:oleObj spid="_x0000_s115720" name="Photo Editor Photo" r:id="rId3" imgW="9752381" imgH="7314286" progId="">
                  <p:embed/>
                </p:oleObj>
              </mc:Choice>
              <mc:Fallback>
                <p:oleObj name="Photo Editor Photo" r:id="rId3" imgW="9752381" imgH="7314286"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2812"/>
                      <a:stretch>
                        <a:fillRect/>
                      </a:stretch>
                    </p:blipFill>
                    <p:spPr bwMode="auto">
                      <a:xfrm>
                        <a:off x="0" y="0"/>
                        <a:ext cx="5267325"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6419" name="Object 3"/>
          <p:cNvGraphicFramePr>
            <a:graphicFrameLocks noChangeAspect="1"/>
          </p:cNvGraphicFramePr>
          <p:nvPr/>
        </p:nvGraphicFramePr>
        <p:xfrm>
          <a:off x="5029200" y="4178300"/>
          <a:ext cx="4114800" cy="2679700"/>
        </p:xfrm>
        <a:graphic>
          <a:graphicData uri="http://schemas.openxmlformats.org/presentationml/2006/ole">
            <mc:AlternateContent xmlns:mc="http://schemas.openxmlformats.org/markup-compatibility/2006">
              <mc:Choice xmlns:v="urn:schemas-microsoft-com:vml" Requires="v">
                <p:oleObj spid="_x0000_s115721" name="Photo Editor Photo" r:id="rId5" imgW="9752381" imgH="7314286" progId="">
                  <p:embed/>
                </p:oleObj>
              </mc:Choice>
              <mc:Fallback>
                <p:oleObj name="Photo Editor Photo" r:id="rId5" imgW="9752381" imgH="7314286"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t="13168"/>
                      <a:stretch>
                        <a:fillRect/>
                      </a:stretch>
                    </p:blipFill>
                    <p:spPr bwMode="auto">
                      <a:xfrm>
                        <a:off x="5029200" y="4178300"/>
                        <a:ext cx="4114800"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6420" name="Text Box 4"/>
          <p:cNvSpPr txBox="1">
            <a:spLocks noChangeArrowheads="1"/>
          </p:cNvSpPr>
          <p:nvPr/>
        </p:nvSpPr>
        <p:spPr bwMode="auto">
          <a:xfrm>
            <a:off x="0" y="4343400"/>
            <a:ext cx="5065810" cy="1938992"/>
          </a:xfrm>
          <a:prstGeom prst="rect">
            <a:avLst/>
          </a:prstGeom>
          <a:noFill/>
          <a:ln w="9525">
            <a:noFill/>
            <a:miter lim="800000"/>
            <a:headEnd/>
            <a:tailEnd/>
          </a:ln>
          <a:effectLst/>
        </p:spPr>
        <p:txBody>
          <a:bodyPr wrap="none">
            <a:spAutoFit/>
          </a:bodyPr>
          <a:lstStyle/>
          <a:p>
            <a:endParaRPr lang="en-US" sz="2400" dirty="0">
              <a:latin typeface="+mn-lt"/>
            </a:endParaRPr>
          </a:p>
          <a:p>
            <a:endParaRPr lang="en-US" sz="2400" dirty="0">
              <a:latin typeface="+mn-lt"/>
            </a:endParaRPr>
          </a:p>
          <a:p>
            <a:r>
              <a:rPr lang="en-US" sz="2400" dirty="0" err="1">
                <a:solidFill>
                  <a:schemeClr val="bg1"/>
                </a:solidFill>
                <a:latin typeface="+mn-lt"/>
              </a:rPr>
              <a:t>Wiedeman</a:t>
            </a:r>
            <a:r>
              <a:rPr lang="en-US" sz="2400" dirty="0">
                <a:solidFill>
                  <a:schemeClr val="bg1"/>
                </a:solidFill>
                <a:latin typeface="+mn-lt"/>
              </a:rPr>
              <a:t> JE. </a:t>
            </a:r>
            <a:r>
              <a:rPr lang="en-US" sz="2400" dirty="0" err="1">
                <a:solidFill>
                  <a:schemeClr val="bg1"/>
                </a:solidFill>
                <a:latin typeface="+mn-lt"/>
              </a:rPr>
              <a:t>Zierold</a:t>
            </a:r>
            <a:r>
              <a:rPr lang="en-US" sz="2400" dirty="0">
                <a:solidFill>
                  <a:schemeClr val="bg1"/>
                </a:solidFill>
                <a:latin typeface="+mn-lt"/>
              </a:rPr>
              <a:t> D. Klink BK.</a:t>
            </a:r>
          </a:p>
          <a:p>
            <a:r>
              <a:rPr lang="en-US" sz="2400" dirty="0">
                <a:solidFill>
                  <a:schemeClr val="bg1"/>
                </a:solidFill>
                <a:latin typeface="+mn-lt"/>
              </a:rPr>
              <a:t>Machete injuries in Haiti.</a:t>
            </a:r>
          </a:p>
          <a:p>
            <a:r>
              <a:rPr lang="en-US" sz="2400" i="1" dirty="0">
                <a:solidFill>
                  <a:schemeClr val="bg1"/>
                </a:solidFill>
                <a:latin typeface="+mn-lt"/>
              </a:rPr>
              <a:t>Military Medicine</a:t>
            </a:r>
            <a:r>
              <a:rPr lang="en-US" sz="2400" dirty="0">
                <a:solidFill>
                  <a:schemeClr val="bg1"/>
                </a:solidFill>
                <a:latin typeface="+mn-lt"/>
              </a:rPr>
              <a:t> 2001; 166: 1023-5</a:t>
            </a:r>
          </a:p>
        </p:txBody>
      </p:sp>
      <p:sp>
        <p:nvSpPr>
          <p:cNvPr id="5" name="TextBox 4"/>
          <p:cNvSpPr txBox="1"/>
          <p:nvPr/>
        </p:nvSpPr>
        <p:spPr>
          <a:xfrm>
            <a:off x="5347261" y="974040"/>
            <a:ext cx="3621504" cy="2308324"/>
          </a:xfrm>
          <a:prstGeom prst="rect">
            <a:avLst/>
          </a:prstGeom>
          <a:noFill/>
        </p:spPr>
        <p:txBody>
          <a:bodyPr wrap="none" rtlCol="0">
            <a:spAutoFit/>
          </a:bodyPr>
          <a:lstStyle/>
          <a:p>
            <a:pPr algn="ctr"/>
            <a:r>
              <a:rPr lang="en-US" sz="3600" b="1" dirty="0" smtClean="0">
                <a:solidFill>
                  <a:schemeClr val="tx1">
                    <a:lumMod val="75000"/>
                  </a:schemeClr>
                </a:solidFill>
                <a:latin typeface="+mn-lt"/>
              </a:rPr>
              <a:t>The ubiquitous </a:t>
            </a:r>
          </a:p>
          <a:p>
            <a:pPr algn="ctr"/>
            <a:r>
              <a:rPr lang="en-US" sz="3600" b="1" dirty="0" smtClean="0">
                <a:solidFill>
                  <a:schemeClr val="tx1">
                    <a:lumMod val="75000"/>
                  </a:schemeClr>
                </a:solidFill>
                <a:latin typeface="+mn-lt"/>
              </a:rPr>
              <a:t>multi-use </a:t>
            </a:r>
          </a:p>
          <a:p>
            <a:pPr algn="ctr"/>
            <a:r>
              <a:rPr lang="en-US" sz="3600" b="1" dirty="0" smtClean="0">
                <a:solidFill>
                  <a:schemeClr val="tx1">
                    <a:lumMod val="75000"/>
                  </a:schemeClr>
                </a:solidFill>
                <a:latin typeface="+mn-lt"/>
              </a:rPr>
              <a:t>machete.</a:t>
            </a:r>
          </a:p>
          <a:p>
            <a:pPr algn="ctr"/>
            <a:endParaRPr lang="en-US" sz="3600" b="1" dirty="0">
              <a:solidFill>
                <a:schemeClr val="tx1">
                  <a:lumMod val="7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6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9144000" cy="6858000"/>
          </a:xfrm>
          <a:prstGeom prst="rect">
            <a:avLst/>
          </a:prstGeom>
          <a:solidFill>
            <a:schemeClr val="tx2"/>
          </a:solidFill>
          <a:ln w="9525">
            <a:noFill/>
            <a:miter lim="800000"/>
            <a:headEnd/>
            <a:tailEnd/>
          </a:ln>
          <a:effectLst/>
        </p:spPr>
        <p:txBody>
          <a:bodyPr wrap="none" anchor="ctr"/>
          <a:lstStyle/>
          <a:p>
            <a:pPr algn="ctr"/>
            <a:endParaRPr lang="en-US"/>
          </a:p>
        </p:txBody>
      </p:sp>
      <p:pic>
        <p:nvPicPr>
          <p:cNvPr id="334851" name="Picture 3"/>
          <p:cNvPicPr>
            <a:picLocks noChangeAspect="1" noChangeArrowheads="1"/>
          </p:cNvPicPr>
          <p:nvPr/>
        </p:nvPicPr>
        <p:blipFill>
          <a:blip r:embed="rId2" cstate="print"/>
          <a:srcRect/>
          <a:stretch>
            <a:fillRect/>
          </a:stretch>
        </p:blipFill>
        <p:spPr bwMode="auto">
          <a:xfrm>
            <a:off x="2195513" y="0"/>
            <a:ext cx="4752975" cy="6858000"/>
          </a:xfrm>
          <a:prstGeom prst="rect">
            <a:avLst/>
          </a:prstGeom>
          <a:solidFill>
            <a:schemeClr val="tx2"/>
          </a:solidFill>
          <a:ln w="9525">
            <a:noFill/>
            <a:miter lim="800000"/>
            <a:headEnd/>
            <a:tailEnd/>
          </a:ln>
          <a:effectLst/>
        </p:spPr>
      </p:pic>
      <p:sp>
        <p:nvSpPr>
          <p:cNvPr id="334852" name="Rectangle 4"/>
          <p:cNvSpPr>
            <a:spLocks noChangeArrowheads="1"/>
          </p:cNvSpPr>
          <p:nvPr/>
        </p:nvSpPr>
        <p:spPr bwMode="auto">
          <a:xfrm>
            <a:off x="6705600" y="0"/>
            <a:ext cx="381000" cy="6858000"/>
          </a:xfrm>
          <a:prstGeom prst="rect">
            <a:avLst/>
          </a:prstGeom>
          <a:solidFill>
            <a:schemeClr val="tx2"/>
          </a:solidFill>
          <a:ln w="9525">
            <a:noFill/>
            <a:miter lim="800000"/>
            <a:headEnd/>
            <a:tailEnd/>
          </a:ln>
          <a:effectLst/>
        </p:spPr>
        <p:txBody>
          <a:bodyPr wrap="none" anchor="ctr"/>
          <a:lstStyle/>
          <a:p>
            <a:endParaRPr lang="en-US"/>
          </a:p>
        </p:txBody>
      </p:sp>
      <p:sp>
        <p:nvSpPr>
          <p:cNvPr id="334853" name="Rectangle 5"/>
          <p:cNvSpPr>
            <a:spLocks noChangeArrowheads="1"/>
          </p:cNvSpPr>
          <p:nvPr/>
        </p:nvSpPr>
        <p:spPr bwMode="auto">
          <a:xfrm>
            <a:off x="2057400" y="0"/>
            <a:ext cx="381000" cy="6858000"/>
          </a:xfrm>
          <a:prstGeom prst="rect">
            <a:avLst/>
          </a:prstGeom>
          <a:solidFill>
            <a:schemeClr val="tx2"/>
          </a:solidFill>
          <a:ln w="9525">
            <a:noFill/>
            <a:miter lim="800000"/>
            <a:headEnd/>
            <a:tailEnd/>
          </a:ln>
          <a:effectLst/>
        </p:spPr>
        <p:txBody>
          <a:bodyPr wrap="none" anchor="ctr"/>
          <a:lstStyle/>
          <a:p>
            <a:endParaRPr lang="en-US"/>
          </a:p>
        </p:txBody>
      </p:sp>
      <p:sp>
        <p:nvSpPr>
          <p:cNvPr id="334854" name="Rectangle 6"/>
          <p:cNvSpPr>
            <a:spLocks noChangeArrowheads="1"/>
          </p:cNvSpPr>
          <p:nvPr/>
        </p:nvSpPr>
        <p:spPr bwMode="auto">
          <a:xfrm>
            <a:off x="2362200" y="0"/>
            <a:ext cx="4800600" cy="228600"/>
          </a:xfrm>
          <a:prstGeom prst="rect">
            <a:avLst/>
          </a:prstGeom>
          <a:solidFill>
            <a:schemeClr val="tx2"/>
          </a:solidFill>
          <a:ln w="9525">
            <a:noFill/>
            <a:miter lim="800000"/>
            <a:headEnd/>
            <a:tailEnd/>
          </a:ln>
          <a:effectLst/>
        </p:spPr>
        <p:txBody>
          <a:bodyPr wrap="none" anchor="ctr"/>
          <a:lstStyle/>
          <a:p>
            <a:endParaRPr lang="en-US"/>
          </a:p>
        </p:txBody>
      </p:sp>
      <p:sp>
        <p:nvSpPr>
          <p:cNvPr id="334855" name="Rectangle 7"/>
          <p:cNvSpPr>
            <a:spLocks noChangeArrowheads="1"/>
          </p:cNvSpPr>
          <p:nvPr/>
        </p:nvSpPr>
        <p:spPr bwMode="auto">
          <a:xfrm>
            <a:off x="2171700" y="6629400"/>
            <a:ext cx="4800600" cy="228600"/>
          </a:xfrm>
          <a:prstGeom prst="rect">
            <a:avLst/>
          </a:prstGeom>
          <a:solidFill>
            <a:schemeClr val="tx2"/>
          </a:solidFill>
          <a:ln w="9525">
            <a:noFill/>
            <a:miter lim="800000"/>
            <a:headEnd/>
            <a:tailEnd/>
          </a:ln>
          <a:effectLst/>
        </p:spPr>
        <p:txBody>
          <a:bodyPr wrap="none" anchor="ctr"/>
          <a:lstStyle/>
          <a:p>
            <a:endParaRPr lang="en-US"/>
          </a:p>
        </p:txBody>
      </p:sp>
      <p:sp>
        <p:nvSpPr>
          <p:cNvPr id="334859" name="Text Box 11"/>
          <p:cNvSpPr txBox="1">
            <a:spLocks noChangeArrowheads="1"/>
          </p:cNvSpPr>
          <p:nvPr/>
        </p:nvSpPr>
        <p:spPr bwMode="auto">
          <a:xfrm>
            <a:off x="1758781" y="0"/>
            <a:ext cx="5594350" cy="641350"/>
          </a:xfrm>
          <a:prstGeom prst="rect">
            <a:avLst/>
          </a:prstGeom>
          <a:solidFill>
            <a:schemeClr val="tx2"/>
          </a:solidFill>
          <a:ln w="9525">
            <a:noFill/>
            <a:miter lim="800000"/>
            <a:headEnd/>
            <a:tailEnd/>
          </a:ln>
          <a:effectLst/>
        </p:spPr>
        <p:txBody>
          <a:bodyPr wrap="none">
            <a:spAutoFit/>
          </a:bodyPr>
          <a:lstStyle/>
          <a:p>
            <a:r>
              <a:rPr lang="en-US" sz="3600" b="1" dirty="0">
                <a:solidFill>
                  <a:schemeClr val="tx1">
                    <a:lumMod val="75000"/>
                  </a:schemeClr>
                </a:solidFill>
                <a:latin typeface="Arial" charset="0"/>
              </a:rPr>
              <a:t>What caused this injury?</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nvGraphicFramePr>
        <p:xfrm>
          <a:off x="685800" y="990600"/>
          <a:ext cx="8001000" cy="5334000"/>
        </p:xfrm>
        <a:graphic>
          <a:graphicData uri="http://schemas.openxmlformats.org/presentationml/2006/ole">
            <mc:AlternateContent xmlns:mc="http://schemas.openxmlformats.org/markup-compatibility/2006">
              <mc:Choice xmlns:v="urn:schemas-microsoft-com:vml" Requires="v">
                <p:oleObj spid="_x0000_s110598" name="Photo Editor Photo" r:id="rId3" imgW="12857143" imgH="8573697" progId="">
                  <p:embed/>
                </p:oleObj>
              </mc:Choice>
              <mc:Fallback>
                <p:oleObj name="Photo Editor Photo" r:id="rId3" imgW="12857143" imgH="8573697"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90600"/>
                        <a:ext cx="8001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5875" name="Text Box 3"/>
          <p:cNvSpPr txBox="1">
            <a:spLocks noChangeArrowheads="1"/>
          </p:cNvSpPr>
          <p:nvPr/>
        </p:nvSpPr>
        <p:spPr bwMode="auto">
          <a:xfrm>
            <a:off x="1742739" y="228600"/>
            <a:ext cx="5594350" cy="641350"/>
          </a:xfrm>
          <a:prstGeom prst="rect">
            <a:avLst/>
          </a:prstGeom>
          <a:noFill/>
          <a:ln w="9525">
            <a:noFill/>
            <a:miter lim="800000"/>
            <a:headEnd/>
            <a:tailEnd/>
          </a:ln>
          <a:effectLst/>
        </p:spPr>
        <p:txBody>
          <a:bodyPr wrap="none">
            <a:spAutoFit/>
          </a:bodyPr>
          <a:lstStyle/>
          <a:p>
            <a:r>
              <a:rPr lang="en-US" sz="3600" b="1">
                <a:solidFill>
                  <a:schemeClr val="bg1"/>
                </a:solidFill>
                <a:latin typeface="Arial" charset="0"/>
              </a:rPr>
              <a:t>What caused this injury?</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8" name="Picture 6" descr="DSCN6069"/>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5562600" y="3048000"/>
            <a:ext cx="3959225" cy="2970213"/>
          </a:xfrm>
          <a:prstGeom prst="rect">
            <a:avLst/>
          </a:prstGeom>
          <a:noFill/>
        </p:spPr>
      </p:pic>
      <p:graphicFrame>
        <p:nvGraphicFramePr>
          <p:cNvPr id="340994" name="Object 2"/>
          <p:cNvGraphicFramePr>
            <a:graphicFrameLocks noChangeAspect="1"/>
          </p:cNvGraphicFramePr>
          <p:nvPr/>
        </p:nvGraphicFramePr>
        <p:xfrm>
          <a:off x="0" y="2286000"/>
          <a:ext cx="6019800" cy="4013200"/>
        </p:xfrm>
        <a:graphic>
          <a:graphicData uri="http://schemas.openxmlformats.org/presentationml/2006/ole">
            <mc:AlternateContent xmlns:mc="http://schemas.openxmlformats.org/markup-compatibility/2006">
              <mc:Choice xmlns:v="urn:schemas-microsoft-com:vml" Requires="v">
                <p:oleObj spid="_x0000_s111626" name="Photo Editor Photo" r:id="rId5" imgW="12857143" imgH="8573697" progId="">
                  <p:embed/>
                </p:oleObj>
              </mc:Choice>
              <mc:Fallback>
                <p:oleObj name="Photo Editor Photo" r:id="rId5" imgW="12857143" imgH="8573697"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0"/>
                        <a:ext cx="601980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0995" name="Object 3"/>
          <p:cNvGraphicFramePr>
            <a:graphicFrameLocks noChangeAspect="1"/>
          </p:cNvGraphicFramePr>
          <p:nvPr/>
        </p:nvGraphicFramePr>
        <p:xfrm>
          <a:off x="4724400" y="0"/>
          <a:ext cx="4724400" cy="3149600"/>
        </p:xfrm>
        <a:graphic>
          <a:graphicData uri="http://schemas.openxmlformats.org/presentationml/2006/ole">
            <mc:AlternateContent xmlns:mc="http://schemas.openxmlformats.org/markup-compatibility/2006">
              <mc:Choice xmlns:v="urn:schemas-microsoft-com:vml" Requires="v">
                <p:oleObj spid="_x0000_s111627" name="Photo Editor Photo" r:id="rId7" imgW="12857143" imgH="8573697" progId="">
                  <p:embed/>
                </p:oleObj>
              </mc:Choice>
              <mc:Fallback>
                <p:oleObj name="Photo Editor Photo" r:id="rId7" imgW="12857143" imgH="8573697"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0"/>
                        <a:ext cx="4724400"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0997" name="Text Box 5"/>
          <p:cNvSpPr txBox="1">
            <a:spLocks noChangeArrowheads="1"/>
          </p:cNvSpPr>
          <p:nvPr/>
        </p:nvSpPr>
        <p:spPr bwMode="auto">
          <a:xfrm>
            <a:off x="46608" y="429128"/>
            <a:ext cx="4488729" cy="1938992"/>
          </a:xfrm>
          <a:prstGeom prst="rect">
            <a:avLst/>
          </a:prstGeom>
          <a:noFill/>
          <a:ln w="9525">
            <a:noFill/>
            <a:miter lim="800000"/>
            <a:headEnd/>
            <a:tailEnd/>
          </a:ln>
          <a:effectLst/>
        </p:spPr>
        <p:txBody>
          <a:bodyPr wrap="none">
            <a:spAutoFit/>
          </a:bodyPr>
          <a:lstStyle/>
          <a:p>
            <a:pPr algn="ctr"/>
            <a:r>
              <a:rPr lang="en-US" sz="4000" b="1" dirty="0">
                <a:solidFill>
                  <a:schemeClr val="tx1">
                    <a:lumMod val="75000"/>
                  </a:schemeClr>
                </a:solidFill>
                <a:latin typeface="Arial" charset="0"/>
              </a:rPr>
              <a:t>Political violence </a:t>
            </a:r>
          </a:p>
          <a:p>
            <a:pPr algn="ctr"/>
            <a:r>
              <a:rPr lang="en-US" sz="4000" b="1" dirty="0">
                <a:solidFill>
                  <a:schemeClr val="tx1">
                    <a:lumMod val="75000"/>
                  </a:schemeClr>
                </a:solidFill>
                <a:latin typeface="Arial" charset="0"/>
              </a:rPr>
              <a:t>or not?</a:t>
            </a:r>
          </a:p>
          <a:p>
            <a:pPr algn="ctr"/>
            <a:endParaRPr lang="en-US" sz="4000" b="1" dirty="0">
              <a:solidFill>
                <a:schemeClr val="tx1">
                  <a:lumMod val="75000"/>
                </a:schemeClr>
              </a:solidFill>
              <a:latin typeface="Arial" charset="0"/>
            </a:endParaRPr>
          </a:p>
        </p:txBody>
      </p:sp>
      <p:sp>
        <p:nvSpPr>
          <p:cNvPr id="340999" name="Text Box 7"/>
          <p:cNvSpPr txBox="1">
            <a:spLocks noChangeArrowheads="1"/>
          </p:cNvSpPr>
          <p:nvPr/>
        </p:nvSpPr>
        <p:spPr bwMode="auto">
          <a:xfrm>
            <a:off x="177217" y="6324600"/>
            <a:ext cx="8737600" cy="762000"/>
          </a:xfrm>
          <a:prstGeom prst="rect">
            <a:avLst/>
          </a:prstGeom>
          <a:noFill/>
          <a:ln w="9525">
            <a:noFill/>
            <a:miter lim="800000"/>
            <a:headEnd/>
            <a:tailEnd/>
          </a:ln>
          <a:effectLst/>
        </p:spPr>
        <p:txBody>
          <a:bodyPr wrap="none">
            <a:spAutoFit/>
          </a:bodyPr>
          <a:lstStyle/>
          <a:p>
            <a:pPr algn="ctr"/>
            <a:r>
              <a:rPr lang="en-US" sz="2200" dirty="0">
                <a:solidFill>
                  <a:schemeClr val="bg1"/>
                </a:solidFill>
                <a:latin typeface="Arial" charset="0"/>
              </a:rPr>
              <a:t>How does one recognize, evaluate, record, and report these injuries?</a:t>
            </a:r>
          </a:p>
          <a:p>
            <a:pPr algn="ctr"/>
            <a:endParaRPr lang="en-US" sz="220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538163" y="147638"/>
            <a:ext cx="8075612" cy="579437"/>
          </a:xfrm>
          <a:prstGeom prst="rect">
            <a:avLst/>
          </a:prstGeom>
          <a:noFill/>
          <a:ln w="9525">
            <a:noFill/>
            <a:miter lim="800000"/>
            <a:headEnd/>
            <a:tailEnd/>
          </a:ln>
          <a:effectLst/>
        </p:spPr>
        <p:txBody>
          <a:bodyPr wrap="none">
            <a:spAutoFit/>
          </a:bodyPr>
          <a:lstStyle/>
          <a:p>
            <a:pPr algn="ctr"/>
            <a:r>
              <a:rPr lang="en-US" sz="3200" b="1">
                <a:latin typeface="Arial" charset="0"/>
              </a:rPr>
              <a:t>UN Convention Against Torture, Article 1</a:t>
            </a:r>
          </a:p>
        </p:txBody>
      </p:sp>
      <p:sp>
        <p:nvSpPr>
          <p:cNvPr id="342019" name="Rectangle 3"/>
          <p:cNvSpPr>
            <a:spLocks noChangeArrowheads="1"/>
          </p:cNvSpPr>
          <p:nvPr/>
        </p:nvSpPr>
        <p:spPr bwMode="auto">
          <a:xfrm>
            <a:off x="381000" y="838200"/>
            <a:ext cx="8610600" cy="5749925"/>
          </a:xfrm>
          <a:prstGeom prst="rect">
            <a:avLst/>
          </a:prstGeom>
          <a:noFill/>
          <a:ln w="9525">
            <a:noFill/>
            <a:miter lim="800000"/>
            <a:headEnd/>
            <a:tailEnd/>
          </a:ln>
          <a:effectLst/>
        </p:spPr>
        <p:txBody>
          <a:bodyPr>
            <a:spAutoFit/>
          </a:bodyPr>
          <a:lstStyle/>
          <a:p>
            <a:pPr>
              <a:lnSpc>
                <a:spcPct val="110000"/>
              </a:lnSpc>
              <a:spcBef>
                <a:spcPct val="50000"/>
              </a:spcBef>
            </a:pPr>
            <a:r>
              <a:rPr lang="en-US" sz="3200">
                <a:solidFill>
                  <a:schemeClr val="bg1"/>
                </a:solidFill>
                <a:latin typeface="Arial" charset="0"/>
              </a:rPr>
              <a:t>“…any act by which severe pain or suffering, whether physical or mental, is intentionally inflicted upon a person [for information, confession, intimidation, coercion, punishment, or discrimination] when such pain is inflicted by or at the instigation of or with the consent or acquiescence of a public official or other person acting in an official capacity.”</a:t>
            </a:r>
          </a:p>
          <a:p>
            <a:pPr>
              <a:lnSpc>
                <a:spcPct val="110000"/>
              </a:lnSpc>
              <a:spcBef>
                <a:spcPct val="50000"/>
              </a:spcBef>
            </a:pPr>
            <a:endParaRPr lang="en-US" sz="3200">
              <a:solidFill>
                <a:schemeClr val="bg1"/>
              </a:solidFill>
              <a:latin typeface="Arial" charset="0"/>
            </a:endParaRPr>
          </a:p>
          <a:p>
            <a:pPr>
              <a:lnSpc>
                <a:spcPct val="110000"/>
              </a:lnSpc>
              <a:spcBef>
                <a:spcPct val="50000"/>
              </a:spcBef>
            </a:pPr>
            <a:r>
              <a:rPr lang="en-US">
                <a:solidFill>
                  <a:schemeClr val="bg1"/>
                </a:solidFill>
                <a:latin typeface="Arial" charset="0"/>
              </a:rPr>
              <a:t>The US has signed (1988) and ratified (1994) this convention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95350" y="0"/>
            <a:ext cx="7772400" cy="1581150"/>
          </a:xfrm>
        </p:spPr>
        <p:txBody>
          <a:bodyPr/>
          <a:lstStyle/>
          <a:p>
            <a:r>
              <a:rPr lang="en-US" smtClean="0"/>
              <a:t>Care often provided by medical extenders, traditional healers </a:t>
            </a:r>
          </a:p>
        </p:txBody>
      </p:sp>
      <p:pic>
        <p:nvPicPr>
          <p:cNvPr id="50179" name="Picture 3" descr="f:\Norton\Norton\Norton\December 2008\Desktop\Triservices talk\DSCN0989.JPG"/>
          <p:cNvPicPr>
            <a:picLocks noChangeAspect="1" noChangeArrowheads="1"/>
          </p:cNvPicPr>
          <p:nvPr/>
        </p:nvPicPr>
        <p:blipFill>
          <a:blip r:embed="rId2" cstate="print"/>
          <a:srcRect l="8123" r="14980"/>
          <a:stretch>
            <a:fillRect/>
          </a:stretch>
        </p:blipFill>
        <p:spPr bwMode="auto">
          <a:xfrm>
            <a:off x="236481" y="1628775"/>
            <a:ext cx="2835768" cy="4916488"/>
          </a:xfrm>
          <a:prstGeom prst="rect">
            <a:avLst/>
          </a:prstGeom>
          <a:noFill/>
          <a:ln w="9525">
            <a:noFill/>
            <a:miter lim="800000"/>
            <a:headEnd/>
            <a:tailEnd/>
          </a:ln>
        </p:spPr>
      </p:pic>
      <p:pic>
        <p:nvPicPr>
          <p:cNvPr id="6" name="Picture 3" descr="f:\Norton\Norton\Norton\December 2008\Desktop\Ghana MTM Complete Photos\Ghana MTM\Norton Ghana\DSCN0993.JPG"/>
          <p:cNvPicPr>
            <a:picLocks noChangeAspect="1" noChangeArrowheads="1"/>
          </p:cNvPicPr>
          <p:nvPr/>
        </p:nvPicPr>
        <p:blipFill>
          <a:blip r:embed="rId3" cstate="print"/>
          <a:srcRect l="3349" t="7701" r="5676" b="22990"/>
          <a:stretch>
            <a:fillRect/>
          </a:stretch>
        </p:blipFill>
        <p:spPr bwMode="auto">
          <a:xfrm>
            <a:off x="2036065" y="2052511"/>
            <a:ext cx="6949440" cy="3969740"/>
          </a:xfrm>
          <a:prstGeom prst="rect">
            <a:avLst/>
          </a:prstGeom>
          <a:noFill/>
          <a:ln w="9525">
            <a:noFill/>
            <a:miter lim="800000"/>
            <a:headEnd/>
            <a:tailEnd/>
          </a:ln>
        </p:spPr>
      </p:pic>
      <p:pic>
        <p:nvPicPr>
          <p:cNvPr id="5" name="Picture 4" descr="f:\Norton\Norton\Norton\December 2008\Desktop\Triservices talk\Fredointment.JPG"/>
          <p:cNvPicPr>
            <a:picLocks noChangeAspect="1" noChangeArrowheads="1"/>
          </p:cNvPicPr>
          <p:nvPr/>
        </p:nvPicPr>
        <p:blipFill>
          <a:blip r:embed="rId4" cstate="print"/>
          <a:srcRect l="7373" r="5075"/>
          <a:stretch>
            <a:fillRect/>
          </a:stretch>
        </p:blipFill>
        <p:spPr bwMode="auto">
          <a:xfrm>
            <a:off x="4402138" y="2073275"/>
            <a:ext cx="4519612" cy="3870325"/>
          </a:xfrm>
          <a:prstGeom prst="rect">
            <a:avLst/>
          </a:prstGeom>
          <a:noFill/>
          <a:ln w="28575">
            <a:solidFill>
              <a:schemeClr val="accent2"/>
            </a:solidFill>
            <a:miter lim="800000"/>
            <a:headEnd/>
            <a:tailEnd/>
          </a:ln>
        </p:spPr>
      </p:pic>
      <p:sp>
        <p:nvSpPr>
          <p:cNvPr id="7" name="Rectangle 2"/>
          <p:cNvSpPr txBox="1">
            <a:spLocks noChangeArrowheads="1"/>
          </p:cNvSpPr>
          <p:nvPr/>
        </p:nvSpPr>
        <p:spPr bwMode="auto">
          <a:xfrm>
            <a:off x="903288" y="309563"/>
            <a:ext cx="7772400" cy="1579562"/>
          </a:xfrm>
          <a:prstGeom prst="rect">
            <a:avLst/>
          </a:prstGeom>
          <a:noFill/>
          <a:ln w="9525">
            <a:noFill/>
            <a:miter lim="800000"/>
            <a:headEnd/>
            <a:tailEnd/>
          </a:ln>
        </p:spPr>
        <p:txBody>
          <a:bodyPr anchor="ctr"/>
          <a:lstStyle/>
          <a:p>
            <a:pPr algn="ctr" eaLnBrk="0" hangingPunct="0">
              <a:defRPr/>
            </a:pPr>
            <a:r>
              <a:rPr lang="en-US" sz="4000" b="1" kern="0" dirty="0">
                <a:solidFill>
                  <a:srgbClr val="FFFF00"/>
                </a:solidFill>
                <a:latin typeface="Arial" charset="0"/>
                <a:ea typeface="+mj-ea"/>
                <a:cs typeface="+mj-cs"/>
              </a:rPr>
              <a:t>Care often provided by medical extenders, traditional healers or hucksters</a:t>
            </a:r>
          </a:p>
        </p:txBody>
      </p:sp>
      <p:sp>
        <p:nvSpPr>
          <p:cNvPr id="50183" name="Rectangle 8"/>
          <p:cNvSpPr>
            <a:spLocks noChangeArrowheads="1"/>
          </p:cNvSpPr>
          <p:nvPr/>
        </p:nvSpPr>
        <p:spPr bwMode="auto">
          <a:xfrm>
            <a:off x="3404581" y="5996206"/>
            <a:ext cx="5597525" cy="830262"/>
          </a:xfrm>
          <a:prstGeom prst="rect">
            <a:avLst/>
          </a:prstGeom>
          <a:noFill/>
          <a:ln w="9525">
            <a:noFill/>
            <a:miter lim="800000"/>
            <a:headEnd/>
            <a:tailEnd/>
          </a:ln>
        </p:spPr>
        <p:txBody>
          <a:bodyPr>
            <a:spAutoFit/>
          </a:bodyPr>
          <a:lstStyle/>
          <a:p>
            <a:r>
              <a:rPr lang="en-US" dirty="0">
                <a:solidFill>
                  <a:schemeClr val="bg1"/>
                </a:solidFill>
                <a:latin typeface="Arial" charset="0"/>
              </a:rPr>
              <a:t>Therapeutic options &amp; formularies:</a:t>
            </a:r>
          </a:p>
          <a:p>
            <a:r>
              <a:rPr lang="en-US" dirty="0">
                <a:solidFill>
                  <a:schemeClr val="bg1"/>
                </a:solidFill>
                <a:latin typeface="Arial" charset="0"/>
              </a:rPr>
              <a:t>breadth &amp; selection; quality &amp; </a:t>
            </a:r>
            <a:r>
              <a:rPr lang="en-US" dirty="0" smtClean="0">
                <a:solidFill>
                  <a:schemeClr val="bg1"/>
                </a:solidFill>
                <a:latin typeface="Arial" charset="0"/>
              </a:rPr>
              <a:t>quantity.</a:t>
            </a:r>
            <a:endParaRPr lang="en-US" dirty="0">
              <a:solidFill>
                <a:schemeClr val="bg1"/>
              </a:solidFill>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017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xit" presetSubtype="0" fill="hold" nodeType="with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ext Box 2"/>
          <p:cNvSpPr txBox="1">
            <a:spLocks noChangeArrowheads="1"/>
          </p:cNvSpPr>
          <p:nvPr/>
        </p:nvSpPr>
        <p:spPr bwMode="auto">
          <a:xfrm>
            <a:off x="684213" y="228600"/>
            <a:ext cx="7773987" cy="701675"/>
          </a:xfrm>
          <a:prstGeom prst="rect">
            <a:avLst/>
          </a:prstGeom>
          <a:noFill/>
          <a:ln w="9525">
            <a:noFill/>
            <a:miter lim="800000"/>
            <a:headEnd/>
            <a:tailEnd/>
          </a:ln>
          <a:effectLst/>
        </p:spPr>
        <p:txBody>
          <a:bodyPr wrap="none">
            <a:spAutoFit/>
          </a:bodyPr>
          <a:lstStyle/>
          <a:p>
            <a:pPr algn="ctr"/>
            <a:r>
              <a:rPr lang="en-US" sz="4000" b="1" u="sng">
                <a:latin typeface="Arial" charset="0"/>
              </a:rPr>
              <a:t>Vulnerable Populations: torture</a:t>
            </a:r>
          </a:p>
        </p:txBody>
      </p:sp>
      <p:sp>
        <p:nvSpPr>
          <p:cNvPr id="343043" name="Rectangle 3"/>
          <p:cNvSpPr>
            <a:spLocks noChangeArrowheads="1"/>
          </p:cNvSpPr>
          <p:nvPr/>
        </p:nvSpPr>
        <p:spPr bwMode="auto">
          <a:xfrm>
            <a:off x="533400" y="1874838"/>
            <a:ext cx="8153400" cy="3141662"/>
          </a:xfrm>
          <a:prstGeom prst="rect">
            <a:avLst/>
          </a:prstGeom>
          <a:noFill/>
          <a:ln w="9525">
            <a:noFill/>
            <a:miter lim="800000"/>
            <a:headEnd/>
            <a:tailEnd/>
          </a:ln>
          <a:effectLst/>
        </p:spPr>
        <p:txBody>
          <a:bodyPr>
            <a:spAutoFit/>
          </a:bodyPr>
          <a:lstStyle/>
          <a:p>
            <a:pPr>
              <a:lnSpc>
                <a:spcPct val="115000"/>
              </a:lnSpc>
            </a:pPr>
            <a:r>
              <a:rPr lang="en-US" sz="3200">
                <a:solidFill>
                  <a:schemeClr val="bg1"/>
                </a:solidFill>
                <a:latin typeface="Arial" charset="0"/>
              </a:rPr>
              <a:t>Torture occurs in 1/3 of countries 	</a:t>
            </a:r>
          </a:p>
          <a:p>
            <a:pPr>
              <a:lnSpc>
                <a:spcPct val="115000"/>
              </a:lnSpc>
            </a:pPr>
            <a:r>
              <a:rPr lang="en-US" sz="3200">
                <a:solidFill>
                  <a:schemeClr val="bg1"/>
                </a:solidFill>
                <a:latin typeface="Arial" charset="0"/>
              </a:rPr>
              <a:t>Against criminals to obtain confessions</a:t>
            </a:r>
          </a:p>
          <a:p>
            <a:pPr>
              <a:lnSpc>
                <a:spcPct val="115000"/>
              </a:lnSpc>
            </a:pPr>
            <a:r>
              <a:rPr lang="en-US" sz="3200">
                <a:solidFill>
                  <a:schemeClr val="bg1"/>
                </a:solidFill>
                <a:latin typeface="Arial" charset="0"/>
              </a:rPr>
              <a:t>Against political opponents to weaken</a:t>
            </a:r>
          </a:p>
          <a:p>
            <a:pPr>
              <a:lnSpc>
                <a:spcPct val="115000"/>
              </a:lnSpc>
            </a:pPr>
            <a:endParaRPr lang="en-US" sz="3600">
              <a:solidFill>
                <a:schemeClr val="bg1"/>
              </a:solidFill>
              <a:latin typeface="Arial" charset="0"/>
            </a:endParaRPr>
          </a:p>
          <a:p>
            <a:pPr>
              <a:lnSpc>
                <a:spcPct val="115000"/>
              </a:lnSpc>
            </a:pPr>
            <a:r>
              <a:rPr lang="en-US" sz="1800">
                <a:solidFill>
                  <a:schemeClr val="bg1"/>
                </a:solidFill>
                <a:latin typeface="Arial" charset="0"/>
              </a:rPr>
              <a:t>(Amnesty International) </a:t>
            </a:r>
          </a:p>
          <a:p>
            <a:pPr>
              <a:lnSpc>
                <a:spcPct val="115000"/>
              </a:lnSpc>
            </a:pPr>
            <a:endParaRPr lang="en-US">
              <a:solidFill>
                <a:schemeClr val="bg1"/>
              </a:solidFill>
              <a:latin typeface="Arial" charset="0"/>
            </a:endParaRPr>
          </a:p>
        </p:txBody>
      </p:sp>
      <p:pic>
        <p:nvPicPr>
          <p:cNvPr id="343045" name="Picture 5" descr="1101450507_400"/>
          <p:cNvPicPr>
            <a:picLocks noChangeAspect="1" noChangeArrowheads="1"/>
          </p:cNvPicPr>
          <p:nvPr/>
        </p:nvPicPr>
        <p:blipFill>
          <a:blip r:embed="rId2" cstate="print"/>
          <a:srcRect/>
          <a:stretch>
            <a:fillRect/>
          </a:stretch>
        </p:blipFill>
        <p:spPr bwMode="auto">
          <a:xfrm>
            <a:off x="3559175" y="3657600"/>
            <a:ext cx="2430463" cy="320040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3" name="Rectangle 3"/>
          <p:cNvSpPr>
            <a:spLocks noChangeArrowheads="1"/>
          </p:cNvSpPr>
          <p:nvPr/>
        </p:nvSpPr>
        <p:spPr bwMode="auto">
          <a:xfrm>
            <a:off x="457200" y="1066800"/>
            <a:ext cx="8153400" cy="5189113"/>
          </a:xfrm>
          <a:prstGeom prst="rect">
            <a:avLst/>
          </a:prstGeom>
          <a:noFill/>
          <a:ln w="9525">
            <a:noFill/>
            <a:miter lim="800000"/>
            <a:headEnd/>
            <a:tailEnd/>
          </a:ln>
          <a:effectLst/>
        </p:spPr>
        <p:txBody>
          <a:bodyPr>
            <a:spAutoFit/>
          </a:bodyPr>
          <a:lstStyle/>
          <a:p>
            <a:pPr>
              <a:lnSpc>
                <a:spcPct val="115000"/>
              </a:lnSpc>
            </a:pPr>
            <a:r>
              <a:rPr lang="en-US" sz="3200" u="sng">
                <a:solidFill>
                  <a:schemeClr val="bg1"/>
                </a:solidFill>
                <a:latin typeface="Arial" charset="0"/>
              </a:rPr>
              <a:t>Medical</a:t>
            </a:r>
          </a:p>
          <a:p>
            <a:pPr>
              <a:lnSpc>
                <a:spcPct val="115000"/>
              </a:lnSpc>
            </a:pPr>
            <a:r>
              <a:rPr lang="en-US" sz="3200">
                <a:solidFill>
                  <a:schemeClr val="bg1"/>
                </a:solidFill>
                <a:latin typeface="Arial" charset="0"/>
              </a:rPr>
              <a:t>	Recognize</a:t>
            </a:r>
          </a:p>
          <a:p>
            <a:pPr>
              <a:lnSpc>
                <a:spcPct val="115000"/>
              </a:lnSpc>
            </a:pPr>
            <a:r>
              <a:rPr lang="en-US" sz="3200">
                <a:solidFill>
                  <a:schemeClr val="bg1"/>
                </a:solidFill>
                <a:latin typeface="Arial" charset="0"/>
              </a:rPr>
              <a:t>	Evaluate</a:t>
            </a:r>
          </a:p>
          <a:p>
            <a:pPr>
              <a:lnSpc>
                <a:spcPct val="115000"/>
              </a:lnSpc>
            </a:pPr>
            <a:r>
              <a:rPr lang="en-US" sz="3200">
                <a:solidFill>
                  <a:schemeClr val="bg1"/>
                </a:solidFill>
                <a:latin typeface="Arial" charset="0"/>
              </a:rPr>
              <a:t>	Record</a:t>
            </a:r>
          </a:p>
          <a:p>
            <a:pPr>
              <a:lnSpc>
                <a:spcPct val="115000"/>
              </a:lnSpc>
            </a:pPr>
            <a:r>
              <a:rPr lang="en-US" sz="3200">
                <a:solidFill>
                  <a:schemeClr val="bg1"/>
                </a:solidFill>
                <a:latin typeface="Arial" charset="0"/>
              </a:rPr>
              <a:t>	Report</a:t>
            </a:r>
          </a:p>
          <a:p>
            <a:pPr>
              <a:lnSpc>
                <a:spcPct val="115000"/>
              </a:lnSpc>
            </a:pPr>
            <a:endParaRPr lang="en-US" sz="3200">
              <a:solidFill>
                <a:schemeClr val="bg1"/>
              </a:solidFill>
              <a:latin typeface="Arial" charset="0"/>
            </a:endParaRPr>
          </a:p>
          <a:p>
            <a:pPr>
              <a:lnSpc>
                <a:spcPct val="115000"/>
              </a:lnSpc>
            </a:pPr>
            <a:r>
              <a:rPr lang="en-US" sz="3200" u="sng">
                <a:solidFill>
                  <a:schemeClr val="bg1"/>
                </a:solidFill>
                <a:latin typeface="Arial" charset="0"/>
              </a:rPr>
              <a:t>Legal</a:t>
            </a:r>
          </a:p>
          <a:p>
            <a:pPr>
              <a:lnSpc>
                <a:spcPct val="115000"/>
              </a:lnSpc>
            </a:pPr>
            <a:r>
              <a:rPr lang="en-US" sz="3200">
                <a:solidFill>
                  <a:schemeClr val="bg1"/>
                </a:solidFill>
                <a:latin typeface="Arial" charset="0"/>
              </a:rPr>
              <a:t>	Investigate</a:t>
            </a:r>
          </a:p>
          <a:p>
            <a:pPr>
              <a:lnSpc>
                <a:spcPct val="115000"/>
              </a:lnSpc>
            </a:pPr>
            <a:r>
              <a:rPr lang="en-US" sz="3200">
                <a:solidFill>
                  <a:schemeClr val="bg1"/>
                </a:solidFill>
                <a:latin typeface="Arial" charset="0"/>
              </a:rPr>
              <a:t>	Intervene</a:t>
            </a:r>
            <a:endParaRPr lang="en-US" sz="4000">
              <a:solidFill>
                <a:schemeClr val="bg1"/>
              </a:solidFill>
              <a:latin typeface="Arial" charset="0"/>
            </a:endParaRPr>
          </a:p>
        </p:txBody>
      </p:sp>
      <p:sp>
        <p:nvSpPr>
          <p:cNvPr id="445452" name="Text Box 12"/>
          <p:cNvSpPr txBox="1">
            <a:spLocks noChangeArrowheads="1"/>
          </p:cNvSpPr>
          <p:nvPr/>
        </p:nvSpPr>
        <p:spPr bwMode="auto">
          <a:xfrm>
            <a:off x="687388" y="49213"/>
            <a:ext cx="7773987" cy="701675"/>
          </a:xfrm>
          <a:prstGeom prst="rect">
            <a:avLst/>
          </a:prstGeom>
          <a:noFill/>
          <a:ln w="9525">
            <a:noFill/>
            <a:miter lim="800000"/>
            <a:headEnd/>
            <a:tailEnd/>
          </a:ln>
          <a:effectLst/>
        </p:spPr>
        <p:txBody>
          <a:bodyPr wrap="none">
            <a:spAutoFit/>
          </a:bodyPr>
          <a:lstStyle/>
          <a:p>
            <a:pPr algn="ctr"/>
            <a:r>
              <a:rPr lang="en-US" sz="4000" b="1" u="sng" dirty="0">
                <a:solidFill>
                  <a:schemeClr val="tx1">
                    <a:lumMod val="75000"/>
                  </a:schemeClr>
                </a:solidFill>
                <a:latin typeface="Arial" charset="0"/>
              </a:rPr>
              <a:t>Vulnerable Populations: torture</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609600" y="0"/>
            <a:ext cx="8382000" cy="1877437"/>
          </a:xfrm>
          <a:prstGeom prst="rect">
            <a:avLst/>
          </a:prstGeom>
          <a:noFill/>
          <a:ln w="9525">
            <a:noFill/>
            <a:miter lim="800000"/>
            <a:headEnd/>
            <a:tailEnd/>
          </a:ln>
          <a:effectLst/>
        </p:spPr>
        <p:txBody>
          <a:bodyPr>
            <a:spAutoFit/>
          </a:bodyPr>
          <a:lstStyle/>
          <a:p>
            <a:pPr algn="ctr"/>
            <a:r>
              <a:rPr lang="en-US" sz="4400" b="1" u="sng" dirty="0">
                <a:solidFill>
                  <a:schemeClr val="tx1">
                    <a:lumMod val="75000"/>
                  </a:schemeClr>
                </a:solidFill>
                <a:latin typeface="Arial" charset="0"/>
              </a:rPr>
              <a:t>Istanbul Protocol of 1999</a:t>
            </a:r>
          </a:p>
          <a:p>
            <a:pPr algn="ctr"/>
            <a:r>
              <a:rPr lang="en-US" b="1" i="1" dirty="0">
                <a:solidFill>
                  <a:schemeClr val="tx1">
                    <a:lumMod val="75000"/>
                  </a:schemeClr>
                </a:solidFill>
                <a:latin typeface="Arial" charset="0"/>
              </a:rPr>
              <a:t>Manual on Effective Investigation and </a:t>
            </a:r>
          </a:p>
          <a:p>
            <a:pPr algn="ctr"/>
            <a:r>
              <a:rPr lang="en-US" b="1" i="1" dirty="0">
                <a:solidFill>
                  <a:schemeClr val="tx1">
                    <a:lumMod val="75000"/>
                  </a:schemeClr>
                </a:solidFill>
                <a:latin typeface="Arial" charset="0"/>
              </a:rPr>
              <a:t>Documentation of Torture and Other Cruel, </a:t>
            </a:r>
          </a:p>
          <a:p>
            <a:pPr algn="ctr"/>
            <a:r>
              <a:rPr lang="en-US" b="1" i="1" dirty="0">
                <a:solidFill>
                  <a:schemeClr val="tx1">
                    <a:lumMod val="75000"/>
                  </a:schemeClr>
                </a:solidFill>
                <a:latin typeface="Arial" charset="0"/>
              </a:rPr>
              <a:t>Inhuman or Degrading Treatment or Punishment</a:t>
            </a:r>
            <a:r>
              <a:rPr lang="en-US" dirty="0">
                <a:solidFill>
                  <a:schemeClr val="tx1">
                    <a:lumMod val="75000"/>
                  </a:schemeClr>
                </a:solidFill>
                <a:latin typeface="Arial" charset="0"/>
              </a:rPr>
              <a:t> </a:t>
            </a:r>
          </a:p>
        </p:txBody>
      </p:sp>
      <p:sp>
        <p:nvSpPr>
          <p:cNvPr id="352259" name="Rectangle 3"/>
          <p:cNvSpPr>
            <a:spLocks noChangeArrowheads="1"/>
          </p:cNvSpPr>
          <p:nvPr/>
        </p:nvSpPr>
        <p:spPr bwMode="auto">
          <a:xfrm>
            <a:off x="266700" y="1905000"/>
            <a:ext cx="8610600" cy="4254500"/>
          </a:xfrm>
          <a:prstGeom prst="rect">
            <a:avLst/>
          </a:prstGeom>
          <a:noFill/>
          <a:ln w="9525">
            <a:noFill/>
            <a:miter lim="800000"/>
            <a:headEnd/>
            <a:tailEnd/>
          </a:ln>
          <a:effectLst/>
        </p:spPr>
        <p:txBody>
          <a:bodyPr>
            <a:spAutoFit/>
          </a:bodyPr>
          <a:lstStyle/>
          <a:p>
            <a:pPr algn="ctr">
              <a:lnSpc>
                <a:spcPct val="120000"/>
              </a:lnSpc>
            </a:pPr>
            <a:r>
              <a:rPr lang="en-US" sz="3200" dirty="0">
                <a:solidFill>
                  <a:schemeClr val="bg1"/>
                </a:solidFill>
                <a:latin typeface="Arial" charset="0"/>
              </a:rPr>
              <a:t>An attempt to move from merely defining these</a:t>
            </a:r>
          </a:p>
          <a:p>
            <a:pPr algn="ctr">
              <a:lnSpc>
                <a:spcPct val="120000"/>
              </a:lnSpc>
            </a:pPr>
            <a:r>
              <a:rPr lang="en-US" sz="3200" dirty="0">
                <a:solidFill>
                  <a:schemeClr val="bg1"/>
                </a:solidFill>
                <a:latin typeface="Arial" charset="0"/>
              </a:rPr>
              <a:t>conditions to application and enforcement.</a:t>
            </a:r>
          </a:p>
          <a:p>
            <a:pPr>
              <a:lnSpc>
                <a:spcPct val="120000"/>
              </a:lnSpc>
            </a:pPr>
            <a:endParaRPr lang="en-US" sz="3200" dirty="0">
              <a:solidFill>
                <a:schemeClr val="bg1"/>
              </a:solidFill>
              <a:latin typeface="Arial" charset="0"/>
            </a:endParaRPr>
          </a:p>
          <a:p>
            <a:pPr>
              <a:lnSpc>
                <a:spcPct val="120000"/>
              </a:lnSpc>
            </a:pPr>
            <a:r>
              <a:rPr lang="en-US" sz="2200" dirty="0">
                <a:solidFill>
                  <a:schemeClr val="bg1"/>
                </a:solidFill>
                <a:latin typeface="Arial" charset="0"/>
              </a:rPr>
              <a:t>The </a:t>
            </a:r>
            <a:r>
              <a:rPr lang="en-US" sz="2200" u="sng" dirty="0">
                <a:solidFill>
                  <a:schemeClr val="bg1"/>
                </a:solidFill>
                <a:latin typeface="Arial" charset="0"/>
              </a:rPr>
              <a:t>striking disparity between the absolute prohibition of torture and its prevalence in the world today</a:t>
            </a:r>
            <a:r>
              <a:rPr lang="en-US" sz="2200" dirty="0">
                <a:solidFill>
                  <a:schemeClr val="bg1"/>
                </a:solidFill>
                <a:latin typeface="Arial" charset="0"/>
              </a:rPr>
              <a:t> demonstrates the need for States to identify and implement effective measures to protect individuals from torture and ill treatment. This Manual was developed to enable States to address one of the most fundamental concerns in protecting individuals from torture and ill treatment. </a:t>
            </a:r>
          </a:p>
        </p:txBody>
      </p:sp>
      <p:sp>
        <p:nvSpPr>
          <p:cNvPr id="352260" name="Text Box 4"/>
          <p:cNvSpPr txBox="1">
            <a:spLocks noChangeArrowheads="1"/>
          </p:cNvSpPr>
          <p:nvPr/>
        </p:nvSpPr>
        <p:spPr bwMode="auto">
          <a:xfrm>
            <a:off x="3006725" y="6400800"/>
            <a:ext cx="6137275" cy="457200"/>
          </a:xfrm>
          <a:prstGeom prst="rect">
            <a:avLst/>
          </a:prstGeom>
          <a:noFill/>
          <a:ln w="9525">
            <a:noFill/>
            <a:miter lim="800000"/>
            <a:headEnd/>
            <a:tailEnd/>
          </a:ln>
          <a:effectLst/>
        </p:spPr>
        <p:txBody>
          <a:bodyPr wrap="none">
            <a:spAutoFit/>
          </a:bodyPr>
          <a:lstStyle/>
          <a:p>
            <a:r>
              <a:rPr lang="en-US">
                <a:latin typeface="Arial" charset="0"/>
              </a:rPr>
              <a:t>www.phrusa.org/research/istanbul_protocol/</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609600" y="0"/>
            <a:ext cx="8382000" cy="1877437"/>
          </a:xfrm>
          <a:prstGeom prst="rect">
            <a:avLst/>
          </a:prstGeom>
          <a:noFill/>
          <a:ln w="9525">
            <a:noFill/>
            <a:miter lim="800000"/>
            <a:headEnd/>
            <a:tailEnd/>
          </a:ln>
          <a:effectLst/>
        </p:spPr>
        <p:txBody>
          <a:bodyPr>
            <a:spAutoFit/>
          </a:bodyPr>
          <a:lstStyle/>
          <a:p>
            <a:pPr algn="ctr"/>
            <a:r>
              <a:rPr lang="en-US" sz="4400" b="1" u="sng" dirty="0">
                <a:solidFill>
                  <a:schemeClr val="tx1">
                    <a:lumMod val="75000"/>
                  </a:schemeClr>
                </a:solidFill>
                <a:latin typeface="Arial" charset="0"/>
              </a:rPr>
              <a:t>Istanbul Protocol of 1999</a:t>
            </a:r>
          </a:p>
          <a:p>
            <a:pPr algn="ctr"/>
            <a:r>
              <a:rPr lang="en-US" b="1" i="1" dirty="0">
                <a:solidFill>
                  <a:schemeClr val="tx1">
                    <a:lumMod val="75000"/>
                  </a:schemeClr>
                </a:solidFill>
                <a:latin typeface="Arial" charset="0"/>
              </a:rPr>
              <a:t>Manual on Effective Investigation and </a:t>
            </a:r>
          </a:p>
          <a:p>
            <a:pPr algn="ctr"/>
            <a:r>
              <a:rPr lang="en-US" b="1" i="1" dirty="0">
                <a:solidFill>
                  <a:schemeClr val="tx1">
                    <a:lumMod val="75000"/>
                  </a:schemeClr>
                </a:solidFill>
                <a:latin typeface="Arial" charset="0"/>
              </a:rPr>
              <a:t>Documentation of Torture and Other Cruel, </a:t>
            </a:r>
          </a:p>
          <a:p>
            <a:pPr algn="ctr"/>
            <a:r>
              <a:rPr lang="en-US" b="1" i="1" dirty="0">
                <a:solidFill>
                  <a:schemeClr val="tx1">
                    <a:lumMod val="75000"/>
                  </a:schemeClr>
                </a:solidFill>
                <a:latin typeface="Arial" charset="0"/>
              </a:rPr>
              <a:t>Inhuman or Degrading Treatment or Punishment</a:t>
            </a:r>
            <a:r>
              <a:rPr lang="en-US" dirty="0">
                <a:solidFill>
                  <a:schemeClr val="tx1">
                    <a:lumMod val="75000"/>
                  </a:schemeClr>
                </a:solidFill>
                <a:latin typeface="Arial" charset="0"/>
              </a:rPr>
              <a:t> </a:t>
            </a:r>
          </a:p>
        </p:txBody>
      </p:sp>
      <p:sp>
        <p:nvSpPr>
          <p:cNvPr id="429059" name="Rectangle 3"/>
          <p:cNvSpPr>
            <a:spLocks noChangeArrowheads="1"/>
          </p:cNvSpPr>
          <p:nvPr/>
        </p:nvSpPr>
        <p:spPr bwMode="auto">
          <a:xfrm>
            <a:off x="533400" y="2057400"/>
            <a:ext cx="8153400" cy="3597275"/>
          </a:xfrm>
          <a:prstGeom prst="rect">
            <a:avLst/>
          </a:prstGeom>
          <a:noFill/>
          <a:ln w="9525">
            <a:noFill/>
            <a:miter lim="800000"/>
            <a:headEnd/>
            <a:tailEnd/>
          </a:ln>
          <a:effectLst/>
        </p:spPr>
        <p:txBody>
          <a:bodyPr>
            <a:spAutoFit/>
          </a:bodyPr>
          <a:lstStyle/>
          <a:p>
            <a:pPr>
              <a:lnSpc>
                <a:spcPct val="120000"/>
              </a:lnSpc>
            </a:pPr>
            <a:r>
              <a:rPr lang="en-US" sz="3200" dirty="0">
                <a:solidFill>
                  <a:schemeClr val="bg1"/>
                </a:solidFill>
                <a:latin typeface="Arial" charset="0"/>
              </a:rPr>
              <a:t>Examination:</a:t>
            </a:r>
          </a:p>
          <a:p>
            <a:pPr>
              <a:lnSpc>
                <a:spcPct val="120000"/>
              </a:lnSpc>
            </a:pPr>
            <a:r>
              <a:rPr lang="en-US" sz="3200" dirty="0">
                <a:solidFill>
                  <a:schemeClr val="bg1"/>
                </a:solidFill>
                <a:latin typeface="Arial" charset="0"/>
              </a:rPr>
              <a:t>	State of health before torture</a:t>
            </a:r>
          </a:p>
          <a:p>
            <a:pPr>
              <a:lnSpc>
                <a:spcPct val="120000"/>
              </a:lnSpc>
            </a:pPr>
            <a:r>
              <a:rPr lang="en-US" sz="3200" dirty="0">
                <a:solidFill>
                  <a:schemeClr val="bg1"/>
                </a:solidFill>
                <a:latin typeface="Arial" charset="0"/>
              </a:rPr>
              <a:t>	Description of torture methods</a:t>
            </a:r>
          </a:p>
          <a:p>
            <a:pPr>
              <a:lnSpc>
                <a:spcPct val="120000"/>
              </a:lnSpc>
            </a:pPr>
            <a:r>
              <a:rPr lang="en-US" sz="3200" dirty="0">
                <a:solidFill>
                  <a:schemeClr val="bg1"/>
                </a:solidFill>
                <a:latin typeface="Arial" charset="0"/>
              </a:rPr>
              <a:t>	Description of immediate injuries </a:t>
            </a:r>
          </a:p>
          <a:p>
            <a:pPr>
              <a:lnSpc>
                <a:spcPct val="120000"/>
              </a:lnSpc>
            </a:pPr>
            <a:r>
              <a:rPr lang="en-US" sz="3200" dirty="0">
                <a:solidFill>
                  <a:schemeClr val="bg1"/>
                </a:solidFill>
                <a:latin typeface="Arial" charset="0"/>
              </a:rPr>
              <a:t>	Symptoms at time of exam</a:t>
            </a:r>
          </a:p>
          <a:p>
            <a:pPr>
              <a:lnSpc>
                <a:spcPct val="120000"/>
              </a:lnSpc>
            </a:pPr>
            <a:r>
              <a:rPr lang="en-US" sz="3200" dirty="0">
                <a:solidFill>
                  <a:schemeClr val="bg1"/>
                </a:solidFill>
                <a:latin typeface="Arial" charset="0"/>
              </a:rPr>
              <a:t>	Clinical examination by 2 doctors</a:t>
            </a:r>
            <a:endParaRPr lang="en-US" sz="4000" dirty="0">
              <a:solidFill>
                <a:schemeClr val="bg1"/>
              </a:solidFill>
              <a:latin typeface="Arial" charset="0"/>
            </a:endParaRPr>
          </a:p>
        </p:txBody>
      </p:sp>
      <p:sp>
        <p:nvSpPr>
          <p:cNvPr id="429060" name="Text Box 4"/>
          <p:cNvSpPr txBox="1">
            <a:spLocks noChangeArrowheads="1"/>
          </p:cNvSpPr>
          <p:nvPr/>
        </p:nvSpPr>
        <p:spPr bwMode="auto">
          <a:xfrm>
            <a:off x="212725" y="6211888"/>
            <a:ext cx="6137275" cy="457200"/>
          </a:xfrm>
          <a:prstGeom prst="rect">
            <a:avLst/>
          </a:prstGeom>
          <a:noFill/>
          <a:ln w="9525">
            <a:noFill/>
            <a:miter lim="800000"/>
            <a:headEnd/>
            <a:tailEnd/>
          </a:ln>
          <a:effectLst/>
        </p:spPr>
        <p:txBody>
          <a:bodyPr wrap="none">
            <a:spAutoFit/>
          </a:bodyPr>
          <a:lstStyle/>
          <a:p>
            <a:r>
              <a:rPr lang="en-US">
                <a:latin typeface="Arial" charset="0"/>
              </a:rPr>
              <a:t>www.phrusa.org/research/istanbul_protocol/</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8" name="Picture 4" descr="03t1"/>
          <p:cNvPicPr>
            <a:picLocks noChangeAspect="1" noChangeArrowheads="1"/>
          </p:cNvPicPr>
          <p:nvPr/>
        </p:nvPicPr>
        <p:blipFill>
          <a:blip r:embed="rId2" cstate="print"/>
          <a:srcRect/>
          <a:stretch>
            <a:fillRect/>
          </a:stretch>
        </p:blipFill>
        <p:spPr bwMode="auto">
          <a:xfrm>
            <a:off x="228600" y="0"/>
            <a:ext cx="4953000" cy="6858000"/>
          </a:xfrm>
          <a:prstGeom prst="rect">
            <a:avLst/>
          </a:prstGeom>
          <a:noFill/>
        </p:spPr>
      </p:pic>
      <p:sp>
        <p:nvSpPr>
          <p:cNvPr id="431111" name="Text Box 7"/>
          <p:cNvSpPr txBox="1">
            <a:spLocks noChangeArrowheads="1"/>
          </p:cNvSpPr>
          <p:nvPr/>
        </p:nvSpPr>
        <p:spPr bwMode="auto">
          <a:xfrm>
            <a:off x="5368925" y="4999038"/>
            <a:ext cx="3775075" cy="1857375"/>
          </a:xfrm>
          <a:prstGeom prst="rect">
            <a:avLst/>
          </a:prstGeom>
          <a:noFill/>
          <a:ln w="9525">
            <a:noFill/>
            <a:miter lim="800000"/>
            <a:headEnd/>
            <a:tailEnd/>
          </a:ln>
          <a:effectLst/>
        </p:spPr>
        <p:txBody>
          <a:bodyPr wrap="none">
            <a:spAutoFit/>
          </a:bodyPr>
          <a:lstStyle/>
          <a:p>
            <a:r>
              <a:rPr lang="en-US" sz="2200" dirty="0" err="1">
                <a:solidFill>
                  <a:srgbClr val="FFFFCC"/>
                </a:solidFill>
                <a:latin typeface="Arial" charset="0"/>
              </a:rPr>
              <a:t>Mollica</a:t>
            </a:r>
            <a:r>
              <a:rPr lang="en-US" sz="2200" dirty="0">
                <a:solidFill>
                  <a:srgbClr val="FFFFCC"/>
                </a:solidFill>
                <a:latin typeface="Arial" charset="0"/>
              </a:rPr>
              <a:t> RF. Surviving torture.</a:t>
            </a:r>
          </a:p>
          <a:p>
            <a:r>
              <a:rPr lang="en-US" sz="2200" i="1" dirty="0">
                <a:solidFill>
                  <a:srgbClr val="FFFFCC"/>
                </a:solidFill>
                <a:latin typeface="Arial" charset="0"/>
              </a:rPr>
              <a:t>N </a:t>
            </a:r>
            <a:r>
              <a:rPr lang="en-US" sz="2200" i="1" dirty="0" err="1">
                <a:solidFill>
                  <a:srgbClr val="FFFFCC"/>
                </a:solidFill>
                <a:latin typeface="Arial" charset="0"/>
              </a:rPr>
              <a:t>Engl</a:t>
            </a:r>
            <a:r>
              <a:rPr lang="en-US" sz="2200" i="1" dirty="0">
                <a:solidFill>
                  <a:srgbClr val="FFFFCC"/>
                </a:solidFill>
                <a:latin typeface="Arial" charset="0"/>
              </a:rPr>
              <a:t> J Med</a:t>
            </a:r>
            <a:r>
              <a:rPr lang="en-US" sz="2200" dirty="0">
                <a:solidFill>
                  <a:srgbClr val="FFFFCC"/>
                </a:solidFill>
                <a:latin typeface="Arial" charset="0"/>
              </a:rPr>
              <a:t> 2004; 351:5-7</a:t>
            </a:r>
          </a:p>
          <a:p>
            <a:endParaRPr lang="en-US" dirty="0">
              <a:solidFill>
                <a:srgbClr val="FFFFCC"/>
              </a:solidFill>
              <a:latin typeface="Arial" charset="0"/>
            </a:endParaRPr>
          </a:p>
          <a:p>
            <a:r>
              <a:rPr lang="en-US" dirty="0">
                <a:solidFill>
                  <a:srgbClr val="FFFFCC"/>
                </a:solidFill>
                <a:latin typeface="Arial" charset="0"/>
              </a:rPr>
              <a:t>www.hprt-cambridge.org</a:t>
            </a:r>
            <a:endParaRPr lang="en-US" dirty="0">
              <a:solidFill>
                <a:srgbClr val="FFFFCC"/>
              </a:solidFill>
            </a:endParaRPr>
          </a:p>
          <a:p>
            <a:endParaRPr lang="en-US" dirty="0">
              <a:solidFill>
                <a:srgbClr val="FFFFCC"/>
              </a:solidFill>
            </a:endParaRPr>
          </a:p>
        </p:txBody>
      </p:sp>
      <p:sp>
        <p:nvSpPr>
          <p:cNvPr id="5" name="Rectangle 3"/>
          <p:cNvSpPr>
            <a:spLocks noChangeArrowheads="1"/>
          </p:cNvSpPr>
          <p:nvPr/>
        </p:nvSpPr>
        <p:spPr bwMode="auto">
          <a:xfrm>
            <a:off x="5181600" y="228600"/>
            <a:ext cx="3962400" cy="3970318"/>
          </a:xfrm>
          <a:prstGeom prst="rect">
            <a:avLst/>
          </a:prstGeom>
          <a:noFill/>
          <a:ln w="9525">
            <a:noFill/>
            <a:miter lim="800000"/>
            <a:headEnd/>
            <a:tailEnd/>
          </a:ln>
          <a:effectLst/>
        </p:spPr>
        <p:txBody>
          <a:bodyPr wrap="square">
            <a:spAutoFit/>
          </a:bodyPr>
          <a:lstStyle/>
          <a:p>
            <a:r>
              <a:rPr lang="en-US" sz="2800" dirty="0">
                <a:solidFill>
                  <a:schemeClr val="bg1"/>
                </a:solidFill>
                <a:latin typeface="Arial" charset="0"/>
              </a:rPr>
              <a:t>Dermatologically characteristic injuries:</a:t>
            </a:r>
          </a:p>
          <a:p>
            <a:r>
              <a:rPr lang="en-US" sz="2800" dirty="0">
                <a:solidFill>
                  <a:schemeClr val="bg1"/>
                </a:solidFill>
                <a:latin typeface="Arial" charset="0"/>
              </a:rPr>
              <a:t>	</a:t>
            </a:r>
            <a:r>
              <a:rPr lang="en-US" dirty="0">
                <a:solidFill>
                  <a:schemeClr val="bg1"/>
                </a:solidFill>
                <a:latin typeface="Arial" charset="0"/>
              </a:rPr>
              <a:t>Whipping</a:t>
            </a:r>
          </a:p>
          <a:p>
            <a:r>
              <a:rPr lang="en-US" dirty="0">
                <a:solidFill>
                  <a:schemeClr val="bg1"/>
                </a:solidFill>
                <a:latin typeface="Arial" charset="0"/>
              </a:rPr>
              <a:t>	Burns</a:t>
            </a:r>
          </a:p>
          <a:p>
            <a:r>
              <a:rPr lang="en-US" dirty="0">
                <a:solidFill>
                  <a:schemeClr val="bg1"/>
                </a:solidFill>
                <a:latin typeface="Arial" charset="0"/>
              </a:rPr>
              <a:t>	Electric injuries</a:t>
            </a:r>
          </a:p>
          <a:p>
            <a:r>
              <a:rPr lang="en-US" dirty="0">
                <a:solidFill>
                  <a:schemeClr val="bg1"/>
                </a:solidFill>
                <a:latin typeface="Arial" charset="0"/>
              </a:rPr>
              <a:t>	Suspension injuries</a:t>
            </a:r>
          </a:p>
          <a:p>
            <a:r>
              <a:rPr lang="en-US" dirty="0">
                <a:solidFill>
                  <a:schemeClr val="bg1"/>
                </a:solidFill>
                <a:latin typeface="Arial" charset="0"/>
              </a:rPr>
              <a:t>	Beating</a:t>
            </a:r>
          </a:p>
          <a:p>
            <a:r>
              <a:rPr lang="en-US" dirty="0">
                <a:solidFill>
                  <a:schemeClr val="bg1"/>
                </a:solidFill>
                <a:latin typeface="Arial" charset="0"/>
              </a:rPr>
              <a:t>	</a:t>
            </a:r>
            <a:r>
              <a:rPr lang="en-US" dirty="0" err="1">
                <a:solidFill>
                  <a:schemeClr val="bg1"/>
                </a:solidFill>
                <a:latin typeface="Arial" charset="0"/>
              </a:rPr>
              <a:t>Falanga</a:t>
            </a:r>
            <a:r>
              <a:rPr lang="en-US" dirty="0">
                <a:solidFill>
                  <a:schemeClr val="bg1"/>
                </a:solidFill>
                <a:latin typeface="Arial" charset="0"/>
              </a:rPr>
              <a:t> / bastinado</a:t>
            </a:r>
          </a:p>
          <a:p>
            <a:r>
              <a:rPr lang="en-US" dirty="0">
                <a:solidFill>
                  <a:schemeClr val="bg1"/>
                </a:solidFill>
                <a:latin typeface="Arial" charset="0"/>
              </a:rPr>
              <a:t>	</a:t>
            </a:r>
            <a:r>
              <a:rPr lang="en-US" dirty="0" err="1">
                <a:solidFill>
                  <a:schemeClr val="bg1"/>
                </a:solidFill>
                <a:latin typeface="Arial" charset="0"/>
              </a:rPr>
              <a:t>Ecchymoses</a:t>
            </a:r>
            <a:endParaRPr lang="en-US" dirty="0">
              <a:solidFill>
                <a:schemeClr val="bg1"/>
              </a:solidFill>
              <a:latin typeface="Arial" charset="0"/>
            </a:endParaRPr>
          </a:p>
          <a:p>
            <a:endParaRPr lang="en-US" dirty="0">
              <a:solidFill>
                <a:schemeClr val="bg1"/>
              </a:solidFill>
              <a:latin typeface="Arial" charset="0"/>
            </a:endParaRPr>
          </a:p>
        </p:txBody>
      </p:sp>
      <p:sp>
        <p:nvSpPr>
          <p:cNvPr id="2" name="Rectangle 1"/>
          <p:cNvSpPr/>
          <p:nvPr/>
        </p:nvSpPr>
        <p:spPr>
          <a:xfrm>
            <a:off x="-112295" y="0"/>
            <a:ext cx="52939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Rectangle 6"/>
          <p:cNvSpPr>
            <a:spLocks noChangeArrowheads="1"/>
          </p:cNvSpPr>
          <p:nvPr/>
        </p:nvSpPr>
        <p:spPr bwMode="auto">
          <a:xfrm>
            <a:off x="762000" y="1905000"/>
            <a:ext cx="7620000" cy="1752600"/>
          </a:xfrm>
          <a:prstGeom prst="rect">
            <a:avLst/>
          </a:prstGeom>
          <a:noFill/>
          <a:ln w="9525">
            <a:noFill/>
            <a:miter lim="800000"/>
            <a:headEnd/>
            <a:tailEnd/>
          </a:ln>
        </p:spPr>
        <p:txBody>
          <a:bodyPr/>
          <a:lstStyle/>
          <a:p>
            <a:pPr>
              <a:spcBef>
                <a:spcPct val="20000"/>
              </a:spcBef>
            </a:pPr>
            <a:endParaRPr lang="en-US" sz="4000">
              <a:latin typeface="Comic Sans MS" pitchFamily="66" charset="0"/>
            </a:endParaRPr>
          </a:p>
        </p:txBody>
      </p:sp>
      <p:sp>
        <p:nvSpPr>
          <p:cNvPr id="112647" name="Text Box 10"/>
          <p:cNvSpPr txBox="1">
            <a:spLocks noChangeArrowheads="1"/>
          </p:cNvSpPr>
          <p:nvPr/>
        </p:nvSpPr>
        <p:spPr bwMode="auto">
          <a:xfrm>
            <a:off x="1660525" y="3044825"/>
            <a:ext cx="184150" cy="701675"/>
          </a:xfrm>
          <a:prstGeom prst="rect">
            <a:avLst/>
          </a:prstGeom>
          <a:noFill/>
          <a:ln w="9525">
            <a:noFill/>
            <a:miter lim="800000"/>
            <a:headEnd/>
            <a:tailEnd/>
          </a:ln>
        </p:spPr>
        <p:txBody>
          <a:bodyPr wrap="none">
            <a:spAutoFit/>
          </a:bodyPr>
          <a:lstStyle/>
          <a:p>
            <a:pPr>
              <a:spcBef>
                <a:spcPct val="0"/>
              </a:spcBef>
            </a:pPr>
            <a:endParaRPr lang="en-US" sz="4000"/>
          </a:p>
        </p:txBody>
      </p:sp>
      <p:pic>
        <p:nvPicPr>
          <p:cNvPr id="112648" name="Picture 4" descr="DSCN0454"/>
          <p:cNvPicPr>
            <a:picLocks noChangeAspect="1" noChangeArrowheads="1"/>
          </p:cNvPicPr>
          <p:nvPr/>
        </p:nvPicPr>
        <p:blipFill>
          <a:blip r:embed="rId3" cstate="print"/>
          <a:srcRect/>
          <a:stretch>
            <a:fillRect/>
          </a:stretch>
        </p:blipFill>
        <p:spPr bwMode="auto">
          <a:xfrm>
            <a:off x="0" y="1066800"/>
            <a:ext cx="3746500" cy="4362450"/>
          </a:xfrm>
          <a:prstGeom prst="rect">
            <a:avLst/>
          </a:prstGeom>
          <a:noFill/>
          <a:ln w="9525">
            <a:noFill/>
            <a:miter lim="800000"/>
            <a:headEnd/>
            <a:tailEnd/>
          </a:ln>
        </p:spPr>
      </p:pic>
      <p:pic>
        <p:nvPicPr>
          <p:cNvPr id="10" name="Picture 5" descr="DSCN0458"/>
          <p:cNvPicPr>
            <a:picLocks noChangeAspect="1" noChangeArrowheads="1"/>
          </p:cNvPicPr>
          <p:nvPr/>
        </p:nvPicPr>
        <p:blipFill>
          <a:blip r:embed="rId4" cstate="print"/>
          <a:srcRect/>
          <a:stretch>
            <a:fillRect/>
          </a:stretch>
        </p:blipFill>
        <p:spPr bwMode="auto">
          <a:xfrm>
            <a:off x="4495800" y="1676400"/>
            <a:ext cx="4159250" cy="3119438"/>
          </a:xfrm>
          <a:prstGeom prst="rect">
            <a:avLst/>
          </a:prstGeom>
          <a:noFill/>
          <a:ln w="9525">
            <a:solidFill>
              <a:schemeClr val="tx2"/>
            </a:solidFill>
            <a:miter lim="800000"/>
            <a:headEnd/>
            <a:tailEnd/>
          </a:ln>
        </p:spPr>
      </p:pic>
      <p:sp>
        <p:nvSpPr>
          <p:cNvPr id="11" name="TextBox 10"/>
          <p:cNvSpPr txBox="1"/>
          <p:nvPr/>
        </p:nvSpPr>
        <p:spPr>
          <a:xfrm>
            <a:off x="990600" y="0"/>
            <a:ext cx="7129191" cy="1754326"/>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latin typeface="Arial" pitchFamily="34" charset="0"/>
                <a:cs typeface="Arial" pitchFamily="34" charset="0"/>
              </a:rPr>
              <a:t>Cause of mid-facial scars in 70yo Mauritanian woman    (who never had acne).</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99504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2"/>
          <p:cNvSpPr>
            <a:spLocks noChangeArrowheads="1"/>
          </p:cNvSpPr>
          <p:nvPr/>
        </p:nvSpPr>
        <p:spPr bwMode="auto">
          <a:xfrm>
            <a:off x="0" y="0"/>
            <a:ext cx="9144000" cy="6986588"/>
          </a:xfrm>
          <a:prstGeom prst="rect">
            <a:avLst/>
          </a:prstGeom>
          <a:solidFill>
            <a:srgbClr val="006600"/>
          </a:solidFill>
          <a:ln w="9525" algn="ctr">
            <a:noFill/>
            <a:round/>
            <a:headEnd/>
            <a:tailEnd/>
          </a:ln>
        </p:spPr>
        <p:txBody>
          <a:bodyPr>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113668" name="Rectangle 2"/>
          <p:cNvSpPr>
            <a:spLocks noGrp="1" noChangeArrowheads="1"/>
          </p:cNvSpPr>
          <p:nvPr>
            <p:ph type="title"/>
          </p:nvPr>
        </p:nvSpPr>
        <p:spPr/>
        <p:txBody>
          <a:bodyPr/>
          <a:lstStyle/>
          <a:p>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
            </a:r>
            <a:br>
              <a:rPr lang="en-US" smtClean="0">
                <a:latin typeface="Arial" charset="0"/>
                <a:cs typeface="Arial" charset="0"/>
              </a:rPr>
            </a:br>
            <a:endParaRPr lang="en-US" sz="3600" smtClean="0">
              <a:latin typeface="Arial" charset="0"/>
              <a:cs typeface="Arial" charset="0"/>
            </a:endParaRPr>
          </a:p>
        </p:txBody>
      </p:sp>
      <p:sp>
        <p:nvSpPr>
          <p:cNvPr id="113669" name="Rectangle 34"/>
          <p:cNvSpPr>
            <a:spLocks noGrp="1" noChangeArrowheads="1"/>
          </p:cNvSpPr>
          <p:nvPr>
            <p:ph type="body" idx="1"/>
          </p:nvPr>
        </p:nvSpPr>
        <p:spPr>
          <a:xfrm>
            <a:off x="495300" y="152400"/>
            <a:ext cx="8153400" cy="1676400"/>
          </a:xfrm>
        </p:spPr>
        <p:txBody>
          <a:bodyPr/>
          <a:lstStyle/>
          <a:p>
            <a:pPr marL="609600" indent="-609600" algn="ctr">
              <a:buFontTx/>
              <a:buNone/>
            </a:pPr>
            <a:r>
              <a:rPr lang="en-US" sz="4000" b="1" dirty="0" smtClean="0">
                <a:solidFill>
                  <a:srgbClr val="FFFF00"/>
                </a:solidFill>
                <a:latin typeface="Arial" charset="0"/>
                <a:cs typeface="Arial" charset="0"/>
              </a:rPr>
              <a:t>What is smallpox (</a:t>
            </a:r>
            <a:r>
              <a:rPr lang="en-US" sz="4000" b="1" dirty="0" err="1" smtClean="0">
                <a:solidFill>
                  <a:srgbClr val="FFFF00"/>
                </a:solidFill>
                <a:latin typeface="Arial" charset="0"/>
                <a:cs typeface="Arial" charset="0"/>
              </a:rPr>
              <a:t>variola</a:t>
            </a:r>
            <a:r>
              <a:rPr lang="en-US" sz="4000" b="1" dirty="0" smtClean="0">
                <a:solidFill>
                  <a:srgbClr val="FFFF00"/>
                </a:solidFill>
                <a:latin typeface="Arial" charset="0"/>
                <a:cs typeface="Arial" charset="0"/>
              </a:rPr>
              <a:t>)?</a:t>
            </a:r>
          </a:p>
          <a:p>
            <a:pPr marL="609600" indent="-609600" algn="ctr">
              <a:buFontTx/>
              <a:buNone/>
            </a:pPr>
            <a:endParaRPr lang="en-US" sz="4000" b="1" dirty="0" smtClean="0">
              <a:solidFill>
                <a:srgbClr val="FFFF00"/>
              </a:solidFill>
              <a:latin typeface="Arial" charset="0"/>
              <a:cs typeface="Arial" charset="0"/>
            </a:endParaRPr>
          </a:p>
        </p:txBody>
      </p:sp>
      <p:sp>
        <p:nvSpPr>
          <p:cNvPr id="113671" name="Text Box 26"/>
          <p:cNvSpPr txBox="1">
            <a:spLocks noChangeArrowheads="1"/>
          </p:cNvSpPr>
          <p:nvPr/>
        </p:nvSpPr>
        <p:spPr bwMode="auto">
          <a:xfrm>
            <a:off x="1660525" y="3044825"/>
            <a:ext cx="184150" cy="701675"/>
          </a:xfrm>
          <a:prstGeom prst="rect">
            <a:avLst/>
          </a:prstGeom>
          <a:noFill/>
          <a:ln w="9525">
            <a:noFill/>
            <a:miter lim="800000"/>
            <a:headEnd/>
            <a:tailEnd/>
          </a:ln>
        </p:spPr>
        <p:txBody>
          <a:bodyPr wrap="none">
            <a:spAutoFit/>
          </a:bodyPr>
          <a:lstStyle/>
          <a:p>
            <a:pPr>
              <a:spcBef>
                <a:spcPct val="0"/>
              </a:spcBef>
            </a:pPr>
            <a:endParaRPr lang="en-US" sz="4000">
              <a:latin typeface="Arial" charset="0"/>
              <a:cs typeface="Arial" charset="0"/>
            </a:endParaRPr>
          </a:p>
        </p:txBody>
      </p:sp>
      <p:pic>
        <p:nvPicPr>
          <p:cNvPr id="113673" name="Picture 4" descr="DSCN0454"/>
          <p:cNvPicPr>
            <a:picLocks noChangeAspect="1" noChangeArrowheads="1"/>
          </p:cNvPicPr>
          <p:nvPr/>
        </p:nvPicPr>
        <p:blipFill>
          <a:blip r:embed="rId3" cstate="print"/>
          <a:srcRect/>
          <a:stretch>
            <a:fillRect/>
          </a:stretch>
        </p:blipFill>
        <p:spPr bwMode="auto">
          <a:xfrm>
            <a:off x="0" y="1066800"/>
            <a:ext cx="3746500" cy="4362450"/>
          </a:xfrm>
          <a:prstGeom prst="rect">
            <a:avLst/>
          </a:prstGeom>
          <a:noFill/>
          <a:ln w="9525">
            <a:noFill/>
            <a:miter lim="800000"/>
            <a:headEnd/>
            <a:tailEnd/>
          </a:ln>
        </p:spPr>
      </p:pic>
      <p:pic>
        <p:nvPicPr>
          <p:cNvPr id="10" name="Picture 5" descr="DSCN0458"/>
          <p:cNvPicPr>
            <a:picLocks noChangeAspect="1" noChangeArrowheads="1"/>
          </p:cNvPicPr>
          <p:nvPr/>
        </p:nvPicPr>
        <p:blipFill>
          <a:blip r:embed="rId4" cstate="print"/>
          <a:srcRect/>
          <a:stretch>
            <a:fillRect/>
          </a:stretch>
        </p:blipFill>
        <p:spPr bwMode="auto">
          <a:xfrm>
            <a:off x="4495800" y="1676400"/>
            <a:ext cx="4159250" cy="3119438"/>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356978360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n-US" smtClean="0">
              <a:latin typeface="Arial" charset="0"/>
              <a:cs typeface="Arial" charset="0"/>
            </a:endParaRPr>
          </a:p>
        </p:txBody>
      </p:sp>
      <p:sp>
        <p:nvSpPr>
          <p:cNvPr id="114691" name="Content Placeholder 2"/>
          <p:cNvSpPr>
            <a:spLocks noGrp="1"/>
          </p:cNvSpPr>
          <p:nvPr>
            <p:ph idx="1"/>
          </p:nvPr>
        </p:nvSpPr>
        <p:spPr/>
        <p:txBody>
          <a:bodyPr/>
          <a:lstStyle/>
          <a:p>
            <a:endParaRPr lang="en-US" smtClean="0">
              <a:latin typeface="Arial" charset="0"/>
              <a:cs typeface="Arial" charset="0"/>
            </a:endParaRPr>
          </a:p>
        </p:txBody>
      </p:sp>
      <p:sp>
        <p:nvSpPr>
          <p:cNvPr id="114693" name="Rectangle 4"/>
          <p:cNvSpPr>
            <a:spLocks noChangeArrowheads="1"/>
          </p:cNvSpPr>
          <p:nvPr/>
        </p:nvSpPr>
        <p:spPr bwMode="auto">
          <a:xfrm>
            <a:off x="0" y="0"/>
            <a:ext cx="9144000" cy="6986588"/>
          </a:xfrm>
          <a:prstGeom prst="rect">
            <a:avLst/>
          </a:prstGeom>
          <a:solidFill>
            <a:srgbClr val="660033"/>
          </a:solidFill>
          <a:ln w="9525" algn="ctr">
            <a:noFill/>
            <a:round/>
            <a:headEnd/>
            <a:tailEnd/>
          </a:ln>
        </p:spPr>
        <p:txBody>
          <a:bodyPr>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12" name="Rectangle 34"/>
          <p:cNvSpPr txBox="1">
            <a:spLocks noChangeArrowheads="1"/>
          </p:cNvSpPr>
          <p:nvPr/>
        </p:nvSpPr>
        <p:spPr bwMode="auto">
          <a:xfrm>
            <a:off x="5741857" y="404734"/>
            <a:ext cx="3402143" cy="1676400"/>
          </a:xfrm>
          <a:prstGeom prst="rect">
            <a:avLst/>
          </a:prstGeom>
          <a:noFill/>
          <a:ln w="9525">
            <a:noFill/>
            <a:miter lim="800000"/>
            <a:headEnd/>
            <a:tailEnd/>
          </a:ln>
        </p:spPr>
        <p:txBody>
          <a:bodyPr/>
          <a:lstStyle/>
          <a:p>
            <a:pPr marL="609600" indent="-609600">
              <a:spcBef>
                <a:spcPct val="20000"/>
              </a:spcBef>
              <a:defRPr/>
            </a:pPr>
            <a:r>
              <a:rPr lang="en-US" sz="4000" b="1" kern="0" dirty="0" smtClean="0">
                <a:solidFill>
                  <a:srgbClr val="FFFF00"/>
                </a:solidFill>
                <a:latin typeface="Arial" charset="0"/>
                <a:cs typeface="Arial" charset="0"/>
              </a:rPr>
              <a:t>    Smallpox (</a:t>
            </a:r>
            <a:r>
              <a:rPr lang="en-US" sz="4000" b="1" kern="0" dirty="0" err="1" smtClean="0">
                <a:solidFill>
                  <a:srgbClr val="FFFF00"/>
                </a:solidFill>
                <a:latin typeface="Arial" charset="0"/>
                <a:cs typeface="Arial" charset="0"/>
              </a:rPr>
              <a:t>variola</a:t>
            </a:r>
            <a:r>
              <a:rPr lang="en-US" sz="4000" b="1" kern="0" dirty="0" smtClean="0">
                <a:solidFill>
                  <a:srgbClr val="FFFF00"/>
                </a:solidFill>
                <a:latin typeface="Arial" charset="0"/>
                <a:cs typeface="Arial" charset="0"/>
              </a:rPr>
              <a:t>)</a:t>
            </a:r>
            <a:endParaRPr lang="en-US" sz="4000" b="1" kern="0" dirty="0">
              <a:solidFill>
                <a:srgbClr val="FFFF00"/>
              </a:solidFill>
              <a:latin typeface="Arial" charset="0"/>
              <a:cs typeface="Arial" charset="0"/>
            </a:endParaRPr>
          </a:p>
          <a:p>
            <a:pPr marL="609600" indent="-609600">
              <a:spcBef>
                <a:spcPct val="20000"/>
              </a:spcBef>
              <a:defRPr/>
            </a:pPr>
            <a:endParaRPr lang="en-US" sz="4000" b="1" kern="0" dirty="0">
              <a:solidFill>
                <a:srgbClr val="FFFF00"/>
              </a:solidFill>
              <a:latin typeface="Arial" charset="0"/>
              <a:cs typeface="Arial" charset="0"/>
            </a:endParaRPr>
          </a:p>
        </p:txBody>
      </p:sp>
      <p:sp>
        <p:nvSpPr>
          <p:cNvPr id="11" name="Text Box 6"/>
          <p:cNvSpPr txBox="1">
            <a:spLocks noChangeArrowheads="1"/>
          </p:cNvSpPr>
          <p:nvPr/>
        </p:nvSpPr>
        <p:spPr bwMode="auto">
          <a:xfrm>
            <a:off x="494675" y="3536455"/>
            <a:ext cx="8649324" cy="1815882"/>
          </a:xfrm>
          <a:prstGeom prst="rect">
            <a:avLst/>
          </a:prstGeom>
          <a:noFill/>
          <a:ln w="9525">
            <a:noFill/>
            <a:miter lim="800000"/>
            <a:headEnd/>
            <a:tailEnd/>
          </a:ln>
          <a:effectLst/>
        </p:spPr>
        <p:txBody>
          <a:bodyPr wrap="square">
            <a:spAutoFit/>
          </a:bodyPr>
          <a:lstStyle/>
          <a:p>
            <a:pPr algn="l"/>
            <a:r>
              <a:rPr lang="en-US" sz="2800" dirty="0">
                <a:solidFill>
                  <a:srgbClr val="FFFFFF"/>
                </a:solidFill>
                <a:latin typeface="Arial" pitchFamily="34" charset="0"/>
                <a:cs typeface="Arial" pitchFamily="34" charset="0"/>
              </a:rPr>
              <a:t>“The patient presents a terrible picture, unequalled </a:t>
            </a:r>
            <a:r>
              <a:rPr lang="en-US" sz="2800" dirty="0" smtClean="0">
                <a:solidFill>
                  <a:srgbClr val="FFFFFF"/>
                </a:solidFill>
                <a:latin typeface="Arial" pitchFamily="34" charset="0"/>
                <a:cs typeface="Arial" pitchFamily="34" charset="0"/>
              </a:rPr>
              <a:t>  in </a:t>
            </a:r>
            <a:r>
              <a:rPr lang="en-US" sz="2800" dirty="0">
                <a:solidFill>
                  <a:srgbClr val="FFFFFF"/>
                </a:solidFill>
                <a:latin typeface="Arial" pitchFamily="34" charset="0"/>
                <a:cs typeface="Arial" pitchFamily="34" charset="0"/>
              </a:rPr>
              <a:t>any other disease, one which fully justifies the horror and fright with which small-pox is associated </a:t>
            </a:r>
            <a:r>
              <a:rPr lang="en-US" sz="2800" dirty="0" smtClean="0">
                <a:solidFill>
                  <a:srgbClr val="FFFFFF"/>
                </a:solidFill>
                <a:latin typeface="Arial" pitchFamily="34" charset="0"/>
                <a:cs typeface="Arial" pitchFamily="34" charset="0"/>
              </a:rPr>
              <a:t> in </a:t>
            </a:r>
            <a:r>
              <a:rPr lang="en-US" sz="2800" dirty="0">
                <a:solidFill>
                  <a:srgbClr val="FFFFFF"/>
                </a:solidFill>
                <a:latin typeface="Arial" pitchFamily="34" charset="0"/>
                <a:cs typeface="Arial" pitchFamily="34" charset="0"/>
              </a:rPr>
              <a:t>the public mind.”  			William Osler</a:t>
            </a:r>
            <a:endParaRPr lang="en-US" sz="2400" dirty="0">
              <a:solidFill>
                <a:srgbClr val="FFFFFF"/>
              </a:solidFill>
              <a:latin typeface="Arial" pitchFamily="34" charset="0"/>
              <a:cs typeface="Arial" pitchFamily="34" charset="0"/>
            </a:endParaRPr>
          </a:p>
        </p:txBody>
      </p:sp>
      <p:pic>
        <p:nvPicPr>
          <p:cNvPr id="14" name="Picture 5" descr="DSCN0458"/>
          <p:cNvPicPr>
            <a:picLocks noChangeAspect="1" noChangeArrowheads="1"/>
          </p:cNvPicPr>
          <p:nvPr/>
        </p:nvPicPr>
        <p:blipFill>
          <a:blip r:embed="rId2" cstate="print"/>
          <a:srcRect/>
          <a:stretch>
            <a:fillRect/>
          </a:stretch>
        </p:blipFill>
        <p:spPr bwMode="auto">
          <a:xfrm>
            <a:off x="2503357" y="464694"/>
            <a:ext cx="3777521" cy="2833141"/>
          </a:xfrm>
          <a:prstGeom prst="rect">
            <a:avLst/>
          </a:prstGeom>
          <a:noFill/>
          <a:ln w="9525">
            <a:solidFill>
              <a:schemeClr val="tx2"/>
            </a:solidFill>
            <a:miter lim="800000"/>
            <a:headEnd/>
            <a:tailEnd/>
          </a:ln>
        </p:spPr>
      </p:pic>
      <p:pic>
        <p:nvPicPr>
          <p:cNvPr id="15" name="Picture 4" descr="26"/>
          <p:cNvPicPr>
            <a:picLocks noChangeAspect="1" noChangeArrowheads="1"/>
          </p:cNvPicPr>
          <p:nvPr/>
        </p:nvPicPr>
        <p:blipFill>
          <a:blip r:embed="rId3" cstate="print"/>
          <a:srcRect/>
          <a:stretch>
            <a:fillRect/>
          </a:stretch>
        </p:blipFill>
        <p:spPr bwMode="auto">
          <a:xfrm>
            <a:off x="0" y="0"/>
            <a:ext cx="2353456" cy="3560105"/>
          </a:xfrm>
          <a:prstGeom prst="rect">
            <a:avLst/>
          </a:prstGeom>
          <a:noFill/>
          <a:ln w="9525">
            <a:noFill/>
            <a:miter lim="800000"/>
            <a:headEnd/>
            <a:tailEnd/>
          </a:ln>
          <a:effectLst/>
        </p:spPr>
      </p:pic>
    </p:spTree>
    <p:extLst>
      <p:ext uri="{BB962C8B-B14F-4D97-AF65-F5344CB8AC3E}">
        <p14:creationId xmlns:p14="http://schemas.microsoft.com/office/powerpoint/2010/main" val="393502369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95350" y="0"/>
            <a:ext cx="7772400" cy="1581150"/>
          </a:xfrm>
        </p:spPr>
        <p:txBody>
          <a:bodyPr/>
          <a:lstStyle/>
          <a:p>
            <a:r>
              <a:rPr lang="en-US" sz="4000" b="1" dirty="0" smtClean="0"/>
              <a:t>Care often provided by medical extenders, traditional healers </a:t>
            </a:r>
          </a:p>
        </p:txBody>
      </p:sp>
      <p:pic>
        <p:nvPicPr>
          <p:cNvPr id="50179" name="Picture 3" descr="f:\Norton\Norton\Norton\December 2008\Desktop\Triservices talk\DSCN0989.JPG"/>
          <p:cNvPicPr>
            <a:picLocks noChangeAspect="1" noChangeArrowheads="1"/>
          </p:cNvPicPr>
          <p:nvPr/>
        </p:nvPicPr>
        <p:blipFill>
          <a:blip r:embed="rId2" cstate="print"/>
          <a:srcRect l="8123" r="14980"/>
          <a:stretch>
            <a:fillRect/>
          </a:stretch>
        </p:blipFill>
        <p:spPr bwMode="auto">
          <a:xfrm>
            <a:off x="236481" y="1628775"/>
            <a:ext cx="2835768" cy="4916488"/>
          </a:xfrm>
          <a:prstGeom prst="rect">
            <a:avLst/>
          </a:prstGeom>
          <a:noFill/>
          <a:ln w="9525">
            <a:noFill/>
            <a:miter lim="800000"/>
            <a:headEnd/>
            <a:tailEnd/>
          </a:ln>
        </p:spPr>
      </p:pic>
      <p:pic>
        <p:nvPicPr>
          <p:cNvPr id="6" name="Picture 3" descr="f:\Norton\Norton\Norton\December 2008\Desktop\Ghana MTM Complete Photos\Ghana MTM\Norton Ghana\DSCN0993.JPG"/>
          <p:cNvPicPr>
            <a:picLocks noChangeAspect="1" noChangeArrowheads="1"/>
          </p:cNvPicPr>
          <p:nvPr/>
        </p:nvPicPr>
        <p:blipFill>
          <a:blip r:embed="rId3" cstate="print"/>
          <a:srcRect l="3349" t="7701" r="5676" b="22990"/>
          <a:stretch>
            <a:fillRect/>
          </a:stretch>
        </p:blipFill>
        <p:spPr bwMode="auto">
          <a:xfrm>
            <a:off x="3382963" y="2430463"/>
            <a:ext cx="5761037" cy="3290887"/>
          </a:xfrm>
          <a:prstGeom prst="rect">
            <a:avLst/>
          </a:prstGeom>
          <a:noFill/>
          <a:ln w="9525">
            <a:noFill/>
            <a:miter lim="800000"/>
            <a:headEnd/>
            <a:tailEnd/>
          </a:ln>
        </p:spPr>
      </p:pic>
      <p:pic>
        <p:nvPicPr>
          <p:cNvPr id="5" name="Picture 4" descr="f:\Norton\Norton\Norton\December 2008\Desktop\Triservices talk\Fredointment.JPG"/>
          <p:cNvPicPr>
            <a:picLocks noChangeAspect="1" noChangeArrowheads="1"/>
          </p:cNvPicPr>
          <p:nvPr/>
        </p:nvPicPr>
        <p:blipFill>
          <a:blip r:embed="rId4" cstate="print"/>
          <a:srcRect l="7373" r="5075"/>
          <a:stretch>
            <a:fillRect/>
          </a:stretch>
        </p:blipFill>
        <p:spPr bwMode="auto">
          <a:xfrm>
            <a:off x="4402138" y="2073275"/>
            <a:ext cx="4519612" cy="3870325"/>
          </a:xfrm>
          <a:prstGeom prst="rect">
            <a:avLst/>
          </a:prstGeom>
          <a:noFill/>
          <a:ln w="28575">
            <a:solidFill>
              <a:schemeClr val="accent2"/>
            </a:solidFill>
            <a:miter lim="800000"/>
            <a:headEnd/>
            <a:tailEnd/>
          </a:ln>
        </p:spPr>
      </p:pic>
      <p:sp>
        <p:nvSpPr>
          <p:cNvPr id="50183" name="Rectangle 8"/>
          <p:cNvSpPr>
            <a:spLocks noChangeArrowheads="1"/>
          </p:cNvSpPr>
          <p:nvPr/>
        </p:nvSpPr>
        <p:spPr bwMode="auto">
          <a:xfrm>
            <a:off x="3404581" y="5996206"/>
            <a:ext cx="5597525" cy="830262"/>
          </a:xfrm>
          <a:prstGeom prst="rect">
            <a:avLst/>
          </a:prstGeom>
          <a:noFill/>
          <a:ln w="9525">
            <a:noFill/>
            <a:miter lim="800000"/>
            <a:headEnd/>
            <a:tailEnd/>
          </a:ln>
        </p:spPr>
        <p:txBody>
          <a:bodyPr>
            <a:spAutoFit/>
          </a:bodyPr>
          <a:lstStyle/>
          <a:p>
            <a:r>
              <a:rPr lang="en-US" dirty="0">
                <a:solidFill>
                  <a:schemeClr val="bg1"/>
                </a:solidFill>
                <a:latin typeface="Arial" charset="0"/>
              </a:rPr>
              <a:t>Therapeutic options &amp; formularies:</a:t>
            </a:r>
          </a:p>
          <a:p>
            <a:r>
              <a:rPr lang="en-US" dirty="0">
                <a:solidFill>
                  <a:schemeClr val="bg1"/>
                </a:solidFill>
                <a:latin typeface="Arial" charset="0"/>
              </a:rPr>
              <a:t>breadth &amp; selection; quality &amp; </a:t>
            </a:r>
            <a:r>
              <a:rPr lang="en-US" dirty="0" smtClean="0">
                <a:solidFill>
                  <a:schemeClr val="bg1"/>
                </a:solidFill>
                <a:latin typeface="Arial" charset="0"/>
              </a:rPr>
              <a:t>quantity.</a:t>
            </a:r>
            <a:endParaRPr lang="en-US"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xit" presetSubtype="0" fill="hold" nodeType="withEffect">
                                  <p:stCondLst>
                                    <p:cond delay="0"/>
                                  </p:stCondLst>
                                  <p:childTnLst>
                                    <p:anim calcmode="lin" valueType="num">
                                      <p:cBhvr>
                                        <p:cTn id="15" dur="500"/>
                                        <p:tgtEl>
                                          <p:spTgt spid="6"/>
                                        </p:tgtEl>
                                        <p:attrNameLst>
                                          <p:attrName>ppt_w</p:attrName>
                                        </p:attrNameLst>
                                      </p:cBhvr>
                                      <p:tavLst>
                                        <p:tav tm="0">
                                          <p:val>
                                            <p:strVal val="ppt_w"/>
                                          </p:val>
                                        </p:tav>
                                        <p:tav tm="100000">
                                          <p:val>
                                            <p:fltVal val="0"/>
                                          </p:val>
                                        </p:tav>
                                      </p:tavLst>
                                    </p:anim>
                                    <p:anim calcmode="lin" valueType="num">
                                      <p:cBhvr>
                                        <p:cTn id="16" dur="500"/>
                                        <p:tgtEl>
                                          <p:spTgt spid="6"/>
                                        </p:tgtEl>
                                        <p:attrNameLst>
                                          <p:attrName>ppt_h</p:attrName>
                                        </p:attrNameLst>
                                      </p:cBhvr>
                                      <p:tavLst>
                                        <p:tav tm="0">
                                          <p:val>
                                            <p:strVal val="ppt_h"/>
                                          </p:val>
                                        </p:tav>
                                        <p:tav tm="100000">
                                          <p:val>
                                            <p:fltVal val="0"/>
                                          </p:val>
                                        </p:tav>
                                      </p:tavLst>
                                    </p:anim>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17498" y="0"/>
            <a:ext cx="8524875" cy="4948237"/>
          </a:xfrm>
        </p:spPr>
        <p:txBody>
          <a:bodyPr/>
          <a:lstStyle/>
          <a:p>
            <a:pPr algn="ctr" eaLnBrk="1" hangingPunct="1">
              <a:spcBef>
                <a:spcPct val="0"/>
              </a:spcBef>
              <a:buFontTx/>
              <a:buNone/>
            </a:pPr>
            <a:endParaRPr lang="en-US" sz="2800" dirty="0" smtClean="0">
              <a:solidFill>
                <a:srgbClr val="FFFF00"/>
              </a:solidFill>
              <a:latin typeface="Arial" charset="0"/>
            </a:endParaRPr>
          </a:p>
          <a:p>
            <a:pPr algn="ctr" eaLnBrk="1" hangingPunct="1">
              <a:spcBef>
                <a:spcPct val="0"/>
              </a:spcBef>
              <a:buFontTx/>
              <a:buNone/>
            </a:pPr>
            <a:r>
              <a:rPr lang="en-US" sz="3600" b="1" dirty="0" smtClean="0">
                <a:solidFill>
                  <a:srgbClr val="FFFF00"/>
                </a:solidFill>
                <a:latin typeface="Arial" charset="0"/>
              </a:rPr>
              <a:t>Pediatric Dermatology                          in Austere Settings</a:t>
            </a:r>
          </a:p>
          <a:p>
            <a:pPr algn="ctr" eaLnBrk="1" hangingPunct="1">
              <a:buFontTx/>
              <a:buNone/>
            </a:pPr>
            <a:r>
              <a:rPr lang="en-US" b="1" dirty="0" smtClean="0">
                <a:solidFill>
                  <a:schemeClr val="bg1"/>
                </a:solidFill>
                <a:latin typeface="Arial" charset="0"/>
              </a:rPr>
              <a:t>Scott A. Norton, MD, MPH</a:t>
            </a:r>
          </a:p>
          <a:p>
            <a:pPr algn="ctr" eaLnBrk="1" hangingPunct="1">
              <a:buFontTx/>
              <a:buNone/>
            </a:pPr>
            <a:r>
              <a:rPr lang="en-US" sz="2800" dirty="0" smtClean="0">
                <a:latin typeface="Arial" charset="0"/>
              </a:rPr>
              <a:t>Children’s National Medical Center</a:t>
            </a:r>
          </a:p>
          <a:p>
            <a:pPr algn="ctr" eaLnBrk="1" hangingPunct="1">
              <a:buFontTx/>
              <a:buNone/>
            </a:pPr>
            <a:r>
              <a:rPr lang="en-US" sz="2800" dirty="0" smtClean="0">
                <a:latin typeface="Arial" charset="0"/>
              </a:rPr>
              <a:t>Georgetown University</a:t>
            </a:r>
          </a:p>
          <a:p>
            <a:pPr algn="ctr" eaLnBrk="1" hangingPunct="1">
              <a:buFontTx/>
              <a:buNone/>
            </a:pPr>
            <a:r>
              <a:rPr lang="en-US" sz="2800" dirty="0" smtClean="0">
                <a:latin typeface="Arial" charset="0"/>
              </a:rPr>
              <a:t> Washington, DC</a:t>
            </a:r>
            <a:endParaRPr lang="en-US" sz="2800" dirty="0" smtClean="0">
              <a:solidFill>
                <a:schemeClr val="bg1"/>
              </a:solidFill>
              <a:latin typeface="Arial" charset="0"/>
            </a:endParaRPr>
          </a:p>
        </p:txBody>
      </p:sp>
      <p:pic>
        <p:nvPicPr>
          <p:cNvPr id="7" name="Picture 4" descr="albino0513"/>
          <p:cNvPicPr>
            <a:picLocks noChangeAspect="1" noChangeArrowheads="1"/>
          </p:cNvPicPr>
          <p:nvPr/>
        </p:nvPicPr>
        <p:blipFill>
          <a:blip r:embed="rId2" cstate="print"/>
          <a:srcRect/>
          <a:stretch>
            <a:fillRect/>
          </a:stretch>
        </p:blipFill>
        <p:spPr bwMode="auto">
          <a:xfrm>
            <a:off x="438150" y="3771117"/>
            <a:ext cx="4000500" cy="3086883"/>
          </a:xfrm>
          <a:prstGeom prst="rect">
            <a:avLst/>
          </a:prstGeom>
          <a:noFill/>
          <a:ln w="9525">
            <a:noFill/>
            <a:miter lim="800000"/>
            <a:headEnd/>
            <a:tailEnd/>
          </a:ln>
        </p:spPr>
      </p:pic>
      <p:pic>
        <p:nvPicPr>
          <p:cNvPr id="8" name="Picture 6" descr="DSC00918"/>
          <p:cNvPicPr>
            <a:picLocks noChangeAspect="1" noChangeArrowheads="1"/>
          </p:cNvPicPr>
          <p:nvPr/>
        </p:nvPicPr>
        <p:blipFill>
          <a:blip r:embed="rId3" cstate="print"/>
          <a:srcRect/>
          <a:stretch>
            <a:fillRect/>
          </a:stretch>
        </p:blipFill>
        <p:spPr bwMode="auto">
          <a:xfrm>
            <a:off x="4686300" y="3771900"/>
            <a:ext cx="411480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DSCN7040"/>
          <p:cNvPicPr>
            <a:picLocks noChangeAspect="1" noChangeArrowheads="1"/>
          </p:cNvPicPr>
          <p:nvPr/>
        </p:nvPicPr>
        <p:blipFill>
          <a:blip r:embed="rId2" cstate="print"/>
          <a:srcRect/>
          <a:stretch>
            <a:fillRect/>
          </a:stretch>
        </p:blipFill>
        <p:spPr bwMode="auto">
          <a:xfrm>
            <a:off x="0" y="599090"/>
            <a:ext cx="4225159" cy="3170337"/>
          </a:xfrm>
          <a:prstGeom prst="rect">
            <a:avLst/>
          </a:prstGeom>
          <a:noFill/>
          <a:ln w="9525">
            <a:solidFill>
              <a:schemeClr val="tx2"/>
            </a:solidFill>
            <a:miter lim="800000"/>
            <a:headEnd/>
            <a:tailEnd/>
          </a:ln>
        </p:spPr>
      </p:pic>
      <p:pic>
        <p:nvPicPr>
          <p:cNvPr id="228357" name="Picture 5" descr="2"/>
          <p:cNvPicPr>
            <a:picLocks noChangeAspect="1" noChangeArrowheads="1"/>
          </p:cNvPicPr>
          <p:nvPr/>
        </p:nvPicPr>
        <p:blipFill>
          <a:blip r:embed="rId3" cstate="print"/>
          <a:srcRect/>
          <a:stretch>
            <a:fillRect/>
          </a:stretch>
        </p:blipFill>
        <p:spPr bwMode="auto">
          <a:xfrm>
            <a:off x="4871544" y="3653658"/>
            <a:ext cx="4272455" cy="3204341"/>
          </a:xfrm>
          <a:prstGeom prst="rect">
            <a:avLst/>
          </a:prstGeom>
          <a:noFill/>
          <a:ln w="9525">
            <a:solidFill>
              <a:schemeClr val="tx2"/>
            </a:solidFill>
            <a:miter lim="800000"/>
            <a:headEnd/>
            <a:tailEnd/>
          </a:ln>
        </p:spPr>
      </p:pic>
      <p:sp>
        <p:nvSpPr>
          <p:cNvPr id="52228" name="Text Box 6"/>
          <p:cNvSpPr txBox="1">
            <a:spLocks noChangeArrowheads="1"/>
          </p:cNvSpPr>
          <p:nvPr/>
        </p:nvSpPr>
        <p:spPr bwMode="auto">
          <a:xfrm>
            <a:off x="0" y="-47298"/>
            <a:ext cx="4240924" cy="646331"/>
          </a:xfrm>
          <a:prstGeom prst="rect">
            <a:avLst/>
          </a:prstGeom>
          <a:noFill/>
          <a:ln w="9525">
            <a:noFill/>
            <a:miter lim="800000"/>
            <a:headEnd/>
            <a:tailEnd/>
          </a:ln>
        </p:spPr>
        <p:txBody>
          <a:bodyPr wrap="square">
            <a:spAutoFit/>
          </a:bodyPr>
          <a:lstStyle/>
          <a:p>
            <a:pPr algn="ctr"/>
            <a:r>
              <a:rPr lang="en-US" sz="3600" b="1" u="sng" dirty="0">
                <a:solidFill>
                  <a:srgbClr val="FFFF00"/>
                </a:solidFill>
                <a:latin typeface="Arial" charset="0"/>
              </a:rPr>
              <a:t>Practice settings</a:t>
            </a:r>
            <a:endParaRPr lang="en-US" sz="3600" dirty="0">
              <a:solidFill>
                <a:srgbClr val="FFFF00"/>
              </a:solidFill>
              <a:latin typeface="Arial" charset="0"/>
            </a:endParaRPr>
          </a:p>
        </p:txBody>
      </p:sp>
      <p:pic>
        <p:nvPicPr>
          <p:cNvPr id="228359" name="Picture 7" descr="Cooperativa site"/>
          <p:cNvPicPr>
            <a:picLocks noChangeAspect="1" noChangeArrowheads="1"/>
          </p:cNvPicPr>
          <p:nvPr/>
        </p:nvPicPr>
        <p:blipFill>
          <a:blip r:embed="rId4" cstate="print"/>
          <a:srcRect b="13333"/>
          <a:stretch>
            <a:fillRect/>
          </a:stretch>
        </p:blipFill>
        <p:spPr bwMode="auto">
          <a:xfrm>
            <a:off x="0" y="4101398"/>
            <a:ext cx="4240924" cy="2756601"/>
          </a:xfrm>
          <a:prstGeom prst="rect">
            <a:avLst/>
          </a:prstGeom>
          <a:noFill/>
          <a:ln w="9525">
            <a:solidFill>
              <a:schemeClr val="tx2"/>
            </a:solidFill>
            <a:miter lim="800000"/>
            <a:headEnd/>
            <a:tailEnd/>
          </a:ln>
        </p:spPr>
      </p:pic>
      <p:sp>
        <p:nvSpPr>
          <p:cNvPr id="228360" name="Text Box 8"/>
          <p:cNvSpPr txBox="1">
            <a:spLocks noChangeArrowheads="1"/>
          </p:cNvSpPr>
          <p:nvPr/>
        </p:nvSpPr>
        <p:spPr bwMode="auto">
          <a:xfrm>
            <a:off x="141894" y="2667000"/>
            <a:ext cx="3441700" cy="457200"/>
          </a:xfrm>
          <a:prstGeom prst="rect">
            <a:avLst/>
          </a:prstGeom>
          <a:solidFill>
            <a:srgbClr val="FFFFFF">
              <a:alpha val="60000"/>
            </a:srgbClr>
          </a:solidFill>
          <a:ln w="9525">
            <a:noFill/>
            <a:miter lim="800000"/>
            <a:headEnd/>
            <a:tailEnd/>
          </a:ln>
          <a:effectLst>
            <a:softEdge rad="63500"/>
          </a:effectLst>
        </p:spPr>
        <p:txBody>
          <a:bodyPr wrap="none">
            <a:spAutoFit/>
          </a:bodyPr>
          <a:lstStyle/>
          <a:p>
            <a:pPr>
              <a:defRPr/>
            </a:pPr>
            <a:r>
              <a:rPr lang="en-US" dirty="0">
                <a:solidFill>
                  <a:schemeClr val="bg1"/>
                </a:solidFill>
                <a:effectLst>
                  <a:outerShdw blurRad="38100" dist="38100" dir="2700000" algn="tl">
                    <a:srgbClr val="000000"/>
                  </a:outerShdw>
                </a:effectLst>
                <a:latin typeface="Arial" charset="0"/>
              </a:rPr>
              <a:t>National Medical Center</a:t>
            </a:r>
          </a:p>
        </p:txBody>
      </p:sp>
      <p:sp>
        <p:nvSpPr>
          <p:cNvPr id="228362" name="Text Box 10"/>
          <p:cNvSpPr txBox="1">
            <a:spLocks noChangeArrowheads="1"/>
          </p:cNvSpPr>
          <p:nvPr/>
        </p:nvSpPr>
        <p:spPr bwMode="auto">
          <a:xfrm>
            <a:off x="609600" y="6369268"/>
            <a:ext cx="3371850" cy="457200"/>
          </a:xfrm>
          <a:prstGeom prst="rect">
            <a:avLst/>
          </a:prstGeom>
          <a:solidFill>
            <a:srgbClr val="FFFFFF">
              <a:alpha val="49020"/>
            </a:srgbClr>
          </a:solidFill>
          <a:ln w="9525">
            <a:noFill/>
            <a:miter lim="800000"/>
            <a:headEnd/>
            <a:tailEnd/>
          </a:ln>
          <a:effectLst>
            <a:softEdge rad="63500"/>
          </a:effectLst>
        </p:spPr>
        <p:txBody>
          <a:bodyPr wrap="none">
            <a:spAutoFit/>
          </a:bodyPr>
          <a:lstStyle/>
          <a:p>
            <a:pPr>
              <a:defRPr/>
            </a:pPr>
            <a:r>
              <a:rPr lang="en-US" dirty="0">
                <a:solidFill>
                  <a:schemeClr val="tx2"/>
                </a:solidFill>
                <a:effectLst>
                  <a:outerShdw blurRad="38100" dist="38100" dir="2700000" algn="tl">
                    <a:srgbClr val="FFFFFF"/>
                  </a:outerShdw>
                </a:effectLst>
                <a:latin typeface="Arial" charset="0"/>
              </a:rPr>
              <a:t>Makeshift outdoor clinic</a:t>
            </a:r>
          </a:p>
        </p:txBody>
      </p:sp>
      <p:pic>
        <p:nvPicPr>
          <p:cNvPr id="228365" name="Picture 13" descr="DSCN7001"/>
          <p:cNvPicPr>
            <a:picLocks noChangeAspect="1" noChangeArrowheads="1"/>
          </p:cNvPicPr>
          <p:nvPr/>
        </p:nvPicPr>
        <p:blipFill>
          <a:blip r:embed="rId5" cstate="print"/>
          <a:srcRect/>
          <a:stretch>
            <a:fillRect/>
          </a:stretch>
        </p:blipFill>
        <p:spPr bwMode="auto">
          <a:xfrm>
            <a:off x="4897822" y="268014"/>
            <a:ext cx="4246178" cy="3184634"/>
          </a:xfrm>
          <a:prstGeom prst="rect">
            <a:avLst/>
          </a:prstGeom>
          <a:noFill/>
          <a:ln w="9525">
            <a:solidFill>
              <a:schemeClr val="tx2"/>
            </a:solidFill>
            <a:miter lim="800000"/>
            <a:headEnd/>
            <a:tailEnd/>
          </a:ln>
        </p:spPr>
      </p:pic>
      <p:sp>
        <p:nvSpPr>
          <p:cNvPr id="228361" name="Text Box 9"/>
          <p:cNvSpPr txBox="1">
            <a:spLocks noChangeArrowheads="1"/>
          </p:cNvSpPr>
          <p:nvPr/>
        </p:nvSpPr>
        <p:spPr bwMode="auto">
          <a:xfrm>
            <a:off x="5712383" y="252250"/>
            <a:ext cx="2593975" cy="457200"/>
          </a:xfrm>
          <a:prstGeom prst="rect">
            <a:avLst/>
          </a:prstGeom>
          <a:noFill/>
          <a:ln w="9525">
            <a:noFill/>
            <a:miter lim="800000"/>
            <a:headEnd/>
            <a:tailEnd/>
          </a:ln>
        </p:spPr>
        <p:txBody>
          <a:bodyPr wrap="none">
            <a:spAutoFit/>
          </a:bodyPr>
          <a:lstStyle/>
          <a:p>
            <a:r>
              <a:rPr lang="en-US" dirty="0">
                <a:solidFill>
                  <a:schemeClr val="tx2"/>
                </a:solidFill>
                <a:latin typeface="Arial" charset="0"/>
              </a:rPr>
              <a:t>Rural health clinic</a:t>
            </a:r>
          </a:p>
        </p:txBody>
      </p:sp>
      <p:sp>
        <p:nvSpPr>
          <p:cNvPr id="228366" name="Text Box 14"/>
          <p:cNvSpPr txBox="1">
            <a:spLocks noChangeArrowheads="1"/>
          </p:cNvSpPr>
          <p:nvPr/>
        </p:nvSpPr>
        <p:spPr bwMode="auto">
          <a:xfrm>
            <a:off x="4855788" y="4104294"/>
            <a:ext cx="3780202" cy="461665"/>
          </a:xfrm>
          <a:prstGeom prst="rect">
            <a:avLst/>
          </a:prstGeom>
          <a:solidFill>
            <a:srgbClr val="FFFFFF">
              <a:alpha val="38824"/>
            </a:srgbClr>
          </a:solidFill>
          <a:ln w="9525">
            <a:noFill/>
            <a:miter lim="800000"/>
            <a:headEnd/>
            <a:tailEnd/>
          </a:ln>
          <a:effectLst>
            <a:softEdge rad="63500"/>
          </a:effectLst>
        </p:spPr>
        <p:txBody>
          <a:bodyPr wrap="none">
            <a:spAutoFit/>
          </a:bodyPr>
          <a:lstStyle/>
          <a:p>
            <a:pPr>
              <a:defRPr/>
            </a:pPr>
            <a:r>
              <a:rPr lang="en-US" dirty="0">
                <a:solidFill>
                  <a:srgbClr val="660033"/>
                </a:solidFill>
                <a:latin typeface="Arial" charset="0"/>
              </a:rPr>
              <a:t>Something </a:t>
            </a:r>
            <a:r>
              <a:rPr lang="en-US" dirty="0" smtClean="0">
                <a:solidFill>
                  <a:srgbClr val="660033"/>
                </a:solidFill>
                <a:latin typeface="Arial" charset="0"/>
              </a:rPr>
              <a:t>entirely new </a:t>
            </a:r>
            <a:r>
              <a:rPr lang="en-US" dirty="0">
                <a:solidFill>
                  <a:srgbClr val="660033"/>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365"/>
                                        </p:tgtEl>
                                        <p:attrNameLst>
                                          <p:attrName>style.visibility</p:attrName>
                                        </p:attrNameLst>
                                      </p:cBhvr>
                                      <p:to>
                                        <p:strVal val="visible"/>
                                      </p:to>
                                    </p:set>
                                    <p:animEffect transition="in" filter="fade">
                                      <p:cBhvr>
                                        <p:cTn id="7" dur="500"/>
                                        <p:tgtEl>
                                          <p:spTgt spid="228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8361"/>
                                        </p:tgtEl>
                                        <p:attrNameLst>
                                          <p:attrName>style.visibility</p:attrName>
                                        </p:attrNameLst>
                                      </p:cBhvr>
                                      <p:to>
                                        <p:strVal val="visible"/>
                                      </p:to>
                                    </p:set>
                                    <p:animEffect transition="in" filter="fade">
                                      <p:cBhvr>
                                        <p:cTn id="10" dur="500"/>
                                        <p:tgtEl>
                                          <p:spTgt spid="2283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8359"/>
                                        </p:tgtEl>
                                        <p:attrNameLst>
                                          <p:attrName>style.visibility</p:attrName>
                                        </p:attrNameLst>
                                      </p:cBhvr>
                                      <p:to>
                                        <p:strVal val="visible"/>
                                      </p:to>
                                    </p:set>
                                    <p:animEffect transition="in" filter="fade">
                                      <p:cBhvr>
                                        <p:cTn id="15" dur="500"/>
                                        <p:tgtEl>
                                          <p:spTgt spid="2283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8362"/>
                                        </p:tgtEl>
                                        <p:attrNameLst>
                                          <p:attrName>style.visibility</p:attrName>
                                        </p:attrNameLst>
                                      </p:cBhvr>
                                      <p:to>
                                        <p:strVal val="visible"/>
                                      </p:to>
                                    </p:set>
                                    <p:animEffect transition="in" filter="fade">
                                      <p:cBhvr>
                                        <p:cTn id="18" dur="500"/>
                                        <p:tgtEl>
                                          <p:spTgt spid="2283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8357"/>
                                        </p:tgtEl>
                                        <p:attrNameLst>
                                          <p:attrName>style.visibility</p:attrName>
                                        </p:attrNameLst>
                                      </p:cBhvr>
                                      <p:to>
                                        <p:strVal val="visible"/>
                                      </p:to>
                                    </p:set>
                                    <p:animEffect transition="in" filter="fade">
                                      <p:cBhvr>
                                        <p:cTn id="23" dur="500"/>
                                        <p:tgtEl>
                                          <p:spTgt spid="22835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8366"/>
                                        </p:tgtEl>
                                        <p:attrNameLst>
                                          <p:attrName>style.visibility</p:attrName>
                                        </p:attrNameLst>
                                      </p:cBhvr>
                                      <p:to>
                                        <p:strVal val="visible"/>
                                      </p:to>
                                    </p:set>
                                    <p:animEffect transition="in" filter="fade">
                                      <p:cBhvr>
                                        <p:cTn id="26" dur="500"/>
                                        <p:tgtEl>
                                          <p:spTgt spid="228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62" grpId="0" animBg="1"/>
      <p:bldP spid="228361" grpId="0"/>
      <p:bldP spid="22836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42900" y="0"/>
            <a:ext cx="8801100" cy="3268587"/>
          </a:xfrm>
          <a:prstGeom prst="rect">
            <a:avLst/>
          </a:prstGeom>
          <a:noFill/>
          <a:ln w="9525">
            <a:noFill/>
            <a:miter lim="800000"/>
            <a:headEnd/>
            <a:tailEnd/>
          </a:ln>
        </p:spPr>
        <p:txBody>
          <a:bodyPr>
            <a:spAutoFit/>
          </a:bodyPr>
          <a:lstStyle/>
          <a:p>
            <a:r>
              <a:rPr lang="en-US" sz="4000" b="1" u="sng" dirty="0" smtClean="0">
                <a:solidFill>
                  <a:srgbClr val="FFFF00"/>
                </a:solidFill>
                <a:latin typeface="Arial" charset="0"/>
              </a:rPr>
              <a:t>Does a </a:t>
            </a:r>
            <a:r>
              <a:rPr lang="en-US" sz="4000" b="1" u="sng" dirty="0" err="1" smtClean="0">
                <a:solidFill>
                  <a:srgbClr val="FFFF00"/>
                </a:solidFill>
                <a:latin typeface="Arial" charset="0"/>
              </a:rPr>
              <a:t>Derm</a:t>
            </a:r>
            <a:r>
              <a:rPr lang="en-US" sz="4000" b="1" u="sng" dirty="0" smtClean="0">
                <a:solidFill>
                  <a:srgbClr val="FFFF00"/>
                </a:solidFill>
                <a:latin typeface="Arial" charset="0"/>
              </a:rPr>
              <a:t> Clinic </a:t>
            </a:r>
            <a:r>
              <a:rPr lang="en-US" sz="4000" b="1" u="sng" dirty="0">
                <a:solidFill>
                  <a:srgbClr val="FFFF00"/>
                </a:solidFill>
                <a:latin typeface="Arial" charset="0"/>
              </a:rPr>
              <a:t>already </a:t>
            </a:r>
            <a:r>
              <a:rPr lang="en-US" sz="4000" b="1" u="sng" dirty="0" smtClean="0">
                <a:solidFill>
                  <a:srgbClr val="FFFF00"/>
                </a:solidFill>
                <a:latin typeface="Arial" charset="0"/>
              </a:rPr>
              <a:t>exist?</a:t>
            </a:r>
            <a:endParaRPr lang="en-US" sz="4000" u="sng" dirty="0">
              <a:solidFill>
                <a:srgbClr val="FFFF00"/>
              </a:solidFill>
              <a:latin typeface="Arial" charset="0"/>
            </a:endParaRPr>
          </a:p>
          <a:p>
            <a:endParaRPr lang="en-US" sz="3200" dirty="0">
              <a:solidFill>
                <a:srgbClr val="FFFF00"/>
              </a:solidFill>
              <a:latin typeface="Arial" charset="0"/>
            </a:endParaRPr>
          </a:p>
          <a:p>
            <a:pPr>
              <a:lnSpc>
                <a:spcPct val="120000"/>
              </a:lnSpc>
            </a:pPr>
            <a:r>
              <a:rPr lang="en-US" sz="2800" dirty="0">
                <a:solidFill>
                  <a:schemeClr val="bg1"/>
                </a:solidFill>
                <a:latin typeface="Arial" charset="0"/>
              </a:rPr>
              <a:t>Health </a:t>
            </a:r>
            <a:r>
              <a:rPr lang="en-US" sz="2800" dirty="0" smtClean="0">
                <a:solidFill>
                  <a:schemeClr val="bg1"/>
                </a:solidFill>
                <a:latin typeface="Arial" charset="0"/>
              </a:rPr>
              <a:t>records.</a:t>
            </a:r>
            <a:r>
              <a:rPr lang="en-US" sz="2800" dirty="0">
                <a:solidFill>
                  <a:schemeClr val="bg1"/>
                </a:solidFill>
                <a:latin typeface="Arial" charset="0"/>
              </a:rPr>
              <a:t>			Issues of </a:t>
            </a:r>
            <a:r>
              <a:rPr lang="en-US" sz="2800" dirty="0" smtClean="0">
                <a:solidFill>
                  <a:schemeClr val="bg1"/>
                </a:solidFill>
                <a:latin typeface="Arial" charset="0"/>
              </a:rPr>
              <a:t>priority.</a:t>
            </a:r>
            <a:endParaRPr lang="en-US" sz="2800" dirty="0">
              <a:solidFill>
                <a:schemeClr val="bg1"/>
              </a:solidFill>
              <a:latin typeface="Arial" charset="0"/>
            </a:endParaRPr>
          </a:p>
          <a:p>
            <a:pPr>
              <a:lnSpc>
                <a:spcPct val="120000"/>
              </a:lnSpc>
            </a:pPr>
            <a:r>
              <a:rPr lang="en-US" sz="2800" dirty="0" smtClean="0">
                <a:solidFill>
                  <a:schemeClr val="bg1"/>
                </a:solidFill>
                <a:latin typeface="Arial" charset="0"/>
              </a:rPr>
              <a:t>Privacy.</a:t>
            </a:r>
            <a:r>
              <a:rPr lang="en-US" sz="2800" dirty="0">
                <a:solidFill>
                  <a:schemeClr val="bg1"/>
                </a:solidFill>
                <a:latin typeface="Arial" charset="0"/>
              </a:rPr>
              <a:t>				Procedure </a:t>
            </a:r>
            <a:r>
              <a:rPr lang="en-US" sz="2800" dirty="0" smtClean="0">
                <a:solidFill>
                  <a:schemeClr val="bg1"/>
                </a:solidFill>
                <a:latin typeface="Arial" charset="0"/>
              </a:rPr>
              <a:t>room.</a:t>
            </a:r>
            <a:r>
              <a:rPr lang="en-US" sz="2800" dirty="0" smtClean="0">
                <a:latin typeface="Arial" charset="0"/>
              </a:rPr>
              <a:t> </a:t>
            </a:r>
            <a:endParaRPr lang="en-US" sz="2800" dirty="0">
              <a:latin typeface="Arial" charset="0"/>
            </a:endParaRPr>
          </a:p>
          <a:p>
            <a:pPr>
              <a:lnSpc>
                <a:spcPct val="120000"/>
              </a:lnSpc>
            </a:pPr>
            <a:r>
              <a:rPr lang="en-US" sz="2800" dirty="0" smtClean="0">
                <a:solidFill>
                  <a:schemeClr val="bg1"/>
                </a:solidFill>
                <a:latin typeface="Arial" charset="0"/>
              </a:rPr>
              <a:t>Consent.</a:t>
            </a:r>
            <a:r>
              <a:rPr lang="en-US" sz="2800" dirty="0">
                <a:solidFill>
                  <a:schemeClr val="bg1"/>
                </a:solidFill>
                <a:latin typeface="Arial" charset="0"/>
              </a:rPr>
              <a:t>				</a:t>
            </a:r>
            <a:r>
              <a:rPr lang="en-US" sz="2800" dirty="0" smtClean="0">
                <a:solidFill>
                  <a:schemeClr val="bg1"/>
                </a:solidFill>
                <a:latin typeface="Arial" charset="0"/>
              </a:rPr>
              <a:t>Lab results.</a:t>
            </a:r>
            <a:endParaRPr lang="en-US" sz="2800" dirty="0">
              <a:solidFill>
                <a:schemeClr val="bg1"/>
              </a:solidFill>
              <a:latin typeface="Arial" charset="0"/>
            </a:endParaRPr>
          </a:p>
          <a:p>
            <a:pPr>
              <a:lnSpc>
                <a:spcPct val="120000"/>
              </a:lnSpc>
            </a:pPr>
            <a:endParaRPr lang="en-US" sz="2800" dirty="0">
              <a:solidFill>
                <a:schemeClr val="bg1"/>
              </a:solidFill>
              <a:latin typeface="Arial" charset="0"/>
            </a:endParaRPr>
          </a:p>
        </p:txBody>
      </p:sp>
      <p:pic>
        <p:nvPicPr>
          <p:cNvPr id="55299" name="Picture 3" descr="derm clinic, Ixtamir"/>
          <p:cNvPicPr>
            <a:picLocks noGrp="1" noChangeAspect="1" noChangeArrowheads="1"/>
          </p:cNvPicPr>
          <p:nvPr>
            <p:ph sz="half" idx="1"/>
          </p:nvPr>
        </p:nvPicPr>
        <p:blipFill>
          <a:blip r:embed="rId2" cstate="print"/>
          <a:srcRect/>
          <a:stretch>
            <a:fillRect/>
          </a:stretch>
        </p:blipFill>
        <p:spPr>
          <a:xfrm>
            <a:off x="2597150" y="3052763"/>
            <a:ext cx="3625850" cy="2719387"/>
          </a:xfrm>
          <a:noFill/>
        </p:spPr>
      </p:pic>
      <p:sp>
        <p:nvSpPr>
          <p:cNvPr id="55300" name="Text Box 9"/>
          <p:cNvSpPr txBox="1">
            <a:spLocks noChangeArrowheads="1"/>
          </p:cNvSpPr>
          <p:nvPr/>
        </p:nvSpPr>
        <p:spPr bwMode="auto">
          <a:xfrm>
            <a:off x="2554288" y="5792788"/>
            <a:ext cx="3722687" cy="523875"/>
          </a:xfrm>
          <a:prstGeom prst="rect">
            <a:avLst/>
          </a:prstGeom>
          <a:noFill/>
          <a:ln w="9525">
            <a:noFill/>
            <a:miter lim="800000"/>
            <a:headEnd/>
            <a:tailEnd/>
          </a:ln>
        </p:spPr>
        <p:txBody>
          <a:bodyPr wrap="none">
            <a:spAutoFit/>
          </a:bodyPr>
          <a:lstStyle/>
          <a:p>
            <a:r>
              <a:rPr lang="en-US" sz="2800">
                <a:solidFill>
                  <a:schemeClr val="bg1"/>
                </a:solidFill>
                <a:latin typeface="Arial" charset="0"/>
              </a:rPr>
              <a:t>Skin clinic in Mongolia</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42900" y="268022"/>
            <a:ext cx="8801100" cy="3103094"/>
          </a:xfrm>
          <a:prstGeom prst="rect">
            <a:avLst/>
          </a:prstGeom>
          <a:noFill/>
          <a:ln w="9525">
            <a:noFill/>
            <a:miter lim="800000"/>
            <a:headEnd/>
            <a:tailEnd/>
          </a:ln>
        </p:spPr>
        <p:txBody>
          <a:bodyPr>
            <a:spAutoFit/>
          </a:bodyPr>
          <a:lstStyle/>
          <a:p>
            <a:endParaRPr lang="en-US" sz="3200" b="1" u="sng" dirty="0">
              <a:solidFill>
                <a:srgbClr val="FFFF00"/>
              </a:solidFill>
              <a:latin typeface="Arial" charset="0"/>
            </a:endParaRPr>
          </a:p>
          <a:p>
            <a:pPr>
              <a:lnSpc>
                <a:spcPts val="4000"/>
              </a:lnSpc>
            </a:pPr>
            <a:r>
              <a:rPr lang="en-US" sz="2800" dirty="0" smtClean="0">
                <a:solidFill>
                  <a:schemeClr val="bg1"/>
                </a:solidFill>
                <a:latin typeface="Arial" charset="0"/>
              </a:rPr>
              <a:t>Triage</a:t>
            </a:r>
            <a:r>
              <a:rPr lang="en-US" sz="2800" dirty="0">
                <a:solidFill>
                  <a:schemeClr val="bg1"/>
                </a:solidFill>
                <a:latin typeface="Arial" charset="0"/>
              </a:rPr>
              <a:t>: language dependent.</a:t>
            </a:r>
          </a:p>
          <a:p>
            <a:pPr>
              <a:lnSpc>
                <a:spcPts val="4000"/>
              </a:lnSpc>
            </a:pPr>
            <a:r>
              <a:rPr lang="en-US" sz="2800" dirty="0">
                <a:solidFill>
                  <a:schemeClr val="bg1"/>
                </a:solidFill>
                <a:latin typeface="Arial" charset="0"/>
              </a:rPr>
              <a:t>Waiting areas: water, benches, out of the elements.</a:t>
            </a:r>
          </a:p>
          <a:p>
            <a:pPr>
              <a:lnSpc>
                <a:spcPts val="4000"/>
              </a:lnSpc>
            </a:pPr>
            <a:r>
              <a:rPr lang="en-US" sz="2800" dirty="0">
                <a:solidFill>
                  <a:schemeClr val="bg1"/>
                </a:solidFill>
                <a:latin typeface="Arial" charset="0"/>
              </a:rPr>
              <a:t>Avenues of approach .</a:t>
            </a:r>
          </a:p>
          <a:p>
            <a:pPr>
              <a:lnSpc>
                <a:spcPts val="4000"/>
              </a:lnSpc>
            </a:pPr>
            <a:r>
              <a:rPr lang="en-US" sz="2800" dirty="0">
                <a:solidFill>
                  <a:schemeClr val="bg1"/>
                </a:solidFill>
                <a:latin typeface="Arial" charset="0"/>
              </a:rPr>
              <a:t>Establish a secure pharmacy.</a:t>
            </a:r>
          </a:p>
          <a:p>
            <a:pPr>
              <a:lnSpc>
                <a:spcPts val="4000"/>
              </a:lnSpc>
            </a:pPr>
            <a:r>
              <a:rPr lang="en-US" sz="2800" dirty="0">
                <a:solidFill>
                  <a:schemeClr val="bg1"/>
                </a:solidFill>
                <a:latin typeface="Arial" charset="0"/>
              </a:rPr>
              <a:t>Crowd control, especially at the </a:t>
            </a:r>
            <a:r>
              <a:rPr lang="en-US" sz="2800" dirty="0" smtClean="0">
                <a:solidFill>
                  <a:schemeClr val="bg1"/>
                </a:solidFill>
                <a:latin typeface="Arial" charset="0"/>
              </a:rPr>
              <a:t>pharmacy.</a:t>
            </a:r>
            <a:endParaRPr lang="en-US" sz="2800" dirty="0">
              <a:solidFill>
                <a:schemeClr val="bg1"/>
              </a:solidFill>
              <a:latin typeface="Arial" charset="0"/>
            </a:endParaRPr>
          </a:p>
        </p:txBody>
      </p:sp>
      <p:pic>
        <p:nvPicPr>
          <p:cNvPr id="56323" name="Picture 3" descr="d:\norton senegal\DSCN1249.JPG"/>
          <p:cNvPicPr>
            <a:picLocks noChangeAspect="1" noChangeArrowheads="1"/>
          </p:cNvPicPr>
          <p:nvPr/>
        </p:nvPicPr>
        <p:blipFill>
          <a:blip r:embed="rId2" cstate="print"/>
          <a:srcRect/>
          <a:stretch>
            <a:fillRect/>
          </a:stretch>
        </p:blipFill>
        <p:spPr bwMode="auto">
          <a:xfrm>
            <a:off x="0" y="3600450"/>
            <a:ext cx="4343400" cy="3257550"/>
          </a:xfrm>
          <a:prstGeom prst="rect">
            <a:avLst/>
          </a:prstGeom>
          <a:noFill/>
          <a:ln w="9525">
            <a:noFill/>
            <a:miter lim="800000"/>
            <a:headEnd/>
            <a:tailEnd/>
          </a:ln>
        </p:spPr>
      </p:pic>
      <p:pic>
        <p:nvPicPr>
          <p:cNvPr id="56324" name="Picture 3" descr="DSCN0025"/>
          <p:cNvPicPr>
            <a:picLocks noChangeAspect="1" noChangeArrowheads="1"/>
          </p:cNvPicPr>
          <p:nvPr/>
        </p:nvPicPr>
        <p:blipFill>
          <a:blip r:embed="rId3" cstate="print"/>
          <a:srcRect/>
          <a:stretch>
            <a:fillRect/>
          </a:stretch>
        </p:blipFill>
        <p:spPr bwMode="auto">
          <a:xfrm>
            <a:off x="4759325" y="3568700"/>
            <a:ext cx="4368800" cy="3276600"/>
          </a:xfrm>
          <a:prstGeom prst="rect">
            <a:avLst/>
          </a:prstGeom>
          <a:noFill/>
          <a:ln w="9525">
            <a:noFill/>
            <a:miter lim="800000"/>
            <a:headEnd/>
            <a:tailEnd/>
          </a:ln>
        </p:spPr>
      </p:pic>
      <p:sp>
        <p:nvSpPr>
          <p:cNvPr id="6" name="TextBox 5"/>
          <p:cNvSpPr txBox="1"/>
          <p:nvPr/>
        </p:nvSpPr>
        <p:spPr>
          <a:xfrm>
            <a:off x="47298" y="6337845"/>
            <a:ext cx="1316038" cy="461963"/>
          </a:xfrm>
          <a:prstGeom prst="rect">
            <a:avLst/>
          </a:prstGeom>
          <a:solidFill>
            <a:schemeClr val="tx1"/>
          </a:solidFill>
          <a:ln>
            <a:solidFill>
              <a:schemeClr val="tx2"/>
            </a:solidFill>
          </a:ln>
          <a:effectLst>
            <a:outerShdw blurRad="50800" dist="63500" dir="18900000" sx="106000" sy="106000" algn="bl" rotWithShape="0">
              <a:prstClr val="black">
                <a:alpha val="40000"/>
              </a:prstClr>
            </a:outerShdw>
          </a:effectLst>
        </p:spPr>
        <p:txBody>
          <a:bodyPr wrap="none">
            <a:spAutoFit/>
          </a:bodyPr>
          <a:lstStyle/>
          <a:p>
            <a:pPr>
              <a:defRPr/>
            </a:pPr>
            <a:r>
              <a:rPr lang="en-US" dirty="0">
                <a:solidFill>
                  <a:schemeClr val="tx2"/>
                </a:solidFill>
                <a:latin typeface="+mn-lt"/>
              </a:rPr>
              <a:t>Senegal</a:t>
            </a:r>
          </a:p>
        </p:txBody>
      </p:sp>
      <p:sp>
        <p:nvSpPr>
          <p:cNvPr id="9" name="Text Box 2"/>
          <p:cNvSpPr txBox="1">
            <a:spLocks noChangeArrowheads="1"/>
          </p:cNvSpPr>
          <p:nvPr/>
        </p:nvSpPr>
        <p:spPr bwMode="auto">
          <a:xfrm>
            <a:off x="342900" y="0"/>
            <a:ext cx="8801100" cy="707886"/>
          </a:xfrm>
          <a:prstGeom prst="rect">
            <a:avLst/>
          </a:prstGeom>
          <a:noFill/>
          <a:ln w="9525">
            <a:noFill/>
            <a:miter lim="800000"/>
            <a:headEnd/>
            <a:tailEnd/>
          </a:ln>
        </p:spPr>
        <p:txBody>
          <a:bodyPr>
            <a:spAutoFit/>
          </a:bodyPr>
          <a:lstStyle/>
          <a:p>
            <a:r>
              <a:rPr lang="en-US" sz="4000" b="1" u="sng" dirty="0" smtClean="0">
                <a:solidFill>
                  <a:srgbClr val="FFFF00"/>
                </a:solidFill>
                <a:latin typeface="Arial" charset="0"/>
              </a:rPr>
              <a:t>Does a </a:t>
            </a:r>
            <a:r>
              <a:rPr lang="en-US" sz="4000" b="1" u="sng" dirty="0" err="1" smtClean="0">
                <a:solidFill>
                  <a:srgbClr val="FFFF00"/>
                </a:solidFill>
                <a:latin typeface="Arial" charset="0"/>
              </a:rPr>
              <a:t>Derm</a:t>
            </a:r>
            <a:r>
              <a:rPr lang="en-US" sz="4000" b="1" u="sng" dirty="0" smtClean="0">
                <a:solidFill>
                  <a:srgbClr val="FFFF00"/>
                </a:solidFill>
                <a:latin typeface="Arial" charset="0"/>
              </a:rPr>
              <a:t> Clinic </a:t>
            </a:r>
            <a:r>
              <a:rPr lang="en-US" sz="4000" b="1" u="sng" dirty="0">
                <a:solidFill>
                  <a:srgbClr val="FFFF00"/>
                </a:solidFill>
                <a:latin typeface="Arial" charset="0"/>
              </a:rPr>
              <a:t>already </a:t>
            </a:r>
            <a:r>
              <a:rPr lang="en-US" sz="4000" b="1" u="sng" dirty="0" smtClean="0">
                <a:solidFill>
                  <a:srgbClr val="FFFF00"/>
                </a:solidFill>
                <a:latin typeface="Arial" charset="0"/>
              </a:rPr>
              <a:t>exist?</a:t>
            </a:r>
            <a:endParaRPr lang="en-US" sz="2800" dirty="0">
              <a:solidFill>
                <a:schemeClr val="bg1"/>
              </a:solidFill>
              <a:latin typeface="Arial" charset="0"/>
            </a:endParaRPr>
          </a:p>
        </p:txBody>
      </p:sp>
      <p:sp>
        <p:nvSpPr>
          <p:cNvPr id="10" name="TextBox 9"/>
          <p:cNvSpPr txBox="1"/>
          <p:nvPr/>
        </p:nvSpPr>
        <p:spPr>
          <a:xfrm>
            <a:off x="7735614" y="6333271"/>
            <a:ext cx="1109599" cy="461665"/>
          </a:xfrm>
          <a:prstGeom prst="rect">
            <a:avLst/>
          </a:prstGeom>
          <a:solidFill>
            <a:schemeClr val="tx1"/>
          </a:solidFill>
          <a:ln>
            <a:solidFill>
              <a:schemeClr val="tx2"/>
            </a:solidFill>
          </a:ln>
          <a:effectLst>
            <a:outerShdw blurRad="50800" dist="63500" dir="18900000" sx="106000" sy="106000" algn="bl" rotWithShape="0">
              <a:prstClr val="black">
                <a:alpha val="40000"/>
              </a:prstClr>
            </a:outerShdw>
          </a:effectLst>
        </p:spPr>
        <p:txBody>
          <a:bodyPr wrap="none">
            <a:spAutoFit/>
          </a:bodyPr>
          <a:lstStyle/>
          <a:p>
            <a:pPr>
              <a:defRPr/>
            </a:pPr>
            <a:r>
              <a:rPr lang="en-US" dirty="0" smtClean="0">
                <a:solidFill>
                  <a:schemeClr val="tx2"/>
                </a:solidFill>
                <a:latin typeface="+mn-lt"/>
              </a:rPr>
              <a:t>Ghana</a:t>
            </a:r>
            <a:endParaRPr lang="en-US" dirty="0">
              <a:solidFill>
                <a:schemeClr val="tx2"/>
              </a:solidFill>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7" descr="Cooperativa site"/>
          <p:cNvPicPr>
            <a:picLocks noChangeAspect="1" noChangeArrowheads="1"/>
          </p:cNvPicPr>
          <p:nvPr/>
        </p:nvPicPr>
        <p:blipFill>
          <a:blip r:embed="rId2" cstate="print"/>
          <a:srcRect b="13333"/>
          <a:stretch>
            <a:fillRect/>
          </a:stretch>
        </p:blipFill>
        <p:spPr bwMode="auto">
          <a:xfrm>
            <a:off x="-2" y="466892"/>
            <a:ext cx="9094637" cy="5911515"/>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287001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solidFill>
                  <a:srgbClr val="FFFF00"/>
                </a:solidFill>
              </a:rPr>
              <a:t>You may find a health center with little to no capabilities…</a:t>
            </a:r>
            <a:endParaRPr lang="en-US" dirty="0">
              <a:solidFill>
                <a:srgbClr val="FFFF00"/>
              </a:solidFill>
            </a:endParaRPr>
          </a:p>
        </p:txBody>
      </p:sp>
      <p:pic>
        <p:nvPicPr>
          <p:cNvPr id="73730" name="Picture 2" descr="E:\scanned\CCF10082010_00008.jpg"/>
          <p:cNvPicPr>
            <a:picLocks noChangeAspect="1" noChangeArrowheads="1"/>
          </p:cNvPicPr>
          <p:nvPr/>
        </p:nvPicPr>
        <p:blipFill>
          <a:blip r:embed="rId2" cstate="print"/>
          <a:srcRect t="10072"/>
          <a:stretch>
            <a:fillRect/>
          </a:stretch>
        </p:blipFill>
        <p:spPr bwMode="auto">
          <a:xfrm>
            <a:off x="838200" y="1828800"/>
            <a:ext cx="7588526" cy="4762259"/>
          </a:xfrm>
          <a:prstGeom prst="rect">
            <a:avLst/>
          </a:prstGeom>
          <a:noFill/>
        </p:spPr>
      </p:pic>
    </p:spTree>
    <p:extLst>
      <p:ext uri="{BB962C8B-B14F-4D97-AF65-F5344CB8AC3E}">
        <p14:creationId xmlns:p14="http://schemas.microsoft.com/office/powerpoint/2010/main" val="1705544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5"/>
          <p:cNvSpPr txBox="1">
            <a:spLocks noChangeArrowheads="1"/>
          </p:cNvSpPr>
          <p:nvPr/>
        </p:nvSpPr>
        <p:spPr bwMode="auto">
          <a:xfrm>
            <a:off x="2841248" y="3146215"/>
            <a:ext cx="6476178" cy="3637919"/>
          </a:xfrm>
          <a:prstGeom prst="rect">
            <a:avLst/>
          </a:prstGeom>
          <a:noFill/>
          <a:ln w="9525">
            <a:noFill/>
            <a:miter lim="800000"/>
            <a:headEnd/>
            <a:tailEnd/>
          </a:ln>
        </p:spPr>
        <p:txBody>
          <a:bodyPr wrap="square">
            <a:spAutoFit/>
          </a:bodyPr>
          <a:lstStyle/>
          <a:p>
            <a:pPr>
              <a:lnSpc>
                <a:spcPct val="120000"/>
              </a:lnSpc>
            </a:pPr>
            <a:r>
              <a:rPr lang="en-US" sz="3200" dirty="0">
                <a:solidFill>
                  <a:schemeClr val="bg1"/>
                </a:solidFill>
                <a:latin typeface="Arial" charset="0"/>
              </a:rPr>
              <a:t>Eczema / </a:t>
            </a:r>
            <a:r>
              <a:rPr lang="en-US" sz="3200" dirty="0" smtClean="0">
                <a:solidFill>
                  <a:schemeClr val="bg1"/>
                </a:solidFill>
                <a:latin typeface="Arial" charset="0"/>
              </a:rPr>
              <a:t>dermatitis.</a:t>
            </a:r>
            <a:endParaRPr lang="en-US" sz="3200" dirty="0">
              <a:solidFill>
                <a:schemeClr val="bg1"/>
              </a:solidFill>
              <a:latin typeface="Arial" charset="0"/>
            </a:endParaRPr>
          </a:p>
          <a:p>
            <a:pPr>
              <a:lnSpc>
                <a:spcPct val="120000"/>
              </a:lnSpc>
            </a:pPr>
            <a:r>
              <a:rPr lang="en-US" sz="3200" dirty="0" err="1" smtClean="0">
                <a:solidFill>
                  <a:schemeClr val="bg1"/>
                </a:solidFill>
                <a:latin typeface="Arial" charset="0"/>
              </a:rPr>
              <a:t>Pyodermas</a:t>
            </a:r>
            <a:r>
              <a:rPr lang="en-US" sz="3200" dirty="0" smtClean="0">
                <a:solidFill>
                  <a:schemeClr val="bg1"/>
                </a:solidFill>
                <a:latin typeface="Arial" charset="0"/>
              </a:rPr>
              <a:t>.</a:t>
            </a:r>
            <a:endParaRPr lang="en-US" sz="3200" dirty="0">
              <a:solidFill>
                <a:schemeClr val="bg1"/>
              </a:solidFill>
              <a:latin typeface="Arial" charset="0"/>
            </a:endParaRPr>
          </a:p>
          <a:p>
            <a:pPr>
              <a:lnSpc>
                <a:spcPct val="120000"/>
              </a:lnSpc>
            </a:pPr>
            <a:r>
              <a:rPr lang="en-US" sz="3200" dirty="0">
                <a:solidFill>
                  <a:schemeClr val="bg1"/>
                </a:solidFill>
                <a:latin typeface="Arial" charset="0"/>
              </a:rPr>
              <a:t>Infestations with </a:t>
            </a:r>
            <a:r>
              <a:rPr lang="en-US" sz="3200" dirty="0" smtClean="0">
                <a:solidFill>
                  <a:schemeClr val="bg1"/>
                </a:solidFill>
                <a:latin typeface="Arial" charset="0"/>
              </a:rPr>
              <a:t>scabies or lice.</a:t>
            </a:r>
            <a:endParaRPr lang="en-US" sz="3200" dirty="0">
              <a:solidFill>
                <a:schemeClr val="bg1"/>
              </a:solidFill>
              <a:latin typeface="Arial" charset="0"/>
            </a:endParaRPr>
          </a:p>
          <a:p>
            <a:pPr>
              <a:lnSpc>
                <a:spcPct val="120000"/>
              </a:lnSpc>
            </a:pPr>
            <a:r>
              <a:rPr lang="en-US" sz="3200" dirty="0" err="1">
                <a:solidFill>
                  <a:schemeClr val="bg1"/>
                </a:solidFill>
                <a:latin typeface="Arial" charset="0"/>
              </a:rPr>
              <a:t>Dermatophyte</a:t>
            </a:r>
            <a:r>
              <a:rPr lang="en-US" sz="3200" dirty="0">
                <a:solidFill>
                  <a:schemeClr val="bg1"/>
                </a:solidFill>
                <a:latin typeface="Arial" charset="0"/>
              </a:rPr>
              <a:t> </a:t>
            </a:r>
            <a:r>
              <a:rPr lang="en-US" sz="3200" dirty="0" smtClean="0">
                <a:solidFill>
                  <a:schemeClr val="bg1"/>
                </a:solidFill>
                <a:latin typeface="Arial" charset="0"/>
              </a:rPr>
              <a:t>infections.</a:t>
            </a:r>
            <a:endParaRPr lang="en-US" sz="3200" dirty="0">
              <a:solidFill>
                <a:schemeClr val="bg1"/>
              </a:solidFill>
              <a:latin typeface="Arial" charset="0"/>
            </a:endParaRPr>
          </a:p>
          <a:p>
            <a:pPr>
              <a:lnSpc>
                <a:spcPct val="120000"/>
              </a:lnSpc>
            </a:pPr>
            <a:r>
              <a:rPr lang="en-US" sz="3200" dirty="0" err="1">
                <a:solidFill>
                  <a:schemeClr val="bg1"/>
                </a:solidFill>
                <a:latin typeface="Arial" charset="0"/>
              </a:rPr>
              <a:t>Tinea</a:t>
            </a:r>
            <a:r>
              <a:rPr lang="en-US" sz="3200" dirty="0">
                <a:solidFill>
                  <a:schemeClr val="bg1"/>
                </a:solidFill>
                <a:latin typeface="Arial" charset="0"/>
              </a:rPr>
              <a:t> </a:t>
            </a:r>
            <a:r>
              <a:rPr lang="en-US" sz="3200" dirty="0" err="1" smtClean="0">
                <a:solidFill>
                  <a:schemeClr val="bg1"/>
                </a:solidFill>
                <a:latin typeface="Arial" charset="0"/>
              </a:rPr>
              <a:t>versicolor</a:t>
            </a:r>
            <a:r>
              <a:rPr lang="en-US" sz="3200" dirty="0" smtClean="0">
                <a:solidFill>
                  <a:schemeClr val="bg1"/>
                </a:solidFill>
                <a:latin typeface="Arial" charset="0"/>
              </a:rPr>
              <a:t>.</a:t>
            </a:r>
            <a:endParaRPr lang="en-US" sz="3200" dirty="0">
              <a:solidFill>
                <a:schemeClr val="bg1"/>
              </a:solidFill>
              <a:latin typeface="Arial" charset="0"/>
            </a:endParaRPr>
          </a:p>
          <a:p>
            <a:pPr>
              <a:lnSpc>
                <a:spcPct val="120000"/>
              </a:lnSpc>
            </a:pPr>
            <a:r>
              <a:rPr lang="en-US" sz="3200" dirty="0">
                <a:solidFill>
                  <a:schemeClr val="bg1"/>
                </a:solidFill>
                <a:latin typeface="Arial" charset="0"/>
              </a:rPr>
              <a:t>Pigmentation </a:t>
            </a:r>
            <a:r>
              <a:rPr lang="en-US" sz="3200" dirty="0" smtClean="0">
                <a:solidFill>
                  <a:schemeClr val="bg1"/>
                </a:solidFill>
                <a:latin typeface="Arial" charset="0"/>
              </a:rPr>
              <a:t>disorders.</a:t>
            </a:r>
            <a:endParaRPr lang="en-US" sz="3200" dirty="0">
              <a:solidFill>
                <a:schemeClr val="bg1"/>
              </a:solidFill>
              <a:latin typeface="Arial" charset="0"/>
            </a:endParaRPr>
          </a:p>
        </p:txBody>
      </p:sp>
      <p:pic>
        <p:nvPicPr>
          <p:cNvPr id="66565" name="Picture 6" descr="SC lice poster"/>
          <p:cNvPicPr>
            <a:picLocks noChangeAspect="1" noChangeArrowheads="1"/>
          </p:cNvPicPr>
          <p:nvPr/>
        </p:nvPicPr>
        <p:blipFill>
          <a:blip r:embed="rId2" cstate="print"/>
          <a:srcRect l="49864" t="7858" r="8046" b="13321"/>
          <a:stretch>
            <a:fillRect/>
          </a:stretch>
        </p:blipFill>
        <p:spPr bwMode="auto">
          <a:xfrm>
            <a:off x="6676858" y="16042"/>
            <a:ext cx="2451100" cy="3444207"/>
          </a:xfrm>
          <a:prstGeom prst="rect">
            <a:avLst/>
          </a:prstGeom>
          <a:noFill/>
          <a:ln w="19050">
            <a:solidFill>
              <a:schemeClr val="tx2"/>
            </a:solidFill>
            <a:miter lim="800000"/>
            <a:headEnd/>
            <a:tailEnd/>
          </a:ln>
        </p:spPr>
      </p:pic>
      <p:pic>
        <p:nvPicPr>
          <p:cNvPr id="66566" name="Picture 7" descr="DSCN8591"/>
          <p:cNvPicPr>
            <a:picLocks noChangeAspect="1" noChangeArrowheads="1"/>
          </p:cNvPicPr>
          <p:nvPr/>
        </p:nvPicPr>
        <p:blipFill>
          <a:blip r:embed="rId3" cstate="print"/>
          <a:srcRect l="15471" t="3249" r="29417" b="4645"/>
          <a:stretch>
            <a:fillRect/>
          </a:stretch>
        </p:blipFill>
        <p:spPr bwMode="auto">
          <a:xfrm>
            <a:off x="0" y="567375"/>
            <a:ext cx="2822028" cy="6290626"/>
          </a:xfrm>
          <a:prstGeom prst="rect">
            <a:avLst/>
          </a:prstGeom>
          <a:noFill/>
          <a:ln w="28575">
            <a:solidFill>
              <a:schemeClr val="tx2"/>
            </a:solidFill>
            <a:miter lim="800000"/>
            <a:headEnd/>
            <a:tailEnd/>
          </a:ln>
        </p:spPr>
      </p:pic>
      <p:sp>
        <p:nvSpPr>
          <p:cNvPr id="6" name="TextBox 5"/>
          <p:cNvSpPr txBox="1"/>
          <p:nvPr/>
        </p:nvSpPr>
        <p:spPr>
          <a:xfrm>
            <a:off x="753980" y="4299284"/>
            <a:ext cx="1395663" cy="1200329"/>
          </a:xfrm>
          <a:prstGeom prst="rect">
            <a:avLst/>
          </a:prstGeom>
          <a:solidFill>
            <a:srgbClr val="FFFFFF">
              <a:alpha val="65098"/>
            </a:srgbClr>
          </a:solidFill>
          <a:effectLst>
            <a:softEdge rad="63500"/>
          </a:effectLst>
        </p:spPr>
        <p:txBody>
          <a:bodyPr wrap="square" rtlCol="0">
            <a:spAutoFit/>
          </a:bodyPr>
          <a:lstStyle/>
          <a:p>
            <a:pPr algn="ctr"/>
            <a:r>
              <a:rPr lang="en-US" dirty="0" smtClean="0">
                <a:solidFill>
                  <a:schemeClr val="tx2"/>
                </a:solidFill>
                <a:latin typeface="+mn-lt"/>
              </a:rPr>
              <a:t>Brothers with scabies</a:t>
            </a:r>
            <a:endParaRPr lang="en-US" dirty="0">
              <a:solidFill>
                <a:schemeClr val="tx2"/>
              </a:solidFill>
              <a:latin typeface="+mn-lt"/>
            </a:endParaRPr>
          </a:p>
        </p:txBody>
      </p:sp>
      <p:sp>
        <p:nvSpPr>
          <p:cNvPr id="66562" name="Text Box 3"/>
          <p:cNvSpPr txBox="1">
            <a:spLocks noChangeArrowheads="1"/>
          </p:cNvSpPr>
          <p:nvPr/>
        </p:nvSpPr>
        <p:spPr bwMode="auto">
          <a:xfrm>
            <a:off x="0" y="0"/>
            <a:ext cx="8801100" cy="1739900"/>
          </a:xfrm>
          <a:prstGeom prst="rect">
            <a:avLst/>
          </a:prstGeom>
          <a:noFill/>
          <a:ln w="9525">
            <a:noFill/>
            <a:miter lim="800000"/>
            <a:headEnd/>
            <a:tailEnd/>
          </a:ln>
        </p:spPr>
        <p:txBody>
          <a:bodyPr>
            <a:spAutoFit/>
          </a:bodyPr>
          <a:lstStyle/>
          <a:p>
            <a:r>
              <a:rPr lang="en-US" sz="3600" b="1" u="sng" dirty="0" err="1">
                <a:solidFill>
                  <a:srgbClr val="FFFF00"/>
                </a:solidFill>
                <a:latin typeface="Arial" charset="0"/>
              </a:rPr>
              <a:t>Hyperendemic</a:t>
            </a:r>
            <a:r>
              <a:rPr lang="en-US" sz="3600" b="1" u="sng" dirty="0">
                <a:solidFill>
                  <a:srgbClr val="FFFF00"/>
                </a:solidFill>
                <a:latin typeface="Arial" charset="0"/>
              </a:rPr>
              <a:t> conditions</a:t>
            </a:r>
          </a:p>
          <a:p>
            <a:endParaRPr lang="en-US" sz="3600" u="sng" dirty="0">
              <a:solidFill>
                <a:srgbClr val="FFFF00"/>
              </a:solidFill>
              <a:latin typeface="Arial" charset="0"/>
            </a:endParaRPr>
          </a:p>
          <a:p>
            <a:endParaRPr lang="en-US" sz="3600" dirty="0">
              <a:solidFill>
                <a:srgbClr val="FFFFCC"/>
              </a:solidFill>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p:txBody>
          <a:bodyPr/>
          <a:lstStyle/>
          <a:p>
            <a:endParaRPr lang="en-US" smtClean="0"/>
          </a:p>
        </p:txBody>
      </p:sp>
      <p:pic>
        <p:nvPicPr>
          <p:cNvPr id="149507" name="Picture 3" descr="DSCN8993"/>
          <p:cNvPicPr>
            <a:picLocks noChangeAspect="1" noChangeArrowheads="1"/>
          </p:cNvPicPr>
          <p:nvPr/>
        </p:nvPicPr>
        <p:blipFill>
          <a:blip r:embed="rId2" cstate="print"/>
          <a:srcRect/>
          <a:stretch>
            <a:fillRect/>
          </a:stretch>
        </p:blipFill>
        <p:spPr bwMode="auto">
          <a:xfrm>
            <a:off x="9525" y="6350"/>
            <a:ext cx="9126538" cy="6845300"/>
          </a:xfrm>
          <a:prstGeom prst="rect">
            <a:avLst/>
          </a:prstGeom>
          <a:noFill/>
          <a:ln w="9525">
            <a:noFill/>
            <a:miter lim="800000"/>
            <a:headEnd/>
            <a:tailEnd/>
          </a:ln>
        </p:spPr>
      </p:pic>
    </p:spTree>
    <p:extLst>
      <p:ext uri="{BB962C8B-B14F-4D97-AF65-F5344CB8AC3E}">
        <p14:creationId xmlns:p14="http://schemas.microsoft.com/office/powerpoint/2010/main" val="4198380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p:txBody>
          <a:bodyPr/>
          <a:lstStyle/>
          <a:p>
            <a:endParaRPr lang="en-US" smtClean="0"/>
          </a:p>
        </p:txBody>
      </p:sp>
      <p:pic>
        <p:nvPicPr>
          <p:cNvPr id="61443" name="Picture 3" descr="DSCN9190"/>
          <p:cNvPicPr>
            <a:picLocks noChangeAspect="1" noChangeArrowheads="1"/>
          </p:cNvPicPr>
          <p:nvPr/>
        </p:nvPicPr>
        <p:blipFill>
          <a:blip r:embed="rId2" cstate="print"/>
          <a:srcRect l="23413" t="9787" r="7027" b="9949"/>
          <a:stretch>
            <a:fillRect/>
          </a:stretch>
        </p:blipFill>
        <p:spPr bwMode="auto">
          <a:xfrm>
            <a:off x="350838" y="1182688"/>
            <a:ext cx="4581525" cy="3965575"/>
          </a:xfrm>
          <a:prstGeom prst="rect">
            <a:avLst/>
          </a:prstGeom>
          <a:noFill/>
          <a:ln w="9525">
            <a:solidFill>
              <a:schemeClr val="tx2"/>
            </a:solidFill>
            <a:miter lim="800000"/>
            <a:headEnd/>
            <a:tailEnd/>
          </a:ln>
        </p:spPr>
      </p:pic>
      <p:pic>
        <p:nvPicPr>
          <p:cNvPr id="61444" name="Picture 3" descr="DSCN9199"/>
          <p:cNvPicPr>
            <a:picLocks noChangeAspect="1" noChangeArrowheads="1"/>
          </p:cNvPicPr>
          <p:nvPr/>
        </p:nvPicPr>
        <p:blipFill>
          <a:blip r:embed="rId3" cstate="print"/>
          <a:srcRect l="13916" r="22369"/>
          <a:stretch>
            <a:fillRect/>
          </a:stretch>
        </p:blipFill>
        <p:spPr bwMode="auto">
          <a:xfrm>
            <a:off x="5313363" y="1022350"/>
            <a:ext cx="3508375" cy="4130675"/>
          </a:xfrm>
          <a:prstGeom prst="rect">
            <a:avLst/>
          </a:prstGeom>
          <a:noFill/>
          <a:ln w="9525">
            <a:solidFill>
              <a:schemeClr val="tx2"/>
            </a:solidFill>
            <a:miter lim="800000"/>
            <a:headEnd/>
            <a:tailEnd/>
          </a:ln>
        </p:spPr>
      </p:pic>
      <p:sp>
        <p:nvSpPr>
          <p:cNvPr id="6" name="TextBox 5"/>
          <p:cNvSpPr txBox="1"/>
          <p:nvPr/>
        </p:nvSpPr>
        <p:spPr>
          <a:xfrm>
            <a:off x="725488" y="5123905"/>
            <a:ext cx="3825086" cy="954107"/>
          </a:xfrm>
          <a:prstGeom prst="rect">
            <a:avLst/>
          </a:prstGeom>
          <a:noFill/>
          <a:ln>
            <a:noFill/>
          </a:ln>
        </p:spPr>
        <p:txBody>
          <a:bodyPr wrap="none">
            <a:spAutoFit/>
          </a:bodyPr>
          <a:lstStyle/>
          <a:p>
            <a:pPr algn="ctr">
              <a:defRPr/>
            </a:pPr>
            <a:r>
              <a:rPr lang="en-US" sz="2800" dirty="0">
                <a:effectLst>
                  <a:outerShdw blurRad="38100" dist="38100" dir="2700000" algn="tl">
                    <a:srgbClr val="000000">
                      <a:alpha val="43137"/>
                    </a:srgbClr>
                  </a:outerShdw>
                </a:effectLst>
                <a:latin typeface="+mn-lt"/>
              </a:rPr>
              <a:t>Sodium </a:t>
            </a:r>
            <a:r>
              <a:rPr lang="en-US" sz="2800" dirty="0" err="1" smtClean="0">
                <a:effectLst>
                  <a:outerShdw blurRad="38100" dist="38100" dir="2700000" algn="tl">
                    <a:srgbClr val="000000">
                      <a:alpha val="43137"/>
                    </a:srgbClr>
                  </a:outerShdw>
                </a:effectLst>
                <a:latin typeface="+mn-lt"/>
              </a:rPr>
              <a:t>stibogluconate</a:t>
            </a:r>
            <a:endParaRPr lang="en-US" sz="2800" dirty="0" smtClean="0">
              <a:effectLst>
                <a:outerShdw blurRad="38100" dist="38100" dir="2700000" algn="tl">
                  <a:srgbClr val="000000">
                    <a:alpha val="43137"/>
                  </a:srgbClr>
                </a:outerShdw>
              </a:effectLst>
              <a:latin typeface="+mn-lt"/>
            </a:endParaRPr>
          </a:p>
          <a:p>
            <a:pPr algn="ctr">
              <a:defRPr/>
            </a:pPr>
            <a:r>
              <a:rPr lang="en-US" sz="2800" dirty="0" smtClean="0">
                <a:effectLst>
                  <a:outerShdw blurRad="38100" dist="38100" dir="2700000" algn="tl">
                    <a:srgbClr val="000000">
                      <a:alpha val="43137"/>
                    </a:srgbClr>
                  </a:outerShdw>
                </a:effectLst>
                <a:latin typeface="+mn-lt"/>
              </a:rPr>
              <a:t>(</a:t>
            </a:r>
            <a:r>
              <a:rPr lang="en-US" sz="2800" dirty="0" err="1" smtClean="0">
                <a:effectLst>
                  <a:outerShdw blurRad="38100" dist="38100" dir="2700000" algn="tl">
                    <a:srgbClr val="000000">
                      <a:alpha val="43137"/>
                    </a:srgbClr>
                  </a:outerShdw>
                </a:effectLst>
                <a:latin typeface="+mn-lt"/>
              </a:rPr>
              <a:t>Leishmaniasis</a:t>
            </a:r>
            <a:r>
              <a:rPr lang="en-US" sz="2800" dirty="0" smtClean="0">
                <a:effectLst>
                  <a:outerShdw blurRad="38100" dist="38100" dir="2700000" algn="tl">
                    <a:srgbClr val="000000">
                      <a:alpha val="43137"/>
                    </a:srgbClr>
                  </a:outerShdw>
                </a:effectLst>
                <a:latin typeface="+mn-lt"/>
              </a:rPr>
              <a:t>)</a:t>
            </a:r>
            <a:endParaRPr lang="en-US" sz="2800" dirty="0">
              <a:effectLst>
                <a:outerShdw blurRad="38100" dist="38100" dir="2700000" algn="tl">
                  <a:srgbClr val="000000">
                    <a:alpha val="43137"/>
                  </a:srgbClr>
                </a:outerShdw>
              </a:effectLst>
              <a:latin typeface="+mn-lt"/>
            </a:endParaRPr>
          </a:p>
        </p:txBody>
      </p:sp>
      <p:sp>
        <p:nvSpPr>
          <p:cNvPr id="7" name="TextBox 6"/>
          <p:cNvSpPr txBox="1"/>
          <p:nvPr/>
        </p:nvSpPr>
        <p:spPr>
          <a:xfrm>
            <a:off x="6127750" y="5165507"/>
            <a:ext cx="2145139" cy="954107"/>
          </a:xfrm>
          <a:prstGeom prst="rect">
            <a:avLst/>
          </a:prstGeom>
          <a:noFill/>
          <a:ln>
            <a:noFill/>
          </a:ln>
        </p:spPr>
        <p:txBody>
          <a:bodyPr wrap="none">
            <a:spAutoFit/>
          </a:bodyPr>
          <a:lstStyle/>
          <a:p>
            <a:pPr algn="ctr">
              <a:defRPr/>
            </a:pPr>
            <a:r>
              <a:rPr lang="en-US" sz="2800" dirty="0" err="1" smtClean="0">
                <a:effectLst>
                  <a:outerShdw blurRad="38100" dist="38100" dir="2700000" algn="tl">
                    <a:srgbClr val="000000">
                      <a:alpha val="43137"/>
                    </a:srgbClr>
                  </a:outerShdw>
                </a:effectLst>
                <a:latin typeface="+mn-lt"/>
              </a:rPr>
              <a:t>Niclosamide</a:t>
            </a:r>
            <a:endParaRPr lang="en-US" sz="2800" dirty="0" smtClean="0">
              <a:effectLst>
                <a:outerShdw blurRad="38100" dist="38100" dir="2700000" algn="tl">
                  <a:srgbClr val="000000">
                    <a:alpha val="43137"/>
                  </a:srgbClr>
                </a:outerShdw>
              </a:effectLst>
              <a:latin typeface="+mn-lt"/>
            </a:endParaRPr>
          </a:p>
          <a:p>
            <a:pPr algn="ctr">
              <a:defRPr/>
            </a:pPr>
            <a:r>
              <a:rPr lang="en-US" sz="2800" dirty="0" smtClean="0">
                <a:effectLst>
                  <a:outerShdw blurRad="38100" dist="38100" dir="2700000" algn="tl">
                    <a:srgbClr val="000000">
                      <a:alpha val="43137"/>
                    </a:srgbClr>
                  </a:outerShdw>
                </a:effectLst>
                <a:latin typeface="+mn-lt"/>
              </a:rPr>
              <a:t>(Tapeworm)</a:t>
            </a:r>
            <a:endParaRPr lang="en-US" sz="2800" dirty="0">
              <a:effectLst>
                <a:outerShdw blurRad="38100" dist="38100" dir="2700000" algn="tl">
                  <a:srgbClr val="000000">
                    <a:alpha val="43137"/>
                  </a:srgbClr>
                </a:outerShdw>
              </a:effectLst>
              <a:latin typeface="+mn-l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76275" y="5635"/>
            <a:ext cx="7772400" cy="908761"/>
          </a:xfrm>
        </p:spPr>
        <p:txBody>
          <a:bodyPr/>
          <a:lstStyle/>
          <a:p>
            <a:r>
              <a:rPr lang="en-US" dirty="0" err="1" smtClean="0"/>
              <a:t>AAD’s</a:t>
            </a:r>
            <a:r>
              <a:rPr lang="en-US" dirty="0" smtClean="0"/>
              <a:t> laminated cards</a:t>
            </a:r>
          </a:p>
        </p:txBody>
      </p:sp>
      <p:sp>
        <p:nvSpPr>
          <p:cNvPr id="59396" name="Text Box 4"/>
          <p:cNvSpPr txBox="1">
            <a:spLocks noChangeArrowheads="1"/>
          </p:cNvSpPr>
          <p:nvPr/>
        </p:nvSpPr>
        <p:spPr bwMode="auto">
          <a:xfrm>
            <a:off x="2726904" y="6090253"/>
            <a:ext cx="3608680" cy="461665"/>
          </a:xfrm>
          <a:prstGeom prst="rect">
            <a:avLst/>
          </a:prstGeom>
          <a:noFill/>
          <a:ln w="9525">
            <a:noFill/>
            <a:miter lim="800000"/>
            <a:headEnd/>
            <a:tailEnd/>
          </a:ln>
        </p:spPr>
        <p:txBody>
          <a:bodyPr wrap="none">
            <a:spAutoFit/>
          </a:bodyPr>
          <a:lstStyle/>
          <a:p>
            <a:r>
              <a:rPr lang="en-US" dirty="0">
                <a:solidFill>
                  <a:schemeClr val="bg1"/>
                </a:solidFill>
                <a:latin typeface="Arial" charset="0"/>
              </a:rPr>
              <a:t>English, French, </a:t>
            </a:r>
            <a:r>
              <a:rPr lang="en-US" dirty="0" smtClean="0">
                <a:solidFill>
                  <a:schemeClr val="bg1"/>
                </a:solidFill>
                <a:latin typeface="Arial" charset="0"/>
              </a:rPr>
              <a:t>Spanish</a:t>
            </a:r>
            <a:endParaRPr lang="en-US" dirty="0">
              <a:solidFill>
                <a:schemeClr val="bg1"/>
              </a:solidFill>
              <a:latin typeface="Arial" charset="0"/>
            </a:endParaRPr>
          </a:p>
        </p:txBody>
      </p:sp>
      <p:pic>
        <p:nvPicPr>
          <p:cNvPr id="6" name="Picture 3" descr="f:\Norton\Norton\Norton\MEDCAP June 2008\MEDCAP\DCIM\100ND2HS\DSC_0448.JPG"/>
          <p:cNvPicPr>
            <a:picLocks noChangeAspect="1" noChangeArrowheads="1"/>
          </p:cNvPicPr>
          <p:nvPr/>
        </p:nvPicPr>
        <p:blipFill>
          <a:blip r:embed="rId2" cstate="print"/>
          <a:srcRect l="16323" t="37492" r="44638" b="3910"/>
          <a:stretch>
            <a:fillRect/>
          </a:stretch>
        </p:blipFill>
        <p:spPr bwMode="auto">
          <a:xfrm>
            <a:off x="4046330" y="796568"/>
            <a:ext cx="5097670" cy="5068203"/>
          </a:xfrm>
          <a:prstGeom prst="rect">
            <a:avLst/>
          </a:prstGeom>
          <a:noFill/>
          <a:ln w="28575">
            <a:solidFill>
              <a:srgbClr val="FF0000"/>
            </a:solidFill>
            <a:miter lim="800000"/>
            <a:headEnd/>
            <a:tailEnd/>
          </a:ln>
        </p:spPr>
      </p:pic>
      <p:pic>
        <p:nvPicPr>
          <p:cNvPr id="59395" name="Picture 3" descr="f:\Norton\Norton\Norton\MEDCAP June 2008\MEDCAP\DCIM\100ND2HS\DSC_0448.JPG"/>
          <p:cNvPicPr>
            <a:picLocks noChangeAspect="1" noChangeArrowheads="1"/>
          </p:cNvPicPr>
          <p:nvPr/>
        </p:nvPicPr>
        <p:blipFill>
          <a:blip r:embed="rId2" cstate="print"/>
          <a:srcRect l="8575" t="-97" r="25983"/>
          <a:stretch>
            <a:fillRect/>
          </a:stretch>
        </p:blipFill>
        <p:spPr bwMode="auto">
          <a:xfrm>
            <a:off x="15766" y="1301262"/>
            <a:ext cx="3925613" cy="3977176"/>
          </a:xfrm>
          <a:prstGeom prst="rect">
            <a:avLst/>
          </a:prstGeom>
          <a:noFill/>
          <a:ln w="9525">
            <a:noFill/>
            <a:miter lim="800000"/>
            <a:headEnd/>
            <a:tailEnd/>
          </a:ln>
        </p:spPr>
      </p:pic>
      <p:sp>
        <p:nvSpPr>
          <p:cNvPr id="7" name="Rectangle 6"/>
          <p:cNvSpPr/>
          <p:nvPr/>
        </p:nvSpPr>
        <p:spPr>
          <a:xfrm>
            <a:off x="457199" y="2743199"/>
            <a:ext cx="2376906" cy="2411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76275" y="11767"/>
            <a:ext cx="7772400" cy="1143000"/>
          </a:xfrm>
        </p:spPr>
        <p:txBody>
          <a:bodyPr/>
          <a:lstStyle/>
          <a:p>
            <a:r>
              <a:rPr lang="en-US" sz="3600" dirty="0" err="1" smtClean="0"/>
              <a:t>Syndromic</a:t>
            </a:r>
            <a:r>
              <a:rPr lang="en-US" sz="3600" dirty="0" smtClean="0"/>
              <a:t> care</a:t>
            </a:r>
          </a:p>
        </p:txBody>
      </p:sp>
      <p:pic>
        <p:nvPicPr>
          <p:cNvPr id="49155" name="Picture 3" descr="f:\Norton\Norton\Norton\December 2008\Desktop\Ghana MTM Complete Photos\Ghana MTM\Norton Ghana\DSCN0924.JPG"/>
          <p:cNvPicPr>
            <a:picLocks noChangeAspect="1" noChangeArrowheads="1"/>
          </p:cNvPicPr>
          <p:nvPr/>
        </p:nvPicPr>
        <p:blipFill>
          <a:blip r:embed="rId2" cstate="print">
            <a:lum bright="10000" contrast="20000"/>
          </a:blip>
          <a:srcRect r="8449" b="8197"/>
          <a:stretch>
            <a:fillRect/>
          </a:stretch>
        </p:blipFill>
        <p:spPr bwMode="auto">
          <a:xfrm>
            <a:off x="246390" y="908607"/>
            <a:ext cx="4251325" cy="5680732"/>
          </a:xfrm>
          <a:prstGeom prst="rect">
            <a:avLst/>
          </a:prstGeom>
          <a:noFill/>
          <a:ln w="9525">
            <a:solidFill>
              <a:schemeClr val="tx2"/>
            </a:solidFill>
            <a:miter lim="800000"/>
            <a:headEnd/>
            <a:tailEnd/>
          </a:ln>
        </p:spPr>
      </p:pic>
      <p:sp>
        <p:nvSpPr>
          <p:cNvPr id="4" name="TextBox 3"/>
          <p:cNvSpPr txBox="1"/>
          <p:nvPr/>
        </p:nvSpPr>
        <p:spPr>
          <a:xfrm>
            <a:off x="4876800" y="971550"/>
            <a:ext cx="4055919" cy="5447645"/>
          </a:xfrm>
          <a:prstGeom prst="rect">
            <a:avLst/>
          </a:prstGeom>
          <a:noFill/>
        </p:spPr>
        <p:txBody>
          <a:bodyPr wrap="none" rtlCol="0">
            <a:spAutoFit/>
          </a:bodyPr>
          <a:lstStyle/>
          <a:p>
            <a:r>
              <a:rPr lang="en-US" sz="3200" dirty="0" smtClean="0">
                <a:solidFill>
                  <a:schemeClr val="bg1"/>
                </a:solidFill>
                <a:latin typeface="+mn-lt"/>
              </a:rPr>
              <a:t>STDs</a:t>
            </a:r>
          </a:p>
          <a:p>
            <a:pPr lvl="1">
              <a:buFont typeface="Arial" pitchFamily="34" charset="0"/>
              <a:buChar char="•"/>
            </a:pPr>
            <a:r>
              <a:rPr lang="en-US" sz="2800" dirty="0" smtClean="0">
                <a:solidFill>
                  <a:schemeClr val="bg1"/>
                </a:solidFill>
                <a:latin typeface="+mn-lt"/>
              </a:rPr>
              <a:t> ulcers</a:t>
            </a:r>
          </a:p>
          <a:p>
            <a:pPr lvl="1">
              <a:buFont typeface="Arial" pitchFamily="34" charset="0"/>
              <a:buChar char="•"/>
            </a:pPr>
            <a:r>
              <a:rPr lang="en-US" sz="2800" dirty="0" smtClean="0">
                <a:solidFill>
                  <a:schemeClr val="bg1"/>
                </a:solidFill>
                <a:latin typeface="+mn-lt"/>
              </a:rPr>
              <a:t> drips</a:t>
            </a:r>
          </a:p>
          <a:p>
            <a:pPr>
              <a:buFont typeface="Arial" pitchFamily="34" charset="0"/>
              <a:buChar char="•"/>
            </a:pPr>
            <a:endParaRPr lang="en-US" sz="2800" dirty="0" smtClean="0">
              <a:solidFill>
                <a:schemeClr val="bg1"/>
              </a:solidFill>
              <a:latin typeface="+mn-lt"/>
            </a:endParaRPr>
          </a:p>
          <a:p>
            <a:r>
              <a:rPr lang="en-US" sz="3200" dirty="0" err="1" smtClean="0">
                <a:solidFill>
                  <a:schemeClr val="bg1"/>
                </a:solidFill>
                <a:latin typeface="+mn-lt"/>
              </a:rPr>
              <a:t>Pigmentary</a:t>
            </a:r>
            <a:r>
              <a:rPr lang="en-US" sz="3200" dirty="0" smtClean="0">
                <a:solidFill>
                  <a:schemeClr val="bg1"/>
                </a:solidFill>
                <a:latin typeface="+mn-lt"/>
              </a:rPr>
              <a:t> disorders</a:t>
            </a:r>
          </a:p>
          <a:p>
            <a:pPr lvl="1">
              <a:buFont typeface="Arial" pitchFamily="34" charset="0"/>
              <a:buChar char="•"/>
            </a:pPr>
            <a:r>
              <a:rPr lang="en-US" sz="2800" dirty="0" smtClean="0">
                <a:solidFill>
                  <a:schemeClr val="bg1"/>
                </a:solidFill>
                <a:latin typeface="+mn-lt"/>
              </a:rPr>
              <a:t> </a:t>
            </a:r>
            <a:r>
              <a:rPr lang="en-US" sz="2800" dirty="0" err="1" smtClean="0">
                <a:solidFill>
                  <a:schemeClr val="bg1"/>
                </a:solidFill>
                <a:latin typeface="+mn-lt"/>
              </a:rPr>
              <a:t>hypopigmentation</a:t>
            </a:r>
            <a:endParaRPr lang="en-US" sz="2800" dirty="0" smtClean="0">
              <a:solidFill>
                <a:schemeClr val="bg1"/>
              </a:solidFill>
              <a:latin typeface="+mn-lt"/>
            </a:endParaRPr>
          </a:p>
          <a:p>
            <a:pPr lvl="1">
              <a:buFont typeface="Arial" pitchFamily="34" charset="0"/>
              <a:buChar char="•"/>
            </a:pPr>
            <a:r>
              <a:rPr lang="en-US" sz="2800" dirty="0" smtClean="0">
                <a:solidFill>
                  <a:schemeClr val="bg1"/>
                </a:solidFill>
                <a:latin typeface="+mn-lt"/>
              </a:rPr>
              <a:t> </a:t>
            </a:r>
            <a:r>
              <a:rPr lang="en-US" sz="2800" dirty="0" err="1" smtClean="0">
                <a:solidFill>
                  <a:schemeClr val="bg1"/>
                </a:solidFill>
                <a:latin typeface="+mn-lt"/>
              </a:rPr>
              <a:t>hyperpigmentation</a:t>
            </a:r>
            <a:endParaRPr lang="en-US" sz="2800" dirty="0" smtClean="0">
              <a:solidFill>
                <a:schemeClr val="bg1"/>
              </a:solidFill>
              <a:latin typeface="+mn-lt"/>
            </a:endParaRPr>
          </a:p>
          <a:p>
            <a:pPr>
              <a:buFont typeface="Arial" pitchFamily="34" charset="0"/>
              <a:buChar char="•"/>
            </a:pPr>
            <a:endParaRPr lang="en-US" sz="2800" dirty="0" smtClean="0">
              <a:solidFill>
                <a:schemeClr val="bg1"/>
              </a:solidFill>
              <a:latin typeface="+mn-lt"/>
            </a:endParaRPr>
          </a:p>
          <a:p>
            <a:r>
              <a:rPr lang="en-US" sz="3200" dirty="0" smtClean="0">
                <a:solidFill>
                  <a:schemeClr val="bg1"/>
                </a:solidFill>
                <a:latin typeface="+mn-lt"/>
              </a:rPr>
              <a:t>Generalized </a:t>
            </a:r>
            <a:r>
              <a:rPr lang="en-US" sz="3200" dirty="0" err="1" smtClean="0">
                <a:solidFill>
                  <a:schemeClr val="bg1"/>
                </a:solidFill>
                <a:latin typeface="+mn-lt"/>
              </a:rPr>
              <a:t>pruritus</a:t>
            </a:r>
            <a:endParaRPr lang="en-US" sz="3200" dirty="0" smtClean="0">
              <a:solidFill>
                <a:schemeClr val="bg1"/>
              </a:solidFill>
              <a:latin typeface="+mn-lt"/>
            </a:endParaRPr>
          </a:p>
          <a:p>
            <a:pPr lvl="1">
              <a:buFont typeface="Arial" pitchFamily="34" charset="0"/>
              <a:buChar char="•"/>
            </a:pPr>
            <a:r>
              <a:rPr lang="en-US" sz="2800" dirty="0" smtClean="0">
                <a:solidFill>
                  <a:schemeClr val="bg1"/>
                </a:solidFill>
                <a:latin typeface="+mn-lt"/>
              </a:rPr>
              <a:t> scabies</a:t>
            </a:r>
          </a:p>
          <a:p>
            <a:pPr>
              <a:buFont typeface="Arial" pitchFamily="34" charset="0"/>
              <a:buChar char="•"/>
            </a:pPr>
            <a:endParaRPr lang="en-US" sz="2800" dirty="0" smtClean="0">
              <a:solidFill>
                <a:schemeClr val="bg1"/>
              </a:solidFill>
              <a:latin typeface="+mn-lt"/>
            </a:endParaRPr>
          </a:p>
          <a:p>
            <a:pPr>
              <a:buFont typeface="Arial" pitchFamily="34" charset="0"/>
              <a:buChar char="•"/>
            </a:pPr>
            <a:endParaRPr lang="en-US" sz="2800" dirty="0">
              <a:solidFill>
                <a:schemeClr val="bg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c:\Documents and Settings\Scott Norton\My Documents\misc photos for Clin Prob\Dr Norton scope 2.JPG"/>
          <p:cNvPicPr>
            <a:picLocks noChangeAspect="1" noChangeArrowheads="1"/>
          </p:cNvPicPr>
          <p:nvPr/>
        </p:nvPicPr>
        <p:blipFill>
          <a:blip r:embed="rId2" cstate="print"/>
          <a:srcRect b="2672"/>
          <a:stretch>
            <a:fillRect/>
          </a:stretch>
        </p:blipFill>
        <p:spPr bwMode="auto">
          <a:xfrm>
            <a:off x="4503993" y="1339532"/>
            <a:ext cx="3617913" cy="4693964"/>
          </a:xfrm>
          <a:prstGeom prst="rect">
            <a:avLst/>
          </a:prstGeom>
          <a:noFill/>
          <a:ln w="9525">
            <a:noFill/>
            <a:miter lim="800000"/>
            <a:headEnd/>
            <a:tailEnd/>
          </a:ln>
        </p:spPr>
      </p:pic>
      <p:sp>
        <p:nvSpPr>
          <p:cNvPr id="6" name="TextBox 5"/>
          <p:cNvSpPr txBox="1"/>
          <p:nvPr/>
        </p:nvSpPr>
        <p:spPr>
          <a:xfrm>
            <a:off x="4348418" y="6001086"/>
            <a:ext cx="4057650" cy="584200"/>
          </a:xfrm>
          <a:prstGeom prst="rect">
            <a:avLst/>
          </a:prstGeom>
          <a:noFill/>
        </p:spPr>
        <p:txBody>
          <a:bodyPr wrap="none">
            <a:spAutoFit/>
          </a:bodyPr>
          <a:lstStyle/>
          <a:p>
            <a:pPr>
              <a:defRPr/>
            </a:pPr>
            <a:r>
              <a:rPr lang="en-US" sz="3200" dirty="0" err="1">
                <a:solidFill>
                  <a:schemeClr val="bg1"/>
                </a:solidFill>
                <a:latin typeface="+mn-lt"/>
              </a:rPr>
              <a:t>Onchocerciasis</a:t>
            </a:r>
            <a:r>
              <a:rPr lang="en-US" sz="3200" dirty="0">
                <a:solidFill>
                  <a:schemeClr val="bg1"/>
                </a:solidFill>
                <a:latin typeface="+mn-lt"/>
              </a:rPr>
              <a:t> snips</a:t>
            </a:r>
          </a:p>
        </p:txBody>
      </p:sp>
      <p:sp>
        <p:nvSpPr>
          <p:cNvPr id="48134" name="Rectangle 6"/>
          <p:cNvSpPr>
            <a:spLocks noChangeArrowheads="1"/>
          </p:cNvSpPr>
          <p:nvPr/>
        </p:nvSpPr>
        <p:spPr bwMode="auto">
          <a:xfrm>
            <a:off x="425668" y="629958"/>
            <a:ext cx="8718331" cy="1815882"/>
          </a:xfrm>
          <a:prstGeom prst="rect">
            <a:avLst/>
          </a:prstGeom>
          <a:noFill/>
          <a:ln w="9525">
            <a:noFill/>
            <a:miter lim="800000"/>
            <a:headEnd/>
            <a:tailEnd/>
          </a:ln>
        </p:spPr>
        <p:txBody>
          <a:bodyPr wrap="square">
            <a:spAutoFit/>
          </a:bodyPr>
          <a:lstStyle/>
          <a:p>
            <a:r>
              <a:rPr lang="en-US" sz="2800" dirty="0" smtClean="0">
                <a:solidFill>
                  <a:schemeClr val="bg1"/>
                </a:solidFill>
                <a:latin typeface="Arial" charset="0"/>
              </a:rPr>
              <a:t>	</a:t>
            </a:r>
            <a:r>
              <a:rPr lang="en-US" sz="2800" dirty="0">
                <a:solidFill>
                  <a:schemeClr val="bg1"/>
                </a:solidFill>
                <a:latin typeface="Arial" charset="0"/>
              </a:rPr>
              <a:t>S</a:t>
            </a:r>
            <a:r>
              <a:rPr lang="en-US" sz="2800" dirty="0" smtClean="0">
                <a:solidFill>
                  <a:schemeClr val="bg1"/>
                </a:solidFill>
                <a:latin typeface="Arial" charset="0"/>
              </a:rPr>
              <a:t>cabies preps. </a:t>
            </a:r>
          </a:p>
          <a:p>
            <a:r>
              <a:rPr lang="en-US" sz="2800" dirty="0">
                <a:solidFill>
                  <a:schemeClr val="bg1"/>
                </a:solidFill>
                <a:latin typeface="Arial" charset="0"/>
              </a:rPr>
              <a:t>	</a:t>
            </a:r>
            <a:r>
              <a:rPr lang="en-US" sz="2800" dirty="0" err="1" smtClean="0">
                <a:solidFill>
                  <a:schemeClr val="bg1"/>
                </a:solidFill>
                <a:latin typeface="Arial" charset="0"/>
              </a:rPr>
              <a:t>KOH</a:t>
            </a:r>
            <a:r>
              <a:rPr lang="en-US" sz="2800" dirty="0" smtClean="0">
                <a:solidFill>
                  <a:schemeClr val="bg1"/>
                </a:solidFill>
                <a:latin typeface="Arial" charset="0"/>
              </a:rPr>
              <a:t> preps.</a:t>
            </a:r>
          </a:p>
          <a:p>
            <a:r>
              <a:rPr lang="en-US" sz="2800" dirty="0">
                <a:solidFill>
                  <a:schemeClr val="bg1"/>
                </a:solidFill>
                <a:latin typeface="Arial" charset="0"/>
              </a:rPr>
              <a:t>	</a:t>
            </a:r>
            <a:r>
              <a:rPr lang="en-US" sz="2800" dirty="0" err="1" smtClean="0">
                <a:solidFill>
                  <a:schemeClr val="bg1"/>
                </a:solidFill>
                <a:latin typeface="Arial" charset="0"/>
              </a:rPr>
              <a:t>RPR</a:t>
            </a:r>
            <a:r>
              <a:rPr lang="en-US" sz="2800" dirty="0" smtClean="0">
                <a:solidFill>
                  <a:schemeClr val="bg1"/>
                </a:solidFill>
                <a:latin typeface="Arial" charset="0"/>
              </a:rPr>
              <a:t> cards.</a:t>
            </a:r>
          </a:p>
          <a:p>
            <a:r>
              <a:rPr lang="en-US" sz="2800" dirty="0">
                <a:solidFill>
                  <a:schemeClr val="bg1"/>
                </a:solidFill>
                <a:latin typeface="Arial" charset="0"/>
              </a:rPr>
              <a:t>	</a:t>
            </a:r>
            <a:r>
              <a:rPr lang="en-US" sz="2800" dirty="0" smtClean="0">
                <a:solidFill>
                  <a:schemeClr val="bg1"/>
                </a:solidFill>
                <a:latin typeface="Arial" charset="0"/>
              </a:rPr>
              <a:t>More …</a:t>
            </a:r>
            <a:endParaRPr lang="en-US" sz="2800" dirty="0">
              <a:solidFill>
                <a:schemeClr val="bg1"/>
              </a:solidFill>
            </a:endParaRPr>
          </a:p>
        </p:txBody>
      </p:sp>
      <p:sp>
        <p:nvSpPr>
          <p:cNvPr id="48135" name="Rectangle 7"/>
          <p:cNvSpPr>
            <a:spLocks noChangeArrowheads="1"/>
          </p:cNvSpPr>
          <p:nvPr/>
        </p:nvSpPr>
        <p:spPr bwMode="auto">
          <a:xfrm>
            <a:off x="0" y="0"/>
            <a:ext cx="9144000" cy="646331"/>
          </a:xfrm>
          <a:prstGeom prst="rect">
            <a:avLst/>
          </a:prstGeom>
          <a:noFill/>
          <a:ln w="9525">
            <a:noFill/>
            <a:miter lim="800000"/>
            <a:headEnd/>
            <a:tailEnd/>
          </a:ln>
        </p:spPr>
        <p:txBody>
          <a:bodyPr>
            <a:spAutoFit/>
          </a:bodyPr>
          <a:lstStyle/>
          <a:p>
            <a:pPr algn="ctr"/>
            <a:r>
              <a:rPr lang="en-US" sz="3600" b="1" u="sng" dirty="0" smtClean="0">
                <a:solidFill>
                  <a:srgbClr val="FFFF00"/>
                </a:solidFill>
                <a:latin typeface="Arial" charset="0"/>
              </a:rPr>
              <a:t>Diagnostic and Laboratory Support</a:t>
            </a:r>
            <a:endParaRPr lang="en-US" sz="3600" b="1" u="sng" dirty="0">
              <a:solidFill>
                <a:srgbClr val="FFFF00"/>
              </a:solidFill>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Text Box 4"/>
          <p:cNvSpPr txBox="1">
            <a:spLocks noChangeArrowheads="1"/>
          </p:cNvSpPr>
          <p:nvPr/>
        </p:nvSpPr>
        <p:spPr bwMode="auto">
          <a:xfrm>
            <a:off x="171450" y="0"/>
            <a:ext cx="8801100" cy="6831013"/>
          </a:xfrm>
          <a:prstGeom prst="rect">
            <a:avLst/>
          </a:prstGeom>
          <a:noFill/>
          <a:ln w="9525">
            <a:noFill/>
            <a:miter lim="800000"/>
            <a:headEnd/>
            <a:tailEnd/>
          </a:ln>
        </p:spPr>
        <p:txBody>
          <a:bodyPr>
            <a:spAutoFit/>
          </a:bodyPr>
          <a:lstStyle/>
          <a:p>
            <a:r>
              <a:rPr lang="en-US" sz="3600" b="1" u="sng" dirty="0">
                <a:solidFill>
                  <a:srgbClr val="FFFF00"/>
                </a:solidFill>
                <a:latin typeface="Arial" charset="0"/>
              </a:rPr>
              <a:t>Books to bring</a:t>
            </a:r>
          </a:p>
          <a:p>
            <a:endParaRPr lang="en-US" sz="3600" dirty="0">
              <a:solidFill>
                <a:srgbClr val="FFFF00"/>
              </a:solidFill>
              <a:latin typeface="Arial" charset="0"/>
            </a:endParaRPr>
          </a:p>
          <a:p>
            <a:pPr>
              <a:lnSpc>
                <a:spcPct val="120000"/>
              </a:lnSpc>
            </a:pPr>
            <a:r>
              <a:rPr lang="en-US" sz="2800" dirty="0">
                <a:solidFill>
                  <a:schemeClr val="bg1"/>
                </a:solidFill>
                <a:latin typeface="Arial" charset="0"/>
                <a:cs typeface="Arial" charset="0"/>
              </a:rPr>
              <a:t>• </a:t>
            </a:r>
            <a:r>
              <a:rPr lang="en-US" sz="2800" dirty="0">
                <a:solidFill>
                  <a:schemeClr val="bg1"/>
                </a:solidFill>
                <a:latin typeface="Arial" charset="0"/>
              </a:rPr>
              <a:t>Sanford’s </a:t>
            </a:r>
            <a:r>
              <a:rPr lang="en-US" sz="2800" i="1" dirty="0">
                <a:solidFill>
                  <a:schemeClr val="bg1"/>
                </a:solidFill>
                <a:latin typeface="Arial" charset="0"/>
              </a:rPr>
              <a:t>Guide to Antimicrobial </a:t>
            </a:r>
            <a:r>
              <a:rPr lang="en-US" sz="2800" i="1" dirty="0" smtClean="0">
                <a:solidFill>
                  <a:schemeClr val="bg1"/>
                </a:solidFill>
                <a:latin typeface="Arial" charset="0"/>
              </a:rPr>
              <a:t>Therapy.</a:t>
            </a:r>
            <a:endParaRPr lang="en-US" sz="2800" i="1" dirty="0">
              <a:solidFill>
                <a:schemeClr val="bg1"/>
              </a:solidFill>
              <a:latin typeface="Arial" charset="0"/>
            </a:endParaRPr>
          </a:p>
          <a:p>
            <a:pPr>
              <a:lnSpc>
                <a:spcPct val="120000"/>
              </a:lnSpc>
            </a:pPr>
            <a:r>
              <a:rPr lang="en-US" dirty="0">
                <a:solidFill>
                  <a:schemeClr val="bg1"/>
                </a:solidFill>
              </a:rPr>
              <a:t>•</a:t>
            </a:r>
            <a:r>
              <a:rPr lang="en-US" dirty="0"/>
              <a:t> </a:t>
            </a:r>
            <a:r>
              <a:rPr lang="en-US" sz="2800" dirty="0" err="1">
                <a:solidFill>
                  <a:schemeClr val="bg1"/>
                </a:solidFill>
                <a:latin typeface="Arial" charset="0"/>
              </a:rPr>
              <a:t>APHA’s</a:t>
            </a:r>
            <a:r>
              <a:rPr lang="en-US" sz="2800" dirty="0">
                <a:solidFill>
                  <a:schemeClr val="bg1"/>
                </a:solidFill>
                <a:latin typeface="Arial" charset="0"/>
              </a:rPr>
              <a:t> </a:t>
            </a:r>
            <a:r>
              <a:rPr lang="en-US" sz="2800" i="1" dirty="0">
                <a:solidFill>
                  <a:schemeClr val="bg1"/>
                </a:solidFill>
                <a:latin typeface="Arial" charset="0"/>
              </a:rPr>
              <a:t>Control of Communicable </a:t>
            </a:r>
            <a:r>
              <a:rPr lang="en-US" sz="2800" i="1" dirty="0" smtClean="0">
                <a:solidFill>
                  <a:schemeClr val="bg1"/>
                </a:solidFill>
                <a:latin typeface="Arial" charset="0"/>
              </a:rPr>
              <a:t>Diseases.</a:t>
            </a:r>
            <a:endParaRPr lang="en-US" sz="2800" i="1" dirty="0">
              <a:solidFill>
                <a:schemeClr val="bg1"/>
              </a:solidFill>
              <a:latin typeface="Arial" charset="0"/>
            </a:endParaRPr>
          </a:p>
          <a:p>
            <a:pPr>
              <a:lnSpc>
                <a:spcPct val="120000"/>
              </a:lnSpc>
            </a:pPr>
            <a:r>
              <a:rPr lang="en-US" dirty="0">
                <a:solidFill>
                  <a:schemeClr val="bg1"/>
                </a:solidFill>
              </a:rPr>
              <a:t>•</a:t>
            </a:r>
            <a:r>
              <a:rPr lang="en-US" dirty="0"/>
              <a:t> </a:t>
            </a:r>
            <a:r>
              <a:rPr lang="en-US" sz="2800" dirty="0">
                <a:solidFill>
                  <a:schemeClr val="bg1"/>
                </a:solidFill>
                <a:latin typeface="Arial" charset="0"/>
              </a:rPr>
              <a:t>Merck </a:t>
            </a:r>
            <a:r>
              <a:rPr lang="en-US" sz="2800" dirty="0" smtClean="0">
                <a:solidFill>
                  <a:schemeClr val="bg1"/>
                </a:solidFill>
                <a:latin typeface="Arial" charset="0"/>
              </a:rPr>
              <a:t>Manual.</a:t>
            </a:r>
            <a:endParaRPr lang="en-US" sz="2800" dirty="0">
              <a:solidFill>
                <a:schemeClr val="bg1"/>
              </a:solidFill>
              <a:latin typeface="Arial" charset="0"/>
            </a:endParaRPr>
          </a:p>
          <a:p>
            <a:pPr>
              <a:lnSpc>
                <a:spcPct val="120000"/>
              </a:lnSpc>
            </a:pPr>
            <a:r>
              <a:rPr lang="en-US" dirty="0">
                <a:solidFill>
                  <a:schemeClr val="bg1"/>
                </a:solidFill>
              </a:rPr>
              <a:t>•</a:t>
            </a:r>
            <a:r>
              <a:rPr lang="en-US" dirty="0"/>
              <a:t> </a:t>
            </a:r>
            <a:r>
              <a:rPr lang="en-US" sz="2800" dirty="0">
                <a:solidFill>
                  <a:schemeClr val="bg1"/>
                </a:solidFill>
                <a:latin typeface="Arial" charset="0"/>
              </a:rPr>
              <a:t>Kwan-</a:t>
            </a:r>
            <a:r>
              <a:rPr lang="en-US" sz="2800" dirty="0" err="1">
                <a:solidFill>
                  <a:schemeClr val="bg1"/>
                </a:solidFill>
                <a:latin typeface="Arial" charset="0"/>
              </a:rPr>
              <a:t>Gett’s</a:t>
            </a:r>
            <a:r>
              <a:rPr lang="en-US" sz="2800" dirty="0">
                <a:solidFill>
                  <a:schemeClr val="bg1"/>
                </a:solidFill>
                <a:latin typeface="Arial" charset="0"/>
              </a:rPr>
              <a:t> </a:t>
            </a:r>
            <a:r>
              <a:rPr lang="en-US" sz="2800" dirty="0" smtClean="0">
                <a:solidFill>
                  <a:schemeClr val="bg1"/>
                </a:solidFill>
                <a:latin typeface="Arial" charset="0"/>
              </a:rPr>
              <a:t>handbook.</a:t>
            </a:r>
            <a:endParaRPr lang="en-US" sz="2800" dirty="0">
              <a:solidFill>
                <a:schemeClr val="bg1"/>
              </a:solidFill>
              <a:latin typeface="Arial" charset="0"/>
            </a:endParaRPr>
          </a:p>
          <a:p>
            <a:pPr>
              <a:lnSpc>
                <a:spcPct val="120000"/>
              </a:lnSpc>
            </a:pPr>
            <a:endParaRPr lang="en-US" sz="2800" dirty="0">
              <a:solidFill>
                <a:schemeClr val="bg1"/>
              </a:solidFill>
              <a:latin typeface="Arial" charset="0"/>
            </a:endParaRPr>
          </a:p>
          <a:p>
            <a:pPr>
              <a:lnSpc>
                <a:spcPct val="120000"/>
              </a:lnSpc>
            </a:pPr>
            <a:r>
              <a:rPr lang="en-US" dirty="0">
                <a:solidFill>
                  <a:schemeClr val="bg1"/>
                </a:solidFill>
              </a:rPr>
              <a:t>•</a:t>
            </a:r>
            <a:r>
              <a:rPr lang="en-US" dirty="0"/>
              <a:t> </a:t>
            </a:r>
            <a:r>
              <a:rPr lang="en-US" sz="2800" i="1" dirty="0">
                <a:solidFill>
                  <a:schemeClr val="bg1"/>
                </a:solidFill>
                <a:latin typeface="Arial" charset="0"/>
              </a:rPr>
              <a:t>Emergent Field </a:t>
            </a:r>
            <a:r>
              <a:rPr lang="en-US" sz="2800" i="1" dirty="0" smtClean="0">
                <a:solidFill>
                  <a:schemeClr val="bg1"/>
                </a:solidFill>
                <a:latin typeface="Arial" charset="0"/>
              </a:rPr>
              <a:t>Medicine.</a:t>
            </a:r>
            <a:endParaRPr lang="en-US" sz="2800" i="1" dirty="0">
              <a:solidFill>
                <a:schemeClr val="bg1"/>
              </a:solidFill>
              <a:latin typeface="Arial" charset="0"/>
            </a:endParaRPr>
          </a:p>
          <a:p>
            <a:pPr>
              <a:lnSpc>
                <a:spcPct val="120000"/>
              </a:lnSpc>
            </a:pPr>
            <a:r>
              <a:rPr lang="en-US" dirty="0">
                <a:solidFill>
                  <a:schemeClr val="bg1"/>
                </a:solidFill>
              </a:rPr>
              <a:t>•</a:t>
            </a:r>
            <a:r>
              <a:rPr lang="en-US" dirty="0"/>
              <a:t> </a:t>
            </a:r>
            <a:r>
              <a:rPr lang="en-US" sz="2800" i="1" dirty="0">
                <a:solidFill>
                  <a:schemeClr val="bg1"/>
                </a:solidFill>
                <a:latin typeface="Arial" charset="0"/>
              </a:rPr>
              <a:t>Where </a:t>
            </a:r>
            <a:r>
              <a:rPr lang="en-US" sz="2800" i="1" dirty="0" smtClean="0">
                <a:solidFill>
                  <a:schemeClr val="bg1"/>
                </a:solidFill>
                <a:latin typeface="Arial" charset="0"/>
              </a:rPr>
              <a:t>There </a:t>
            </a:r>
            <a:r>
              <a:rPr lang="en-US" sz="2800" i="1" dirty="0">
                <a:solidFill>
                  <a:schemeClr val="bg1"/>
                </a:solidFill>
                <a:latin typeface="Arial" charset="0"/>
              </a:rPr>
              <a:t>is </a:t>
            </a:r>
            <a:r>
              <a:rPr lang="en-US" sz="2800" i="1" dirty="0" smtClean="0">
                <a:solidFill>
                  <a:schemeClr val="bg1"/>
                </a:solidFill>
                <a:latin typeface="Arial" charset="0"/>
              </a:rPr>
              <a:t>No </a:t>
            </a:r>
            <a:r>
              <a:rPr lang="en-US" sz="2800" i="1" dirty="0">
                <a:solidFill>
                  <a:schemeClr val="bg1"/>
                </a:solidFill>
                <a:latin typeface="Arial" charset="0"/>
              </a:rPr>
              <a:t>D</a:t>
            </a:r>
            <a:r>
              <a:rPr lang="en-US" sz="2800" i="1" dirty="0" smtClean="0">
                <a:solidFill>
                  <a:schemeClr val="bg1"/>
                </a:solidFill>
                <a:latin typeface="Arial" charset="0"/>
              </a:rPr>
              <a:t>octor.</a:t>
            </a:r>
            <a:endParaRPr lang="en-US" sz="2800" i="1" dirty="0">
              <a:solidFill>
                <a:schemeClr val="bg1"/>
              </a:solidFill>
              <a:latin typeface="Arial" charset="0"/>
            </a:endParaRPr>
          </a:p>
          <a:p>
            <a:pPr>
              <a:lnSpc>
                <a:spcPct val="120000"/>
              </a:lnSpc>
            </a:pPr>
            <a:r>
              <a:rPr lang="en-US" dirty="0">
                <a:solidFill>
                  <a:schemeClr val="bg1"/>
                </a:solidFill>
              </a:rPr>
              <a:t>•</a:t>
            </a:r>
            <a:r>
              <a:rPr lang="en-US" dirty="0"/>
              <a:t> </a:t>
            </a:r>
            <a:r>
              <a:rPr lang="en-US" sz="2800" i="1" dirty="0">
                <a:solidFill>
                  <a:schemeClr val="bg1"/>
                </a:solidFill>
                <a:latin typeface="Arial" charset="0"/>
              </a:rPr>
              <a:t>SPHERE </a:t>
            </a:r>
            <a:r>
              <a:rPr lang="en-US" sz="2800" i="1" dirty="0" smtClean="0">
                <a:solidFill>
                  <a:schemeClr val="bg1"/>
                </a:solidFill>
                <a:latin typeface="Arial" charset="0"/>
              </a:rPr>
              <a:t>Handbook.</a:t>
            </a:r>
            <a:endParaRPr lang="en-US" sz="2800" i="1" dirty="0">
              <a:solidFill>
                <a:schemeClr val="bg1"/>
              </a:solidFill>
              <a:latin typeface="Arial" charset="0"/>
            </a:endParaRPr>
          </a:p>
          <a:p>
            <a:pPr>
              <a:lnSpc>
                <a:spcPct val="120000"/>
              </a:lnSpc>
            </a:pPr>
            <a:endParaRPr lang="en-US" sz="2800" i="1" dirty="0">
              <a:solidFill>
                <a:schemeClr val="bg1"/>
              </a:solidFill>
              <a:latin typeface="Arial" charset="0"/>
            </a:endParaRPr>
          </a:p>
          <a:p>
            <a:pPr>
              <a:lnSpc>
                <a:spcPct val="120000"/>
              </a:lnSpc>
            </a:pPr>
            <a:r>
              <a:rPr lang="en-US" dirty="0">
                <a:solidFill>
                  <a:schemeClr val="bg1"/>
                </a:solidFill>
              </a:rPr>
              <a:t>•</a:t>
            </a:r>
            <a:r>
              <a:rPr lang="en-US" dirty="0"/>
              <a:t> </a:t>
            </a:r>
            <a:r>
              <a:rPr lang="en-US" sz="2800" dirty="0">
                <a:solidFill>
                  <a:schemeClr val="bg1"/>
                </a:solidFill>
                <a:latin typeface="Arial" charset="0"/>
              </a:rPr>
              <a:t>Books to leave with hosts </a:t>
            </a:r>
          </a:p>
          <a:p>
            <a:pPr>
              <a:lnSpc>
                <a:spcPct val="120000"/>
              </a:lnSpc>
            </a:pPr>
            <a:r>
              <a:rPr lang="en-US" dirty="0">
                <a:solidFill>
                  <a:schemeClr val="bg1"/>
                </a:solidFill>
              </a:rPr>
              <a:t>•</a:t>
            </a:r>
            <a:r>
              <a:rPr lang="en-US" dirty="0"/>
              <a:t> </a:t>
            </a:r>
            <a:r>
              <a:rPr lang="en-US" sz="2800" dirty="0">
                <a:solidFill>
                  <a:schemeClr val="bg1"/>
                </a:solidFill>
                <a:latin typeface="Arial" charset="0"/>
              </a:rPr>
              <a:t>The Internet</a:t>
            </a:r>
          </a:p>
        </p:txBody>
      </p:sp>
      <p:pic>
        <p:nvPicPr>
          <p:cNvPr id="30724" name="Picture 6" descr="0323027113"/>
          <p:cNvPicPr>
            <a:picLocks noChangeAspect="1" noChangeArrowheads="1"/>
          </p:cNvPicPr>
          <p:nvPr/>
        </p:nvPicPr>
        <p:blipFill>
          <a:blip r:embed="rId2" cstate="print"/>
          <a:srcRect l="19200" r="19501"/>
          <a:stretch>
            <a:fillRect/>
          </a:stretch>
        </p:blipFill>
        <p:spPr bwMode="auto">
          <a:xfrm>
            <a:off x="7706488" y="47298"/>
            <a:ext cx="1327150" cy="2165350"/>
          </a:xfrm>
          <a:prstGeom prst="rect">
            <a:avLst/>
          </a:prstGeom>
          <a:noFill/>
          <a:ln w="9525">
            <a:noFill/>
            <a:miter lim="800000"/>
            <a:headEnd/>
            <a:tailEnd/>
          </a:ln>
          <a:effectLst>
            <a:outerShdw blurRad="215900" dist="38100" dir="8100000" sx="108000" sy="108000" algn="tr" rotWithShape="0">
              <a:prstClr val="black">
                <a:alpha val="40000"/>
              </a:prstClr>
            </a:outerShdw>
          </a:effectLst>
        </p:spPr>
      </p:pic>
      <p:sp>
        <p:nvSpPr>
          <p:cNvPr id="30725" name="Line 7"/>
          <p:cNvSpPr>
            <a:spLocks noChangeShapeType="1"/>
          </p:cNvSpPr>
          <p:nvPr/>
        </p:nvSpPr>
        <p:spPr bwMode="auto">
          <a:xfrm>
            <a:off x="1117600" y="3541713"/>
            <a:ext cx="1973263" cy="0"/>
          </a:xfrm>
          <a:prstGeom prst="line">
            <a:avLst/>
          </a:prstGeom>
          <a:noFill/>
          <a:ln w="9525">
            <a:solidFill>
              <a:schemeClr val="bg1"/>
            </a:solidFill>
            <a:round/>
            <a:headEnd/>
            <a:tailEnd/>
          </a:ln>
        </p:spPr>
        <p:txBody>
          <a:bodyPr/>
          <a:lstStyle/>
          <a:p>
            <a:endParaRPr lang="en-US"/>
          </a:p>
        </p:txBody>
      </p:sp>
      <p:sp>
        <p:nvSpPr>
          <p:cNvPr id="238600" name="Line 8"/>
          <p:cNvSpPr>
            <a:spLocks noChangeShapeType="1"/>
          </p:cNvSpPr>
          <p:nvPr/>
        </p:nvSpPr>
        <p:spPr bwMode="auto">
          <a:xfrm>
            <a:off x="1131888" y="5508625"/>
            <a:ext cx="1973262" cy="0"/>
          </a:xfrm>
          <a:prstGeom prst="line">
            <a:avLst/>
          </a:prstGeom>
          <a:noFill/>
          <a:ln w="9525">
            <a:solidFill>
              <a:schemeClr val="bg1"/>
            </a:solidFill>
            <a:round/>
            <a:headEnd/>
            <a:tailEnd/>
          </a:ln>
        </p:spPr>
        <p:txBody>
          <a:bodyPr/>
          <a:lstStyle/>
          <a:p>
            <a:endParaRPr lang="en-US"/>
          </a:p>
        </p:txBody>
      </p:sp>
      <p:pic>
        <p:nvPicPr>
          <p:cNvPr id="30722" name="Picture 2" descr="DSCN6795"/>
          <p:cNvPicPr>
            <a:picLocks noGrp="1" noChangeAspect="1" noChangeArrowheads="1"/>
          </p:cNvPicPr>
          <p:nvPr>
            <p:ph sz="half" idx="1"/>
          </p:nvPr>
        </p:nvPicPr>
        <p:blipFill>
          <a:blip r:embed="rId3" cstate="print"/>
          <a:srcRect l="16653" r="16967" b="2373"/>
          <a:stretch>
            <a:fillRect/>
          </a:stretch>
        </p:blipFill>
        <p:spPr>
          <a:xfrm>
            <a:off x="5062280" y="2380593"/>
            <a:ext cx="3987124" cy="4398577"/>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596">
                                            <p:txEl>
                                              <p:pRg st="7" end="7"/>
                                            </p:txEl>
                                          </p:spTgt>
                                        </p:tgtEl>
                                        <p:attrNameLst>
                                          <p:attrName>style.visibility</p:attrName>
                                        </p:attrNameLst>
                                      </p:cBhvr>
                                      <p:to>
                                        <p:strVal val="visible"/>
                                      </p:to>
                                    </p:set>
                                    <p:animEffect transition="in" filter="fade">
                                      <p:cBhvr>
                                        <p:cTn id="7" dur="500"/>
                                        <p:tgtEl>
                                          <p:spTgt spid="238596">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8596">
                                            <p:txEl>
                                              <p:pRg st="8" end="8"/>
                                            </p:txEl>
                                          </p:spTgt>
                                        </p:tgtEl>
                                        <p:attrNameLst>
                                          <p:attrName>style.visibility</p:attrName>
                                        </p:attrNameLst>
                                      </p:cBhvr>
                                      <p:to>
                                        <p:strVal val="visible"/>
                                      </p:to>
                                    </p:set>
                                    <p:animEffect transition="in" filter="fade">
                                      <p:cBhvr>
                                        <p:cTn id="10" dur="500"/>
                                        <p:tgtEl>
                                          <p:spTgt spid="238596">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8596">
                                            <p:txEl>
                                              <p:pRg st="9" end="9"/>
                                            </p:txEl>
                                          </p:spTgt>
                                        </p:tgtEl>
                                        <p:attrNameLst>
                                          <p:attrName>style.visibility</p:attrName>
                                        </p:attrNameLst>
                                      </p:cBhvr>
                                      <p:to>
                                        <p:strVal val="visible"/>
                                      </p:to>
                                    </p:set>
                                    <p:animEffect transition="in" filter="fade">
                                      <p:cBhvr>
                                        <p:cTn id="13" dur="500"/>
                                        <p:tgtEl>
                                          <p:spTgt spid="238596">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8596">
                                            <p:txEl>
                                              <p:pRg st="11" end="11"/>
                                            </p:txEl>
                                          </p:spTgt>
                                        </p:tgtEl>
                                        <p:attrNameLst>
                                          <p:attrName>style.visibility</p:attrName>
                                        </p:attrNameLst>
                                      </p:cBhvr>
                                      <p:to>
                                        <p:strVal val="visible"/>
                                      </p:to>
                                    </p:set>
                                    <p:animEffect transition="in" filter="fade">
                                      <p:cBhvr>
                                        <p:cTn id="16" dur="500"/>
                                        <p:tgtEl>
                                          <p:spTgt spid="238596">
                                            <p:txEl>
                                              <p:pRg st="11" end="1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8596">
                                            <p:txEl>
                                              <p:pRg st="12" end="12"/>
                                            </p:txEl>
                                          </p:spTgt>
                                        </p:tgtEl>
                                        <p:attrNameLst>
                                          <p:attrName>style.visibility</p:attrName>
                                        </p:attrNameLst>
                                      </p:cBhvr>
                                      <p:to>
                                        <p:strVal val="visible"/>
                                      </p:to>
                                    </p:set>
                                    <p:animEffect transition="in" filter="fade">
                                      <p:cBhvr>
                                        <p:cTn id="19" dur="500"/>
                                        <p:tgtEl>
                                          <p:spTgt spid="238596">
                                            <p:txEl>
                                              <p:pRg st="12" end="12"/>
                                            </p:txEl>
                                          </p:spTgt>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38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58813" y="179388"/>
            <a:ext cx="7772400" cy="1143000"/>
          </a:xfrm>
        </p:spPr>
        <p:txBody>
          <a:bodyPr/>
          <a:lstStyle/>
          <a:p>
            <a:r>
              <a:rPr lang="en-US" sz="3600" dirty="0" smtClean="0"/>
              <a:t>Standard phrases: </a:t>
            </a:r>
            <a:r>
              <a:rPr lang="en-US" sz="3200" dirty="0" smtClean="0"/>
              <a:t/>
            </a:r>
            <a:br>
              <a:rPr lang="en-US" sz="3200" dirty="0" smtClean="0"/>
            </a:br>
            <a:r>
              <a:rPr lang="en-US" sz="2800" b="0" dirty="0" smtClean="0">
                <a:solidFill>
                  <a:schemeClr val="bg1"/>
                </a:solidFill>
              </a:rPr>
              <a:t>Medical questions.</a:t>
            </a:r>
            <a:br>
              <a:rPr lang="en-US" sz="2800" b="0" dirty="0" smtClean="0">
                <a:solidFill>
                  <a:schemeClr val="bg1"/>
                </a:solidFill>
              </a:rPr>
            </a:br>
            <a:r>
              <a:rPr lang="en-US" sz="2800" b="0" dirty="0" smtClean="0">
                <a:solidFill>
                  <a:schemeClr val="bg1"/>
                </a:solidFill>
              </a:rPr>
              <a:t>Greetings and honorifics.</a:t>
            </a:r>
            <a:endParaRPr lang="en-US" sz="3200" b="0" dirty="0" smtClean="0">
              <a:solidFill>
                <a:schemeClr val="bg1"/>
              </a:solidFill>
            </a:endParaRPr>
          </a:p>
        </p:txBody>
      </p:sp>
      <p:sp>
        <p:nvSpPr>
          <p:cNvPr id="45059" name="Rectangle 3"/>
          <p:cNvSpPr>
            <a:spLocks noGrp="1" noChangeArrowheads="1"/>
          </p:cNvSpPr>
          <p:nvPr>
            <p:ph type="body" idx="1"/>
          </p:nvPr>
        </p:nvSpPr>
        <p:spPr/>
        <p:txBody>
          <a:bodyPr/>
          <a:lstStyle/>
          <a:p>
            <a:endParaRPr lang="en-US" smtClean="0"/>
          </a:p>
        </p:txBody>
      </p:sp>
      <p:pic>
        <p:nvPicPr>
          <p:cNvPr id="45060" name="Picture 4" descr="ewe phrases2"/>
          <p:cNvPicPr>
            <a:picLocks noChangeAspect="1" noChangeArrowheads="1"/>
          </p:cNvPicPr>
          <p:nvPr/>
        </p:nvPicPr>
        <p:blipFill>
          <a:blip r:embed="rId2" cstate="print">
            <a:lum bright="-10000" contrast="10000"/>
          </a:blip>
          <a:srcRect t="6711" b="47151"/>
          <a:stretch>
            <a:fillRect/>
          </a:stretch>
        </p:blipFill>
        <p:spPr bwMode="auto">
          <a:xfrm>
            <a:off x="155514" y="1560512"/>
            <a:ext cx="8558367" cy="5108301"/>
          </a:xfrm>
          <a:prstGeom prst="rect">
            <a:avLst/>
          </a:prstGeom>
          <a:noFill/>
          <a:ln w="9525">
            <a:noFill/>
            <a:miter lim="800000"/>
            <a:headEnd/>
            <a:tailEnd/>
          </a:ln>
        </p:spPr>
      </p:pic>
      <p:sp>
        <p:nvSpPr>
          <p:cNvPr id="5" name="TextBox 4"/>
          <p:cNvSpPr txBox="1"/>
          <p:nvPr/>
        </p:nvSpPr>
        <p:spPr>
          <a:xfrm>
            <a:off x="4819207" y="4076697"/>
            <a:ext cx="3457693" cy="830997"/>
          </a:xfrm>
          <a:prstGeom prst="rect">
            <a:avLst/>
          </a:prstGeom>
          <a:solidFill>
            <a:schemeClr val="tx1">
              <a:lumMod val="90000"/>
            </a:schemeClr>
          </a:solidFill>
          <a:ln>
            <a:solidFill>
              <a:schemeClr val="tx2"/>
            </a:solidFill>
          </a:ln>
          <a:effectLst>
            <a:glow rad="63500">
              <a:schemeClr val="accent2">
                <a:satMod val="175000"/>
                <a:alpha val="40000"/>
              </a:schemeClr>
            </a:glow>
            <a:outerShdw blurRad="50800" dist="88900" dir="2700000" sx="106000" sy="106000" algn="tl" rotWithShape="0">
              <a:prstClr val="black">
                <a:alpha val="40000"/>
              </a:prstClr>
            </a:outerShdw>
          </a:effectLst>
          <a:scene3d>
            <a:camera prst="orthographicFront"/>
            <a:lightRig rig="threePt" dir="t"/>
          </a:scene3d>
          <a:sp3d>
            <a:bevelT/>
          </a:sp3d>
        </p:spPr>
        <p:txBody>
          <a:bodyPr wrap="square">
            <a:spAutoFit/>
          </a:bodyPr>
          <a:lstStyle/>
          <a:p>
            <a:pPr algn="ctr">
              <a:defRPr/>
            </a:pPr>
            <a:r>
              <a:rPr lang="en-US" b="1" dirty="0" smtClean="0">
                <a:solidFill>
                  <a:schemeClr val="tx2"/>
                </a:solidFill>
                <a:latin typeface="+mn-lt"/>
              </a:rPr>
              <a:t>Phrases in Ewe. </a:t>
            </a:r>
          </a:p>
          <a:p>
            <a:pPr algn="ctr">
              <a:defRPr/>
            </a:pPr>
            <a:r>
              <a:rPr lang="en-US" b="1" dirty="0" smtClean="0">
                <a:solidFill>
                  <a:schemeClr val="tx2"/>
                </a:solidFill>
                <a:latin typeface="+mn-lt"/>
              </a:rPr>
              <a:t>Togo &amp; Eastern Ghana</a:t>
            </a:r>
            <a:endParaRPr lang="en-US" b="1" dirty="0">
              <a:solidFill>
                <a:schemeClr val="tx2"/>
              </a:solidFill>
              <a:latin typeface="+mn-l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en-US" smtClean="0"/>
          </a:p>
        </p:txBody>
      </p:sp>
      <p:pic>
        <p:nvPicPr>
          <p:cNvPr id="46083" name="Picture 3" descr="d:\senegal nov08\senegal nov08 225.jpg"/>
          <p:cNvPicPr>
            <a:picLocks noChangeAspect="1" noChangeArrowheads="1"/>
          </p:cNvPicPr>
          <p:nvPr/>
        </p:nvPicPr>
        <p:blipFill>
          <a:blip r:embed="rId2" cstate="print">
            <a:lum contrast="10000"/>
          </a:blip>
          <a:srcRect/>
          <a:stretch>
            <a:fillRect/>
          </a:stretch>
        </p:blipFill>
        <p:spPr bwMode="auto">
          <a:xfrm>
            <a:off x="9525" y="6350"/>
            <a:ext cx="9126538" cy="6845300"/>
          </a:xfrm>
          <a:prstGeom prst="rect">
            <a:avLst/>
          </a:prstGeom>
          <a:noFill/>
          <a:ln w="9525">
            <a:noFill/>
            <a:miter lim="800000"/>
            <a:headEnd/>
            <a:tailEnd/>
          </a:ln>
        </p:spPr>
      </p:pic>
      <p:sp>
        <p:nvSpPr>
          <p:cNvPr id="5" name="TextBox 4"/>
          <p:cNvSpPr txBox="1"/>
          <p:nvPr/>
        </p:nvSpPr>
        <p:spPr>
          <a:xfrm>
            <a:off x="4756145" y="356030"/>
            <a:ext cx="3599579" cy="830997"/>
          </a:xfrm>
          <a:prstGeom prst="rect">
            <a:avLst/>
          </a:prstGeom>
          <a:solidFill>
            <a:schemeClr val="tx1">
              <a:lumMod val="90000"/>
            </a:schemeClr>
          </a:solidFill>
          <a:ln>
            <a:solidFill>
              <a:schemeClr val="tx2"/>
            </a:solidFill>
          </a:ln>
          <a:effectLst>
            <a:glow rad="63500">
              <a:schemeClr val="accent2">
                <a:satMod val="175000"/>
                <a:alpha val="40000"/>
              </a:schemeClr>
            </a:glow>
            <a:outerShdw blurRad="50800" dist="88900" dir="2700000" sx="106000" sy="106000" algn="tl" rotWithShape="0">
              <a:prstClr val="black">
                <a:alpha val="40000"/>
              </a:prstClr>
            </a:outerShdw>
          </a:effectLst>
          <a:scene3d>
            <a:camera prst="orthographicFront"/>
            <a:lightRig rig="threePt" dir="t"/>
          </a:scene3d>
          <a:sp3d>
            <a:bevelT/>
          </a:sp3d>
        </p:spPr>
        <p:txBody>
          <a:bodyPr wrap="square">
            <a:spAutoFit/>
          </a:bodyPr>
          <a:lstStyle/>
          <a:p>
            <a:pPr algn="ctr">
              <a:defRPr/>
            </a:pPr>
            <a:r>
              <a:rPr lang="en-US" b="1" dirty="0" smtClean="0">
                <a:solidFill>
                  <a:schemeClr val="tx2"/>
                </a:solidFill>
                <a:latin typeface="+mn-lt"/>
              </a:rPr>
              <a:t>Phrases in Wolof. </a:t>
            </a:r>
          </a:p>
          <a:p>
            <a:pPr algn="ctr">
              <a:defRPr/>
            </a:pPr>
            <a:r>
              <a:rPr lang="en-US" b="1" dirty="0" smtClean="0">
                <a:solidFill>
                  <a:schemeClr val="tx2"/>
                </a:solidFill>
                <a:latin typeface="+mn-lt"/>
              </a:rPr>
              <a:t>Senegal &amp; The Gambia.</a:t>
            </a:r>
            <a:endParaRPr lang="en-US" b="1" dirty="0">
              <a:solidFill>
                <a:schemeClr val="tx2"/>
              </a:solidFill>
              <a:latin typeface="+mn-l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en-US" smtClean="0"/>
          </a:p>
        </p:txBody>
      </p:sp>
      <p:pic>
        <p:nvPicPr>
          <p:cNvPr id="60419" name="Picture 3" descr="f:\Norton\Norton\Norton\MEDCAP June 2008\MEDCAP\DCIM\100ND2HS\DSC_0736.JPG"/>
          <p:cNvPicPr>
            <a:picLocks noChangeAspect="1" noChangeArrowheads="1"/>
          </p:cNvPicPr>
          <p:nvPr/>
        </p:nvPicPr>
        <p:blipFill>
          <a:blip r:embed="rId2" cstate="print"/>
          <a:srcRect/>
          <a:stretch>
            <a:fillRect/>
          </a:stretch>
        </p:blipFill>
        <p:spPr bwMode="auto">
          <a:xfrm>
            <a:off x="816586" y="46037"/>
            <a:ext cx="4511675" cy="6811963"/>
          </a:xfrm>
          <a:prstGeom prst="rect">
            <a:avLst/>
          </a:prstGeom>
          <a:noFill/>
          <a:ln w="9525">
            <a:solidFill>
              <a:schemeClr val="tx2"/>
            </a:solidFill>
            <a:miter lim="800000"/>
            <a:headEnd/>
            <a:tailEnd/>
          </a:ln>
        </p:spPr>
      </p:pic>
      <p:sp>
        <p:nvSpPr>
          <p:cNvPr id="4" name="Rectangle 2"/>
          <p:cNvSpPr txBox="1">
            <a:spLocks noChangeArrowheads="1"/>
          </p:cNvSpPr>
          <p:nvPr/>
        </p:nvSpPr>
        <p:spPr bwMode="auto">
          <a:xfrm>
            <a:off x="772509" y="131763"/>
            <a:ext cx="4556235" cy="1143000"/>
          </a:xfrm>
          <a:prstGeom prst="rect">
            <a:avLst/>
          </a:prstGeom>
          <a:noFill/>
          <a:ln w="9525">
            <a:noFill/>
            <a:miter lim="800000"/>
            <a:headEnd/>
            <a:tailEnd/>
          </a:ln>
        </p:spPr>
        <p:txBody>
          <a:bodyPr anchor="ctr"/>
          <a:lstStyle/>
          <a:p>
            <a:pPr algn="ctr" eaLnBrk="0" hangingPunct="0">
              <a:defRPr/>
            </a:pPr>
            <a:r>
              <a:rPr lang="en-US" sz="4000" b="1" kern="0" dirty="0">
                <a:solidFill>
                  <a:schemeClr val="tx2"/>
                </a:solidFill>
                <a:latin typeface="+mj-lt"/>
                <a:ea typeface="+mj-ea"/>
                <a:cs typeface="+mj-cs"/>
              </a:rPr>
              <a:t>Photo studio</a:t>
            </a:r>
          </a:p>
        </p:txBody>
      </p:sp>
      <p:sp>
        <p:nvSpPr>
          <p:cNvPr id="5" name="TextBox 4"/>
          <p:cNvSpPr txBox="1"/>
          <p:nvPr/>
        </p:nvSpPr>
        <p:spPr>
          <a:xfrm>
            <a:off x="5654565" y="2265768"/>
            <a:ext cx="2358338" cy="2308324"/>
          </a:xfrm>
          <a:prstGeom prst="rect">
            <a:avLst/>
          </a:prstGeom>
          <a:solidFill>
            <a:schemeClr val="tx1"/>
          </a:solidFill>
          <a:ln>
            <a:solidFill>
              <a:schemeClr val="tx2"/>
            </a:solidFill>
          </a:ln>
          <a:effectLst>
            <a:outerShdw blurRad="63500" dist="63500" sx="104000" sy="104000" algn="l" rotWithShape="0">
              <a:prstClr val="black">
                <a:alpha val="40000"/>
              </a:prstClr>
            </a:outerShdw>
          </a:effectLst>
        </p:spPr>
        <p:txBody>
          <a:bodyPr wrap="none">
            <a:spAutoFit/>
          </a:bodyPr>
          <a:lstStyle/>
          <a:p>
            <a:pPr>
              <a:defRPr/>
            </a:pPr>
            <a:r>
              <a:rPr lang="en-US" dirty="0" smtClean="0">
                <a:solidFill>
                  <a:schemeClr val="tx2"/>
                </a:solidFill>
                <a:latin typeface="+mn-lt"/>
              </a:rPr>
              <a:t>Background.</a:t>
            </a:r>
          </a:p>
          <a:p>
            <a:pPr>
              <a:defRPr/>
            </a:pPr>
            <a:r>
              <a:rPr lang="en-US" dirty="0" smtClean="0">
                <a:solidFill>
                  <a:schemeClr val="tx2"/>
                </a:solidFill>
                <a:latin typeface="+mn-lt"/>
              </a:rPr>
              <a:t>Lighting.</a:t>
            </a:r>
          </a:p>
          <a:p>
            <a:pPr>
              <a:defRPr/>
            </a:pPr>
            <a:r>
              <a:rPr lang="en-US" dirty="0" smtClean="0">
                <a:solidFill>
                  <a:schemeClr val="tx2"/>
                </a:solidFill>
                <a:latin typeface="+mn-lt"/>
              </a:rPr>
              <a:t>Privacy.</a:t>
            </a:r>
          </a:p>
          <a:p>
            <a:pPr>
              <a:defRPr/>
            </a:pPr>
            <a:r>
              <a:rPr lang="en-US" dirty="0" smtClean="0">
                <a:solidFill>
                  <a:schemeClr val="tx2"/>
                </a:solidFill>
                <a:latin typeface="+mn-lt"/>
              </a:rPr>
              <a:t>Ask.</a:t>
            </a:r>
          </a:p>
          <a:p>
            <a:pPr>
              <a:defRPr/>
            </a:pPr>
            <a:r>
              <a:rPr lang="en-US" dirty="0" smtClean="0">
                <a:solidFill>
                  <a:schemeClr val="tx2"/>
                </a:solidFill>
                <a:latin typeface="+mn-lt"/>
              </a:rPr>
              <a:t>Obtain consent.</a:t>
            </a:r>
          </a:p>
          <a:p>
            <a:pPr>
              <a:defRPr/>
            </a:pPr>
            <a:r>
              <a:rPr lang="en-US" dirty="0" smtClean="0">
                <a:solidFill>
                  <a:schemeClr val="tx2"/>
                </a:solidFill>
                <a:latin typeface="+mn-lt"/>
              </a:rPr>
              <a:t>Copy for patient</a:t>
            </a:r>
            <a:endParaRPr lang="en-US" dirty="0">
              <a:solidFill>
                <a:schemeClr val="tx2"/>
              </a:solidFill>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River scalp derm"/>
          <p:cNvPicPr>
            <a:picLocks noChangeAspect="1" noChangeArrowheads="1"/>
          </p:cNvPicPr>
          <p:nvPr/>
        </p:nvPicPr>
        <p:blipFill>
          <a:blip r:embed="rId2" cstate="print"/>
          <a:srcRect/>
          <a:stretch>
            <a:fillRect/>
          </a:stretch>
        </p:blipFill>
        <p:spPr bwMode="auto">
          <a:xfrm>
            <a:off x="6081713" y="2178050"/>
            <a:ext cx="2438400" cy="1828800"/>
          </a:xfrm>
          <a:prstGeom prst="rect">
            <a:avLst/>
          </a:prstGeom>
          <a:noFill/>
          <a:ln w="9525">
            <a:solidFill>
              <a:schemeClr val="tx2"/>
            </a:solidFill>
            <a:miter lim="800000"/>
            <a:headEnd/>
            <a:tailEnd/>
          </a:ln>
        </p:spPr>
      </p:pic>
      <p:pic>
        <p:nvPicPr>
          <p:cNvPr id="308227" name="Picture 3" descr="TR sharp container"/>
          <p:cNvPicPr>
            <a:picLocks noGrp="1" noChangeAspect="1" noChangeArrowheads="1"/>
          </p:cNvPicPr>
          <p:nvPr>
            <p:ph sz="half" idx="2"/>
          </p:nvPr>
        </p:nvPicPr>
        <p:blipFill>
          <a:blip r:embed="rId3" cstate="print"/>
          <a:srcRect/>
          <a:stretch>
            <a:fillRect/>
          </a:stretch>
        </p:blipFill>
        <p:spPr>
          <a:xfrm>
            <a:off x="6046788" y="4233863"/>
            <a:ext cx="2632075" cy="1974850"/>
          </a:xfrm>
          <a:noFill/>
        </p:spPr>
      </p:pic>
      <p:pic>
        <p:nvPicPr>
          <p:cNvPr id="63492" name="Picture 4" descr="DSCN7206"/>
          <p:cNvPicPr>
            <a:picLocks noChangeAspect="1" noChangeArrowheads="1"/>
          </p:cNvPicPr>
          <p:nvPr/>
        </p:nvPicPr>
        <p:blipFill>
          <a:blip r:embed="rId4" cstate="print"/>
          <a:srcRect l="34546"/>
          <a:stretch>
            <a:fillRect/>
          </a:stretch>
        </p:blipFill>
        <p:spPr bwMode="auto">
          <a:xfrm>
            <a:off x="126128" y="947875"/>
            <a:ext cx="5155324" cy="5910125"/>
          </a:xfrm>
          <a:prstGeom prst="rect">
            <a:avLst/>
          </a:prstGeom>
          <a:noFill/>
          <a:ln w="9525">
            <a:noFill/>
            <a:miter lim="800000"/>
            <a:headEnd/>
            <a:tailEnd/>
          </a:ln>
        </p:spPr>
      </p:pic>
      <p:sp>
        <p:nvSpPr>
          <p:cNvPr id="63493" name="Text Box 5"/>
          <p:cNvSpPr txBox="1">
            <a:spLocks noChangeArrowheads="1"/>
          </p:cNvSpPr>
          <p:nvPr/>
        </p:nvSpPr>
        <p:spPr bwMode="auto">
          <a:xfrm>
            <a:off x="0" y="0"/>
            <a:ext cx="9333186" cy="2062103"/>
          </a:xfrm>
          <a:prstGeom prst="rect">
            <a:avLst/>
          </a:prstGeom>
          <a:noFill/>
          <a:ln w="9525">
            <a:noFill/>
            <a:miter lim="800000"/>
            <a:headEnd/>
            <a:tailEnd/>
          </a:ln>
        </p:spPr>
        <p:txBody>
          <a:bodyPr wrap="square">
            <a:spAutoFit/>
          </a:bodyPr>
          <a:lstStyle/>
          <a:p>
            <a:pPr algn="ctr"/>
            <a:r>
              <a:rPr lang="en-US" sz="3200" b="1" u="sng" dirty="0">
                <a:solidFill>
                  <a:srgbClr val="FFFF00"/>
                </a:solidFill>
                <a:latin typeface="Arial" charset="0"/>
              </a:rPr>
              <a:t>Surgical </a:t>
            </a:r>
            <a:r>
              <a:rPr lang="en-US" sz="3200" b="1" u="sng" dirty="0" smtClean="0">
                <a:solidFill>
                  <a:srgbClr val="FFFF00"/>
                </a:solidFill>
                <a:latin typeface="Arial" charset="0"/>
              </a:rPr>
              <a:t>procedures: Universal </a:t>
            </a:r>
            <a:r>
              <a:rPr lang="en-US" sz="3200" b="1" u="sng" dirty="0">
                <a:solidFill>
                  <a:srgbClr val="FFFF00"/>
                </a:solidFill>
                <a:latin typeface="Arial" charset="0"/>
              </a:rPr>
              <a:t>precautions</a:t>
            </a:r>
          </a:p>
          <a:p>
            <a:r>
              <a:rPr lang="en-US" dirty="0" smtClean="0">
                <a:solidFill>
                  <a:schemeClr val="bg1"/>
                </a:solidFill>
                <a:latin typeface="Arial" charset="0"/>
              </a:rPr>
              <a:t>         		Personal Protective Equipment (</a:t>
            </a:r>
            <a:r>
              <a:rPr lang="en-US" dirty="0" err="1" smtClean="0">
                <a:solidFill>
                  <a:schemeClr val="bg1"/>
                </a:solidFill>
                <a:latin typeface="Arial" charset="0"/>
              </a:rPr>
              <a:t>PPE</a:t>
            </a:r>
            <a:r>
              <a:rPr lang="en-US" dirty="0" smtClean="0">
                <a:solidFill>
                  <a:schemeClr val="bg1"/>
                </a:solidFill>
                <a:latin typeface="Arial" charset="0"/>
              </a:rPr>
              <a:t>): </a:t>
            </a:r>
            <a:r>
              <a:rPr lang="en-US" dirty="0">
                <a:solidFill>
                  <a:schemeClr val="bg1"/>
                </a:solidFill>
                <a:latin typeface="Arial" charset="0"/>
              </a:rPr>
              <a:t>	</a:t>
            </a:r>
            <a:endParaRPr lang="en-US" dirty="0" smtClean="0">
              <a:solidFill>
                <a:schemeClr val="bg1"/>
              </a:solidFill>
              <a:latin typeface="Arial" charset="0"/>
            </a:endParaRPr>
          </a:p>
          <a:p>
            <a:r>
              <a:rPr lang="en-US" dirty="0">
                <a:solidFill>
                  <a:schemeClr val="bg1"/>
                </a:solidFill>
                <a:latin typeface="Arial" charset="0"/>
              </a:rPr>
              <a:t>	</a:t>
            </a:r>
            <a:r>
              <a:rPr lang="en-US" dirty="0" smtClean="0">
                <a:solidFill>
                  <a:schemeClr val="bg1"/>
                </a:solidFill>
                <a:latin typeface="Arial" charset="0"/>
              </a:rPr>
              <a:t>					- gloves.</a:t>
            </a:r>
            <a:endParaRPr lang="en-US" dirty="0">
              <a:solidFill>
                <a:schemeClr val="bg1"/>
              </a:solidFill>
              <a:latin typeface="Arial" charset="0"/>
            </a:endParaRPr>
          </a:p>
          <a:p>
            <a:r>
              <a:rPr lang="en-US" dirty="0">
                <a:solidFill>
                  <a:schemeClr val="bg1"/>
                </a:solidFill>
                <a:latin typeface="Arial" charset="0"/>
              </a:rPr>
              <a:t>	</a:t>
            </a:r>
            <a:r>
              <a:rPr lang="en-US" dirty="0" smtClean="0">
                <a:solidFill>
                  <a:schemeClr val="bg1"/>
                </a:solidFill>
                <a:latin typeface="Arial" charset="0"/>
              </a:rPr>
              <a:t>					- masks </a:t>
            </a:r>
            <a:r>
              <a:rPr lang="en-US" dirty="0">
                <a:solidFill>
                  <a:schemeClr val="bg1"/>
                </a:solidFill>
                <a:latin typeface="Arial" charset="0"/>
              </a:rPr>
              <a:t>&amp; splatter </a:t>
            </a:r>
            <a:r>
              <a:rPr lang="en-US" dirty="0" smtClean="0">
                <a:solidFill>
                  <a:schemeClr val="bg1"/>
                </a:solidFill>
                <a:latin typeface="Arial" charset="0"/>
              </a:rPr>
              <a:t>shields.</a:t>
            </a:r>
            <a:endParaRPr lang="en-US" dirty="0">
              <a:solidFill>
                <a:schemeClr val="bg1"/>
              </a:solidFill>
              <a:latin typeface="Arial" charset="0"/>
            </a:endParaRPr>
          </a:p>
          <a:p>
            <a:r>
              <a:rPr lang="en-US" dirty="0">
                <a:solidFill>
                  <a:schemeClr val="bg1"/>
                </a:solidFill>
                <a:latin typeface="Arial" charset="0"/>
              </a:rPr>
              <a:t>	</a:t>
            </a:r>
            <a:r>
              <a:rPr lang="en-US" dirty="0" smtClean="0">
                <a:solidFill>
                  <a:schemeClr val="bg1"/>
                </a:solidFill>
                <a:latin typeface="Arial" charset="0"/>
              </a:rPr>
              <a:t>					- hand sanitizer.</a:t>
            </a:r>
            <a:endParaRPr lang="en-US" dirty="0">
              <a:solidFill>
                <a:schemeClr val="bg1"/>
              </a:solidFill>
              <a:latin typeface="Arial" charset="0"/>
            </a:endParaRPr>
          </a:p>
        </p:txBody>
      </p:sp>
      <p:sp>
        <p:nvSpPr>
          <p:cNvPr id="308230" name="Text Box 6"/>
          <p:cNvSpPr txBox="1">
            <a:spLocks noChangeArrowheads="1"/>
          </p:cNvSpPr>
          <p:nvPr/>
        </p:nvSpPr>
        <p:spPr bwMode="auto">
          <a:xfrm>
            <a:off x="6007100" y="6162675"/>
            <a:ext cx="2592388" cy="457200"/>
          </a:xfrm>
          <a:prstGeom prst="rect">
            <a:avLst/>
          </a:prstGeom>
          <a:noFill/>
          <a:ln w="9525">
            <a:noFill/>
            <a:miter lim="800000"/>
            <a:headEnd/>
            <a:tailEnd/>
          </a:ln>
        </p:spPr>
        <p:txBody>
          <a:bodyPr>
            <a:spAutoFit/>
          </a:bodyPr>
          <a:lstStyle/>
          <a:p>
            <a:r>
              <a:rPr lang="en-US">
                <a:solidFill>
                  <a:schemeClr val="bg1"/>
                </a:solidFill>
                <a:latin typeface="Arial" charset="0"/>
              </a:rPr>
              <a:t>sharps containers</a:t>
            </a:r>
            <a:endParaRPr lang="en-US">
              <a:latin typeface="Arial" charset="0"/>
            </a:endParaRPr>
          </a:p>
        </p:txBody>
      </p:sp>
      <p:sp>
        <p:nvSpPr>
          <p:cNvPr id="308232" name="Rectangle 8"/>
          <p:cNvSpPr>
            <a:spLocks noChangeArrowheads="1"/>
          </p:cNvSpPr>
          <p:nvPr/>
        </p:nvSpPr>
        <p:spPr bwMode="auto">
          <a:xfrm>
            <a:off x="6053138" y="4238625"/>
            <a:ext cx="2611437" cy="2351088"/>
          </a:xfrm>
          <a:prstGeom prst="rect">
            <a:avLst/>
          </a:prstGeom>
          <a:no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2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8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0" grpId="0"/>
      <p:bldP spid="30823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3238500" y="0"/>
            <a:ext cx="5905500" cy="1708150"/>
          </a:xfrm>
          <a:prstGeom prst="rect">
            <a:avLst/>
          </a:prstGeom>
          <a:noFill/>
          <a:ln w="9525">
            <a:noFill/>
            <a:miter lim="800000"/>
            <a:headEnd/>
            <a:tailEnd/>
          </a:ln>
        </p:spPr>
        <p:txBody>
          <a:bodyPr>
            <a:spAutoFit/>
          </a:bodyPr>
          <a:lstStyle/>
          <a:p>
            <a:r>
              <a:rPr lang="en-US" sz="3600" b="1" u="sng">
                <a:solidFill>
                  <a:srgbClr val="FFFF00"/>
                </a:solidFill>
                <a:latin typeface="Arial" charset="0"/>
              </a:rPr>
              <a:t>Hyperendemic conditions</a:t>
            </a:r>
          </a:p>
          <a:p>
            <a:endParaRPr lang="en-US" sz="3600" u="sng">
              <a:solidFill>
                <a:srgbClr val="FFFF00"/>
              </a:solidFill>
              <a:latin typeface="Tahoma" pitchFamily="34" charset="0"/>
            </a:endParaRPr>
          </a:p>
          <a:p>
            <a:endParaRPr lang="en-US" sz="3400">
              <a:solidFill>
                <a:srgbClr val="FFFFCC"/>
              </a:solidFill>
              <a:latin typeface="Tahoma" pitchFamily="34" charset="0"/>
            </a:endParaRPr>
          </a:p>
        </p:txBody>
      </p:sp>
      <p:sp>
        <p:nvSpPr>
          <p:cNvPr id="67587" name="Text Box 4"/>
          <p:cNvSpPr txBox="1">
            <a:spLocks noChangeArrowheads="1"/>
          </p:cNvSpPr>
          <p:nvPr/>
        </p:nvSpPr>
        <p:spPr bwMode="auto">
          <a:xfrm>
            <a:off x="4191000" y="762000"/>
            <a:ext cx="4741863" cy="3902075"/>
          </a:xfrm>
          <a:prstGeom prst="rect">
            <a:avLst/>
          </a:prstGeom>
          <a:noFill/>
          <a:ln w="9525">
            <a:noFill/>
            <a:miter lim="800000"/>
            <a:headEnd/>
            <a:tailEnd/>
          </a:ln>
        </p:spPr>
        <p:txBody>
          <a:bodyPr wrap="none">
            <a:spAutoFit/>
          </a:bodyPr>
          <a:lstStyle/>
          <a:p>
            <a:pPr>
              <a:lnSpc>
                <a:spcPct val="120000"/>
              </a:lnSpc>
            </a:pPr>
            <a:r>
              <a:rPr lang="en-US" sz="2600" dirty="0">
                <a:solidFill>
                  <a:schemeClr val="bg1"/>
                </a:solidFill>
                <a:latin typeface="Arial" charset="0"/>
              </a:rPr>
              <a:t>Eczema / dermatitis</a:t>
            </a:r>
          </a:p>
          <a:p>
            <a:pPr>
              <a:lnSpc>
                <a:spcPct val="120000"/>
              </a:lnSpc>
            </a:pPr>
            <a:r>
              <a:rPr lang="en-US" sz="2600" dirty="0" err="1">
                <a:solidFill>
                  <a:schemeClr val="bg1"/>
                </a:solidFill>
                <a:latin typeface="Arial" charset="0"/>
              </a:rPr>
              <a:t>Pyodermas</a:t>
            </a:r>
            <a:endParaRPr lang="en-US" sz="2600" dirty="0">
              <a:solidFill>
                <a:schemeClr val="bg1"/>
              </a:solidFill>
              <a:latin typeface="Arial" charset="0"/>
            </a:endParaRPr>
          </a:p>
          <a:p>
            <a:pPr>
              <a:lnSpc>
                <a:spcPct val="120000"/>
              </a:lnSpc>
            </a:pPr>
            <a:r>
              <a:rPr lang="en-US" sz="2600" dirty="0">
                <a:solidFill>
                  <a:schemeClr val="bg1"/>
                </a:solidFill>
                <a:latin typeface="Arial" charset="0"/>
              </a:rPr>
              <a:t>Infestations with scabies or lice</a:t>
            </a:r>
          </a:p>
          <a:p>
            <a:pPr>
              <a:lnSpc>
                <a:spcPct val="120000"/>
              </a:lnSpc>
            </a:pPr>
            <a:r>
              <a:rPr lang="en-US" sz="2600" dirty="0" err="1">
                <a:solidFill>
                  <a:schemeClr val="bg1"/>
                </a:solidFill>
                <a:latin typeface="Arial" charset="0"/>
              </a:rPr>
              <a:t>Dermatophyte</a:t>
            </a:r>
            <a:r>
              <a:rPr lang="en-US" sz="2600" dirty="0">
                <a:solidFill>
                  <a:schemeClr val="bg1"/>
                </a:solidFill>
                <a:latin typeface="Arial" charset="0"/>
              </a:rPr>
              <a:t> infections</a:t>
            </a:r>
          </a:p>
          <a:p>
            <a:pPr>
              <a:lnSpc>
                <a:spcPct val="120000"/>
              </a:lnSpc>
            </a:pPr>
            <a:r>
              <a:rPr lang="en-US" sz="2600" b="1" dirty="0" err="1">
                <a:solidFill>
                  <a:schemeClr val="tx1">
                    <a:lumMod val="75000"/>
                  </a:schemeClr>
                </a:solidFill>
                <a:latin typeface="Arial" charset="0"/>
              </a:rPr>
              <a:t>Tinea</a:t>
            </a:r>
            <a:r>
              <a:rPr lang="en-US" sz="2600" b="1" dirty="0">
                <a:solidFill>
                  <a:schemeClr val="tx1">
                    <a:lumMod val="75000"/>
                  </a:schemeClr>
                </a:solidFill>
                <a:latin typeface="Arial" charset="0"/>
              </a:rPr>
              <a:t> </a:t>
            </a:r>
            <a:r>
              <a:rPr lang="en-US" sz="2600" b="1" dirty="0" err="1">
                <a:solidFill>
                  <a:schemeClr val="tx1">
                    <a:lumMod val="75000"/>
                  </a:schemeClr>
                </a:solidFill>
                <a:latin typeface="Arial" charset="0"/>
              </a:rPr>
              <a:t>versicolor</a:t>
            </a:r>
            <a:endParaRPr lang="en-US" sz="2600" b="1" dirty="0">
              <a:solidFill>
                <a:schemeClr val="tx1">
                  <a:lumMod val="75000"/>
                </a:schemeClr>
              </a:solidFill>
              <a:latin typeface="Arial" charset="0"/>
            </a:endParaRPr>
          </a:p>
          <a:p>
            <a:pPr>
              <a:lnSpc>
                <a:spcPct val="120000"/>
              </a:lnSpc>
            </a:pPr>
            <a:r>
              <a:rPr lang="en-US" sz="2600" b="1" dirty="0">
                <a:solidFill>
                  <a:schemeClr val="tx1">
                    <a:lumMod val="75000"/>
                  </a:schemeClr>
                </a:solidFill>
                <a:latin typeface="Arial" charset="0"/>
              </a:rPr>
              <a:t>Pigmentation disorders</a:t>
            </a:r>
          </a:p>
          <a:p>
            <a:pPr>
              <a:lnSpc>
                <a:spcPct val="120000"/>
              </a:lnSpc>
            </a:pPr>
            <a:r>
              <a:rPr lang="en-US" sz="2600" b="1" dirty="0">
                <a:solidFill>
                  <a:schemeClr val="tx1">
                    <a:lumMod val="75000"/>
                  </a:schemeClr>
                </a:solidFill>
                <a:latin typeface="Arial" charset="0"/>
              </a:rPr>
              <a:t>	(</a:t>
            </a:r>
            <a:r>
              <a:rPr lang="en-US" sz="2600" dirty="0" err="1">
                <a:solidFill>
                  <a:schemeClr val="tx1">
                    <a:lumMod val="75000"/>
                  </a:schemeClr>
                </a:solidFill>
                <a:latin typeface="Arial" charset="0"/>
              </a:rPr>
              <a:t>esp</a:t>
            </a:r>
            <a:r>
              <a:rPr lang="en-US" sz="2600" dirty="0">
                <a:solidFill>
                  <a:schemeClr val="tx1">
                    <a:lumMod val="75000"/>
                  </a:schemeClr>
                </a:solidFill>
                <a:latin typeface="Arial" charset="0"/>
              </a:rPr>
              <a:t> </a:t>
            </a:r>
            <a:r>
              <a:rPr lang="en-US" sz="2600" dirty="0" err="1">
                <a:solidFill>
                  <a:schemeClr val="tx1">
                    <a:lumMod val="75000"/>
                  </a:schemeClr>
                </a:solidFill>
                <a:latin typeface="Arial" charset="0"/>
              </a:rPr>
              <a:t>pityriasis</a:t>
            </a:r>
            <a:r>
              <a:rPr lang="en-US" sz="2600" dirty="0">
                <a:solidFill>
                  <a:schemeClr val="tx1">
                    <a:lumMod val="75000"/>
                  </a:schemeClr>
                </a:solidFill>
                <a:latin typeface="Arial" charset="0"/>
              </a:rPr>
              <a:t> alba)</a:t>
            </a:r>
          </a:p>
          <a:p>
            <a:pPr>
              <a:lnSpc>
                <a:spcPct val="120000"/>
              </a:lnSpc>
            </a:pPr>
            <a:endParaRPr lang="en-US" sz="2600" dirty="0">
              <a:solidFill>
                <a:srgbClr val="FFFF66"/>
              </a:solidFill>
              <a:latin typeface="Arial" charset="0"/>
            </a:endParaRPr>
          </a:p>
        </p:txBody>
      </p:sp>
      <p:pic>
        <p:nvPicPr>
          <p:cNvPr id="67588" name="Picture 6" descr="39-1 copy"/>
          <p:cNvPicPr>
            <a:picLocks noChangeAspect="1" noChangeArrowheads="1"/>
          </p:cNvPicPr>
          <p:nvPr/>
        </p:nvPicPr>
        <p:blipFill>
          <a:blip r:embed="rId2" cstate="print"/>
          <a:srcRect/>
          <a:stretch>
            <a:fillRect/>
          </a:stretch>
        </p:blipFill>
        <p:spPr bwMode="auto">
          <a:xfrm>
            <a:off x="0" y="0"/>
            <a:ext cx="3124200" cy="2760663"/>
          </a:xfrm>
          <a:prstGeom prst="rect">
            <a:avLst/>
          </a:prstGeom>
          <a:noFill/>
          <a:ln w="9525">
            <a:noFill/>
            <a:miter lim="800000"/>
            <a:headEnd/>
            <a:tailEnd/>
          </a:ln>
        </p:spPr>
      </p:pic>
      <p:pic>
        <p:nvPicPr>
          <p:cNvPr id="6" name="Picture 7" descr="31"/>
          <p:cNvPicPr>
            <a:picLocks noChangeAspect="1" noChangeArrowheads="1"/>
          </p:cNvPicPr>
          <p:nvPr/>
        </p:nvPicPr>
        <p:blipFill>
          <a:blip r:embed="rId3" cstate="print"/>
          <a:srcRect/>
          <a:stretch>
            <a:fillRect/>
          </a:stretch>
        </p:blipFill>
        <p:spPr bwMode="auto">
          <a:xfrm>
            <a:off x="0" y="3990975"/>
            <a:ext cx="3821113" cy="2867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SCN7271"/>
          <p:cNvPicPr>
            <a:picLocks noChangeAspect="1" noChangeArrowheads="1"/>
          </p:cNvPicPr>
          <p:nvPr/>
        </p:nvPicPr>
        <p:blipFill>
          <a:blip r:embed="rId2" cstate="print"/>
          <a:srcRect/>
          <a:stretch>
            <a:fillRect/>
          </a:stretch>
        </p:blipFill>
        <p:spPr bwMode="auto">
          <a:xfrm>
            <a:off x="6057900" y="2743200"/>
            <a:ext cx="3086100" cy="4114800"/>
          </a:xfrm>
          <a:prstGeom prst="rect">
            <a:avLst/>
          </a:prstGeom>
          <a:noFill/>
          <a:ln w="9525">
            <a:noFill/>
            <a:miter lim="800000"/>
            <a:headEnd/>
            <a:tailEnd/>
          </a:ln>
        </p:spPr>
      </p:pic>
      <p:pic>
        <p:nvPicPr>
          <p:cNvPr id="64515" name="Picture 3" descr="DSCN7339"/>
          <p:cNvPicPr>
            <a:picLocks noChangeAspect="1" noChangeArrowheads="1"/>
          </p:cNvPicPr>
          <p:nvPr/>
        </p:nvPicPr>
        <p:blipFill>
          <a:blip r:embed="rId3" cstate="print"/>
          <a:srcRect/>
          <a:stretch>
            <a:fillRect/>
          </a:stretch>
        </p:blipFill>
        <p:spPr bwMode="auto">
          <a:xfrm>
            <a:off x="6019800" y="0"/>
            <a:ext cx="3124200" cy="2344738"/>
          </a:xfrm>
          <a:prstGeom prst="rect">
            <a:avLst/>
          </a:prstGeom>
          <a:noFill/>
          <a:ln w="9525">
            <a:solidFill>
              <a:schemeClr val="bg1"/>
            </a:solidFill>
            <a:miter lim="800000"/>
            <a:headEnd/>
            <a:tailEnd/>
          </a:ln>
        </p:spPr>
      </p:pic>
      <p:pic>
        <p:nvPicPr>
          <p:cNvPr id="64516" name="Picture 4" descr="DSCN7368"/>
          <p:cNvPicPr>
            <a:picLocks noChangeAspect="1" noChangeArrowheads="1"/>
          </p:cNvPicPr>
          <p:nvPr/>
        </p:nvPicPr>
        <p:blipFill>
          <a:blip r:embed="rId4" cstate="print">
            <a:lum bright="24000" contrast="6000"/>
          </a:blip>
          <a:srcRect l="8630"/>
          <a:stretch>
            <a:fillRect/>
          </a:stretch>
        </p:blipFill>
        <p:spPr bwMode="auto">
          <a:xfrm>
            <a:off x="3171825" y="0"/>
            <a:ext cx="2924175" cy="2400300"/>
          </a:xfrm>
          <a:prstGeom prst="rect">
            <a:avLst/>
          </a:prstGeom>
          <a:noFill/>
          <a:ln w="9525">
            <a:solidFill>
              <a:schemeClr val="bg1"/>
            </a:solidFill>
            <a:miter lim="800000"/>
            <a:headEnd/>
            <a:tailEnd/>
          </a:ln>
        </p:spPr>
      </p:pic>
      <p:pic>
        <p:nvPicPr>
          <p:cNvPr id="64517" name="Picture 5" descr="Amputation 6"/>
          <p:cNvPicPr>
            <a:picLocks noChangeAspect="1" noChangeArrowheads="1"/>
          </p:cNvPicPr>
          <p:nvPr/>
        </p:nvPicPr>
        <p:blipFill>
          <a:blip r:embed="rId5" cstate="print">
            <a:lum bright="12000"/>
          </a:blip>
          <a:srcRect/>
          <a:stretch>
            <a:fillRect/>
          </a:stretch>
        </p:blipFill>
        <p:spPr bwMode="auto">
          <a:xfrm>
            <a:off x="0" y="0"/>
            <a:ext cx="3200400" cy="2400300"/>
          </a:xfrm>
          <a:prstGeom prst="rect">
            <a:avLst/>
          </a:prstGeom>
          <a:noFill/>
          <a:ln w="9525">
            <a:solidFill>
              <a:schemeClr val="bg1"/>
            </a:solidFill>
            <a:miter lim="800000"/>
            <a:headEnd/>
            <a:tailEnd/>
          </a:ln>
        </p:spPr>
      </p:pic>
      <p:sp>
        <p:nvSpPr>
          <p:cNvPr id="309254" name="Text Box 6"/>
          <p:cNvSpPr txBox="1">
            <a:spLocks noChangeArrowheads="1"/>
          </p:cNvSpPr>
          <p:nvPr/>
        </p:nvSpPr>
        <p:spPr bwMode="auto">
          <a:xfrm>
            <a:off x="0" y="2387600"/>
            <a:ext cx="7162800" cy="4524315"/>
          </a:xfrm>
          <a:prstGeom prst="rect">
            <a:avLst/>
          </a:prstGeom>
          <a:noFill/>
          <a:ln w="9525">
            <a:noFill/>
            <a:miter lim="800000"/>
            <a:headEnd/>
            <a:tailEnd/>
          </a:ln>
        </p:spPr>
        <p:txBody>
          <a:bodyPr>
            <a:spAutoFit/>
          </a:bodyPr>
          <a:lstStyle/>
          <a:p>
            <a:r>
              <a:rPr lang="en-US" dirty="0" err="1">
                <a:solidFill>
                  <a:schemeClr val="bg1"/>
                </a:solidFill>
                <a:latin typeface="Arial" charset="0"/>
              </a:rPr>
              <a:t>Bx</a:t>
            </a:r>
            <a:r>
              <a:rPr lang="en-US" dirty="0">
                <a:solidFill>
                  <a:schemeClr val="bg1"/>
                </a:solidFill>
                <a:latin typeface="Arial" charset="0"/>
              </a:rPr>
              <a:t> kits: razor blades, disposable punches, </a:t>
            </a:r>
          </a:p>
          <a:p>
            <a:r>
              <a:rPr lang="en-US" dirty="0">
                <a:solidFill>
                  <a:schemeClr val="bg1"/>
                </a:solidFill>
                <a:latin typeface="Arial" charset="0"/>
              </a:rPr>
              <a:t>	anesthesia supplies, </a:t>
            </a:r>
            <a:r>
              <a:rPr lang="en-US" dirty="0" err="1">
                <a:solidFill>
                  <a:schemeClr val="bg1"/>
                </a:solidFill>
                <a:latin typeface="Arial" charset="0"/>
              </a:rPr>
              <a:t>Chux</a:t>
            </a:r>
            <a:r>
              <a:rPr lang="en-US" dirty="0">
                <a:solidFill>
                  <a:schemeClr val="bg1"/>
                </a:solidFill>
                <a:latin typeface="Arial" charset="0"/>
              </a:rPr>
              <a:t> pads, </a:t>
            </a:r>
          </a:p>
          <a:p>
            <a:r>
              <a:rPr lang="en-US" dirty="0">
                <a:solidFill>
                  <a:schemeClr val="bg1"/>
                </a:solidFill>
                <a:latin typeface="Arial" charset="0"/>
              </a:rPr>
              <a:t>	emesis basins, formaldehyde, </a:t>
            </a:r>
          </a:p>
          <a:p>
            <a:r>
              <a:rPr lang="en-US" dirty="0">
                <a:solidFill>
                  <a:schemeClr val="bg1"/>
                </a:solidFill>
                <a:latin typeface="Arial" charset="0"/>
              </a:rPr>
              <a:t>	unbreakable containers, </a:t>
            </a:r>
            <a:r>
              <a:rPr lang="en-US" dirty="0" err="1">
                <a:solidFill>
                  <a:schemeClr val="bg1"/>
                </a:solidFill>
                <a:latin typeface="Arial" charset="0"/>
              </a:rPr>
              <a:t>Parafilm</a:t>
            </a:r>
            <a:r>
              <a:rPr lang="en-US" dirty="0">
                <a:solidFill>
                  <a:schemeClr val="bg1"/>
                </a:solidFill>
                <a:latin typeface="Arial" charset="0"/>
              </a:rPr>
              <a:t>, 	</a:t>
            </a:r>
          </a:p>
          <a:p>
            <a:r>
              <a:rPr lang="en-US" dirty="0">
                <a:solidFill>
                  <a:schemeClr val="bg1"/>
                </a:solidFill>
                <a:latin typeface="Arial" charset="0"/>
              </a:rPr>
              <a:t>	sharps containers, </a:t>
            </a:r>
            <a:r>
              <a:rPr lang="en-US" dirty="0" smtClean="0">
                <a:solidFill>
                  <a:schemeClr val="bg1"/>
                </a:solidFill>
                <a:latin typeface="Arial" charset="0"/>
              </a:rPr>
              <a:t>instruments, suture. </a:t>
            </a:r>
            <a:endParaRPr lang="en-US" dirty="0">
              <a:solidFill>
                <a:schemeClr val="bg1"/>
              </a:solidFill>
              <a:latin typeface="Arial" charset="0"/>
            </a:endParaRPr>
          </a:p>
          <a:p>
            <a:endParaRPr lang="en-US" dirty="0">
              <a:solidFill>
                <a:schemeClr val="bg1"/>
              </a:solidFill>
              <a:latin typeface="Arial" charset="0"/>
            </a:endParaRPr>
          </a:p>
          <a:p>
            <a:r>
              <a:rPr lang="en-US" dirty="0">
                <a:solidFill>
                  <a:schemeClr val="bg1"/>
                </a:solidFill>
                <a:latin typeface="Arial" charset="0"/>
              </a:rPr>
              <a:t>Instruments: disposable or </a:t>
            </a:r>
            <a:r>
              <a:rPr lang="en-US" dirty="0" err="1">
                <a:solidFill>
                  <a:schemeClr val="bg1"/>
                </a:solidFill>
                <a:latin typeface="Arial" charset="0"/>
              </a:rPr>
              <a:t>sterilizable</a:t>
            </a:r>
            <a:r>
              <a:rPr lang="en-US" dirty="0">
                <a:solidFill>
                  <a:schemeClr val="bg1"/>
                </a:solidFill>
                <a:latin typeface="Arial" charset="0"/>
              </a:rPr>
              <a:t>?</a:t>
            </a:r>
          </a:p>
          <a:p>
            <a:r>
              <a:rPr lang="en-US" dirty="0">
                <a:solidFill>
                  <a:schemeClr val="bg1"/>
                </a:solidFill>
                <a:latin typeface="Arial" charset="0"/>
              </a:rPr>
              <a:t>	Hot or cold sterilization (</a:t>
            </a:r>
            <a:r>
              <a:rPr lang="en-US" dirty="0" err="1">
                <a:solidFill>
                  <a:schemeClr val="bg1"/>
                </a:solidFill>
                <a:latin typeface="Arial" charset="0"/>
              </a:rPr>
              <a:t>Cidex</a:t>
            </a:r>
            <a:r>
              <a:rPr lang="en-US" dirty="0">
                <a:solidFill>
                  <a:schemeClr val="bg1"/>
                </a:solidFill>
                <a:latin typeface="Arial" charset="0"/>
              </a:rPr>
              <a:t>)?</a:t>
            </a:r>
          </a:p>
          <a:p>
            <a:endParaRPr lang="en-US" dirty="0">
              <a:solidFill>
                <a:schemeClr val="bg1"/>
              </a:solidFill>
              <a:latin typeface="Arial" charset="0"/>
            </a:endParaRPr>
          </a:p>
          <a:p>
            <a:r>
              <a:rPr lang="en-US" dirty="0">
                <a:solidFill>
                  <a:schemeClr val="bg1"/>
                </a:solidFill>
                <a:latin typeface="Arial" charset="0"/>
              </a:rPr>
              <a:t>Cauterize: silver nitrate / portable </a:t>
            </a:r>
            <a:r>
              <a:rPr lang="en-US" dirty="0" err="1">
                <a:solidFill>
                  <a:schemeClr val="bg1"/>
                </a:solidFill>
                <a:latin typeface="Arial" charset="0"/>
              </a:rPr>
              <a:t>cautery</a:t>
            </a:r>
            <a:r>
              <a:rPr lang="en-US" dirty="0">
                <a:solidFill>
                  <a:schemeClr val="bg1"/>
                </a:solidFill>
                <a:latin typeface="Arial" charset="0"/>
              </a:rPr>
              <a:t> </a:t>
            </a:r>
            <a:r>
              <a:rPr lang="en-US" dirty="0" smtClean="0">
                <a:solidFill>
                  <a:schemeClr val="bg1"/>
                </a:solidFill>
                <a:latin typeface="Arial" charset="0"/>
              </a:rPr>
              <a:t>pen.</a:t>
            </a:r>
            <a:endParaRPr lang="en-US" dirty="0">
              <a:solidFill>
                <a:schemeClr val="bg1"/>
              </a:solidFill>
              <a:latin typeface="Arial" charset="0"/>
            </a:endParaRPr>
          </a:p>
          <a:p>
            <a:endParaRPr lang="en-US" dirty="0">
              <a:solidFill>
                <a:schemeClr val="bg1"/>
              </a:solidFill>
              <a:latin typeface="Arial" charset="0"/>
            </a:endParaRPr>
          </a:p>
          <a:p>
            <a:r>
              <a:rPr lang="en-US" dirty="0">
                <a:solidFill>
                  <a:schemeClr val="bg1"/>
                </a:solidFill>
                <a:latin typeface="Arial" charset="0"/>
              </a:rPr>
              <a:t>Suture removal kits &amp; </a:t>
            </a:r>
            <a:r>
              <a:rPr lang="en-US" dirty="0" smtClean="0">
                <a:solidFill>
                  <a:schemeClr val="bg1"/>
                </a:solidFill>
                <a:latin typeface="Arial" charset="0"/>
              </a:rPr>
              <a:t>instructions.</a:t>
            </a:r>
            <a:endParaRPr lang="en-US"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254">
                                            <p:txEl>
                                              <p:pRg st="6" end="6"/>
                                            </p:txEl>
                                          </p:spTgt>
                                        </p:tgtEl>
                                        <p:attrNameLst>
                                          <p:attrName>style.visibility</p:attrName>
                                        </p:attrNameLst>
                                      </p:cBhvr>
                                      <p:to>
                                        <p:strVal val="visible"/>
                                      </p:to>
                                    </p:set>
                                    <p:animEffect transition="in" filter="fade">
                                      <p:cBhvr>
                                        <p:cTn id="7" dur="500"/>
                                        <p:tgtEl>
                                          <p:spTgt spid="309254">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9254">
                                            <p:txEl>
                                              <p:pRg st="7" end="7"/>
                                            </p:txEl>
                                          </p:spTgt>
                                        </p:tgtEl>
                                        <p:attrNameLst>
                                          <p:attrName>style.visibility</p:attrName>
                                        </p:attrNameLst>
                                      </p:cBhvr>
                                      <p:to>
                                        <p:strVal val="visible"/>
                                      </p:to>
                                    </p:set>
                                    <p:animEffect transition="in" filter="fade">
                                      <p:cBhvr>
                                        <p:cTn id="10" dur="500"/>
                                        <p:tgtEl>
                                          <p:spTgt spid="309254">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9254">
                                            <p:txEl>
                                              <p:pRg st="9" end="9"/>
                                            </p:txEl>
                                          </p:spTgt>
                                        </p:tgtEl>
                                        <p:attrNameLst>
                                          <p:attrName>style.visibility</p:attrName>
                                        </p:attrNameLst>
                                      </p:cBhvr>
                                      <p:to>
                                        <p:strVal val="visible"/>
                                      </p:to>
                                    </p:set>
                                    <p:animEffect transition="in" filter="fade">
                                      <p:cBhvr>
                                        <p:cTn id="15" dur="500"/>
                                        <p:tgtEl>
                                          <p:spTgt spid="309254">
                                            <p:txEl>
                                              <p:pRg st="9" end="9"/>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9254">
                                            <p:txEl>
                                              <p:pRg st="11" end="11"/>
                                            </p:txEl>
                                          </p:spTgt>
                                        </p:tgtEl>
                                        <p:attrNameLst>
                                          <p:attrName>style.visibility</p:attrName>
                                        </p:attrNameLst>
                                      </p:cBhvr>
                                      <p:to>
                                        <p:strVal val="visible"/>
                                      </p:to>
                                    </p:set>
                                    <p:animEffect transition="in" filter="fade">
                                      <p:cBhvr>
                                        <p:cTn id="20" dur="500"/>
                                        <p:tgtEl>
                                          <p:spTgt spid="30925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en-US" smtClean="0"/>
          </a:p>
        </p:txBody>
      </p:sp>
      <p:pic>
        <p:nvPicPr>
          <p:cNvPr id="65539" name="Picture 3" descr="DSCN8692"/>
          <p:cNvPicPr>
            <a:picLocks noChangeAspect="1" noChangeArrowheads="1"/>
          </p:cNvPicPr>
          <p:nvPr/>
        </p:nvPicPr>
        <p:blipFill>
          <a:blip r:embed="rId2" cstate="print"/>
          <a:srcRect/>
          <a:stretch>
            <a:fillRect/>
          </a:stretch>
        </p:blipFill>
        <p:spPr bwMode="auto">
          <a:xfrm>
            <a:off x="1811338" y="1011238"/>
            <a:ext cx="5838825" cy="4378325"/>
          </a:xfrm>
          <a:prstGeom prst="rect">
            <a:avLst/>
          </a:prstGeom>
          <a:noFill/>
          <a:ln w="9525">
            <a:noFill/>
            <a:miter lim="800000"/>
            <a:headEnd/>
            <a:tailEnd/>
          </a:ln>
        </p:spPr>
      </p:pic>
      <p:sp>
        <p:nvSpPr>
          <p:cNvPr id="65540" name="Text Box 4"/>
          <p:cNvSpPr txBox="1">
            <a:spLocks noChangeArrowheads="1"/>
          </p:cNvSpPr>
          <p:nvPr/>
        </p:nvSpPr>
        <p:spPr bwMode="auto">
          <a:xfrm>
            <a:off x="593725" y="3838575"/>
            <a:ext cx="1074738" cy="466725"/>
          </a:xfrm>
          <a:prstGeom prst="rect">
            <a:avLst/>
          </a:prstGeom>
          <a:noFill/>
          <a:ln w="9525">
            <a:solidFill>
              <a:schemeClr val="bg1"/>
            </a:solidFill>
            <a:miter lim="800000"/>
            <a:headEnd/>
            <a:tailEnd/>
          </a:ln>
        </p:spPr>
        <p:txBody>
          <a:bodyPr wrap="none">
            <a:spAutoFit/>
          </a:bodyPr>
          <a:lstStyle/>
          <a:p>
            <a:r>
              <a:rPr lang="en-US">
                <a:solidFill>
                  <a:schemeClr val="bg1"/>
                </a:solidFill>
                <a:latin typeface="Arial" charset="0"/>
              </a:rPr>
              <a:t>Father</a:t>
            </a:r>
          </a:p>
        </p:txBody>
      </p:sp>
      <p:sp>
        <p:nvSpPr>
          <p:cNvPr id="343045" name="Text Box 5"/>
          <p:cNvSpPr txBox="1">
            <a:spLocks noChangeArrowheads="1"/>
          </p:cNvSpPr>
          <p:nvPr/>
        </p:nvSpPr>
        <p:spPr bwMode="auto">
          <a:xfrm>
            <a:off x="6607175" y="333375"/>
            <a:ext cx="2043113" cy="466725"/>
          </a:xfrm>
          <a:prstGeom prst="rect">
            <a:avLst/>
          </a:prstGeom>
          <a:noFill/>
          <a:ln w="9525">
            <a:solidFill>
              <a:srgbClr val="FF3300"/>
            </a:solidFill>
            <a:miter lim="800000"/>
            <a:headEnd/>
            <a:tailEnd/>
          </a:ln>
        </p:spPr>
        <p:txBody>
          <a:bodyPr wrap="none">
            <a:spAutoFit/>
          </a:bodyPr>
          <a:lstStyle/>
          <a:p>
            <a:r>
              <a:rPr lang="en-US">
                <a:solidFill>
                  <a:schemeClr val="bg1"/>
                </a:solidFill>
                <a:latin typeface="Arial" charset="0"/>
              </a:rPr>
              <a:t>Surgical lamp</a:t>
            </a:r>
          </a:p>
        </p:txBody>
      </p:sp>
      <p:sp>
        <p:nvSpPr>
          <p:cNvPr id="343046" name="Text Box 6"/>
          <p:cNvSpPr txBox="1">
            <a:spLocks noChangeArrowheads="1"/>
          </p:cNvSpPr>
          <p:nvPr/>
        </p:nvSpPr>
        <p:spPr bwMode="auto">
          <a:xfrm>
            <a:off x="5102225" y="5969000"/>
            <a:ext cx="2413481" cy="830997"/>
          </a:xfrm>
          <a:prstGeom prst="rect">
            <a:avLst/>
          </a:prstGeom>
          <a:noFill/>
          <a:ln w="9525">
            <a:solidFill>
              <a:schemeClr val="bg1"/>
            </a:solidFill>
            <a:miter lim="800000"/>
            <a:headEnd/>
            <a:tailEnd/>
          </a:ln>
        </p:spPr>
        <p:txBody>
          <a:bodyPr wrap="none">
            <a:spAutoFit/>
          </a:bodyPr>
          <a:lstStyle/>
          <a:p>
            <a:pPr algn="ctr"/>
            <a:r>
              <a:rPr lang="en-US" dirty="0">
                <a:solidFill>
                  <a:schemeClr val="bg1"/>
                </a:solidFill>
                <a:latin typeface="Arial" charset="0"/>
              </a:rPr>
              <a:t>DVD player </a:t>
            </a:r>
          </a:p>
          <a:p>
            <a:pPr algn="ctr"/>
            <a:r>
              <a:rPr lang="en-US" dirty="0">
                <a:solidFill>
                  <a:schemeClr val="bg1"/>
                </a:solidFill>
                <a:latin typeface="Arial" charset="0"/>
              </a:rPr>
              <a:t>showing </a:t>
            </a:r>
            <a:r>
              <a:rPr lang="en-US" i="1" dirty="0" smtClean="0">
                <a:solidFill>
                  <a:schemeClr val="bg1"/>
                </a:solidFill>
                <a:latin typeface="Arial" charset="0"/>
              </a:rPr>
              <a:t>Aladdin</a:t>
            </a:r>
            <a:endParaRPr lang="en-US" i="1" dirty="0">
              <a:solidFill>
                <a:schemeClr val="bg1"/>
              </a:solidFill>
              <a:latin typeface="Arial" charset="0"/>
            </a:endParaRPr>
          </a:p>
        </p:txBody>
      </p:sp>
      <p:sp>
        <p:nvSpPr>
          <p:cNvPr id="343047" name="Text Box 7"/>
          <p:cNvSpPr txBox="1">
            <a:spLocks noChangeArrowheads="1"/>
          </p:cNvSpPr>
          <p:nvPr/>
        </p:nvSpPr>
        <p:spPr bwMode="auto">
          <a:xfrm>
            <a:off x="7708900" y="4600575"/>
            <a:ext cx="1247775" cy="466725"/>
          </a:xfrm>
          <a:prstGeom prst="rect">
            <a:avLst/>
          </a:prstGeom>
          <a:noFill/>
          <a:ln w="9525">
            <a:solidFill>
              <a:srgbClr val="FFFF00"/>
            </a:solidFill>
            <a:miter lim="800000"/>
            <a:headEnd/>
            <a:tailEnd/>
          </a:ln>
        </p:spPr>
        <p:txBody>
          <a:bodyPr wrap="none">
            <a:spAutoFit/>
          </a:bodyPr>
          <a:lstStyle/>
          <a:p>
            <a:r>
              <a:rPr lang="en-US">
                <a:solidFill>
                  <a:schemeClr val="bg1"/>
                </a:solidFill>
                <a:latin typeface="Arial" charset="0"/>
              </a:rPr>
              <a:t>Lollipop</a:t>
            </a:r>
          </a:p>
        </p:txBody>
      </p:sp>
      <p:sp>
        <p:nvSpPr>
          <p:cNvPr id="65544" name="Text Box 8"/>
          <p:cNvSpPr txBox="1">
            <a:spLocks noChangeArrowheads="1"/>
          </p:cNvSpPr>
          <p:nvPr/>
        </p:nvSpPr>
        <p:spPr bwMode="auto">
          <a:xfrm>
            <a:off x="560388" y="1906588"/>
            <a:ext cx="1143000" cy="466725"/>
          </a:xfrm>
          <a:prstGeom prst="rect">
            <a:avLst/>
          </a:prstGeom>
          <a:noFill/>
          <a:ln w="9525">
            <a:solidFill>
              <a:srgbClr val="FF3300"/>
            </a:solidFill>
            <a:miter lim="800000"/>
            <a:headEnd/>
            <a:tailEnd/>
          </a:ln>
        </p:spPr>
        <p:txBody>
          <a:bodyPr wrap="none">
            <a:spAutoFit/>
          </a:bodyPr>
          <a:lstStyle/>
          <a:p>
            <a:r>
              <a:rPr lang="en-US">
                <a:solidFill>
                  <a:schemeClr val="bg1"/>
                </a:solidFill>
                <a:latin typeface="Arial" charset="0"/>
              </a:rPr>
              <a:t>Mother</a:t>
            </a:r>
          </a:p>
        </p:txBody>
      </p:sp>
      <p:sp>
        <p:nvSpPr>
          <p:cNvPr id="343049" name="Text Box 9"/>
          <p:cNvSpPr txBox="1">
            <a:spLocks noChangeArrowheads="1"/>
          </p:cNvSpPr>
          <p:nvPr/>
        </p:nvSpPr>
        <p:spPr bwMode="auto">
          <a:xfrm>
            <a:off x="1131888" y="5710238"/>
            <a:ext cx="1703387" cy="466725"/>
          </a:xfrm>
          <a:prstGeom prst="rect">
            <a:avLst/>
          </a:prstGeom>
          <a:noFill/>
          <a:ln w="9525">
            <a:solidFill>
              <a:schemeClr val="bg1"/>
            </a:solidFill>
            <a:miter lim="800000"/>
            <a:headEnd/>
            <a:tailEnd/>
          </a:ln>
        </p:spPr>
        <p:txBody>
          <a:bodyPr wrap="none">
            <a:spAutoFit/>
          </a:bodyPr>
          <a:lstStyle/>
          <a:p>
            <a:r>
              <a:rPr lang="en-US">
                <a:solidFill>
                  <a:schemeClr val="bg1"/>
                </a:solidFill>
                <a:latin typeface="Arial" charset="0"/>
              </a:rPr>
              <a:t>Sterile field</a:t>
            </a:r>
          </a:p>
        </p:txBody>
      </p:sp>
      <p:sp>
        <p:nvSpPr>
          <p:cNvPr id="65546" name="Line 10"/>
          <p:cNvSpPr>
            <a:spLocks noChangeShapeType="1"/>
          </p:cNvSpPr>
          <p:nvPr/>
        </p:nvSpPr>
        <p:spPr bwMode="auto">
          <a:xfrm>
            <a:off x="1698625" y="2105025"/>
            <a:ext cx="869950" cy="376238"/>
          </a:xfrm>
          <a:prstGeom prst="line">
            <a:avLst/>
          </a:prstGeom>
          <a:noFill/>
          <a:ln w="9525">
            <a:solidFill>
              <a:srgbClr val="FF3300"/>
            </a:solidFill>
            <a:round/>
            <a:headEnd/>
            <a:tailEnd type="triangle" w="med" len="med"/>
          </a:ln>
        </p:spPr>
        <p:txBody>
          <a:bodyPr/>
          <a:lstStyle/>
          <a:p>
            <a:endParaRPr lang="en-US"/>
          </a:p>
        </p:txBody>
      </p:sp>
      <p:sp>
        <p:nvSpPr>
          <p:cNvPr id="343052" name="Line 12"/>
          <p:cNvSpPr>
            <a:spLocks noChangeShapeType="1"/>
          </p:cNvSpPr>
          <p:nvPr/>
        </p:nvSpPr>
        <p:spPr bwMode="auto">
          <a:xfrm flipV="1">
            <a:off x="2605088" y="4968875"/>
            <a:ext cx="1522412" cy="712788"/>
          </a:xfrm>
          <a:prstGeom prst="line">
            <a:avLst/>
          </a:prstGeom>
          <a:noFill/>
          <a:ln w="19050">
            <a:solidFill>
              <a:schemeClr val="bg1"/>
            </a:solidFill>
            <a:round/>
            <a:headEnd/>
            <a:tailEnd type="triangle" w="med" len="med"/>
          </a:ln>
        </p:spPr>
        <p:txBody>
          <a:bodyPr/>
          <a:lstStyle/>
          <a:p>
            <a:endParaRPr lang="en-US"/>
          </a:p>
        </p:txBody>
      </p:sp>
      <p:sp>
        <p:nvSpPr>
          <p:cNvPr id="65548" name="Line 13"/>
          <p:cNvSpPr>
            <a:spLocks noChangeShapeType="1"/>
          </p:cNvSpPr>
          <p:nvPr/>
        </p:nvSpPr>
        <p:spPr bwMode="auto">
          <a:xfrm>
            <a:off x="1684338" y="4078288"/>
            <a:ext cx="796925" cy="71437"/>
          </a:xfrm>
          <a:prstGeom prst="line">
            <a:avLst/>
          </a:prstGeom>
          <a:noFill/>
          <a:ln w="19050">
            <a:solidFill>
              <a:schemeClr val="bg1"/>
            </a:solidFill>
            <a:round/>
            <a:headEnd/>
            <a:tailEnd type="triangle" w="med" len="med"/>
          </a:ln>
        </p:spPr>
        <p:txBody>
          <a:bodyPr/>
          <a:lstStyle/>
          <a:p>
            <a:endParaRPr lang="en-US"/>
          </a:p>
        </p:txBody>
      </p:sp>
      <p:sp>
        <p:nvSpPr>
          <p:cNvPr id="343054" name="Line 14"/>
          <p:cNvSpPr>
            <a:spLocks noChangeShapeType="1"/>
          </p:cNvSpPr>
          <p:nvPr/>
        </p:nvSpPr>
        <p:spPr bwMode="auto">
          <a:xfrm flipH="1">
            <a:off x="5464175" y="804863"/>
            <a:ext cx="2062163" cy="2306637"/>
          </a:xfrm>
          <a:prstGeom prst="line">
            <a:avLst/>
          </a:prstGeom>
          <a:noFill/>
          <a:ln w="28575">
            <a:solidFill>
              <a:srgbClr val="FF3300"/>
            </a:solidFill>
            <a:round/>
            <a:headEnd/>
            <a:tailEnd type="triangle" w="med" len="med"/>
          </a:ln>
        </p:spPr>
        <p:txBody>
          <a:bodyPr/>
          <a:lstStyle/>
          <a:p>
            <a:endParaRPr lang="en-US"/>
          </a:p>
        </p:txBody>
      </p:sp>
      <p:sp>
        <p:nvSpPr>
          <p:cNvPr id="343057" name="Line 17"/>
          <p:cNvSpPr>
            <a:spLocks noChangeShapeType="1"/>
          </p:cNvSpPr>
          <p:nvPr/>
        </p:nvSpPr>
        <p:spPr bwMode="auto">
          <a:xfrm flipH="1">
            <a:off x="5216525" y="4795838"/>
            <a:ext cx="2476500" cy="85725"/>
          </a:xfrm>
          <a:prstGeom prst="line">
            <a:avLst/>
          </a:prstGeom>
          <a:noFill/>
          <a:ln w="19050">
            <a:solidFill>
              <a:srgbClr val="FFFF00"/>
            </a:solidFill>
            <a:round/>
            <a:headEnd/>
            <a:tailEnd type="triangle" w="med" len="med"/>
          </a:ln>
        </p:spPr>
        <p:txBody>
          <a:bodyPr/>
          <a:lstStyle/>
          <a:p>
            <a:endParaRPr lang="en-US"/>
          </a:p>
        </p:txBody>
      </p:sp>
      <p:sp>
        <p:nvSpPr>
          <p:cNvPr id="343058" name="Line 18"/>
          <p:cNvSpPr>
            <a:spLocks noChangeShapeType="1"/>
          </p:cNvSpPr>
          <p:nvPr/>
        </p:nvSpPr>
        <p:spPr bwMode="auto">
          <a:xfrm>
            <a:off x="4905375" y="5094288"/>
            <a:ext cx="550863" cy="871537"/>
          </a:xfrm>
          <a:prstGeom prst="line">
            <a:avLst/>
          </a:prstGeom>
          <a:noFill/>
          <a:ln w="19050">
            <a:solidFill>
              <a:schemeClr val="bg1"/>
            </a:solidFill>
            <a:round/>
            <a:headEnd/>
            <a:tailEnd type="triangle" w="med" len="med"/>
          </a:ln>
        </p:spPr>
        <p:txBody>
          <a:bodyPr/>
          <a:lstStyle/>
          <a:p>
            <a:endParaRPr lang="en-US"/>
          </a:p>
        </p:txBody>
      </p:sp>
      <p:sp>
        <p:nvSpPr>
          <p:cNvPr id="343059" name="Line 19"/>
          <p:cNvSpPr>
            <a:spLocks noChangeShapeType="1"/>
          </p:cNvSpPr>
          <p:nvPr/>
        </p:nvSpPr>
        <p:spPr bwMode="auto">
          <a:xfrm>
            <a:off x="4941888" y="4783138"/>
            <a:ext cx="711200" cy="1131887"/>
          </a:xfrm>
          <a:prstGeom prst="line">
            <a:avLst/>
          </a:prstGeom>
          <a:noFill/>
          <a:ln w="19050">
            <a:solidFill>
              <a:schemeClr val="bg1"/>
            </a:solidFill>
            <a:round/>
            <a:headEnd/>
            <a:tailEnd type="triangle" w="med" len="med"/>
          </a:ln>
        </p:spPr>
        <p:txBody>
          <a:bodyPr/>
          <a:lstStyle/>
          <a:p>
            <a:endParaRPr lang="en-US"/>
          </a:p>
        </p:txBody>
      </p:sp>
      <p:sp>
        <p:nvSpPr>
          <p:cNvPr id="65553" name="Rectangle 20"/>
          <p:cNvSpPr>
            <a:spLocks noChangeArrowheads="1"/>
          </p:cNvSpPr>
          <p:nvPr/>
        </p:nvSpPr>
        <p:spPr bwMode="auto">
          <a:xfrm>
            <a:off x="0" y="49213"/>
            <a:ext cx="4781550" cy="579437"/>
          </a:xfrm>
          <a:prstGeom prst="rect">
            <a:avLst/>
          </a:prstGeom>
          <a:noFill/>
          <a:ln w="9525">
            <a:noFill/>
            <a:miter lim="800000"/>
            <a:headEnd/>
            <a:tailEnd/>
          </a:ln>
        </p:spPr>
        <p:txBody>
          <a:bodyPr wrap="none">
            <a:spAutoFit/>
          </a:bodyPr>
          <a:lstStyle/>
          <a:p>
            <a:r>
              <a:rPr lang="en-US" sz="3200" b="1" u="sng">
                <a:solidFill>
                  <a:srgbClr val="FFFF00"/>
                </a:solidFill>
                <a:latin typeface="Arial" charset="0"/>
              </a:rPr>
              <a:t>Makeshift surgical suite</a:t>
            </a:r>
          </a:p>
        </p:txBody>
      </p:sp>
      <p:sp>
        <p:nvSpPr>
          <p:cNvPr id="65554" name="Text Box 21"/>
          <p:cNvSpPr txBox="1">
            <a:spLocks noChangeArrowheads="1"/>
          </p:cNvSpPr>
          <p:nvPr/>
        </p:nvSpPr>
        <p:spPr bwMode="auto">
          <a:xfrm>
            <a:off x="4897438" y="361950"/>
            <a:ext cx="1347787" cy="466725"/>
          </a:xfrm>
          <a:prstGeom prst="rect">
            <a:avLst/>
          </a:prstGeom>
          <a:noFill/>
          <a:ln w="9525">
            <a:solidFill>
              <a:srgbClr val="FF3300"/>
            </a:solidFill>
            <a:miter lim="800000"/>
            <a:headEnd/>
            <a:tailEnd/>
          </a:ln>
        </p:spPr>
        <p:txBody>
          <a:bodyPr wrap="none">
            <a:spAutoFit/>
          </a:bodyPr>
          <a:lstStyle/>
          <a:p>
            <a:r>
              <a:rPr lang="en-US">
                <a:solidFill>
                  <a:schemeClr val="bg1"/>
                </a:solidFill>
                <a:latin typeface="Arial" charset="0"/>
              </a:rPr>
              <a:t>Surgeon</a:t>
            </a:r>
          </a:p>
        </p:txBody>
      </p:sp>
      <p:sp>
        <p:nvSpPr>
          <p:cNvPr id="65555" name="Line 22"/>
          <p:cNvSpPr>
            <a:spLocks noChangeShapeType="1"/>
          </p:cNvSpPr>
          <p:nvPr/>
        </p:nvSpPr>
        <p:spPr bwMode="auto">
          <a:xfrm flipH="1">
            <a:off x="4891088" y="827088"/>
            <a:ext cx="581025" cy="2046287"/>
          </a:xfrm>
          <a:prstGeom prst="line">
            <a:avLst/>
          </a:prstGeom>
          <a:noFill/>
          <a:ln w="1905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43049"/>
                                        </p:tgtEl>
                                        <p:attrNameLst>
                                          <p:attrName>style.visibility</p:attrName>
                                        </p:attrNameLst>
                                      </p:cBhvr>
                                      <p:to>
                                        <p:strVal val="visible"/>
                                      </p:to>
                                    </p:set>
                                    <p:anim calcmode="lin" valueType="num">
                                      <p:cBhvr additive="base">
                                        <p:cTn id="7" dur="500" fill="hold"/>
                                        <p:tgtEl>
                                          <p:spTgt spid="343049"/>
                                        </p:tgtEl>
                                        <p:attrNameLst>
                                          <p:attrName>ppt_x</p:attrName>
                                        </p:attrNameLst>
                                      </p:cBhvr>
                                      <p:tavLst>
                                        <p:tav tm="0">
                                          <p:val>
                                            <p:strVal val="0-#ppt_w/2"/>
                                          </p:val>
                                        </p:tav>
                                        <p:tav tm="100000">
                                          <p:val>
                                            <p:strVal val="#ppt_x"/>
                                          </p:val>
                                        </p:tav>
                                      </p:tavLst>
                                    </p:anim>
                                    <p:anim calcmode="lin" valueType="num">
                                      <p:cBhvr additive="base">
                                        <p:cTn id="8" dur="500" fill="hold"/>
                                        <p:tgtEl>
                                          <p:spTgt spid="343049"/>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43052"/>
                                        </p:tgtEl>
                                        <p:attrNameLst>
                                          <p:attrName>style.visibility</p:attrName>
                                        </p:attrNameLst>
                                      </p:cBhvr>
                                      <p:to>
                                        <p:strVal val="visible"/>
                                      </p:to>
                                    </p:set>
                                    <p:anim calcmode="lin" valueType="num">
                                      <p:cBhvr additive="base">
                                        <p:cTn id="11" dur="500" fill="hold"/>
                                        <p:tgtEl>
                                          <p:spTgt spid="343052"/>
                                        </p:tgtEl>
                                        <p:attrNameLst>
                                          <p:attrName>ppt_x</p:attrName>
                                        </p:attrNameLst>
                                      </p:cBhvr>
                                      <p:tavLst>
                                        <p:tav tm="0">
                                          <p:val>
                                            <p:strVal val="0-#ppt_w/2"/>
                                          </p:val>
                                        </p:tav>
                                        <p:tav tm="100000">
                                          <p:val>
                                            <p:strVal val="#ppt_x"/>
                                          </p:val>
                                        </p:tav>
                                      </p:tavLst>
                                    </p:anim>
                                    <p:anim calcmode="lin" valueType="num">
                                      <p:cBhvr additive="base">
                                        <p:cTn id="12" dur="500" fill="hold"/>
                                        <p:tgtEl>
                                          <p:spTgt spid="343052"/>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343045"/>
                                        </p:tgtEl>
                                        <p:attrNameLst>
                                          <p:attrName>style.visibility</p:attrName>
                                        </p:attrNameLst>
                                      </p:cBhvr>
                                      <p:to>
                                        <p:strVal val="visible"/>
                                      </p:to>
                                    </p:set>
                                    <p:anim calcmode="lin" valueType="num">
                                      <p:cBhvr additive="base">
                                        <p:cTn id="15" dur="500" fill="hold"/>
                                        <p:tgtEl>
                                          <p:spTgt spid="343045"/>
                                        </p:tgtEl>
                                        <p:attrNameLst>
                                          <p:attrName>ppt_x</p:attrName>
                                        </p:attrNameLst>
                                      </p:cBhvr>
                                      <p:tavLst>
                                        <p:tav tm="0">
                                          <p:val>
                                            <p:strVal val="1+#ppt_w/2"/>
                                          </p:val>
                                        </p:tav>
                                        <p:tav tm="100000">
                                          <p:val>
                                            <p:strVal val="#ppt_x"/>
                                          </p:val>
                                        </p:tav>
                                      </p:tavLst>
                                    </p:anim>
                                    <p:anim calcmode="lin" valueType="num">
                                      <p:cBhvr additive="base">
                                        <p:cTn id="16" dur="500" fill="hold"/>
                                        <p:tgtEl>
                                          <p:spTgt spid="343045"/>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343054"/>
                                        </p:tgtEl>
                                        <p:attrNameLst>
                                          <p:attrName>style.visibility</p:attrName>
                                        </p:attrNameLst>
                                      </p:cBhvr>
                                      <p:to>
                                        <p:strVal val="visible"/>
                                      </p:to>
                                    </p:set>
                                    <p:anim calcmode="lin" valueType="num">
                                      <p:cBhvr additive="base">
                                        <p:cTn id="19" dur="500" fill="hold"/>
                                        <p:tgtEl>
                                          <p:spTgt spid="343054"/>
                                        </p:tgtEl>
                                        <p:attrNameLst>
                                          <p:attrName>ppt_x</p:attrName>
                                        </p:attrNameLst>
                                      </p:cBhvr>
                                      <p:tavLst>
                                        <p:tav tm="0">
                                          <p:val>
                                            <p:strVal val="1+#ppt_w/2"/>
                                          </p:val>
                                        </p:tav>
                                        <p:tav tm="100000">
                                          <p:val>
                                            <p:strVal val="#ppt_x"/>
                                          </p:val>
                                        </p:tav>
                                      </p:tavLst>
                                    </p:anim>
                                    <p:anim calcmode="lin" valueType="num">
                                      <p:cBhvr additive="base">
                                        <p:cTn id="20" dur="500" fill="hold"/>
                                        <p:tgtEl>
                                          <p:spTgt spid="34305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3046"/>
                                        </p:tgtEl>
                                        <p:attrNameLst>
                                          <p:attrName>style.visibility</p:attrName>
                                        </p:attrNameLst>
                                      </p:cBhvr>
                                      <p:to>
                                        <p:strVal val="visible"/>
                                      </p:to>
                                    </p:set>
                                    <p:animEffect transition="in" filter="fade">
                                      <p:cBhvr>
                                        <p:cTn id="25" dur="500"/>
                                        <p:tgtEl>
                                          <p:spTgt spid="3430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3047"/>
                                        </p:tgtEl>
                                        <p:attrNameLst>
                                          <p:attrName>style.visibility</p:attrName>
                                        </p:attrNameLst>
                                      </p:cBhvr>
                                      <p:to>
                                        <p:strVal val="visible"/>
                                      </p:to>
                                    </p:set>
                                    <p:animEffect transition="in" filter="fade">
                                      <p:cBhvr>
                                        <p:cTn id="28" dur="500"/>
                                        <p:tgtEl>
                                          <p:spTgt spid="34304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3057"/>
                                        </p:tgtEl>
                                        <p:attrNameLst>
                                          <p:attrName>style.visibility</p:attrName>
                                        </p:attrNameLst>
                                      </p:cBhvr>
                                      <p:to>
                                        <p:strVal val="visible"/>
                                      </p:to>
                                    </p:set>
                                    <p:animEffect transition="in" filter="fade">
                                      <p:cBhvr>
                                        <p:cTn id="31" dur="500"/>
                                        <p:tgtEl>
                                          <p:spTgt spid="3430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3058"/>
                                        </p:tgtEl>
                                        <p:attrNameLst>
                                          <p:attrName>style.visibility</p:attrName>
                                        </p:attrNameLst>
                                      </p:cBhvr>
                                      <p:to>
                                        <p:strVal val="visible"/>
                                      </p:to>
                                    </p:set>
                                    <p:animEffect transition="in" filter="fade">
                                      <p:cBhvr>
                                        <p:cTn id="34" dur="500"/>
                                        <p:tgtEl>
                                          <p:spTgt spid="3430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3059"/>
                                        </p:tgtEl>
                                        <p:attrNameLst>
                                          <p:attrName>style.visibility</p:attrName>
                                        </p:attrNameLst>
                                      </p:cBhvr>
                                      <p:to>
                                        <p:strVal val="visible"/>
                                      </p:to>
                                    </p:set>
                                    <p:animEffect transition="in" filter="fade">
                                      <p:cBhvr>
                                        <p:cTn id="37" dur="500"/>
                                        <p:tgtEl>
                                          <p:spTgt spid="343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5" grpId="0" animBg="1"/>
      <p:bldP spid="343046" grpId="0" animBg="1"/>
      <p:bldP spid="343047" grpId="0" animBg="1"/>
      <p:bldP spid="343049" grpId="0" animBg="1"/>
      <p:bldP spid="343052" grpId="0" animBg="1"/>
      <p:bldP spid="343054" grpId="0" animBg="1"/>
      <p:bldP spid="343057" grpId="0" animBg="1"/>
      <p:bldP spid="343058" grpId="0" animBg="1"/>
      <p:bldP spid="3430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2 copy"/>
          <p:cNvPicPr>
            <a:picLocks noChangeAspect="1" noChangeArrowheads="1"/>
          </p:cNvPicPr>
          <p:nvPr/>
        </p:nvPicPr>
        <p:blipFill>
          <a:blip r:embed="rId2" cstate="print"/>
          <a:srcRect r="5228"/>
          <a:stretch>
            <a:fillRect/>
          </a:stretch>
        </p:blipFill>
        <p:spPr bwMode="auto">
          <a:xfrm>
            <a:off x="0" y="2649538"/>
            <a:ext cx="5776913" cy="4208462"/>
          </a:xfrm>
          <a:prstGeom prst="rect">
            <a:avLst/>
          </a:prstGeom>
          <a:noFill/>
          <a:ln w="9525">
            <a:noFill/>
            <a:miter lim="800000"/>
            <a:headEnd/>
            <a:tailEnd/>
          </a:ln>
        </p:spPr>
      </p:pic>
      <p:sp>
        <p:nvSpPr>
          <p:cNvPr id="14339" name="Text Box 3"/>
          <p:cNvSpPr txBox="1">
            <a:spLocks noChangeArrowheads="1"/>
          </p:cNvSpPr>
          <p:nvPr/>
        </p:nvSpPr>
        <p:spPr bwMode="auto">
          <a:xfrm>
            <a:off x="228600" y="19050"/>
            <a:ext cx="8870950" cy="2633663"/>
          </a:xfrm>
          <a:prstGeom prst="rect">
            <a:avLst/>
          </a:prstGeom>
          <a:noFill/>
          <a:ln w="9525">
            <a:noFill/>
            <a:miter lim="800000"/>
            <a:headEnd/>
            <a:tailEnd/>
          </a:ln>
        </p:spPr>
        <p:txBody>
          <a:bodyPr wrap="none">
            <a:spAutoFit/>
          </a:bodyPr>
          <a:lstStyle/>
          <a:p>
            <a:pPr>
              <a:lnSpc>
                <a:spcPct val="110000"/>
              </a:lnSpc>
            </a:pPr>
            <a:r>
              <a:rPr lang="en-US" sz="3200" b="1" i="1" dirty="0">
                <a:solidFill>
                  <a:schemeClr val="tx1">
                    <a:lumMod val="75000"/>
                  </a:schemeClr>
                </a:solidFill>
                <a:latin typeface="+mn-lt"/>
                <a:cs typeface="Times New Roman" pitchFamily="18" charset="0"/>
              </a:rPr>
              <a:t>“The Mystery of the Rain Forest Rash</a:t>
            </a:r>
            <a:r>
              <a:rPr lang="en-US" sz="2800" b="1" i="1" dirty="0">
                <a:solidFill>
                  <a:schemeClr val="tx1">
                    <a:lumMod val="75000"/>
                  </a:schemeClr>
                </a:solidFill>
                <a:latin typeface="+mn-lt"/>
                <a:cs typeface="Times New Roman" pitchFamily="18" charset="0"/>
              </a:rPr>
              <a:t> </a:t>
            </a:r>
            <a:br>
              <a:rPr lang="en-US" sz="2800" b="1" i="1" dirty="0">
                <a:solidFill>
                  <a:schemeClr val="tx1">
                    <a:lumMod val="75000"/>
                  </a:schemeClr>
                </a:solidFill>
                <a:latin typeface="+mn-lt"/>
                <a:cs typeface="Times New Roman" pitchFamily="18" charset="0"/>
              </a:rPr>
            </a:br>
            <a:r>
              <a:rPr lang="en-US" sz="2400" b="1" dirty="0">
                <a:solidFill>
                  <a:schemeClr val="tx1">
                    <a:lumMod val="75000"/>
                  </a:schemeClr>
                </a:solidFill>
                <a:latin typeface="+mn-lt"/>
                <a:cs typeface="Times New Roman" pitchFamily="18" charset="0"/>
              </a:rPr>
              <a:t>She Wanted to Know What She'd Picked Up on Vacation. . . </a:t>
            </a:r>
          </a:p>
          <a:p>
            <a:pPr>
              <a:lnSpc>
                <a:spcPct val="110000"/>
              </a:lnSpc>
            </a:pPr>
            <a:r>
              <a:rPr lang="en-US" sz="2400" b="1" dirty="0">
                <a:solidFill>
                  <a:schemeClr val="tx1">
                    <a:lumMod val="75000"/>
                  </a:schemeClr>
                </a:solidFill>
                <a:latin typeface="+mn-lt"/>
                <a:cs typeface="Times New Roman" pitchFamily="18" charset="0"/>
              </a:rPr>
              <a:t>Until She Learned the Answer”</a:t>
            </a:r>
          </a:p>
          <a:p>
            <a:pPr>
              <a:lnSpc>
                <a:spcPct val="110000"/>
              </a:lnSpc>
            </a:pPr>
            <a:r>
              <a:rPr lang="en-US" sz="2400" dirty="0">
                <a:latin typeface="+mn-lt"/>
                <a:cs typeface="Times New Roman" pitchFamily="18" charset="0"/>
              </a:rPr>
              <a:t> </a:t>
            </a:r>
          </a:p>
          <a:p>
            <a:pPr>
              <a:lnSpc>
                <a:spcPct val="110000"/>
              </a:lnSpc>
            </a:pPr>
            <a:r>
              <a:rPr lang="en-US" sz="2400" dirty="0">
                <a:solidFill>
                  <a:schemeClr val="bg1"/>
                </a:solidFill>
                <a:latin typeface="+mn-lt"/>
                <a:cs typeface="Times New Roman" pitchFamily="18" charset="0"/>
              </a:rPr>
              <a:t>By Christine C. Lawrence, Special to The Washington </a:t>
            </a:r>
            <a:r>
              <a:rPr lang="en-US" sz="2400" i="1" dirty="0">
                <a:solidFill>
                  <a:schemeClr val="bg1"/>
                </a:solidFill>
                <a:latin typeface="+mn-lt"/>
                <a:cs typeface="Times New Roman" pitchFamily="18" charset="0"/>
              </a:rPr>
              <a:t>Post</a:t>
            </a:r>
            <a:r>
              <a:rPr lang="en-US" sz="2400" dirty="0">
                <a:solidFill>
                  <a:schemeClr val="bg1"/>
                </a:solidFill>
                <a:latin typeface="+mn-lt"/>
                <a:cs typeface="Times New Roman" pitchFamily="18" charset="0"/>
              </a:rPr>
              <a:t/>
            </a:r>
            <a:br>
              <a:rPr lang="en-US" sz="2400" dirty="0">
                <a:solidFill>
                  <a:schemeClr val="bg1"/>
                </a:solidFill>
                <a:latin typeface="+mn-lt"/>
                <a:cs typeface="Times New Roman" pitchFamily="18" charset="0"/>
              </a:rPr>
            </a:br>
            <a:r>
              <a:rPr lang="en-US" sz="2400" dirty="0">
                <a:solidFill>
                  <a:schemeClr val="bg1"/>
                </a:solidFill>
                <a:latin typeface="+mn-lt"/>
                <a:cs typeface="Times New Roman" pitchFamily="18" charset="0"/>
              </a:rPr>
              <a:t>Tuesday, November 11, 2003; Page HE01 </a:t>
            </a:r>
          </a:p>
        </p:txBody>
      </p:sp>
      <p:sp>
        <p:nvSpPr>
          <p:cNvPr id="14340" name="Text Box 4"/>
          <p:cNvSpPr txBox="1">
            <a:spLocks noChangeArrowheads="1"/>
          </p:cNvSpPr>
          <p:nvPr/>
        </p:nvSpPr>
        <p:spPr bwMode="auto">
          <a:xfrm>
            <a:off x="5776913" y="2819400"/>
            <a:ext cx="3367087" cy="3522663"/>
          </a:xfrm>
          <a:prstGeom prst="rect">
            <a:avLst/>
          </a:prstGeom>
          <a:noFill/>
          <a:ln w="9525">
            <a:noFill/>
            <a:miter lim="800000"/>
            <a:headEnd/>
            <a:tailEnd/>
          </a:ln>
        </p:spPr>
        <p:txBody>
          <a:bodyPr>
            <a:spAutoFit/>
          </a:bodyPr>
          <a:lstStyle/>
          <a:p>
            <a:pPr>
              <a:lnSpc>
                <a:spcPts val="3000"/>
              </a:lnSpc>
            </a:pPr>
            <a:r>
              <a:rPr lang="en-US" sz="2200">
                <a:solidFill>
                  <a:schemeClr val="bg1"/>
                </a:solidFill>
                <a:latin typeface="+mn-lt"/>
                <a:cs typeface="Times New Roman" pitchFamily="18" charset="0"/>
              </a:rPr>
              <a:t>This is the tale of a medical mystery.       Four doctors were </a:t>
            </a:r>
          </a:p>
          <a:p>
            <a:pPr>
              <a:lnSpc>
                <a:spcPts val="3000"/>
              </a:lnSpc>
            </a:pPr>
            <a:r>
              <a:rPr lang="en-US" sz="2200">
                <a:solidFill>
                  <a:schemeClr val="bg1"/>
                </a:solidFill>
                <a:latin typeface="+mn-lt"/>
                <a:cs typeface="Times New Roman" pitchFamily="18" charset="0"/>
              </a:rPr>
              <a:t>stumped by the clues: </a:t>
            </a:r>
          </a:p>
          <a:p>
            <a:pPr>
              <a:lnSpc>
                <a:spcPts val="3000"/>
              </a:lnSpc>
            </a:pPr>
            <a:r>
              <a:rPr lang="en-US" sz="2200">
                <a:solidFill>
                  <a:schemeClr val="bg1"/>
                </a:solidFill>
                <a:latin typeface="+mn-lt"/>
                <a:cs typeface="Times New Roman" pitchFamily="18" charset="0"/>
              </a:rPr>
              <a:t>   exotic travel,     </a:t>
            </a:r>
          </a:p>
          <a:p>
            <a:pPr>
              <a:lnSpc>
                <a:spcPts val="3000"/>
              </a:lnSpc>
            </a:pPr>
            <a:r>
              <a:rPr lang="en-US" sz="2200">
                <a:solidFill>
                  <a:schemeClr val="bg1"/>
                </a:solidFill>
                <a:latin typeface="+mn-lt"/>
                <a:cs typeface="Times New Roman" pitchFamily="18" charset="0"/>
              </a:rPr>
              <a:t>   strange weeping sores, </a:t>
            </a:r>
          </a:p>
          <a:p>
            <a:pPr>
              <a:lnSpc>
                <a:spcPts val="3000"/>
              </a:lnSpc>
            </a:pPr>
            <a:r>
              <a:rPr lang="en-US" sz="2200">
                <a:solidFill>
                  <a:schemeClr val="bg1"/>
                </a:solidFill>
                <a:latin typeface="+mn-lt"/>
                <a:cs typeface="Times New Roman" pitchFamily="18" charset="0"/>
              </a:rPr>
              <a:t>   inexplicable pains,</a:t>
            </a:r>
          </a:p>
          <a:p>
            <a:pPr>
              <a:lnSpc>
                <a:spcPts val="3000"/>
              </a:lnSpc>
            </a:pPr>
            <a:r>
              <a:rPr lang="en-US" sz="2200">
                <a:solidFill>
                  <a:schemeClr val="bg1"/>
                </a:solidFill>
                <a:latin typeface="+mn-lt"/>
                <a:cs typeface="Times New Roman" pitchFamily="18" charset="0"/>
              </a:rPr>
              <a:t>   rampant rashes. </a:t>
            </a:r>
          </a:p>
          <a:p>
            <a:pPr>
              <a:lnSpc>
                <a:spcPts val="3000"/>
              </a:lnSpc>
            </a:pPr>
            <a:endParaRPr lang="en-US" sz="2200">
              <a:solidFill>
                <a:schemeClr val="bg1"/>
              </a:solidFill>
              <a:latin typeface="+mn-l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1-2 copy"/>
          <p:cNvPicPr>
            <a:picLocks noChangeAspect="1" noChangeArrowheads="1"/>
          </p:cNvPicPr>
          <p:nvPr/>
        </p:nvPicPr>
        <p:blipFill>
          <a:blip r:embed="rId2" cstate="print"/>
          <a:srcRect t="10001"/>
          <a:stretch>
            <a:fillRect/>
          </a:stretch>
        </p:blipFill>
        <p:spPr bwMode="auto">
          <a:xfrm>
            <a:off x="4065588" y="0"/>
            <a:ext cx="5060950" cy="6858000"/>
          </a:xfrm>
          <a:prstGeom prst="rect">
            <a:avLst/>
          </a:prstGeom>
          <a:noFill/>
          <a:ln w="9525">
            <a:noFill/>
            <a:miter lim="800000"/>
            <a:headEnd/>
            <a:tailEnd/>
          </a:ln>
        </p:spPr>
      </p:pic>
      <p:sp>
        <p:nvSpPr>
          <p:cNvPr id="15363" name="Text Box 3"/>
          <p:cNvSpPr txBox="1">
            <a:spLocks noChangeArrowheads="1"/>
          </p:cNvSpPr>
          <p:nvPr/>
        </p:nvSpPr>
        <p:spPr bwMode="auto">
          <a:xfrm>
            <a:off x="-228600" y="1066800"/>
            <a:ext cx="4572000" cy="2225675"/>
          </a:xfrm>
          <a:prstGeom prst="rect">
            <a:avLst/>
          </a:prstGeom>
          <a:noFill/>
          <a:ln w="9525">
            <a:noFill/>
            <a:miter lim="800000"/>
            <a:headEnd/>
            <a:tailEnd/>
          </a:ln>
        </p:spPr>
        <p:txBody>
          <a:bodyPr>
            <a:spAutoFit/>
          </a:bodyPr>
          <a:lstStyle/>
          <a:p>
            <a:pPr algn="ctr">
              <a:lnSpc>
                <a:spcPct val="125000"/>
              </a:lnSpc>
            </a:pPr>
            <a:r>
              <a:rPr lang="en-US" sz="4800" b="1" dirty="0" err="1">
                <a:solidFill>
                  <a:schemeClr val="tx1">
                    <a:lumMod val="75000"/>
                  </a:schemeClr>
                </a:solidFill>
                <a:effectLst>
                  <a:outerShdw blurRad="38100" dist="38100" dir="2700000" algn="tl">
                    <a:srgbClr val="000000">
                      <a:alpha val="43137"/>
                    </a:srgbClr>
                  </a:outerShdw>
                </a:effectLst>
                <a:latin typeface="+mn-lt"/>
              </a:rPr>
              <a:t>Myiasis</a:t>
            </a:r>
            <a:endParaRPr lang="en-US" sz="4800" b="1" dirty="0">
              <a:solidFill>
                <a:schemeClr val="tx1">
                  <a:lumMod val="75000"/>
                </a:schemeClr>
              </a:solidFill>
              <a:effectLst>
                <a:outerShdw blurRad="38100" dist="38100" dir="2700000" algn="tl">
                  <a:srgbClr val="000000">
                    <a:alpha val="43137"/>
                  </a:srgbClr>
                </a:outerShdw>
              </a:effectLst>
              <a:latin typeface="+mn-lt"/>
            </a:endParaRPr>
          </a:p>
          <a:p>
            <a:pPr algn="ctr">
              <a:lnSpc>
                <a:spcPct val="125000"/>
              </a:lnSpc>
            </a:pPr>
            <a:r>
              <a:rPr lang="en-US" sz="3200" dirty="0">
                <a:solidFill>
                  <a:srgbClr val="FFFFCC"/>
                </a:solidFill>
                <a:latin typeface="+mn-lt"/>
              </a:rPr>
              <a:t>(</a:t>
            </a:r>
            <a:r>
              <a:rPr lang="en-US" sz="3200" dirty="0" err="1">
                <a:solidFill>
                  <a:srgbClr val="FFFFCC"/>
                </a:solidFill>
                <a:latin typeface="+mn-lt"/>
              </a:rPr>
              <a:t>Furuncular</a:t>
            </a:r>
            <a:r>
              <a:rPr lang="en-US" sz="3200" dirty="0">
                <a:solidFill>
                  <a:srgbClr val="FFFFCC"/>
                </a:solidFill>
                <a:latin typeface="+mn-lt"/>
              </a:rPr>
              <a:t> </a:t>
            </a:r>
            <a:r>
              <a:rPr lang="en-US" sz="3200" dirty="0" err="1">
                <a:solidFill>
                  <a:srgbClr val="FFFFCC"/>
                </a:solidFill>
                <a:latin typeface="+mn-lt"/>
              </a:rPr>
              <a:t>myiasis</a:t>
            </a:r>
            <a:r>
              <a:rPr lang="en-US" sz="3200" dirty="0">
                <a:solidFill>
                  <a:srgbClr val="FFFFCC"/>
                </a:solidFill>
                <a:latin typeface="+mn-lt"/>
              </a:rPr>
              <a:t>)</a:t>
            </a:r>
          </a:p>
          <a:p>
            <a:pPr algn="ctr">
              <a:lnSpc>
                <a:spcPct val="125000"/>
              </a:lnSpc>
            </a:pPr>
            <a:endParaRPr lang="en-US" sz="3200" dirty="0">
              <a:solidFill>
                <a:srgbClr val="FFFFCC"/>
              </a:solidFill>
              <a:latin typeface="+mn-lt"/>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PPT40.tmp"/>
          <p:cNvPicPr>
            <a:picLocks/>
          </p:cNvPicPr>
          <p:nvPr/>
        </p:nvPicPr>
        <p:blipFill>
          <a:blip r:embed="rId2" cstate="print"/>
          <a:srcRect t="18012"/>
          <a:stretch>
            <a:fillRect/>
          </a:stretch>
        </p:blipFill>
        <p:spPr bwMode="auto">
          <a:xfrm>
            <a:off x="0" y="1235242"/>
            <a:ext cx="5000625" cy="5622758"/>
          </a:xfrm>
          <a:prstGeom prst="rect">
            <a:avLst/>
          </a:prstGeom>
          <a:noFill/>
          <a:ln w="9525">
            <a:noFill/>
            <a:miter lim="800000"/>
            <a:headEnd/>
            <a:tailEnd/>
          </a:ln>
        </p:spPr>
      </p:pic>
      <p:pic>
        <p:nvPicPr>
          <p:cNvPr id="16387" name="Picture 3" descr="PPT40.tmp"/>
          <p:cNvPicPr>
            <a:picLocks/>
          </p:cNvPicPr>
          <p:nvPr/>
        </p:nvPicPr>
        <p:blipFill>
          <a:blip r:embed="rId2" cstate="print"/>
          <a:srcRect l="6200" t="19701" r="59097" b="51591"/>
          <a:stretch>
            <a:fillRect/>
          </a:stretch>
        </p:blipFill>
        <p:spPr bwMode="auto">
          <a:xfrm>
            <a:off x="5334000" y="2206625"/>
            <a:ext cx="3594100" cy="4651375"/>
          </a:xfrm>
          <a:prstGeom prst="rect">
            <a:avLst/>
          </a:prstGeom>
          <a:noFill/>
          <a:ln w="9525">
            <a:noFill/>
            <a:miter lim="800000"/>
            <a:headEnd/>
            <a:tailEnd/>
          </a:ln>
        </p:spPr>
      </p:pic>
      <p:sp>
        <p:nvSpPr>
          <p:cNvPr id="4" name="Text Box 3"/>
          <p:cNvSpPr txBox="1">
            <a:spLocks noChangeArrowheads="1"/>
          </p:cNvSpPr>
          <p:nvPr/>
        </p:nvSpPr>
        <p:spPr bwMode="auto">
          <a:xfrm>
            <a:off x="76200" y="228600"/>
            <a:ext cx="8677375" cy="861774"/>
          </a:xfrm>
          <a:prstGeom prst="rect">
            <a:avLst/>
          </a:prstGeom>
          <a:noFill/>
          <a:ln w="9525">
            <a:noFill/>
            <a:miter lim="800000"/>
            <a:headEnd/>
            <a:tailEnd/>
          </a:ln>
        </p:spPr>
        <p:txBody>
          <a:bodyPr wrap="none">
            <a:spAutoFit/>
          </a:bodyPr>
          <a:lstStyle/>
          <a:p>
            <a:pPr>
              <a:lnSpc>
                <a:spcPct val="125000"/>
              </a:lnSpc>
              <a:defRPr/>
            </a:pPr>
            <a:r>
              <a:rPr lang="en-US" sz="4000" b="1" dirty="0" smtClean="0">
                <a:solidFill>
                  <a:schemeClr val="bg1"/>
                </a:solidFill>
                <a:effectLst>
                  <a:outerShdw blurRad="38100" dist="38100" dir="2700000" algn="tl">
                    <a:srgbClr val="000000">
                      <a:alpha val="43137"/>
                    </a:srgbClr>
                  </a:outerShdw>
                </a:effectLst>
                <a:latin typeface="Arial" charset="0"/>
                <a:cs typeface="Arial" charset="0"/>
              </a:rPr>
              <a:t>High-school </a:t>
            </a:r>
            <a:r>
              <a:rPr lang="en-US" sz="4000" b="1" dirty="0" err="1" smtClean="0">
                <a:solidFill>
                  <a:schemeClr val="bg1"/>
                </a:solidFill>
                <a:effectLst>
                  <a:outerShdw blurRad="38100" dist="38100" dir="2700000" algn="tl">
                    <a:srgbClr val="000000">
                      <a:alpha val="43137"/>
                    </a:srgbClr>
                  </a:outerShdw>
                </a:effectLst>
                <a:latin typeface="Arial" charset="0"/>
                <a:cs typeface="Arial" charset="0"/>
              </a:rPr>
              <a:t>ecotourist</a:t>
            </a:r>
            <a:r>
              <a:rPr lang="en-US" sz="4000" b="1" dirty="0" smtClean="0">
                <a:solidFill>
                  <a:schemeClr val="bg1"/>
                </a:solidFill>
                <a:effectLst>
                  <a:outerShdw blurRad="38100" dist="38100" dir="2700000" algn="tl">
                    <a:srgbClr val="000000">
                      <a:alpha val="43137"/>
                    </a:srgbClr>
                  </a:outerShdw>
                </a:effectLst>
                <a:latin typeface="Arial" charset="0"/>
                <a:cs typeface="Arial" charset="0"/>
              </a:rPr>
              <a:t> from Belize</a:t>
            </a:r>
            <a:endParaRPr lang="en-US" sz="4000" b="1" dirty="0">
              <a:solidFill>
                <a:schemeClr val="bg1"/>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66750" y="133350"/>
            <a:ext cx="2978150" cy="641350"/>
          </a:xfrm>
          <a:prstGeom prst="rect">
            <a:avLst/>
          </a:prstGeom>
          <a:noFill/>
          <a:ln w="9525">
            <a:noFill/>
            <a:miter lim="800000"/>
            <a:headEnd/>
            <a:tailEnd/>
          </a:ln>
        </p:spPr>
        <p:txBody>
          <a:bodyPr wrap="none">
            <a:spAutoFit/>
          </a:bodyPr>
          <a:lstStyle/>
          <a:p>
            <a:r>
              <a:rPr lang="en-US" sz="3600">
                <a:solidFill>
                  <a:schemeClr val="bg1"/>
                </a:solidFill>
              </a:rPr>
              <a:t>Ah, lifecycles!</a:t>
            </a:r>
          </a:p>
        </p:txBody>
      </p:sp>
      <p:pic>
        <p:nvPicPr>
          <p:cNvPr id="20483" name="Picture 7" descr="Dermatobia%20Life%20Cycle%20Full%20Size"/>
          <p:cNvPicPr>
            <a:picLocks noChangeAspect="1" noChangeArrowheads="1"/>
          </p:cNvPicPr>
          <p:nvPr/>
        </p:nvPicPr>
        <p:blipFill>
          <a:blip r:embed="rId2" cstate="print"/>
          <a:srcRect/>
          <a:stretch>
            <a:fillRect/>
          </a:stretch>
        </p:blipFill>
        <p:spPr bwMode="auto">
          <a:xfrm>
            <a:off x="266700" y="292100"/>
            <a:ext cx="5703888" cy="6261100"/>
          </a:xfrm>
          <a:prstGeom prst="rect">
            <a:avLst/>
          </a:prstGeom>
          <a:noFill/>
          <a:ln w="9525">
            <a:noFill/>
            <a:miter lim="800000"/>
            <a:headEnd/>
            <a:tailEnd/>
          </a:ln>
        </p:spPr>
      </p:pic>
      <p:sp>
        <p:nvSpPr>
          <p:cNvPr id="20484" name="Text Box 8"/>
          <p:cNvSpPr txBox="1">
            <a:spLocks noChangeArrowheads="1"/>
          </p:cNvSpPr>
          <p:nvPr/>
        </p:nvSpPr>
        <p:spPr bwMode="auto">
          <a:xfrm>
            <a:off x="5019675" y="17463"/>
            <a:ext cx="4124325" cy="1077912"/>
          </a:xfrm>
          <a:prstGeom prst="rect">
            <a:avLst/>
          </a:prstGeom>
          <a:solidFill>
            <a:srgbClr val="000066"/>
          </a:solidFill>
          <a:ln w="9525">
            <a:noFill/>
            <a:miter lim="800000"/>
            <a:headEnd/>
            <a:tailEnd/>
          </a:ln>
        </p:spPr>
        <p:txBody>
          <a:bodyPr wrap="none">
            <a:spAutoFit/>
          </a:bodyPr>
          <a:lstStyle/>
          <a:p>
            <a:r>
              <a:rPr lang="en-US" sz="3200" b="1">
                <a:solidFill>
                  <a:srgbClr val="FFFF00"/>
                </a:solidFill>
                <a:latin typeface="+mn-lt"/>
              </a:rPr>
              <a:t>The botfly</a:t>
            </a:r>
          </a:p>
          <a:p>
            <a:r>
              <a:rPr lang="en-US" sz="3200" b="1" i="1">
                <a:solidFill>
                  <a:srgbClr val="FFFF00"/>
                </a:solidFill>
                <a:latin typeface="+mn-lt"/>
              </a:rPr>
              <a:t>Dermatobia hominis</a:t>
            </a:r>
          </a:p>
        </p:txBody>
      </p:sp>
      <p:sp>
        <p:nvSpPr>
          <p:cNvPr id="61447" name="TextBox 8"/>
          <p:cNvSpPr txBox="1">
            <a:spLocks noChangeArrowheads="1"/>
          </p:cNvSpPr>
          <p:nvPr/>
        </p:nvSpPr>
        <p:spPr bwMode="auto">
          <a:xfrm>
            <a:off x="1979539" y="4547549"/>
            <a:ext cx="2395513" cy="1015260"/>
          </a:xfrm>
          <a:prstGeom prst="rect">
            <a:avLst/>
          </a:prstGeom>
          <a:solidFill>
            <a:schemeClr val="bg1"/>
          </a:solidFill>
          <a:ln w="9525">
            <a:noFill/>
            <a:miter lim="800000"/>
            <a:headEnd/>
            <a:tailEnd/>
          </a:ln>
          <a:effectLst>
            <a:glow rad="101600">
              <a:schemeClr val="accent6">
                <a:satMod val="175000"/>
                <a:alpha val="40000"/>
              </a:schemeClr>
            </a:glow>
            <a:softEdge rad="63500"/>
          </a:effectLst>
        </p:spPr>
        <p:txBody>
          <a:bodyPr>
            <a:spAutoFit/>
          </a:bodyPr>
          <a:lstStyle/>
          <a:p>
            <a:pPr algn="ctr">
              <a:defRPr/>
            </a:pPr>
            <a:r>
              <a:rPr lang="en-US" sz="2000" b="1" dirty="0">
                <a:solidFill>
                  <a:srgbClr val="FF0000"/>
                </a:solidFill>
                <a:latin typeface="Arial" charset="0"/>
                <a:cs typeface="+mn-cs"/>
              </a:rPr>
              <a:t>Insert </a:t>
            </a:r>
          </a:p>
          <a:p>
            <a:pPr algn="ctr">
              <a:defRPr/>
            </a:pPr>
            <a:r>
              <a:rPr lang="en-US" sz="2000" b="1" dirty="0">
                <a:solidFill>
                  <a:srgbClr val="FF0000"/>
                </a:solidFill>
                <a:latin typeface="Arial" charset="0"/>
                <a:cs typeface="+mn-cs"/>
              </a:rPr>
              <a:t>resident</a:t>
            </a:r>
          </a:p>
          <a:p>
            <a:pPr algn="ctr">
              <a:defRPr/>
            </a:pPr>
            <a:r>
              <a:rPr lang="en-US" sz="2000" b="1" dirty="0">
                <a:solidFill>
                  <a:srgbClr val="FF0000"/>
                </a:solidFill>
                <a:latin typeface="Arial" charset="0"/>
                <a:cs typeface="+mn-cs"/>
              </a:rPr>
              <a:t>here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1447"/>
                                        </p:tgtEl>
                                        <p:attrNameLst>
                                          <p:attrName>style.visibility</p:attrName>
                                        </p:attrNameLst>
                                      </p:cBhvr>
                                      <p:to>
                                        <p:strVal val="visible"/>
                                      </p:to>
                                    </p:set>
                                    <p:anim calcmode="lin" valueType="num">
                                      <p:cBhvr>
                                        <p:cTn id="7" dur="1000" fill="hold"/>
                                        <p:tgtEl>
                                          <p:spTgt spid="61447"/>
                                        </p:tgtEl>
                                        <p:attrNameLst>
                                          <p:attrName>ppt_w</p:attrName>
                                        </p:attrNameLst>
                                      </p:cBhvr>
                                      <p:tavLst>
                                        <p:tav tm="0">
                                          <p:val>
                                            <p:fltVal val="0"/>
                                          </p:val>
                                        </p:tav>
                                        <p:tav tm="100000">
                                          <p:val>
                                            <p:strVal val="#ppt_w"/>
                                          </p:val>
                                        </p:tav>
                                      </p:tavLst>
                                    </p:anim>
                                    <p:anim calcmode="lin" valueType="num">
                                      <p:cBhvr>
                                        <p:cTn id="8" dur="1000" fill="hold"/>
                                        <p:tgtEl>
                                          <p:spTgt spid="61447"/>
                                        </p:tgtEl>
                                        <p:attrNameLst>
                                          <p:attrName>ppt_h</p:attrName>
                                        </p:attrNameLst>
                                      </p:cBhvr>
                                      <p:tavLst>
                                        <p:tav tm="0">
                                          <p:val>
                                            <p:fltVal val="0"/>
                                          </p:val>
                                        </p:tav>
                                        <p:tav tm="100000">
                                          <p:val>
                                            <p:strVal val="#ppt_h"/>
                                          </p:val>
                                        </p:tav>
                                      </p:tavLst>
                                    </p:anim>
                                    <p:animEffect transition="in" filter="fade">
                                      <p:cBhvr>
                                        <p:cTn id="9" dur="10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jd_6354_f1"/>
          <p:cNvPicPr>
            <a:picLocks noChangeAspect="1" noChangeArrowheads="1"/>
          </p:cNvPicPr>
          <p:nvPr/>
        </p:nvPicPr>
        <p:blipFill>
          <a:blip r:embed="rId2" cstate="print"/>
          <a:srcRect/>
          <a:stretch>
            <a:fillRect/>
          </a:stretch>
        </p:blipFill>
        <p:spPr bwMode="auto">
          <a:xfrm>
            <a:off x="685800" y="304800"/>
            <a:ext cx="3286125" cy="6162675"/>
          </a:xfrm>
          <a:prstGeom prst="rect">
            <a:avLst/>
          </a:prstGeom>
          <a:noFill/>
          <a:ln w="9525">
            <a:noFill/>
            <a:miter lim="800000"/>
            <a:headEnd/>
            <a:tailEnd/>
          </a:ln>
        </p:spPr>
      </p:pic>
      <p:sp>
        <p:nvSpPr>
          <p:cNvPr id="21507" name="TextBox 5"/>
          <p:cNvSpPr txBox="1">
            <a:spLocks noChangeArrowheads="1"/>
          </p:cNvSpPr>
          <p:nvPr/>
        </p:nvSpPr>
        <p:spPr bwMode="auto">
          <a:xfrm>
            <a:off x="1828800" y="6464300"/>
            <a:ext cx="813043" cy="369332"/>
          </a:xfrm>
          <a:prstGeom prst="rect">
            <a:avLst/>
          </a:prstGeom>
          <a:noFill/>
          <a:ln w="9525">
            <a:noFill/>
            <a:miter lim="800000"/>
            <a:headEnd/>
            <a:tailEnd/>
          </a:ln>
        </p:spPr>
        <p:txBody>
          <a:bodyPr wrap="none">
            <a:spAutoFit/>
          </a:bodyPr>
          <a:lstStyle/>
          <a:p>
            <a:r>
              <a:rPr lang="en-US" sz="1800" i="1" dirty="0" err="1">
                <a:latin typeface="+mn-lt"/>
              </a:rPr>
              <a:t>NEJM</a:t>
            </a:r>
            <a:endParaRPr lang="en-US" sz="1800" i="1" dirty="0">
              <a:latin typeface="+mn-lt"/>
            </a:endParaRPr>
          </a:p>
        </p:txBody>
      </p:sp>
      <p:pic>
        <p:nvPicPr>
          <p:cNvPr id="7" name="Picture 4" descr="Chimo"/>
          <p:cNvPicPr>
            <a:picLocks noChangeAspect="1" noChangeArrowheads="1"/>
          </p:cNvPicPr>
          <p:nvPr/>
        </p:nvPicPr>
        <p:blipFill>
          <a:blip r:embed="rId3" cstate="print">
            <a:lum contrast="6000"/>
          </a:blip>
          <a:srcRect l="9468" t="2771" r="8876"/>
          <a:stretch>
            <a:fillRect/>
          </a:stretch>
        </p:blipFill>
        <p:spPr bwMode="auto">
          <a:xfrm>
            <a:off x="4114800" y="2574591"/>
            <a:ext cx="5029200" cy="1470025"/>
          </a:xfrm>
          <a:prstGeom prst="rect">
            <a:avLst/>
          </a:prstGeom>
          <a:noFill/>
          <a:ln w="9525">
            <a:noFill/>
            <a:miter lim="800000"/>
            <a:headEnd/>
            <a:tailEnd/>
          </a:ln>
        </p:spPr>
      </p:pic>
      <p:sp>
        <p:nvSpPr>
          <p:cNvPr id="8" name="Text Box 5"/>
          <p:cNvSpPr txBox="1">
            <a:spLocks noChangeArrowheads="1"/>
          </p:cNvSpPr>
          <p:nvPr/>
        </p:nvSpPr>
        <p:spPr bwMode="auto">
          <a:xfrm>
            <a:off x="4524040" y="144378"/>
            <a:ext cx="3826689" cy="2308324"/>
          </a:xfrm>
          <a:prstGeom prst="rect">
            <a:avLst/>
          </a:prstGeom>
          <a:noFill/>
          <a:ln w="9525">
            <a:noFill/>
            <a:miter lim="800000"/>
            <a:headEnd/>
            <a:tailEnd/>
          </a:ln>
        </p:spPr>
        <p:txBody>
          <a:bodyPr wrap="none">
            <a:spAutoFit/>
          </a:bodyPr>
          <a:lstStyle/>
          <a:p>
            <a:r>
              <a:rPr lang="en-US" sz="3600" dirty="0">
                <a:latin typeface="+mn-lt"/>
              </a:rPr>
              <a:t>Occlusive agents:</a:t>
            </a:r>
          </a:p>
          <a:p>
            <a:r>
              <a:rPr lang="en-US" sz="3600" dirty="0">
                <a:latin typeface="+mn-lt"/>
              </a:rPr>
              <a:t>Bacon</a:t>
            </a:r>
          </a:p>
          <a:p>
            <a:r>
              <a:rPr lang="en-US" sz="3600" dirty="0" err="1">
                <a:latin typeface="+mn-lt"/>
              </a:rPr>
              <a:t>Surgilube</a:t>
            </a:r>
            <a:endParaRPr lang="en-US" sz="3600" dirty="0">
              <a:latin typeface="+mn-lt"/>
            </a:endParaRPr>
          </a:p>
          <a:p>
            <a:r>
              <a:rPr lang="en-US" sz="3600" dirty="0" err="1">
                <a:latin typeface="+mn-lt"/>
              </a:rPr>
              <a:t>Chimo</a:t>
            </a:r>
            <a:endParaRPr lang="en-US" sz="360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3" descr="Dscf2083"/>
          <p:cNvPicPr>
            <a:picLocks noChangeAspect="1" noChangeArrowheads="1"/>
          </p:cNvPicPr>
          <p:nvPr/>
        </p:nvPicPr>
        <p:blipFill>
          <a:blip r:embed="rId2" cstate="print"/>
          <a:srcRect t="4546" b="9091"/>
          <a:stretch>
            <a:fillRect/>
          </a:stretch>
        </p:blipFill>
        <p:spPr bwMode="auto">
          <a:xfrm>
            <a:off x="457200" y="228600"/>
            <a:ext cx="3235325" cy="4191000"/>
          </a:xfrm>
          <a:prstGeom prst="rect">
            <a:avLst/>
          </a:prstGeom>
          <a:noFill/>
          <a:ln w="9525">
            <a:noFill/>
            <a:miter lim="800000"/>
            <a:headEnd/>
            <a:tailEnd/>
          </a:ln>
        </p:spPr>
      </p:pic>
      <p:pic>
        <p:nvPicPr>
          <p:cNvPr id="22533" name="Picture 4" descr="botfly"/>
          <p:cNvPicPr>
            <a:picLocks noChangeAspect="1" noChangeArrowheads="1"/>
          </p:cNvPicPr>
          <p:nvPr/>
        </p:nvPicPr>
        <p:blipFill>
          <a:blip r:embed="rId3" cstate="print"/>
          <a:srcRect l="8163" t="24490" r="8163"/>
          <a:stretch>
            <a:fillRect/>
          </a:stretch>
        </p:blipFill>
        <p:spPr bwMode="auto">
          <a:xfrm>
            <a:off x="533400" y="4724400"/>
            <a:ext cx="3124200" cy="1879600"/>
          </a:xfrm>
          <a:prstGeom prst="rect">
            <a:avLst/>
          </a:prstGeom>
          <a:noFill/>
          <a:ln w="9525">
            <a:noFill/>
            <a:miter lim="800000"/>
            <a:headEnd/>
            <a:tailEnd/>
          </a:ln>
        </p:spPr>
      </p:pic>
      <p:pic>
        <p:nvPicPr>
          <p:cNvPr id="6" name="Picture 4" descr="13-1 copy"/>
          <p:cNvPicPr>
            <a:picLocks noChangeAspect="1" noChangeArrowheads="1"/>
          </p:cNvPicPr>
          <p:nvPr/>
        </p:nvPicPr>
        <p:blipFill>
          <a:blip r:embed="rId4" cstate="print"/>
          <a:srcRect t="14304" r="15492"/>
          <a:stretch>
            <a:fillRect/>
          </a:stretch>
        </p:blipFill>
        <p:spPr bwMode="auto">
          <a:xfrm>
            <a:off x="4572000" y="3662362"/>
            <a:ext cx="4572000" cy="3195638"/>
          </a:xfrm>
          <a:prstGeom prst="rect">
            <a:avLst/>
          </a:prstGeom>
          <a:noFill/>
          <a:ln w="9525">
            <a:noFill/>
            <a:miter lim="800000"/>
            <a:headEnd/>
            <a:tailEnd/>
          </a:ln>
        </p:spPr>
      </p:pic>
      <p:pic>
        <p:nvPicPr>
          <p:cNvPr id="7" name="Picture 4" descr="Chimo"/>
          <p:cNvPicPr>
            <a:picLocks noChangeAspect="1" noChangeArrowheads="1"/>
          </p:cNvPicPr>
          <p:nvPr/>
        </p:nvPicPr>
        <p:blipFill>
          <a:blip r:embed="rId5" cstate="print">
            <a:lum contrast="6000"/>
          </a:blip>
          <a:srcRect l="9468" t="2771" r="8876"/>
          <a:stretch>
            <a:fillRect/>
          </a:stretch>
        </p:blipFill>
        <p:spPr bwMode="auto">
          <a:xfrm>
            <a:off x="4114800" y="2574591"/>
            <a:ext cx="5029200" cy="1470025"/>
          </a:xfrm>
          <a:prstGeom prst="rect">
            <a:avLst/>
          </a:prstGeom>
          <a:noFill/>
          <a:ln w="9525">
            <a:noFill/>
            <a:miter lim="800000"/>
            <a:headEnd/>
            <a:tailEnd/>
          </a:ln>
        </p:spPr>
      </p:pic>
      <p:sp>
        <p:nvSpPr>
          <p:cNvPr id="8" name="Text Box 5"/>
          <p:cNvSpPr txBox="1">
            <a:spLocks noChangeArrowheads="1"/>
          </p:cNvSpPr>
          <p:nvPr/>
        </p:nvSpPr>
        <p:spPr bwMode="auto">
          <a:xfrm>
            <a:off x="4524040" y="144378"/>
            <a:ext cx="3826689" cy="2308324"/>
          </a:xfrm>
          <a:prstGeom prst="rect">
            <a:avLst/>
          </a:prstGeom>
          <a:noFill/>
          <a:ln w="9525">
            <a:noFill/>
            <a:miter lim="800000"/>
            <a:headEnd/>
            <a:tailEnd/>
          </a:ln>
        </p:spPr>
        <p:txBody>
          <a:bodyPr wrap="none">
            <a:spAutoFit/>
          </a:bodyPr>
          <a:lstStyle/>
          <a:p>
            <a:r>
              <a:rPr lang="en-US" sz="3600" dirty="0">
                <a:latin typeface="+mn-lt"/>
              </a:rPr>
              <a:t>Occlusive agents:</a:t>
            </a:r>
          </a:p>
          <a:p>
            <a:r>
              <a:rPr lang="en-US" sz="3600" dirty="0">
                <a:latin typeface="+mn-lt"/>
              </a:rPr>
              <a:t>Bacon</a:t>
            </a:r>
          </a:p>
          <a:p>
            <a:r>
              <a:rPr lang="en-US" sz="3600" dirty="0" err="1">
                <a:latin typeface="+mn-lt"/>
              </a:rPr>
              <a:t>Surgilube</a:t>
            </a:r>
            <a:endParaRPr lang="en-US" sz="3600" dirty="0">
              <a:latin typeface="+mn-lt"/>
            </a:endParaRPr>
          </a:p>
          <a:p>
            <a:r>
              <a:rPr lang="en-US" sz="3600" dirty="0" err="1">
                <a:latin typeface="+mn-lt"/>
              </a:rPr>
              <a:t>Chimo</a:t>
            </a:r>
            <a:endParaRPr lang="en-US" sz="3600" dirty="0">
              <a:latin typeface="+mn-l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14-1 copy"/>
          <p:cNvPicPr>
            <a:picLocks noChangeAspect="1" noChangeArrowheads="1"/>
          </p:cNvPicPr>
          <p:nvPr/>
        </p:nvPicPr>
        <p:blipFill>
          <a:blip r:embed="rId2" cstate="print"/>
          <a:srcRect/>
          <a:stretch>
            <a:fillRect/>
          </a:stretch>
        </p:blipFill>
        <p:spPr bwMode="auto">
          <a:xfrm>
            <a:off x="0" y="914400"/>
            <a:ext cx="4495800" cy="3032125"/>
          </a:xfrm>
          <a:prstGeom prst="rect">
            <a:avLst/>
          </a:prstGeom>
          <a:noFill/>
          <a:ln w="9525">
            <a:noFill/>
            <a:miter lim="800000"/>
            <a:headEnd/>
            <a:tailEnd/>
          </a:ln>
        </p:spPr>
      </p:pic>
      <p:sp>
        <p:nvSpPr>
          <p:cNvPr id="24579" name="Text Box 4"/>
          <p:cNvSpPr txBox="1">
            <a:spLocks noChangeArrowheads="1"/>
          </p:cNvSpPr>
          <p:nvPr/>
        </p:nvSpPr>
        <p:spPr bwMode="auto">
          <a:xfrm>
            <a:off x="76200" y="4343400"/>
            <a:ext cx="4872038" cy="2124075"/>
          </a:xfrm>
          <a:prstGeom prst="rect">
            <a:avLst/>
          </a:prstGeom>
          <a:noFill/>
          <a:ln w="9525">
            <a:noFill/>
            <a:miter lim="800000"/>
            <a:headEnd/>
            <a:tailEnd/>
          </a:ln>
        </p:spPr>
        <p:txBody>
          <a:bodyPr wrap="none">
            <a:spAutoFit/>
          </a:bodyPr>
          <a:lstStyle/>
          <a:p>
            <a:pPr algn="ctr">
              <a:lnSpc>
                <a:spcPct val="115000"/>
              </a:lnSpc>
            </a:pPr>
            <a:r>
              <a:rPr lang="en-US" sz="3200" b="1" i="1" dirty="0" err="1">
                <a:solidFill>
                  <a:schemeClr val="tx1">
                    <a:lumMod val="75000"/>
                  </a:schemeClr>
                </a:solidFill>
                <a:latin typeface="+mn-lt"/>
              </a:rPr>
              <a:t>Cordylobia</a:t>
            </a:r>
            <a:r>
              <a:rPr lang="en-US" sz="3200" b="1" i="1" dirty="0">
                <a:solidFill>
                  <a:schemeClr val="tx1">
                    <a:lumMod val="75000"/>
                  </a:schemeClr>
                </a:solidFill>
                <a:latin typeface="+mn-lt"/>
              </a:rPr>
              <a:t> </a:t>
            </a:r>
            <a:r>
              <a:rPr lang="en-US" sz="3200" b="1" i="1" dirty="0" err="1">
                <a:solidFill>
                  <a:schemeClr val="tx1">
                    <a:lumMod val="75000"/>
                  </a:schemeClr>
                </a:solidFill>
                <a:latin typeface="+mn-lt"/>
              </a:rPr>
              <a:t>anthrophaga</a:t>
            </a:r>
            <a:endParaRPr lang="en-US" sz="3200" b="1" i="1" dirty="0">
              <a:solidFill>
                <a:schemeClr val="tx1">
                  <a:lumMod val="75000"/>
                </a:schemeClr>
              </a:solidFill>
              <a:latin typeface="+mn-lt"/>
            </a:endParaRPr>
          </a:p>
          <a:p>
            <a:pPr algn="ctr">
              <a:lnSpc>
                <a:spcPct val="115000"/>
              </a:lnSpc>
            </a:pPr>
            <a:r>
              <a:rPr lang="en-US" sz="2800" dirty="0">
                <a:solidFill>
                  <a:schemeClr val="bg1"/>
                </a:solidFill>
                <a:latin typeface="+mn-lt"/>
              </a:rPr>
              <a:t>African </a:t>
            </a:r>
            <a:r>
              <a:rPr lang="en-US" sz="2800" dirty="0" err="1">
                <a:solidFill>
                  <a:schemeClr val="bg1"/>
                </a:solidFill>
                <a:latin typeface="+mn-lt"/>
              </a:rPr>
              <a:t>tumbu</a:t>
            </a:r>
            <a:r>
              <a:rPr lang="en-US" sz="2800" dirty="0">
                <a:solidFill>
                  <a:schemeClr val="bg1"/>
                </a:solidFill>
                <a:latin typeface="+mn-lt"/>
              </a:rPr>
              <a:t> fly</a:t>
            </a:r>
          </a:p>
          <a:p>
            <a:pPr algn="ctr">
              <a:lnSpc>
                <a:spcPct val="115000"/>
              </a:lnSpc>
            </a:pPr>
            <a:r>
              <a:rPr lang="en-US" sz="2800" dirty="0">
                <a:solidFill>
                  <a:schemeClr val="bg1"/>
                </a:solidFill>
                <a:latin typeface="+mn-lt"/>
              </a:rPr>
              <a:t>Mango fly</a:t>
            </a:r>
          </a:p>
          <a:p>
            <a:pPr algn="ctr">
              <a:lnSpc>
                <a:spcPct val="115000"/>
              </a:lnSpc>
            </a:pPr>
            <a:r>
              <a:rPr lang="en-US" sz="2800" dirty="0" err="1">
                <a:solidFill>
                  <a:schemeClr val="bg1"/>
                </a:solidFill>
                <a:latin typeface="+mn-lt"/>
              </a:rPr>
              <a:t>Mputsi</a:t>
            </a:r>
            <a:r>
              <a:rPr lang="en-US" sz="2800" dirty="0">
                <a:solidFill>
                  <a:schemeClr val="bg1"/>
                </a:solidFill>
                <a:latin typeface="+mn-lt"/>
              </a:rPr>
              <a:t> fly</a:t>
            </a:r>
          </a:p>
        </p:txBody>
      </p:sp>
      <p:pic>
        <p:nvPicPr>
          <p:cNvPr id="4" name="Picture 6" descr="PPT33.tmp"/>
          <p:cNvPicPr>
            <a:picLocks/>
          </p:cNvPicPr>
          <p:nvPr/>
        </p:nvPicPr>
        <p:blipFill>
          <a:blip r:embed="rId3" cstate="print"/>
          <a:srcRect b="19167"/>
          <a:stretch>
            <a:fillRect/>
          </a:stretch>
        </p:blipFill>
        <p:spPr bwMode="auto">
          <a:xfrm>
            <a:off x="4953000" y="533400"/>
            <a:ext cx="4191000" cy="4495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505052_14072006 (11)"/>
          <p:cNvPicPr>
            <a:picLocks noChangeAspect="1" noChangeArrowheads="1"/>
          </p:cNvPicPr>
          <p:nvPr/>
        </p:nvPicPr>
        <p:blipFill>
          <a:blip r:embed="rId2" cstate="print"/>
          <a:srcRect/>
          <a:stretch>
            <a:fillRect/>
          </a:stretch>
        </p:blipFill>
        <p:spPr bwMode="auto">
          <a:xfrm>
            <a:off x="609600" y="228600"/>
            <a:ext cx="8001000" cy="5876925"/>
          </a:xfrm>
          <a:prstGeom prst="rect">
            <a:avLst/>
          </a:prstGeom>
          <a:noFill/>
          <a:ln w="9525">
            <a:noFill/>
            <a:miter lim="800000"/>
            <a:headEnd/>
            <a:tailEnd/>
          </a:ln>
        </p:spPr>
      </p:pic>
      <p:sp>
        <p:nvSpPr>
          <p:cNvPr id="860163" name="Rectangle 3"/>
          <p:cNvSpPr>
            <a:spLocks noChangeArrowheads="1"/>
          </p:cNvSpPr>
          <p:nvPr/>
        </p:nvSpPr>
        <p:spPr bwMode="auto">
          <a:xfrm>
            <a:off x="3323968" y="5185112"/>
            <a:ext cx="5288692" cy="954107"/>
          </a:xfrm>
          <a:prstGeom prst="rect">
            <a:avLst/>
          </a:prstGeom>
          <a:solidFill>
            <a:srgbClr val="221100">
              <a:alpha val="50196"/>
            </a:srgbClr>
          </a:solidFill>
          <a:ln w="9525">
            <a:noFill/>
            <a:miter lim="800000"/>
            <a:headEnd/>
            <a:tailEnd/>
          </a:ln>
          <a:effectLst>
            <a:softEdge rad="127000"/>
          </a:effectLst>
        </p:spPr>
        <p:txBody>
          <a:bodyPr>
            <a:spAutoFit/>
          </a:bodyPr>
          <a:lstStyle/>
          <a:p>
            <a:pPr algn="ctr">
              <a:defRPr/>
            </a:pPr>
            <a:r>
              <a:rPr lang="en-US" sz="2800" dirty="0">
                <a:solidFill>
                  <a:schemeClr val="bg1"/>
                </a:solidFill>
                <a:latin typeface="+mn-lt"/>
                <a:cs typeface="+mn-cs"/>
              </a:rPr>
              <a:t>green bottle blowfly </a:t>
            </a:r>
          </a:p>
          <a:p>
            <a:pPr algn="ctr">
              <a:defRPr/>
            </a:pPr>
            <a:r>
              <a:rPr lang="en-US" sz="2800" i="1" dirty="0" err="1">
                <a:solidFill>
                  <a:schemeClr val="bg1"/>
                </a:solidFill>
                <a:latin typeface="+mn-lt"/>
                <a:cs typeface="+mn-cs"/>
              </a:rPr>
              <a:t>Lucilia</a:t>
            </a:r>
            <a:r>
              <a:rPr lang="en-US" sz="2800" i="1" dirty="0">
                <a:solidFill>
                  <a:schemeClr val="bg1"/>
                </a:solidFill>
                <a:latin typeface="+mn-lt"/>
                <a:cs typeface="+mn-cs"/>
              </a:rPr>
              <a:t> </a:t>
            </a:r>
            <a:r>
              <a:rPr lang="en-US" sz="2800" i="1" dirty="0" err="1">
                <a:solidFill>
                  <a:schemeClr val="bg1"/>
                </a:solidFill>
                <a:latin typeface="+mn-lt"/>
                <a:cs typeface="+mn-cs"/>
              </a:rPr>
              <a:t>sericata</a:t>
            </a:r>
            <a:r>
              <a:rPr lang="en-US" sz="2800" i="1" dirty="0">
                <a:solidFill>
                  <a:schemeClr val="bg1"/>
                </a:solidFill>
                <a:latin typeface="+mn-lt"/>
                <a:cs typeface="+mn-cs"/>
              </a:rPr>
              <a:t>  </a:t>
            </a:r>
            <a:r>
              <a:rPr lang="en-US" sz="2800" dirty="0">
                <a:solidFill>
                  <a:schemeClr val="bg1"/>
                </a:solidFill>
                <a:latin typeface="+mn-lt"/>
                <a:cs typeface="+mn-cs"/>
              </a:rPr>
              <a:t>(</a:t>
            </a:r>
            <a:r>
              <a:rPr lang="en-US" sz="2800" dirty="0" err="1">
                <a:solidFill>
                  <a:schemeClr val="bg1"/>
                </a:solidFill>
                <a:latin typeface="+mn-lt"/>
                <a:cs typeface="+mn-cs"/>
              </a:rPr>
              <a:t>Calliphoridae</a:t>
            </a:r>
            <a:r>
              <a:rPr lang="en-US" sz="2800" dirty="0">
                <a:solidFill>
                  <a:schemeClr val="bg1"/>
                </a:solidFill>
                <a:latin typeface="+mn-lt"/>
                <a:cs typeface="+mn-cs"/>
              </a:rPr>
              <a:t>)</a:t>
            </a:r>
          </a:p>
        </p:txBody>
      </p:sp>
      <p:sp>
        <p:nvSpPr>
          <p:cNvPr id="25606" name="TextBox 3"/>
          <p:cNvSpPr txBox="1">
            <a:spLocks noChangeArrowheads="1"/>
          </p:cNvSpPr>
          <p:nvPr/>
        </p:nvSpPr>
        <p:spPr bwMode="auto">
          <a:xfrm>
            <a:off x="3553322" y="6432884"/>
            <a:ext cx="5528180" cy="369332"/>
          </a:xfrm>
          <a:prstGeom prst="rect">
            <a:avLst/>
          </a:prstGeom>
          <a:noFill/>
          <a:ln w="9525">
            <a:solidFill>
              <a:schemeClr val="tx1"/>
            </a:solidFill>
            <a:miter lim="800000"/>
            <a:headEnd/>
            <a:tailEnd/>
          </a:ln>
        </p:spPr>
        <p:txBody>
          <a:bodyPr wrap="none">
            <a:spAutoFit/>
          </a:bodyPr>
          <a:lstStyle/>
          <a:p>
            <a:r>
              <a:rPr lang="en-US" sz="1800" dirty="0">
                <a:solidFill>
                  <a:schemeClr val="bg1"/>
                </a:solidFill>
                <a:latin typeface="+mn-lt"/>
              </a:rPr>
              <a:t>Courtesy Henning Grossman, MD (Moshi, Tanzania)</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772509" y="299545"/>
            <a:ext cx="7803931" cy="5078313"/>
          </a:xfrm>
          <a:prstGeom prst="rect">
            <a:avLst/>
          </a:prstGeom>
          <a:noFill/>
        </p:spPr>
        <p:txBody>
          <a:bodyPr wrap="square" numCol="2" rtlCol="0">
            <a:spAutoFit/>
          </a:bodyPr>
          <a:lstStyle/>
          <a:p>
            <a:r>
              <a:rPr lang="en-US" dirty="0" err="1" smtClean="0"/>
              <a:t>Clm</a:t>
            </a:r>
            <a:endParaRPr lang="en-US" dirty="0" smtClean="0"/>
          </a:p>
          <a:p>
            <a:r>
              <a:rPr lang="en-US" dirty="0" err="1" smtClean="0"/>
              <a:t>Myiasis</a:t>
            </a:r>
            <a:r>
              <a:rPr lang="en-US" dirty="0" smtClean="0"/>
              <a:t>, </a:t>
            </a:r>
            <a:r>
              <a:rPr lang="en-US" dirty="0" err="1" smtClean="0"/>
              <a:t>furnuc</a:t>
            </a:r>
            <a:r>
              <a:rPr lang="en-US" dirty="0" smtClean="0"/>
              <a:t>, </a:t>
            </a:r>
            <a:r>
              <a:rPr lang="en-US" dirty="0" err="1" smtClean="0"/>
              <a:t>ophthalmo</a:t>
            </a:r>
            <a:endParaRPr lang="en-US" dirty="0" smtClean="0"/>
          </a:p>
          <a:p>
            <a:r>
              <a:rPr lang="en-US" dirty="0" err="1" smtClean="0"/>
              <a:t>Schisto</a:t>
            </a:r>
            <a:endParaRPr lang="en-US" dirty="0" smtClean="0"/>
          </a:p>
          <a:p>
            <a:r>
              <a:rPr lang="en-US" dirty="0" smtClean="0"/>
              <a:t>Anthrax</a:t>
            </a:r>
          </a:p>
          <a:p>
            <a:r>
              <a:rPr lang="en-US" dirty="0" err="1" smtClean="0"/>
              <a:t>Mrsa</a:t>
            </a:r>
            <a:endParaRPr lang="en-US" dirty="0" smtClean="0"/>
          </a:p>
          <a:p>
            <a:r>
              <a:rPr lang="en-US" dirty="0" err="1" smtClean="0"/>
              <a:t>Rickettsial</a:t>
            </a:r>
            <a:endParaRPr lang="en-US" dirty="0" smtClean="0"/>
          </a:p>
          <a:p>
            <a:r>
              <a:rPr lang="en-US" dirty="0" err="1" smtClean="0"/>
              <a:t>Orf</a:t>
            </a:r>
            <a:endParaRPr lang="en-US" dirty="0" smtClean="0"/>
          </a:p>
          <a:p>
            <a:r>
              <a:rPr lang="en-US" dirty="0" err="1" smtClean="0"/>
              <a:t>Sparganosis</a:t>
            </a:r>
            <a:endParaRPr lang="en-US" dirty="0" smtClean="0"/>
          </a:p>
          <a:p>
            <a:r>
              <a:rPr lang="en-US" dirty="0" err="1" smtClean="0"/>
              <a:t>Gnathostomiasis</a:t>
            </a:r>
            <a:endParaRPr lang="en-US" dirty="0" smtClean="0"/>
          </a:p>
          <a:p>
            <a:r>
              <a:rPr lang="en-US" dirty="0" smtClean="0"/>
              <a:t>P </a:t>
            </a:r>
            <a:r>
              <a:rPr lang="en-US" dirty="0" err="1" smtClean="0"/>
              <a:t>marneffei</a:t>
            </a:r>
            <a:endParaRPr lang="en-US" dirty="0" smtClean="0"/>
          </a:p>
          <a:p>
            <a:r>
              <a:rPr lang="en-US" dirty="0" smtClean="0"/>
              <a:t>HIV rash</a:t>
            </a:r>
          </a:p>
          <a:p>
            <a:r>
              <a:rPr lang="en-US" dirty="0" smtClean="0"/>
              <a:t>Syphilis and other STDs</a:t>
            </a:r>
          </a:p>
          <a:p>
            <a:r>
              <a:rPr lang="en-US" dirty="0" smtClean="0"/>
              <a:t>Loa </a:t>
            </a:r>
            <a:r>
              <a:rPr lang="en-US" dirty="0" err="1" smtClean="0"/>
              <a:t>loa</a:t>
            </a:r>
            <a:endParaRPr lang="en-US" dirty="0" smtClean="0"/>
          </a:p>
          <a:p>
            <a:r>
              <a:rPr lang="en-US" dirty="0" err="1" smtClean="0"/>
              <a:t>Erysipeloid</a:t>
            </a:r>
            <a:endParaRPr lang="en-US" dirty="0" smtClean="0"/>
          </a:p>
          <a:p>
            <a:r>
              <a:rPr lang="en-US" dirty="0" err="1" smtClean="0"/>
              <a:t>Lyngbya</a:t>
            </a:r>
            <a:endParaRPr lang="en-US" dirty="0" smtClean="0"/>
          </a:p>
          <a:p>
            <a:r>
              <a:rPr lang="en-US" dirty="0" smtClean="0"/>
              <a:t>Swimmer’s itch/bather’s itch</a:t>
            </a:r>
          </a:p>
          <a:p>
            <a:r>
              <a:rPr lang="en-US" dirty="0" err="1" smtClean="0"/>
              <a:t>Vibrio</a:t>
            </a:r>
            <a:r>
              <a:rPr lang="en-US" dirty="0" smtClean="0"/>
              <a:t> </a:t>
            </a:r>
            <a:r>
              <a:rPr lang="en-US" dirty="0" err="1" smtClean="0"/>
              <a:t>vulnificus</a:t>
            </a:r>
            <a:endParaRPr lang="en-US" dirty="0" smtClean="0"/>
          </a:p>
          <a:p>
            <a:endParaRPr lang="en-US" dirty="0" smtClean="0"/>
          </a:p>
          <a:p>
            <a:r>
              <a:rPr lang="en-US" dirty="0" err="1" smtClean="0"/>
              <a:t>Leish</a:t>
            </a:r>
            <a:r>
              <a:rPr lang="en-US" dirty="0" smtClean="0"/>
              <a:t> (inc BCC </a:t>
            </a:r>
            <a:r>
              <a:rPr lang="en-US" dirty="0" err="1" smtClean="0"/>
              <a:t>vs</a:t>
            </a:r>
            <a:r>
              <a:rPr lang="en-US" dirty="0" smtClean="0"/>
              <a:t> </a:t>
            </a:r>
            <a:r>
              <a:rPr lang="en-US" dirty="0" err="1" smtClean="0"/>
              <a:t>leish</a:t>
            </a:r>
            <a:endParaRPr lang="en-US" dirty="0" smtClean="0"/>
          </a:p>
          <a:p>
            <a:endParaRPr lang="en-US" dirty="0" smtClean="0"/>
          </a:p>
          <a:p>
            <a:endParaRPr lang="en-US" dirty="0" smtClean="0"/>
          </a:p>
          <a:p>
            <a:endParaRPr lang="en-US" dirty="0" smtClean="0"/>
          </a:p>
          <a:p>
            <a:r>
              <a:rPr lang="en-US" dirty="0" err="1" smtClean="0"/>
              <a:t>Acrodermatitis</a:t>
            </a:r>
            <a:r>
              <a:rPr lang="en-US" dirty="0" smtClean="0"/>
              <a:t> </a:t>
            </a:r>
            <a:r>
              <a:rPr lang="en-US" dirty="0" err="1" smtClean="0"/>
              <a:t>ACA</a:t>
            </a:r>
            <a:r>
              <a:rPr lang="en-US" dirty="0" smtClean="0"/>
              <a:t>/Lyme</a:t>
            </a:r>
          </a:p>
          <a:p>
            <a:endParaRPr lang="en-US" dirty="0" smtClean="0"/>
          </a:p>
          <a:p>
            <a:r>
              <a:rPr lang="en-US" dirty="0" err="1" smtClean="0"/>
              <a:t>Paederus</a:t>
            </a:r>
            <a:endParaRPr lang="en-US" dirty="0" smtClean="0"/>
          </a:p>
          <a:p>
            <a:r>
              <a:rPr lang="en-US" dirty="0" err="1" smtClean="0"/>
              <a:t>Lonomia</a:t>
            </a:r>
            <a:endParaRPr lang="en-US" dirty="0" smtClean="0"/>
          </a:p>
          <a:p>
            <a:r>
              <a:rPr lang="en-US" dirty="0" err="1" smtClean="0"/>
              <a:t>Tunga</a:t>
            </a:r>
            <a:endParaRPr lang="en-US" dirty="0" smtClean="0"/>
          </a:p>
          <a:p>
            <a:r>
              <a:rPr lang="en-US" dirty="0" err="1" smtClean="0"/>
              <a:t>pyemotes</a:t>
            </a:r>
            <a:endParaRPr lang="en-US" dirty="0" smtClean="0"/>
          </a:p>
          <a:p>
            <a:endParaRPr lang="en-US" dirty="0" smtClean="0"/>
          </a:p>
          <a:p>
            <a:r>
              <a:rPr lang="en-US" dirty="0" err="1" smtClean="0"/>
              <a:t>Doxycycline</a:t>
            </a:r>
            <a:r>
              <a:rPr lang="en-US" dirty="0" smtClean="0"/>
              <a:t> </a:t>
            </a:r>
            <a:r>
              <a:rPr lang="en-US" dirty="0" err="1" smtClean="0"/>
              <a:t>niails</a:t>
            </a:r>
            <a:endParaRPr lang="en-US" dirty="0" smtClean="0"/>
          </a:p>
          <a:p>
            <a:r>
              <a:rPr lang="en-US" dirty="0" smtClean="0"/>
              <a:t>Decompression </a:t>
            </a:r>
            <a:r>
              <a:rPr lang="en-US" dirty="0" err="1" smtClean="0"/>
              <a:t>purpura</a:t>
            </a:r>
            <a:endParaRPr lang="en-US" dirty="0" smtClean="0"/>
          </a:p>
          <a:p>
            <a:r>
              <a:rPr lang="en-US" dirty="0" err="1" smtClean="0"/>
              <a:t>Phytophoto</a:t>
            </a:r>
            <a:endParaRPr lang="en-US" dirty="0" smtClean="0"/>
          </a:p>
          <a:p>
            <a:endParaRPr lang="en-US" dirty="0" smtClean="0"/>
          </a:p>
          <a:p>
            <a:r>
              <a:rPr lang="en-US" dirty="0" smtClean="0"/>
              <a:t>PEP for intestinal worms, </a:t>
            </a:r>
            <a:r>
              <a:rPr lang="en-US" dirty="0" err="1" smtClean="0"/>
              <a:t>schisto</a:t>
            </a:r>
            <a:endParaRPr lang="en-US" dirty="0" smtClean="0"/>
          </a:p>
          <a:p>
            <a:endParaRPr lang="en-US"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1714500" y="381000"/>
            <a:ext cx="5689600" cy="708025"/>
          </a:xfrm>
          <a:prstGeom prst="rect">
            <a:avLst/>
          </a:prstGeom>
          <a:noFill/>
          <a:ln w="9525">
            <a:noFill/>
            <a:miter lim="800000"/>
            <a:headEnd/>
            <a:tailEnd/>
          </a:ln>
        </p:spPr>
        <p:txBody>
          <a:bodyPr wrap="none">
            <a:spAutoFit/>
          </a:bodyPr>
          <a:lstStyle/>
          <a:p>
            <a:r>
              <a:rPr lang="en-US" sz="4000" b="1">
                <a:solidFill>
                  <a:srgbClr val="FFFF00"/>
                </a:solidFill>
                <a:latin typeface="+mn-lt"/>
              </a:rPr>
              <a:t>Other types of myiasis</a:t>
            </a:r>
          </a:p>
        </p:txBody>
      </p:sp>
      <p:sp>
        <p:nvSpPr>
          <p:cNvPr id="26627" name="TextBox 2"/>
          <p:cNvSpPr txBox="1">
            <a:spLocks noChangeArrowheads="1"/>
          </p:cNvSpPr>
          <p:nvPr/>
        </p:nvSpPr>
        <p:spPr bwMode="auto">
          <a:xfrm>
            <a:off x="1257300" y="1504950"/>
            <a:ext cx="6743700" cy="4462463"/>
          </a:xfrm>
          <a:prstGeom prst="rect">
            <a:avLst/>
          </a:prstGeom>
          <a:noFill/>
          <a:ln w="9525">
            <a:noFill/>
            <a:miter lim="800000"/>
            <a:headEnd/>
            <a:tailEnd/>
          </a:ln>
        </p:spPr>
        <p:txBody>
          <a:bodyPr wrap="none">
            <a:spAutoFit/>
          </a:bodyPr>
          <a:lstStyle/>
          <a:p>
            <a:r>
              <a:rPr lang="en-US" sz="3200" dirty="0">
                <a:solidFill>
                  <a:schemeClr val="bg1"/>
                </a:solidFill>
                <a:latin typeface="+mn-lt"/>
              </a:rPr>
              <a:t>Flies that lay eggs on living animals:</a:t>
            </a:r>
          </a:p>
          <a:p>
            <a:r>
              <a:rPr lang="en-US" sz="3200" dirty="0">
                <a:solidFill>
                  <a:schemeClr val="bg1"/>
                </a:solidFill>
                <a:latin typeface="+mn-lt"/>
              </a:rPr>
              <a:t>	</a:t>
            </a:r>
            <a:r>
              <a:rPr lang="en-US" sz="2800" dirty="0">
                <a:solidFill>
                  <a:schemeClr val="bg1"/>
                </a:solidFill>
                <a:latin typeface="+mn-lt"/>
              </a:rPr>
              <a:t>Screwworms (eat living flesh)</a:t>
            </a:r>
          </a:p>
          <a:p>
            <a:r>
              <a:rPr lang="en-US" sz="2800" dirty="0">
                <a:solidFill>
                  <a:schemeClr val="bg1"/>
                </a:solidFill>
                <a:latin typeface="+mn-lt"/>
              </a:rPr>
              <a:t>	Bottle flies (eat dead flesh)</a:t>
            </a:r>
          </a:p>
          <a:p>
            <a:endParaRPr lang="en-US" sz="3200" dirty="0">
              <a:solidFill>
                <a:schemeClr val="bg1"/>
              </a:solidFill>
              <a:latin typeface="+mn-lt"/>
            </a:endParaRPr>
          </a:p>
          <a:p>
            <a:r>
              <a:rPr lang="en-US" sz="3200" dirty="0">
                <a:solidFill>
                  <a:schemeClr val="bg1"/>
                </a:solidFill>
                <a:latin typeface="+mn-lt"/>
              </a:rPr>
              <a:t>Oral consumption.</a:t>
            </a:r>
          </a:p>
          <a:p>
            <a:endParaRPr lang="en-US" sz="3200" dirty="0">
              <a:solidFill>
                <a:schemeClr val="bg1"/>
              </a:solidFill>
              <a:latin typeface="+mn-lt"/>
            </a:endParaRPr>
          </a:p>
          <a:p>
            <a:r>
              <a:rPr lang="en-US" sz="3200" dirty="0">
                <a:solidFill>
                  <a:schemeClr val="bg1"/>
                </a:solidFill>
                <a:latin typeface="+mn-lt"/>
              </a:rPr>
              <a:t>Fecal egg deposits.</a:t>
            </a:r>
          </a:p>
          <a:p>
            <a:endParaRPr lang="en-US" sz="3200" dirty="0">
              <a:solidFill>
                <a:schemeClr val="bg1"/>
              </a:solidFill>
              <a:latin typeface="+mn-lt"/>
            </a:endParaRPr>
          </a:p>
          <a:p>
            <a:r>
              <a:rPr lang="en-US" sz="3200" dirty="0" err="1">
                <a:solidFill>
                  <a:schemeClr val="bg1"/>
                </a:solidFill>
                <a:latin typeface="+mn-lt"/>
              </a:rPr>
              <a:t>Naso</a:t>
            </a:r>
            <a:r>
              <a:rPr lang="en-US" sz="3200" dirty="0">
                <a:solidFill>
                  <a:schemeClr val="bg1"/>
                </a:solidFill>
                <a:latin typeface="+mn-lt"/>
              </a:rPr>
              <a:t>-ocular egg laying.</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59" y="0"/>
            <a:ext cx="7772400" cy="1143000"/>
          </a:xfrm>
        </p:spPr>
        <p:txBody>
          <a:bodyPr>
            <a:normAutofit/>
          </a:bodyPr>
          <a:lstStyle/>
          <a:p>
            <a:r>
              <a:rPr lang="en-US" sz="4000" b="1" dirty="0" smtClean="0">
                <a:latin typeface="Arial" pitchFamily="34" charset="0"/>
                <a:cs typeface="Arial" pitchFamily="34" charset="0"/>
              </a:rPr>
              <a:t>Sores on the feet</a:t>
            </a:r>
            <a:endParaRPr lang="en-US" sz="4000" b="1" dirty="0">
              <a:latin typeface="Arial" pitchFamily="34" charset="0"/>
              <a:cs typeface="Arial" pitchFamily="34" charset="0"/>
            </a:endParaRPr>
          </a:p>
        </p:txBody>
      </p:sp>
      <p:sp>
        <p:nvSpPr>
          <p:cNvPr id="3" name="Content Placeholder 2"/>
          <p:cNvSpPr>
            <a:spLocks noGrp="1"/>
          </p:cNvSpPr>
          <p:nvPr>
            <p:ph idx="1"/>
          </p:nvPr>
        </p:nvSpPr>
        <p:spPr>
          <a:xfrm>
            <a:off x="3961266" y="1371600"/>
            <a:ext cx="5182734" cy="4525963"/>
          </a:xfrm>
        </p:spPr>
        <p:txBody>
          <a:bodyPr>
            <a:normAutofit/>
          </a:bodyPr>
          <a:lstStyle/>
          <a:p>
            <a:pPr>
              <a:lnSpc>
                <a:spcPts val="4200"/>
              </a:lnSpc>
              <a:spcBef>
                <a:spcPts val="600"/>
              </a:spcBef>
            </a:pPr>
            <a:r>
              <a:rPr lang="en-US" dirty="0" smtClean="0">
                <a:latin typeface="Arial" pitchFamily="34" charset="0"/>
                <a:cs typeface="Arial" pitchFamily="34" charset="0"/>
              </a:rPr>
              <a:t>16yo returns from </a:t>
            </a:r>
            <a:r>
              <a:rPr lang="en-US" dirty="0" err="1" smtClean="0">
                <a:latin typeface="Arial" pitchFamily="34" charset="0"/>
                <a:cs typeface="Arial" pitchFamily="34" charset="0"/>
              </a:rPr>
              <a:t>ecotour</a:t>
            </a:r>
            <a:r>
              <a:rPr lang="en-US" dirty="0" smtClean="0">
                <a:latin typeface="Arial" pitchFamily="34" charset="0"/>
                <a:cs typeface="Arial" pitchFamily="34" charset="0"/>
              </a:rPr>
              <a:t> to </a:t>
            </a:r>
            <a:r>
              <a:rPr lang="en-US" i="1" dirty="0" err="1" smtClean="0">
                <a:latin typeface="Arial" pitchFamily="34" charset="0"/>
                <a:cs typeface="Arial" pitchFamily="34" charset="0"/>
              </a:rPr>
              <a:t>tepuis</a:t>
            </a:r>
            <a:r>
              <a:rPr lang="en-US" dirty="0" smtClean="0">
                <a:latin typeface="Arial" pitchFamily="34" charset="0"/>
                <a:cs typeface="Arial" pitchFamily="34" charset="0"/>
              </a:rPr>
              <a:t> of Guyana with tender sores on the soles of his feet.</a:t>
            </a:r>
            <a:endParaRPr lang="en-US" dirty="0">
              <a:latin typeface="Arial" pitchFamily="34" charset="0"/>
              <a:cs typeface="Arial" pitchFamily="34" charset="0"/>
            </a:endParaRPr>
          </a:p>
        </p:txBody>
      </p:sp>
      <p:pic>
        <p:nvPicPr>
          <p:cNvPr id="4" name="Picture 3" descr="DSCN0577"/>
          <p:cNvPicPr>
            <a:picLocks noChangeAspect="1" noChangeArrowheads="1"/>
          </p:cNvPicPr>
          <p:nvPr/>
        </p:nvPicPr>
        <p:blipFill>
          <a:blip r:embed="rId2" cstate="print"/>
          <a:srcRect/>
          <a:stretch>
            <a:fillRect/>
          </a:stretch>
        </p:blipFill>
        <p:spPr bwMode="auto">
          <a:xfrm>
            <a:off x="381000" y="1447800"/>
            <a:ext cx="3580266" cy="4952904"/>
          </a:xfrm>
          <a:prstGeom prst="rect">
            <a:avLst/>
          </a:prstGeom>
          <a:noFill/>
          <a:ln w="9525">
            <a:noFill/>
            <a:miter lim="800000"/>
            <a:headEnd/>
            <a:tailEnd/>
          </a:ln>
        </p:spPr>
      </p:pic>
      <p:grpSp>
        <p:nvGrpSpPr>
          <p:cNvPr id="5" name="Group 1033"/>
          <p:cNvGrpSpPr>
            <a:grpSpLocks/>
          </p:cNvGrpSpPr>
          <p:nvPr/>
        </p:nvGrpSpPr>
        <p:grpSpPr bwMode="auto">
          <a:xfrm>
            <a:off x="5715000" y="4343400"/>
            <a:ext cx="2287123" cy="2212617"/>
            <a:chOff x="502" y="3454"/>
            <a:chExt cx="546" cy="724"/>
          </a:xfrm>
        </p:grpSpPr>
        <p:pic>
          <p:nvPicPr>
            <p:cNvPr id="6" name="Picture 1029" descr="world_map"/>
            <p:cNvPicPr>
              <a:picLocks noChangeAspect="1" noChangeArrowheads="1"/>
            </p:cNvPicPr>
            <p:nvPr/>
          </p:nvPicPr>
          <p:blipFill>
            <a:blip r:embed="rId3" cstate="print"/>
            <a:srcRect/>
            <a:stretch>
              <a:fillRect/>
            </a:stretch>
          </p:blipFill>
          <p:spPr bwMode="auto">
            <a:xfrm>
              <a:off x="502" y="3454"/>
              <a:ext cx="546" cy="724"/>
            </a:xfrm>
            <a:prstGeom prst="rect">
              <a:avLst/>
            </a:prstGeom>
            <a:noFill/>
            <a:ln w="9525">
              <a:noFill/>
              <a:miter lim="800000"/>
              <a:headEnd/>
              <a:tailEnd/>
            </a:ln>
          </p:spPr>
        </p:pic>
        <p:sp>
          <p:nvSpPr>
            <p:cNvPr id="7" name="Freeform 1030"/>
            <p:cNvSpPr>
              <a:spLocks/>
            </p:cNvSpPr>
            <p:nvPr/>
          </p:nvSpPr>
          <p:spPr bwMode="auto">
            <a:xfrm>
              <a:off x="807" y="3543"/>
              <a:ext cx="41" cy="51"/>
            </a:xfrm>
            <a:custGeom>
              <a:avLst/>
              <a:gdLst>
                <a:gd name="T0" fmla="*/ 15 w 41"/>
                <a:gd name="T1" fmla="*/ 0 h 51"/>
                <a:gd name="T2" fmla="*/ 0 w 41"/>
                <a:gd name="T3" fmla="*/ 24 h 51"/>
                <a:gd name="T4" fmla="*/ 21 w 41"/>
                <a:gd name="T5" fmla="*/ 51 h 51"/>
                <a:gd name="T6" fmla="*/ 41 w 41"/>
                <a:gd name="T7" fmla="*/ 14 h 51"/>
                <a:gd name="T8" fmla="*/ 15 w 41"/>
                <a:gd name="T9" fmla="*/ 0 h 51"/>
                <a:gd name="T10" fmla="*/ 0 60000 65536"/>
                <a:gd name="T11" fmla="*/ 0 60000 65536"/>
                <a:gd name="T12" fmla="*/ 0 60000 65536"/>
                <a:gd name="T13" fmla="*/ 0 60000 65536"/>
                <a:gd name="T14" fmla="*/ 0 60000 65536"/>
                <a:gd name="T15" fmla="*/ 0 w 41"/>
                <a:gd name="T16" fmla="*/ 0 h 51"/>
                <a:gd name="T17" fmla="*/ 41 w 41"/>
                <a:gd name="T18" fmla="*/ 51 h 51"/>
              </a:gdLst>
              <a:ahLst/>
              <a:cxnLst>
                <a:cxn ang="T10">
                  <a:pos x="T0" y="T1"/>
                </a:cxn>
                <a:cxn ang="T11">
                  <a:pos x="T2" y="T3"/>
                </a:cxn>
                <a:cxn ang="T12">
                  <a:pos x="T4" y="T5"/>
                </a:cxn>
                <a:cxn ang="T13">
                  <a:pos x="T6" y="T7"/>
                </a:cxn>
                <a:cxn ang="T14">
                  <a:pos x="T8" y="T9"/>
                </a:cxn>
              </a:cxnLst>
              <a:rect l="T15" t="T16" r="T17" b="T18"/>
              <a:pathLst>
                <a:path w="41" h="51">
                  <a:moveTo>
                    <a:pt x="15" y="0"/>
                  </a:moveTo>
                  <a:cubicBezTo>
                    <a:pt x="11" y="12"/>
                    <a:pt x="4" y="12"/>
                    <a:pt x="0" y="24"/>
                  </a:cubicBezTo>
                  <a:cubicBezTo>
                    <a:pt x="4" y="48"/>
                    <a:pt x="4" y="40"/>
                    <a:pt x="21" y="51"/>
                  </a:cubicBezTo>
                  <a:cubicBezTo>
                    <a:pt x="34" y="47"/>
                    <a:pt x="34" y="25"/>
                    <a:pt x="41" y="14"/>
                  </a:cubicBezTo>
                  <a:cubicBezTo>
                    <a:pt x="29" y="10"/>
                    <a:pt x="15" y="12"/>
                    <a:pt x="15" y="0"/>
                  </a:cubicBezTo>
                  <a:close/>
                </a:path>
              </a:pathLst>
            </a:custGeom>
            <a:solidFill>
              <a:schemeClr val="tx1"/>
            </a:solidFill>
            <a:ln w="9525">
              <a:solidFill>
                <a:schemeClr val="tx1"/>
              </a:solidFill>
              <a:round/>
              <a:headEnd/>
              <a:tailEnd/>
            </a:ln>
          </p:spPr>
          <p:txBody>
            <a:bodyPr/>
            <a:lstStyle/>
            <a:p>
              <a:endParaRPr lang="en-US"/>
            </a:p>
          </p:txBody>
        </p:sp>
      </p:grpSp>
      <p:sp>
        <p:nvSpPr>
          <p:cNvPr id="8" name="Rounded Rectangle 7"/>
          <p:cNvSpPr/>
          <p:nvPr/>
        </p:nvSpPr>
        <p:spPr>
          <a:xfrm rot="1762578">
            <a:off x="6997467" y="4745582"/>
            <a:ext cx="244942" cy="124447"/>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1524000"/>
            <a:ext cx="4793300" cy="4309962"/>
          </a:xfrm>
          <a:prstGeom prst="rect">
            <a:avLst/>
          </a:prstGeom>
          <a:noFill/>
        </p:spPr>
        <p:txBody>
          <a:bodyPr wrap="none" rtlCol="0">
            <a:spAutoFit/>
          </a:bodyPr>
          <a:lstStyle/>
          <a:p>
            <a:endParaRPr lang="en-US" sz="4000" b="1" dirty="0" smtClean="0">
              <a:solidFill>
                <a:schemeClr val="bg1"/>
              </a:solidFill>
              <a:latin typeface="+mn-lt"/>
            </a:endParaRPr>
          </a:p>
          <a:p>
            <a:pPr marL="1428750" lvl="2" indent="-514350">
              <a:lnSpc>
                <a:spcPct val="150000"/>
              </a:lnSpc>
              <a:buAutoNum type="alphaLcPeriod"/>
            </a:pPr>
            <a:r>
              <a:rPr lang="en-US" sz="3200" dirty="0" smtClean="0">
                <a:solidFill>
                  <a:schemeClr val="bg1"/>
                </a:solidFill>
                <a:latin typeface="+mn-lt"/>
              </a:rPr>
              <a:t>poxvirus infection</a:t>
            </a:r>
          </a:p>
          <a:p>
            <a:pPr marL="1428750" lvl="2" indent="-514350">
              <a:lnSpc>
                <a:spcPct val="150000"/>
              </a:lnSpc>
              <a:buAutoNum type="alphaLcPeriod"/>
            </a:pPr>
            <a:r>
              <a:rPr lang="en-US" sz="3200" dirty="0" smtClean="0">
                <a:solidFill>
                  <a:schemeClr val="bg1"/>
                </a:solidFill>
                <a:latin typeface="+mn-lt"/>
              </a:rPr>
              <a:t>arthropod bites</a:t>
            </a:r>
          </a:p>
          <a:p>
            <a:pPr marL="1428750" lvl="2" indent="-514350">
              <a:lnSpc>
                <a:spcPct val="150000"/>
              </a:lnSpc>
              <a:buAutoNum type="alphaLcPeriod"/>
            </a:pPr>
            <a:r>
              <a:rPr lang="en-US" sz="3200" dirty="0" err="1" smtClean="0">
                <a:solidFill>
                  <a:schemeClr val="bg1"/>
                </a:solidFill>
                <a:latin typeface="+mn-lt"/>
              </a:rPr>
              <a:t>myiasis</a:t>
            </a:r>
            <a:endParaRPr lang="en-US" sz="3200" dirty="0" smtClean="0">
              <a:solidFill>
                <a:schemeClr val="bg1"/>
              </a:solidFill>
              <a:latin typeface="+mn-lt"/>
            </a:endParaRPr>
          </a:p>
          <a:p>
            <a:pPr marL="1428750" lvl="2" indent="-514350">
              <a:lnSpc>
                <a:spcPct val="150000"/>
              </a:lnSpc>
              <a:buAutoNum type="alphaLcPeriod"/>
            </a:pPr>
            <a:r>
              <a:rPr lang="en-US" sz="3200" dirty="0" smtClean="0">
                <a:solidFill>
                  <a:schemeClr val="bg1"/>
                </a:solidFill>
                <a:latin typeface="+mn-lt"/>
              </a:rPr>
              <a:t>flea infestation</a:t>
            </a:r>
          </a:p>
          <a:p>
            <a:pPr marL="1428750" lvl="2" indent="-514350">
              <a:lnSpc>
                <a:spcPct val="150000"/>
              </a:lnSpc>
              <a:buAutoNum type="alphaLcPeriod"/>
            </a:pPr>
            <a:r>
              <a:rPr lang="en-US" sz="3200" dirty="0" err="1" smtClean="0">
                <a:solidFill>
                  <a:schemeClr val="bg1"/>
                </a:solidFill>
                <a:latin typeface="+mn-lt"/>
              </a:rPr>
              <a:t>MRSA</a:t>
            </a:r>
            <a:r>
              <a:rPr lang="en-US" sz="3200" dirty="0" smtClean="0">
                <a:solidFill>
                  <a:schemeClr val="bg1"/>
                </a:solidFill>
                <a:latin typeface="+mn-lt"/>
              </a:rPr>
              <a:t> abscess</a:t>
            </a:r>
            <a:endParaRPr lang="en-US" dirty="0">
              <a:solidFill>
                <a:schemeClr val="bg1"/>
              </a:solidFill>
              <a:latin typeface="+mn-lt"/>
            </a:endParaRPr>
          </a:p>
        </p:txBody>
      </p:sp>
      <p:pic>
        <p:nvPicPr>
          <p:cNvPr id="3" name="Picture 2" descr="DSCN0577"/>
          <p:cNvPicPr>
            <a:picLocks noChangeAspect="1" noChangeArrowheads="1"/>
          </p:cNvPicPr>
          <p:nvPr/>
        </p:nvPicPr>
        <p:blipFill>
          <a:blip r:embed="rId2" cstate="print"/>
          <a:srcRect/>
          <a:stretch>
            <a:fillRect/>
          </a:stretch>
        </p:blipFill>
        <p:spPr bwMode="auto">
          <a:xfrm>
            <a:off x="381000" y="1447800"/>
            <a:ext cx="3580266" cy="4952904"/>
          </a:xfrm>
          <a:prstGeom prst="rect">
            <a:avLst/>
          </a:prstGeom>
          <a:noFill/>
          <a:ln w="9525">
            <a:noFill/>
            <a:miter lim="800000"/>
            <a:headEnd/>
            <a:tailEnd/>
          </a:ln>
        </p:spPr>
      </p:pic>
      <p:sp>
        <p:nvSpPr>
          <p:cNvPr id="4" name="TextBox 3"/>
          <p:cNvSpPr txBox="1"/>
          <p:nvPr/>
        </p:nvSpPr>
        <p:spPr>
          <a:xfrm>
            <a:off x="1524000" y="304800"/>
            <a:ext cx="6109365" cy="1323439"/>
          </a:xfrm>
          <a:prstGeom prst="rect">
            <a:avLst/>
          </a:prstGeom>
          <a:noFill/>
        </p:spPr>
        <p:txBody>
          <a:bodyPr wrap="none" rtlCol="0">
            <a:spAutoFit/>
          </a:bodyPr>
          <a:lstStyle/>
          <a:p>
            <a:r>
              <a:rPr lang="en-US" sz="4000" b="1" dirty="0" smtClean="0">
                <a:solidFill>
                  <a:schemeClr val="tx1">
                    <a:lumMod val="75000"/>
                  </a:schemeClr>
                </a:solidFill>
                <a:latin typeface="+mn-lt"/>
              </a:rPr>
              <a:t>What is your diagnosis?</a:t>
            </a:r>
          </a:p>
          <a:p>
            <a:endParaRPr lang="en-US" sz="4000" dirty="0">
              <a:solidFill>
                <a:schemeClr val="tx1">
                  <a:lumMod val="75000"/>
                </a:schemeClr>
              </a:solidFill>
              <a:latin typeface="+mn-lt"/>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5410200" cy="1143000"/>
          </a:xfrm>
        </p:spPr>
        <p:txBody>
          <a:bodyPr/>
          <a:lstStyle/>
          <a:p>
            <a:r>
              <a:rPr lang="en-US" sz="4000" b="1" dirty="0" err="1" smtClean="0"/>
              <a:t>Tungiasis</a:t>
            </a:r>
            <a:r>
              <a:rPr lang="en-US" b="1" dirty="0" smtClean="0"/>
              <a:t/>
            </a:r>
            <a:br>
              <a:rPr lang="en-US" b="1" dirty="0" smtClean="0"/>
            </a:br>
            <a:r>
              <a:rPr lang="en-US" sz="3600" dirty="0" smtClean="0">
                <a:solidFill>
                  <a:schemeClr val="tx1"/>
                </a:solidFill>
              </a:rPr>
              <a:t>(</a:t>
            </a:r>
            <a:r>
              <a:rPr lang="en-US" sz="3600" i="1" dirty="0" err="1" smtClean="0">
                <a:solidFill>
                  <a:schemeClr val="tx1"/>
                </a:solidFill>
              </a:rPr>
              <a:t>Tunga</a:t>
            </a:r>
            <a:r>
              <a:rPr lang="en-US" sz="3600" i="1" dirty="0" smtClean="0">
                <a:solidFill>
                  <a:schemeClr val="tx1"/>
                </a:solidFill>
              </a:rPr>
              <a:t> </a:t>
            </a:r>
            <a:r>
              <a:rPr lang="en-US" sz="3600" i="1" dirty="0" err="1" smtClean="0">
                <a:solidFill>
                  <a:schemeClr val="tx1"/>
                </a:solidFill>
              </a:rPr>
              <a:t>penetrans</a:t>
            </a:r>
            <a:r>
              <a:rPr lang="en-US" sz="3600" dirty="0" smtClean="0">
                <a:solidFill>
                  <a:schemeClr val="tx1"/>
                </a:solidFill>
              </a:rPr>
              <a:t>)</a:t>
            </a:r>
            <a:endParaRPr lang="en-US" sz="360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6145" name="Picture 1"/>
          <p:cNvPicPr>
            <a:picLocks noChangeAspect="1" noChangeArrowheads="1"/>
          </p:cNvPicPr>
          <p:nvPr/>
        </p:nvPicPr>
        <p:blipFill>
          <a:blip r:embed="rId2" cstate="print"/>
          <a:srcRect/>
          <a:stretch>
            <a:fillRect/>
          </a:stretch>
        </p:blipFill>
        <p:spPr bwMode="auto">
          <a:xfrm>
            <a:off x="5486400" y="0"/>
            <a:ext cx="2667000" cy="3028035"/>
          </a:xfrm>
          <a:prstGeom prst="rect">
            <a:avLst/>
          </a:prstGeom>
          <a:noFill/>
          <a:ln w="9525">
            <a:noFill/>
            <a:miter lim="800000"/>
            <a:headEnd/>
            <a:tailEnd/>
          </a:ln>
        </p:spPr>
      </p:pic>
      <p:pic>
        <p:nvPicPr>
          <p:cNvPr id="5" name="Picture 4" descr="tunga"/>
          <p:cNvPicPr>
            <a:picLocks noChangeAspect="1" noChangeArrowheads="1"/>
          </p:cNvPicPr>
          <p:nvPr/>
        </p:nvPicPr>
        <p:blipFill>
          <a:blip r:embed="rId3" cstate="print"/>
          <a:srcRect l="17284" r="16049" b="9182"/>
          <a:stretch>
            <a:fillRect/>
          </a:stretch>
        </p:blipFill>
        <p:spPr bwMode="auto">
          <a:xfrm>
            <a:off x="5334000" y="3189110"/>
            <a:ext cx="3810000" cy="3668889"/>
          </a:xfrm>
          <a:prstGeom prst="rect">
            <a:avLst/>
          </a:prstGeom>
          <a:noFill/>
        </p:spPr>
      </p:pic>
      <p:pic>
        <p:nvPicPr>
          <p:cNvPr id="7" name="Picture 6" descr="DSCN0577"/>
          <p:cNvPicPr>
            <a:picLocks noChangeAspect="1" noChangeArrowheads="1"/>
          </p:cNvPicPr>
          <p:nvPr/>
        </p:nvPicPr>
        <p:blipFill>
          <a:blip r:embed="rId4" cstate="print"/>
          <a:srcRect/>
          <a:stretch>
            <a:fillRect/>
          </a:stretch>
        </p:blipFill>
        <p:spPr bwMode="auto">
          <a:xfrm>
            <a:off x="381000" y="1447800"/>
            <a:ext cx="3580266" cy="49529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DSCF2080"/>
          <p:cNvPicPr>
            <a:picLocks noChangeAspect="1" noChangeArrowheads="1"/>
          </p:cNvPicPr>
          <p:nvPr/>
        </p:nvPicPr>
        <p:blipFill>
          <a:blip r:embed="rId2" cstate="print"/>
          <a:srcRect/>
          <a:stretch>
            <a:fillRect/>
          </a:stretch>
        </p:blipFill>
        <p:spPr bwMode="auto">
          <a:xfrm>
            <a:off x="1447800" y="733425"/>
            <a:ext cx="7167563" cy="5391150"/>
          </a:xfrm>
          <a:prstGeom prst="rect">
            <a:avLst/>
          </a:prstGeom>
          <a:noFill/>
          <a:ln w="9525">
            <a:noFill/>
            <a:miter lim="800000"/>
            <a:headEnd/>
            <a:tailEnd/>
          </a:ln>
        </p:spPr>
      </p:pic>
      <p:sp>
        <p:nvSpPr>
          <p:cNvPr id="49154" name="Rectangle 11"/>
          <p:cNvSpPr>
            <a:spLocks noChangeArrowheads="1"/>
          </p:cNvSpPr>
          <p:nvPr/>
        </p:nvSpPr>
        <p:spPr bwMode="auto">
          <a:xfrm>
            <a:off x="174625" y="3370263"/>
            <a:ext cx="3816350" cy="3487737"/>
          </a:xfrm>
          <a:prstGeom prst="rect">
            <a:avLst/>
          </a:prstGeom>
          <a:solidFill>
            <a:srgbClr val="000066"/>
          </a:solidFill>
          <a:ln w="9525">
            <a:solidFill>
              <a:srgbClr val="000066"/>
            </a:solidFill>
            <a:miter lim="800000"/>
            <a:headEnd/>
            <a:tailEnd/>
          </a:ln>
        </p:spPr>
        <p:txBody>
          <a:bodyPr wrap="none" anchor="ctr"/>
          <a:lstStyle/>
          <a:p>
            <a:endParaRPr lang="en-US">
              <a:latin typeface="+mn-lt"/>
            </a:endParaRPr>
          </a:p>
        </p:txBody>
      </p:sp>
      <p:pic>
        <p:nvPicPr>
          <p:cNvPr id="41987" name="Picture 3" descr="DSCF2061"/>
          <p:cNvPicPr>
            <a:picLocks noChangeAspect="1" noChangeArrowheads="1"/>
          </p:cNvPicPr>
          <p:nvPr/>
        </p:nvPicPr>
        <p:blipFill>
          <a:blip r:embed="rId3" cstate="print"/>
          <a:srcRect/>
          <a:stretch>
            <a:fillRect/>
          </a:stretch>
        </p:blipFill>
        <p:spPr bwMode="auto">
          <a:xfrm>
            <a:off x="0" y="3581400"/>
            <a:ext cx="3967163" cy="2644775"/>
          </a:xfrm>
          <a:prstGeom prst="rect">
            <a:avLst/>
          </a:prstGeom>
          <a:noFill/>
          <a:ln w="9525">
            <a:noFill/>
            <a:miter lim="800000"/>
            <a:headEnd/>
            <a:tailEnd/>
          </a:ln>
        </p:spPr>
      </p:pic>
      <p:sp>
        <p:nvSpPr>
          <p:cNvPr id="49156" name="Text Box 4"/>
          <p:cNvSpPr txBox="1">
            <a:spLocks noChangeArrowheads="1"/>
          </p:cNvSpPr>
          <p:nvPr/>
        </p:nvSpPr>
        <p:spPr bwMode="auto">
          <a:xfrm>
            <a:off x="39394" y="181302"/>
            <a:ext cx="9020418" cy="492443"/>
          </a:xfrm>
          <a:prstGeom prst="rect">
            <a:avLst/>
          </a:prstGeom>
          <a:noFill/>
          <a:ln w="9525">
            <a:noFill/>
            <a:miter lim="800000"/>
            <a:headEnd/>
            <a:tailEnd/>
          </a:ln>
        </p:spPr>
        <p:txBody>
          <a:bodyPr wrap="none">
            <a:spAutoFit/>
          </a:bodyPr>
          <a:lstStyle/>
          <a:p>
            <a:pPr algn="ctr"/>
            <a:r>
              <a:rPr lang="en-US" sz="2600" dirty="0">
                <a:solidFill>
                  <a:schemeClr val="bg1"/>
                </a:solidFill>
                <a:latin typeface="+mn-lt"/>
              </a:rPr>
              <a:t>Gravid female burrows into flesh, leaving uterine pore open.</a:t>
            </a:r>
          </a:p>
        </p:txBody>
      </p:sp>
      <p:sp>
        <p:nvSpPr>
          <p:cNvPr id="49157" name="Rectangle 5"/>
          <p:cNvSpPr>
            <a:spLocks noChangeArrowheads="1"/>
          </p:cNvSpPr>
          <p:nvPr/>
        </p:nvSpPr>
        <p:spPr bwMode="auto">
          <a:xfrm>
            <a:off x="0" y="3276600"/>
            <a:ext cx="4038600" cy="304800"/>
          </a:xfrm>
          <a:prstGeom prst="rect">
            <a:avLst/>
          </a:prstGeom>
          <a:solidFill>
            <a:srgbClr val="000066"/>
          </a:solidFill>
          <a:ln w="9525">
            <a:noFill/>
            <a:miter lim="800000"/>
            <a:headEnd/>
            <a:tailEnd/>
          </a:ln>
        </p:spPr>
        <p:txBody>
          <a:bodyPr wrap="none" anchor="ctr"/>
          <a:lstStyle/>
          <a:p>
            <a:endParaRPr lang="en-US">
              <a:latin typeface="+mn-lt"/>
            </a:endParaRPr>
          </a:p>
        </p:txBody>
      </p:sp>
      <p:sp>
        <p:nvSpPr>
          <p:cNvPr id="49158" name="Rectangle 6"/>
          <p:cNvSpPr>
            <a:spLocks noChangeArrowheads="1"/>
          </p:cNvSpPr>
          <p:nvPr/>
        </p:nvSpPr>
        <p:spPr bwMode="auto">
          <a:xfrm>
            <a:off x="3886200" y="685800"/>
            <a:ext cx="152400" cy="5715000"/>
          </a:xfrm>
          <a:prstGeom prst="rect">
            <a:avLst/>
          </a:prstGeom>
          <a:solidFill>
            <a:srgbClr val="000066"/>
          </a:solidFill>
          <a:ln w="9525">
            <a:noFill/>
            <a:miter lim="800000"/>
            <a:headEnd/>
            <a:tailEnd/>
          </a:ln>
        </p:spPr>
        <p:txBody>
          <a:bodyPr wrap="none" anchor="ctr"/>
          <a:lstStyle/>
          <a:p>
            <a:endParaRPr lang="en-US">
              <a:latin typeface="+mn-lt"/>
            </a:endParaRPr>
          </a:p>
        </p:txBody>
      </p:sp>
      <p:sp>
        <p:nvSpPr>
          <p:cNvPr id="49159" name="AutoShape 9"/>
          <p:cNvSpPr>
            <a:spLocks noChangeArrowheads="1"/>
          </p:cNvSpPr>
          <p:nvPr/>
        </p:nvSpPr>
        <p:spPr bwMode="auto">
          <a:xfrm rot="2703369">
            <a:off x="3314700" y="1028700"/>
            <a:ext cx="1447800" cy="1066800"/>
          </a:xfrm>
          <a:custGeom>
            <a:avLst/>
            <a:gdLst>
              <a:gd name="T0" fmla="*/ 1013862 w 21600"/>
              <a:gd name="T1" fmla="*/ 0 h 21600"/>
              <a:gd name="T2" fmla="*/ 1013862 w 21600"/>
              <a:gd name="T3" fmla="*/ 600470 h 21600"/>
              <a:gd name="T4" fmla="*/ 216969 w 21600"/>
              <a:gd name="T5" fmla="*/ 1066800 h 21600"/>
              <a:gd name="T6" fmla="*/ 1447800 w 21600"/>
              <a:gd name="T7" fmla="*/ 30023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25400">
            <a:solidFill>
              <a:srgbClr val="FF0000"/>
            </a:solidFill>
            <a:miter lim="800000"/>
            <a:headEnd/>
            <a:tailEnd/>
          </a:ln>
        </p:spPr>
        <p:txBody>
          <a:bodyPr wrap="none" anchor="ctr"/>
          <a:lstStyle/>
          <a:p>
            <a:endParaRPr lang="en-US">
              <a:latin typeface="+mn-lt"/>
            </a:endParaRPr>
          </a:p>
        </p:txBody>
      </p:sp>
      <p:sp>
        <p:nvSpPr>
          <p:cNvPr id="41994" name="AutoShape 10"/>
          <p:cNvSpPr>
            <a:spLocks noChangeArrowheads="1"/>
          </p:cNvSpPr>
          <p:nvPr/>
        </p:nvSpPr>
        <p:spPr bwMode="auto">
          <a:xfrm rot="-9385575">
            <a:off x="3581400" y="4876800"/>
            <a:ext cx="1447800" cy="1066800"/>
          </a:xfrm>
          <a:custGeom>
            <a:avLst/>
            <a:gdLst>
              <a:gd name="T0" fmla="*/ 1013862 w 21600"/>
              <a:gd name="T1" fmla="*/ 0 h 21600"/>
              <a:gd name="T2" fmla="*/ 1013862 w 21600"/>
              <a:gd name="T3" fmla="*/ 600470 h 21600"/>
              <a:gd name="T4" fmla="*/ 216969 w 21600"/>
              <a:gd name="T5" fmla="*/ 1066800 h 21600"/>
              <a:gd name="T6" fmla="*/ 1447800 w 21600"/>
              <a:gd name="T7" fmla="*/ 30023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25400">
            <a:solidFill>
              <a:srgbClr val="FF0000"/>
            </a:solidFill>
            <a:miter lim="800000"/>
            <a:headEnd/>
            <a:tailEnd/>
          </a:ln>
        </p:spPr>
        <p:txBody>
          <a:bodyPr wrap="none" anchor="ctr"/>
          <a:lstStyle/>
          <a:p>
            <a:endParaRPr lang="en-US">
              <a:latin typeface="+mn-lt"/>
            </a:endParaRPr>
          </a:p>
        </p:txBody>
      </p:sp>
      <p:grpSp>
        <p:nvGrpSpPr>
          <p:cNvPr id="2" name="Group 11"/>
          <p:cNvGrpSpPr/>
          <p:nvPr/>
        </p:nvGrpSpPr>
        <p:grpSpPr>
          <a:xfrm>
            <a:off x="4533900" y="1771650"/>
            <a:ext cx="3714750" cy="2876550"/>
            <a:chOff x="4533900" y="1771650"/>
            <a:chExt cx="3714750" cy="2876550"/>
          </a:xfrm>
        </p:grpSpPr>
        <p:sp>
          <p:nvSpPr>
            <p:cNvPr id="11" name="Oval 10"/>
            <p:cNvSpPr/>
            <p:nvPr/>
          </p:nvSpPr>
          <p:spPr>
            <a:xfrm>
              <a:off x="4533900" y="1771650"/>
              <a:ext cx="3714750" cy="287655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5486400" y="2724150"/>
              <a:ext cx="1742785" cy="954107"/>
            </a:xfrm>
            <a:prstGeom prst="rect">
              <a:avLst/>
            </a:prstGeom>
            <a:noFill/>
          </p:spPr>
          <p:txBody>
            <a:bodyPr wrap="none" rtlCol="0">
              <a:spAutoFit/>
            </a:bodyPr>
            <a:lstStyle/>
            <a:p>
              <a:pPr algn="ctr"/>
              <a:r>
                <a:rPr lang="en-US" sz="2800" b="1" dirty="0" smtClean="0">
                  <a:solidFill>
                    <a:srgbClr val="FF0000"/>
                  </a:solidFill>
                  <a:latin typeface="+mn-lt"/>
                </a:rPr>
                <a:t>Pregnant</a:t>
              </a:r>
            </a:p>
            <a:p>
              <a:pPr algn="ctr"/>
              <a:r>
                <a:rPr lang="en-US" sz="2800" b="1" dirty="0" smtClean="0">
                  <a:solidFill>
                    <a:srgbClr val="FF0000"/>
                  </a:solidFill>
                  <a:latin typeface="+mn-lt"/>
                </a:rPr>
                <a:t>Uterus</a:t>
              </a:r>
              <a:endParaRPr lang="en-US" sz="2800" b="1" dirty="0">
                <a:solidFill>
                  <a:srgbClr val="FF0000"/>
                </a:solidFill>
                <a:latin typeface="+mn-lt"/>
              </a:endParaRPr>
            </a:p>
          </p:txBody>
        </p:sp>
      </p:grpSp>
      <p:pic>
        <p:nvPicPr>
          <p:cNvPr id="13" name="Picture 7" descr="tunga-eggs"/>
          <p:cNvPicPr>
            <a:picLocks noChangeAspect="1" noChangeArrowheads="1"/>
          </p:cNvPicPr>
          <p:nvPr/>
        </p:nvPicPr>
        <p:blipFill>
          <a:blip r:embed="rId4" cstate="print"/>
          <a:srcRect/>
          <a:stretch>
            <a:fillRect/>
          </a:stretch>
        </p:blipFill>
        <p:spPr bwMode="auto">
          <a:xfrm>
            <a:off x="5257800" y="2209800"/>
            <a:ext cx="2263140" cy="2057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994"/>
                                        </p:tgtEl>
                                        <p:attrNameLst>
                                          <p:attrName>style.visibility</p:attrName>
                                        </p:attrNameLst>
                                      </p:cBhvr>
                                      <p:to>
                                        <p:strVal val="visible"/>
                                      </p:to>
                                    </p:set>
                                    <p:animEffect transition="in" filter="fade">
                                      <p:cBhvr>
                                        <p:cTn id="21" dur="500"/>
                                        <p:tgtEl>
                                          <p:spTgt spid="4199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1987"/>
                                        </p:tgtEl>
                                        <p:attrNameLst>
                                          <p:attrName>style.visibility</p:attrName>
                                        </p:attrNameLst>
                                      </p:cBhvr>
                                      <p:to>
                                        <p:strVal val="visible"/>
                                      </p:to>
                                    </p:set>
                                    <p:animEffect transition="in" filter="fade">
                                      <p:cBhvr>
                                        <p:cTn id="25"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ext Box 2"/>
          <p:cNvSpPr txBox="1">
            <a:spLocks noChangeArrowheads="1"/>
          </p:cNvSpPr>
          <p:nvPr/>
        </p:nvSpPr>
        <p:spPr bwMode="auto">
          <a:xfrm>
            <a:off x="220716" y="315320"/>
            <a:ext cx="8702567" cy="4359976"/>
          </a:xfrm>
          <a:prstGeom prst="rect">
            <a:avLst/>
          </a:prstGeom>
          <a:noFill/>
          <a:ln w="9525">
            <a:noFill/>
            <a:miter lim="800000"/>
            <a:headEnd/>
            <a:tailEnd/>
          </a:ln>
          <a:effectLst/>
        </p:spPr>
        <p:txBody>
          <a:bodyPr wrap="square">
            <a:spAutoFit/>
          </a:bodyPr>
          <a:lstStyle/>
          <a:p>
            <a:pPr>
              <a:lnSpc>
                <a:spcPts val="4200"/>
              </a:lnSpc>
            </a:pPr>
            <a:r>
              <a:rPr lang="en-US" sz="2400" dirty="0">
                <a:solidFill>
                  <a:schemeClr val="bg1"/>
                </a:solidFill>
                <a:latin typeface="+mn-lt"/>
                <a:cs typeface="Times New Roman" pitchFamily="18" charset="0"/>
              </a:rPr>
              <a:t>	</a:t>
            </a:r>
            <a:r>
              <a:rPr lang="en-US" sz="3200" dirty="0" smtClean="0">
                <a:solidFill>
                  <a:schemeClr val="bg1"/>
                </a:solidFill>
                <a:latin typeface="+mn-lt"/>
                <a:cs typeface="Times New Roman" pitchFamily="18" charset="0"/>
              </a:rPr>
              <a:t>“It </a:t>
            </a:r>
            <a:r>
              <a:rPr lang="en-US" sz="3200" dirty="0">
                <a:solidFill>
                  <a:schemeClr val="bg1"/>
                </a:solidFill>
                <a:latin typeface="+mn-lt"/>
                <a:cs typeface="Times New Roman" pitchFamily="18" charset="0"/>
              </a:rPr>
              <a:t>is an interesting fact that the </a:t>
            </a:r>
            <a:r>
              <a:rPr lang="en-US" sz="3200" dirty="0" err="1">
                <a:solidFill>
                  <a:schemeClr val="bg1"/>
                </a:solidFill>
                <a:latin typeface="+mn-lt"/>
                <a:cs typeface="Times New Roman" pitchFamily="18" charset="0"/>
              </a:rPr>
              <a:t>sandflea</a:t>
            </a:r>
            <a:r>
              <a:rPr lang="en-US" sz="3200" dirty="0">
                <a:solidFill>
                  <a:schemeClr val="bg1"/>
                </a:solidFill>
                <a:latin typeface="+mn-lt"/>
                <a:cs typeface="Times New Roman" pitchFamily="18" charset="0"/>
              </a:rPr>
              <a:t>, which is now a regular plague to Central Africa, is not indigenous there, but was brought over from South America as late as 1872. In ten years from that time it had spread all over the Dark Continent from the Atlantic to the Pacific. In East Africa it is known as the </a:t>
            </a:r>
            <a:r>
              <a:rPr lang="en-US" sz="3200" dirty="0" smtClean="0">
                <a:solidFill>
                  <a:schemeClr val="bg1"/>
                </a:solidFill>
                <a:latin typeface="+mn-lt"/>
                <a:cs typeface="Times New Roman" pitchFamily="18" charset="0"/>
              </a:rPr>
              <a:t>‘Jigger’.” 						(</a:t>
            </a:r>
            <a:r>
              <a:rPr lang="en-US" sz="3200" dirty="0">
                <a:solidFill>
                  <a:schemeClr val="bg1"/>
                </a:solidFill>
                <a:latin typeface="+mn-lt"/>
                <a:cs typeface="Times New Roman" pitchFamily="18" charset="0"/>
              </a:rPr>
              <a:t>Albert Schweitzer</a:t>
            </a:r>
            <a:r>
              <a:rPr lang="en-US" sz="2400" dirty="0">
                <a:solidFill>
                  <a:schemeClr val="bg1"/>
                </a:solidFill>
                <a:latin typeface="+mn-lt"/>
                <a:cs typeface="Times New Roman" pitchFamily="18" charset="0"/>
              </a:rPr>
              <a:t>)</a:t>
            </a:r>
          </a:p>
        </p:txBody>
      </p:sp>
      <p:grpSp>
        <p:nvGrpSpPr>
          <p:cNvPr id="2" name="Group 1033"/>
          <p:cNvGrpSpPr>
            <a:grpSpLocks/>
          </p:cNvGrpSpPr>
          <p:nvPr/>
        </p:nvGrpSpPr>
        <p:grpSpPr bwMode="auto">
          <a:xfrm>
            <a:off x="0" y="4099034"/>
            <a:ext cx="4517312" cy="2758966"/>
            <a:chOff x="403" y="2832"/>
            <a:chExt cx="2248" cy="1374"/>
          </a:xfrm>
        </p:grpSpPr>
        <p:pic>
          <p:nvPicPr>
            <p:cNvPr id="4" name="Picture 1029" descr="world_map"/>
            <p:cNvPicPr>
              <a:picLocks noChangeAspect="1" noChangeArrowheads="1"/>
            </p:cNvPicPr>
            <p:nvPr/>
          </p:nvPicPr>
          <p:blipFill>
            <a:blip r:embed="rId2" cstate="print"/>
            <a:srcRect/>
            <a:stretch>
              <a:fillRect/>
            </a:stretch>
          </p:blipFill>
          <p:spPr bwMode="auto">
            <a:xfrm>
              <a:off x="403" y="2832"/>
              <a:ext cx="2248" cy="1374"/>
            </a:xfrm>
            <a:prstGeom prst="rect">
              <a:avLst/>
            </a:prstGeom>
            <a:noFill/>
            <a:ln w="9525">
              <a:noFill/>
              <a:miter lim="800000"/>
              <a:headEnd/>
              <a:tailEnd/>
            </a:ln>
          </p:spPr>
        </p:pic>
        <p:sp>
          <p:nvSpPr>
            <p:cNvPr id="5" name="Freeform 1030"/>
            <p:cNvSpPr>
              <a:spLocks/>
            </p:cNvSpPr>
            <p:nvPr/>
          </p:nvSpPr>
          <p:spPr bwMode="auto">
            <a:xfrm>
              <a:off x="1052" y="3552"/>
              <a:ext cx="41" cy="51"/>
            </a:xfrm>
            <a:custGeom>
              <a:avLst/>
              <a:gdLst>
                <a:gd name="T0" fmla="*/ 15 w 41"/>
                <a:gd name="T1" fmla="*/ 0 h 51"/>
                <a:gd name="T2" fmla="*/ 0 w 41"/>
                <a:gd name="T3" fmla="*/ 24 h 51"/>
                <a:gd name="T4" fmla="*/ 21 w 41"/>
                <a:gd name="T5" fmla="*/ 51 h 51"/>
                <a:gd name="T6" fmla="*/ 41 w 41"/>
                <a:gd name="T7" fmla="*/ 14 h 51"/>
                <a:gd name="T8" fmla="*/ 15 w 41"/>
                <a:gd name="T9" fmla="*/ 0 h 51"/>
                <a:gd name="T10" fmla="*/ 0 60000 65536"/>
                <a:gd name="T11" fmla="*/ 0 60000 65536"/>
                <a:gd name="T12" fmla="*/ 0 60000 65536"/>
                <a:gd name="T13" fmla="*/ 0 60000 65536"/>
                <a:gd name="T14" fmla="*/ 0 60000 65536"/>
                <a:gd name="T15" fmla="*/ 0 w 41"/>
                <a:gd name="T16" fmla="*/ 0 h 51"/>
                <a:gd name="T17" fmla="*/ 41 w 41"/>
                <a:gd name="T18" fmla="*/ 51 h 51"/>
              </a:gdLst>
              <a:ahLst/>
              <a:cxnLst>
                <a:cxn ang="T10">
                  <a:pos x="T0" y="T1"/>
                </a:cxn>
                <a:cxn ang="T11">
                  <a:pos x="T2" y="T3"/>
                </a:cxn>
                <a:cxn ang="T12">
                  <a:pos x="T4" y="T5"/>
                </a:cxn>
                <a:cxn ang="T13">
                  <a:pos x="T6" y="T7"/>
                </a:cxn>
                <a:cxn ang="T14">
                  <a:pos x="T8" y="T9"/>
                </a:cxn>
              </a:cxnLst>
              <a:rect l="T15" t="T16" r="T17" b="T18"/>
              <a:pathLst>
                <a:path w="41" h="51">
                  <a:moveTo>
                    <a:pt x="15" y="0"/>
                  </a:moveTo>
                  <a:cubicBezTo>
                    <a:pt x="11" y="12"/>
                    <a:pt x="4" y="12"/>
                    <a:pt x="0" y="24"/>
                  </a:cubicBezTo>
                  <a:cubicBezTo>
                    <a:pt x="4" y="48"/>
                    <a:pt x="4" y="40"/>
                    <a:pt x="21" y="51"/>
                  </a:cubicBezTo>
                  <a:cubicBezTo>
                    <a:pt x="34" y="47"/>
                    <a:pt x="34" y="25"/>
                    <a:pt x="41" y="14"/>
                  </a:cubicBezTo>
                  <a:cubicBezTo>
                    <a:pt x="29" y="10"/>
                    <a:pt x="15" y="12"/>
                    <a:pt x="15" y="0"/>
                  </a:cubicBezTo>
                  <a:close/>
                </a:path>
              </a:pathLst>
            </a:custGeom>
            <a:solidFill>
              <a:srgbClr val="FF0000"/>
            </a:solidFill>
            <a:ln w="9525">
              <a:solidFill>
                <a:srgbClr val="FF0000"/>
              </a:solidFill>
              <a:round/>
              <a:headEnd/>
              <a:tailEnd/>
            </a:ln>
          </p:spPr>
          <p:txBody>
            <a:bodyPr/>
            <a:lstStyle/>
            <a:p>
              <a:endParaRPr lang="en-US">
                <a:latin typeface="+mn-lt"/>
              </a:endParaRPr>
            </a:p>
          </p:txBody>
        </p:sp>
        <p:sp>
          <p:nvSpPr>
            <p:cNvPr id="6" name="Freeform 1031"/>
            <p:cNvSpPr>
              <a:spLocks/>
            </p:cNvSpPr>
            <p:nvPr/>
          </p:nvSpPr>
          <p:spPr bwMode="auto">
            <a:xfrm>
              <a:off x="1532" y="3511"/>
              <a:ext cx="48" cy="51"/>
            </a:xfrm>
            <a:custGeom>
              <a:avLst/>
              <a:gdLst>
                <a:gd name="T0" fmla="*/ 5 w 48"/>
                <a:gd name="T1" fmla="*/ 43 h 51"/>
                <a:gd name="T2" fmla="*/ 20 w 48"/>
                <a:gd name="T3" fmla="*/ 4 h 51"/>
                <a:gd name="T4" fmla="*/ 35 w 48"/>
                <a:gd name="T5" fmla="*/ 43 h 51"/>
                <a:gd name="T6" fmla="*/ 10 w 48"/>
                <a:gd name="T7" fmla="*/ 47 h 51"/>
                <a:gd name="T8" fmla="*/ 5 w 48"/>
                <a:gd name="T9" fmla="*/ 43 h 51"/>
                <a:gd name="T10" fmla="*/ 0 60000 65536"/>
                <a:gd name="T11" fmla="*/ 0 60000 65536"/>
                <a:gd name="T12" fmla="*/ 0 60000 65536"/>
                <a:gd name="T13" fmla="*/ 0 60000 65536"/>
                <a:gd name="T14" fmla="*/ 0 60000 65536"/>
                <a:gd name="T15" fmla="*/ 0 w 48"/>
                <a:gd name="T16" fmla="*/ 0 h 51"/>
                <a:gd name="T17" fmla="*/ 48 w 48"/>
                <a:gd name="T18" fmla="*/ 51 h 51"/>
              </a:gdLst>
              <a:ahLst/>
              <a:cxnLst>
                <a:cxn ang="T10">
                  <a:pos x="T0" y="T1"/>
                </a:cxn>
                <a:cxn ang="T11">
                  <a:pos x="T2" y="T3"/>
                </a:cxn>
                <a:cxn ang="T12">
                  <a:pos x="T4" y="T5"/>
                </a:cxn>
                <a:cxn ang="T13">
                  <a:pos x="T6" y="T7"/>
                </a:cxn>
                <a:cxn ang="T14">
                  <a:pos x="T8" y="T9"/>
                </a:cxn>
              </a:cxnLst>
              <a:rect l="T15" t="T16" r="T17" b="T18"/>
              <a:pathLst>
                <a:path w="48" h="51">
                  <a:moveTo>
                    <a:pt x="5" y="43"/>
                  </a:moveTo>
                  <a:cubicBezTo>
                    <a:pt x="6" y="22"/>
                    <a:pt x="0" y="7"/>
                    <a:pt x="20" y="4"/>
                  </a:cubicBezTo>
                  <a:cubicBezTo>
                    <a:pt x="48" y="6"/>
                    <a:pt x="41" y="0"/>
                    <a:pt x="35" y="43"/>
                  </a:cubicBezTo>
                  <a:cubicBezTo>
                    <a:pt x="34" y="51"/>
                    <a:pt x="18" y="47"/>
                    <a:pt x="10" y="47"/>
                  </a:cubicBezTo>
                  <a:cubicBezTo>
                    <a:pt x="3" y="50"/>
                    <a:pt x="5" y="51"/>
                    <a:pt x="5" y="43"/>
                  </a:cubicBezTo>
                  <a:close/>
                </a:path>
              </a:pathLst>
            </a:custGeom>
            <a:solidFill>
              <a:srgbClr val="FF0000"/>
            </a:solidFill>
            <a:ln w="9525">
              <a:solidFill>
                <a:srgbClr val="FF0000"/>
              </a:solidFill>
              <a:round/>
              <a:headEnd/>
              <a:tailEnd/>
            </a:ln>
          </p:spPr>
          <p:txBody>
            <a:bodyPr/>
            <a:lstStyle/>
            <a:p>
              <a:endParaRPr lang="en-US">
                <a:latin typeface="+mn-lt"/>
              </a:endParaRPr>
            </a:p>
          </p:txBody>
        </p:sp>
      </p:grpSp>
      <p:sp>
        <p:nvSpPr>
          <p:cNvPr id="7" name="Freeform 6"/>
          <p:cNvSpPr/>
          <p:nvPr/>
        </p:nvSpPr>
        <p:spPr>
          <a:xfrm>
            <a:off x="1892300" y="5353050"/>
            <a:ext cx="844550" cy="787400"/>
          </a:xfrm>
          <a:custGeom>
            <a:avLst/>
            <a:gdLst>
              <a:gd name="connsiteX0" fmla="*/ 0 w 844550"/>
              <a:gd name="connsiteY0" fmla="*/ 0 h 787400"/>
              <a:gd name="connsiteX1" fmla="*/ 63500 w 844550"/>
              <a:gd name="connsiteY1" fmla="*/ 19050 h 787400"/>
              <a:gd name="connsiteX2" fmla="*/ 120650 w 844550"/>
              <a:gd name="connsiteY2" fmla="*/ 95250 h 787400"/>
              <a:gd name="connsiteX3" fmla="*/ 215900 w 844550"/>
              <a:gd name="connsiteY3" fmla="*/ 114300 h 787400"/>
              <a:gd name="connsiteX4" fmla="*/ 381000 w 844550"/>
              <a:gd name="connsiteY4" fmla="*/ 114300 h 787400"/>
              <a:gd name="connsiteX5" fmla="*/ 520700 w 844550"/>
              <a:gd name="connsiteY5" fmla="*/ 44450 h 787400"/>
              <a:gd name="connsiteX6" fmla="*/ 717550 w 844550"/>
              <a:gd name="connsiteY6" fmla="*/ 82550 h 787400"/>
              <a:gd name="connsiteX7" fmla="*/ 825500 w 844550"/>
              <a:gd name="connsiteY7" fmla="*/ 292100 h 787400"/>
              <a:gd name="connsiteX8" fmla="*/ 812800 w 844550"/>
              <a:gd name="connsiteY8" fmla="*/ 412750 h 787400"/>
              <a:gd name="connsiteX9" fmla="*/ 844550 w 844550"/>
              <a:gd name="connsiteY9" fmla="*/ 546100 h 787400"/>
              <a:gd name="connsiteX10" fmla="*/ 755650 w 844550"/>
              <a:gd name="connsiteY10" fmla="*/ 654050 h 787400"/>
              <a:gd name="connsiteX11" fmla="*/ 749300 w 844550"/>
              <a:gd name="connsiteY11" fmla="*/ 704850 h 787400"/>
              <a:gd name="connsiteX12" fmla="*/ 736600 w 844550"/>
              <a:gd name="connsiteY12" fmla="*/ 787400 h 787400"/>
              <a:gd name="connsiteX13" fmla="*/ 654050 w 844550"/>
              <a:gd name="connsiteY13" fmla="*/ 666750 h 787400"/>
              <a:gd name="connsiteX14" fmla="*/ 736600 w 844550"/>
              <a:gd name="connsiteY14" fmla="*/ 527050 h 787400"/>
              <a:gd name="connsiteX15" fmla="*/ 704850 w 844550"/>
              <a:gd name="connsiteY15" fmla="*/ 476250 h 787400"/>
              <a:gd name="connsiteX16" fmla="*/ 628650 w 844550"/>
              <a:gd name="connsiteY16" fmla="*/ 444500 h 787400"/>
              <a:gd name="connsiteX17" fmla="*/ 457200 w 844550"/>
              <a:gd name="connsiteY17" fmla="*/ 469900 h 787400"/>
              <a:gd name="connsiteX18" fmla="*/ 438150 w 844550"/>
              <a:gd name="connsiteY18" fmla="*/ 342900 h 787400"/>
              <a:gd name="connsiteX19" fmla="*/ 393700 w 844550"/>
              <a:gd name="connsiteY19" fmla="*/ 323850 h 787400"/>
              <a:gd name="connsiteX20" fmla="*/ 387350 w 844550"/>
              <a:gd name="connsiteY20" fmla="*/ 279400 h 787400"/>
              <a:gd name="connsiteX21" fmla="*/ 400050 w 844550"/>
              <a:gd name="connsiteY21" fmla="*/ 209550 h 787400"/>
              <a:gd name="connsiteX22" fmla="*/ 381000 w 844550"/>
              <a:gd name="connsiteY22" fmla="*/ 190500 h 787400"/>
              <a:gd name="connsiteX23" fmla="*/ 317500 w 844550"/>
              <a:gd name="connsiteY23" fmla="*/ 177800 h 787400"/>
              <a:gd name="connsiteX24" fmla="*/ 311150 w 844550"/>
              <a:gd name="connsiteY24" fmla="*/ 165100 h 787400"/>
              <a:gd name="connsiteX25" fmla="*/ 247650 w 844550"/>
              <a:gd name="connsiteY25" fmla="*/ 177800 h 787400"/>
              <a:gd name="connsiteX26" fmla="*/ 184150 w 844550"/>
              <a:gd name="connsiteY26" fmla="*/ 196850 h 787400"/>
              <a:gd name="connsiteX27" fmla="*/ 107950 w 844550"/>
              <a:gd name="connsiteY27" fmla="*/ 196850 h 787400"/>
              <a:gd name="connsiteX28" fmla="*/ 57150 w 844550"/>
              <a:gd name="connsiteY28" fmla="*/ 127000 h 787400"/>
              <a:gd name="connsiteX29" fmla="*/ 69850 w 844550"/>
              <a:gd name="connsiteY29" fmla="*/ 69850 h 787400"/>
              <a:gd name="connsiteX30" fmla="*/ 31750 w 844550"/>
              <a:gd name="connsiteY30" fmla="*/ 57150 h 787400"/>
              <a:gd name="connsiteX31" fmla="*/ 0 w 844550"/>
              <a:gd name="connsiteY31" fmla="*/ 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4550" h="787400">
                <a:moveTo>
                  <a:pt x="0" y="0"/>
                </a:moveTo>
                <a:lnTo>
                  <a:pt x="63500" y="19050"/>
                </a:lnTo>
                <a:lnTo>
                  <a:pt x="120650" y="95250"/>
                </a:lnTo>
                <a:cubicBezTo>
                  <a:pt x="212428" y="121472"/>
                  <a:pt x="187758" y="142442"/>
                  <a:pt x="215900" y="114300"/>
                </a:cubicBezTo>
                <a:lnTo>
                  <a:pt x="381000" y="114300"/>
                </a:lnTo>
                <a:lnTo>
                  <a:pt x="520700" y="44450"/>
                </a:lnTo>
                <a:cubicBezTo>
                  <a:pt x="713276" y="82965"/>
                  <a:pt x="646442" y="82550"/>
                  <a:pt x="717550" y="82550"/>
                </a:cubicBezTo>
                <a:lnTo>
                  <a:pt x="825500" y="292100"/>
                </a:lnTo>
                <a:lnTo>
                  <a:pt x="812800" y="412750"/>
                </a:lnTo>
                <a:lnTo>
                  <a:pt x="844550" y="546100"/>
                </a:lnTo>
                <a:lnTo>
                  <a:pt x="755650" y="654050"/>
                </a:lnTo>
                <a:cubicBezTo>
                  <a:pt x="749066" y="713304"/>
                  <a:pt x="749300" y="730367"/>
                  <a:pt x="749300" y="704850"/>
                </a:cubicBezTo>
                <a:lnTo>
                  <a:pt x="736600" y="787400"/>
                </a:lnTo>
                <a:cubicBezTo>
                  <a:pt x="646444" y="665046"/>
                  <a:pt x="597745" y="666750"/>
                  <a:pt x="654050" y="666750"/>
                </a:cubicBezTo>
                <a:cubicBezTo>
                  <a:pt x="745664" y="535873"/>
                  <a:pt x="766060" y="585969"/>
                  <a:pt x="736600" y="527050"/>
                </a:cubicBezTo>
                <a:cubicBezTo>
                  <a:pt x="703620" y="480878"/>
                  <a:pt x="704850" y="500808"/>
                  <a:pt x="704850" y="476250"/>
                </a:cubicBezTo>
                <a:cubicBezTo>
                  <a:pt x="633073" y="443624"/>
                  <a:pt x="660576" y="444500"/>
                  <a:pt x="628650" y="444500"/>
                </a:cubicBezTo>
                <a:lnTo>
                  <a:pt x="457200" y="469900"/>
                </a:lnTo>
                <a:lnTo>
                  <a:pt x="438150" y="342900"/>
                </a:lnTo>
                <a:lnTo>
                  <a:pt x="393700" y="323850"/>
                </a:lnTo>
                <a:lnTo>
                  <a:pt x="387350" y="279400"/>
                </a:lnTo>
                <a:cubicBezTo>
                  <a:pt x="400465" y="213824"/>
                  <a:pt x="400050" y="237486"/>
                  <a:pt x="400050" y="209550"/>
                </a:cubicBezTo>
                <a:lnTo>
                  <a:pt x="381000" y="190500"/>
                </a:lnTo>
                <a:lnTo>
                  <a:pt x="317500" y="177800"/>
                </a:lnTo>
                <a:lnTo>
                  <a:pt x="311150" y="165100"/>
                </a:lnTo>
                <a:lnTo>
                  <a:pt x="247650" y="177800"/>
                </a:lnTo>
                <a:lnTo>
                  <a:pt x="184150" y="196850"/>
                </a:lnTo>
                <a:cubicBezTo>
                  <a:pt x="105841" y="190324"/>
                  <a:pt x="107950" y="165012"/>
                  <a:pt x="107950" y="196850"/>
                </a:cubicBezTo>
                <a:lnTo>
                  <a:pt x="57150" y="127000"/>
                </a:lnTo>
                <a:lnTo>
                  <a:pt x="69850" y="69850"/>
                </a:lnTo>
                <a:lnTo>
                  <a:pt x="31750" y="57150"/>
                </a:lnTo>
                <a:lnTo>
                  <a:pt x="0"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137828" y="5453300"/>
            <a:ext cx="533803" cy="612358"/>
          </a:xfrm>
          <a:custGeom>
            <a:avLst/>
            <a:gdLst>
              <a:gd name="connsiteX0" fmla="*/ 0 w 533803"/>
              <a:gd name="connsiteY0" fmla="*/ 0 h 612358"/>
              <a:gd name="connsiteX1" fmla="*/ 33101 w 533803"/>
              <a:gd name="connsiteY1" fmla="*/ 103438 h 612358"/>
              <a:gd name="connsiteX2" fmla="*/ 153090 w 533803"/>
              <a:gd name="connsiteY2" fmla="*/ 161364 h 612358"/>
              <a:gd name="connsiteX3" fmla="*/ 219291 w 533803"/>
              <a:gd name="connsiteY3" fmla="*/ 231703 h 612358"/>
              <a:gd name="connsiteX4" fmla="*/ 314454 w 533803"/>
              <a:gd name="connsiteY4" fmla="*/ 355829 h 612358"/>
              <a:gd name="connsiteX5" fmla="*/ 372380 w 533803"/>
              <a:gd name="connsiteY5" fmla="*/ 409618 h 612358"/>
              <a:gd name="connsiteX6" fmla="*/ 384793 w 533803"/>
              <a:gd name="connsiteY6" fmla="*/ 546157 h 612358"/>
              <a:gd name="connsiteX7" fmla="*/ 455131 w 533803"/>
              <a:gd name="connsiteY7" fmla="*/ 608220 h 612358"/>
              <a:gd name="connsiteX8" fmla="*/ 463406 w 533803"/>
              <a:gd name="connsiteY8" fmla="*/ 612358 h 612358"/>
              <a:gd name="connsiteX9" fmla="*/ 463406 w 533803"/>
              <a:gd name="connsiteY9" fmla="*/ 492369 h 612358"/>
              <a:gd name="connsiteX10" fmla="*/ 484094 w 533803"/>
              <a:gd name="connsiteY10" fmla="*/ 438581 h 612358"/>
              <a:gd name="connsiteX11" fmla="*/ 513057 w 533803"/>
              <a:gd name="connsiteY11" fmla="*/ 401343 h 612358"/>
              <a:gd name="connsiteX12" fmla="*/ 529607 w 533803"/>
              <a:gd name="connsiteY12" fmla="*/ 302041 h 612358"/>
              <a:gd name="connsiteX13" fmla="*/ 500644 w 533803"/>
              <a:gd name="connsiteY13" fmla="*/ 310316 h 612358"/>
              <a:gd name="connsiteX14" fmla="*/ 463406 w 533803"/>
              <a:gd name="connsiteY14" fmla="*/ 260666 h 612358"/>
              <a:gd name="connsiteX15" fmla="*/ 405481 w 533803"/>
              <a:gd name="connsiteY15" fmla="*/ 256528 h 612358"/>
              <a:gd name="connsiteX16" fmla="*/ 359967 w 533803"/>
              <a:gd name="connsiteY16" fmla="*/ 235840 h 612358"/>
              <a:gd name="connsiteX17" fmla="*/ 318592 w 533803"/>
              <a:gd name="connsiteY17" fmla="*/ 260666 h 612358"/>
              <a:gd name="connsiteX18" fmla="*/ 314454 w 533803"/>
              <a:gd name="connsiteY18" fmla="*/ 235840 h 612358"/>
              <a:gd name="connsiteX19" fmla="*/ 293767 w 533803"/>
              <a:gd name="connsiteY19" fmla="*/ 252390 h 612358"/>
              <a:gd name="connsiteX20" fmla="*/ 289629 w 533803"/>
              <a:gd name="connsiteY20" fmla="*/ 235840 h 612358"/>
              <a:gd name="connsiteX21" fmla="*/ 302042 w 533803"/>
              <a:gd name="connsiteY21" fmla="*/ 219290 h 612358"/>
              <a:gd name="connsiteX22" fmla="*/ 306179 w 533803"/>
              <a:gd name="connsiteY22" fmla="*/ 124126 h 612358"/>
              <a:gd name="connsiteX23" fmla="*/ 260666 w 533803"/>
              <a:gd name="connsiteY23" fmla="*/ 95163 h 612358"/>
              <a:gd name="connsiteX24" fmla="*/ 244116 w 533803"/>
              <a:gd name="connsiteY24" fmla="*/ 115851 h 612358"/>
              <a:gd name="connsiteX25" fmla="*/ 206878 w 533803"/>
              <a:gd name="connsiteY25" fmla="*/ 132401 h 612358"/>
              <a:gd name="connsiteX26" fmla="*/ 194465 w 533803"/>
              <a:gd name="connsiteY26" fmla="*/ 82751 h 612358"/>
              <a:gd name="connsiteX27" fmla="*/ 194465 w 533803"/>
              <a:gd name="connsiteY27" fmla="*/ 74476 h 612358"/>
              <a:gd name="connsiteX28" fmla="*/ 140677 w 533803"/>
              <a:gd name="connsiteY28" fmla="*/ 24825 h 612358"/>
              <a:gd name="connsiteX29" fmla="*/ 107577 w 533803"/>
              <a:gd name="connsiteY29" fmla="*/ 37238 h 612358"/>
              <a:gd name="connsiteX30" fmla="*/ 66201 w 533803"/>
              <a:gd name="connsiteY30" fmla="*/ 12412 h 612358"/>
              <a:gd name="connsiteX31" fmla="*/ 0 w 533803"/>
              <a:gd name="connsiteY31" fmla="*/ 0 h 6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3803" h="612358">
                <a:moveTo>
                  <a:pt x="0" y="0"/>
                </a:moveTo>
                <a:lnTo>
                  <a:pt x="33101" y="103438"/>
                </a:lnTo>
                <a:lnTo>
                  <a:pt x="153090" y="161364"/>
                </a:lnTo>
                <a:lnTo>
                  <a:pt x="219291" y="231703"/>
                </a:lnTo>
                <a:lnTo>
                  <a:pt x="314454" y="355829"/>
                </a:lnTo>
                <a:lnTo>
                  <a:pt x="372380" y="409618"/>
                </a:lnTo>
                <a:cubicBezTo>
                  <a:pt x="376646" y="455119"/>
                  <a:pt x="384793" y="500456"/>
                  <a:pt x="384793" y="546157"/>
                </a:cubicBezTo>
                <a:lnTo>
                  <a:pt x="455131" y="608220"/>
                </a:lnTo>
                <a:lnTo>
                  <a:pt x="463406" y="612358"/>
                </a:lnTo>
                <a:lnTo>
                  <a:pt x="463406" y="492369"/>
                </a:lnTo>
                <a:lnTo>
                  <a:pt x="484094" y="438581"/>
                </a:lnTo>
                <a:cubicBezTo>
                  <a:pt x="518111" y="400312"/>
                  <a:pt x="533803" y="401343"/>
                  <a:pt x="513057" y="401343"/>
                </a:cubicBezTo>
                <a:lnTo>
                  <a:pt x="529607" y="302041"/>
                </a:lnTo>
                <a:lnTo>
                  <a:pt x="500644" y="310316"/>
                </a:lnTo>
                <a:lnTo>
                  <a:pt x="463406" y="260666"/>
                </a:lnTo>
                <a:lnTo>
                  <a:pt x="405481" y="256528"/>
                </a:lnTo>
                <a:lnTo>
                  <a:pt x="359967" y="235840"/>
                </a:lnTo>
                <a:cubicBezTo>
                  <a:pt x="317462" y="265594"/>
                  <a:pt x="318592" y="281638"/>
                  <a:pt x="318592" y="260666"/>
                </a:cubicBezTo>
                <a:lnTo>
                  <a:pt x="314454" y="235840"/>
                </a:lnTo>
                <a:lnTo>
                  <a:pt x="293767" y="252390"/>
                </a:lnTo>
                <a:lnTo>
                  <a:pt x="289629" y="235840"/>
                </a:lnTo>
                <a:lnTo>
                  <a:pt x="302042" y="219290"/>
                </a:lnTo>
                <a:lnTo>
                  <a:pt x="306179" y="124126"/>
                </a:lnTo>
                <a:lnTo>
                  <a:pt x="260666" y="95163"/>
                </a:lnTo>
                <a:cubicBezTo>
                  <a:pt x="247544" y="117033"/>
                  <a:pt x="256295" y="115851"/>
                  <a:pt x="244116" y="115851"/>
                </a:cubicBezTo>
                <a:lnTo>
                  <a:pt x="206878" y="132401"/>
                </a:lnTo>
                <a:lnTo>
                  <a:pt x="194465" y="82751"/>
                </a:lnTo>
                <a:lnTo>
                  <a:pt x="194465" y="74476"/>
                </a:lnTo>
                <a:lnTo>
                  <a:pt x="140677" y="24825"/>
                </a:lnTo>
                <a:lnTo>
                  <a:pt x="107577" y="37238"/>
                </a:lnTo>
                <a:cubicBezTo>
                  <a:pt x="69191" y="11647"/>
                  <a:pt x="85257" y="12412"/>
                  <a:pt x="66201" y="12412"/>
                </a:cubicBezTo>
                <a:lnTo>
                  <a:pt x="0"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53"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smtClean="0"/>
          </a:p>
        </p:txBody>
      </p:sp>
      <p:pic>
        <p:nvPicPr>
          <p:cNvPr id="4099" name="Picture 3" descr="DSCN9854"/>
          <p:cNvPicPr>
            <a:picLocks noChangeAspect="1" noChangeArrowheads="1"/>
          </p:cNvPicPr>
          <p:nvPr/>
        </p:nvPicPr>
        <p:blipFill>
          <a:blip r:embed="rId2" cstate="print">
            <a:lum bright="10000" contrast="20000"/>
          </a:blip>
          <a:srcRect l="6992" t="2968" r="2835" b="14378"/>
          <a:stretch>
            <a:fillRect/>
          </a:stretch>
        </p:blipFill>
        <p:spPr bwMode="auto">
          <a:xfrm>
            <a:off x="476250" y="514350"/>
            <a:ext cx="8229600" cy="5657850"/>
          </a:xfrm>
          <a:prstGeom prst="rect">
            <a:avLst/>
          </a:prstGeom>
          <a:noFill/>
          <a:ln w="57150">
            <a:solidFill>
              <a:srgbClr val="000000"/>
            </a:solidFill>
            <a:miter lim="800000"/>
            <a:headEnd/>
            <a:tailEnd/>
          </a:ln>
          <a:effectLst>
            <a:outerShdw blurRad="50800" dist="38100" dir="2700000" algn="tl" rotWithShape="0">
              <a:prstClr val="black">
                <a:alpha val="40000"/>
              </a:prstClr>
            </a:outerShdw>
          </a:effectLst>
        </p:spPr>
      </p:pic>
      <p:sp>
        <p:nvSpPr>
          <p:cNvPr id="3076" name="TextBox 3"/>
          <p:cNvSpPr txBox="1">
            <a:spLocks noChangeArrowheads="1"/>
          </p:cNvSpPr>
          <p:nvPr/>
        </p:nvSpPr>
        <p:spPr bwMode="auto">
          <a:xfrm>
            <a:off x="7391400" y="6324600"/>
            <a:ext cx="1109663" cy="461963"/>
          </a:xfrm>
          <a:prstGeom prst="rect">
            <a:avLst/>
          </a:prstGeom>
          <a:noFill/>
          <a:ln w="9525">
            <a:solidFill>
              <a:schemeClr val="tx1"/>
            </a:solidFill>
            <a:miter lim="800000"/>
            <a:headEnd/>
            <a:tailEnd/>
          </a:ln>
        </p:spPr>
        <p:txBody>
          <a:bodyPr wrap="none">
            <a:spAutoFit/>
          </a:bodyPr>
          <a:lstStyle/>
          <a:p>
            <a:r>
              <a:rPr lang="en-US" sz="2400">
                <a:solidFill>
                  <a:schemeClr val="bg1"/>
                </a:solidFill>
                <a:latin typeface="+mn-lt"/>
              </a:rPr>
              <a:t>Ghana</a:t>
            </a:r>
          </a:p>
        </p:txBody>
      </p:sp>
      <p:sp>
        <p:nvSpPr>
          <p:cNvPr id="5" name="Rounded Rectangle 4"/>
          <p:cNvSpPr/>
          <p:nvPr/>
        </p:nvSpPr>
        <p:spPr>
          <a:xfrm>
            <a:off x="6781800" y="533400"/>
            <a:ext cx="1905000" cy="4572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0" descr="Cimex lectularius"/>
          <p:cNvPicPr>
            <a:picLocks noChangeAspect="1" noChangeArrowheads="1"/>
          </p:cNvPicPr>
          <p:nvPr/>
        </p:nvPicPr>
        <p:blipFill>
          <a:blip r:embed="rId2" cstate="print"/>
          <a:srcRect/>
          <a:stretch>
            <a:fillRect/>
          </a:stretch>
        </p:blipFill>
        <p:spPr bwMode="auto">
          <a:xfrm>
            <a:off x="1447800" y="1679575"/>
            <a:ext cx="6019800" cy="4881563"/>
          </a:xfrm>
          <a:prstGeom prst="rect">
            <a:avLst/>
          </a:prstGeom>
          <a:noFill/>
          <a:ln w="9525">
            <a:noFill/>
            <a:miter lim="800000"/>
            <a:headEnd/>
            <a:tailEnd/>
          </a:ln>
        </p:spPr>
      </p:pic>
      <p:sp>
        <p:nvSpPr>
          <p:cNvPr id="5" name="Rectangle 2"/>
          <p:cNvSpPr txBox="1">
            <a:spLocks noChangeArrowheads="1"/>
          </p:cNvSpPr>
          <p:nvPr/>
        </p:nvSpPr>
        <p:spPr bwMode="auto">
          <a:xfrm>
            <a:off x="609600" y="186408"/>
            <a:ext cx="8229600" cy="1143000"/>
          </a:xfrm>
          <a:prstGeom prst="rect">
            <a:avLst/>
          </a:prstGeom>
          <a:noFill/>
          <a:ln w="9525">
            <a:noFill/>
            <a:miter lim="800000"/>
            <a:headEnd/>
            <a:tailEnd/>
          </a:ln>
        </p:spPr>
        <p:txBody>
          <a:bodyPr anchor="ctr"/>
          <a:lstStyle/>
          <a:p>
            <a:pPr algn="ctr" eaLnBrk="0" hangingPunct="0">
              <a:defRPr/>
            </a:pPr>
            <a:r>
              <a:rPr lang="en-US" sz="4000" b="1" kern="0" dirty="0">
                <a:solidFill>
                  <a:srgbClr val="FFFF00"/>
                </a:solidFill>
                <a:latin typeface="+mj-lt"/>
                <a:ea typeface="+mj-ea"/>
                <a:cs typeface="+mj-cs"/>
              </a:rPr>
              <a:t>Which diseases does </a:t>
            </a:r>
            <a:br>
              <a:rPr lang="en-US" sz="4000" b="1" kern="0" dirty="0">
                <a:solidFill>
                  <a:srgbClr val="FFFF00"/>
                </a:solidFill>
                <a:latin typeface="+mj-lt"/>
                <a:ea typeface="+mj-ea"/>
                <a:cs typeface="+mj-cs"/>
              </a:rPr>
            </a:br>
            <a:r>
              <a:rPr lang="en-US" sz="4000" b="1" kern="0" dirty="0">
                <a:solidFill>
                  <a:srgbClr val="FFFF00"/>
                </a:solidFill>
                <a:latin typeface="+mj-lt"/>
                <a:ea typeface="+mj-ea"/>
                <a:cs typeface="+mj-cs"/>
              </a:rPr>
              <a:t>the bedbug transmit?</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381000" y="1828800"/>
            <a:ext cx="8229600" cy="4525963"/>
          </a:xfrm>
        </p:spPr>
        <p:txBody>
          <a:bodyPr/>
          <a:lstStyle/>
          <a:p>
            <a:endParaRPr lang="en-US" smtClean="0"/>
          </a:p>
        </p:txBody>
      </p:sp>
      <p:grpSp>
        <p:nvGrpSpPr>
          <p:cNvPr id="2" name="Group 7"/>
          <p:cNvGrpSpPr>
            <a:grpSpLocks/>
          </p:cNvGrpSpPr>
          <p:nvPr/>
        </p:nvGrpSpPr>
        <p:grpSpPr bwMode="auto">
          <a:xfrm>
            <a:off x="2835275" y="2149475"/>
            <a:ext cx="92075" cy="2408238"/>
            <a:chOff x="0" y="0"/>
            <a:chExt cx="58" cy="1517"/>
          </a:xfrm>
        </p:grpSpPr>
        <p:sp>
          <p:nvSpPr>
            <p:cNvPr id="5135" name="Rectangle 4"/>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n-US">
                <a:latin typeface="+mn-lt"/>
              </a:endParaRPr>
            </a:p>
          </p:txBody>
        </p:sp>
        <p:sp>
          <p:nvSpPr>
            <p:cNvPr id="5136" name="Rectangle 5"/>
            <p:cNvSpPr>
              <a:spLocks noChangeArrowheads="1"/>
            </p:cNvSpPr>
            <p:nvPr/>
          </p:nvSpPr>
          <p:spPr bwMode="auto">
            <a:xfrm>
              <a:off x="0" y="0"/>
              <a:ext cx="58" cy="1517"/>
            </a:xfrm>
            <a:prstGeom prst="rect">
              <a:avLst/>
            </a:prstGeom>
            <a:noFill/>
            <a:ln w="9525">
              <a:noFill/>
              <a:miter lim="800000"/>
              <a:headEnd/>
              <a:tailEnd/>
            </a:ln>
          </p:spPr>
          <p:txBody>
            <a:bodyPr/>
            <a:lstStyle/>
            <a:p>
              <a:r>
                <a:rPr lang="en-US" sz="600">
                  <a:latin typeface="+mn-lt"/>
                </a:rPr>
                <a:t>  </a:t>
              </a:r>
              <a:r>
                <a:rPr lang="en-US" sz="15200">
                  <a:latin typeface="+mn-lt"/>
                </a:rPr>
                <a:t> </a:t>
              </a:r>
              <a:r>
                <a:rPr lang="en-US" sz="600">
                  <a:latin typeface="+mn-lt"/>
                </a:rPr>
                <a:t>                                                                                                                              </a:t>
              </a:r>
            </a:p>
          </p:txBody>
        </p:sp>
      </p:grpSp>
      <p:sp>
        <p:nvSpPr>
          <p:cNvPr id="5124" name="AutoShape 6" descr="Figure 1"/>
          <p:cNvSpPr>
            <a:spLocks noChangeAspect="1" noChangeArrowheads="1"/>
          </p:cNvSpPr>
          <p:nvPr/>
        </p:nvSpPr>
        <p:spPr bwMode="auto">
          <a:xfrm>
            <a:off x="2881313" y="2287588"/>
            <a:ext cx="3429000" cy="2422525"/>
          </a:xfrm>
          <a:prstGeom prst="rect">
            <a:avLst/>
          </a:prstGeom>
          <a:noFill/>
          <a:ln w="9525">
            <a:noFill/>
            <a:miter lim="800000"/>
            <a:headEnd/>
            <a:tailEnd/>
          </a:ln>
        </p:spPr>
        <p:txBody>
          <a:bodyPr/>
          <a:lstStyle/>
          <a:p>
            <a:endParaRPr lang="en-US">
              <a:latin typeface="+mn-lt"/>
            </a:endParaRPr>
          </a:p>
        </p:txBody>
      </p:sp>
      <p:grpSp>
        <p:nvGrpSpPr>
          <p:cNvPr id="3" name="Group 13"/>
          <p:cNvGrpSpPr>
            <a:grpSpLocks/>
          </p:cNvGrpSpPr>
          <p:nvPr/>
        </p:nvGrpSpPr>
        <p:grpSpPr bwMode="auto">
          <a:xfrm>
            <a:off x="2789238" y="1820863"/>
            <a:ext cx="184150" cy="3525838"/>
            <a:chOff x="-58" y="-29"/>
            <a:chExt cx="116" cy="2221"/>
          </a:xfrm>
        </p:grpSpPr>
        <p:sp>
          <p:nvSpPr>
            <p:cNvPr id="5131" name="Rectangle 8"/>
            <p:cNvSpPr>
              <a:spLocks noChangeArrowheads="1"/>
            </p:cNvSpPr>
            <p:nvPr/>
          </p:nvSpPr>
          <p:spPr bwMode="auto">
            <a:xfrm>
              <a:off x="-58" y="-29"/>
              <a:ext cx="116" cy="384"/>
            </a:xfrm>
            <a:prstGeom prst="rect">
              <a:avLst/>
            </a:prstGeom>
            <a:noFill/>
            <a:ln w="9525">
              <a:noFill/>
              <a:miter lim="800000"/>
              <a:headEnd/>
              <a:tailEnd/>
            </a:ln>
          </p:spPr>
          <p:txBody>
            <a:bodyPr>
              <a:spAutoFit/>
            </a:bodyPr>
            <a:lstStyle/>
            <a:p>
              <a:r>
                <a:rPr lang="en-US" sz="1000">
                  <a:latin typeface="+mn-lt"/>
                </a:rPr>
                <a:t/>
              </a:r>
              <a:br>
                <a:rPr lang="en-US" sz="1000">
                  <a:latin typeface="+mn-lt"/>
                </a:rPr>
              </a:br>
              <a:endParaRPr lang="en-US">
                <a:latin typeface="+mn-lt"/>
              </a:endParaRPr>
            </a:p>
          </p:txBody>
        </p:sp>
        <p:grpSp>
          <p:nvGrpSpPr>
            <p:cNvPr id="4" name="Group 12"/>
            <p:cNvGrpSpPr>
              <a:grpSpLocks/>
            </p:cNvGrpSpPr>
            <p:nvPr/>
          </p:nvGrpSpPr>
          <p:grpSpPr bwMode="auto">
            <a:xfrm>
              <a:off x="0" y="384"/>
              <a:ext cx="58" cy="1808"/>
              <a:chOff x="0" y="384"/>
              <a:chExt cx="58" cy="1808"/>
            </a:xfrm>
          </p:grpSpPr>
          <p:sp>
            <p:nvSpPr>
              <p:cNvPr id="5133" name="Rectangle 9"/>
              <p:cNvSpPr>
                <a:spLocks noChangeArrowheads="1"/>
              </p:cNvSpPr>
              <p:nvPr/>
            </p:nvSpPr>
            <p:spPr bwMode="auto">
              <a:xfrm>
                <a:off x="0" y="384"/>
                <a:ext cx="58" cy="1517"/>
              </a:xfrm>
              <a:prstGeom prst="rect">
                <a:avLst/>
              </a:prstGeom>
              <a:noFill/>
              <a:ln w="9525">
                <a:noFill/>
                <a:miter lim="800000"/>
                <a:headEnd/>
                <a:tailEnd/>
              </a:ln>
            </p:spPr>
            <p:txBody>
              <a:bodyPr/>
              <a:lstStyle/>
              <a:p>
                <a:r>
                  <a:rPr lang="en-US" sz="600">
                    <a:latin typeface="+mn-lt"/>
                  </a:rPr>
                  <a:t>  </a:t>
                </a:r>
                <a:r>
                  <a:rPr lang="en-US" sz="15200">
                    <a:latin typeface="+mn-lt"/>
                  </a:rPr>
                  <a:t> </a:t>
                </a:r>
                <a:r>
                  <a:rPr lang="en-US" sz="600">
                    <a:latin typeface="+mn-lt"/>
                  </a:rPr>
                  <a:t>                                                                                                                               </a:t>
                </a:r>
              </a:p>
            </p:txBody>
          </p:sp>
          <p:sp>
            <p:nvSpPr>
              <p:cNvPr id="5134" name="Rectangle 11"/>
              <p:cNvSpPr>
                <a:spLocks noChangeArrowheads="1"/>
              </p:cNvSpPr>
              <p:nvPr/>
            </p:nvSpPr>
            <p:spPr bwMode="auto">
              <a:xfrm>
                <a:off x="0" y="1901"/>
                <a:ext cx="58" cy="291"/>
              </a:xfrm>
              <a:prstGeom prst="rect">
                <a:avLst/>
              </a:prstGeom>
              <a:noFill/>
              <a:ln w="9525">
                <a:noFill/>
                <a:miter lim="800000"/>
                <a:headEnd/>
                <a:tailEnd/>
              </a:ln>
            </p:spPr>
            <p:txBody>
              <a:bodyPr>
                <a:spAutoFit/>
              </a:bodyPr>
              <a:lstStyle/>
              <a:p>
                <a:endParaRPr lang="en-US">
                  <a:latin typeface="+mn-lt"/>
                </a:endParaRPr>
              </a:p>
            </p:txBody>
          </p:sp>
        </p:grpSp>
      </p:grpSp>
      <p:sp>
        <p:nvSpPr>
          <p:cNvPr id="5126" name="AutoShape 10" descr="Figure 1"/>
          <p:cNvSpPr>
            <a:spLocks noChangeAspect="1" noChangeArrowheads="1"/>
          </p:cNvSpPr>
          <p:nvPr/>
        </p:nvSpPr>
        <p:spPr bwMode="auto">
          <a:xfrm>
            <a:off x="2927350" y="2614613"/>
            <a:ext cx="3429000" cy="2422525"/>
          </a:xfrm>
          <a:prstGeom prst="rect">
            <a:avLst/>
          </a:prstGeom>
          <a:noFill/>
          <a:ln w="9525">
            <a:noFill/>
            <a:miter lim="800000"/>
            <a:headEnd/>
            <a:tailEnd/>
          </a:ln>
        </p:spPr>
        <p:txBody>
          <a:bodyPr/>
          <a:lstStyle/>
          <a:p>
            <a:endParaRPr lang="en-US">
              <a:latin typeface="+mn-lt"/>
            </a:endParaRPr>
          </a:p>
        </p:txBody>
      </p:sp>
      <p:pic>
        <p:nvPicPr>
          <p:cNvPr id="5127" name="Picture 14" descr="C:\Temp\mosquito.bmp"/>
          <p:cNvPicPr>
            <a:picLocks noChangeAspect="1" noChangeArrowheads="1"/>
          </p:cNvPicPr>
          <p:nvPr/>
        </p:nvPicPr>
        <p:blipFill>
          <a:blip r:embed="rId2" cstate="print"/>
          <a:srcRect/>
          <a:stretch>
            <a:fillRect/>
          </a:stretch>
        </p:blipFill>
        <p:spPr bwMode="auto">
          <a:xfrm>
            <a:off x="0" y="533400"/>
            <a:ext cx="5410200" cy="3822700"/>
          </a:xfrm>
          <a:prstGeom prst="rect">
            <a:avLst/>
          </a:prstGeom>
          <a:noFill/>
          <a:ln w="9525">
            <a:noFill/>
            <a:miter lim="800000"/>
            <a:headEnd/>
            <a:tailEnd/>
          </a:ln>
        </p:spPr>
      </p:pic>
      <p:pic>
        <p:nvPicPr>
          <p:cNvPr id="5128" name="Picture 15" descr="C:\Temp\aedes.bmp"/>
          <p:cNvPicPr>
            <a:picLocks noChangeAspect="1" noChangeArrowheads="1"/>
          </p:cNvPicPr>
          <p:nvPr/>
        </p:nvPicPr>
        <p:blipFill>
          <a:blip r:embed="rId3" cstate="print"/>
          <a:srcRect/>
          <a:stretch>
            <a:fillRect/>
          </a:stretch>
        </p:blipFill>
        <p:spPr bwMode="auto">
          <a:xfrm>
            <a:off x="5486400" y="0"/>
            <a:ext cx="3657600" cy="4926013"/>
          </a:xfrm>
          <a:prstGeom prst="rect">
            <a:avLst/>
          </a:prstGeom>
          <a:noFill/>
          <a:ln w="9525">
            <a:noFill/>
            <a:miter lim="800000"/>
            <a:headEnd/>
            <a:tailEnd/>
          </a:ln>
        </p:spPr>
      </p:pic>
      <p:sp>
        <p:nvSpPr>
          <p:cNvPr id="39938" name="Rectangle 2"/>
          <p:cNvSpPr>
            <a:spLocks noGrp="1" noChangeArrowheads="1"/>
          </p:cNvSpPr>
          <p:nvPr>
            <p:ph type="title"/>
          </p:nvPr>
        </p:nvSpPr>
        <p:spPr>
          <a:xfrm>
            <a:off x="-609596" y="3858126"/>
            <a:ext cx="3962400" cy="609600"/>
          </a:xfrm>
        </p:spPr>
        <p:txBody>
          <a:bodyPr/>
          <a:lstStyle/>
          <a:p>
            <a:pPr>
              <a:defRPr/>
            </a:pPr>
            <a:r>
              <a:rPr lang="en-US" sz="1600" b="0" i="1" dirty="0" err="1" smtClean="0">
                <a:solidFill>
                  <a:schemeClr val="tx2"/>
                </a:solidFill>
                <a:latin typeface="+mn-lt"/>
              </a:rPr>
              <a:t>JAMA</a:t>
            </a:r>
            <a:r>
              <a:rPr lang="en-US" sz="1600" b="0" i="1" dirty="0" smtClean="0">
                <a:solidFill>
                  <a:schemeClr val="tx2"/>
                </a:solidFill>
                <a:latin typeface="+mn-lt"/>
              </a:rPr>
              <a:t> </a:t>
            </a:r>
            <a:r>
              <a:rPr lang="en-US" sz="1600" b="0" dirty="0" smtClean="0">
                <a:solidFill>
                  <a:schemeClr val="tx2"/>
                </a:solidFill>
                <a:latin typeface="+mn-lt"/>
              </a:rPr>
              <a:t>27 Aug 2008; 300 (8)</a:t>
            </a:r>
            <a:endParaRPr lang="en-US" sz="1600" b="0" dirty="0">
              <a:solidFill>
                <a:schemeClr val="tx2"/>
              </a:solidFill>
              <a:latin typeface="+mn-lt"/>
            </a:endParaRPr>
          </a:p>
        </p:txBody>
      </p:sp>
      <p:sp>
        <p:nvSpPr>
          <p:cNvPr id="16" name="TextBox 15"/>
          <p:cNvSpPr txBox="1">
            <a:spLocks noChangeArrowheads="1"/>
          </p:cNvSpPr>
          <p:nvPr/>
        </p:nvSpPr>
        <p:spPr bwMode="auto">
          <a:xfrm>
            <a:off x="374650" y="4970463"/>
            <a:ext cx="5695950" cy="584200"/>
          </a:xfrm>
          <a:prstGeom prst="rect">
            <a:avLst/>
          </a:prstGeom>
          <a:noFill/>
          <a:ln w="9525">
            <a:noFill/>
            <a:miter lim="800000"/>
            <a:headEnd/>
            <a:tailEnd/>
          </a:ln>
        </p:spPr>
        <p:txBody>
          <a:bodyPr wrap="none">
            <a:spAutoFit/>
          </a:bodyPr>
          <a:lstStyle/>
          <a:p>
            <a:r>
              <a:rPr lang="en-US" sz="3200" dirty="0">
                <a:solidFill>
                  <a:schemeClr val="bg1"/>
                </a:solidFill>
                <a:latin typeface="+mn-lt"/>
              </a:rPr>
              <a:t>Insects are not flying syringes.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457200"/>
            <a:ext cx="4953000" cy="3900488"/>
          </a:xfrm>
          <a:prstGeom prst="rect">
            <a:avLst/>
          </a:prstGeom>
          <a:noFill/>
          <a:ln w="9525">
            <a:noFill/>
            <a:miter lim="800000"/>
            <a:headEnd/>
            <a:tailEnd/>
          </a:ln>
          <a:effectLst/>
        </p:spPr>
        <p:txBody>
          <a:bodyPr>
            <a:spAutoFit/>
          </a:bodyPr>
          <a:lstStyle/>
          <a:p>
            <a:pPr algn="ctr">
              <a:lnSpc>
                <a:spcPct val="105000"/>
              </a:lnSpc>
            </a:pPr>
            <a:r>
              <a:rPr lang="en-US" sz="5400" b="1" dirty="0">
                <a:solidFill>
                  <a:srgbClr val="FFFF00"/>
                </a:solidFill>
                <a:latin typeface="+mn-lt"/>
              </a:rPr>
              <a:t>Lice</a:t>
            </a:r>
          </a:p>
          <a:p>
            <a:pPr algn="ctr">
              <a:lnSpc>
                <a:spcPct val="105000"/>
              </a:lnSpc>
            </a:pPr>
            <a:endParaRPr lang="en-US" sz="4000" b="1" dirty="0">
              <a:solidFill>
                <a:srgbClr val="FFFF00"/>
              </a:solidFill>
              <a:latin typeface="+mn-lt"/>
            </a:endParaRPr>
          </a:p>
          <a:p>
            <a:pPr algn="ctr">
              <a:lnSpc>
                <a:spcPct val="105000"/>
              </a:lnSpc>
            </a:pPr>
            <a:r>
              <a:rPr lang="en-US" sz="3600" b="1" dirty="0">
                <a:solidFill>
                  <a:srgbClr val="FFFF00"/>
                </a:solidFill>
                <a:latin typeface="+mn-lt"/>
              </a:rPr>
              <a:t>Head lice, </a:t>
            </a:r>
          </a:p>
          <a:p>
            <a:pPr algn="ctr">
              <a:lnSpc>
                <a:spcPct val="105000"/>
              </a:lnSpc>
            </a:pPr>
            <a:r>
              <a:rPr lang="en-US" sz="3600" b="1" dirty="0">
                <a:solidFill>
                  <a:srgbClr val="FFFF00"/>
                </a:solidFill>
                <a:latin typeface="+mn-lt"/>
              </a:rPr>
              <a:t>body lice,                   &amp; crab lice</a:t>
            </a:r>
          </a:p>
          <a:p>
            <a:pPr algn="ctr">
              <a:lnSpc>
                <a:spcPct val="105000"/>
              </a:lnSpc>
            </a:pPr>
            <a:endParaRPr lang="en-US" sz="3600" b="1" dirty="0">
              <a:solidFill>
                <a:srgbClr val="FFFF00"/>
              </a:solidFill>
              <a:latin typeface="+mn-lt"/>
            </a:endParaRPr>
          </a:p>
        </p:txBody>
      </p:sp>
      <p:pic>
        <p:nvPicPr>
          <p:cNvPr id="403460" name="Picture 4" descr="DCParasiticInfest4"/>
          <p:cNvPicPr>
            <a:picLocks noChangeAspect="1" noChangeArrowheads="1"/>
          </p:cNvPicPr>
          <p:nvPr/>
        </p:nvPicPr>
        <p:blipFill>
          <a:blip r:embed="rId3" cstate="print"/>
          <a:srcRect l="5992" r="7117"/>
          <a:stretch>
            <a:fillRect/>
          </a:stretch>
        </p:blipFill>
        <p:spPr bwMode="auto">
          <a:xfrm>
            <a:off x="5334000" y="304800"/>
            <a:ext cx="2695575" cy="4648200"/>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0" y="0"/>
            <a:ext cx="8759825" cy="4376738"/>
          </a:xfrm>
          <a:prstGeom prst="rect">
            <a:avLst/>
          </a:prstGeom>
          <a:noFill/>
          <a:ln w="9525">
            <a:noFill/>
            <a:miter lim="800000"/>
            <a:headEnd/>
            <a:tailEnd/>
          </a:ln>
        </p:spPr>
        <p:txBody>
          <a:bodyPr>
            <a:spAutoFit/>
          </a:bodyPr>
          <a:lstStyle/>
          <a:p>
            <a:r>
              <a:rPr lang="en-US" sz="4400" b="1">
                <a:solidFill>
                  <a:srgbClr val="FFFF00"/>
                </a:solidFill>
                <a:latin typeface="Arial" charset="0"/>
              </a:rPr>
              <a:t>     My Background</a:t>
            </a:r>
          </a:p>
          <a:p>
            <a:pPr algn="ctr"/>
            <a:endParaRPr lang="en-US" sz="3200" b="1">
              <a:latin typeface="Arial" charset="0"/>
            </a:endParaRPr>
          </a:p>
          <a:p>
            <a:pPr>
              <a:lnSpc>
                <a:spcPct val="120000"/>
              </a:lnSpc>
              <a:spcBef>
                <a:spcPct val="5000"/>
              </a:spcBef>
              <a:spcAft>
                <a:spcPct val="5000"/>
              </a:spcAft>
            </a:pPr>
            <a:r>
              <a:rPr lang="en-US" sz="2000">
                <a:solidFill>
                  <a:schemeClr val="bg1"/>
                </a:solidFill>
                <a:latin typeface="Arial" charset="0"/>
              </a:rPr>
              <a:t>Caribbean:		Jamaica, Haiti </a:t>
            </a:r>
          </a:p>
          <a:p>
            <a:pPr>
              <a:lnSpc>
                <a:spcPct val="120000"/>
              </a:lnSpc>
              <a:spcBef>
                <a:spcPct val="5000"/>
              </a:spcBef>
              <a:spcAft>
                <a:spcPct val="5000"/>
              </a:spcAft>
            </a:pPr>
            <a:r>
              <a:rPr lang="en-US" sz="2000">
                <a:solidFill>
                  <a:schemeClr val="bg1"/>
                </a:solidFill>
                <a:latin typeface="Arial" charset="0"/>
              </a:rPr>
              <a:t>South America: 		Bolivia, Peru, Guyana</a:t>
            </a:r>
          </a:p>
          <a:p>
            <a:pPr>
              <a:lnSpc>
                <a:spcPct val="120000"/>
              </a:lnSpc>
              <a:spcBef>
                <a:spcPct val="5000"/>
              </a:spcBef>
              <a:spcAft>
                <a:spcPct val="5000"/>
              </a:spcAft>
            </a:pPr>
            <a:r>
              <a:rPr lang="en-US" sz="2000">
                <a:solidFill>
                  <a:schemeClr val="bg1"/>
                </a:solidFill>
                <a:latin typeface="Arial" charset="0"/>
              </a:rPr>
              <a:t>Middle East: 		Egypt </a:t>
            </a:r>
          </a:p>
          <a:p>
            <a:pPr>
              <a:lnSpc>
                <a:spcPct val="120000"/>
              </a:lnSpc>
              <a:spcBef>
                <a:spcPct val="5000"/>
              </a:spcBef>
              <a:spcAft>
                <a:spcPct val="5000"/>
              </a:spcAft>
            </a:pPr>
            <a:r>
              <a:rPr lang="en-US" sz="2000">
                <a:solidFill>
                  <a:schemeClr val="bg1"/>
                </a:solidFill>
                <a:latin typeface="Arial" charset="0"/>
              </a:rPr>
              <a:t>Asia: 			Philippines</a:t>
            </a:r>
          </a:p>
          <a:p>
            <a:pPr>
              <a:lnSpc>
                <a:spcPct val="120000"/>
              </a:lnSpc>
              <a:spcBef>
                <a:spcPct val="5000"/>
              </a:spcBef>
              <a:spcAft>
                <a:spcPct val="5000"/>
              </a:spcAft>
            </a:pPr>
            <a:r>
              <a:rPr lang="en-US" sz="2000">
                <a:solidFill>
                  <a:schemeClr val="bg1"/>
                </a:solidFill>
                <a:latin typeface="Arial" charset="0"/>
              </a:rPr>
              <a:t>Sub-Saharan Africa: 	Zambia, Ghana, Senegal, Mauritania</a:t>
            </a:r>
          </a:p>
          <a:p>
            <a:pPr>
              <a:lnSpc>
                <a:spcPct val="120000"/>
              </a:lnSpc>
              <a:spcBef>
                <a:spcPct val="5000"/>
              </a:spcBef>
              <a:spcAft>
                <a:spcPct val="5000"/>
              </a:spcAft>
            </a:pPr>
            <a:r>
              <a:rPr lang="en-US" sz="2000">
                <a:solidFill>
                  <a:schemeClr val="bg1"/>
                </a:solidFill>
                <a:latin typeface="Arial" charset="0"/>
              </a:rPr>
              <a:t>Pacific basin: 		Fed States of Micronesia, Palau, New Caledonia, 			Marshall Islands</a:t>
            </a:r>
          </a:p>
          <a:p>
            <a:pPr>
              <a:lnSpc>
                <a:spcPct val="120000"/>
              </a:lnSpc>
              <a:spcBef>
                <a:spcPct val="5000"/>
              </a:spcBef>
              <a:spcAft>
                <a:spcPct val="5000"/>
              </a:spcAft>
            </a:pPr>
            <a:r>
              <a:rPr lang="en-US" sz="2000">
                <a:solidFill>
                  <a:schemeClr val="bg1"/>
                </a:solidFill>
                <a:latin typeface="Arial" charset="0"/>
              </a:rPr>
              <a:t>United States: 		Post-Katrina</a:t>
            </a:r>
            <a:r>
              <a:rPr lang="en-US" sz="2000"/>
              <a:t> </a:t>
            </a:r>
          </a:p>
        </p:txBody>
      </p:sp>
      <p:pic>
        <p:nvPicPr>
          <p:cNvPr id="6147" name="Picture 1029" descr="f:\Norton\Norton\Norton\MEDCAP June 2008\MEDCAP\DCIM\100ND2HS\DSC_0742.JPG"/>
          <p:cNvPicPr>
            <a:picLocks noChangeAspect="1" noChangeArrowheads="1"/>
          </p:cNvPicPr>
          <p:nvPr/>
        </p:nvPicPr>
        <p:blipFill>
          <a:blip r:embed="rId2" cstate="print"/>
          <a:srcRect/>
          <a:stretch>
            <a:fillRect/>
          </a:stretch>
        </p:blipFill>
        <p:spPr bwMode="auto">
          <a:xfrm>
            <a:off x="5346700" y="207963"/>
            <a:ext cx="3797300" cy="2514600"/>
          </a:xfrm>
          <a:prstGeom prst="rect">
            <a:avLst/>
          </a:prstGeom>
          <a:noFill/>
          <a:ln w="9525">
            <a:noFill/>
            <a:miter lim="800000"/>
            <a:headEnd/>
            <a:tailEnd/>
          </a:ln>
        </p:spPr>
      </p:pic>
      <p:sp>
        <p:nvSpPr>
          <p:cNvPr id="103430" name="Text Box 4"/>
          <p:cNvSpPr txBox="1">
            <a:spLocks noChangeArrowheads="1"/>
          </p:cNvSpPr>
          <p:nvPr/>
        </p:nvSpPr>
        <p:spPr bwMode="auto">
          <a:xfrm>
            <a:off x="384175" y="3933825"/>
            <a:ext cx="8759825" cy="2662267"/>
          </a:xfrm>
          <a:prstGeom prst="rect">
            <a:avLst/>
          </a:prstGeom>
          <a:noFill/>
          <a:ln w="9525">
            <a:noFill/>
            <a:miter lim="800000"/>
            <a:headEnd/>
            <a:tailEnd/>
          </a:ln>
        </p:spPr>
        <p:txBody>
          <a:bodyPr>
            <a:spAutoFit/>
          </a:bodyPr>
          <a:lstStyle/>
          <a:p>
            <a:r>
              <a:rPr lang="en-US" sz="4400" b="1" dirty="0">
                <a:solidFill>
                  <a:srgbClr val="FFFF00"/>
                </a:solidFill>
                <a:latin typeface="Arial" charset="0"/>
              </a:rPr>
              <a:t>     </a:t>
            </a:r>
            <a:endParaRPr lang="en-US" sz="2000" dirty="0"/>
          </a:p>
          <a:p>
            <a:pPr>
              <a:lnSpc>
                <a:spcPct val="120000"/>
              </a:lnSpc>
              <a:spcBef>
                <a:spcPct val="5000"/>
              </a:spcBef>
              <a:spcAft>
                <a:spcPct val="5000"/>
              </a:spcAft>
            </a:pPr>
            <a:r>
              <a:rPr lang="en-US" sz="2000" dirty="0">
                <a:solidFill>
                  <a:schemeClr val="bg1"/>
                </a:solidFill>
                <a:latin typeface="Arial" charset="0"/>
              </a:rPr>
              <a:t>… with </a:t>
            </a:r>
            <a:r>
              <a:rPr lang="en-US" sz="2000" dirty="0" err="1">
                <a:solidFill>
                  <a:schemeClr val="bg1"/>
                </a:solidFill>
                <a:latin typeface="Arial" charset="0"/>
              </a:rPr>
              <a:t>DoD</a:t>
            </a:r>
            <a:r>
              <a:rPr lang="en-US" sz="2000" dirty="0">
                <a:solidFill>
                  <a:schemeClr val="bg1"/>
                </a:solidFill>
                <a:latin typeface="Arial" charset="0"/>
              </a:rPr>
              <a:t>, NGOs, State Dept, Public Health Service</a:t>
            </a:r>
            <a:r>
              <a:rPr lang="en-US" sz="2000" dirty="0" smtClean="0">
                <a:solidFill>
                  <a:schemeClr val="bg1"/>
                </a:solidFill>
                <a:latin typeface="Arial" charset="0"/>
              </a:rPr>
              <a:t>, Peace Corps,                           </a:t>
            </a:r>
            <a:r>
              <a:rPr lang="en-US" sz="2000" dirty="0">
                <a:solidFill>
                  <a:schemeClr val="bg1"/>
                </a:solidFill>
                <a:latin typeface="Arial" charset="0"/>
              </a:rPr>
              <a:t>non-US peacekeeping agencies, international service </a:t>
            </a:r>
            <a:r>
              <a:rPr lang="en-US" sz="2000" dirty="0" smtClean="0">
                <a:solidFill>
                  <a:schemeClr val="bg1"/>
                </a:solidFill>
                <a:latin typeface="Arial" charset="0"/>
              </a:rPr>
              <a:t>agencies.</a:t>
            </a:r>
            <a:endParaRPr lang="en-US" sz="2000" dirty="0">
              <a:solidFill>
                <a:schemeClr val="bg1"/>
              </a:solidFill>
              <a:latin typeface="Arial" charset="0"/>
            </a:endParaRPr>
          </a:p>
          <a:p>
            <a:pPr>
              <a:lnSpc>
                <a:spcPct val="120000"/>
              </a:lnSpc>
              <a:spcBef>
                <a:spcPct val="5000"/>
              </a:spcBef>
              <a:spcAft>
                <a:spcPct val="5000"/>
              </a:spcAft>
            </a:pPr>
            <a:r>
              <a:rPr lang="en-US" sz="2000" dirty="0" smtClean="0">
                <a:solidFill>
                  <a:schemeClr val="bg1"/>
                </a:solidFill>
                <a:latin typeface="Arial" charset="0"/>
              </a:rPr>
              <a:t>… engaged </a:t>
            </a:r>
            <a:r>
              <a:rPr lang="en-US" sz="2000" dirty="0">
                <a:solidFill>
                  <a:schemeClr val="bg1"/>
                </a:solidFill>
                <a:latin typeface="Arial" charset="0"/>
              </a:rPr>
              <a:t>in disaster response, HIV/AIDS programs, leprosy control,  medical education, develop public health programs, control disease outbreaks, </a:t>
            </a:r>
            <a:r>
              <a:rPr lang="en-US" sz="2000" dirty="0" err="1">
                <a:solidFill>
                  <a:schemeClr val="bg1"/>
                </a:solidFill>
                <a:latin typeface="Arial" charset="0"/>
              </a:rPr>
              <a:t>leishmaniasis</a:t>
            </a:r>
            <a:r>
              <a:rPr lang="en-US" sz="2000" dirty="0">
                <a:solidFill>
                  <a:schemeClr val="bg1"/>
                </a:solidFill>
                <a:latin typeface="Arial" charset="0"/>
              </a:rPr>
              <a:t> investigations, develop telemedicine programs.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ChangeArrowheads="1"/>
          </p:cNvSpPr>
          <p:nvPr/>
        </p:nvSpPr>
        <p:spPr bwMode="auto">
          <a:xfrm>
            <a:off x="0" y="0"/>
            <a:ext cx="9144000" cy="6858000"/>
          </a:xfrm>
          <a:prstGeom prst="rect">
            <a:avLst/>
          </a:prstGeom>
          <a:solidFill>
            <a:schemeClr val="tx2"/>
          </a:solidFill>
          <a:ln w="9525">
            <a:noFill/>
            <a:miter lim="800000"/>
            <a:headEnd/>
            <a:tailEnd/>
          </a:ln>
          <a:effectLst/>
        </p:spPr>
        <p:txBody>
          <a:bodyPr wrap="none" anchor="ctr"/>
          <a:lstStyle/>
          <a:p>
            <a:endParaRPr lang="en-US">
              <a:latin typeface="+mn-lt"/>
            </a:endParaRPr>
          </a:p>
        </p:txBody>
      </p:sp>
      <p:sp>
        <p:nvSpPr>
          <p:cNvPr id="405507" name="Rectangle 3"/>
          <p:cNvSpPr>
            <a:spLocks noGrp="1" noChangeArrowheads="1"/>
          </p:cNvSpPr>
          <p:nvPr>
            <p:ph type="title"/>
          </p:nvPr>
        </p:nvSpPr>
        <p:spPr/>
        <p:txBody>
          <a:bodyPr/>
          <a:lstStyle/>
          <a:p>
            <a:endParaRPr lang="en-US">
              <a:latin typeface="+mn-lt"/>
            </a:endParaRPr>
          </a:p>
        </p:txBody>
      </p:sp>
      <p:sp>
        <p:nvSpPr>
          <p:cNvPr id="405508" name="Rectangle 4"/>
          <p:cNvSpPr>
            <a:spLocks noGrp="1" noChangeArrowheads="1"/>
          </p:cNvSpPr>
          <p:nvPr>
            <p:ph type="body" idx="1"/>
          </p:nvPr>
        </p:nvSpPr>
        <p:spPr/>
        <p:txBody>
          <a:bodyPr/>
          <a:lstStyle/>
          <a:p>
            <a:endParaRPr lang="en-US"/>
          </a:p>
        </p:txBody>
      </p:sp>
      <p:pic>
        <p:nvPicPr>
          <p:cNvPr id="405509" name="Picture 5" descr="PHIL Image 9217"/>
          <p:cNvPicPr>
            <a:picLocks noChangeAspect="1" noChangeArrowheads="1"/>
          </p:cNvPicPr>
          <p:nvPr/>
        </p:nvPicPr>
        <p:blipFill>
          <a:blip r:embed="rId2" cstate="print"/>
          <a:srcRect l="5815" t="6119" r="7788" b="4738"/>
          <a:stretch>
            <a:fillRect/>
          </a:stretch>
        </p:blipFill>
        <p:spPr bwMode="auto">
          <a:xfrm>
            <a:off x="838200" y="228600"/>
            <a:ext cx="7188200" cy="5391150"/>
          </a:xfrm>
          <a:prstGeom prst="rect">
            <a:avLst/>
          </a:prstGeom>
          <a:noFill/>
        </p:spPr>
      </p:pic>
      <p:sp>
        <p:nvSpPr>
          <p:cNvPr id="405510" name="Text Box 6"/>
          <p:cNvSpPr txBox="1">
            <a:spLocks noChangeArrowheads="1"/>
          </p:cNvSpPr>
          <p:nvPr/>
        </p:nvSpPr>
        <p:spPr bwMode="auto">
          <a:xfrm>
            <a:off x="225425" y="5943600"/>
            <a:ext cx="8691563" cy="457200"/>
          </a:xfrm>
          <a:prstGeom prst="rect">
            <a:avLst/>
          </a:prstGeom>
          <a:noFill/>
          <a:ln w="9525">
            <a:noFill/>
            <a:miter lim="800000"/>
            <a:headEnd/>
            <a:tailEnd/>
          </a:ln>
          <a:effectLst/>
        </p:spPr>
        <p:txBody>
          <a:bodyPr wrap="none">
            <a:spAutoFit/>
          </a:bodyPr>
          <a:lstStyle/>
          <a:p>
            <a:r>
              <a:rPr lang="en-US" sz="2400">
                <a:solidFill>
                  <a:schemeClr val="bg1"/>
                </a:solidFill>
                <a:latin typeface="+mn-lt"/>
              </a:rPr>
              <a:t>Lice are true insects with 3 pairs of legs and 3 body segments. </a:t>
            </a:r>
          </a:p>
        </p:txBody>
      </p:sp>
      <p:grpSp>
        <p:nvGrpSpPr>
          <p:cNvPr id="2" name="Group 7"/>
          <p:cNvGrpSpPr>
            <a:grpSpLocks/>
          </p:cNvGrpSpPr>
          <p:nvPr/>
        </p:nvGrpSpPr>
        <p:grpSpPr bwMode="auto">
          <a:xfrm>
            <a:off x="2514600" y="485775"/>
            <a:ext cx="5438775" cy="3095625"/>
            <a:chOff x="1584" y="306"/>
            <a:chExt cx="3426" cy="1950"/>
          </a:xfrm>
        </p:grpSpPr>
        <p:sp>
          <p:nvSpPr>
            <p:cNvPr id="405512" name="Rectangle 8"/>
            <p:cNvSpPr>
              <a:spLocks noChangeArrowheads="1"/>
            </p:cNvSpPr>
            <p:nvPr/>
          </p:nvSpPr>
          <p:spPr bwMode="auto">
            <a:xfrm>
              <a:off x="1584" y="1440"/>
              <a:ext cx="48" cy="720"/>
            </a:xfrm>
            <a:prstGeom prst="rect">
              <a:avLst/>
            </a:prstGeom>
            <a:solidFill>
              <a:schemeClr val="accent1"/>
            </a:solidFill>
            <a:ln w="9525">
              <a:solidFill>
                <a:schemeClr val="tx1"/>
              </a:solidFill>
              <a:miter lim="800000"/>
              <a:headEnd/>
              <a:tailEnd/>
            </a:ln>
            <a:effectLst/>
          </p:spPr>
          <p:txBody>
            <a:bodyPr wrap="none" anchor="ctr"/>
            <a:lstStyle/>
            <a:p>
              <a:endParaRPr lang="en-US">
                <a:latin typeface="+mn-lt"/>
              </a:endParaRPr>
            </a:p>
          </p:txBody>
        </p:sp>
        <p:sp>
          <p:nvSpPr>
            <p:cNvPr id="405513" name="Rectangle 9"/>
            <p:cNvSpPr>
              <a:spLocks noChangeArrowheads="1"/>
            </p:cNvSpPr>
            <p:nvPr/>
          </p:nvSpPr>
          <p:spPr bwMode="auto">
            <a:xfrm>
              <a:off x="1872" y="1344"/>
              <a:ext cx="48" cy="912"/>
            </a:xfrm>
            <a:prstGeom prst="rect">
              <a:avLst/>
            </a:prstGeom>
            <a:solidFill>
              <a:schemeClr val="accent1"/>
            </a:solidFill>
            <a:ln w="9525">
              <a:solidFill>
                <a:schemeClr val="tx1"/>
              </a:solidFill>
              <a:miter lim="800000"/>
              <a:headEnd/>
              <a:tailEnd/>
            </a:ln>
            <a:effectLst/>
          </p:spPr>
          <p:txBody>
            <a:bodyPr wrap="none" anchor="ctr"/>
            <a:lstStyle/>
            <a:p>
              <a:endParaRPr lang="en-US">
                <a:latin typeface="+mn-lt"/>
              </a:endParaRPr>
            </a:p>
          </p:txBody>
        </p:sp>
        <p:sp>
          <p:nvSpPr>
            <p:cNvPr id="405514" name="Rectangle 10"/>
            <p:cNvSpPr>
              <a:spLocks noChangeArrowheads="1"/>
            </p:cNvSpPr>
            <p:nvPr/>
          </p:nvSpPr>
          <p:spPr bwMode="auto">
            <a:xfrm>
              <a:off x="2160" y="1296"/>
              <a:ext cx="48" cy="960"/>
            </a:xfrm>
            <a:prstGeom prst="rect">
              <a:avLst/>
            </a:prstGeom>
            <a:solidFill>
              <a:schemeClr val="accent1"/>
            </a:solidFill>
            <a:ln w="9525">
              <a:solidFill>
                <a:schemeClr val="tx1"/>
              </a:solidFill>
              <a:miter lim="800000"/>
              <a:headEnd/>
              <a:tailEnd/>
            </a:ln>
            <a:effectLst/>
          </p:spPr>
          <p:txBody>
            <a:bodyPr wrap="none" anchor="ctr"/>
            <a:lstStyle/>
            <a:p>
              <a:endParaRPr lang="en-US">
                <a:latin typeface="+mn-lt"/>
              </a:endParaRPr>
            </a:p>
          </p:txBody>
        </p:sp>
        <p:sp>
          <p:nvSpPr>
            <p:cNvPr id="405515" name="Text Box 11"/>
            <p:cNvSpPr txBox="1">
              <a:spLocks noChangeArrowheads="1"/>
            </p:cNvSpPr>
            <p:nvPr/>
          </p:nvSpPr>
          <p:spPr bwMode="auto">
            <a:xfrm>
              <a:off x="2880" y="306"/>
              <a:ext cx="2130" cy="330"/>
            </a:xfrm>
            <a:prstGeom prst="rect">
              <a:avLst/>
            </a:prstGeom>
            <a:solidFill>
              <a:schemeClr val="accent1"/>
            </a:solidFill>
            <a:ln w="28575">
              <a:solidFill>
                <a:schemeClr val="bg1"/>
              </a:solidFill>
              <a:miter lim="800000"/>
              <a:headEnd/>
              <a:tailEnd/>
            </a:ln>
            <a:effectLst/>
          </p:spPr>
          <p:txBody>
            <a:bodyPr wrap="none">
              <a:spAutoFit/>
            </a:bodyPr>
            <a:lstStyle/>
            <a:p>
              <a:r>
                <a:rPr lang="en-US" sz="2800" b="1">
                  <a:latin typeface="+mn-lt"/>
                </a:rPr>
                <a:t>Three pairs of legs</a:t>
              </a:r>
            </a:p>
          </p:txBody>
        </p:sp>
        <p:sp>
          <p:nvSpPr>
            <p:cNvPr id="405516" name="Line 12"/>
            <p:cNvSpPr>
              <a:spLocks noChangeShapeType="1"/>
            </p:cNvSpPr>
            <p:nvPr/>
          </p:nvSpPr>
          <p:spPr bwMode="auto">
            <a:xfrm flipH="1">
              <a:off x="2208" y="624"/>
              <a:ext cx="672" cy="720"/>
            </a:xfrm>
            <a:prstGeom prst="line">
              <a:avLst/>
            </a:prstGeom>
            <a:noFill/>
            <a:ln w="38100">
              <a:solidFill>
                <a:schemeClr val="bg1"/>
              </a:solidFill>
              <a:round/>
              <a:headEnd/>
              <a:tailEnd type="triangle" w="med" len="med"/>
            </a:ln>
            <a:effectLst/>
          </p:spPr>
          <p:txBody>
            <a:bodyPr/>
            <a:lstStyle/>
            <a:p>
              <a:endParaRPr lang="en-US">
                <a:latin typeface="+mn-lt"/>
              </a:endParaRPr>
            </a:p>
          </p:txBody>
        </p:sp>
      </p:grpSp>
      <p:sp>
        <p:nvSpPr>
          <p:cNvPr id="405517" name="Rectangle 13"/>
          <p:cNvSpPr>
            <a:spLocks noChangeArrowheads="1"/>
          </p:cNvSpPr>
          <p:nvPr/>
        </p:nvSpPr>
        <p:spPr bwMode="auto">
          <a:xfrm>
            <a:off x="3810000" y="2743200"/>
            <a:ext cx="3962400" cy="457200"/>
          </a:xfrm>
          <a:prstGeom prst="rect">
            <a:avLst/>
          </a:prstGeom>
          <a:gradFill rotWithShape="1">
            <a:gsLst>
              <a:gs pos="0">
                <a:srgbClr val="FFFF99">
                  <a:alpha val="73000"/>
                </a:srgbClr>
              </a:gs>
              <a:gs pos="100000">
                <a:srgbClr val="FFFF99">
                  <a:alpha val="71001"/>
                </a:srgbClr>
              </a:gs>
            </a:gsLst>
            <a:lin ang="5400000" scaled="1"/>
          </a:gradFill>
          <a:ln w="28575">
            <a:solidFill>
              <a:schemeClr val="bg1"/>
            </a:solidFill>
            <a:miter lim="800000"/>
            <a:headEnd/>
            <a:tailEnd/>
          </a:ln>
          <a:effectLst/>
        </p:spPr>
        <p:txBody>
          <a:bodyPr wrap="none" anchor="ctr"/>
          <a:lstStyle/>
          <a:p>
            <a:pPr algn="ctr"/>
            <a:r>
              <a:rPr lang="en-US" sz="2000" b="1">
                <a:solidFill>
                  <a:schemeClr val="tx2"/>
                </a:solidFill>
                <a:latin typeface="+mn-lt"/>
              </a:rPr>
              <a:t>Abdomen</a:t>
            </a:r>
          </a:p>
        </p:txBody>
      </p:sp>
      <p:sp>
        <p:nvSpPr>
          <p:cNvPr id="405518" name="Rectangle 14"/>
          <p:cNvSpPr>
            <a:spLocks noChangeArrowheads="1"/>
          </p:cNvSpPr>
          <p:nvPr/>
        </p:nvSpPr>
        <p:spPr bwMode="auto">
          <a:xfrm rot="-1955555">
            <a:off x="2438400" y="2590800"/>
            <a:ext cx="1371600" cy="457200"/>
          </a:xfrm>
          <a:prstGeom prst="rect">
            <a:avLst/>
          </a:prstGeom>
          <a:gradFill rotWithShape="1">
            <a:gsLst>
              <a:gs pos="0">
                <a:srgbClr val="FFFF99">
                  <a:alpha val="80000"/>
                </a:srgbClr>
              </a:gs>
              <a:gs pos="100000">
                <a:srgbClr val="FFFF99">
                  <a:alpha val="80000"/>
                </a:srgbClr>
              </a:gs>
            </a:gsLst>
            <a:lin ang="5400000" scaled="1"/>
          </a:gradFill>
          <a:ln w="28575">
            <a:solidFill>
              <a:schemeClr val="bg1"/>
            </a:solidFill>
            <a:miter lim="800000"/>
            <a:headEnd/>
            <a:tailEnd/>
          </a:ln>
          <a:effectLst/>
        </p:spPr>
        <p:txBody>
          <a:bodyPr wrap="none" anchor="ctr"/>
          <a:lstStyle/>
          <a:p>
            <a:pPr algn="ctr"/>
            <a:r>
              <a:rPr lang="en-US" sz="2000" b="1">
                <a:solidFill>
                  <a:schemeClr val="tx2"/>
                </a:solidFill>
                <a:latin typeface="+mn-lt"/>
              </a:rPr>
              <a:t>Thorax</a:t>
            </a:r>
          </a:p>
        </p:txBody>
      </p:sp>
      <p:sp>
        <p:nvSpPr>
          <p:cNvPr id="405519" name="Rectangle 15"/>
          <p:cNvSpPr>
            <a:spLocks noChangeArrowheads="1"/>
          </p:cNvSpPr>
          <p:nvPr/>
        </p:nvSpPr>
        <p:spPr bwMode="auto">
          <a:xfrm>
            <a:off x="609600" y="2667000"/>
            <a:ext cx="990600" cy="457200"/>
          </a:xfrm>
          <a:prstGeom prst="rect">
            <a:avLst/>
          </a:prstGeom>
          <a:gradFill rotWithShape="1">
            <a:gsLst>
              <a:gs pos="0">
                <a:srgbClr val="FFFF99"/>
              </a:gs>
              <a:gs pos="100000">
                <a:srgbClr val="FFFF99"/>
              </a:gs>
            </a:gsLst>
            <a:lin ang="5400000" scaled="1"/>
          </a:gradFill>
          <a:ln w="28575">
            <a:solidFill>
              <a:schemeClr val="bg1"/>
            </a:solidFill>
            <a:miter lim="800000"/>
            <a:headEnd/>
            <a:tailEnd/>
          </a:ln>
          <a:effectLst/>
        </p:spPr>
        <p:txBody>
          <a:bodyPr wrap="none" anchor="ctr"/>
          <a:lstStyle/>
          <a:p>
            <a:pPr algn="ctr"/>
            <a:r>
              <a:rPr lang="en-US" sz="2000" b="1">
                <a:solidFill>
                  <a:schemeClr val="tx2"/>
                </a:solidFill>
                <a:latin typeface="+mn-lt"/>
              </a:rPr>
              <a:t>Head</a:t>
            </a:r>
          </a:p>
        </p:txBody>
      </p:sp>
      <p:sp>
        <p:nvSpPr>
          <p:cNvPr id="405520" name="Text Box 16"/>
          <p:cNvSpPr txBox="1">
            <a:spLocks noChangeArrowheads="1"/>
          </p:cNvSpPr>
          <p:nvPr/>
        </p:nvSpPr>
        <p:spPr bwMode="auto">
          <a:xfrm>
            <a:off x="4419600" y="4724400"/>
            <a:ext cx="3875088" cy="528638"/>
          </a:xfrm>
          <a:prstGeom prst="rect">
            <a:avLst/>
          </a:prstGeom>
          <a:solidFill>
            <a:srgbClr val="FFFF99"/>
          </a:solidFill>
          <a:ln w="9525">
            <a:solidFill>
              <a:schemeClr val="bg1"/>
            </a:solidFill>
            <a:miter lim="800000"/>
            <a:headEnd/>
            <a:tailEnd/>
          </a:ln>
          <a:effectLst/>
        </p:spPr>
        <p:txBody>
          <a:bodyPr wrap="none">
            <a:spAutoFit/>
          </a:bodyPr>
          <a:lstStyle/>
          <a:p>
            <a:r>
              <a:rPr lang="en-US" sz="2800" b="1">
                <a:solidFill>
                  <a:schemeClr val="tx2"/>
                </a:solidFill>
                <a:latin typeface="+mn-lt"/>
              </a:rPr>
              <a:t>Three body segments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2500"/>
                            </p:stCondLst>
                            <p:childTnLst>
                              <p:par>
                                <p:cTn id="9" presetID="9" presetClass="exit" presetSubtype="0" fill="hold" nodeType="afterEffect">
                                  <p:stCondLst>
                                    <p:cond delay="4000"/>
                                  </p:stCondLst>
                                  <p:childTnLst>
                                    <p:animEffect transition="out" filter="dissolv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9" presetClass="entr" presetSubtype="0" fill="hold" grpId="0" nodeType="withEffect">
                                  <p:stCondLst>
                                    <p:cond delay="500"/>
                                  </p:stCondLst>
                                  <p:childTnLst>
                                    <p:set>
                                      <p:cBhvr>
                                        <p:cTn id="13" dur="1" fill="hold">
                                          <p:stCondLst>
                                            <p:cond delay="0"/>
                                          </p:stCondLst>
                                        </p:cTn>
                                        <p:tgtEl>
                                          <p:spTgt spid="405520"/>
                                        </p:tgtEl>
                                        <p:attrNameLst>
                                          <p:attrName>style.visibility</p:attrName>
                                        </p:attrNameLst>
                                      </p:cBhvr>
                                      <p:to>
                                        <p:strVal val="visible"/>
                                      </p:to>
                                    </p:set>
                                    <p:animEffect transition="in" filter="dissolve">
                                      <p:cBhvr>
                                        <p:cTn id="14" dur="500"/>
                                        <p:tgtEl>
                                          <p:spTgt spid="405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body" idx="1"/>
          </p:nvPr>
        </p:nvSpPr>
        <p:spPr/>
        <p:txBody>
          <a:bodyPr/>
          <a:lstStyle/>
          <a:p>
            <a:endParaRPr lang="en-US"/>
          </a:p>
        </p:txBody>
      </p:sp>
      <p:pic>
        <p:nvPicPr>
          <p:cNvPr id="406531" name="Picture 3" descr="PHIL Image 9216"/>
          <p:cNvPicPr>
            <a:picLocks noChangeAspect="1" noChangeArrowheads="1"/>
          </p:cNvPicPr>
          <p:nvPr/>
        </p:nvPicPr>
        <p:blipFill>
          <a:blip r:embed="rId2" cstate="print"/>
          <a:srcRect l="16000" t="20425" r="13142" b="13866"/>
          <a:stretch>
            <a:fillRect/>
          </a:stretch>
        </p:blipFill>
        <p:spPr bwMode="auto">
          <a:xfrm>
            <a:off x="0" y="179388"/>
            <a:ext cx="6022975" cy="3752850"/>
          </a:xfrm>
          <a:prstGeom prst="rect">
            <a:avLst/>
          </a:prstGeom>
          <a:noFill/>
        </p:spPr>
      </p:pic>
      <p:pic>
        <p:nvPicPr>
          <p:cNvPr id="406532" name="Picture 4" descr="PHIL Image 377"/>
          <p:cNvPicPr>
            <a:picLocks noChangeAspect="1" noChangeArrowheads="1"/>
          </p:cNvPicPr>
          <p:nvPr/>
        </p:nvPicPr>
        <p:blipFill>
          <a:blip r:embed="rId3" cstate="print"/>
          <a:srcRect t="7927" r="3999" b="18011"/>
          <a:stretch>
            <a:fillRect/>
          </a:stretch>
        </p:blipFill>
        <p:spPr bwMode="auto">
          <a:xfrm>
            <a:off x="355600" y="3981450"/>
            <a:ext cx="4848225" cy="2517775"/>
          </a:xfrm>
          <a:prstGeom prst="rect">
            <a:avLst/>
          </a:prstGeom>
          <a:noFill/>
        </p:spPr>
      </p:pic>
      <p:sp>
        <p:nvSpPr>
          <p:cNvPr id="406533" name="Rectangle 5"/>
          <p:cNvSpPr>
            <a:spLocks noGrp="1" noChangeArrowheads="1"/>
          </p:cNvSpPr>
          <p:nvPr>
            <p:ph type="title"/>
          </p:nvPr>
        </p:nvSpPr>
        <p:spPr>
          <a:xfrm>
            <a:off x="3886200" y="304800"/>
            <a:ext cx="4800600" cy="1143000"/>
          </a:xfrm>
        </p:spPr>
        <p:txBody>
          <a:bodyPr/>
          <a:lstStyle/>
          <a:p>
            <a:r>
              <a:rPr lang="en-US" sz="4000">
                <a:latin typeface="+mn-lt"/>
              </a:rPr>
              <a:t>Female </a:t>
            </a:r>
            <a:r>
              <a:rPr lang="en-US" sz="4000" i="1">
                <a:latin typeface="+mn-lt"/>
              </a:rPr>
              <a:t>Pediculus humanus </a:t>
            </a:r>
            <a:r>
              <a:rPr lang="en-US" sz="4000">
                <a:latin typeface="+mn-lt"/>
              </a:rPr>
              <a:t>var</a:t>
            </a:r>
            <a:r>
              <a:rPr lang="en-US" sz="4000" i="1">
                <a:latin typeface="+mn-lt"/>
              </a:rPr>
              <a:t> capitis</a:t>
            </a:r>
          </a:p>
        </p:txBody>
      </p:sp>
      <p:sp>
        <p:nvSpPr>
          <p:cNvPr id="406534" name="Text Box 6"/>
          <p:cNvSpPr txBox="1">
            <a:spLocks noChangeArrowheads="1"/>
          </p:cNvSpPr>
          <p:nvPr/>
        </p:nvSpPr>
        <p:spPr bwMode="auto">
          <a:xfrm>
            <a:off x="5334000" y="4572000"/>
            <a:ext cx="2895600" cy="1200329"/>
          </a:xfrm>
          <a:prstGeom prst="rect">
            <a:avLst/>
          </a:prstGeom>
          <a:noFill/>
          <a:ln w="9525">
            <a:noFill/>
            <a:miter lim="800000"/>
            <a:headEnd/>
            <a:tailEnd/>
          </a:ln>
          <a:effectLst/>
        </p:spPr>
        <p:txBody>
          <a:bodyPr>
            <a:spAutoFit/>
          </a:bodyPr>
          <a:lstStyle/>
          <a:p>
            <a:pPr algn="ctr"/>
            <a:r>
              <a:rPr lang="en-US" sz="2400" dirty="0">
                <a:solidFill>
                  <a:schemeClr val="bg1"/>
                </a:solidFill>
                <a:latin typeface="+mn-lt"/>
              </a:rPr>
              <a:t>Head lice transmit no diseases.</a:t>
            </a:r>
          </a:p>
          <a:p>
            <a:pPr algn="ctr"/>
            <a:r>
              <a:rPr lang="en-US" sz="2400" dirty="0">
                <a:solidFill>
                  <a:schemeClr val="bg1"/>
                </a:solidFill>
                <a:latin typeface="+mn-lt"/>
              </a:rPr>
              <a:t>Body lice do.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000"/>
                                  </p:stCondLst>
                                  <p:childTnLst>
                                    <p:set>
                                      <p:cBhvr>
                                        <p:cTn id="6" dur="1" fill="hold">
                                          <p:stCondLst>
                                            <p:cond delay="0"/>
                                          </p:stCondLst>
                                        </p:cTn>
                                        <p:tgtEl>
                                          <p:spTgt spid="406534"/>
                                        </p:tgtEl>
                                        <p:attrNameLst>
                                          <p:attrName>style.visibility</p:attrName>
                                        </p:attrNameLst>
                                      </p:cBhvr>
                                      <p:to>
                                        <p:strVal val="visible"/>
                                      </p:to>
                                    </p:set>
                                    <p:anim calcmode="lin" valueType="num">
                                      <p:cBhvr additive="base">
                                        <p:cTn id="7" dur="500" fill="hold"/>
                                        <p:tgtEl>
                                          <p:spTgt spid="406534"/>
                                        </p:tgtEl>
                                        <p:attrNameLst>
                                          <p:attrName>ppt_x</p:attrName>
                                        </p:attrNameLst>
                                      </p:cBhvr>
                                      <p:tavLst>
                                        <p:tav tm="0">
                                          <p:val>
                                            <p:strVal val="1+#ppt_w/2"/>
                                          </p:val>
                                        </p:tav>
                                        <p:tav tm="100000">
                                          <p:val>
                                            <p:strVal val="#ppt_x"/>
                                          </p:val>
                                        </p:tav>
                                      </p:tavLst>
                                    </p:anim>
                                    <p:anim calcmode="lin" valueType="num">
                                      <p:cBhvr additive="base">
                                        <p:cTn id="8" dur="500" fill="hold"/>
                                        <p:tgtEl>
                                          <p:spTgt spid="4065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1981200" y="228600"/>
            <a:ext cx="5181600" cy="792163"/>
          </a:xfrm>
        </p:spPr>
        <p:txBody>
          <a:bodyPr/>
          <a:lstStyle/>
          <a:p>
            <a:r>
              <a:rPr lang="en-US" sz="3600" b="1">
                <a:latin typeface="+mn-lt"/>
              </a:rPr>
              <a:t>Nits are louse eggs</a:t>
            </a:r>
          </a:p>
        </p:txBody>
      </p:sp>
      <p:sp>
        <p:nvSpPr>
          <p:cNvPr id="408579" name="Rectangle 3"/>
          <p:cNvSpPr>
            <a:spLocks noGrp="1" noChangeArrowheads="1"/>
          </p:cNvSpPr>
          <p:nvPr>
            <p:ph type="body" idx="1"/>
          </p:nvPr>
        </p:nvSpPr>
        <p:spPr/>
        <p:txBody>
          <a:bodyPr/>
          <a:lstStyle/>
          <a:p>
            <a:endParaRPr lang="en-US"/>
          </a:p>
        </p:txBody>
      </p:sp>
      <p:pic>
        <p:nvPicPr>
          <p:cNvPr id="408580" name="Picture 4" descr="PHIL Image 378"/>
          <p:cNvPicPr>
            <a:picLocks noChangeAspect="1" noChangeArrowheads="1"/>
          </p:cNvPicPr>
          <p:nvPr/>
        </p:nvPicPr>
        <p:blipFill>
          <a:blip r:embed="rId2" cstate="print"/>
          <a:srcRect l="31361" t="20967" r="14201" b="6451"/>
          <a:stretch>
            <a:fillRect/>
          </a:stretch>
        </p:blipFill>
        <p:spPr bwMode="auto">
          <a:xfrm>
            <a:off x="4191000" y="1066800"/>
            <a:ext cx="2665413" cy="5213350"/>
          </a:xfrm>
          <a:prstGeom prst="rect">
            <a:avLst/>
          </a:prstGeom>
          <a:noFill/>
        </p:spPr>
      </p:pic>
      <p:sp>
        <p:nvSpPr>
          <p:cNvPr id="408581" name="Text Box 5"/>
          <p:cNvSpPr txBox="1">
            <a:spLocks noChangeArrowheads="1"/>
          </p:cNvSpPr>
          <p:nvPr/>
        </p:nvSpPr>
        <p:spPr bwMode="auto">
          <a:xfrm>
            <a:off x="6858000" y="5181600"/>
            <a:ext cx="1771650" cy="466725"/>
          </a:xfrm>
          <a:prstGeom prst="rect">
            <a:avLst/>
          </a:prstGeom>
          <a:noFill/>
          <a:ln w="9525">
            <a:solidFill>
              <a:schemeClr val="bg1"/>
            </a:solidFill>
            <a:miter lim="800000"/>
            <a:headEnd/>
            <a:tailEnd/>
          </a:ln>
          <a:effectLst/>
        </p:spPr>
        <p:txBody>
          <a:bodyPr wrap="none">
            <a:spAutoFit/>
          </a:bodyPr>
          <a:lstStyle/>
          <a:p>
            <a:r>
              <a:rPr lang="en-US" sz="2400">
                <a:latin typeface="+mn-lt"/>
              </a:rPr>
              <a:t>Human hair</a:t>
            </a:r>
          </a:p>
        </p:txBody>
      </p:sp>
      <p:sp>
        <p:nvSpPr>
          <p:cNvPr id="408582" name="Text Box 6"/>
          <p:cNvSpPr txBox="1">
            <a:spLocks noChangeArrowheads="1"/>
          </p:cNvSpPr>
          <p:nvPr/>
        </p:nvSpPr>
        <p:spPr bwMode="auto">
          <a:xfrm>
            <a:off x="900113" y="3124200"/>
            <a:ext cx="3672031" cy="461665"/>
          </a:xfrm>
          <a:prstGeom prst="rect">
            <a:avLst/>
          </a:prstGeom>
          <a:solidFill>
            <a:schemeClr val="bg1"/>
          </a:solidFill>
          <a:ln w="28575">
            <a:solidFill>
              <a:srgbClr val="990033"/>
            </a:solidFill>
            <a:miter lim="800000"/>
            <a:headEnd/>
            <a:tailEnd/>
          </a:ln>
          <a:effectLst/>
        </p:spPr>
        <p:txBody>
          <a:bodyPr wrap="none">
            <a:spAutoFit/>
          </a:bodyPr>
          <a:lstStyle/>
          <a:p>
            <a:r>
              <a:rPr lang="en-US" sz="2400">
                <a:solidFill>
                  <a:srgbClr val="990033"/>
                </a:solidFill>
                <a:latin typeface="+mn-lt"/>
              </a:rPr>
              <a:t>Louse embryo’s eyespots</a:t>
            </a:r>
          </a:p>
        </p:txBody>
      </p:sp>
      <p:sp>
        <p:nvSpPr>
          <p:cNvPr id="408583" name="Line 7"/>
          <p:cNvSpPr>
            <a:spLocks noChangeShapeType="1"/>
          </p:cNvSpPr>
          <p:nvPr/>
        </p:nvSpPr>
        <p:spPr bwMode="auto">
          <a:xfrm flipV="1">
            <a:off x="4191000" y="2057400"/>
            <a:ext cx="990600" cy="1066800"/>
          </a:xfrm>
          <a:prstGeom prst="line">
            <a:avLst/>
          </a:prstGeom>
          <a:noFill/>
          <a:ln w="28575">
            <a:solidFill>
              <a:srgbClr val="990033"/>
            </a:solidFill>
            <a:round/>
            <a:headEnd/>
            <a:tailEnd type="triangle" w="med" len="med"/>
          </a:ln>
          <a:effectLst/>
        </p:spPr>
        <p:txBody>
          <a:bodyPr/>
          <a:lstStyle/>
          <a:p>
            <a:endParaRPr lang="en-US">
              <a:latin typeface="+mn-lt"/>
            </a:endParaRPr>
          </a:p>
        </p:txBody>
      </p:sp>
      <p:sp>
        <p:nvSpPr>
          <p:cNvPr id="408584" name="Line 8"/>
          <p:cNvSpPr>
            <a:spLocks noChangeShapeType="1"/>
          </p:cNvSpPr>
          <p:nvPr/>
        </p:nvSpPr>
        <p:spPr bwMode="auto">
          <a:xfrm flipH="1" flipV="1">
            <a:off x="5486400" y="5181600"/>
            <a:ext cx="1371600" cy="228600"/>
          </a:xfrm>
          <a:prstGeom prst="line">
            <a:avLst/>
          </a:prstGeom>
          <a:noFill/>
          <a:ln w="28575">
            <a:solidFill>
              <a:srgbClr val="FF0000"/>
            </a:solidFill>
            <a:round/>
            <a:headEnd/>
            <a:tailEnd type="triangle" w="med" len="med"/>
          </a:ln>
          <a:effectLst/>
        </p:spPr>
        <p:txBody>
          <a:bodyPr/>
          <a:lstStyle/>
          <a:p>
            <a:endParaRPr lang="en-US">
              <a:latin typeface="+mn-lt"/>
            </a:endParaRPr>
          </a:p>
        </p:txBody>
      </p:sp>
      <p:sp>
        <p:nvSpPr>
          <p:cNvPr id="408585" name="Text Box 9"/>
          <p:cNvSpPr txBox="1">
            <a:spLocks noChangeArrowheads="1"/>
          </p:cNvSpPr>
          <p:nvPr/>
        </p:nvSpPr>
        <p:spPr bwMode="auto">
          <a:xfrm>
            <a:off x="381000" y="4191000"/>
            <a:ext cx="3521075" cy="831850"/>
          </a:xfrm>
          <a:prstGeom prst="rect">
            <a:avLst/>
          </a:prstGeom>
          <a:solidFill>
            <a:srgbClr val="FFFF00"/>
          </a:solidFill>
          <a:ln w="9525">
            <a:solidFill>
              <a:schemeClr val="tx1"/>
            </a:solidFill>
            <a:miter lim="800000"/>
            <a:headEnd/>
            <a:tailEnd/>
          </a:ln>
          <a:effectLst/>
        </p:spPr>
        <p:txBody>
          <a:bodyPr>
            <a:spAutoFit/>
          </a:bodyPr>
          <a:lstStyle/>
          <a:p>
            <a:pPr algn="ctr"/>
            <a:r>
              <a:rPr lang="en-US" sz="2400">
                <a:solidFill>
                  <a:srgbClr val="000000"/>
                </a:solidFill>
                <a:latin typeface="+mn-lt"/>
              </a:rPr>
              <a:t>Is this the nit of a head louse or a body louse?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3500"/>
                                  </p:stCondLst>
                                  <p:childTnLst>
                                    <p:set>
                                      <p:cBhvr>
                                        <p:cTn id="6" dur="1" fill="hold">
                                          <p:stCondLst>
                                            <p:cond delay="0"/>
                                          </p:stCondLst>
                                        </p:cTn>
                                        <p:tgtEl>
                                          <p:spTgt spid="408585"/>
                                        </p:tgtEl>
                                        <p:attrNameLst>
                                          <p:attrName>style.visibility</p:attrName>
                                        </p:attrNameLst>
                                      </p:cBhvr>
                                      <p:to>
                                        <p:strVal val="visible"/>
                                      </p:to>
                                    </p:set>
                                    <p:anim calcmode="lin" valueType="num">
                                      <p:cBhvr additive="base">
                                        <p:cTn id="7" dur="500" fill="hold"/>
                                        <p:tgtEl>
                                          <p:spTgt spid="408585"/>
                                        </p:tgtEl>
                                        <p:attrNameLst>
                                          <p:attrName>ppt_x</p:attrName>
                                        </p:attrNameLst>
                                      </p:cBhvr>
                                      <p:tavLst>
                                        <p:tav tm="0">
                                          <p:val>
                                            <p:strVal val="0-#ppt_w/2"/>
                                          </p:val>
                                        </p:tav>
                                        <p:tav tm="100000">
                                          <p:val>
                                            <p:strVal val="#ppt_x"/>
                                          </p:val>
                                        </p:tav>
                                      </p:tavLst>
                                    </p:anim>
                                    <p:anim calcmode="lin" valueType="num">
                                      <p:cBhvr additive="base">
                                        <p:cTn id="8" dur="500" fill="hold"/>
                                        <p:tgtEl>
                                          <p:spTgt spid="4085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Norton59"/>
          <p:cNvPicPr>
            <a:picLocks noChangeAspect="1" noChangeArrowheads="1"/>
          </p:cNvPicPr>
          <p:nvPr/>
        </p:nvPicPr>
        <p:blipFill>
          <a:blip r:embed="rId2" cstate="print"/>
          <a:srcRect l="7382"/>
          <a:stretch>
            <a:fillRect/>
          </a:stretch>
        </p:blipFill>
        <p:spPr bwMode="auto">
          <a:xfrm>
            <a:off x="3886200" y="0"/>
            <a:ext cx="5257800" cy="3914775"/>
          </a:xfrm>
          <a:prstGeom prst="rect">
            <a:avLst/>
          </a:prstGeom>
          <a:noFill/>
        </p:spPr>
      </p:pic>
      <p:pic>
        <p:nvPicPr>
          <p:cNvPr id="84995" name="Picture 3" descr="Norton60"/>
          <p:cNvPicPr>
            <a:picLocks noChangeAspect="1" noChangeArrowheads="1"/>
          </p:cNvPicPr>
          <p:nvPr/>
        </p:nvPicPr>
        <p:blipFill>
          <a:blip r:embed="rId3" cstate="print"/>
          <a:srcRect/>
          <a:stretch>
            <a:fillRect/>
          </a:stretch>
        </p:blipFill>
        <p:spPr bwMode="auto">
          <a:xfrm>
            <a:off x="4572000" y="4122738"/>
            <a:ext cx="4114800" cy="2673350"/>
          </a:xfrm>
          <a:prstGeom prst="rect">
            <a:avLst/>
          </a:prstGeom>
          <a:noFill/>
        </p:spPr>
      </p:pic>
      <p:pic>
        <p:nvPicPr>
          <p:cNvPr id="84996" name="Picture 4" descr="b-lice-big"/>
          <p:cNvPicPr>
            <a:picLocks noChangeAspect="1" noChangeArrowheads="1"/>
          </p:cNvPicPr>
          <p:nvPr/>
        </p:nvPicPr>
        <p:blipFill>
          <a:blip r:embed="rId4" cstate="print"/>
          <a:srcRect/>
          <a:stretch>
            <a:fillRect/>
          </a:stretch>
        </p:blipFill>
        <p:spPr bwMode="auto">
          <a:xfrm>
            <a:off x="0" y="990600"/>
            <a:ext cx="3211513" cy="4953000"/>
          </a:xfrm>
          <a:prstGeom prst="rect">
            <a:avLst/>
          </a:prstGeo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685800" y="0"/>
            <a:ext cx="7772400" cy="1143000"/>
          </a:xfrm>
        </p:spPr>
        <p:txBody>
          <a:bodyPr/>
          <a:lstStyle/>
          <a:p>
            <a:r>
              <a:rPr lang="en-US" altLang="en-US" sz="4000" b="1" dirty="0"/>
              <a:t>The body louse</a:t>
            </a:r>
            <a:r>
              <a:rPr lang="en-US" altLang="en-US" sz="3600" dirty="0"/>
              <a:t> </a:t>
            </a:r>
            <a:br>
              <a:rPr lang="en-US" altLang="en-US" sz="3600" dirty="0"/>
            </a:br>
            <a:r>
              <a:rPr lang="en-US" altLang="en-US" sz="3600" b="1" i="1" dirty="0" err="1">
                <a:solidFill>
                  <a:schemeClr val="tx1">
                    <a:lumMod val="75000"/>
                  </a:schemeClr>
                </a:solidFill>
              </a:rPr>
              <a:t>Pediculus</a:t>
            </a:r>
            <a:r>
              <a:rPr lang="en-US" altLang="en-US" sz="3600" b="1" i="1" dirty="0">
                <a:solidFill>
                  <a:schemeClr val="tx1">
                    <a:lumMod val="75000"/>
                  </a:schemeClr>
                </a:solidFill>
              </a:rPr>
              <a:t> </a:t>
            </a:r>
            <a:r>
              <a:rPr lang="en-US" altLang="en-US" sz="3600" b="1" i="1" dirty="0" err="1">
                <a:solidFill>
                  <a:schemeClr val="tx1">
                    <a:lumMod val="75000"/>
                  </a:schemeClr>
                </a:solidFill>
              </a:rPr>
              <a:t>humanus</a:t>
            </a:r>
            <a:r>
              <a:rPr lang="en-US" altLang="en-US" sz="3600" b="1" i="1" dirty="0">
                <a:solidFill>
                  <a:schemeClr val="tx1">
                    <a:lumMod val="75000"/>
                  </a:schemeClr>
                </a:solidFill>
              </a:rPr>
              <a:t> </a:t>
            </a:r>
            <a:r>
              <a:rPr lang="en-US" altLang="en-US" sz="3600" b="1" dirty="0">
                <a:solidFill>
                  <a:schemeClr val="tx1">
                    <a:lumMod val="75000"/>
                  </a:schemeClr>
                </a:solidFill>
              </a:rPr>
              <a:t>var.</a:t>
            </a:r>
            <a:r>
              <a:rPr lang="en-US" altLang="en-US" sz="3600" b="1" i="1" dirty="0">
                <a:solidFill>
                  <a:schemeClr val="tx1">
                    <a:lumMod val="75000"/>
                  </a:schemeClr>
                </a:solidFill>
              </a:rPr>
              <a:t> </a:t>
            </a:r>
            <a:r>
              <a:rPr lang="en-US" altLang="en-US" sz="3600" b="1" i="1" dirty="0" err="1">
                <a:solidFill>
                  <a:schemeClr val="tx1">
                    <a:lumMod val="75000"/>
                  </a:schemeClr>
                </a:solidFill>
              </a:rPr>
              <a:t>corporis</a:t>
            </a:r>
            <a:endParaRPr lang="en-US" altLang="en-US" sz="3600" b="1" dirty="0">
              <a:solidFill>
                <a:schemeClr val="tx1">
                  <a:lumMod val="75000"/>
                </a:schemeClr>
              </a:solidFill>
            </a:endParaRPr>
          </a:p>
        </p:txBody>
      </p:sp>
      <p:pic>
        <p:nvPicPr>
          <p:cNvPr id="409603" name="Picture 3"/>
          <p:cNvPicPr>
            <a:picLocks noChangeAspect="1" noChangeArrowheads="1"/>
          </p:cNvPicPr>
          <p:nvPr/>
        </p:nvPicPr>
        <p:blipFill>
          <a:blip r:embed="rId2" cstate="print"/>
          <a:srcRect l="17537" r="19328" b="11650"/>
          <a:stretch>
            <a:fillRect/>
          </a:stretch>
        </p:blipFill>
        <p:spPr bwMode="auto">
          <a:xfrm>
            <a:off x="6018213" y="3429000"/>
            <a:ext cx="3125787" cy="3429000"/>
          </a:xfrm>
          <a:prstGeom prst="rect">
            <a:avLst/>
          </a:prstGeom>
          <a:noFill/>
        </p:spPr>
      </p:pic>
      <p:pic>
        <p:nvPicPr>
          <p:cNvPr id="409604" name="Picture 4"/>
          <p:cNvPicPr>
            <a:picLocks noChangeAspect="1" noChangeArrowheads="1"/>
          </p:cNvPicPr>
          <p:nvPr/>
        </p:nvPicPr>
        <p:blipFill>
          <a:blip r:embed="rId3" cstate="print"/>
          <a:srcRect l="6168" t="21152" r="19386" b="6326"/>
          <a:stretch>
            <a:fillRect/>
          </a:stretch>
        </p:blipFill>
        <p:spPr bwMode="auto">
          <a:xfrm>
            <a:off x="1600200" y="4592638"/>
            <a:ext cx="2971800" cy="2265362"/>
          </a:xfrm>
          <a:prstGeom prst="rect">
            <a:avLst/>
          </a:prstGeom>
          <a:noFill/>
        </p:spPr>
      </p:pic>
      <p:sp>
        <p:nvSpPr>
          <p:cNvPr id="409605" name="Text Box 5"/>
          <p:cNvSpPr txBox="1">
            <a:spLocks noChangeArrowheads="1"/>
          </p:cNvSpPr>
          <p:nvPr/>
        </p:nvSpPr>
        <p:spPr bwMode="auto">
          <a:xfrm>
            <a:off x="342900" y="1447800"/>
            <a:ext cx="8458200" cy="3076575"/>
          </a:xfrm>
          <a:prstGeom prst="rect">
            <a:avLst/>
          </a:prstGeom>
          <a:noFill/>
          <a:ln w="9525">
            <a:noFill/>
            <a:miter lim="800000"/>
            <a:headEnd/>
            <a:tailEnd/>
          </a:ln>
          <a:effectLst/>
        </p:spPr>
        <p:txBody>
          <a:bodyPr>
            <a:spAutoFit/>
          </a:bodyPr>
          <a:lstStyle/>
          <a:p>
            <a:pPr eaLnBrk="0" hangingPunct="0">
              <a:lnSpc>
                <a:spcPct val="110000"/>
              </a:lnSpc>
              <a:spcBef>
                <a:spcPct val="5000"/>
              </a:spcBef>
              <a:spcAft>
                <a:spcPct val="5000"/>
              </a:spcAft>
              <a:buFontTx/>
              <a:buChar char="•"/>
            </a:pPr>
            <a:r>
              <a:rPr lang="en-US" altLang="en-US" sz="2800" dirty="0">
                <a:solidFill>
                  <a:schemeClr val="bg1"/>
                </a:solidFill>
                <a:latin typeface="+mn-lt"/>
              </a:rPr>
              <a:t> Morphologically identical to head lice.</a:t>
            </a:r>
          </a:p>
          <a:p>
            <a:pPr eaLnBrk="0" hangingPunct="0">
              <a:lnSpc>
                <a:spcPct val="110000"/>
              </a:lnSpc>
              <a:spcBef>
                <a:spcPct val="5000"/>
              </a:spcBef>
              <a:spcAft>
                <a:spcPct val="5000"/>
              </a:spcAft>
              <a:buFontTx/>
              <a:buChar char="•"/>
            </a:pPr>
            <a:r>
              <a:rPr lang="en-US" altLang="en-US" sz="2800" dirty="0">
                <a:solidFill>
                  <a:schemeClr val="bg1"/>
                </a:solidFill>
                <a:latin typeface="+mn-lt"/>
              </a:rPr>
              <a:t> Behaviorally and epidemiologically different.</a:t>
            </a:r>
          </a:p>
          <a:p>
            <a:pPr eaLnBrk="0" hangingPunct="0">
              <a:lnSpc>
                <a:spcPct val="110000"/>
              </a:lnSpc>
              <a:spcBef>
                <a:spcPct val="5000"/>
              </a:spcBef>
              <a:spcAft>
                <a:spcPct val="5000"/>
              </a:spcAft>
              <a:buFontTx/>
              <a:buChar char="•"/>
            </a:pPr>
            <a:r>
              <a:rPr lang="en-US" altLang="en-US" sz="2800" dirty="0">
                <a:solidFill>
                  <a:schemeClr val="bg1"/>
                </a:solidFill>
                <a:latin typeface="+mn-lt"/>
              </a:rPr>
              <a:t> Thought to have evolved when early humans 	began wearing fur clothing. </a:t>
            </a:r>
          </a:p>
          <a:p>
            <a:pPr eaLnBrk="0" hangingPunct="0">
              <a:lnSpc>
                <a:spcPct val="110000"/>
              </a:lnSpc>
              <a:spcBef>
                <a:spcPct val="5000"/>
              </a:spcBef>
              <a:spcAft>
                <a:spcPct val="5000"/>
              </a:spcAft>
              <a:buFontTx/>
              <a:buChar char="•"/>
            </a:pPr>
            <a:r>
              <a:rPr lang="en-US" altLang="en-US" sz="2800" dirty="0">
                <a:solidFill>
                  <a:schemeClr val="bg1"/>
                </a:solidFill>
                <a:latin typeface="+mn-lt"/>
              </a:rPr>
              <a:t> Lay eggs on clothing, not on hair.</a:t>
            </a:r>
          </a:p>
          <a:p>
            <a:pPr eaLnBrk="0" hangingPunct="0">
              <a:lnSpc>
                <a:spcPct val="110000"/>
              </a:lnSpc>
              <a:spcBef>
                <a:spcPct val="5000"/>
              </a:spcBef>
              <a:spcAft>
                <a:spcPct val="5000"/>
              </a:spcAft>
              <a:buFontTx/>
              <a:buChar char="•"/>
            </a:pPr>
            <a:r>
              <a:rPr lang="en-US" altLang="en-US" sz="2800" dirty="0">
                <a:solidFill>
                  <a:schemeClr val="bg1"/>
                </a:solidFill>
                <a:latin typeface="+mn-lt"/>
              </a:rPr>
              <a:t> Feed on the body; rest in clothes.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7554"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pPr algn="ctr"/>
            <a:endParaRPr lang="en-US"/>
          </a:p>
        </p:txBody>
      </p:sp>
      <p:sp>
        <p:nvSpPr>
          <p:cNvPr id="407555" name="Rectangle 3"/>
          <p:cNvSpPr>
            <a:spLocks noGrp="1" noChangeArrowheads="1"/>
          </p:cNvSpPr>
          <p:nvPr>
            <p:ph type="title"/>
          </p:nvPr>
        </p:nvSpPr>
        <p:spPr>
          <a:xfrm>
            <a:off x="685800" y="240634"/>
            <a:ext cx="7772400" cy="1143000"/>
          </a:xfrm>
        </p:spPr>
        <p:txBody>
          <a:bodyPr/>
          <a:lstStyle/>
          <a:p>
            <a:r>
              <a:rPr lang="en-US" sz="4000" b="1" dirty="0"/>
              <a:t>Louse lifecycle and sizes</a:t>
            </a:r>
          </a:p>
        </p:txBody>
      </p:sp>
      <p:sp>
        <p:nvSpPr>
          <p:cNvPr id="407556" name="Rectangle 4"/>
          <p:cNvSpPr>
            <a:spLocks noGrp="1" noChangeArrowheads="1"/>
          </p:cNvSpPr>
          <p:nvPr>
            <p:ph type="body" idx="1"/>
          </p:nvPr>
        </p:nvSpPr>
        <p:spPr/>
        <p:txBody>
          <a:bodyPr/>
          <a:lstStyle/>
          <a:p>
            <a:endParaRPr lang="en-US"/>
          </a:p>
        </p:txBody>
      </p:sp>
      <p:pic>
        <p:nvPicPr>
          <p:cNvPr id="407557" name="Picture 5" descr="Head Lice Life Cycle Stages"/>
          <p:cNvPicPr>
            <a:picLocks noChangeAspect="1" noChangeArrowheads="1"/>
          </p:cNvPicPr>
          <p:nvPr/>
        </p:nvPicPr>
        <p:blipFill>
          <a:blip r:embed="rId2" cstate="print"/>
          <a:srcRect/>
          <a:stretch>
            <a:fillRect/>
          </a:stretch>
        </p:blipFill>
        <p:spPr bwMode="auto">
          <a:xfrm>
            <a:off x="1409700" y="1295400"/>
            <a:ext cx="6324600" cy="4975225"/>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0" y="228600"/>
            <a:ext cx="9144000" cy="4140200"/>
          </a:xfrm>
          <a:prstGeom prst="rect">
            <a:avLst/>
          </a:prstGeom>
          <a:noFill/>
          <a:ln w="9525">
            <a:noFill/>
            <a:miter lim="800000"/>
            <a:headEnd/>
            <a:tailEnd/>
          </a:ln>
          <a:effectLst/>
        </p:spPr>
        <p:txBody>
          <a:bodyPr>
            <a:spAutoFit/>
          </a:bodyPr>
          <a:lstStyle/>
          <a:p>
            <a:pPr eaLnBrk="0" hangingPunct="0">
              <a:lnSpc>
                <a:spcPct val="110000"/>
              </a:lnSpc>
              <a:spcBef>
                <a:spcPct val="15000"/>
              </a:spcBef>
              <a:spcAft>
                <a:spcPct val="15000"/>
              </a:spcAft>
              <a:buFontTx/>
              <a:buChar char="•"/>
            </a:pPr>
            <a:r>
              <a:rPr lang="en-US" altLang="en-US" sz="3200" dirty="0">
                <a:solidFill>
                  <a:schemeClr val="bg1"/>
                </a:solidFill>
                <a:latin typeface="+mn-lt"/>
              </a:rPr>
              <a:t>Therefore, if the eggs are laid on a </a:t>
            </a:r>
            <a:r>
              <a:rPr lang="en-US" altLang="en-US" sz="3200" dirty="0" err="1">
                <a:solidFill>
                  <a:schemeClr val="bg1"/>
                </a:solidFill>
                <a:latin typeface="+mn-lt"/>
              </a:rPr>
              <a:t>hairshaft</a:t>
            </a:r>
            <a:r>
              <a:rPr lang="en-US" altLang="en-US" sz="3200" dirty="0">
                <a:solidFill>
                  <a:schemeClr val="bg1"/>
                </a:solidFill>
                <a:latin typeface="+mn-lt"/>
              </a:rPr>
              <a:t>, it must be a head louse. If the eggs are laid on clothing (in particular, the seams of clothing), it must be a body louse.</a:t>
            </a:r>
          </a:p>
          <a:p>
            <a:pPr eaLnBrk="0" hangingPunct="0">
              <a:lnSpc>
                <a:spcPct val="110000"/>
              </a:lnSpc>
              <a:spcBef>
                <a:spcPct val="15000"/>
              </a:spcBef>
              <a:spcAft>
                <a:spcPct val="15000"/>
              </a:spcAft>
              <a:buFontTx/>
              <a:buChar char="•"/>
            </a:pPr>
            <a:r>
              <a:rPr lang="en-US" altLang="en-US" sz="3200" dirty="0">
                <a:solidFill>
                  <a:schemeClr val="bg1"/>
                </a:solidFill>
                <a:latin typeface="+mn-lt"/>
              </a:rPr>
              <a:t>Is the distinction between head lice </a:t>
            </a:r>
            <a:r>
              <a:rPr lang="en-US" altLang="en-US" sz="3200" dirty="0" err="1">
                <a:solidFill>
                  <a:schemeClr val="bg1"/>
                </a:solidFill>
                <a:latin typeface="+mn-lt"/>
              </a:rPr>
              <a:t>vs</a:t>
            </a:r>
            <a:r>
              <a:rPr lang="en-US" altLang="en-US" sz="3200" dirty="0">
                <a:solidFill>
                  <a:schemeClr val="bg1"/>
                </a:solidFill>
                <a:latin typeface="+mn-lt"/>
              </a:rPr>
              <a:t> body lice important?</a:t>
            </a:r>
          </a:p>
          <a:p>
            <a:pPr eaLnBrk="0" hangingPunct="0">
              <a:lnSpc>
                <a:spcPct val="110000"/>
              </a:lnSpc>
              <a:spcBef>
                <a:spcPct val="15000"/>
              </a:spcBef>
              <a:spcAft>
                <a:spcPct val="15000"/>
              </a:spcAft>
            </a:pPr>
            <a:endParaRPr lang="en-US" altLang="en-US" sz="3200" dirty="0">
              <a:solidFill>
                <a:schemeClr val="bg1"/>
              </a:solidFill>
              <a:latin typeface="+mn-lt"/>
            </a:endParaRPr>
          </a:p>
        </p:txBody>
      </p:sp>
      <p:pic>
        <p:nvPicPr>
          <p:cNvPr id="5" name="Picture 4"/>
          <p:cNvPicPr>
            <a:picLocks noChangeAspect="1" noChangeArrowheads="1"/>
          </p:cNvPicPr>
          <p:nvPr/>
        </p:nvPicPr>
        <p:blipFill>
          <a:blip r:embed="rId2" cstate="print"/>
          <a:srcRect l="17537" r="19328" b="11650"/>
          <a:stretch>
            <a:fillRect/>
          </a:stretch>
        </p:blipFill>
        <p:spPr bwMode="auto">
          <a:xfrm>
            <a:off x="5077326" y="4069862"/>
            <a:ext cx="2541594" cy="2788138"/>
          </a:xfrm>
          <a:prstGeom prst="rect">
            <a:avLst/>
          </a:prstGeom>
          <a:noFill/>
        </p:spPr>
      </p:pic>
      <p:pic>
        <p:nvPicPr>
          <p:cNvPr id="6" name="Picture 5"/>
          <p:cNvPicPr>
            <a:picLocks noChangeAspect="1" noChangeArrowheads="1"/>
          </p:cNvPicPr>
          <p:nvPr/>
        </p:nvPicPr>
        <p:blipFill>
          <a:blip r:embed="rId3" cstate="print"/>
          <a:srcRect l="6168" t="21152" r="19386" b="6326"/>
          <a:stretch>
            <a:fillRect/>
          </a:stretch>
        </p:blipFill>
        <p:spPr bwMode="auto">
          <a:xfrm>
            <a:off x="914400" y="4069862"/>
            <a:ext cx="3657600" cy="2788138"/>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838200" y="533400"/>
            <a:ext cx="7772400" cy="1143000"/>
          </a:xfrm>
        </p:spPr>
        <p:txBody>
          <a:bodyPr/>
          <a:lstStyle/>
          <a:p>
            <a:r>
              <a:rPr lang="en-US" altLang="en-US">
                <a:latin typeface="+mn-lt"/>
              </a:rPr>
              <a:t>Absolutely! That’s because  the body louse</a:t>
            </a:r>
            <a:r>
              <a:rPr lang="en-US" altLang="en-US" sz="4000">
                <a:latin typeface="+mn-lt"/>
              </a:rPr>
              <a:t> can transmit:</a:t>
            </a:r>
            <a:r>
              <a:rPr lang="en-US" altLang="en-US">
                <a:latin typeface="+mn-lt"/>
              </a:rPr>
              <a:t/>
            </a:r>
            <a:br>
              <a:rPr lang="en-US" altLang="en-US">
                <a:latin typeface="+mn-lt"/>
              </a:rPr>
            </a:br>
            <a:endParaRPr lang="en-US" altLang="en-US" b="1">
              <a:solidFill>
                <a:schemeClr val="bg1"/>
              </a:solidFill>
              <a:latin typeface="+mn-lt"/>
            </a:endParaRPr>
          </a:p>
        </p:txBody>
      </p:sp>
      <p:sp>
        <p:nvSpPr>
          <p:cNvPr id="411651" name="Text Box 3"/>
          <p:cNvSpPr txBox="1">
            <a:spLocks noChangeArrowheads="1"/>
          </p:cNvSpPr>
          <p:nvPr/>
        </p:nvSpPr>
        <p:spPr bwMode="auto">
          <a:xfrm>
            <a:off x="914400" y="838200"/>
            <a:ext cx="7848600" cy="2776145"/>
          </a:xfrm>
          <a:prstGeom prst="rect">
            <a:avLst/>
          </a:prstGeom>
          <a:noFill/>
          <a:ln w="9525">
            <a:noFill/>
            <a:miter lim="800000"/>
            <a:headEnd/>
            <a:tailEnd/>
          </a:ln>
          <a:effectLst/>
        </p:spPr>
        <p:txBody>
          <a:bodyPr>
            <a:spAutoFit/>
          </a:bodyPr>
          <a:lstStyle/>
          <a:p>
            <a:pPr eaLnBrk="0" hangingPunct="0">
              <a:lnSpc>
                <a:spcPct val="110000"/>
              </a:lnSpc>
              <a:spcBef>
                <a:spcPct val="5000"/>
              </a:spcBef>
              <a:spcAft>
                <a:spcPct val="5000"/>
              </a:spcAft>
              <a:buFontTx/>
              <a:buChar char="•"/>
            </a:pPr>
            <a:endParaRPr lang="en-US" altLang="en-US" sz="3200" dirty="0">
              <a:latin typeface="+mn-lt"/>
            </a:endParaRPr>
          </a:p>
          <a:p>
            <a:pPr lvl="1" eaLnBrk="0" hangingPunct="0">
              <a:lnSpc>
                <a:spcPct val="110000"/>
              </a:lnSpc>
              <a:spcBef>
                <a:spcPct val="5000"/>
              </a:spcBef>
              <a:spcAft>
                <a:spcPct val="5000"/>
              </a:spcAft>
              <a:buFontTx/>
              <a:buChar char="-"/>
            </a:pPr>
            <a:r>
              <a:rPr lang="en-US" altLang="en-US" sz="2800" dirty="0">
                <a:solidFill>
                  <a:schemeClr val="bg1"/>
                </a:solidFill>
                <a:latin typeface="+mn-lt"/>
              </a:rPr>
              <a:t>Epidemic typhus </a:t>
            </a:r>
            <a:r>
              <a:rPr lang="en-US" altLang="en-US" sz="2800" i="1" dirty="0" err="1">
                <a:solidFill>
                  <a:schemeClr val="bg1"/>
                </a:solidFill>
                <a:latin typeface="+mn-lt"/>
              </a:rPr>
              <a:t>Rickettsia</a:t>
            </a:r>
            <a:r>
              <a:rPr lang="en-US" altLang="en-US" sz="2800" i="1" dirty="0">
                <a:solidFill>
                  <a:schemeClr val="bg1"/>
                </a:solidFill>
                <a:latin typeface="+mn-lt"/>
              </a:rPr>
              <a:t> </a:t>
            </a:r>
            <a:r>
              <a:rPr lang="en-US" altLang="en-US" sz="2800" i="1" dirty="0" err="1">
                <a:solidFill>
                  <a:schemeClr val="bg1"/>
                </a:solidFill>
                <a:latin typeface="+mn-lt"/>
              </a:rPr>
              <a:t>prowazekii</a:t>
            </a:r>
            <a:endParaRPr lang="en-US" altLang="en-US" sz="2800" dirty="0">
              <a:solidFill>
                <a:schemeClr val="bg1"/>
              </a:solidFill>
              <a:latin typeface="+mn-lt"/>
            </a:endParaRPr>
          </a:p>
          <a:p>
            <a:pPr lvl="1" eaLnBrk="0" hangingPunct="0">
              <a:lnSpc>
                <a:spcPct val="110000"/>
              </a:lnSpc>
              <a:spcBef>
                <a:spcPct val="5000"/>
              </a:spcBef>
              <a:spcAft>
                <a:spcPct val="5000"/>
              </a:spcAft>
              <a:buFontTx/>
              <a:buChar char="-"/>
            </a:pPr>
            <a:r>
              <a:rPr lang="en-US" altLang="en-US" sz="2800" dirty="0">
                <a:solidFill>
                  <a:schemeClr val="bg1"/>
                </a:solidFill>
                <a:latin typeface="+mn-lt"/>
              </a:rPr>
              <a:t>Epidemic relapsing fever </a:t>
            </a:r>
            <a:r>
              <a:rPr lang="en-US" altLang="en-US" sz="2800" i="1" dirty="0" err="1">
                <a:solidFill>
                  <a:schemeClr val="bg1"/>
                </a:solidFill>
                <a:latin typeface="+mn-lt"/>
              </a:rPr>
              <a:t>Borrelia</a:t>
            </a:r>
            <a:r>
              <a:rPr lang="en-US" altLang="en-US" sz="2800" i="1" dirty="0">
                <a:solidFill>
                  <a:schemeClr val="bg1"/>
                </a:solidFill>
                <a:latin typeface="+mn-lt"/>
              </a:rPr>
              <a:t> </a:t>
            </a:r>
            <a:r>
              <a:rPr lang="en-US" altLang="en-US" sz="2800" i="1" dirty="0" err="1">
                <a:solidFill>
                  <a:schemeClr val="bg1"/>
                </a:solidFill>
                <a:latin typeface="+mn-lt"/>
              </a:rPr>
              <a:t>recurrentis</a:t>
            </a:r>
            <a:endParaRPr lang="en-US" altLang="en-US" sz="2800" dirty="0">
              <a:solidFill>
                <a:schemeClr val="bg1"/>
              </a:solidFill>
              <a:latin typeface="+mn-lt"/>
            </a:endParaRPr>
          </a:p>
          <a:p>
            <a:pPr lvl="1" eaLnBrk="0" hangingPunct="0">
              <a:lnSpc>
                <a:spcPct val="110000"/>
              </a:lnSpc>
              <a:spcBef>
                <a:spcPct val="5000"/>
              </a:spcBef>
              <a:spcAft>
                <a:spcPct val="5000"/>
              </a:spcAft>
              <a:buFontTx/>
              <a:buChar char="-"/>
            </a:pPr>
            <a:r>
              <a:rPr lang="en-US" altLang="en-US" sz="2800" dirty="0">
                <a:solidFill>
                  <a:schemeClr val="bg1"/>
                </a:solidFill>
                <a:latin typeface="+mn-lt"/>
              </a:rPr>
              <a:t>Trench fever </a:t>
            </a:r>
            <a:r>
              <a:rPr lang="en-US" altLang="en-US" sz="2800" i="1" dirty="0" err="1">
                <a:solidFill>
                  <a:schemeClr val="bg1"/>
                </a:solidFill>
                <a:latin typeface="+mn-lt"/>
              </a:rPr>
              <a:t>Bartonella</a:t>
            </a:r>
            <a:r>
              <a:rPr lang="en-US" altLang="en-US" sz="2800" i="1" dirty="0">
                <a:solidFill>
                  <a:schemeClr val="bg1"/>
                </a:solidFill>
                <a:latin typeface="+mn-lt"/>
              </a:rPr>
              <a:t> </a:t>
            </a:r>
            <a:r>
              <a:rPr lang="en-US" altLang="en-US" sz="2800" i="1" dirty="0" err="1">
                <a:solidFill>
                  <a:schemeClr val="bg1"/>
                </a:solidFill>
                <a:latin typeface="+mn-lt"/>
              </a:rPr>
              <a:t>quintana</a:t>
            </a:r>
            <a:endParaRPr lang="en-US" altLang="en-US" sz="3200" dirty="0">
              <a:solidFill>
                <a:schemeClr val="bg1"/>
              </a:solidFill>
              <a:latin typeface="+mn-lt"/>
            </a:endParaRPr>
          </a:p>
          <a:p>
            <a:pPr eaLnBrk="0" hangingPunct="0">
              <a:lnSpc>
                <a:spcPct val="110000"/>
              </a:lnSpc>
              <a:spcBef>
                <a:spcPct val="5000"/>
              </a:spcBef>
              <a:spcAft>
                <a:spcPct val="5000"/>
              </a:spcAft>
            </a:pPr>
            <a:endParaRPr lang="en-US" altLang="en-US" sz="3200" dirty="0">
              <a:latin typeface="+mn-lt"/>
            </a:endParaRPr>
          </a:p>
        </p:txBody>
      </p:sp>
      <p:pic>
        <p:nvPicPr>
          <p:cNvPr id="411652" name="Picture 4"/>
          <p:cNvPicPr>
            <a:picLocks noChangeAspect="1" noChangeArrowheads="1"/>
          </p:cNvPicPr>
          <p:nvPr/>
        </p:nvPicPr>
        <p:blipFill>
          <a:blip r:embed="rId2" cstate="print"/>
          <a:srcRect l="17537" r="19328" b="11650"/>
          <a:stretch>
            <a:fillRect/>
          </a:stretch>
        </p:blipFill>
        <p:spPr bwMode="auto">
          <a:xfrm>
            <a:off x="5077326" y="4069862"/>
            <a:ext cx="2541594" cy="2788138"/>
          </a:xfrm>
          <a:prstGeom prst="rect">
            <a:avLst/>
          </a:prstGeom>
          <a:noFill/>
        </p:spPr>
      </p:pic>
      <p:pic>
        <p:nvPicPr>
          <p:cNvPr id="411653" name="Picture 5"/>
          <p:cNvPicPr>
            <a:picLocks noChangeAspect="1" noChangeArrowheads="1"/>
          </p:cNvPicPr>
          <p:nvPr/>
        </p:nvPicPr>
        <p:blipFill>
          <a:blip r:embed="rId3" cstate="print"/>
          <a:srcRect l="6168" t="21152" r="19386" b="6326"/>
          <a:stretch>
            <a:fillRect/>
          </a:stretch>
        </p:blipFill>
        <p:spPr bwMode="auto">
          <a:xfrm>
            <a:off x="914400" y="4069862"/>
            <a:ext cx="3657600" cy="2788138"/>
          </a:xfrm>
          <a:prstGeom prst="rect">
            <a:avLst/>
          </a:prstGeom>
          <a:noFill/>
        </p:spPr>
      </p:pic>
      <p:sp>
        <p:nvSpPr>
          <p:cNvPr id="411654" name="Text Box 6"/>
          <p:cNvSpPr txBox="1">
            <a:spLocks noChangeArrowheads="1"/>
          </p:cNvSpPr>
          <p:nvPr/>
        </p:nvSpPr>
        <p:spPr bwMode="auto">
          <a:xfrm>
            <a:off x="0" y="3429000"/>
            <a:ext cx="6653213" cy="519113"/>
          </a:xfrm>
          <a:prstGeom prst="rect">
            <a:avLst/>
          </a:prstGeom>
          <a:noFill/>
          <a:ln w="9525">
            <a:noFill/>
            <a:miter lim="800000"/>
            <a:headEnd/>
            <a:tailEnd/>
          </a:ln>
          <a:effectLst/>
        </p:spPr>
        <p:txBody>
          <a:bodyPr wrap="none">
            <a:spAutoFit/>
          </a:bodyPr>
          <a:lstStyle/>
          <a:p>
            <a:r>
              <a:rPr lang="en-US" sz="2800" b="1" dirty="0">
                <a:solidFill>
                  <a:srgbClr val="FFFF00"/>
                </a:solidFill>
                <a:latin typeface="+mn-lt"/>
              </a:rPr>
              <a:t>… but head lice transmit no diseases.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2" descr="Norton59"/>
          <p:cNvPicPr>
            <a:picLocks noChangeAspect="1" noChangeArrowheads="1"/>
          </p:cNvPicPr>
          <p:nvPr/>
        </p:nvPicPr>
        <p:blipFill>
          <a:blip r:embed="rId2" cstate="print">
            <a:lum bright="-6000" contrast="12000"/>
          </a:blip>
          <a:srcRect l="10448" b="3044"/>
          <a:stretch>
            <a:fillRect/>
          </a:stretch>
        </p:blipFill>
        <p:spPr bwMode="auto">
          <a:xfrm>
            <a:off x="0" y="31750"/>
            <a:ext cx="9144000" cy="6826250"/>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79388" y="365125"/>
            <a:ext cx="8801100" cy="641350"/>
          </a:xfrm>
          <a:prstGeom prst="rect">
            <a:avLst/>
          </a:prstGeom>
          <a:noFill/>
          <a:ln w="9525">
            <a:noFill/>
            <a:miter lim="800000"/>
            <a:headEnd/>
            <a:tailEnd/>
          </a:ln>
          <a:effectLst/>
        </p:spPr>
        <p:txBody>
          <a:bodyPr>
            <a:spAutoFit/>
          </a:bodyPr>
          <a:lstStyle/>
          <a:p>
            <a:pPr algn="ctr"/>
            <a:r>
              <a:rPr lang="en-US" sz="3600" b="1">
                <a:solidFill>
                  <a:srgbClr val="FFFF00"/>
                </a:solidFill>
                <a:latin typeface="+mn-lt"/>
              </a:rPr>
              <a:t>Situation in Rwanda, 1994</a:t>
            </a:r>
          </a:p>
        </p:txBody>
      </p:sp>
      <p:pic>
        <p:nvPicPr>
          <p:cNvPr id="144387" name="Picture 3"/>
          <p:cNvPicPr>
            <a:picLocks noChangeAspect="1" noChangeArrowheads="1"/>
          </p:cNvPicPr>
          <p:nvPr/>
        </p:nvPicPr>
        <p:blipFill>
          <a:blip r:embed="rId2" cstate="print">
            <a:lum contrast="12000"/>
          </a:blip>
          <a:srcRect/>
          <a:stretch>
            <a:fillRect/>
          </a:stretch>
        </p:blipFill>
        <p:spPr bwMode="auto">
          <a:xfrm>
            <a:off x="2362200" y="1143000"/>
            <a:ext cx="4378325" cy="2905125"/>
          </a:xfrm>
          <a:prstGeom prst="rect">
            <a:avLst/>
          </a:prstGeom>
          <a:noFill/>
          <a:ln w="9525">
            <a:noFill/>
            <a:miter lim="800000"/>
            <a:headEnd/>
            <a:tailEnd/>
          </a:ln>
          <a:effectLst/>
        </p:spPr>
      </p:pic>
      <p:sp>
        <p:nvSpPr>
          <p:cNvPr id="144388" name="Text Box 4"/>
          <p:cNvSpPr txBox="1">
            <a:spLocks noChangeArrowheads="1"/>
          </p:cNvSpPr>
          <p:nvPr/>
        </p:nvSpPr>
        <p:spPr bwMode="auto">
          <a:xfrm>
            <a:off x="0" y="4376738"/>
            <a:ext cx="8801100" cy="2481262"/>
          </a:xfrm>
          <a:prstGeom prst="rect">
            <a:avLst/>
          </a:prstGeom>
          <a:noFill/>
          <a:ln w="9525">
            <a:noFill/>
            <a:miter lim="800000"/>
            <a:headEnd/>
            <a:tailEnd/>
          </a:ln>
          <a:effectLst/>
        </p:spPr>
        <p:txBody>
          <a:bodyPr>
            <a:spAutoFit/>
          </a:bodyPr>
          <a:lstStyle/>
          <a:p>
            <a:pPr algn="ctr">
              <a:lnSpc>
                <a:spcPct val="115000"/>
              </a:lnSpc>
            </a:pPr>
            <a:r>
              <a:rPr lang="en-US" sz="2800" dirty="0">
                <a:solidFill>
                  <a:schemeClr val="bg1"/>
                </a:solidFill>
                <a:latin typeface="+mn-lt"/>
              </a:rPr>
              <a:t>Civil war and massacres. </a:t>
            </a:r>
          </a:p>
          <a:p>
            <a:pPr algn="ctr">
              <a:lnSpc>
                <a:spcPct val="115000"/>
              </a:lnSpc>
            </a:pPr>
            <a:r>
              <a:rPr lang="en-US" sz="2800" dirty="0">
                <a:solidFill>
                  <a:schemeClr val="bg1"/>
                </a:solidFill>
                <a:latin typeface="+mn-lt"/>
              </a:rPr>
              <a:t>760,000 people in dense, crowded camps.  </a:t>
            </a:r>
          </a:p>
          <a:p>
            <a:pPr algn="ctr">
              <a:lnSpc>
                <a:spcPct val="115000"/>
              </a:lnSpc>
            </a:pPr>
            <a:r>
              <a:rPr lang="en-US" sz="2800" dirty="0">
                <a:solidFill>
                  <a:schemeClr val="bg1"/>
                </a:solidFill>
                <a:latin typeface="+mn-lt"/>
              </a:rPr>
              <a:t>Minimal water for hygiene. </a:t>
            </a:r>
          </a:p>
          <a:p>
            <a:pPr algn="ctr">
              <a:lnSpc>
                <a:spcPct val="115000"/>
              </a:lnSpc>
            </a:pPr>
            <a:r>
              <a:rPr lang="en-US" sz="2800" dirty="0">
                <a:solidFill>
                  <a:schemeClr val="bg1"/>
                </a:solidFill>
                <a:latin typeface="+mn-lt"/>
              </a:rPr>
              <a:t>No changes of clothes. </a:t>
            </a:r>
          </a:p>
          <a:p>
            <a:pPr algn="ctr"/>
            <a:endParaRPr lang="en-US" sz="2800"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Title 1"/>
          <p:cNvSpPr>
            <a:spLocks noGrp="1"/>
          </p:cNvSpPr>
          <p:nvPr>
            <p:ph type="ctrTitle"/>
          </p:nvPr>
        </p:nvSpPr>
        <p:spPr>
          <a:xfrm>
            <a:off x="609600" y="457200"/>
            <a:ext cx="8534400" cy="1470025"/>
          </a:xfrm>
        </p:spPr>
        <p:txBody>
          <a:bodyPr anchor="t"/>
          <a:lstStyle/>
          <a:p>
            <a:pPr algn="l" eaLnBrk="1" hangingPunct="1"/>
            <a:r>
              <a:rPr lang="en-US" sz="2800" smtClean="0"/>
              <a:t>Arrange special parking site &amp; permit?</a:t>
            </a:r>
            <a:br>
              <a:rPr lang="en-US" sz="2800" smtClean="0"/>
            </a:br>
            <a:r>
              <a:rPr lang="en-US" sz="2800" smtClean="0"/>
              <a:t/>
            </a:r>
            <a:br>
              <a:rPr lang="en-US" sz="2800" smtClean="0"/>
            </a:br>
            <a:r>
              <a:rPr lang="en-US" sz="2800" smtClean="0"/>
              <a:t>Which classroom?</a:t>
            </a:r>
            <a:br>
              <a:rPr lang="en-US" sz="2800" smtClean="0"/>
            </a:br>
            <a:r>
              <a:rPr lang="en-US" sz="2800" smtClean="0"/>
              <a:t/>
            </a:r>
            <a:br>
              <a:rPr lang="en-US" sz="2800" smtClean="0"/>
            </a:br>
            <a:r>
              <a:rPr lang="en-US" sz="2800" smtClean="0"/>
              <a:t>Number of students?</a:t>
            </a:r>
            <a:br>
              <a:rPr lang="en-US" sz="2800" smtClean="0"/>
            </a:br>
            <a:r>
              <a:rPr lang="en-US" sz="2800" smtClean="0"/>
              <a:t/>
            </a:r>
            <a:br>
              <a:rPr lang="en-US" sz="2800" smtClean="0"/>
            </a:br>
            <a:r>
              <a:rPr lang="en-US" sz="2800" smtClean="0"/>
              <a:t>International students, # and countries?</a:t>
            </a:r>
            <a:br>
              <a:rPr lang="en-US" sz="2800" smtClean="0"/>
            </a:br>
            <a:r>
              <a:rPr lang="en-US" sz="2800" smtClean="0"/>
              <a:t/>
            </a:r>
            <a:br>
              <a:rPr lang="en-US" sz="2800" smtClean="0"/>
            </a:br>
            <a:r>
              <a:rPr lang="en-US" sz="2800" smtClean="0"/>
              <a:t>GSN students?</a:t>
            </a:r>
            <a:br>
              <a:rPr lang="en-US" sz="2800" smtClean="0"/>
            </a:br>
            <a:r>
              <a:rPr lang="en-US" sz="2800" smtClean="0"/>
              <a:t/>
            </a:r>
            <a:br>
              <a:rPr lang="en-US" sz="2800" smtClean="0"/>
            </a:br>
            <a:r>
              <a:rPr lang="en-US" sz="2800" smtClean="0"/>
              <a:t>AV tech or MEM faculty on standby?</a:t>
            </a:r>
            <a:br>
              <a:rPr lang="en-US" sz="2800" smtClean="0"/>
            </a:br>
            <a:r>
              <a:rPr lang="en-US" sz="2800" smtClean="0"/>
              <a:t/>
            </a:r>
            <a:br>
              <a:rPr lang="en-US" sz="2800" smtClean="0"/>
            </a:br>
            <a:r>
              <a:rPr lang="en-US" sz="2800" smtClean="0"/>
              <a:t>Have they had recent lectures on leishmaniasis or bioterrorism?</a:t>
            </a:r>
            <a:r>
              <a:rPr lang="en-US" smtClean="0"/>
              <a:t/>
            </a:r>
            <a:br>
              <a:rPr lang="en-US" smtClean="0"/>
            </a:br>
            <a:r>
              <a:rPr lang="en-US" smtClean="0"/>
              <a:t/>
            </a:r>
            <a:br>
              <a:rPr lang="en-US" smtClean="0"/>
            </a:br>
            <a:endParaRPr lang="en-US" smtClean="0"/>
          </a:p>
        </p:txBody>
      </p:sp>
      <p:sp>
        <p:nvSpPr>
          <p:cNvPr id="4" name="TextBox 3"/>
          <p:cNvSpPr txBox="1"/>
          <p:nvPr/>
        </p:nvSpPr>
        <p:spPr>
          <a:xfrm rot="20486999">
            <a:off x="1918152" y="2471217"/>
            <a:ext cx="5147563" cy="923330"/>
          </a:xfrm>
          <a:prstGeom prst="rect">
            <a:avLst/>
          </a:prstGeom>
          <a:solidFill>
            <a:srgbClr val="FF99CC"/>
          </a:solidFill>
          <a:ln w="85725" cmpd="dbl">
            <a:solidFill>
              <a:srgbClr val="FF0000"/>
            </a:solidFill>
            <a:prstDash val="sysDash"/>
            <a:bevel/>
          </a:ln>
          <a:scene3d>
            <a:camera prst="orthographicFront">
              <a:rot lat="21276061" lon="273967" rev="0"/>
            </a:camera>
            <a:lightRig rig="threePt" dir="t"/>
          </a:scene3d>
          <a:sp3d z="44450"/>
        </p:spPr>
        <p:txBody>
          <a:bodyPr wrap="none">
            <a:spAutoFit/>
          </a:bodyPr>
          <a:lstStyle/>
          <a:p>
            <a:pPr>
              <a:defRPr/>
            </a:pPr>
            <a:r>
              <a:rPr lang="en-US" sz="5400" dirty="0">
                <a:solidFill>
                  <a:srgbClr val="000000"/>
                </a:solidFill>
                <a:cs typeface="+mn-cs"/>
              </a:rPr>
              <a:t>Before the lecture</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026"/>
          <p:cNvSpPr txBox="1">
            <a:spLocks noChangeArrowheads="1"/>
          </p:cNvSpPr>
          <p:nvPr/>
        </p:nvSpPr>
        <p:spPr bwMode="auto">
          <a:xfrm>
            <a:off x="0" y="90488"/>
            <a:ext cx="4565650" cy="1190625"/>
          </a:xfrm>
          <a:prstGeom prst="rect">
            <a:avLst/>
          </a:prstGeom>
          <a:noFill/>
          <a:ln w="9525">
            <a:noFill/>
            <a:miter lim="800000"/>
            <a:headEnd/>
            <a:tailEnd/>
          </a:ln>
          <a:effectLst/>
        </p:spPr>
        <p:txBody>
          <a:bodyPr>
            <a:spAutoFit/>
          </a:bodyPr>
          <a:lstStyle/>
          <a:p>
            <a:pPr algn="ctr"/>
            <a:r>
              <a:rPr lang="en-US" sz="3600" b="1">
                <a:solidFill>
                  <a:srgbClr val="FFFF00"/>
                </a:solidFill>
                <a:latin typeface="+mn-lt"/>
              </a:rPr>
              <a:t>Situation in Rwanda, 1994</a:t>
            </a:r>
          </a:p>
        </p:txBody>
      </p:sp>
      <p:sp>
        <p:nvSpPr>
          <p:cNvPr id="69636" name="Text Box 1028"/>
          <p:cNvSpPr txBox="1">
            <a:spLocks noChangeArrowheads="1"/>
          </p:cNvSpPr>
          <p:nvPr/>
        </p:nvSpPr>
        <p:spPr bwMode="auto">
          <a:xfrm>
            <a:off x="342900" y="2590800"/>
            <a:ext cx="8801100" cy="3286125"/>
          </a:xfrm>
          <a:prstGeom prst="rect">
            <a:avLst/>
          </a:prstGeom>
          <a:noFill/>
          <a:ln w="9525">
            <a:noFill/>
            <a:miter lim="800000"/>
            <a:headEnd/>
            <a:tailEnd/>
          </a:ln>
          <a:effectLst/>
        </p:spPr>
        <p:txBody>
          <a:bodyPr>
            <a:spAutoFit/>
          </a:bodyPr>
          <a:lstStyle/>
          <a:p>
            <a:pPr>
              <a:lnSpc>
                <a:spcPct val="105000"/>
              </a:lnSpc>
              <a:spcBef>
                <a:spcPct val="15000"/>
              </a:spcBef>
              <a:spcAft>
                <a:spcPct val="15000"/>
              </a:spcAft>
            </a:pPr>
            <a:r>
              <a:rPr lang="en-US" sz="2800" dirty="0">
                <a:solidFill>
                  <a:schemeClr val="bg1"/>
                </a:solidFill>
                <a:latin typeface="+mn-lt"/>
              </a:rPr>
              <a:t>Ideal situation for body lice, which live on clothing and transmit diseases: </a:t>
            </a:r>
          </a:p>
          <a:p>
            <a:pPr>
              <a:lnSpc>
                <a:spcPct val="105000"/>
              </a:lnSpc>
              <a:spcBef>
                <a:spcPct val="15000"/>
              </a:spcBef>
              <a:spcAft>
                <a:spcPct val="15000"/>
              </a:spcAft>
            </a:pPr>
            <a:r>
              <a:rPr lang="en-US" sz="2800" dirty="0">
                <a:solidFill>
                  <a:schemeClr val="bg1"/>
                </a:solidFill>
                <a:latin typeface="+mn-lt"/>
              </a:rPr>
              <a:t>	- typhus (</a:t>
            </a:r>
            <a:r>
              <a:rPr lang="en-US" sz="2800" i="1" dirty="0">
                <a:solidFill>
                  <a:schemeClr val="bg1"/>
                </a:solidFill>
                <a:latin typeface="+mn-lt"/>
              </a:rPr>
              <a:t>Rickettsia </a:t>
            </a:r>
            <a:r>
              <a:rPr lang="en-US" sz="2800" i="1" dirty="0" err="1">
                <a:solidFill>
                  <a:schemeClr val="bg1"/>
                </a:solidFill>
                <a:latin typeface="+mn-lt"/>
              </a:rPr>
              <a:t>prowazeki</a:t>
            </a:r>
            <a:r>
              <a:rPr lang="en-US" sz="2800" dirty="0">
                <a:solidFill>
                  <a:schemeClr val="bg1"/>
                </a:solidFill>
                <a:latin typeface="+mn-lt"/>
              </a:rPr>
              <a:t>)</a:t>
            </a:r>
          </a:p>
          <a:p>
            <a:pPr>
              <a:lnSpc>
                <a:spcPct val="105000"/>
              </a:lnSpc>
              <a:spcBef>
                <a:spcPct val="15000"/>
              </a:spcBef>
              <a:spcAft>
                <a:spcPct val="15000"/>
              </a:spcAft>
            </a:pPr>
            <a:r>
              <a:rPr lang="en-US" sz="2800" dirty="0">
                <a:solidFill>
                  <a:schemeClr val="bg1"/>
                </a:solidFill>
                <a:latin typeface="+mn-lt"/>
              </a:rPr>
              <a:t>	- trench fever (</a:t>
            </a:r>
            <a:r>
              <a:rPr lang="en-US" sz="2800" i="1" dirty="0" err="1">
                <a:solidFill>
                  <a:schemeClr val="bg1"/>
                </a:solidFill>
                <a:latin typeface="+mn-lt"/>
              </a:rPr>
              <a:t>Bartonella</a:t>
            </a:r>
            <a:r>
              <a:rPr lang="en-US" sz="2800" i="1" dirty="0">
                <a:solidFill>
                  <a:schemeClr val="bg1"/>
                </a:solidFill>
                <a:latin typeface="+mn-lt"/>
              </a:rPr>
              <a:t> </a:t>
            </a:r>
            <a:r>
              <a:rPr lang="en-US" sz="2800" i="1" dirty="0" err="1">
                <a:solidFill>
                  <a:schemeClr val="bg1"/>
                </a:solidFill>
                <a:latin typeface="+mn-lt"/>
              </a:rPr>
              <a:t>quintana</a:t>
            </a:r>
            <a:r>
              <a:rPr lang="en-US" sz="2800" dirty="0">
                <a:solidFill>
                  <a:schemeClr val="bg1"/>
                </a:solidFill>
                <a:latin typeface="+mn-lt"/>
              </a:rPr>
              <a:t>)</a:t>
            </a:r>
          </a:p>
          <a:p>
            <a:pPr>
              <a:lnSpc>
                <a:spcPct val="105000"/>
              </a:lnSpc>
              <a:spcBef>
                <a:spcPct val="15000"/>
              </a:spcBef>
              <a:spcAft>
                <a:spcPct val="15000"/>
              </a:spcAft>
            </a:pPr>
            <a:r>
              <a:rPr lang="en-US" sz="2800" dirty="0">
                <a:solidFill>
                  <a:schemeClr val="bg1"/>
                </a:solidFill>
                <a:latin typeface="+mn-lt"/>
              </a:rPr>
              <a:t>	- epidemic relapsing fever (</a:t>
            </a:r>
            <a:r>
              <a:rPr lang="en-US" sz="2800" i="1" dirty="0" err="1">
                <a:solidFill>
                  <a:schemeClr val="bg1"/>
                </a:solidFill>
                <a:latin typeface="+mn-lt"/>
              </a:rPr>
              <a:t>Borrelia</a:t>
            </a:r>
            <a:r>
              <a:rPr lang="en-US" sz="2800" i="1" dirty="0">
                <a:solidFill>
                  <a:schemeClr val="bg1"/>
                </a:solidFill>
                <a:latin typeface="+mn-lt"/>
              </a:rPr>
              <a:t> </a:t>
            </a:r>
            <a:r>
              <a:rPr lang="en-US" sz="2800" i="1" dirty="0" err="1">
                <a:solidFill>
                  <a:schemeClr val="bg1"/>
                </a:solidFill>
                <a:latin typeface="+mn-lt"/>
              </a:rPr>
              <a:t>recurrentis</a:t>
            </a:r>
            <a:r>
              <a:rPr lang="en-US" sz="2800" dirty="0">
                <a:solidFill>
                  <a:schemeClr val="bg1"/>
                </a:solidFill>
                <a:latin typeface="+mn-lt"/>
              </a:rPr>
              <a:t>) </a:t>
            </a:r>
          </a:p>
          <a:p>
            <a:pPr>
              <a:lnSpc>
                <a:spcPct val="105000"/>
              </a:lnSpc>
              <a:spcBef>
                <a:spcPct val="15000"/>
              </a:spcBef>
              <a:spcAft>
                <a:spcPct val="15000"/>
              </a:spcAft>
            </a:pPr>
            <a:endParaRPr lang="en-US" sz="2800" dirty="0">
              <a:solidFill>
                <a:schemeClr val="bg1"/>
              </a:solidFill>
              <a:latin typeface="+mn-lt"/>
            </a:endParaRPr>
          </a:p>
        </p:txBody>
      </p:sp>
      <p:pic>
        <p:nvPicPr>
          <p:cNvPr id="69637" name="Picture 1029" descr="mapafrica">
            <a:hlinkClick r:id="rId2"/>
          </p:cNvPr>
          <p:cNvPicPr>
            <a:picLocks noChangeAspect="1" noChangeArrowheads="1"/>
          </p:cNvPicPr>
          <p:nvPr/>
        </p:nvPicPr>
        <p:blipFill>
          <a:blip r:embed="rId3" cstate="print"/>
          <a:srcRect l="63147" t="42235" r="17261" b="37825"/>
          <a:stretch>
            <a:fillRect/>
          </a:stretch>
        </p:blipFill>
        <p:spPr bwMode="auto">
          <a:xfrm>
            <a:off x="7239000" y="0"/>
            <a:ext cx="1905000" cy="1900238"/>
          </a:xfrm>
          <a:prstGeom prst="rect">
            <a:avLst/>
          </a:prstGeom>
          <a:noFill/>
          <a:ln w="76200">
            <a:solidFill>
              <a:srgbClr val="FF0000"/>
            </a:solidFill>
            <a:miter lim="800000"/>
            <a:headEnd/>
            <a:tailEnd/>
          </a:ln>
        </p:spPr>
      </p:pic>
      <p:pic>
        <p:nvPicPr>
          <p:cNvPr id="69638" name="Picture 1030" descr="mapafrica">
            <a:hlinkClick r:id="rId2"/>
          </p:cNvPr>
          <p:cNvPicPr>
            <a:picLocks noChangeAspect="1" noChangeArrowheads="1"/>
          </p:cNvPicPr>
          <p:nvPr/>
        </p:nvPicPr>
        <p:blipFill>
          <a:blip r:embed="rId4" cstate="print"/>
          <a:srcRect/>
          <a:stretch>
            <a:fillRect/>
          </a:stretch>
        </p:blipFill>
        <p:spPr bwMode="auto">
          <a:xfrm>
            <a:off x="4862513" y="0"/>
            <a:ext cx="1973262" cy="1935163"/>
          </a:xfrm>
          <a:prstGeom prst="rect">
            <a:avLst/>
          </a:prstGeom>
          <a:noFill/>
        </p:spPr>
      </p:pic>
      <p:sp>
        <p:nvSpPr>
          <p:cNvPr id="69639" name="Rectangle 1031"/>
          <p:cNvSpPr>
            <a:spLocks noChangeArrowheads="1"/>
          </p:cNvSpPr>
          <p:nvPr/>
        </p:nvSpPr>
        <p:spPr bwMode="auto">
          <a:xfrm>
            <a:off x="6096000" y="822325"/>
            <a:ext cx="396875" cy="381000"/>
          </a:xfrm>
          <a:prstGeom prst="rect">
            <a:avLst/>
          </a:prstGeom>
          <a:noFill/>
          <a:ln w="28575">
            <a:solidFill>
              <a:srgbClr val="FF0000"/>
            </a:solidFill>
            <a:miter lim="800000"/>
            <a:headEnd/>
            <a:tailEnd/>
          </a:ln>
          <a:effectLst/>
        </p:spPr>
        <p:txBody>
          <a:bodyPr wrap="none" anchor="ctr"/>
          <a:lstStyle/>
          <a:p>
            <a:endParaRPr lang="en-US">
              <a:latin typeface="+mn-lt"/>
            </a:endParaRPr>
          </a:p>
        </p:txBody>
      </p:sp>
      <p:sp>
        <p:nvSpPr>
          <p:cNvPr id="69640" name="Line 1032"/>
          <p:cNvSpPr>
            <a:spLocks noChangeShapeType="1"/>
          </p:cNvSpPr>
          <p:nvPr/>
        </p:nvSpPr>
        <p:spPr bwMode="auto">
          <a:xfrm flipV="1">
            <a:off x="6486525" y="0"/>
            <a:ext cx="674688" cy="812800"/>
          </a:xfrm>
          <a:prstGeom prst="line">
            <a:avLst/>
          </a:prstGeom>
          <a:noFill/>
          <a:ln w="38100">
            <a:solidFill>
              <a:srgbClr val="FF0000"/>
            </a:solidFill>
            <a:round/>
            <a:headEnd/>
            <a:tailEnd/>
          </a:ln>
          <a:effectLst/>
        </p:spPr>
        <p:txBody>
          <a:bodyPr/>
          <a:lstStyle/>
          <a:p>
            <a:endParaRPr lang="en-US">
              <a:latin typeface="+mn-lt"/>
            </a:endParaRPr>
          </a:p>
        </p:txBody>
      </p:sp>
      <p:sp>
        <p:nvSpPr>
          <p:cNvPr id="69641" name="Line 1033"/>
          <p:cNvSpPr>
            <a:spLocks noChangeShapeType="1"/>
          </p:cNvSpPr>
          <p:nvPr/>
        </p:nvSpPr>
        <p:spPr bwMode="auto">
          <a:xfrm>
            <a:off x="6492875" y="1193800"/>
            <a:ext cx="715963" cy="746125"/>
          </a:xfrm>
          <a:prstGeom prst="line">
            <a:avLst/>
          </a:prstGeom>
          <a:noFill/>
          <a:ln w="38100">
            <a:solidFill>
              <a:srgbClr val="FF0000"/>
            </a:solidFill>
            <a:round/>
            <a:headEnd/>
            <a:tailEnd/>
          </a:ln>
          <a:effectLst/>
        </p:spPr>
        <p:txBody>
          <a:bodyPr/>
          <a:lstStyle/>
          <a:p>
            <a:endParaRPr lang="en-US">
              <a:latin typeface="+mn-lt"/>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endParaRPr lang="en-US"/>
          </a:p>
        </p:txBody>
      </p:sp>
      <p:pic>
        <p:nvPicPr>
          <p:cNvPr id="331781" name="Picture 5" descr="35"/>
          <p:cNvPicPr>
            <a:picLocks noChangeAspect="1" noChangeArrowheads="1"/>
          </p:cNvPicPr>
          <p:nvPr/>
        </p:nvPicPr>
        <p:blipFill>
          <a:blip r:embed="rId2" cstate="print">
            <a:lum bright="12000" contrast="12000"/>
          </a:blip>
          <a:srcRect l="10464" t="4654" r="5814" b="13123"/>
          <a:stretch>
            <a:fillRect/>
          </a:stretch>
        </p:blipFill>
        <p:spPr bwMode="auto">
          <a:xfrm>
            <a:off x="381000" y="228600"/>
            <a:ext cx="7848600" cy="5776913"/>
          </a:xfrm>
          <a:prstGeom prst="rect">
            <a:avLst/>
          </a:prstGeo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1873" name="Rectangle 2"/>
          <p:cNvSpPr>
            <a:spLocks noGrp="1" noChangeArrowheads="1"/>
          </p:cNvSpPr>
          <p:nvPr>
            <p:ph type="title"/>
          </p:nvPr>
        </p:nvSpPr>
        <p:spPr/>
        <p:txBody>
          <a:bodyPr/>
          <a:lstStyle/>
          <a:p>
            <a:pPr eaLnBrk="1" hangingPunct="1"/>
            <a:endParaRPr lang="en-US" smtClean="0"/>
          </a:p>
        </p:txBody>
      </p:sp>
      <p:pic>
        <p:nvPicPr>
          <p:cNvPr id="3151874" name="Picture 3" descr="DSCN8594"/>
          <p:cNvPicPr>
            <a:picLocks noChangeAspect="1" noChangeArrowheads="1"/>
          </p:cNvPicPr>
          <p:nvPr/>
        </p:nvPicPr>
        <p:blipFill>
          <a:blip r:embed="rId2" cstate="print"/>
          <a:srcRect l="5858" r="6955"/>
          <a:stretch>
            <a:fillRect/>
          </a:stretch>
        </p:blipFill>
        <p:spPr bwMode="auto">
          <a:xfrm>
            <a:off x="0" y="0"/>
            <a:ext cx="4537075" cy="6938963"/>
          </a:xfrm>
          <a:prstGeom prst="rect">
            <a:avLst/>
          </a:prstGeom>
          <a:noFill/>
          <a:ln w="9525">
            <a:noFill/>
            <a:miter lim="800000"/>
            <a:headEnd/>
            <a:tailEnd/>
          </a:ln>
        </p:spPr>
      </p:pic>
      <p:pic>
        <p:nvPicPr>
          <p:cNvPr id="936964" name="Picture 4" descr="DSCN8592"/>
          <p:cNvPicPr>
            <a:picLocks noGrp="1" noChangeAspect="1" noChangeArrowheads="1"/>
          </p:cNvPicPr>
          <p:nvPr>
            <p:ph idx="1"/>
          </p:nvPr>
        </p:nvPicPr>
        <p:blipFill>
          <a:blip r:embed="rId3" cstate="print"/>
          <a:srcRect r="15808"/>
          <a:stretch>
            <a:fillRect/>
          </a:stretch>
        </p:blipFill>
        <p:spPr>
          <a:xfrm>
            <a:off x="4813300" y="0"/>
            <a:ext cx="4330700" cy="68580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2897" name="Picture 2" descr="Norton53"/>
          <p:cNvPicPr>
            <a:picLocks noChangeAspect="1" noChangeArrowheads="1"/>
          </p:cNvPicPr>
          <p:nvPr/>
        </p:nvPicPr>
        <p:blipFill>
          <a:blip r:embed="rId2" cstate="print"/>
          <a:srcRect/>
          <a:stretch>
            <a:fillRect/>
          </a:stretch>
        </p:blipFill>
        <p:spPr bwMode="auto">
          <a:xfrm>
            <a:off x="3429000" y="2938463"/>
            <a:ext cx="5715000" cy="3919537"/>
          </a:xfrm>
          <a:prstGeom prst="rect">
            <a:avLst/>
          </a:prstGeom>
          <a:noFill/>
          <a:ln w="9525">
            <a:noFill/>
            <a:miter lim="800000"/>
            <a:headEnd/>
            <a:tailEnd/>
          </a:ln>
        </p:spPr>
      </p:pic>
      <p:pic>
        <p:nvPicPr>
          <p:cNvPr id="3152898" name="Picture 3"/>
          <p:cNvPicPr>
            <a:picLocks noChangeAspect="1" noChangeArrowheads="1"/>
          </p:cNvPicPr>
          <p:nvPr/>
        </p:nvPicPr>
        <p:blipFill>
          <a:blip r:embed="rId3" cstate="print"/>
          <a:srcRect/>
          <a:stretch>
            <a:fillRect/>
          </a:stretch>
        </p:blipFill>
        <p:spPr bwMode="auto">
          <a:xfrm>
            <a:off x="0" y="0"/>
            <a:ext cx="5791200" cy="3830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4945" name="Picture 2" descr="ZF008064"/>
          <p:cNvPicPr>
            <a:picLocks noChangeAspect="1" noChangeArrowheads="1"/>
          </p:cNvPicPr>
          <p:nvPr/>
        </p:nvPicPr>
        <p:blipFill>
          <a:blip r:embed="rId2" cstate="print"/>
          <a:srcRect b="14285"/>
          <a:stretch>
            <a:fillRect/>
          </a:stretch>
        </p:blipFill>
        <p:spPr bwMode="auto">
          <a:xfrm>
            <a:off x="2144713" y="0"/>
            <a:ext cx="4852987" cy="5486400"/>
          </a:xfrm>
          <a:prstGeom prst="rect">
            <a:avLst/>
          </a:prstGeom>
          <a:noFill/>
          <a:ln w="38100">
            <a:solidFill>
              <a:schemeClr val="tx1"/>
            </a:solidFill>
            <a:miter lim="800000"/>
            <a:headEnd/>
            <a:tailEnd/>
          </a:ln>
        </p:spPr>
      </p:pic>
      <p:sp>
        <p:nvSpPr>
          <p:cNvPr id="3154946" name="Text Box 3"/>
          <p:cNvSpPr txBox="1">
            <a:spLocks noChangeArrowheads="1"/>
          </p:cNvSpPr>
          <p:nvPr/>
        </p:nvSpPr>
        <p:spPr bwMode="auto">
          <a:xfrm>
            <a:off x="898525" y="5867400"/>
            <a:ext cx="7346950" cy="641350"/>
          </a:xfrm>
          <a:prstGeom prst="rect">
            <a:avLst/>
          </a:prstGeom>
          <a:noFill/>
          <a:ln w="9525">
            <a:noFill/>
            <a:miter lim="800000"/>
            <a:headEnd/>
            <a:tailEnd/>
          </a:ln>
        </p:spPr>
        <p:txBody>
          <a:bodyPr wrap="none">
            <a:spAutoFit/>
          </a:bodyPr>
          <a:lstStyle/>
          <a:p>
            <a:r>
              <a:rPr lang="en-US" sz="3600" i="1">
                <a:solidFill>
                  <a:schemeClr val="bg1"/>
                </a:solidFill>
                <a:latin typeface="+mn-lt"/>
              </a:rPr>
              <a:t>Sarcoptes scabei</a:t>
            </a:r>
            <a:r>
              <a:rPr lang="en-US" sz="3600">
                <a:solidFill>
                  <a:schemeClr val="bg1"/>
                </a:solidFill>
                <a:latin typeface="+mn-lt"/>
              </a:rPr>
              <a:t>, an 8-legged mite</a:t>
            </a:r>
          </a:p>
        </p:txBody>
      </p:sp>
      <p:sp>
        <p:nvSpPr>
          <p:cNvPr id="893956" name="Oval 4"/>
          <p:cNvSpPr>
            <a:spLocks noChangeArrowheads="1"/>
          </p:cNvSpPr>
          <p:nvPr/>
        </p:nvSpPr>
        <p:spPr bwMode="auto">
          <a:xfrm rot="-1703581">
            <a:off x="2581275" y="649288"/>
            <a:ext cx="762000" cy="1066800"/>
          </a:xfrm>
          <a:prstGeom prst="ellipse">
            <a:avLst/>
          </a:prstGeom>
          <a:noFill/>
          <a:ln w="38100">
            <a:solidFill>
              <a:schemeClr val="bg1"/>
            </a:solidFill>
            <a:round/>
            <a:headEnd/>
            <a:tailEnd/>
          </a:ln>
        </p:spPr>
        <p:txBody>
          <a:bodyPr wrap="none" anchor="ctr"/>
          <a:lstStyle/>
          <a:p>
            <a:endParaRPr lang="en-US">
              <a:latin typeface="+mn-lt"/>
            </a:endParaRPr>
          </a:p>
        </p:txBody>
      </p:sp>
      <p:sp>
        <p:nvSpPr>
          <p:cNvPr id="893957" name="Oval 5"/>
          <p:cNvSpPr>
            <a:spLocks noChangeArrowheads="1"/>
          </p:cNvSpPr>
          <p:nvPr/>
        </p:nvSpPr>
        <p:spPr bwMode="auto">
          <a:xfrm rot="-1345712">
            <a:off x="3352800" y="381000"/>
            <a:ext cx="762000" cy="1066800"/>
          </a:xfrm>
          <a:prstGeom prst="ellipse">
            <a:avLst/>
          </a:prstGeom>
          <a:noFill/>
          <a:ln w="38100">
            <a:solidFill>
              <a:schemeClr val="bg1"/>
            </a:solidFill>
            <a:round/>
            <a:headEnd/>
            <a:tailEnd/>
          </a:ln>
        </p:spPr>
        <p:txBody>
          <a:bodyPr wrap="none" anchor="ctr"/>
          <a:lstStyle/>
          <a:p>
            <a:endParaRPr lang="en-US">
              <a:latin typeface="+mn-lt"/>
            </a:endParaRPr>
          </a:p>
        </p:txBody>
      </p:sp>
      <p:sp>
        <p:nvSpPr>
          <p:cNvPr id="893958" name="Oval 6"/>
          <p:cNvSpPr>
            <a:spLocks noChangeArrowheads="1"/>
          </p:cNvSpPr>
          <p:nvPr/>
        </p:nvSpPr>
        <p:spPr bwMode="auto">
          <a:xfrm rot="516694">
            <a:off x="4572000" y="304800"/>
            <a:ext cx="762000" cy="1066800"/>
          </a:xfrm>
          <a:prstGeom prst="ellipse">
            <a:avLst/>
          </a:prstGeom>
          <a:noFill/>
          <a:ln w="38100">
            <a:solidFill>
              <a:schemeClr val="bg1"/>
            </a:solidFill>
            <a:round/>
            <a:headEnd/>
            <a:tailEnd/>
          </a:ln>
        </p:spPr>
        <p:txBody>
          <a:bodyPr wrap="none" anchor="ctr"/>
          <a:lstStyle/>
          <a:p>
            <a:endParaRPr lang="en-US">
              <a:latin typeface="+mn-lt"/>
            </a:endParaRPr>
          </a:p>
        </p:txBody>
      </p:sp>
      <p:sp>
        <p:nvSpPr>
          <p:cNvPr id="893959" name="Oval 7"/>
          <p:cNvSpPr>
            <a:spLocks noChangeArrowheads="1"/>
          </p:cNvSpPr>
          <p:nvPr/>
        </p:nvSpPr>
        <p:spPr bwMode="auto">
          <a:xfrm rot="1703581" flipH="1">
            <a:off x="5334000" y="685800"/>
            <a:ext cx="762000" cy="1066800"/>
          </a:xfrm>
          <a:prstGeom prst="ellipse">
            <a:avLst/>
          </a:prstGeom>
          <a:noFill/>
          <a:ln w="38100">
            <a:solidFill>
              <a:schemeClr val="bg1"/>
            </a:solidFill>
            <a:round/>
            <a:headEnd/>
            <a:tailEnd/>
          </a:ln>
        </p:spPr>
        <p:txBody>
          <a:bodyPr wrap="none" anchor="ctr"/>
          <a:lstStyle/>
          <a:p>
            <a:endParaRPr lang="en-US">
              <a:latin typeface="+mn-lt"/>
            </a:endParaRPr>
          </a:p>
        </p:txBody>
      </p:sp>
      <p:sp>
        <p:nvSpPr>
          <p:cNvPr id="893960" name="Oval 8"/>
          <p:cNvSpPr>
            <a:spLocks noChangeArrowheads="1"/>
          </p:cNvSpPr>
          <p:nvPr/>
        </p:nvSpPr>
        <p:spPr bwMode="auto">
          <a:xfrm rot="1867657">
            <a:off x="2895600" y="2990850"/>
            <a:ext cx="457200" cy="876300"/>
          </a:xfrm>
          <a:prstGeom prst="ellipse">
            <a:avLst/>
          </a:prstGeom>
          <a:noFill/>
          <a:ln w="38100">
            <a:solidFill>
              <a:schemeClr val="bg1"/>
            </a:solidFill>
            <a:round/>
            <a:headEnd/>
            <a:tailEnd/>
          </a:ln>
        </p:spPr>
        <p:txBody>
          <a:bodyPr wrap="none" anchor="ctr"/>
          <a:lstStyle/>
          <a:p>
            <a:endParaRPr lang="en-US">
              <a:latin typeface="+mn-lt"/>
            </a:endParaRPr>
          </a:p>
        </p:txBody>
      </p:sp>
      <p:sp>
        <p:nvSpPr>
          <p:cNvPr id="893961" name="Oval 9"/>
          <p:cNvSpPr>
            <a:spLocks noChangeArrowheads="1"/>
          </p:cNvSpPr>
          <p:nvPr/>
        </p:nvSpPr>
        <p:spPr bwMode="auto">
          <a:xfrm rot="2465030">
            <a:off x="3276600" y="3200400"/>
            <a:ext cx="457200" cy="876300"/>
          </a:xfrm>
          <a:prstGeom prst="ellipse">
            <a:avLst/>
          </a:prstGeom>
          <a:noFill/>
          <a:ln w="38100">
            <a:solidFill>
              <a:schemeClr val="bg1"/>
            </a:solidFill>
            <a:round/>
            <a:headEnd/>
            <a:tailEnd/>
          </a:ln>
        </p:spPr>
        <p:txBody>
          <a:bodyPr wrap="none" anchor="ctr"/>
          <a:lstStyle/>
          <a:p>
            <a:endParaRPr lang="en-US">
              <a:latin typeface="+mn-lt"/>
            </a:endParaRPr>
          </a:p>
        </p:txBody>
      </p:sp>
      <p:sp>
        <p:nvSpPr>
          <p:cNvPr id="893962" name="Oval 10"/>
          <p:cNvSpPr>
            <a:spLocks noChangeArrowheads="1"/>
          </p:cNvSpPr>
          <p:nvPr/>
        </p:nvSpPr>
        <p:spPr bwMode="auto">
          <a:xfrm rot="19732343" flipH="1">
            <a:off x="5410200" y="2990850"/>
            <a:ext cx="457200" cy="876300"/>
          </a:xfrm>
          <a:prstGeom prst="ellipse">
            <a:avLst/>
          </a:prstGeom>
          <a:noFill/>
          <a:ln w="38100">
            <a:solidFill>
              <a:schemeClr val="bg1"/>
            </a:solidFill>
            <a:round/>
            <a:headEnd/>
            <a:tailEnd/>
          </a:ln>
        </p:spPr>
        <p:txBody>
          <a:bodyPr wrap="none" anchor="ctr"/>
          <a:lstStyle/>
          <a:p>
            <a:endParaRPr lang="en-US">
              <a:latin typeface="+mn-lt"/>
            </a:endParaRPr>
          </a:p>
        </p:txBody>
      </p:sp>
      <p:sp>
        <p:nvSpPr>
          <p:cNvPr id="893963" name="Oval 11"/>
          <p:cNvSpPr>
            <a:spLocks noChangeArrowheads="1"/>
          </p:cNvSpPr>
          <p:nvPr/>
        </p:nvSpPr>
        <p:spPr bwMode="auto">
          <a:xfrm rot="19134970" flipH="1">
            <a:off x="5029200" y="3200400"/>
            <a:ext cx="457200" cy="876300"/>
          </a:xfrm>
          <a:prstGeom prst="ellipse">
            <a:avLst/>
          </a:prstGeom>
          <a:noFill/>
          <a:ln w="38100">
            <a:solidFill>
              <a:schemeClr val="bg1"/>
            </a:solidFill>
            <a:round/>
            <a:headEnd/>
            <a:tailEnd/>
          </a:ln>
        </p:spPr>
        <p:txBody>
          <a:bodyPr wrap="none" anchor="ctr"/>
          <a:lstStyle/>
          <a:p>
            <a:endParaRPr lang="en-US">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93956"/>
                                        </p:tgtEl>
                                        <p:attrNameLst>
                                          <p:attrName>style.visibility</p:attrName>
                                        </p:attrNameLst>
                                      </p:cBhvr>
                                      <p:to>
                                        <p:strVal val="visible"/>
                                      </p:to>
                                    </p:set>
                                    <p:anim calcmode="lin" valueType="num">
                                      <p:cBhvr>
                                        <p:cTn id="7" dur="500" fill="hold"/>
                                        <p:tgtEl>
                                          <p:spTgt spid="893956"/>
                                        </p:tgtEl>
                                        <p:attrNameLst>
                                          <p:attrName>ppt_w</p:attrName>
                                        </p:attrNameLst>
                                      </p:cBhvr>
                                      <p:tavLst>
                                        <p:tav tm="0">
                                          <p:val>
                                            <p:fltVal val="0"/>
                                          </p:val>
                                        </p:tav>
                                        <p:tav tm="100000">
                                          <p:val>
                                            <p:strVal val="#ppt_w"/>
                                          </p:val>
                                        </p:tav>
                                      </p:tavLst>
                                    </p:anim>
                                    <p:anim calcmode="lin" valueType="num">
                                      <p:cBhvr>
                                        <p:cTn id="8" dur="500" fill="hold"/>
                                        <p:tgtEl>
                                          <p:spTgt spid="893956"/>
                                        </p:tgtEl>
                                        <p:attrNameLst>
                                          <p:attrName>ppt_h</p:attrName>
                                        </p:attrNameLst>
                                      </p:cBhvr>
                                      <p:tavLst>
                                        <p:tav tm="0">
                                          <p:val>
                                            <p:fltVal val="0"/>
                                          </p:val>
                                        </p:tav>
                                        <p:tav tm="100000">
                                          <p:val>
                                            <p:strVal val="#ppt_h"/>
                                          </p:val>
                                        </p:tav>
                                      </p:tavLst>
                                    </p:anim>
                                    <p:animEffect transition="in" filter="fade">
                                      <p:cBhvr>
                                        <p:cTn id="9" dur="500"/>
                                        <p:tgtEl>
                                          <p:spTgt spid="89395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93957"/>
                                        </p:tgtEl>
                                        <p:attrNameLst>
                                          <p:attrName>style.visibility</p:attrName>
                                        </p:attrNameLst>
                                      </p:cBhvr>
                                      <p:to>
                                        <p:strVal val="visible"/>
                                      </p:to>
                                    </p:set>
                                    <p:anim calcmode="lin" valueType="num">
                                      <p:cBhvr>
                                        <p:cTn id="12" dur="500" fill="hold"/>
                                        <p:tgtEl>
                                          <p:spTgt spid="893957"/>
                                        </p:tgtEl>
                                        <p:attrNameLst>
                                          <p:attrName>ppt_w</p:attrName>
                                        </p:attrNameLst>
                                      </p:cBhvr>
                                      <p:tavLst>
                                        <p:tav tm="0">
                                          <p:val>
                                            <p:fltVal val="0"/>
                                          </p:val>
                                        </p:tav>
                                        <p:tav tm="100000">
                                          <p:val>
                                            <p:strVal val="#ppt_w"/>
                                          </p:val>
                                        </p:tav>
                                      </p:tavLst>
                                    </p:anim>
                                    <p:anim calcmode="lin" valueType="num">
                                      <p:cBhvr>
                                        <p:cTn id="13" dur="500" fill="hold"/>
                                        <p:tgtEl>
                                          <p:spTgt spid="893957"/>
                                        </p:tgtEl>
                                        <p:attrNameLst>
                                          <p:attrName>ppt_h</p:attrName>
                                        </p:attrNameLst>
                                      </p:cBhvr>
                                      <p:tavLst>
                                        <p:tav tm="0">
                                          <p:val>
                                            <p:fltVal val="0"/>
                                          </p:val>
                                        </p:tav>
                                        <p:tav tm="100000">
                                          <p:val>
                                            <p:strVal val="#ppt_h"/>
                                          </p:val>
                                        </p:tav>
                                      </p:tavLst>
                                    </p:anim>
                                    <p:animEffect transition="in" filter="fade">
                                      <p:cBhvr>
                                        <p:cTn id="14" dur="500"/>
                                        <p:tgtEl>
                                          <p:spTgt spid="89395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93958"/>
                                        </p:tgtEl>
                                        <p:attrNameLst>
                                          <p:attrName>style.visibility</p:attrName>
                                        </p:attrNameLst>
                                      </p:cBhvr>
                                      <p:to>
                                        <p:strVal val="visible"/>
                                      </p:to>
                                    </p:set>
                                    <p:anim calcmode="lin" valueType="num">
                                      <p:cBhvr>
                                        <p:cTn id="17" dur="500" fill="hold"/>
                                        <p:tgtEl>
                                          <p:spTgt spid="893958"/>
                                        </p:tgtEl>
                                        <p:attrNameLst>
                                          <p:attrName>ppt_w</p:attrName>
                                        </p:attrNameLst>
                                      </p:cBhvr>
                                      <p:tavLst>
                                        <p:tav tm="0">
                                          <p:val>
                                            <p:fltVal val="0"/>
                                          </p:val>
                                        </p:tav>
                                        <p:tav tm="100000">
                                          <p:val>
                                            <p:strVal val="#ppt_w"/>
                                          </p:val>
                                        </p:tav>
                                      </p:tavLst>
                                    </p:anim>
                                    <p:anim calcmode="lin" valueType="num">
                                      <p:cBhvr>
                                        <p:cTn id="18" dur="500" fill="hold"/>
                                        <p:tgtEl>
                                          <p:spTgt spid="893958"/>
                                        </p:tgtEl>
                                        <p:attrNameLst>
                                          <p:attrName>ppt_h</p:attrName>
                                        </p:attrNameLst>
                                      </p:cBhvr>
                                      <p:tavLst>
                                        <p:tav tm="0">
                                          <p:val>
                                            <p:fltVal val="0"/>
                                          </p:val>
                                        </p:tav>
                                        <p:tav tm="100000">
                                          <p:val>
                                            <p:strVal val="#ppt_h"/>
                                          </p:val>
                                        </p:tav>
                                      </p:tavLst>
                                    </p:anim>
                                    <p:animEffect transition="in" filter="fade">
                                      <p:cBhvr>
                                        <p:cTn id="19" dur="500"/>
                                        <p:tgtEl>
                                          <p:spTgt spid="893958"/>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93959"/>
                                        </p:tgtEl>
                                        <p:attrNameLst>
                                          <p:attrName>style.visibility</p:attrName>
                                        </p:attrNameLst>
                                      </p:cBhvr>
                                      <p:to>
                                        <p:strVal val="visible"/>
                                      </p:to>
                                    </p:set>
                                    <p:anim calcmode="lin" valueType="num">
                                      <p:cBhvr>
                                        <p:cTn id="22" dur="500" fill="hold"/>
                                        <p:tgtEl>
                                          <p:spTgt spid="893959"/>
                                        </p:tgtEl>
                                        <p:attrNameLst>
                                          <p:attrName>ppt_w</p:attrName>
                                        </p:attrNameLst>
                                      </p:cBhvr>
                                      <p:tavLst>
                                        <p:tav tm="0">
                                          <p:val>
                                            <p:fltVal val="0"/>
                                          </p:val>
                                        </p:tav>
                                        <p:tav tm="100000">
                                          <p:val>
                                            <p:strVal val="#ppt_w"/>
                                          </p:val>
                                        </p:tav>
                                      </p:tavLst>
                                    </p:anim>
                                    <p:anim calcmode="lin" valueType="num">
                                      <p:cBhvr>
                                        <p:cTn id="23" dur="500" fill="hold"/>
                                        <p:tgtEl>
                                          <p:spTgt spid="893959"/>
                                        </p:tgtEl>
                                        <p:attrNameLst>
                                          <p:attrName>ppt_h</p:attrName>
                                        </p:attrNameLst>
                                      </p:cBhvr>
                                      <p:tavLst>
                                        <p:tav tm="0">
                                          <p:val>
                                            <p:fltVal val="0"/>
                                          </p:val>
                                        </p:tav>
                                        <p:tav tm="100000">
                                          <p:val>
                                            <p:strVal val="#ppt_h"/>
                                          </p:val>
                                        </p:tav>
                                      </p:tavLst>
                                    </p:anim>
                                    <p:animEffect transition="in" filter="fade">
                                      <p:cBhvr>
                                        <p:cTn id="24" dur="500"/>
                                        <p:tgtEl>
                                          <p:spTgt spid="893959"/>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893960"/>
                                        </p:tgtEl>
                                        <p:attrNameLst>
                                          <p:attrName>style.visibility</p:attrName>
                                        </p:attrNameLst>
                                      </p:cBhvr>
                                      <p:to>
                                        <p:strVal val="visible"/>
                                      </p:to>
                                    </p:set>
                                    <p:anim calcmode="lin" valueType="num">
                                      <p:cBhvr>
                                        <p:cTn id="27" dur="500" fill="hold"/>
                                        <p:tgtEl>
                                          <p:spTgt spid="893960"/>
                                        </p:tgtEl>
                                        <p:attrNameLst>
                                          <p:attrName>ppt_w</p:attrName>
                                        </p:attrNameLst>
                                      </p:cBhvr>
                                      <p:tavLst>
                                        <p:tav tm="0">
                                          <p:val>
                                            <p:fltVal val="0"/>
                                          </p:val>
                                        </p:tav>
                                        <p:tav tm="100000">
                                          <p:val>
                                            <p:strVal val="#ppt_w"/>
                                          </p:val>
                                        </p:tav>
                                      </p:tavLst>
                                    </p:anim>
                                    <p:anim calcmode="lin" valueType="num">
                                      <p:cBhvr>
                                        <p:cTn id="28" dur="500" fill="hold"/>
                                        <p:tgtEl>
                                          <p:spTgt spid="893960"/>
                                        </p:tgtEl>
                                        <p:attrNameLst>
                                          <p:attrName>ppt_h</p:attrName>
                                        </p:attrNameLst>
                                      </p:cBhvr>
                                      <p:tavLst>
                                        <p:tav tm="0">
                                          <p:val>
                                            <p:fltVal val="0"/>
                                          </p:val>
                                        </p:tav>
                                        <p:tav tm="100000">
                                          <p:val>
                                            <p:strVal val="#ppt_h"/>
                                          </p:val>
                                        </p:tav>
                                      </p:tavLst>
                                    </p:anim>
                                    <p:animEffect transition="in" filter="fade">
                                      <p:cBhvr>
                                        <p:cTn id="29" dur="500"/>
                                        <p:tgtEl>
                                          <p:spTgt spid="893960"/>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893961"/>
                                        </p:tgtEl>
                                        <p:attrNameLst>
                                          <p:attrName>style.visibility</p:attrName>
                                        </p:attrNameLst>
                                      </p:cBhvr>
                                      <p:to>
                                        <p:strVal val="visible"/>
                                      </p:to>
                                    </p:set>
                                    <p:anim calcmode="lin" valueType="num">
                                      <p:cBhvr>
                                        <p:cTn id="32" dur="500" fill="hold"/>
                                        <p:tgtEl>
                                          <p:spTgt spid="893961"/>
                                        </p:tgtEl>
                                        <p:attrNameLst>
                                          <p:attrName>ppt_w</p:attrName>
                                        </p:attrNameLst>
                                      </p:cBhvr>
                                      <p:tavLst>
                                        <p:tav tm="0">
                                          <p:val>
                                            <p:fltVal val="0"/>
                                          </p:val>
                                        </p:tav>
                                        <p:tav tm="100000">
                                          <p:val>
                                            <p:strVal val="#ppt_w"/>
                                          </p:val>
                                        </p:tav>
                                      </p:tavLst>
                                    </p:anim>
                                    <p:anim calcmode="lin" valueType="num">
                                      <p:cBhvr>
                                        <p:cTn id="33" dur="500" fill="hold"/>
                                        <p:tgtEl>
                                          <p:spTgt spid="893961"/>
                                        </p:tgtEl>
                                        <p:attrNameLst>
                                          <p:attrName>ppt_h</p:attrName>
                                        </p:attrNameLst>
                                      </p:cBhvr>
                                      <p:tavLst>
                                        <p:tav tm="0">
                                          <p:val>
                                            <p:fltVal val="0"/>
                                          </p:val>
                                        </p:tav>
                                        <p:tav tm="100000">
                                          <p:val>
                                            <p:strVal val="#ppt_h"/>
                                          </p:val>
                                        </p:tav>
                                      </p:tavLst>
                                    </p:anim>
                                    <p:animEffect transition="in" filter="fade">
                                      <p:cBhvr>
                                        <p:cTn id="34" dur="500"/>
                                        <p:tgtEl>
                                          <p:spTgt spid="893961"/>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893962"/>
                                        </p:tgtEl>
                                        <p:attrNameLst>
                                          <p:attrName>style.visibility</p:attrName>
                                        </p:attrNameLst>
                                      </p:cBhvr>
                                      <p:to>
                                        <p:strVal val="visible"/>
                                      </p:to>
                                    </p:set>
                                    <p:anim calcmode="lin" valueType="num">
                                      <p:cBhvr>
                                        <p:cTn id="37" dur="500" fill="hold"/>
                                        <p:tgtEl>
                                          <p:spTgt spid="893962"/>
                                        </p:tgtEl>
                                        <p:attrNameLst>
                                          <p:attrName>ppt_w</p:attrName>
                                        </p:attrNameLst>
                                      </p:cBhvr>
                                      <p:tavLst>
                                        <p:tav tm="0">
                                          <p:val>
                                            <p:fltVal val="0"/>
                                          </p:val>
                                        </p:tav>
                                        <p:tav tm="100000">
                                          <p:val>
                                            <p:strVal val="#ppt_w"/>
                                          </p:val>
                                        </p:tav>
                                      </p:tavLst>
                                    </p:anim>
                                    <p:anim calcmode="lin" valueType="num">
                                      <p:cBhvr>
                                        <p:cTn id="38" dur="500" fill="hold"/>
                                        <p:tgtEl>
                                          <p:spTgt spid="893962"/>
                                        </p:tgtEl>
                                        <p:attrNameLst>
                                          <p:attrName>ppt_h</p:attrName>
                                        </p:attrNameLst>
                                      </p:cBhvr>
                                      <p:tavLst>
                                        <p:tav tm="0">
                                          <p:val>
                                            <p:fltVal val="0"/>
                                          </p:val>
                                        </p:tav>
                                        <p:tav tm="100000">
                                          <p:val>
                                            <p:strVal val="#ppt_h"/>
                                          </p:val>
                                        </p:tav>
                                      </p:tavLst>
                                    </p:anim>
                                    <p:animEffect transition="in" filter="fade">
                                      <p:cBhvr>
                                        <p:cTn id="39" dur="500"/>
                                        <p:tgtEl>
                                          <p:spTgt spid="893962"/>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893963"/>
                                        </p:tgtEl>
                                        <p:attrNameLst>
                                          <p:attrName>style.visibility</p:attrName>
                                        </p:attrNameLst>
                                      </p:cBhvr>
                                      <p:to>
                                        <p:strVal val="visible"/>
                                      </p:to>
                                    </p:set>
                                    <p:anim calcmode="lin" valueType="num">
                                      <p:cBhvr>
                                        <p:cTn id="42" dur="500" fill="hold"/>
                                        <p:tgtEl>
                                          <p:spTgt spid="893963"/>
                                        </p:tgtEl>
                                        <p:attrNameLst>
                                          <p:attrName>ppt_w</p:attrName>
                                        </p:attrNameLst>
                                      </p:cBhvr>
                                      <p:tavLst>
                                        <p:tav tm="0">
                                          <p:val>
                                            <p:fltVal val="0"/>
                                          </p:val>
                                        </p:tav>
                                        <p:tav tm="100000">
                                          <p:val>
                                            <p:strVal val="#ppt_w"/>
                                          </p:val>
                                        </p:tav>
                                      </p:tavLst>
                                    </p:anim>
                                    <p:anim calcmode="lin" valueType="num">
                                      <p:cBhvr>
                                        <p:cTn id="43" dur="500" fill="hold"/>
                                        <p:tgtEl>
                                          <p:spTgt spid="893963"/>
                                        </p:tgtEl>
                                        <p:attrNameLst>
                                          <p:attrName>ppt_h</p:attrName>
                                        </p:attrNameLst>
                                      </p:cBhvr>
                                      <p:tavLst>
                                        <p:tav tm="0">
                                          <p:val>
                                            <p:fltVal val="0"/>
                                          </p:val>
                                        </p:tav>
                                        <p:tav tm="100000">
                                          <p:val>
                                            <p:strVal val="#ppt_h"/>
                                          </p:val>
                                        </p:tav>
                                      </p:tavLst>
                                    </p:anim>
                                    <p:animEffect transition="in" filter="fade">
                                      <p:cBhvr>
                                        <p:cTn id="44" dur="500"/>
                                        <p:tgtEl>
                                          <p:spTgt spid="89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6" grpId="0" animBg="1"/>
      <p:bldP spid="893957" grpId="0" animBg="1"/>
      <p:bldP spid="893958" grpId="0" animBg="1"/>
      <p:bldP spid="893959" grpId="0" animBg="1"/>
      <p:bldP spid="893960" grpId="0" animBg="1"/>
      <p:bldP spid="893961" grpId="0" animBg="1"/>
      <p:bldP spid="893962" grpId="0" animBg="1"/>
      <p:bldP spid="89396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21" name="Rectangle 2"/>
          <p:cNvSpPr>
            <a:spLocks noChangeArrowheads="1"/>
          </p:cNvSpPr>
          <p:nvPr/>
        </p:nvSpPr>
        <p:spPr bwMode="auto">
          <a:xfrm>
            <a:off x="1638300" y="1873250"/>
            <a:ext cx="6479005" cy="4984750"/>
          </a:xfrm>
          <a:prstGeom prst="rect">
            <a:avLst/>
          </a:prstGeom>
          <a:solidFill>
            <a:schemeClr val="bg1"/>
          </a:solidFill>
          <a:ln w="9525">
            <a:solidFill>
              <a:schemeClr val="tx1"/>
            </a:solidFill>
            <a:miter lim="800000"/>
            <a:headEnd/>
            <a:tailEnd/>
          </a:ln>
        </p:spPr>
        <p:txBody>
          <a:bodyPr wrap="none" anchor="ctr"/>
          <a:lstStyle/>
          <a:p>
            <a:endParaRPr lang="en-US">
              <a:latin typeface="+mn-lt"/>
            </a:endParaRPr>
          </a:p>
        </p:txBody>
      </p:sp>
      <p:sp>
        <p:nvSpPr>
          <p:cNvPr id="3153922" name="Freeform 4"/>
          <p:cNvSpPr>
            <a:spLocks/>
          </p:cNvSpPr>
          <p:nvPr/>
        </p:nvSpPr>
        <p:spPr bwMode="auto">
          <a:xfrm>
            <a:off x="1739900" y="3190875"/>
            <a:ext cx="6230938" cy="984250"/>
          </a:xfrm>
          <a:custGeom>
            <a:avLst/>
            <a:gdLst>
              <a:gd name="T0" fmla="*/ 0 w 5430"/>
              <a:gd name="T1" fmla="*/ 354 h 775"/>
              <a:gd name="T2" fmla="*/ 45 w 5430"/>
              <a:gd name="T3" fmla="*/ 249 h 775"/>
              <a:gd name="T4" fmla="*/ 120 w 5430"/>
              <a:gd name="T5" fmla="*/ 174 h 775"/>
              <a:gd name="T6" fmla="*/ 210 w 5430"/>
              <a:gd name="T7" fmla="*/ 144 h 775"/>
              <a:gd name="T8" fmla="*/ 300 w 5430"/>
              <a:gd name="T9" fmla="*/ 129 h 775"/>
              <a:gd name="T10" fmla="*/ 405 w 5430"/>
              <a:gd name="T11" fmla="*/ 129 h 775"/>
              <a:gd name="T12" fmla="*/ 525 w 5430"/>
              <a:gd name="T13" fmla="*/ 129 h 775"/>
              <a:gd name="T14" fmla="*/ 615 w 5430"/>
              <a:gd name="T15" fmla="*/ 189 h 775"/>
              <a:gd name="T16" fmla="*/ 690 w 5430"/>
              <a:gd name="T17" fmla="*/ 279 h 775"/>
              <a:gd name="T18" fmla="*/ 735 w 5430"/>
              <a:gd name="T19" fmla="*/ 384 h 775"/>
              <a:gd name="T20" fmla="*/ 795 w 5430"/>
              <a:gd name="T21" fmla="*/ 474 h 775"/>
              <a:gd name="T22" fmla="*/ 855 w 5430"/>
              <a:gd name="T23" fmla="*/ 564 h 775"/>
              <a:gd name="T24" fmla="*/ 945 w 5430"/>
              <a:gd name="T25" fmla="*/ 639 h 775"/>
              <a:gd name="T26" fmla="*/ 1065 w 5430"/>
              <a:gd name="T27" fmla="*/ 684 h 775"/>
              <a:gd name="T28" fmla="*/ 1185 w 5430"/>
              <a:gd name="T29" fmla="*/ 699 h 775"/>
              <a:gd name="T30" fmla="*/ 1305 w 5430"/>
              <a:gd name="T31" fmla="*/ 669 h 775"/>
              <a:gd name="T32" fmla="*/ 1410 w 5430"/>
              <a:gd name="T33" fmla="*/ 579 h 775"/>
              <a:gd name="T34" fmla="*/ 1470 w 5430"/>
              <a:gd name="T35" fmla="*/ 474 h 775"/>
              <a:gd name="T36" fmla="*/ 1530 w 5430"/>
              <a:gd name="T37" fmla="*/ 354 h 775"/>
              <a:gd name="T38" fmla="*/ 1620 w 5430"/>
              <a:gd name="T39" fmla="*/ 264 h 775"/>
              <a:gd name="T40" fmla="*/ 1695 w 5430"/>
              <a:gd name="T41" fmla="*/ 189 h 775"/>
              <a:gd name="T42" fmla="*/ 1815 w 5430"/>
              <a:gd name="T43" fmla="*/ 159 h 775"/>
              <a:gd name="T44" fmla="*/ 1920 w 5430"/>
              <a:gd name="T45" fmla="*/ 159 h 775"/>
              <a:gd name="T46" fmla="*/ 2100 w 5430"/>
              <a:gd name="T47" fmla="*/ 159 h 775"/>
              <a:gd name="T48" fmla="*/ 2190 w 5430"/>
              <a:gd name="T49" fmla="*/ 174 h 775"/>
              <a:gd name="T50" fmla="*/ 2280 w 5430"/>
              <a:gd name="T51" fmla="*/ 249 h 775"/>
              <a:gd name="T52" fmla="*/ 2400 w 5430"/>
              <a:gd name="T53" fmla="*/ 324 h 775"/>
              <a:gd name="T54" fmla="*/ 2490 w 5430"/>
              <a:gd name="T55" fmla="*/ 399 h 775"/>
              <a:gd name="T56" fmla="*/ 2565 w 5430"/>
              <a:gd name="T57" fmla="*/ 474 h 775"/>
              <a:gd name="T58" fmla="*/ 2670 w 5430"/>
              <a:gd name="T59" fmla="*/ 534 h 775"/>
              <a:gd name="T60" fmla="*/ 2760 w 5430"/>
              <a:gd name="T61" fmla="*/ 594 h 775"/>
              <a:gd name="T62" fmla="*/ 2865 w 5430"/>
              <a:gd name="T63" fmla="*/ 639 h 775"/>
              <a:gd name="T64" fmla="*/ 3075 w 5430"/>
              <a:gd name="T65" fmla="*/ 639 h 775"/>
              <a:gd name="T66" fmla="*/ 3195 w 5430"/>
              <a:gd name="T67" fmla="*/ 594 h 775"/>
              <a:gd name="T68" fmla="*/ 3270 w 5430"/>
              <a:gd name="T69" fmla="*/ 474 h 775"/>
              <a:gd name="T70" fmla="*/ 3330 w 5430"/>
              <a:gd name="T71" fmla="*/ 354 h 775"/>
              <a:gd name="T72" fmla="*/ 3375 w 5430"/>
              <a:gd name="T73" fmla="*/ 234 h 775"/>
              <a:gd name="T74" fmla="*/ 3465 w 5430"/>
              <a:gd name="T75" fmla="*/ 144 h 775"/>
              <a:gd name="T76" fmla="*/ 3585 w 5430"/>
              <a:gd name="T77" fmla="*/ 84 h 775"/>
              <a:gd name="T78" fmla="*/ 3705 w 5430"/>
              <a:gd name="T79" fmla="*/ 69 h 775"/>
              <a:gd name="T80" fmla="*/ 3825 w 5430"/>
              <a:gd name="T81" fmla="*/ 69 h 775"/>
              <a:gd name="T82" fmla="*/ 3945 w 5430"/>
              <a:gd name="T83" fmla="*/ 84 h 775"/>
              <a:gd name="T84" fmla="*/ 4035 w 5430"/>
              <a:gd name="T85" fmla="*/ 159 h 775"/>
              <a:gd name="T86" fmla="*/ 4110 w 5430"/>
              <a:gd name="T87" fmla="*/ 234 h 775"/>
              <a:gd name="T88" fmla="*/ 4185 w 5430"/>
              <a:gd name="T89" fmla="*/ 324 h 775"/>
              <a:gd name="T90" fmla="*/ 4230 w 5430"/>
              <a:gd name="T91" fmla="*/ 429 h 775"/>
              <a:gd name="T92" fmla="*/ 4305 w 5430"/>
              <a:gd name="T93" fmla="*/ 534 h 775"/>
              <a:gd name="T94" fmla="*/ 4395 w 5430"/>
              <a:gd name="T95" fmla="*/ 654 h 775"/>
              <a:gd name="T96" fmla="*/ 4500 w 5430"/>
              <a:gd name="T97" fmla="*/ 744 h 775"/>
              <a:gd name="T98" fmla="*/ 4680 w 5430"/>
              <a:gd name="T99" fmla="*/ 774 h 775"/>
              <a:gd name="T100" fmla="*/ 4800 w 5430"/>
              <a:gd name="T101" fmla="*/ 774 h 775"/>
              <a:gd name="T102" fmla="*/ 4890 w 5430"/>
              <a:gd name="T103" fmla="*/ 699 h 775"/>
              <a:gd name="T104" fmla="*/ 4950 w 5430"/>
              <a:gd name="T105" fmla="*/ 579 h 775"/>
              <a:gd name="T106" fmla="*/ 4980 w 5430"/>
              <a:gd name="T107" fmla="*/ 429 h 775"/>
              <a:gd name="T108" fmla="*/ 4995 w 5430"/>
              <a:gd name="T109" fmla="*/ 309 h 775"/>
              <a:gd name="T110" fmla="*/ 5010 w 5430"/>
              <a:gd name="T111" fmla="*/ 189 h 775"/>
              <a:gd name="T112" fmla="*/ 5070 w 5430"/>
              <a:gd name="T113" fmla="*/ 99 h 775"/>
              <a:gd name="T114" fmla="*/ 5160 w 5430"/>
              <a:gd name="T115" fmla="*/ 54 h 775"/>
              <a:gd name="T116" fmla="*/ 5265 w 5430"/>
              <a:gd name="T117" fmla="*/ 39 h 775"/>
              <a:gd name="T118" fmla="*/ 5370 w 5430"/>
              <a:gd name="T119" fmla="*/ 39 h 775"/>
              <a:gd name="T120" fmla="*/ 5429 w 5430"/>
              <a:gd name="T121" fmla="*/ 54 h 7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30"/>
              <a:gd name="T184" fmla="*/ 0 h 775"/>
              <a:gd name="T185" fmla="*/ 5430 w 5430"/>
              <a:gd name="T186" fmla="*/ 775 h 7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30" h="775">
                <a:moveTo>
                  <a:pt x="6" y="432"/>
                </a:moveTo>
                <a:lnTo>
                  <a:pt x="0" y="354"/>
                </a:lnTo>
                <a:lnTo>
                  <a:pt x="15" y="294"/>
                </a:lnTo>
                <a:lnTo>
                  <a:pt x="45" y="249"/>
                </a:lnTo>
                <a:lnTo>
                  <a:pt x="75" y="204"/>
                </a:lnTo>
                <a:lnTo>
                  <a:pt x="120" y="174"/>
                </a:lnTo>
                <a:lnTo>
                  <a:pt x="165" y="159"/>
                </a:lnTo>
                <a:lnTo>
                  <a:pt x="210" y="144"/>
                </a:lnTo>
                <a:lnTo>
                  <a:pt x="255" y="129"/>
                </a:lnTo>
                <a:lnTo>
                  <a:pt x="300" y="129"/>
                </a:lnTo>
                <a:lnTo>
                  <a:pt x="360" y="129"/>
                </a:lnTo>
                <a:lnTo>
                  <a:pt x="405" y="129"/>
                </a:lnTo>
                <a:lnTo>
                  <a:pt x="465" y="129"/>
                </a:lnTo>
                <a:lnTo>
                  <a:pt x="525" y="129"/>
                </a:lnTo>
                <a:lnTo>
                  <a:pt x="570" y="144"/>
                </a:lnTo>
                <a:lnTo>
                  <a:pt x="615" y="189"/>
                </a:lnTo>
                <a:lnTo>
                  <a:pt x="660" y="234"/>
                </a:lnTo>
                <a:lnTo>
                  <a:pt x="690" y="279"/>
                </a:lnTo>
                <a:lnTo>
                  <a:pt x="720" y="324"/>
                </a:lnTo>
                <a:lnTo>
                  <a:pt x="735" y="384"/>
                </a:lnTo>
                <a:lnTo>
                  <a:pt x="765" y="429"/>
                </a:lnTo>
                <a:lnTo>
                  <a:pt x="795" y="474"/>
                </a:lnTo>
                <a:lnTo>
                  <a:pt x="825" y="519"/>
                </a:lnTo>
                <a:lnTo>
                  <a:pt x="855" y="564"/>
                </a:lnTo>
                <a:lnTo>
                  <a:pt x="900" y="609"/>
                </a:lnTo>
                <a:lnTo>
                  <a:pt x="945" y="639"/>
                </a:lnTo>
                <a:lnTo>
                  <a:pt x="1005" y="669"/>
                </a:lnTo>
                <a:lnTo>
                  <a:pt x="1065" y="684"/>
                </a:lnTo>
                <a:lnTo>
                  <a:pt x="1125" y="699"/>
                </a:lnTo>
                <a:lnTo>
                  <a:pt x="1185" y="699"/>
                </a:lnTo>
                <a:lnTo>
                  <a:pt x="1245" y="699"/>
                </a:lnTo>
                <a:lnTo>
                  <a:pt x="1305" y="669"/>
                </a:lnTo>
                <a:lnTo>
                  <a:pt x="1365" y="624"/>
                </a:lnTo>
                <a:lnTo>
                  <a:pt x="1410" y="579"/>
                </a:lnTo>
                <a:lnTo>
                  <a:pt x="1440" y="534"/>
                </a:lnTo>
                <a:lnTo>
                  <a:pt x="1470" y="474"/>
                </a:lnTo>
                <a:lnTo>
                  <a:pt x="1500" y="414"/>
                </a:lnTo>
                <a:lnTo>
                  <a:pt x="1530" y="354"/>
                </a:lnTo>
                <a:lnTo>
                  <a:pt x="1560" y="309"/>
                </a:lnTo>
                <a:lnTo>
                  <a:pt x="1620" y="264"/>
                </a:lnTo>
                <a:lnTo>
                  <a:pt x="1650" y="219"/>
                </a:lnTo>
                <a:lnTo>
                  <a:pt x="1695" y="189"/>
                </a:lnTo>
                <a:lnTo>
                  <a:pt x="1755" y="159"/>
                </a:lnTo>
                <a:lnTo>
                  <a:pt x="1815" y="159"/>
                </a:lnTo>
                <a:lnTo>
                  <a:pt x="1860" y="159"/>
                </a:lnTo>
                <a:lnTo>
                  <a:pt x="1920" y="159"/>
                </a:lnTo>
                <a:lnTo>
                  <a:pt x="2040" y="159"/>
                </a:lnTo>
                <a:lnTo>
                  <a:pt x="2100" y="159"/>
                </a:lnTo>
                <a:lnTo>
                  <a:pt x="2145" y="159"/>
                </a:lnTo>
                <a:lnTo>
                  <a:pt x="2190" y="174"/>
                </a:lnTo>
                <a:lnTo>
                  <a:pt x="2235" y="204"/>
                </a:lnTo>
                <a:lnTo>
                  <a:pt x="2280" y="249"/>
                </a:lnTo>
                <a:lnTo>
                  <a:pt x="2340" y="279"/>
                </a:lnTo>
                <a:lnTo>
                  <a:pt x="2400" y="324"/>
                </a:lnTo>
                <a:lnTo>
                  <a:pt x="2445" y="369"/>
                </a:lnTo>
                <a:lnTo>
                  <a:pt x="2490" y="399"/>
                </a:lnTo>
                <a:lnTo>
                  <a:pt x="2520" y="444"/>
                </a:lnTo>
                <a:lnTo>
                  <a:pt x="2565" y="474"/>
                </a:lnTo>
                <a:lnTo>
                  <a:pt x="2625" y="504"/>
                </a:lnTo>
                <a:lnTo>
                  <a:pt x="2670" y="534"/>
                </a:lnTo>
                <a:lnTo>
                  <a:pt x="2715" y="564"/>
                </a:lnTo>
                <a:lnTo>
                  <a:pt x="2760" y="594"/>
                </a:lnTo>
                <a:lnTo>
                  <a:pt x="2820" y="624"/>
                </a:lnTo>
                <a:lnTo>
                  <a:pt x="2865" y="639"/>
                </a:lnTo>
                <a:lnTo>
                  <a:pt x="2985" y="639"/>
                </a:lnTo>
                <a:lnTo>
                  <a:pt x="3075" y="639"/>
                </a:lnTo>
                <a:lnTo>
                  <a:pt x="3135" y="639"/>
                </a:lnTo>
                <a:lnTo>
                  <a:pt x="3195" y="594"/>
                </a:lnTo>
                <a:lnTo>
                  <a:pt x="3225" y="534"/>
                </a:lnTo>
                <a:lnTo>
                  <a:pt x="3270" y="474"/>
                </a:lnTo>
                <a:lnTo>
                  <a:pt x="3300" y="414"/>
                </a:lnTo>
                <a:lnTo>
                  <a:pt x="3330" y="354"/>
                </a:lnTo>
                <a:lnTo>
                  <a:pt x="3360" y="294"/>
                </a:lnTo>
                <a:lnTo>
                  <a:pt x="3375" y="234"/>
                </a:lnTo>
                <a:lnTo>
                  <a:pt x="3420" y="189"/>
                </a:lnTo>
                <a:lnTo>
                  <a:pt x="3465" y="144"/>
                </a:lnTo>
                <a:lnTo>
                  <a:pt x="3525" y="114"/>
                </a:lnTo>
                <a:lnTo>
                  <a:pt x="3585" y="84"/>
                </a:lnTo>
                <a:lnTo>
                  <a:pt x="3645" y="69"/>
                </a:lnTo>
                <a:lnTo>
                  <a:pt x="3705" y="69"/>
                </a:lnTo>
                <a:lnTo>
                  <a:pt x="3765" y="69"/>
                </a:lnTo>
                <a:lnTo>
                  <a:pt x="3825" y="69"/>
                </a:lnTo>
                <a:lnTo>
                  <a:pt x="3885" y="69"/>
                </a:lnTo>
                <a:lnTo>
                  <a:pt x="3945" y="84"/>
                </a:lnTo>
                <a:lnTo>
                  <a:pt x="3990" y="114"/>
                </a:lnTo>
                <a:lnTo>
                  <a:pt x="4035" y="159"/>
                </a:lnTo>
                <a:lnTo>
                  <a:pt x="4080" y="189"/>
                </a:lnTo>
                <a:lnTo>
                  <a:pt x="4110" y="234"/>
                </a:lnTo>
                <a:lnTo>
                  <a:pt x="4155" y="279"/>
                </a:lnTo>
                <a:lnTo>
                  <a:pt x="4185" y="324"/>
                </a:lnTo>
                <a:lnTo>
                  <a:pt x="4215" y="369"/>
                </a:lnTo>
                <a:lnTo>
                  <a:pt x="4230" y="429"/>
                </a:lnTo>
                <a:lnTo>
                  <a:pt x="4275" y="489"/>
                </a:lnTo>
                <a:lnTo>
                  <a:pt x="4305" y="534"/>
                </a:lnTo>
                <a:lnTo>
                  <a:pt x="4350" y="594"/>
                </a:lnTo>
                <a:lnTo>
                  <a:pt x="4395" y="654"/>
                </a:lnTo>
                <a:lnTo>
                  <a:pt x="4440" y="699"/>
                </a:lnTo>
                <a:lnTo>
                  <a:pt x="4500" y="744"/>
                </a:lnTo>
                <a:lnTo>
                  <a:pt x="4560" y="774"/>
                </a:lnTo>
                <a:lnTo>
                  <a:pt x="4680" y="774"/>
                </a:lnTo>
                <a:lnTo>
                  <a:pt x="4740" y="774"/>
                </a:lnTo>
                <a:lnTo>
                  <a:pt x="4800" y="774"/>
                </a:lnTo>
                <a:lnTo>
                  <a:pt x="4860" y="744"/>
                </a:lnTo>
                <a:lnTo>
                  <a:pt x="4890" y="699"/>
                </a:lnTo>
                <a:lnTo>
                  <a:pt x="4935" y="639"/>
                </a:lnTo>
                <a:lnTo>
                  <a:pt x="4950" y="579"/>
                </a:lnTo>
                <a:lnTo>
                  <a:pt x="4980" y="519"/>
                </a:lnTo>
                <a:lnTo>
                  <a:pt x="4980" y="429"/>
                </a:lnTo>
                <a:lnTo>
                  <a:pt x="4995" y="369"/>
                </a:lnTo>
                <a:lnTo>
                  <a:pt x="4995" y="309"/>
                </a:lnTo>
                <a:lnTo>
                  <a:pt x="4995" y="249"/>
                </a:lnTo>
                <a:lnTo>
                  <a:pt x="5010" y="189"/>
                </a:lnTo>
                <a:lnTo>
                  <a:pt x="5040" y="144"/>
                </a:lnTo>
                <a:lnTo>
                  <a:pt x="5070" y="99"/>
                </a:lnTo>
                <a:lnTo>
                  <a:pt x="5115" y="69"/>
                </a:lnTo>
                <a:lnTo>
                  <a:pt x="5160" y="54"/>
                </a:lnTo>
                <a:lnTo>
                  <a:pt x="5220" y="39"/>
                </a:lnTo>
                <a:lnTo>
                  <a:pt x="5265" y="39"/>
                </a:lnTo>
                <a:lnTo>
                  <a:pt x="5325" y="39"/>
                </a:lnTo>
                <a:lnTo>
                  <a:pt x="5370" y="39"/>
                </a:lnTo>
                <a:lnTo>
                  <a:pt x="5429" y="39"/>
                </a:lnTo>
                <a:lnTo>
                  <a:pt x="5429" y="54"/>
                </a:lnTo>
                <a:lnTo>
                  <a:pt x="5429" y="0"/>
                </a:lnTo>
              </a:path>
            </a:pathLst>
          </a:custGeom>
          <a:noFill/>
          <a:ln w="127000" cap="rnd" cmpd="sng">
            <a:solidFill>
              <a:schemeClr val="accent1"/>
            </a:solidFill>
            <a:prstDash val="solid"/>
            <a:round/>
            <a:headEnd type="none" w="sm" len="sm"/>
            <a:tailEnd type="none" w="sm" len="sm"/>
          </a:ln>
        </p:spPr>
        <p:txBody>
          <a:bodyPr/>
          <a:lstStyle/>
          <a:p>
            <a:endParaRPr lang="en-US">
              <a:latin typeface="+mn-lt"/>
            </a:endParaRPr>
          </a:p>
        </p:txBody>
      </p:sp>
      <p:sp>
        <p:nvSpPr>
          <p:cNvPr id="3153923" name="Oval 7"/>
          <p:cNvSpPr>
            <a:spLocks noChangeArrowheads="1"/>
          </p:cNvSpPr>
          <p:nvPr/>
        </p:nvSpPr>
        <p:spPr bwMode="auto">
          <a:xfrm>
            <a:off x="2114550" y="3902075"/>
            <a:ext cx="92075" cy="161925"/>
          </a:xfrm>
          <a:prstGeom prst="ellipse">
            <a:avLst/>
          </a:prstGeom>
          <a:solidFill>
            <a:schemeClr val="bg1"/>
          </a:solidFill>
          <a:ln w="101600">
            <a:solidFill>
              <a:srgbClr val="FF0033"/>
            </a:solidFill>
            <a:round/>
            <a:headEnd/>
            <a:tailEnd/>
          </a:ln>
        </p:spPr>
        <p:txBody>
          <a:bodyPr wrap="none" anchor="ctr"/>
          <a:lstStyle/>
          <a:p>
            <a:endParaRPr lang="en-US">
              <a:latin typeface="+mn-lt"/>
            </a:endParaRPr>
          </a:p>
        </p:txBody>
      </p:sp>
      <p:sp>
        <p:nvSpPr>
          <p:cNvPr id="3153924" name="Oval 8"/>
          <p:cNvSpPr>
            <a:spLocks noChangeArrowheads="1"/>
          </p:cNvSpPr>
          <p:nvPr/>
        </p:nvSpPr>
        <p:spPr bwMode="auto">
          <a:xfrm>
            <a:off x="3876675" y="3902075"/>
            <a:ext cx="147638" cy="161925"/>
          </a:xfrm>
          <a:prstGeom prst="ellipse">
            <a:avLst/>
          </a:prstGeom>
          <a:solidFill>
            <a:schemeClr val="bg1"/>
          </a:solidFill>
          <a:ln w="101600">
            <a:solidFill>
              <a:srgbClr val="FF0033"/>
            </a:solidFill>
            <a:round/>
            <a:headEnd/>
            <a:tailEnd/>
          </a:ln>
        </p:spPr>
        <p:txBody>
          <a:bodyPr wrap="none" anchor="ctr"/>
          <a:lstStyle/>
          <a:p>
            <a:endParaRPr lang="en-US">
              <a:latin typeface="+mn-lt"/>
            </a:endParaRPr>
          </a:p>
        </p:txBody>
      </p:sp>
      <p:sp>
        <p:nvSpPr>
          <p:cNvPr id="3153925" name="Oval 9"/>
          <p:cNvSpPr>
            <a:spLocks noChangeArrowheads="1"/>
          </p:cNvSpPr>
          <p:nvPr/>
        </p:nvSpPr>
        <p:spPr bwMode="auto">
          <a:xfrm>
            <a:off x="7783513" y="3840163"/>
            <a:ext cx="149225" cy="163512"/>
          </a:xfrm>
          <a:prstGeom prst="ellipse">
            <a:avLst/>
          </a:prstGeom>
          <a:solidFill>
            <a:schemeClr val="bg1"/>
          </a:solidFill>
          <a:ln w="101600">
            <a:solidFill>
              <a:srgbClr val="FF0033"/>
            </a:solidFill>
            <a:round/>
            <a:headEnd/>
            <a:tailEnd/>
          </a:ln>
        </p:spPr>
        <p:txBody>
          <a:bodyPr wrap="none" anchor="ctr"/>
          <a:lstStyle/>
          <a:p>
            <a:endParaRPr lang="en-US">
              <a:latin typeface="+mn-lt"/>
            </a:endParaRPr>
          </a:p>
        </p:txBody>
      </p:sp>
      <p:grpSp>
        <p:nvGrpSpPr>
          <p:cNvPr id="2" name="Group 10"/>
          <p:cNvGrpSpPr>
            <a:grpSpLocks/>
          </p:cNvGrpSpPr>
          <p:nvPr/>
        </p:nvGrpSpPr>
        <p:grpSpPr bwMode="auto">
          <a:xfrm>
            <a:off x="1671638" y="1828800"/>
            <a:ext cx="6191250" cy="633413"/>
            <a:chOff x="270" y="462"/>
            <a:chExt cx="5397" cy="499"/>
          </a:xfrm>
        </p:grpSpPr>
        <p:sp>
          <p:nvSpPr>
            <p:cNvPr id="3153990" name="Freeform 11"/>
            <p:cNvSpPr>
              <a:spLocks/>
            </p:cNvSpPr>
            <p:nvPr/>
          </p:nvSpPr>
          <p:spPr bwMode="auto">
            <a:xfrm>
              <a:off x="318" y="702"/>
              <a:ext cx="5299" cy="259"/>
            </a:xfrm>
            <a:custGeom>
              <a:avLst/>
              <a:gdLst>
                <a:gd name="T0" fmla="*/ 0 w 5299"/>
                <a:gd name="T1" fmla="*/ 195 h 259"/>
                <a:gd name="T2" fmla="*/ 90 w 5299"/>
                <a:gd name="T3" fmla="*/ 150 h 259"/>
                <a:gd name="T4" fmla="*/ 180 w 5299"/>
                <a:gd name="T5" fmla="*/ 120 h 259"/>
                <a:gd name="T6" fmla="*/ 285 w 5299"/>
                <a:gd name="T7" fmla="*/ 90 h 259"/>
                <a:gd name="T8" fmla="*/ 405 w 5299"/>
                <a:gd name="T9" fmla="*/ 75 h 259"/>
                <a:gd name="T10" fmla="*/ 510 w 5299"/>
                <a:gd name="T11" fmla="*/ 60 h 259"/>
                <a:gd name="T12" fmla="*/ 615 w 5299"/>
                <a:gd name="T13" fmla="*/ 45 h 259"/>
                <a:gd name="T14" fmla="*/ 780 w 5299"/>
                <a:gd name="T15" fmla="*/ 45 h 259"/>
                <a:gd name="T16" fmla="*/ 930 w 5299"/>
                <a:gd name="T17" fmla="*/ 30 h 259"/>
                <a:gd name="T18" fmla="*/ 1140 w 5299"/>
                <a:gd name="T19" fmla="*/ 30 h 259"/>
                <a:gd name="T20" fmla="*/ 1320 w 5299"/>
                <a:gd name="T21" fmla="*/ 30 h 259"/>
                <a:gd name="T22" fmla="*/ 1440 w 5299"/>
                <a:gd name="T23" fmla="*/ 30 h 259"/>
                <a:gd name="T24" fmla="*/ 1650 w 5299"/>
                <a:gd name="T25" fmla="*/ 30 h 259"/>
                <a:gd name="T26" fmla="*/ 1770 w 5299"/>
                <a:gd name="T27" fmla="*/ 30 h 259"/>
                <a:gd name="T28" fmla="*/ 1890 w 5299"/>
                <a:gd name="T29" fmla="*/ 45 h 259"/>
                <a:gd name="T30" fmla="*/ 2100 w 5299"/>
                <a:gd name="T31" fmla="*/ 45 h 259"/>
                <a:gd name="T32" fmla="*/ 2280 w 5299"/>
                <a:gd name="T33" fmla="*/ 60 h 259"/>
                <a:gd name="T34" fmla="*/ 2460 w 5299"/>
                <a:gd name="T35" fmla="*/ 60 h 259"/>
                <a:gd name="T36" fmla="*/ 2670 w 5299"/>
                <a:gd name="T37" fmla="*/ 75 h 259"/>
                <a:gd name="T38" fmla="*/ 2880 w 5299"/>
                <a:gd name="T39" fmla="*/ 90 h 259"/>
                <a:gd name="T40" fmla="*/ 3030 w 5299"/>
                <a:gd name="T41" fmla="*/ 90 h 259"/>
                <a:gd name="T42" fmla="*/ 3240 w 5299"/>
                <a:gd name="T43" fmla="*/ 105 h 259"/>
                <a:gd name="T44" fmla="*/ 3390 w 5299"/>
                <a:gd name="T45" fmla="*/ 105 h 259"/>
                <a:gd name="T46" fmla="*/ 3570 w 5299"/>
                <a:gd name="T47" fmla="*/ 105 h 259"/>
                <a:gd name="T48" fmla="*/ 3750 w 5299"/>
                <a:gd name="T49" fmla="*/ 105 h 259"/>
                <a:gd name="T50" fmla="*/ 3990 w 5299"/>
                <a:gd name="T51" fmla="*/ 105 h 259"/>
                <a:gd name="T52" fmla="*/ 4170 w 5299"/>
                <a:gd name="T53" fmla="*/ 105 h 259"/>
                <a:gd name="T54" fmla="*/ 4410 w 5299"/>
                <a:gd name="T55" fmla="*/ 105 h 259"/>
                <a:gd name="T56" fmla="*/ 4530 w 5299"/>
                <a:gd name="T57" fmla="*/ 60 h 259"/>
                <a:gd name="T58" fmla="*/ 4650 w 5299"/>
                <a:gd name="T59" fmla="*/ 30 h 259"/>
                <a:gd name="T60" fmla="*/ 4800 w 5299"/>
                <a:gd name="T61" fmla="*/ 15 h 259"/>
                <a:gd name="T62" fmla="*/ 4935 w 5299"/>
                <a:gd name="T63" fmla="*/ 0 h 259"/>
                <a:gd name="T64" fmla="*/ 5100 w 5299"/>
                <a:gd name="T65" fmla="*/ 0 h 259"/>
                <a:gd name="T66" fmla="*/ 5250 w 5299"/>
                <a:gd name="T67" fmla="*/ 0 h 259"/>
                <a:gd name="T68" fmla="*/ 5298 w 5299"/>
                <a:gd name="T69" fmla="*/ 18 h 2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99"/>
                <a:gd name="T106" fmla="*/ 0 h 259"/>
                <a:gd name="T107" fmla="*/ 5299 w 5299"/>
                <a:gd name="T108" fmla="*/ 259 h 2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99" h="259">
                  <a:moveTo>
                    <a:pt x="18" y="258"/>
                  </a:moveTo>
                  <a:lnTo>
                    <a:pt x="0" y="195"/>
                  </a:lnTo>
                  <a:lnTo>
                    <a:pt x="45" y="165"/>
                  </a:lnTo>
                  <a:lnTo>
                    <a:pt x="90" y="150"/>
                  </a:lnTo>
                  <a:lnTo>
                    <a:pt x="135" y="135"/>
                  </a:lnTo>
                  <a:lnTo>
                    <a:pt x="180" y="120"/>
                  </a:lnTo>
                  <a:lnTo>
                    <a:pt x="225" y="105"/>
                  </a:lnTo>
                  <a:lnTo>
                    <a:pt x="285" y="90"/>
                  </a:lnTo>
                  <a:lnTo>
                    <a:pt x="345" y="90"/>
                  </a:lnTo>
                  <a:lnTo>
                    <a:pt x="405" y="75"/>
                  </a:lnTo>
                  <a:lnTo>
                    <a:pt x="465" y="75"/>
                  </a:lnTo>
                  <a:lnTo>
                    <a:pt x="510" y="60"/>
                  </a:lnTo>
                  <a:lnTo>
                    <a:pt x="570" y="60"/>
                  </a:lnTo>
                  <a:lnTo>
                    <a:pt x="615" y="45"/>
                  </a:lnTo>
                  <a:lnTo>
                    <a:pt x="660" y="45"/>
                  </a:lnTo>
                  <a:lnTo>
                    <a:pt x="780" y="45"/>
                  </a:lnTo>
                  <a:lnTo>
                    <a:pt x="870" y="30"/>
                  </a:lnTo>
                  <a:lnTo>
                    <a:pt x="930" y="30"/>
                  </a:lnTo>
                  <a:lnTo>
                    <a:pt x="1050" y="30"/>
                  </a:lnTo>
                  <a:lnTo>
                    <a:pt x="1140" y="30"/>
                  </a:lnTo>
                  <a:lnTo>
                    <a:pt x="1260" y="30"/>
                  </a:lnTo>
                  <a:lnTo>
                    <a:pt x="1320" y="30"/>
                  </a:lnTo>
                  <a:lnTo>
                    <a:pt x="1380" y="30"/>
                  </a:lnTo>
                  <a:lnTo>
                    <a:pt x="1440" y="30"/>
                  </a:lnTo>
                  <a:lnTo>
                    <a:pt x="1560" y="30"/>
                  </a:lnTo>
                  <a:lnTo>
                    <a:pt x="1650" y="30"/>
                  </a:lnTo>
                  <a:lnTo>
                    <a:pt x="1710" y="30"/>
                  </a:lnTo>
                  <a:lnTo>
                    <a:pt x="1770" y="30"/>
                  </a:lnTo>
                  <a:lnTo>
                    <a:pt x="1830" y="30"/>
                  </a:lnTo>
                  <a:lnTo>
                    <a:pt x="1890" y="45"/>
                  </a:lnTo>
                  <a:lnTo>
                    <a:pt x="2010" y="45"/>
                  </a:lnTo>
                  <a:lnTo>
                    <a:pt x="2100" y="45"/>
                  </a:lnTo>
                  <a:lnTo>
                    <a:pt x="2190" y="60"/>
                  </a:lnTo>
                  <a:lnTo>
                    <a:pt x="2280" y="60"/>
                  </a:lnTo>
                  <a:lnTo>
                    <a:pt x="2370" y="60"/>
                  </a:lnTo>
                  <a:lnTo>
                    <a:pt x="2460" y="60"/>
                  </a:lnTo>
                  <a:lnTo>
                    <a:pt x="2550" y="60"/>
                  </a:lnTo>
                  <a:lnTo>
                    <a:pt x="2670" y="75"/>
                  </a:lnTo>
                  <a:lnTo>
                    <a:pt x="2790" y="90"/>
                  </a:lnTo>
                  <a:lnTo>
                    <a:pt x="2880" y="90"/>
                  </a:lnTo>
                  <a:lnTo>
                    <a:pt x="2940" y="90"/>
                  </a:lnTo>
                  <a:lnTo>
                    <a:pt x="3030" y="90"/>
                  </a:lnTo>
                  <a:lnTo>
                    <a:pt x="3120" y="105"/>
                  </a:lnTo>
                  <a:lnTo>
                    <a:pt x="3240" y="105"/>
                  </a:lnTo>
                  <a:lnTo>
                    <a:pt x="3330" y="105"/>
                  </a:lnTo>
                  <a:lnTo>
                    <a:pt x="3390" y="105"/>
                  </a:lnTo>
                  <a:lnTo>
                    <a:pt x="3480" y="105"/>
                  </a:lnTo>
                  <a:lnTo>
                    <a:pt x="3570" y="105"/>
                  </a:lnTo>
                  <a:lnTo>
                    <a:pt x="3660" y="105"/>
                  </a:lnTo>
                  <a:lnTo>
                    <a:pt x="3750" y="105"/>
                  </a:lnTo>
                  <a:lnTo>
                    <a:pt x="3870" y="105"/>
                  </a:lnTo>
                  <a:lnTo>
                    <a:pt x="3990" y="105"/>
                  </a:lnTo>
                  <a:lnTo>
                    <a:pt x="4080" y="105"/>
                  </a:lnTo>
                  <a:lnTo>
                    <a:pt x="4170" y="105"/>
                  </a:lnTo>
                  <a:lnTo>
                    <a:pt x="4290" y="105"/>
                  </a:lnTo>
                  <a:lnTo>
                    <a:pt x="4410" y="105"/>
                  </a:lnTo>
                  <a:lnTo>
                    <a:pt x="4470" y="75"/>
                  </a:lnTo>
                  <a:lnTo>
                    <a:pt x="4530" y="60"/>
                  </a:lnTo>
                  <a:lnTo>
                    <a:pt x="4590" y="45"/>
                  </a:lnTo>
                  <a:lnTo>
                    <a:pt x="4650" y="30"/>
                  </a:lnTo>
                  <a:lnTo>
                    <a:pt x="4710" y="15"/>
                  </a:lnTo>
                  <a:lnTo>
                    <a:pt x="4800" y="15"/>
                  </a:lnTo>
                  <a:lnTo>
                    <a:pt x="4890" y="15"/>
                  </a:lnTo>
                  <a:lnTo>
                    <a:pt x="4935" y="0"/>
                  </a:lnTo>
                  <a:lnTo>
                    <a:pt x="5055" y="0"/>
                  </a:lnTo>
                  <a:lnTo>
                    <a:pt x="5100" y="0"/>
                  </a:lnTo>
                  <a:lnTo>
                    <a:pt x="5190" y="0"/>
                  </a:lnTo>
                  <a:lnTo>
                    <a:pt x="5250" y="0"/>
                  </a:lnTo>
                  <a:lnTo>
                    <a:pt x="5295" y="0"/>
                  </a:lnTo>
                  <a:lnTo>
                    <a:pt x="5298" y="18"/>
                  </a:lnTo>
                </a:path>
              </a:pathLst>
            </a:custGeom>
            <a:noFill/>
            <a:ln w="127000" cap="rnd" cmpd="sng">
              <a:solidFill>
                <a:schemeClr val="accent2"/>
              </a:solidFill>
              <a:prstDash val="solid"/>
              <a:round/>
              <a:headEnd type="none" w="sm" len="sm"/>
              <a:tailEnd type="none" w="sm" len="sm"/>
            </a:ln>
          </p:spPr>
          <p:txBody>
            <a:bodyPr/>
            <a:lstStyle/>
            <a:p>
              <a:endParaRPr lang="en-US">
                <a:latin typeface="+mn-lt"/>
              </a:endParaRPr>
            </a:p>
          </p:txBody>
        </p:sp>
        <p:sp>
          <p:nvSpPr>
            <p:cNvPr id="3153991" name="Freeform 12"/>
            <p:cNvSpPr>
              <a:spLocks/>
            </p:cNvSpPr>
            <p:nvPr/>
          </p:nvSpPr>
          <p:spPr bwMode="auto">
            <a:xfrm>
              <a:off x="270" y="606"/>
              <a:ext cx="5299" cy="259"/>
            </a:xfrm>
            <a:custGeom>
              <a:avLst/>
              <a:gdLst>
                <a:gd name="T0" fmla="*/ 0 w 5299"/>
                <a:gd name="T1" fmla="*/ 195 h 259"/>
                <a:gd name="T2" fmla="*/ 90 w 5299"/>
                <a:gd name="T3" fmla="*/ 150 h 259"/>
                <a:gd name="T4" fmla="*/ 180 w 5299"/>
                <a:gd name="T5" fmla="*/ 120 h 259"/>
                <a:gd name="T6" fmla="*/ 285 w 5299"/>
                <a:gd name="T7" fmla="*/ 90 h 259"/>
                <a:gd name="T8" fmla="*/ 405 w 5299"/>
                <a:gd name="T9" fmla="*/ 75 h 259"/>
                <a:gd name="T10" fmla="*/ 510 w 5299"/>
                <a:gd name="T11" fmla="*/ 60 h 259"/>
                <a:gd name="T12" fmla="*/ 615 w 5299"/>
                <a:gd name="T13" fmla="*/ 45 h 259"/>
                <a:gd name="T14" fmla="*/ 780 w 5299"/>
                <a:gd name="T15" fmla="*/ 45 h 259"/>
                <a:gd name="T16" fmla="*/ 930 w 5299"/>
                <a:gd name="T17" fmla="*/ 30 h 259"/>
                <a:gd name="T18" fmla="*/ 1140 w 5299"/>
                <a:gd name="T19" fmla="*/ 30 h 259"/>
                <a:gd name="T20" fmla="*/ 1320 w 5299"/>
                <a:gd name="T21" fmla="*/ 30 h 259"/>
                <a:gd name="T22" fmla="*/ 1440 w 5299"/>
                <a:gd name="T23" fmla="*/ 30 h 259"/>
                <a:gd name="T24" fmla="*/ 1650 w 5299"/>
                <a:gd name="T25" fmla="*/ 30 h 259"/>
                <a:gd name="T26" fmla="*/ 1770 w 5299"/>
                <a:gd name="T27" fmla="*/ 30 h 259"/>
                <a:gd name="T28" fmla="*/ 1890 w 5299"/>
                <a:gd name="T29" fmla="*/ 45 h 259"/>
                <a:gd name="T30" fmla="*/ 2100 w 5299"/>
                <a:gd name="T31" fmla="*/ 45 h 259"/>
                <a:gd name="T32" fmla="*/ 2280 w 5299"/>
                <a:gd name="T33" fmla="*/ 60 h 259"/>
                <a:gd name="T34" fmla="*/ 2460 w 5299"/>
                <a:gd name="T35" fmla="*/ 60 h 259"/>
                <a:gd name="T36" fmla="*/ 2670 w 5299"/>
                <a:gd name="T37" fmla="*/ 75 h 259"/>
                <a:gd name="T38" fmla="*/ 2880 w 5299"/>
                <a:gd name="T39" fmla="*/ 90 h 259"/>
                <a:gd name="T40" fmla="*/ 3030 w 5299"/>
                <a:gd name="T41" fmla="*/ 90 h 259"/>
                <a:gd name="T42" fmla="*/ 3240 w 5299"/>
                <a:gd name="T43" fmla="*/ 105 h 259"/>
                <a:gd name="T44" fmla="*/ 3390 w 5299"/>
                <a:gd name="T45" fmla="*/ 105 h 259"/>
                <a:gd name="T46" fmla="*/ 3570 w 5299"/>
                <a:gd name="T47" fmla="*/ 105 h 259"/>
                <a:gd name="T48" fmla="*/ 3750 w 5299"/>
                <a:gd name="T49" fmla="*/ 105 h 259"/>
                <a:gd name="T50" fmla="*/ 3990 w 5299"/>
                <a:gd name="T51" fmla="*/ 105 h 259"/>
                <a:gd name="T52" fmla="*/ 4170 w 5299"/>
                <a:gd name="T53" fmla="*/ 105 h 259"/>
                <a:gd name="T54" fmla="*/ 4410 w 5299"/>
                <a:gd name="T55" fmla="*/ 105 h 259"/>
                <a:gd name="T56" fmla="*/ 4530 w 5299"/>
                <a:gd name="T57" fmla="*/ 60 h 259"/>
                <a:gd name="T58" fmla="*/ 4650 w 5299"/>
                <a:gd name="T59" fmla="*/ 30 h 259"/>
                <a:gd name="T60" fmla="*/ 4800 w 5299"/>
                <a:gd name="T61" fmla="*/ 15 h 259"/>
                <a:gd name="T62" fmla="*/ 4935 w 5299"/>
                <a:gd name="T63" fmla="*/ 0 h 259"/>
                <a:gd name="T64" fmla="*/ 5100 w 5299"/>
                <a:gd name="T65" fmla="*/ 0 h 259"/>
                <a:gd name="T66" fmla="*/ 5250 w 5299"/>
                <a:gd name="T67" fmla="*/ 0 h 259"/>
                <a:gd name="T68" fmla="*/ 5298 w 5299"/>
                <a:gd name="T69" fmla="*/ 18 h 2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99"/>
                <a:gd name="T106" fmla="*/ 0 h 259"/>
                <a:gd name="T107" fmla="*/ 5299 w 5299"/>
                <a:gd name="T108" fmla="*/ 259 h 2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99" h="259">
                  <a:moveTo>
                    <a:pt x="18" y="258"/>
                  </a:moveTo>
                  <a:lnTo>
                    <a:pt x="0" y="195"/>
                  </a:lnTo>
                  <a:lnTo>
                    <a:pt x="45" y="165"/>
                  </a:lnTo>
                  <a:lnTo>
                    <a:pt x="90" y="150"/>
                  </a:lnTo>
                  <a:lnTo>
                    <a:pt x="135" y="135"/>
                  </a:lnTo>
                  <a:lnTo>
                    <a:pt x="180" y="120"/>
                  </a:lnTo>
                  <a:lnTo>
                    <a:pt x="225" y="105"/>
                  </a:lnTo>
                  <a:lnTo>
                    <a:pt x="285" y="90"/>
                  </a:lnTo>
                  <a:lnTo>
                    <a:pt x="345" y="90"/>
                  </a:lnTo>
                  <a:lnTo>
                    <a:pt x="405" y="75"/>
                  </a:lnTo>
                  <a:lnTo>
                    <a:pt x="465" y="75"/>
                  </a:lnTo>
                  <a:lnTo>
                    <a:pt x="510" y="60"/>
                  </a:lnTo>
                  <a:lnTo>
                    <a:pt x="570" y="60"/>
                  </a:lnTo>
                  <a:lnTo>
                    <a:pt x="615" y="45"/>
                  </a:lnTo>
                  <a:lnTo>
                    <a:pt x="660" y="45"/>
                  </a:lnTo>
                  <a:lnTo>
                    <a:pt x="780" y="45"/>
                  </a:lnTo>
                  <a:lnTo>
                    <a:pt x="870" y="30"/>
                  </a:lnTo>
                  <a:lnTo>
                    <a:pt x="930" y="30"/>
                  </a:lnTo>
                  <a:lnTo>
                    <a:pt x="1050" y="30"/>
                  </a:lnTo>
                  <a:lnTo>
                    <a:pt x="1140" y="30"/>
                  </a:lnTo>
                  <a:lnTo>
                    <a:pt x="1260" y="30"/>
                  </a:lnTo>
                  <a:lnTo>
                    <a:pt x="1320" y="30"/>
                  </a:lnTo>
                  <a:lnTo>
                    <a:pt x="1380" y="30"/>
                  </a:lnTo>
                  <a:lnTo>
                    <a:pt x="1440" y="30"/>
                  </a:lnTo>
                  <a:lnTo>
                    <a:pt x="1560" y="30"/>
                  </a:lnTo>
                  <a:lnTo>
                    <a:pt x="1650" y="30"/>
                  </a:lnTo>
                  <a:lnTo>
                    <a:pt x="1710" y="30"/>
                  </a:lnTo>
                  <a:lnTo>
                    <a:pt x="1770" y="30"/>
                  </a:lnTo>
                  <a:lnTo>
                    <a:pt x="1830" y="30"/>
                  </a:lnTo>
                  <a:lnTo>
                    <a:pt x="1890" y="45"/>
                  </a:lnTo>
                  <a:lnTo>
                    <a:pt x="2010" y="45"/>
                  </a:lnTo>
                  <a:lnTo>
                    <a:pt x="2100" y="45"/>
                  </a:lnTo>
                  <a:lnTo>
                    <a:pt x="2190" y="60"/>
                  </a:lnTo>
                  <a:lnTo>
                    <a:pt x="2280" y="60"/>
                  </a:lnTo>
                  <a:lnTo>
                    <a:pt x="2370" y="60"/>
                  </a:lnTo>
                  <a:lnTo>
                    <a:pt x="2460" y="60"/>
                  </a:lnTo>
                  <a:lnTo>
                    <a:pt x="2550" y="60"/>
                  </a:lnTo>
                  <a:lnTo>
                    <a:pt x="2670" y="75"/>
                  </a:lnTo>
                  <a:lnTo>
                    <a:pt x="2790" y="90"/>
                  </a:lnTo>
                  <a:lnTo>
                    <a:pt x="2880" y="90"/>
                  </a:lnTo>
                  <a:lnTo>
                    <a:pt x="2940" y="90"/>
                  </a:lnTo>
                  <a:lnTo>
                    <a:pt x="3030" y="90"/>
                  </a:lnTo>
                  <a:lnTo>
                    <a:pt x="3120" y="105"/>
                  </a:lnTo>
                  <a:lnTo>
                    <a:pt x="3240" y="105"/>
                  </a:lnTo>
                  <a:lnTo>
                    <a:pt x="3330" y="105"/>
                  </a:lnTo>
                  <a:lnTo>
                    <a:pt x="3390" y="105"/>
                  </a:lnTo>
                  <a:lnTo>
                    <a:pt x="3480" y="105"/>
                  </a:lnTo>
                  <a:lnTo>
                    <a:pt x="3570" y="105"/>
                  </a:lnTo>
                  <a:lnTo>
                    <a:pt x="3660" y="105"/>
                  </a:lnTo>
                  <a:lnTo>
                    <a:pt x="3750" y="105"/>
                  </a:lnTo>
                  <a:lnTo>
                    <a:pt x="3870" y="105"/>
                  </a:lnTo>
                  <a:lnTo>
                    <a:pt x="3990" y="105"/>
                  </a:lnTo>
                  <a:lnTo>
                    <a:pt x="4080" y="105"/>
                  </a:lnTo>
                  <a:lnTo>
                    <a:pt x="4170" y="105"/>
                  </a:lnTo>
                  <a:lnTo>
                    <a:pt x="4290" y="105"/>
                  </a:lnTo>
                  <a:lnTo>
                    <a:pt x="4410" y="105"/>
                  </a:lnTo>
                  <a:lnTo>
                    <a:pt x="4470" y="75"/>
                  </a:lnTo>
                  <a:lnTo>
                    <a:pt x="4530" y="60"/>
                  </a:lnTo>
                  <a:lnTo>
                    <a:pt x="4590" y="45"/>
                  </a:lnTo>
                  <a:lnTo>
                    <a:pt x="4650" y="30"/>
                  </a:lnTo>
                  <a:lnTo>
                    <a:pt x="4710" y="15"/>
                  </a:lnTo>
                  <a:lnTo>
                    <a:pt x="4800" y="15"/>
                  </a:lnTo>
                  <a:lnTo>
                    <a:pt x="4890" y="15"/>
                  </a:lnTo>
                  <a:lnTo>
                    <a:pt x="4935" y="0"/>
                  </a:lnTo>
                  <a:lnTo>
                    <a:pt x="5055" y="0"/>
                  </a:lnTo>
                  <a:lnTo>
                    <a:pt x="5100" y="0"/>
                  </a:lnTo>
                  <a:lnTo>
                    <a:pt x="5190" y="0"/>
                  </a:lnTo>
                  <a:lnTo>
                    <a:pt x="5250" y="0"/>
                  </a:lnTo>
                  <a:lnTo>
                    <a:pt x="5295" y="0"/>
                  </a:lnTo>
                  <a:lnTo>
                    <a:pt x="5298" y="18"/>
                  </a:lnTo>
                </a:path>
              </a:pathLst>
            </a:custGeom>
            <a:noFill/>
            <a:ln w="25400" cap="rnd" cmpd="sng">
              <a:solidFill>
                <a:schemeClr val="accent2"/>
              </a:solidFill>
              <a:prstDash val="solid"/>
              <a:round/>
              <a:headEnd type="none" w="sm" len="sm"/>
              <a:tailEnd type="none" w="sm" len="sm"/>
            </a:ln>
          </p:spPr>
          <p:txBody>
            <a:bodyPr/>
            <a:lstStyle/>
            <a:p>
              <a:endParaRPr lang="en-US">
                <a:latin typeface="+mn-lt"/>
              </a:endParaRPr>
            </a:p>
          </p:txBody>
        </p:sp>
        <p:sp>
          <p:nvSpPr>
            <p:cNvPr id="3153992" name="Freeform 13"/>
            <p:cNvSpPr>
              <a:spLocks/>
            </p:cNvSpPr>
            <p:nvPr/>
          </p:nvSpPr>
          <p:spPr bwMode="auto">
            <a:xfrm>
              <a:off x="367" y="558"/>
              <a:ext cx="5299" cy="259"/>
            </a:xfrm>
            <a:custGeom>
              <a:avLst/>
              <a:gdLst>
                <a:gd name="T0" fmla="*/ 0 w 5299"/>
                <a:gd name="T1" fmla="*/ 195 h 259"/>
                <a:gd name="T2" fmla="*/ 90 w 5299"/>
                <a:gd name="T3" fmla="*/ 150 h 259"/>
                <a:gd name="T4" fmla="*/ 180 w 5299"/>
                <a:gd name="T5" fmla="*/ 120 h 259"/>
                <a:gd name="T6" fmla="*/ 285 w 5299"/>
                <a:gd name="T7" fmla="*/ 90 h 259"/>
                <a:gd name="T8" fmla="*/ 405 w 5299"/>
                <a:gd name="T9" fmla="*/ 75 h 259"/>
                <a:gd name="T10" fmla="*/ 510 w 5299"/>
                <a:gd name="T11" fmla="*/ 60 h 259"/>
                <a:gd name="T12" fmla="*/ 615 w 5299"/>
                <a:gd name="T13" fmla="*/ 45 h 259"/>
                <a:gd name="T14" fmla="*/ 780 w 5299"/>
                <a:gd name="T15" fmla="*/ 45 h 259"/>
                <a:gd name="T16" fmla="*/ 930 w 5299"/>
                <a:gd name="T17" fmla="*/ 30 h 259"/>
                <a:gd name="T18" fmla="*/ 1140 w 5299"/>
                <a:gd name="T19" fmla="*/ 30 h 259"/>
                <a:gd name="T20" fmla="*/ 1320 w 5299"/>
                <a:gd name="T21" fmla="*/ 30 h 259"/>
                <a:gd name="T22" fmla="*/ 1440 w 5299"/>
                <a:gd name="T23" fmla="*/ 30 h 259"/>
                <a:gd name="T24" fmla="*/ 1650 w 5299"/>
                <a:gd name="T25" fmla="*/ 30 h 259"/>
                <a:gd name="T26" fmla="*/ 1770 w 5299"/>
                <a:gd name="T27" fmla="*/ 30 h 259"/>
                <a:gd name="T28" fmla="*/ 1890 w 5299"/>
                <a:gd name="T29" fmla="*/ 45 h 259"/>
                <a:gd name="T30" fmla="*/ 2100 w 5299"/>
                <a:gd name="T31" fmla="*/ 45 h 259"/>
                <a:gd name="T32" fmla="*/ 2280 w 5299"/>
                <a:gd name="T33" fmla="*/ 60 h 259"/>
                <a:gd name="T34" fmla="*/ 2460 w 5299"/>
                <a:gd name="T35" fmla="*/ 60 h 259"/>
                <a:gd name="T36" fmla="*/ 2670 w 5299"/>
                <a:gd name="T37" fmla="*/ 75 h 259"/>
                <a:gd name="T38" fmla="*/ 2880 w 5299"/>
                <a:gd name="T39" fmla="*/ 90 h 259"/>
                <a:gd name="T40" fmla="*/ 3030 w 5299"/>
                <a:gd name="T41" fmla="*/ 90 h 259"/>
                <a:gd name="T42" fmla="*/ 3240 w 5299"/>
                <a:gd name="T43" fmla="*/ 105 h 259"/>
                <a:gd name="T44" fmla="*/ 3390 w 5299"/>
                <a:gd name="T45" fmla="*/ 105 h 259"/>
                <a:gd name="T46" fmla="*/ 3570 w 5299"/>
                <a:gd name="T47" fmla="*/ 105 h 259"/>
                <a:gd name="T48" fmla="*/ 3750 w 5299"/>
                <a:gd name="T49" fmla="*/ 105 h 259"/>
                <a:gd name="T50" fmla="*/ 3990 w 5299"/>
                <a:gd name="T51" fmla="*/ 105 h 259"/>
                <a:gd name="T52" fmla="*/ 4170 w 5299"/>
                <a:gd name="T53" fmla="*/ 105 h 259"/>
                <a:gd name="T54" fmla="*/ 4410 w 5299"/>
                <a:gd name="T55" fmla="*/ 105 h 259"/>
                <a:gd name="T56" fmla="*/ 4530 w 5299"/>
                <a:gd name="T57" fmla="*/ 60 h 259"/>
                <a:gd name="T58" fmla="*/ 4650 w 5299"/>
                <a:gd name="T59" fmla="*/ 30 h 259"/>
                <a:gd name="T60" fmla="*/ 4800 w 5299"/>
                <a:gd name="T61" fmla="*/ 15 h 259"/>
                <a:gd name="T62" fmla="*/ 4935 w 5299"/>
                <a:gd name="T63" fmla="*/ 0 h 259"/>
                <a:gd name="T64" fmla="*/ 5100 w 5299"/>
                <a:gd name="T65" fmla="*/ 0 h 259"/>
                <a:gd name="T66" fmla="*/ 5250 w 5299"/>
                <a:gd name="T67" fmla="*/ 0 h 259"/>
                <a:gd name="T68" fmla="*/ 5298 w 5299"/>
                <a:gd name="T69" fmla="*/ 18 h 2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99"/>
                <a:gd name="T106" fmla="*/ 0 h 259"/>
                <a:gd name="T107" fmla="*/ 5299 w 5299"/>
                <a:gd name="T108" fmla="*/ 259 h 2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99" h="259">
                  <a:moveTo>
                    <a:pt x="18" y="258"/>
                  </a:moveTo>
                  <a:lnTo>
                    <a:pt x="0" y="195"/>
                  </a:lnTo>
                  <a:lnTo>
                    <a:pt x="45" y="165"/>
                  </a:lnTo>
                  <a:lnTo>
                    <a:pt x="90" y="150"/>
                  </a:lnTo>
                  <a:lnTo>
                    <a:pt x="135" y="135"/>
                  </a:lnTo>
                  <a:lnTo>
                    <a:pt x="180" y="120"/>
                  </a:lnTo>
                  <a:lnTo>
                    <a:pt x="225" y="105"/>
                  </a:lnTo>
                  <a:lnTo>
                    <a:pt x="285" y="90"/>
                  </a:lnTo>
                  <a:lnTo>
                    <a:pt x="345" y="90"/>
                  </a:lnTo>
                  <a:lnTo>
                    <a:pt x="405" y="75"/>
                  </a:lnTo>
                  <a:lnTo>
                    <a:pt x="465" y="75"/>
                  </a:lnTo>
                  <a:lnTo>
                    <a:pt x="510" y="60"/>
                  </a:lnTo>
                  <a:lnTo>
                    <a:pt x="570" y="60"/>
                  </a:lnTo>
                  <a:lnTo>
                    <a:pt x="615" y="45"/>
                  </a:lnTo>
                  <a:lnTo>
                    <a:pt x="660" y="45"/>
                  </a:lnTo>
                  <a:lnTo>
                    <a:pt x="780" y="45"/>
                  </a:lnTo>
                  <a:lnTo>
                    <a:pt x="870" y="30"/>
                  </a:lnTo>
                  <a:lnTo>
                    <a:pt x="930" y="30"/>
                  </a:lnTo>
                  <a:lnTo>
                    <a:pt x="1050" y="30"/>
                  </a:lnTo>
                  <a:lnTo>
                    <a:pt x="1140" y="30"/>
                  </a:lnTo>
                  <a:lnTo>
                    <a:pt x="1260" y="30"/>
                  </a:lnTo>
                  <a:lnTo>
                    <a:pt x="1320" y="30"/>
                  </a:lnTo>
                  <a:lnTo>
                    <a:pt x="1380" y="30"/>
                  </a:lnTo>
                  <a:lnTo>
                    <a:pt x="1440" y="30"/>
                  </a:lnTo>
                  <a:lnTo>
                    <a:pt x="1560" y="30"/>
                  </a:lnTo>
                  <a:lnTo>
                    <a:pt x="1650" y="30"/>
                  </a:lnTo>
                  <a:lnTo>
                    <a:pt x="1710" y="30"/>
                  </a:lnTo>
                  <a:lnTo>
                    <a:pt x="1770" y="30"/>
                  </a:lnTo>
                  <a:lnTo>
                    <a:pt x="1830" y="30"/>
                  </a:lnTo>
                  <a:lnTo>
                    <a:pt x="1890" y="45"/>
                  </a:lnTo>
                  <a:lnTo>
                    <a:pt x="2010" y="45"/>
                  </a:lnTo>
                  <a:lnTo>
                    <a:pt x="2100" y="45"/>
                  </a:lnTo>
                  <a:lnTo>
                    <a:pt x="2190" y="60"/>
                  </a:lnTo>
                  <a:lnTo>
                    <a:pt x="2280" y="60"/>
                  </a:lnTo>
                  <a:lnTo>
                    <a:pt x="2370" y="60"/>
                  </a:lnTo>
                  <a:lnTo>
                    <a:pt x="2460" y="60"/>
                  </a:lnTo>
                  <a:lnTo>
                    <a:pt x="2550" y="60"/>
                  </a:lnTo>
                  <a:lnTo>
                    <a:pt x="2670" y="75"/>
                  </a:lnTo>
                  <a:lnTo>
                    <a:pt x="2790" y="90"/>
                  </a:lnTo>
                  <a:lnTo>
                    <a:pt x="2880" y="90"/>
                  </a:lnTo>
                  <a:lnTo>
                    <a:pt x="2940" y="90"/>
                  </a:lnTo>
                  <a:lnTo>
                    <a:pt x="3030" y="90"/>
                  </a:lnTo>
                  <a:lnTo>
                    <a:pt x="3120" y="105"/>
                  </a:lnTo>
                  <a:lnTo>
                    <a:pt x="3240" y="105"/>
                  </a:lnTo>
                  <a:lnTo>
                    <a:pt x="3330" y="105"/>
                  </a:lnTo>
                  <a:lnTo>
                    <a:pt x="3390" y="105"/>
                  </a:lnTo>
                  <a:lnTo>
                    <a:pt x="3480" y="105"/>
                  </a:lnTo>
                  <a:lnTo>
                    <a:pt x="3570" y="105"/>
                  </a:lnTo>
                  <a:lnTo>
                    <a:pt x="3660" y="105"/>
                  </a:lnTo>
                  <a:lnTo>
                    <a:pt x="3750" y="105"/>
                  </a:lnTo>
                  <a:lnTo>
                    <a:pt x="3870" y="105"/>
                  </a:lnTo>
                  <a:lnTo>
                    <a:pt x="3990" y="105"/>
                  </a:lnTo>
                  <a:lnTo>
                    <a:pt x="4080" y="105"/>
                  </a:lnTo>
                  <a:lnTo>
                    <a:pt x="4170" y="105"/>
                  </a:lnTo>
                  <a:lnTo>
                    <a:pt x="4290" y="105"/>
                  </a:lnTo>
                  <a:lnTo>
                    <a:pt x="4410" y="105"/>
                  </a:lnTo>
                  <a:lnTo>
                    <a:pt x="4470" y="75"/>
                  </a:lnTo>
                  <a:lnTo>
                    <a:pt x="4530" y="60"/>
                  </a:lnTo>
                  <a:lnTo>
                    <a:pt x="4590" y="45"/>
                  </a:lnTo>
                  <a:lnTo>
                    <a:pt x="4650" y="30"/>
                  </a:lnTo>
                  <a:lnTo>
                    <a:pt x="4710" y="15"/>
                  </a:lnTo>
                  <a:lnTo>
                    <a:pt x="4800" y="15"/>
                  </a:lnTo>
                  <a:lnTo>
                    <a:pt x="4890" y="15"/>
                  </a:lnTo>
                  <a:lnTo>
                    <a:pt x="4935" y="0"/>
                  </a:lnTo>
                  <a:lnTo>
                    <a:pt x="5055" y="0"/>
                  </a:lnTo>
                  <a:lnTo>
                    <a:pt x="5100" y="0"/>
                  </a:lnTo>
                  <a:lnTo>
                    <a:pt x="5190" y="0"/>
                  </a:lnTo>
                  <a:lnTo>
                    <a:pt x="5250" y="0"/>
                  </a:lnTo>
                  <a:lnTo>
                    <a:pt x="5295" y="0"/>
                  </a:lnTo>
                  <a:lnTo>
                    <a:pt x="5298" y="18"/>
                  </a:lnTo>
                </a:path>
              </a:pathLst>
            </a:custGeom>
            <a:noFill/>
            <a:ln w="25400" cap="rnd" cmpd="sng">
              <a:solidFill>
                <a:schemeClr val="accent2"/>
              </a:solidFill>
              <a:prstDash val="solid"/>
              <a:round/>
              <a:headEnd type="none" w="sm" len="sm"/>
              <a:tailEnd type="none" w="sm" len="sm"/>
            </a:ln>
          </p:spPr>
          <p:txBody>
            <a:bodyPr/>
            <a:lstStyle/>
            <a:p>
              <a:endParaRPr lang="en-US">
                <a:latin typeface="+mn-lt"/>
              </a:endParaRPr>
            </a:p>
          </p:txBody>
        </p:sp>
        <p:sp>
          <p:nvSpPr>
            <p:cNvPr id="3153993" name="Freeform 14"/>
            <p:cNvSpPr>
              <a:spLocks/>
            </p:cNvSpPr>
            <p:nvPr/>
          </p:nvSpPr>
          <p:spPr bwMode="auto">
            <a:xfrm>
              <a:off x="319" y="462"/>
              <a:ext cx="5299" cy="259"/>
            </a:xfrm>
            <a:custGeom>
              <a:avLst/>
              <a:gdLst>
                <a:gd name="T0" fmla="*/ 0 w 5299"/>
                <a:gd name="T1" fmla="*/ 195 h 259"/>
                <a:gd name="T2" fmla="*/ 90 w 5299"/>
                <a:gd name="T3" fmla="*/ 150 h 259"/>
                <a:gd name="T4" fmla="*/ 180 w 5299"/>
                <a:gd name="T5" fmla="*/ 120 h 259"/>
                <a:gd name="T6" fmla="*/ 285 w 5299"/>
                <a:gd name="T7" fmla="*/ 90 h 259"/>
                <a:gd name="T8" fmla="*/ 405 w 5299"/>
                <a:gd name="T9" fmla="*/ 75 h 259"/>
                <a:gd name="T10" fmla="*/ 510 w 5299"/>
                <a:gd name="T11" fmla="*/ 60 h 259"/>
                <a:gd name="T12" fmla="*/ 615 w 5299"/>
                <a:gd name="T13" fmla="*/ 45 h 259"/>
                <a:gd name="T14" fmla="*/ 780 w 5299"/>
                <a:gd name="T15" fmla="*/ 45 h 259"/>
                <a:gd name="T16" fmla="*/ 930 w 5299"/>
                <a:gd name="T17" fmla="*/ 30 h 259"/>
                <a:gd name="T18" fmla="*/ 1140 w 5299"/>
                <a:gd name="T19" fmla="*/ 30 h 259"/>
                <a:gd name="T20" fmla="*/ 1320 w 5299"/>
                <a:gd name="T21" fmla="*/ 30 h 259"/>
                <a:gd name="T22" fmla="*/ 1440 w 5299"/>
                <a:gd name="T23" fmla="*/ 30 h 259"/>
                <a:gd name="T24" fmla="*/ 1650 w 5299"/>
                <a:gd name="T25" fmla="*/ 30 h 259"/>
                <a:gd name="T26" fmla="*/ 1770 w 5299"/>
                <a:gd name="T27" fmla="*/ 30 h 259"/>
                <a:gd name="T28" fmla="*/ 1890 w 5299"/>
                <a:gd name="T29" fmla="*/ 45 h 259"/>
                <a:gd name="T30" fmla="*/ 2100 w 5299"/>
                <a:gd name="T31" fmla="*/ 45 h 259"/>
                <a:gd name="T32" fmla="*/ 2280 w 5299"/>
                <a:gd name="T33" fmla="*/ 60 h 259"/>
                <a:gd name="T34" fmla="*/ 2460 w 5299"/>
                <a:gd name="T35" fmla="*/ 60 h 259"/>
                <a:gd name="T36" fmla="*/ 2670 w 5299"/>
                <a:gd name="T37" fmla="*/ 75 h 259"/>
                <a:gd name="T38" fmla="*/ 2880 w 5299"/>
                <a:gd name="T39" fmla="*/ 90 h 259"/>
                <a:gd name="T40" fmla="*/ 3030 w 5299"/>
                <a:gd name="T41" fmla="*/ 90 h 259"/>
                <a:gd name="T42" fmla="*/ 3240 w 5299"/>
                <a:gd name="T43" fmla="*/ 105 h 259"/>
                <a:gd name="T44" fmla="*/ 3390 w 5299"/>
                <a:gd name="T45" fmla="*/ 105 h 259"/>
                <a:gd name="T46" fmla="*/ 3570 w 5299"/>
                <a:gd name="T47" fmla="*/ 105 h 259"/>
                <a:gd name="T48" fmla="*/ 3750 w 5299"/>
                <a:gd name="T49" fmla="*/ 105 h 259"/>
                <a:gd name="T50" fmla="*/ 3990 w 5299"/>
                <a:gd name="T51" fmla="*/ 105 h 259"/>
                <a:gd name="T52" fmla="*/ 4170 w 5299"/>
                <a:gd name="T53" fmla="*/ 105 h 259"/>
                <a:gd name="T54" fmla="*/ 4410 w 5299"/>
                <a:gd name="T55" fmla="*/ 105 h 259"/>
                <a:gd name="T56" fmla="*/ 4530 w 5299"/>
                <a:gd name="T57" fmla="*/ 60 h 259"/>
                <a:gd name="T58" fmla="*/ 4650 w 5299"/>
                <a:gd name="T59" fmla="*/ 30 h 259"/>
                <a:gd name="T60" fmla="*/ 4800 w 5299"/>
                <a:gd name="T61" fmla="*/ 15 h 259"/>
                <a:gd name="T62" fmla="*/ 4935 w 5299"/>
                <a:gd name="T63" fmla="*/ 0 h 259"/>
                <a:gd name="T64" fmla="*/ 5100 w 5299"/>
                <a:gd name="T65" fmla="*/ 0 h 259"/>
                <a:gd name="T66" fmla="*/ 5250 w 5299"/>
                <a:gd name="T67" fmla="*/ 0 h 259"/>
                <a:gd name="T68" fmla="*/ 5298 w 5299"/>
                <a:gd name="T69" fmla="*/ 18 h 2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99"/>
                <a:gd name="T106" fmla="*/ 0 h 259"/>
                <a:gd name="T107" fmla="*/ 5299 w 5299"/>
                <a:gd name="T108" fmla="*/ 259 h 2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99" h="259">
                  <a:moveTo>
                    <a:pt x="18" y="258"/>
                  </a:moveTo>
                  <a:lnTo>
                    <a:pt x="0" y="195"/>
                  </a:lnTo>
                  <a:lnTo>
                    <a:pt x="45" y="165"/>
                  </a:lnTo>
                  <a:lnTo>
                    <a:pt x="90" y="150"/>
                  </a:lnTo>
                  <a:lnTo>
                    <a:pt x="135" y="135"/>
                  </a:lnTo>
                  <a:lnTo>
                    <a:pt x="180" y="120"/>
                  </a:lnTo>
                  <a:lnTo>
                    <a:pt x="225" y="105"/>
                  </a:lnTo>
                  <a:lnTo>
                    <a:pt x="285" y="90"/>
                  </a:lnTo>
                  <a:lnTo>
                    <a:pt x="345" y="90"/>
                  </a:lnTo>
                  <a:lnTo>
                    <a:pt x="405" y="75"/>
                  </a:lnTo>
                  <a:lnTo>
                    <a:pt x="465" y="75"/>
                  </a:lnTo>
                  <a:lnTo>
                    <a:pt x="510" y="60"/>
                  </a:lnTo>
                  <a:lnTo>
                    <a:pt x="570" y="60"/>
                  </a:lnTo>
                  <a:lnTo>
                    <a:pt x="615" y="45"/>
                  </a:lnTo>
                  <a:lnTo>
                    <a:pt x="660" y="45"/>
                  </a:lnTo>
                  <a:lnTo>
                    <a:pt x="780" y="45"/>
                  </a:lnTo>
                  <a:lnTo>
                    <a:pt x="870" y="30"/>
                  </a:lnTo>
                  <a:lnTo>
                    <a:pt x="930" y="30"/>
                  </a:lnTo>
                  <a:lnTo>
                    <a:pt x="1050" y="30"/>
                  </a:lnTo>
                  <a:lnTo>
                    <a:pt x="1140" y="30"/>
                  </a:lnTo>
                  <a:lnTo>
                    <a:pt x="1260" y="30"/>
                  </a:lnTo>
                  <a:lnTo>
                    <a:pt x="1320" y="30"/>
                  </a:lnTo>
                  <a:lnTo>
                    <a:pt x="1380" y="30"/>
                  </a:lnTo>
                  <a:lnTo>
                    <a:pt x="1440" y="30"/>
                  </a:lnTo>
                  <a:lnTo>
                    <a:pt x="1560" y="30"/>
                  </a:lnTo>
                  <a:lnTo>
                    <a:pt x="1650" y="30"/>
                  </a:lnTo>
                  <a:lnTo>
                    <a:pt x="1710" y="30"/>
                  </a:lnTo>
                  <a:lnTo>
                    <a:pt x="1770" y="30"/>
                  </a:lnTo>
                  <a:lnTo>
                    <a:pt x="1830" y="30"/>
                  </a:lnTo>
                  <a:lnTo>
                    <a:pt x="1890" y="45"/>
                  </a:lnTo>
                  <a:lnTo>
                    <a:pt x="2010" y="45"/>
                  </a:lnTo>
                  <a:lnTo>
                    <a:pt x="2100" y="45"/>
                  </a:lnTo>
                  <a:lnTo>
                    <a:pt x="2190" y="60"/>
                  </a:lnTo>
                  <a:lnTo>
                    <a:pt x="2280" y="60"/>
                  </a:lnTo>
                  <a:lnTo>
                    <a:pt x="2370" y="60"/>
                  </a:lnTo>
                  <a:lnTo>
                    <a:pt x="2460" y="60"/>
                  </a:lnTo>
                  <a:lnTo>
                    <a:pt x="2550" y="60"/>
                  </a:lnTo>
                  <a:lnTo>
                    <a:pt x="2670" y="75"/>
                  </a:lnTo>
                  <a:lnTo>
                    <a:pt x="2790" y="90"/>
                  </a:lnTo>
                  <a:lnTo>
                    <a:pt x="2880" y="90"/>
                  </a:lnTo>
                  <a:lnTo>
                    <a:pt x="2940" y="90"/>
                  </a:lnTo>
                  <a:lnTo>
                    <a:pt x="3030" y="90"/>
                  </a:lnTo>
                  <a:lnTo>
                    <a:pt x="3120" y="105"/>
                  </a:lnTo>
                  <a:lnTo>
                    <a:pt x="3240" y="105"/>
                  </a:lnTo>
                  <a:lnTo>
                    <a:pt x="3330" y="105"/>
                  </a:lnTo>
                  <a:lnTo>
                    <a:pt x="3390" y="105"/>
                  </a:lnTo>
                  <a:lnTo>
                    <a:pt x="3480" y="105"/>
                  </a:lnTo>
                  <a:lnTo>
                    <a:pt x="3570" y="105"/>
                  </a:lnTo>
                  <a:lnTo>
                    <a:pt x="3660" y="105"/>
                  </a:lnTo>
                  <a:lnTo>
                    <a:pt x="3750" y="105"/>
                  </a:lnTo>
                  <a:lnTo>
                    <a:pt x="3870" y="105"/>
                  </a:lnTo>
                  <a:lnTo>
                    <a:pt x="3990" y="105"/>
                  </a:lnTo>
                  <a:lnTo>
                    <a:pt x="4080" y="105"/>
                  </a:lnTo>
                  <a:lnTo>
                    <a:pt x="4170" y="105"/>
                  </a:lnTo>
                  <a:lnTo>
                    <a:pt x="4290" y="105"/>
                  </a:lnTo>
                  <a:lnTo>
                    <a:pt x="4410" y="105"/>
                  </a:lnTo>
                  <a:lnTo>
                    <a:pt x="4470" y="75"/>
                  </a:lnTo>
                  <a:lnTo>
                    <a:pt x="4530" y="60"/>
                  </a:lnTo>
                  <a:lnTo>
                    <a:pt x="4590" y="45"/>
                  </a:lnTo>
                  <a:lnTo>
                    <a:pt x="4650" y="30"/>
                  </a:lnTo>
                  <a:lnTo>
                    <a:pt x="4710" y="15"/>
                  </a:lnTo>
                  <a:lnTo>
                    <a:pt x="4800" y="15"/>
                  </a:lnTo>
                  <a:lnTo>
                    <a:pt x="4890" y="15"/>
                  </a:lnTo>
                  <a:lnTo>
                    <a:pt x="4935" y="0"/>
                  </a:lnTo>
                  <a:lnTo>
                    <a:pt x="5055" y="0"/>
                  </a:lnTo>
                  <a:lnTo>
                    <a:pt x="5100" y="0"/>
                  </a:lnTo>
                  <a:lnTo>
                    <a:pt x="5190" y="0"/>
                  </a:lnTo>
                  <a:lnTo>
                    <a:pt x="5250" y="0"/>
                  </a:lnTo>
                  <a:lnTo>
                    <a:pt x="5295" y="0"/>
                  </a:lnTo>
                  <a:lnTo>
                    <a:pt x="5298" y="18"/>
                  </a:lnTo>
                </a:path>
              </a:pathLst>
            </a:custGeom>
            <a:noFill/>
            <a:ln w="25400" cap="rnd" cmpd="sng">
              <a:solidFill>
                <a:schemeClr val="accent2"/>
              </a:solidFill>
              <a:prstDash val="solid"/>
              <a:round/>
              <a:headEnd type="none" w="sm" len="sm"/>
              <a:tailEnd type="none" w="sm" len="sm"/>
            </a:ln>
          </p:spPr>
          <p:txBody>
            <a:bodyPr/>
            <a:lstStyle/>
            <a:p>
              <a:endParaRPr lang="en-US">
                <a:latin typeface="+mn-lt"/>
              </a:endParaRPr>
            </a:p>
          </p:txBody>
        </p:sp>
        <p:sp>
          <p:nvSpPr>
            <p:cNvPr id="3153994" name="Freeform 15"/>
            <p:cNvSpPr>
              <a:spLocks/>
            </p:cNvSpPr>
            <p:nvPr/>
          </p:nvSpPr>
          <p:spPr bwMode="auto">
            <a:xfrm>
              <a:off x="368" y="510"/>
              <a:ext cx="5299" cy="259"/>
            </a:xfrm>
            <a:custGeom>
              <a:avLst/>
              <a:gdLst>
                <a:gd name="T0" fmla="*/ 0 w 5299"/>
                <a:gd name="T1" fmla="*/ 195 h 259"/>
                <a:gd name="T2" fmla="*/ 90 w 5299"/>
                <a:gd name="T3" fmla="*/ 150 h 259"/>
                <a:gd name="T4" fmla="*/ 180 w 5299"/>
                <a:gd name="T5" fmla="*/ 120 h 259"/>
                <a:gd name="T6" fmla="*/ 285 w 5299"/>
                <a:gd name="T7" fmla="*/ 90 h 259"/>
                <a:gd name="T8" fmla="*/ 405 w 5299"/>
                <a:gd name="T9" fmla="*/ 75 h 259"/>
                <a:gd name="T10" fmla="*/ 510 w 5299"/>
                <a:gd name="T11" fmla="*/ 60 h 259"/>
                <a:gd name="T12" fmla="*/ 615 w 5299"/>
                <a:gd name="T13" fmla="*/ 45 h 259"/>
                <a:gd name="T14" fmla="*/ 780 w 5299"/>
                <a:gd name="T15" fmla="*/ 45 h 259"/>
                <a:gd name="T16" fmla="*/ 930 w 5299"/>
                <a:gd name="T17" fmla="*/ 30 h 259"/>
                <a:gd name="T18" fmla="*/ 1140 w 5299"/>
                <a:gd name="T19" fmla="*/ 30 h 259"/>
                <a:gd name="T20" fmla="*/ 1320 w 5299"/>
                <a:gd name="T21" fmla="*/ 30 h 259"/>
                <a:gd name="T22" fmla="*/ 1440 w 5299"/>
                <a:gd name="T23" fmla="*/ 30 h 259"/>
                <a:gd name="T24" fmla="*/ 1650 w 5299"/>
                <a:gd name="T25" fmla="*/ 30 h 259"/>
                <a:gd name="T26" fmla="*/ 1770 w 5299"/>
                <a:gd name="T27" fmla="*/ 30 h 259"/>
                <a:gd name="T28" fmla="*/ 1890 w 5299"/>
                <a:gd name="T29" fmla="*/ 45 h 259"/>
                <a:gd name="T30" fmla="*/ 2100 w 5299"/>
                <a:gd name="T31" fmla="*/ 45 h 259"/>
                <a:gd name="T32" fmla="*/ 2280 w 5299"/>
                <a:gd name="T33" fmla="*/ 60 h 259"/>
                <a:gd name="T34" fmla="*/ 2460 w 5299"/>
                <a:gd name="T35" fmla="*/ 60 h 259"/>
                <a:gd name="T36" fmla="*/ 2670 w 5299"/>
                <a:gd name="T37" fmla="*/ 75 h 259"/>
                <a:gd name="T38" fmla="*/ 2880 w 5299"/>
                <a:gd name="T39" fmla="*/ 90 h 259"/>
                <a:gd name="T40" fmla="*/ 3030 w 5299"/>
                <a:gd name="T41" fmla="*/ 90 h 259"/>
                <a:gd name="T42" fmla="*/ 3240 w 5299"/>
                <a:gd name="T43" fmla="*/ 105 h 259"/>
                <a:gd name="T44" fmla="*/ 3390 w 5299"/>
                <a:gd name="T45" fmla="*/ 105 h 259"/>
                <a:gd name="T46" fmla="*/ 3570 w 5299"/>
                <a:gd name="T47" fmla="*/ 105 h 259"/>
                <a:gd name="T48" fmla="*/ 3750 w 5299"/>
                <a:gd name="T49" fmla="*/ 105 h 259"/>
                <a:gd name="T50" fmla="*/ 3990 w 5299"/>
                <a:gd name="T51" fmla="*/ 105 h 259"/>
                <a:gd name="T52" fmla="*/ 4170 w 5299"/>
                <a:gd name="T53" fmla="*/ 105 h 259"/>
                <a:gd name="T54" fmla="*/ 4410 w 5299"/>
                <a:gd name="T55" fmla="*/ 105 h 259"/>
                <a:gd name="T56" fmla="*/ 4530 w 5299"/>
                <a:gd name="T57" fmla="*/ 60 h 259"/>
                <a:gd name="T58" fmla="*/ 4650 w 5299"/>
                <a:gd name="T59" fmla="*/ 30 h 259"/>
                <a:gd name="T60" fmla="*/ 4800 w 5299"/>
                <a:gd name="T61" fmla="*/ 15 h 259"/>
                <a:gd name="T62" fmla="*/ 4935 w 5299"/>
                <a:gd name="T63" fmla="*/ 0 h 259"/>
                <a:gd name="T64" fmla="*/ 5100 w 5299"/>
                <a:gd name="T65" fmla="*/ 0 h 259"/>
                <a:gd name="T66" fmla="*/ 5250 w 5299"/>
                <a:gd name="T67" fmla="*/ 0 h 259"/>
                <a:gd name="T68" fmla="*/ 5298 w 5299"/>
                <a:gd name="T69" fmla="*/ 18 h 2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99"/>
                <a:gd name="T106" fmla="*/ 0 h 259"/>
                <a:gd name="T107" fmla="*/ 5299 w 5299"/>
                <a:gd name="T108" fmla="*/ 259 h 2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99" h="259">
                  <a:moveTo>
                    <a:pt x="18" y="258"/>
                  </a:moveTo>
                  <a:lnTo>
                    <a:pt x="0" y="195"/>
                  </a:lnTo>
                  <a:lnTo>
                    <a:pt x="45" y="165"/>
                  </a:lnTo>
                  <a:lnTo>
                    <a:pt x="90" y="150"/>
                  </a:lnTo>
                  <a:lnTo>
                    <a:pt x="135" y="135"/>
                  </a:lnTo>
                  <a:lnTo>
                    <a:pt x="180" y="120"/>
                  </a:lnTo>
                  <a:lnTo>
                    <a:pt x="225" y="105"/>
                  </a:lnTo>
                  <a:lnTo>
                    <a:pt x="285" y="90"/>
                  </a:lnTo>
                  <a:lnTo>
                    <a:pt x="345" y="90"/>
                  </a:lnTo>
                  <a:lnTo>
                    <a:pt x="405" y="75"/>
                  </a:lnTo>
                  <a:lnTo>
                    <a:pt x="465" y="75"/>
                  </a:lnTo>
                  <a:lnTo>
                    <a:pt x="510" y="60"/>
                  </a:lnTo>
                  <a:lnTo>
                    <a:pt x="570" y="60"/>
                  </a:lnTo>
                  <a:lnTo>
                    <a:pt x="615" y="45"/>
                  </a:lnTo>
                  <a:lnTo>
                    <a:pt x="660" y="45"/>
                  </a:lnTo>
                  <a:lnTo>
                    <a:pt x="780" y="45"/>
                  </a:lnTo>
                  <a:lnTo>
                    <a:pt x="870" y="30"/>
                  </a:lnTo>
                  <a:lnTo>
                    <a:pt x="930" y="30"/>
                  </a:lnTo>
                  <a:lnTo>
                    <a:pt x="1050" y="30"/>
                  </a:lnTo>
                  <a:lnTo>
                    <a:pt x="1140" y="30"/>
                  </a:lnTo>
                  <a:lnTo>
                    <a:pt x="1260" y="30"/>
                  </a:lnTo>
                  <a:lnTo>
                    <a:pt x="1320" y="30"/>
                  </a:lnTo>
                  <a:lnTo>
                    <a:pt x="1380" y="30"/>
                  </a:lnTo>
                  <a:lnTo>
                    <a:pt x="1440" y="30"/>
                  </a:lnTo>
                  <a:lnTo>
                    <a:pt x="1560" y="30"/>
                  </a:lnTo>
                  <a:lnTo>
                    <a:pt x="1650" y="30"/>
                  </a:lnTo>
                  <a:lnTo>
                    <a:pt x="1710" y="30"/>
                  </a:lnTo>
                  <a:lnTo>
                    <a:pt x="1770" y="30"/>
                  </a:lnTo>
                  <a:lnTo>
                    <a:pt x="1830" y="30"/>
                  </a:lnTo>
                  <a:lnTo>
                    <a:pt x="1890" y="45"/>
                  </a:lnTo>
                  <a:lnTo>
                    <a:pt x="2010" y="45"/>
                  </a:lnTo>
                  <a:lnTo>
                    <a:pt x="2100" y="45"/>
                  </a:lnTo>
                  <a:lnTo>
                    <a:pt x="2190" y="60"/>
                  </a:lnTo>
                  <a:lnTo>
                    <a:pt x="2280" y="60"/>
                  </a:lnTo>
                  <a:lnTo>
                    <a:pt x="2370" y="60"/>
                  </a:lnTo>
                  <a:lnTo>
                    <a:pt x="2460" y="60"/>
                  </a:lnTo>
                  <a:lnTo>
                    <a:pt x="2550" y="60"/>
                  </a:lnTo>
                  <a:lnTo>
                    <a:pt x="2670" y="75"/>
                  </a:lnTo>
                  <a:lnTo>
                    <a:pt x="2790" y="90"/>
                  </a:lnTo>
                  <a:lnTo>
                    <a:pt x="2880" y="90"/>
                  </a:lnTo>
                  <a:lnTo>
                    <a:pt x="2940" y="90"/>
                  </a:lnTo>
                  <a:lnTo>
                    <a:pt x="3030" y="90"/>
                  </a:lnTo>
                  <a:lnTo>
                    <a:pt x="3120" y="105"/>
                  </a:lnTo>
                  <a:lnTo>
                    <a:pt x="3240" y="105"/>
                  </a:lnTo>
                  <a:lnTo>
                    <a:pt x="3330" y="105"/>
                  </a:lnTo>
                  <a:lnTo>
                    <a:pt x="3390" y="105"/>
                  </a:lnTo>
                  <a:lnTo>
                    <a:pt x="3480" y="105"/>
                  </a:lnTo>
                  <a:lnTo>
                    <a:pt x="3570" y="105"/>
                  </a:lnTo>
                  <a:lnTo>
                    <a:pt x="3660" y="105"/>
                  </a:lnTo>
                  <a:lnTo>
                    <a:pt x="3750" y="105"/>
                  </a:lnTo>
                  <a:lnTo>
                    <a:pt x="3870" y="105"/>
                  </a:lnTo>
                  <a:lnTo>
                    <a:pt x="3990" y="105"/>
                  </a:lnTo>
                  <a:lnTo>
                    <a:pt x="4080" y="105"/>
                  </a:lnTo>
                  <a:lnTo>
                    <a:pt x="4170" y="105"/>
                  </a:lnTo>
                  <a:lnTo>
                    <a:pt x="4290" y="105"/>
                  </a:lnTo>
                  <a:lnTo>
                    <a:pt x="4410" y="105"/>
                  </a:lnTo>
                  <a:lnTo>
                    <a:pt x="4470" y="75"/>
                  </a:lnTo>
                  <a:lnTo>
                    <a:pt x="4530" y="60"/>
                  </a:lnTo>
                  <a:lnTo>
                    <a:pt x="4590" y="45"/>
                  </a:lnTo>
                  <a:lnTo>
                    <a:pt x="4650" y="30"/>
                  </a:lnTo>
                  <a:lnTo>
                    <a:pt x="4710" y="15"/>
                  </a:lnTo>
                  <a:lnTo>
                    <a:pt x="4800" y="15"/>
                  </a:lnTo>
                  <a:lnTo>
                    <a:pt x="4890" y="15"/>
                  </a:lnTo>
                  <a:lnTo>
                    <a:pt x="4935" y="0"/>
                  </a:lnTo>
                  <a:lnTo>
                    <a:pt x="5055" y="0"/>
                  </a:lnTo>
                  <a:lnTo>
                    <a:pt x="5100" y="0"/>
                  </a:lnTo>
                  <a:lnTo>
                    <a:pt x="5190" y="0"/>
                  </a:lnTo>
                  <a:lnTo>
                    <a:pt x="5250" y="0"/>
                  </a:lnTo>
                  <a:lnTo>
                    <a:pt x="5295" y="0"/>
                  </a:lnTo>
                  <a:lnTo>
                    <a:pt x="5298" y="18"/>
                  </a:lnTo>
                </a:path>
              </a:pathLst>
            </a:custGeom>
            <a:noFill/>
            <a:ln w="25400" cap="rnd" cmpd="sng">
              <a:solidFill>
                <a:schemeClr val="accent2"/>
              </a:solidFill>
              <a:prstDash val="solid"/>
              <a:round/>
              <a:headEnd type="none" w="sm" len="sm"/>
              <a:tailEnd type="none" w="sm" len="sm"/>
            </a:ln>
          </p:spPr>
          <p:txBody>
            <a:bodyPr/>
            <a:lstStyle/>
            <a:p>
              <a:endParaRPr lang="en-US">
                <a:latin typeface="+mn-lt"/>
              </a:endParaRPr>
            </a:p>
          </p:txBody>
        </p:sp>
      </p:grpSp>
      <p:sp>
        <p:nvSpPr>
          <p:cNvPr id="3153927" name="Freeform 16"/>
          <p:cNvSpPr>
            <a:spLocks/>
          </p:cNvSpPr>
          <p:nvPr/>
        </p:nvSpPr>
        <p:spPr bwMode="auto">
          <a:xfrm>
            <a:off x="1916863" y="5543550"/>
            <a:ext cx="6224588" cy="268288"/>
          </a:xfrm>
          <a:custGeom>
            <a:avLst/>
            <a:gdLst>
              <a:gd name="T0" fmla="*/ 72 w 5425"/>
              <a:gd name="T1" fmla="*/ 60 h 211"/>
              <a:gd name="T2" fmla="*/ 162 w 5425"/>
              <a:gd name="T3" fmla="*/ 60 h 211"/>
              <a:gd name="T4" fmla="*/ 267 w 5425"/>
              <a:gd name="T5" fmla="*/ 60 h 211"/>
              <a:gd name="T6" fmla="*/ 387 w 5425"/>
              <a:gd name="T7" fmla="*/ 60 h 211"/>
              <a:gd name="T8" fmla="*/ 477 w 5425"/>
              <a:gd name="T9" fmla="*/ 60 h 211"/>
              <a:gd name="T10" fmla="*/ 582 w 5425"/>
              <a:gd name="T11" fmla="*/ 60 h 211"/>
              <a:gd name="T12" fmla="*/ 702 w 5425"/>
              <a:gd name="T13" fmla="*/ 90 h 211"/>
              <a:gd name="T14" fmla="*/ 822 w 5425"/>
              <a:gd name="T15" fmla="*/ 105 h 211"/>
              <a:gd name="T16" fmla="*/ 1032 w 5425"/>
              <a:gd name="T17" fmla="*/ 135 h 211"/>
              <a:gd name="T18" fmla="*/ 1152 w 5425"/>
              <a:gd name="T19" fmla="*/ 150 h 211"/>
              <a:gd name="T20" fmla="*/ 1332 w 5425"/>
              <a:gd name="T21" fmla="*/ 150 h 211"/>
              <a:gd name="T22" fmla="*/ 1512 w 5425"/>
              <a:gd name="T23" fmla="*/ 150 h 211"/>
              <a:gd name="T24" fmla="*/ 1692 w 5425"/>
              <a:gd name="T25" fmla="*/ 150 h 211"/>
              <a:gd name="T26" fmla="*/ 1872 w 5425"/>
              <a:gd name="T27" fmla="*/ 150 h 211"/>
              <a:gd name="T28" fmla="*/ 2052 w 5425"/>
              <a:gd name="T29" fmla="*/ 150 h 211"/>
              <a:gd name="T30" fmla="*/ 2232 w 5425"/>
              <a:gd name="T31" fmla="*/ 150 h 211"/>
              <a:gd name="T32" fmla="*/ 2412 w 5425"/>
              <a:gd name="T33" fmla="*/ 150 h 211"/>
              <a:gd name="T34" fmla="*/ 2622 w 5425"/>
              <a:gd name="T35" fmla="*/ 105 h 211"/>
              <a:gd name="T36" fmla="*/ 2802 w 5425"/>
              <a:gd name="T37" fmla="*/ 90 h 211"/>
              <a:gd name="T38" fmla="*/ 2922 w 5425"/>
              <a:gd name="T39" fmla="*/ 90 h 211"/>
              <a:gd name="T40" fmla="*/ 3102 w 5425"/>
              <a:gd name="T41" fmla="*/ 90 h 211"/>
              <a:gd name="T42" fmla="*/ 3252 w 5425"/>
              <a:gd name="T43" fmla="*/ 75 h 211"/>
              <a:gd name="T44" fmla="*/ 3357 w 5425"/>
              <a:gd name="T45" fmla="*/ 75 h 211"/>
              <a:gd name="T46" fmla="*/ 3477 w 5425"/>
              <a:gd name="T47" fmla="*/ 120 h 211"/>
              <a:gd name="T48" fmla="*/ 3597 w 5425"/>
              <a:gd name="T49" fmla="*/ 135 h 211"/>
              <a:gd name="T50" fmla="*/ 3702 w 5425"/>
              <a:gd name="T51" fmla="*/ 150 h 211"/>
              <a:gd name="T52" fmla="*/ 3912 w 5425"/>
              <a:gd name="T53" fmla="*/ 150 h 211"/>
              <a:gd name="T54" fmla="*/ 4032 w 5425"/>
              <a:gd name="T55" fmla="*/ 150 h 211"/>
              <a:gd name="T56" fmla="*/ 4212 w 5425"/>
              <a:gd name="T57" fmla="*/ 135 h 211"/>
              <a:gd name="T58" fmla="*/ 4332 w 5425"/>
              <a:gd name="T59" fmla="*/ 90 h 211"/>
              <a:gd name="T60" fmla="*/ 4437 w 5425"/>
              <a:gd name="T61" fmla="*/ 45 h 211"/>
              <a:gd name="T62" fmla="*/ 4557 w 5425"/>
              <a:gd name="T63" fmla="*/ 0 h 211"/>
              <a:gd name="T64" fmla="*/ 4677 w 5425"/>
              <a:gd name="T65" fmla="*/ 0 h 211"/>
              <a:gd name="T66" fmla="*/ 4797 w 5425"/>
              <a:gd name="T67" fmla="*/ 0 h 211"/>
              <a:gd name="T68" fmla="*/ 4917 w 5425"/>
              <a:gd name="T69" fmla="*/ 0 h 211"/>
              <a:gd name="T70" fmla="*/ 5007 w 5425"/>
              <a:gd name="T71" fmla="*/ 45 h 211"/>
              <a:gd name="T72" fmla="*/ 5112 w 5425"/>
              <a:gd name="T73" fmla="*/ 120 h 211"/>
              <a:gd name="T74" fmla="*/ 5217 w 5425"/>
              <a:gd name="T75" fmla="*/ 150 h 211"/>
              <a:gd name="T76" fmla="*/ 5307 w 5425"/>
              <a:gd name="T77" fmla="*/ 180 h 211"/>
              <a:gd name="T78" fmla="*/ 5397 w 5425"/>
              <a:gd name="T79" fmla="*/ 180 h 2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25"/>
              <a:gd name="T121" fmla="*/ 0 h 211"/>
              <a:gd name="T122" fmla="*/ 5425 w 5425"/>
              <a:gd name="T123" fmla="*/ 211 h 2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25" h="211">
                <a:moveTo>
                  <a:pt x="0" y="66"/>
                </a:moveTo>
                <a:lnTo>
                  <a:pt x="72" y="60"/>
                </a:lnTo>
                <a:lnTo>
                  <a:pt x="117" y="60"/>
                </a:lnTo>
                <a:lnTo>
                  <a:pt x="162" y="60"/>
                </a:lnTo>
                <a:lnTo>
                  <a:pt x="222" y="60"/>
                </a:lnTo>
                <a:lnTo>
                  <a:pt x="267" y="60"/>
                </a:lnTo>
                <a:lnTo>
                  <a:pt x="327" y="60"/>
                </a:lnTo>
                <a:lnTo>
                  <a:pt x="387" y="60"/>
                </a:lnTo>
                <a:lnTo>
                  <a:pt x="432" y="60"/>
                </a:lnTo>
                <a:lnTo>
                  <a:pt x="477" y="60"/>
                </a:lnTo>
                <a:lnTo>
                  <a:pt x="522" y="60"/>
                </a:lnTo>
                <a:lnTo>
                  <a:pt x="582" y="60"/>
                </a:lnTo>
                <a:lnTo>
                  <a:pt x="642" y="75"/>
                </a:lnTo>
                <a:lnTo>
                  <a:pt x="702" y="90"/>
                </a:lnTo>
                <a:lnTo>
                  <a:pt x="762" y="90"/>
                </a:lnTo>
                <a:lnTo>
                  <a:pt x="822" y="105"/>
                </a:lnTo>
                <a:lnTo>
                  <a:pt x="912" y="120"/>
                </a:lnTo>
                <a:lnTo>
                  <a:pt x="1032" y="135"/>
                </a:lnTo>
                <a:lnTo>
                  <a:pt x="1092" y="150"/>
                </a:lnTo>
                <a:lnTo>
                  <a:pt x="1152" y="150"/>
                </a:lnTo>
                <a:lnTo>
                  <a:pt x="1272" y="150"/>
                </a:lnTo>
                <a:lnTo>
                  <a:pt x="1332" y="150"/>
                </a:lnTo>
                <a:lnTo>
                  <a:pt x="1422" y="150"/>
                </a:lnTo>
                <a:lnTo>
                  <a:pt x="1512" y="150"/>
                </a:lnTo>
                <a:lnTo>
                  <a:pt x="1602" y="150"/>
                </a:lnTo>
                <a:lnTo>
                  <a:pt x="1692" y="150"/>
                </a:lnTo>
                <a:lnTo>
                  <a:pt x="1782" y="150"/>
                </a:lnTo>
                <a:lnTo>
                  <a:pt x="1872" y="150"/>
                </a:lnTo>
                <a:lnTo>
                  <a:pt x="1962" y="150"/>
                </a:lnTo>
                <a:lnTo>
                  <a:pt x="2052" y="150"/>
                </a:lnTo>
                <a:lnTo>
                  <a:pt x="2112" y="150"/>
                </a:lnTo>
                <a:lnTo>
                  <a:pt x="2232" y="150"/>
                </a:lnTo>
                <a:lnTo>
                  <a:pt x="2292" y="150"/>
                </a:lnTo>
                <a:lnTo>
                  <a:pt x="2412" y="150"/>
                </a:lnTo>
                <a:lnTo>
                  <a:pt x="2532" y="120"/>
                </a:lnTo>
                <a:lnTo>
                  <a:pt x="2622" y="105"/>
                </a:lnTo>
                <a:lnTo>
                  <a:pt x="2682" y="90"/>
                </a:lnTo>
                <a:lnTo>
                  <a:pt x="2802" y="90"/>
                </a:lnTo>
                <a:lnTo>
                  <a:pt x="2862" y="90"/>
                </a:lnTo>
                <a:lnTo>
                  <a:pt x="2922" y="90"/>
                </a:lnTo>
                <a:lnTo>
                  <a:pt x="3012" y="90"/>
                </a:lnTo>
                <a:lnTo>
                  <a:pt x="3102" y="90"/>
                </a:lnTo>
                <a:lnTo>
                  <a:pt x="3192" y="90"/>
                </a:lnTo>
                <a:lnTo>
                  <a:pt x="3252" y="75"/>
                </a:lnTo>
                <a:lnTo>
                  <a:pt x="3297" y="75"/>
                </a:lnTo>
                <a:lnTo>
                  <a:pt x="3357" y="75"/>
                </a:lnTo>
                <a:lnTo>
                  <a:pt x="3417" y="90"/>
                </a:lnTo>
                <a:lnTo>
                  <a:pt x="3477" y="120"/>
                </a:lnTo>
                <a:lnTo>
                  <a:pt x="3537" y="135"/>
                </a:lnTo>
                <a:lnTo>
                  <a:pt x="3597" y="135"/>
                </a:lnTo>
                <a:lnTo>
                  <a:pt x="3642" y="150"/>
                </a:lnTo>
                <a:lnTo>
                  <a:pt x="3702" y="150"/>
                </a:lnTo>
                <a:lnTo>
                  <a:pt x="3822" y="150"/>
                </a:lnTo>
                <a:lnTo>
                  <a:pt x="3912" y="150"/>
                </a:lnTo>
                <a:lnTo>
                  <a:pt x="3972" y="150"/>
                </a:lnTo>
                <a:lnTo>
                  <a:pt x="4032" y="150"/>
                </a:lnTo>
                <a:lnTo>
                  <a:pt x="4152" y="150"/>
                </a:lnTo>
                <a:lnTo>
                  <a:pt x="4212" y="135"/>
                </a:lnTo>
                <a:lnTo>
                  <a:pt x="4272" y="120"/>
                </a:lnTo>
                <a:lnTo>
                  <a:pt x="4332" y="90"/>
                </a:lnTo>
                <a:lnTo>
                  <a:pt x="4377" y="75"/>
                </a:lnTo>
                <a:lnTo>
                  <a:pt x="4437" y="45"/>
                </a:lnTo>
                <a:lnTo>
                  <a:pt x="4497" y="15"/>
                </a:lnTo>
                <a:lnTo>
                  <a:pt x="4557" y="0"/>
                </a:lnTo>
                <a:lnTo>
                  <a:pt x="4617" y="0"/>
                </a:lnTo>
                <a:lnTo>
                  <a:pt x="4677" y="0"/>
                </a:lnTo>
                <a:lnTo>
                  <a:pt x="4737" y="0"/>
                </a:lnTo>
                <a:lnTo>
                  <a:pt x="4797" y="0"/>
                </a:lnTo>
                <a:lnTo>
                  <a:pt x="4857" y="0"/>
                </a:lnTo>
                <a:lnTo>
                  <a:pt x="4917" y="0"/>
                </a:lnTo>
                <a:lnTo>
                  <a:pt x="4962" y="15"/>
                </a:lnTo>
                <a:lnTo>
                  <a:pt x="5007" y="45"/>
                </a:lnTo>
                <a:lnTo>
                  <a:pt x="5052" y="90"/>
                </a:lnTo>
                <a:lnTo>
                  <a:pt x="5112" y="120"/>
                </a:lnTo>
                <a:lnTo>
                  <a:pt x="5172" y="135"/>
                </a:lnTo>
                <a:lnTo>
                  <a:pt x="5217" y="150"/>
                </a:lnTo>
                <a:lnTo>
                  <a:pt x="5262" y="165"/>
                </a:lnTo>
                <a:lnTo>
                  <a:pt x="5307" y="180"/>
                </a:lnTo>
                <a:lnTo>
                  <a:pt x="5352" y="180"/>
                </a:lnTo>
                <a:lnTo>
                  <a:pt x="5397" y="180"/>
                </a:lnTo>
                <a:lnTo>
                  <a:pt x="5424" y="210"/>
                </a:lnTo>
              </a:path>
            </a:pathLst>
          </a:custGeom>
          <a:noFill/>
          <a:ln w="127000" cap="rnd" cmpd="sng">
            <a:solidFill>
              <a:srgbClr val="FFFF00"/>
            </a:solidFill>
            <a:prstDash val="solid"/>
            <a:round/>
            <a:headEnd type="none" w="sm" len="sm"/>
            <a:tailEnd type="none" w="sm" len="sm"/>
          </a:ln>
        </p:spPr>
        <p:txBody>
          <a:bodyPr/>
          <a:lstStyle/>
          <a:p>
            <a:endParaRPr lang="en-US">
              <a:latin typeface="+mn-lt"/>
            </a:endParaRPr>
          </a:p>
        </p:txBody>
      </p:sp>
      <p:sp>
        <p:nvSpPr>
          <p:cNvPr id="3153928" name="Freeform 17"/>
          <p:cNvSpPr>
            <a:spLocks/>
          </p:cNvSpPr>
          <p:nvPr/>
        </p:nvSpPr>
        <p:spPr bwMode="auto">
          <a:xfrm>
            <a:off x="1862888" y="5603875"/>
            <a:ext cx="6224588" cy="268288"/>
          </a:xfrm>
          <a:custGeom>
            <a:avLst/>
            <a:gdLst>
              <a:gd name="T0" fmla="*/ 72 w 5425"/>
              <a:gd name="T1" fmla="*/ 60 h 211"/>
              <a:gd name="T2" fmla="*/ 162 w 5425"/>
              <a:gd name="T3" fmla="*/ 60 h 211"/>
              <a:gd name="T4" fmla="*/ 267 w 5425"/>
              <a:gd name="T5" fmla="*/ 60 h 211"/>
              <a:gd name="T6" fmla="*/ 387 w 5425"/>
              <a:gd name="T7" fmla="*/ 60 h 211"/>
              <a:gd name="T8" fmla="*/ 477 w 5425"/>
              <a:gd name="T9" fmla="*/ 60 h 211"/>
              <a:gd name="T10" fmla="*/ 582 w 5425"/>
              <a:gd name="T11" fmla="*/ 60 h 211"/>
              <a:gd name="T12" fmla="*/ 702 w 5425"/>
              <a:gd name="T13" fmla="*/ 90 h 211"/>
              <a:gd name="T14" fmla="*/ 822 w 5425"/>
              <a:gd name="T15" fmla="*/ 105 h 211"/>
              <a:gd name="T16" fmla="*/ 1032 w 5425"/>
              <a:gd name="T17" fmla="*/ 135 h 211"/>
              <a:gd name="T18" fmla="*/ 1152 w 5425"/>
              <a:gd name="T19" fmla="*/ 150 h 211"/>
              <a:gd name="T20" fmla="*/ 1332 w 5425"/>
              <a:gd name="T21" fmla="*/ 150 h 211"/>
              <a:gd name="T22" fmla="*/ 1512 w 5425"/>
              <a:gd name="T23" fmla="*/ 150 h 211"/>
              <a:gd name="T24" fmla="*/ 1692 w 5425"/>
              <a:gd name="T25" fmla="*/ 150 h 211"/>
              <a:gd name="T26" fmla="*/ 1872 w 5425"/>
              <a:gd name="T27" fmla="*/ 150 h 211"/>
              <a:gd name="T28" fmla="*/ 2052 w 5425"/>
              <a:gd name="T29" fmla="*/ 150 h 211"/>
              <a:gd name="T30" fmla="*/ 2232 w 5425"/>
              <a:gd name="T31" fmla="*/ 150 h 211"/>
              <a:gd name="T32" fmla="*/ 2412 w 5425"/>
              <a:gd name="T33" fmla="*/ 150 h 211"/>
              <a:gd name="T34" fmla="*/ 2622 w 5425"/>
              <a:gd name="T35" fmla="*/ 105 h 211"/>
              <a:gd name="T36" fmla="*/ 2802 w 5425"/>
              <a:gd name="T37" fmla="*/ 90 h 211"/>
              <a:gd name="T38" fmla="*/ 2922 w 5425"/>
              <a:gd name="T39" fmla="*/ 90 h 211"/>
              <a:gd name="T40" fmla="*/ 3102 w 5425"/>
              <a:gd name="T41" fmla="*/ 90 h 211"/>
              <a:gd name="T42" fmla="*/ 3252 w 5425"/>
              <a:gd name="T43" fmla="*/ 75 h 211"/>
              <a:gd name="T44" fmla="*/ 3357 w 5425"/>
              <a:gd name="T45" fmla="*/ 75 h 211"/>
              <a:gd name="T46" fmla="*/ 3477 w 5425"/>
              <a:gd name="T47" fmla="*/ 120 h 211"/>
              <a:gd name="T48" fmla="*/ 3597 w 5425"/>
              <a:gd name="T49" fmla="*/ 135 h 211"/>
              <a:gd name="T50" fmla="*/ 3702 w 5425"/>
              <a:gd name="T51" fmla="*/ 150 h 211"/>
              <a:gd name="T52" fmla="*/ 3912 w 5425"/>
              <a:gd name="T53" fmla="*/ 150 h 211"/>
              <a:gd name="T54" fmla="*/ 4032 w 5425"/>
              <a:gd name="T55" fmla="*/ 150 h 211"/>
              <a:gd name="T56" fmla="*/ 4212 w 5425"/>
              <a:gd name="T57" fmla="*/ 135 h 211"/>
              <a:gd name="T58" fmla="*/ 4332 w 5425"/>
              <a:gd name="T59" fmla="*/ 90 h 211"/>
              <a:gd name="T60" fmla="*/ 4437 w 5425"/>
              <a:gd name="T61" fmla="*/ 45 h 211"/>
              <a:gd name="T62" fmla="*/ 4557 w 5425"/>
              <a:gd name="T63" fmla="*/ 0 h 211"/>
              <a:gd name="T64" fmla="*/ 4677 w 5425"/>
              <a:gd name="T65" fmla="*/ 0 h 211"/>
              <a:gd name="T66" fmla="*/ 4797 w 5425"/>
              <a:gd name="T67" fmla="*/ 0 h 211"/>
              <a:gd name="T68" fmla="*/ 4917 w 5425"/>
              <a:gd name="T69" fmla="*/ 0 h 211"/>
              <a:gd name="T70" fmla="*/ 5007 w 5425"/>
              <a:gd name="T71" fmla="*/ 45 h 211"/>
              <a:gd name="T72" fmla="*/ 5112 w 5425"/>
              <a:gd name="T73" fmla="*/ 120 h 211"/>
              <a:gd name="T74" fmla="*/ 5217 w 5425"/>
              <a:gd name="T75" fmla="*/ 150 h 211"/>
              <a:gd name="T76" fmla="*/ 5307 w 5425"/>
              <a:gd name="T77" fmla="*/ 180 h 211"/>
              <a:gd name="T78" fmla="*/ 5397 w 5425"/>
              <a:gd name="T79" fmla="*/ 180 h 2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25"/>
              <a:gd name="T121" fmla="*/ 0 h 211"/>
              <a:gd name="T122" fmla="*/ 5425 w 5425"/>
              <a:gd name="T123" fmla="*/ 211 h 2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25" h="211">
                <a:moveTo>
                  <a:pt x="0" y="66"/>
                </a:moveTo>
                <a:lnTo>
                  <a:pt x="72" y="60"/>
                </a:lnTo>
                <a:lnTo>
                  <a:pt x="117" y="60"/>
                </a:lnTo>
                <a:lnTo>
                  <a:pt x="162" y="60"/>
                </a:lnTo>
                <a:lnTo>
                  <a:pt x="222" y="60"/>
                </a:lnTo>
                <a:lnTo>
                  <a:pt x="267" y="60"/>
                </a:lnTo>
                <a:lnTo>
                  <a:pt x="327" y="60"/>
                </a:lnTo>
                <a:lnTo>
                  <a:pt x="387" y="60"/>
                </a:lnTo>
                <a:lnTo>
                  <a:pt x="432" y="60"/>
                </a:lnTo>
                <a:lnTo>
                  <a:pt x="477" y="60"/>
                </a:lnTo>
                <a:lnTo>
                  <a:pt x="522" y="60"/>
                </a:lnTo>
                <a:lnTo>
                  <a:pt x="582" y="60"/>
                </a:lnTo>
                <a:lnTo>
                  <a:pt x="642" y="75"/>
                </a:lnTo>
                <a:lnTo>
                  <a:pt x="702" y="90"/>
                </a:lnTo>
                <a:lnTo>
                  <a:pt x="762" y="90"/>
                </a:lnTo>
                <a:lnTo>
                  <a:pt x="822" y="105"/>
                </a:lnTo>
                <a:lnTo>
                  <a:pt x="912" y="120"/>
                </a:lnTo>
                <a:lnTo>
                  <a:pt x="1032" y="135"/>
                </a:lnTo>
                <a:lnTo>
                  <a:pt x="1092" y="150"/>
                </a:lnTo>
                <a:lnTo>
                  <a:pt x="1152" y="150"/>
                </a:lnTo>
                <a:lnTo>
                  <a:pt x="1272" y="150"/>
                </a:lnTo>
                <a:lnTo>
                  <a:pt x="1332" y="150"/>
                </a:lnTo>
                <a:lnTo>
                  <a:pt x="1422" y="150"/>
                </a:lnTo>
                <a:lnTo>
                  <a:pt x="1512" y="150"/>
                </a:lnTo>
                <a:lnTo>
                  <a:pt x="1602" y="150"/>
                </a:lnTo>
                <a:lnTo>
                  <a:pt x="1692" y="150"/>
                </a:lnTo>
                <a:lnTo>
                  <a:pt x="1782" y="150"/>
                </a:lnTo>
                <a:lnTo>
                  <a:pt x="1872" y="150"/>
                </a:lnTo>
                <a:lnTo>
                  <a:pt x="1962" y="150"/>
                </a:lnTo>
                <a:lnTo>
                  <a:pt x="2052" y="150"/>
                </a:lnTo>
                <a:lnTo>
                  <a:pt x="2112" y="150"/>
                </a:lnTo>
                <a:lnTo>
                  <a:pt x="2232" y="150"/>
                </a:lnTo>
                <a:lnTo>
                  <a:pt x="2292" y="150"/>
                </a:lnTo>
                <a:lnTo>
                  <a:pt x="2412" y="150"/>
                </a:lnTo>
                <a:lnTo>
                  <a:pt x="2532" y="120"/>
                </a:lnTo>
                <a:lnTo>
                  <a:pt x="2622" y="105"/>
                </a:lnTo>
                <a:lnTo>
                  <a:pt x="2682" y="90"/>
                </a:lnTo>
                <a:lnTo>
                  <a:pt x="2802" y="90"/>
                </a:lnTo>
                <a:lnTo>
                  <a:pt x="2862" y="90"/>
                </a:lnTo>
                <a:lnTo>
                  <a:pt x="2922" y="90"/>
                </a:lnTo>
                <a:lnTo>
                  <a:pt x="3012" y="90"/>
                </a:lnTo>
                <a:lnTo>
                  <a:pt x="3102" y="90"/>
                </a:lnTo>
                <a:lnTo>
                  <a:pt x="3192" y="90"/>
                </a:lnTo>
                <a:lnTo>
                  <a:pt x="3252" y="75"/>
                </a:lnTo>
                <a:lnTo>
                  <a:pt x="3297" y="75"/>
                </a:lnTo>
                <a:lnTo>
                  <a:pt x="3357" y="75"/>
                </a:lnTo>
                <a:lnTo>
                  <a:pt x="3417" y="90"/>
                </a:lnTo>
                <a:lnTo>
                  <a:pt x="3477" y="120"/>
                </a:lnTo>
                <a:lnTo>
                  <a:pt x="3537" y="135"/>
                </a:lnTo>
                <a:lnTo>
                  <a:pt x="3597" y="135"/>
                </a:lnTo>
                <a:lnTo>
                  <a:pt x="3642" y="150"/>
                </a:lnTo>
                <a:lnTo>
                  <a:pt x="3702" y="150"/>
                </a:lnTo>
                <a:lnTo>
                  <a:pt x="3822" y="150"/>
                </a:lnTo>
                <a:lnTo>
                  <a:pt x="3912" y="150"/>
                </a:lnTo>
                <a:lnTo>
                  <a:pt x="3972" y="150"/>
                </a:lnTo>
                <a:lnTo>
                  <a:pt x="4032" y="150"/>
                </a:lnTo>
                <a:lnTo>
                  <a:pt x="4152" y="150"/>
                </a:lnTo>
                <a:lnTo>
                  <a:pt x="4212" y="135"/>
                </a:lnTo>
                <a:lnTo>
                  <a:pt x="4272" y="120"/>
                </a:lnTo>
                <a:lnTo>
                  <a:pt x="4332" y="90"/>
                </a:lnTo>
                <a:lnTo>
                  <a:pt x="4377" y="75"/>
                </a:lnTo>
                <a:lnTo>
                  <a:pt x="4437" y="45"/>
                </a:lnTo>
                <a:lnTo>
                  <a:pt x="4497" y="15"/>
                </a:lnTo>
                <a:lnTo>
                  <a:pt x="4557" y="0"/>
                </a:lnTo>
                <a:lnTo>
                  <a:pt x="4617" y="0"/>
                </a:lnTo>
                <a:lnTo>
                  <a:pt x="4677" y="0"/>
                </a:lnTo>
                <a:lnTo>
                  <a:pt x="4737" y="0"/>
                </a:lnTo>
                <a:lnTo>
                  <a:pt x="4797" y="0"/>
                </a:lnTo>
                <a:lnTo>
                  <a:pt x="4857" y="0"/>
                </a:lnTo>
                <a:lnTo>
                  <a:pt x="4917" y="0"/>
                </a:lnTo>
                <a:lnTo>
                  <a:pt x="4962" y="15"/>
                </a:lnTo>
                <a:lnTo>
                  <a:pt x="5007" y="45"/>
                </a:lnTo>
                <a:lnTo>
                  <a:pt x="5052" y="90"/>
                </a:lnTo>
                <a:lnTo>
                  <a:pt x="5112" y="120"/>
                </a:lnTo>
                <a:lnTo>
                  <a:pt x="5172" y="135"/>
                </a:lnTo>
                <a:lnTo>
                  <a:pt x="5217" y="150"/>
                </a:lnTo>
                <a:lnTo>
                  <a:pt x="5262" y="165"/>
                </a:lnTo>
                <a:lnTo>
                  <a:pt x="5307" y="180"/>
                </a:lnTo>
                <a:lnTo>
                  <a:pt x="5352" y="180"/>
                </a:lnTo>
                <a:lnTo>
                  <a:pt x="5397" y="180"/>
                </a:lnTo>
                <a:lnTo>
                  <a:pt x="5424" y="210"/>
                </a:lnTo>
              </a:path>
            </a:pathLst>
          </a:custGeom>
          <a:noFill/>
          <a:ln w="127000" cap="rnd" cmpd="sng">
            <a:solidFill>
              <a:srgbClr val="FFFF00"/>
            </a:solidFill>
            <a:prstDash val="solid"/>
            <a:round/>
            <a:headEnd type="none" w="sm" len="sm"/>
            <a:tailEnd type="none" w="sm" len="sm"/>
          </a:ln>
        </p:spPr>
        <p:txBody>
          <a:bodyPr/>
          <a:lstStyle/>
          <a:p>
            <a:endParaRPr lang="en-US">
              <a:latin typeface="+mn-lt"/>
            </a:endParaRPr>
          </a:p>
        </p:txBody>
      </p:sp>
      <p:sp>
        <p:nvSpPr>
          <p:cNvPr id="3153929" name="Freeform 18"/>
          <p:cNvSpPr>
            <a:spLocks/>
          </p:cNvSpPr>
          <p:nvPr/>
        </p:nvSpPr>
        <p:spPr bwMode="auto">
          <a:xfrm>
            <a:off x="1862888" y="5665788"/>
            <a:ext cx="6224588" cy="266700"/>
          </a:xfrm>
          <a:custGeom>
            <a:avLst/>
            <a:gdLst>
              <a:gd name="T0" fmla="*/ 72 w 5425"/>
              <a:gd name="T1" fmla="*/ 60 h 211"/>
              <a:gd name="T2" fmla="*/ 162 w 5425"/>
              <a:gd name="T3" fmla="*/ 60 h 211"/>
              <a:gd name="T4" fmla="*/ 267 w 5425"/>
              <a:gd name="T5" fmla="*/ 60 h 211"/>
              <a:gd name="T6" fmla="*/ 387 w 5425"/>
              <a:gd name="T7" fmla="*/ 60 h 211"/>
              <a:gd name="T8" fmla="*/ 477 w 5425"/>
              <a:gd name="T9" fmla="*/ 60 h 211"/>
              <a:gd name="T10" fmla="*/ 582 w 5425"/>
              <a:gd name="T11" fmla="*/ 60 h 211"/>
              <a:gd name="T12" fmla="*/ 702 w 5425"/>
              <a:gd name="T13" fmla="*/ 90 h 211"/>
              <a:gd name="T14" fmla="*/ 822 w 5425"/>
              <a:gd name="T15" fmla="*/ 105 h 211"/>
              <a:gd name="T16" fmla="*/ 1032 w 5425"/>
              <a:gd name="T17" fmla="*/ 135 h 211"/>
              <a:gd name="T18" fmla="*/ 1152 w 5425"/>
              <a:gd name="T19" fmla="*/ 150 h 211"/>
              <a:gd name="T20" fmla="*/ 1332 w 5425"/>
              <a:gd name="T21" fmla="*/ 150 h 211"/>
              <a:gd name="T22" fmla="*/ 1512 w 5425"/>
              <a:gd name="T23" fmla="*/ 150 h 211"/>
              <a:gd name="T24" fmla="*/ 1692 w 5425"/>
              <a:gd name="T25" fmla="*/ 150 h 211"/>
              <a:gd name="T26" fmla="*/ 1872 w 5425"/>
              <a:gd name="T27" fmla="*/ 150 h 211"/>
              <a:gd name="T28" fmla="*/ 2052 w 5425"/>
              <a:gd name="T29" fmla="*/ 150 h 211"/>
              <a:gd name="T30" fmla="*/ 2232 w 5425"/>
              <a:gd name="T31" fmla="*/ 150 h 211"/>
              <a:gd name="T32" fmla="*/ 2412 w 5425"/>
              <a:gd name="T33" fmla="*/ 150 h 211"/>
              <a:gd name="T34" fmla="*/ 2622 w 5425"/>
              <a:gd name="T35" fmla="*/ 105 h 211"/>
              <a:gd name="T36" fmla="*/ 2802 w 5425"/>
              <a:gd name="T37" fmla="*/ 90 h 211"/>
              <a:gd name="T38" fmla="*/ 2922 w 5425"/>
              <a:gd name="T39" fmla="*/ 90 h 211"/>
              <a:gd name="T40" fmla="*/ 3102 w 5425"/>
              <a:gd name="T41" fmla="*/ 90 h 211"/>
              <a:gd name="T42" fmla="*/ 3252 w 5425"/>
              <a:gd name="T43" fmla="*/ 75 h 211"/>
              <a:gd name="T44" fmla="*/ 3357 w 5425"/>
              <a:gd name="T45" fmla="*/ 75 h 211"/>
              <a:gd name="T46" fmla="*/ 3477 w 5425"/>
              <a:gd name="T47" fmla="*/ 120 h 211"/>
              <a:gd name="T48" fmla="*/ 3597 w 5425"/>
              <a:gd name="T49" fmla="*/ 135 h 211"/>
              <a:gd name="T50" fmla="*/ 3702 w 5425"/>
              <a:gd name="T51" fmla="*/ 150 h 211"/>
              <a:gd name="T52" fmla="*/ 3912 w 5425"/>
              <a:gd name="T53" fmla="*/ 150 h 211"/>
              <a:gd name="T54" fmla="*/ 4032 w 5425"/>
              <a:gd name="T55" fmla="*/ 150 h 211"/>
              <a:gd name="T56" fmla="*/ 4212 w 5425"/>
              <a:gd name="T57" fmla="*/ 135 h 211"/>
              <a:gd name="T58" fmla="*/ 4332 w 5425"/>
              <a:gd name="T59" fmla="*/ 90 h 211"/>
              <a:gd name="T60" fmla="*/ 4437 w 5425"/>
              <a:gd name="T61" fmla="*/ 45 h 211"/>
              <a:gd name="T62" fmla="*/ 4557 w 5425"/>
              <a:gd name="T63" fmla="*/ 0 h 211"/>
              <a:gd name="T64" fmla="*/ 4677 w 5425"/>
              <a:gd name="T65" fmla="*/ 0 h 211"/>
              <a:gd name="T66" fmla="*/ 4797 w 5425"/>
              <a:gd name="T67" fmla="*/ 0 h 211"/>
              <a:gd name="T68" fmla="*/ 4917 w 5425"/>
              <a:gd name="T69" fmla="*/ 0 h 211"/>
              <a:gd name="T70" fmla="*/ 5007 w 5425"/>
              <a:gd name="T71" fmla="*/ 45 h 211"/>
              <a:gd name="T72" fmla="*/ 5112 w 5425"/>
              <a:gd name="T73" fmla="*/ 120 h 211"/>
              <a:gd name="T74" fmla="*/ 5217 w 5425"/>
              <a:gd name="T75" fmla="*/ 150 h 211"/>
              <a:gd name="T76" fmla="*/ 5307 w 5425"/>
              <a:gd name="T77" fmla="*/ 180 h 211"/>
              <a:gd name="T78" fmla="*/ 5397 w 5425"/>
              <a:gd name="T79" fmla="*/ 180 h 2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25"/>
              <a:gd name="T121" fmla="*/ 0 h 211"/>
              <a:gd name="T122" fmla="*/ 5425 w 5425"/>
              <a:gd name="T123" fmla="*/ 211 h 2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25" h="211">
                <a:moveTo>
                  <a:pt x="0" y="66"/>
                </a:moveTo>
                <a:lnTo>
                  <a:pt x="72" y="60"/>
                </a:lnTo>
                <a:lnTo>
                  <a:pt x="117" y="60"/>
                </a:lnTo>
                <a:lnTo>
                  <a:pt x="162" y="60"/>
                </a:lnTo>
                <a:lnTo>
                  <a:pt x="222" y="60"/>
                </a:lnTo>
                <a:lnTo>
                  <a:pt x="267" y="60"/>
                </a:lnTo>
                <a:lnTo>
                  <a:pt x="327" y="60"/>
                </a:lnTo>
                <a:lnTo>
                  <a:pt x="387" y="60"/>
                </a:lnTo>
                <a:lnTo>
                  <a:pt x="432" y="60"/>
                </a:lnTo>
                <a:lnTo>
                  <a:pt x="477" y="60"/>
                </a:lnTo>
                <a:lnTo>
                  <a:pt x="522" y="60"/>
                </a:lnTo>
                <a:lnTo>
                  <a:pt x="582" y="60"/>
                </a:lnTo>
                <a:lnTo>
                  <a:pt x="642" y="75"/>
                </a:lnTo>
                <a:lnTo>
                  <a:pt x="702" y="90"/>
                </a:lnTo>
                <a:lnTo>
                  <a:pt x="762" y="90"/>
                </a:lnTo>
                <a:lnTo>
                  <a:pt x="822" y="105"/>
                </a:lnTo>
                <a:lnTo>
                  <a:pt x="912" y="120"/>
                </a:lnTo>
                <a:lnTo>
                  <a:pt x="1032" y="135"/>
                </a:lnTo>
                <a:lnTo>
                  <a:pt x="1092" y="150"/>
                </a:lnTo>
                <a:lnTo>
                  <a:pt x="1152" y="150"/>
                </a:lnTo>
                <a:lnTo>
                  <a:pt x="1272" y="150"/>
                </a:lnTo>
                <a:lnTo>
                  <a:pt x="1332" y="150"/>
                </a:lnTo>
                <a:lnTo>
                  <a:pt x="1422" y="150"/>
                </a:lnTo>
                <a:lnTo>
                  <a:pt x="1512" y="150"/>
                </a:lnTo>
                <a:lnTo>
                  <a:pt x="1602" y="150"/>
                </a:lnTo>
                <a:lnTo>
                  <a:pt x="1692" y="150"/>
                </a:lnTo>
                <a:lnTo>
                  <a:pt x="1782" y="150"/>
                </a:lnTo>
                <a:lnTo>
                  <a:pt x="1872" y="150"/>
                </a:lnTo>
                <a:lnTo>
                  <a:pt x="1962" y="150"/>
                </a:lnTo>
                <a:lnTo>
                  <a:pt x="2052" y="150"/>
                </a:lnTo>
                <a:lnTo>
                  <a:pt x="2112" y="150"/>
                </a:lnTo>
                <a:lnTo>
                  <a:pt x="2232" y="150"/>
                </a:lnTo>
                <a:lnTo>
                  <a:pt x="2292" y="150"/>
                </a:lnTo>
                <a:lnTo>
                  <a:pt x="2412" y="150"/>
                </a:lnTo>
                <a:lnTo>
                  <a:pt x="2532" y="120"/>
                </a:lnTo>
                <a:lnTo>
                  <a:pt x="2622" y="105"/>
                </a:lnTo>
                <a:lnTo>
                  <a:pt x="2682" y="90"/>
                </a:lnTo>
                <a:lnTo>
                  <a:pt x="2802" y="90"/>
                </a:lnTo>
                <a:lnTo>
                  <a:pt x="2862" y="90"/>
                </a:lnTo>
                <a:lnTo>
                  <a:pt x="2922" y="90"/>
                </a:lnTo>
                <a:lnTo>
                  <a:pt x="3012" y="90"/>
                </a:lnTo>
                <a:lnTo>
                  <a:pt x="3102" y="90"/>
                </a:lnTo>
                <a:lnTo>
                  <a:pt x="3192" y="90"/>
                </a:lnTo>
                <a:lnTo>
                  <a:pt x="3252" y="75"/>
                </a:lnTo>
                <a:lnTo>
                  <a:pt x="3297" y="75"/>
                </a:lnTo>
                <a:lnTo>
                  <a:pt x="3357" y="75"/>
                </a:lnTo>
                <a:lnTo>
                  <a:pt x="3417" y="90"/>
                </a:lnTo>
                <a:lnTo>
                  <a:pt x="3477" y="120"/>
                </a:lnTo>
                <a:lnTo>
                  <a:pt x="3537" y="135"/>
                </a:lnTo>
                <a:lnTo>
                  <a:pt x="3597" y="135"/>
                </a:lnTo>
                <a:lnTo>
                  <a:pt x="3642" y="150"/>
                </a:lnTo>
                <a:lnTo>
                  <a:pt x="3702" y="150"/>
                </a:lnTo>
                <a:lnTo>
                  <a:pt x="3822" y="150"/>
                </a:lnTo>
                <a:lnTo>
                  <a:pt x="3912" y="150"/>
                </a:lnTo>
                <a:lnTo>
                  <a:pt x="3972" y="150"/>
                </a:lnTo>
                <a:lnTo>
                  <a:pt x="4032" y="150"/>
                </a:lnTo>
                <a:lnTo>
                  <a:pt x="4152" y="150"/>
                </a:lnTo>
                <a:lnTo>
                  <a:pt x="4212" y="135"/>
                </a:lnTo>
                <a:lnTo>
                  <a:pt x="4272" y="120"/>
                </a:lnTo>
                <a:lnTo>
                  <a:pt x="4332" y="90"/>
                </a:lnTo>
                <a:lnTo>
                  <a:pt x="4377" y="75"/>
                </a:lnTo>
                <a:lnTo>
                  <a:pt x="4437" y="45"/>
                </a:lnTo>
                <a:lnTo>
                  <a:pt x="4497" y="15"/>
                </a:lnTo>
                <a:lnTo>
                  <a:pt x="4557" y="0"/>
                </a:lnTo>
                <a:lnTo>
                  <a:pt x="4617" y="0"/>
                </a:lnTo>
                <a:lnTo>
                  <a:pt x="4677" y="0"/>
                </a:lnTo>
                <a:lnTo>
                  <a:pt x="4737" y="0"/>
                </a:lnTo>
                <a:lnTo>
                  <a:pt x="4797" y="0"/>
                </a:lnTo>
                <a:lnTo>
                  <a:pt x="4857" y="0"/>
                </a:lnTo>
                <a:lnTo>
                  <a:pt x="4917" y="0"/>
                </a:lnTo>
                <a:lnTo>
                  <a:pt x="4962" y="15"/>
                </a:lnTo>
                <a:lnTo>
                  <a:pt x="5007" y="45"/>
                </a:lnTo>
                <a:lnTo>
                  <a:pt x="5052" y="90"/>
                </a:lnTo>
                <a:lnTo>
                  <a:pt x="5112" y="120"/>
                </a:lnTo>
                <a:lnTo>
                  <a:pt x="5172" y="135"/>
                </a:lnTo>
                <a:lnTo>
                  <a:pt x="5217" y="150"/>
                </a:lnTo>
                <a:lnTo>
                  <a:pt x="5262" y="165"/>
                </a:lnTo>
                <a:lnTo>
                  <a:pt x="5307" y="180"/>
                </a:lnTo>
                <a:lnTo>
                  <a:pt x="5352" y="180"/>
                </a:lnTo>
                <a:lnTo>
                  <a:pt x="5397" y="180"/>
                </a:lnTo>
                <a:lnTo>
                  <a:pt x="5424" y="210"/>
                </a:lnTo>
              </a:path>
            </a:pathLst>
          </a:custGeom>
          <a:noFill/>
          <a:ln w="127000" cap="rnd" cmpd="sng">
            <a:solidFill>
              <a:srgbClr val="FFFF00"/>
            </a:solidFill>
            <a:prstDash val="solid"/>
            <a:round/>
            <a:headEnd type="none" w="sm" len="sm"/>
            <a:tailEnd type="none" w="sm" len="sm"/>
          </a:ln>
        </p:spPr>
        <p:txBody>
          <a:bodyPr/>
          <a:lstStyle/>
          <a:p>
            <a:endParaRPr lang="en-US">
              <a:latin typeface="+mn-lt"/>
            </a:endParaRPr>
          </a:p>
        </p:txBody>
      </p:sp>
      <p:sp>
        <p:nvSpPr>
          <p:cNvPr id="3153930" name="Freeform 19"/>
          <p:cNvSpPr>
            <a:spLocks/>
          </p:cNvSpPr>
          <p:nvPr/>
        </p:nvSpPr>
        <p:spPr bwMode="auto">
          <a:xfrm>
            <a:off x="1689851" y="5665788"/>
            <a:ext cx="6384925" cy="762000"/>
          </a:xfrm>
          <a:custGeom>
            <a:avLst/>
            <a:gdLst>
              <a:gd name="T0" fmla="*/ 375 w 5566"/>
              <a:gd name="T1" fmla="*/ 0 h 601"/>
              <a:gd name="T2" fmla="*/ 555 w 5566"/>
              <a:gd name="T3" fmla="*/ 0 h 601"/>
              <a:gd name="T4" fmla="*/ 750 w 5566"/>
              <a:gd name="T5" fmla="*/ 30 h 601"/>
              <a:gd name="T6" fmla="*/ 945 w 5566"/>
              <a:gd name="T7" fmla="*/ 30 h 601"/>
              <a:gd name="T8" fmla="*/ 1140 w 5566"/>
              <a:gd name="T9" fmla="*/ 90 h 601"/>
              <a:gd name="T10" fmla="*/ 1350 w 5566"/>
              <a:gd name="T11" fmla="*/ 120 h 601"/>
              <a:gd name="T12" fmla="*/ 1560 w 5566"/>
              <a:gd name="T13" fmla="*/ 135 h 601"/>
              <a:gd name="T14" fmla="*/ 1905 w 5566"/>
              <a:gd name="T15" fmla="*/ 135 h 601"/>
              <a:gd name="T16" fmla="*/ 2130 w 5566"/>
              <a:gd name="T17" fmla="*/ 135 h 601"/>
              <a:gd name="T18" fmla="*/ 2355 w 5566"/>
              <a:gd name="T19" fmla="*/ 75 h 601"/>
              <a:gd name="T20" fmla="*/ 2565 w 5566"/>
              <a:gd name="T21" fmla="*/ 75 h 601"/>
              <a:gd name="T22" fmla="*/ 2775 w 5566"/>
              <a:gd name="T23" fmla="*/ 75 h 601"/>
              <a:gd name="T24" fmla="*/ 3030 w 5566"/>
              <a:gd name="T25" fmla="*/ 75 h 601"/>
              <a:gd name="T26" fmla="*/ 3240 w 5566"/>
              <a:gd name="T27" fmla="*/ 75 h 601"/>
              <a:gd name="T28" fmla="*/ 3495 w 5566"/>
              <a:gd name="T29" fmla="*/ 90 h 601"/>
              <a:gd name="T30" fmla="*/ 3705 w 5566"/>
              <a:gd name="T31" fmla="*/ 90 h 601"/>
              <a:gd name="T32" fmla="*/ 3930 w 5566"/>
              <a:gd name="T33" fmla="*/ 120 h 601"/>
              <a:gd name="T34" fmla="*/ 4155 w 5566"/>
              <a:gd name="T35" fmla="*/ 135 h 601"/>
              <a:gd name="T36" fmla="*/ 4425 w 5566"/>
              <a:gd name="T37" fmla="*/ 135 h 601"/>
              <a:gd name="T38" fmla="*/ 4635 w 5566"/>
              <a:gd name="T39" fmla="*/ 105 h 601"/>
              <a:gd name="T40" fmla="*/ 4830 w 5566"/>
              <a:gd name="T41" fmla="*/ 30 h 601"/>
              <a:gd name="T42" fmla="*/ 5010 w 5566"/>
              <a:gd name="T43" fmla="*/ 15 h 601"/>
              <a:gd name="T44" fmla="*/ 5220 w 5566"/>
              <a:gd name="T45" fmla="*/ 105 h 601"/>
              <a:gd name="T46" fmla="*/ 5400 w 5566"/>
              <a:gd name="T47" fmla="*/ 150 h 601"/>
              <a:gd name="T48" fmla="*/ 5565 w 5566"/>
              <a:gd name="T49" fmla="*/ 255 h 601"/>
              <a:gd name="T50" fmla="*/ 5565 w 5566"/>
              <a:gd name="T51" fmla="*/ 435 h 601"/>
              <a:gd name="T52" fmla="*/ 5475 w 5566"/>
              <a:gd name="T53" fmla="*/ 555 h 601"/>
              <a:gd name="T54" fmla="*/ 5250 w 5566"/>
              <a:gd name="T55" fmla="*/ 585 h 601"/>
              <a:gd name="T56" fmla="*/ 5025 w 5566"/>
              <a:gd name="T57" fmla="*/ 600 h 601"/>
              <a:gd name="T58" fmla="*/ 4725 w 5566"/>
              <a:gd name="T59" fmla="*/ 600 h 601"/>
              <a:gd name="T60" fmla="*/ 4485 w 5566"/>
              <a:gd name="T61" fmla="*/ 600 h 601"/>
              <a:gd name="T62" fmla="*/ 4155 w 5566"/>
              <a:gd name="T63" fmla="*/ 570 h 601"/>
              <a:gd name="T64" fmla="*/ 3885 w 5566"/>
              <a:gd name="T65" fmla="*/ 570 h 601"/>
              <a:gd name="T66" fmla="*/ 3645 w 5566"/>
              <a:gd name="T67" fmla="*/ 570 h 601"/>
              <a:gd name="T68" fmla="*/ 3255 w 5566"/>
              <a:gd name="T69" fmla="*/ 570 h 601"/>
              <a:gd name="T70" fmla="*/ 2925 w 5566"/>
              <a:gd name="T71" fmla="*/ 570 h 601"/>
              <a:gd name="T72" fmla="*/ 2640 w 5566"/>
              <a:gd name="T73" fmla="*/ 570 h 601"/>
              <a:gd name="T74" fmla="*/ 2340 w 5566"/>
              <a:gd name="T75" fmla="*/ 570 h 601"/>
              <a:gd name="T76" fmla="*/ 1950 w 5566"/>
              <a:gd name="T77" fmla="*/ 555 h 601"/>
              <a:gd name="T78" fmla="*/ 1620 w 5566"/>
              <a:gd name="T79" fmla="*/ 540 h 601"/>
              <a:gd name="T80" fmla="*/ 1335 w 5566"/>
              <a:gd name="T81" fmla="*/ 540 h 601"/>
              <a:gd name="T82" fmla="*/ 1020 w 5566"/>
              <a:gd name="T83" fmla="*/ 555 h 601"/>
              <a:gd name="T84" fmla="*/ 795 w 5566"/>
              <a:gd name="T85" fmla="*/ 555 h 601"/>
              <a:gd name="T86" fmla="*/ 585 w 5566"/>
              <a:gd name="T87" fmla="*/ 555 h 601"/>
              <a:gd name="T88" fmla="*/ 345 w 5566"/>
              <a:gd name="T89" fmla="*/ 555 h 601"/>
              <a:gd name="T90" fmla="*/ 150 w 5566"/>
              <a:gd name="T91" fmla="*/ 555 h 601"/>
              <a:gd name="T92" fmla="*/ 0 w 5566"/>
              <a:gd name="T93" fmla="*/ 390 h 601"/>
              <a:gd name="T94" fmla="*/ 15 w 5566"/>
              <a:gd name="T95" fmla="*/ 210 h 601"/>
              <a:gd name="T96" fmla="*/ 210 w 5566"/>
              <a:gd name="T97" fmla="*/ 120 h 6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66"/>
              <a:gd name="T148" fmla="*/ 0 h 601"/>
              <a:gd name="T149" fmla="*/ 5566 w 5566"/>
              <a:gd name="T150" fmla="*/ 601 h 6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66" h="601">
                <a:moveTo>
                  <a:pt x="198" y="18"/>
                </a:moveTo>
                <a:lnTo>
                  <a:pt x="270" y="0"/>
                </a:lnTo>
                <a:lnTo>
                  <a:pt x="315" y="0"/>
                </a:lnTo>
                <a:lnTo>
                  <a:pt x="375" y="0"/>
                </a:lnTo>
                <a:lnTo>
                  <a:pt x="420" y="0"/>
                </a:lnTo>
                <a:lnTo>
                  <a:pt x="465" y="0"/>
                </a:lnTo>
                <a:lnTo>
                  <a:pt x="510" y="0"/>
                </a:lnTo>
                <a:lnTo>
                  <a:pt x="555" y="0"/>
                </a:lnTo>
                <a:lnTo>
                  <a:pt x="615" y="15"/>
                </a:lnTo>
                <a:lnTo>
                  <a:pt x="660" y="30"/>
                </a:lnTo>
                <a:lnTo>
                  <a:pt x="705" y="30"/>
                </a:lnTo>
                <a:lnTo>
                  <a:pt x="750" y="30"/>
                </a:lnTo>
                <a:lnTo>
                  <a:pt x="795" y="30"/>
                </a:lnTo>
                <a:lnTo>
                  <a:pt x="840" y="30"/>
                </a:lnTo>
                <a:lnTo>
                  <a:pt x="885" y="30"/>
                </a:lnTo>
                <a:lnTo>
                  <a:pt x="945" y="30"/>
                </a:lnTo>
                <a:lnTo>
                  <a:pt x="1005" y="45"/>
                </a:lnTo>
                <a:lnTo>
                  <a:pt x="1050" y="60"/>
                </a:lnTo>
                <a:lnTo>
                  <a:pt x="1095" y="75"/>
                </a:lnTo>
                <a:lnTo>
                  <a:pt x="1140" y="90"/>
                </a:lnTo>
                <a:lnTo>
                  <a:pt x="1185" y="90"/>
                </a:lnTo>
                <a:lnTo>
                  <a:pt x="1230" y="105"/>
                </a:lnTo>
                <a:lnTo>
                  <a:pt x="1290" y="105"/>
                </a:lnTo>
                <a:lnTo>
                  <a:pt x="1350" y="120"/>
                </a:lnTo>
                <a:lnTo>
                  <a:pt x="1410" y="120"/>
                </a:lnTo>
                <a:lnTo>
                  <a:pt x="1455" y="135"/>
                </a:lnTo>
                <a:lnTo>
                  <a:pt x="1500" y="135"/>
                </a:lnTo>
                <a:lnTo>
                  <a:pt x="1560" y="135"/>
                </a:lnTo>
                <a:lnTo>
                  <a:pt x="1680" y="135"/>
                </a:lnTo>
                <a:lnTo>
                  <a:pt x="1770" y="135"/>
                </a:lnTo>
                <a:lnTo>
                  <a:pt x="1815" y="135"/>
                </a:lnTo>
                <a:lnTo>
                  <a:pt x="1905" y="135"/>
                </a:lnTo>
                <a:lnTo>
                  <a:pt x="1965" y="135"/>
                </a:lnTo>
                <a:lnTo>
                  <a:pt x="2025" y="135"/>
                </a:lnTo>
                <a:lnTo>
                  <a:pt x="2085" y="135"/>
                </a:lnTo>
                <a:lnTo>
                  <a:pt x="2130" y="135"/>
                </a:lnTo>
                <a:lnTo>
                  <a:pt x="2190" y="135"/>
                </a:lnTo>
                <a:lnTo>
                  <a:pt x="2250" y="120"/>
                </a:lnTo>
                <a:lnTo>
                  <a:pt x="2310" y="90"/>
                </a:lnTo>
                <a:lnTo>
                  <a:pt x="2355" y="75"/>
                </a:lnTo>
                <a:lnTo>
                  <a:pt x="2415" y="75"/>
                </a:lnTo>
                <a:lnTo>
                  <a:pt x="2460" y="75"/>
                </a:lnTo>
                <a:lnTo>
                  <a:pt x="2520" y="75"/>
                </a:lnTo>
                <a:lnTo>
                  <a:pt x="2565" y="75"/>
                </a:lnTo>
                <a:lnTo>
                  <a:pt x="2625" y="75"/>
                </a:lnTo>
                <a:lnTo>
                  <a:pt x="2670" y="75"/>
                </a:lnTo>
                <a:lnTo>
                  <a:pt x="2715" y="75"/>
                </a:lnTo>
                <a:lnTo>
                  <a:pt x="2775" y="75"/>
                </a:lnTo>
                <a:lnTo>
                  <a:pt x="2820" y="75"/>
                </a:lnTo>
                <a:lnTo>
                  <a:pt x="2910" y="75"/>
                </a:lnTo>
                <a:lnTo>
                  <a:pt x="2970" y="75"/>
                </a:lnTo>
                <a:lnTo>
                  <a:pt x="3030" y="75"/>
                </a:lnTo>
                <a:lnTo>
                  <a:pt x="3090" y="75"/>
                </a:lnTo>
                <a:lnTo>
                  <a:pt x="3150" y="75"/>
                </a:lnTo>
                <a:lnTo>
                  <a:pt x="3195" y="75"/>
                </a:lnTo>
                <a:lnTo>
                  <a:pt x="3240" y="75"/>
                </a:lnTo>
                <a:lnTo>
                  <a:pt x="3285" y="75"/>
                </a:lnTo>
                <a:lnTo>
                  <a:pt x="3345" y="90"/>
                </a:lnTo>
                <a:lnTo>
                  <a:pt x="3390" y="90"/>
                </a:lnTo>
                <a:lnTo>
                  <a:pt x="3495" y="90"/>
                </a:lnTo>
                <a:lnTo>
                  <a:pt x="3555" y="90"/>
                </a:lnTo>
                <a:lnTo>
                  <a:pt x="3600" y="90"/>
                </a:lnTo>
                <a:lnTo>
                  <a:pt x="3645" y="90"/>
                </a:lnTo>
                <a:lnTo>
                  <a:pt x="3705" y="90"/>
                </a:lnTo>
                <a:lnTo>
                  <a:pt x="3765" y="90"/>
                </a:lnTo>
                <a:lnTo>
                  <a:pt x="3825" y="105"/>
                </a:lnTo>
                <a:lnTo>
                  <a:pt x="3885" y="105"/>
                </a:lnTo>
                <a:lnTo>
                  <a:pt x="3930" y="120"/>
                </a:lnTo>
                <a:lnTo>
                  <a:pt x="3990" y="135"/>
                </a:lnTo>
                <a:lnTo>
                  <a:pt x="4050" y="135"/>
                </a:lnTo>
                <a:lnTo>
                  <a:pt x="4095" y="135"/>
                </a:lnTo>
                <a:lnTo>
                  <a:pt x="4155" y="135"/>
                </a:lnTo>
                <a:lnTo>
                  <a:pt x="4200" y="135"/>
                </a:lnTo>
                <a:lnTo>
                  <a:pt x="4260" y="135"/>
                </a:lnTo>
                <a:lnTo>
                  <a:pt x="4380" y="135"/>
                </a:lnTo>
                <a:lnTo>
                  <a:pt x="4425" y="135"/>
                </a:lnTo>
                <a:lnTo>
                  <a:pt x="4485" y="135"/>
                </a:lnTo>
                <a:lnTo>
                  <a:pt x="4545" y="135"/>
                </a:lnTo>
                <a:lnTo>
                  <a:pt x="4590" y="120"/>
                </a:lnTo>
                <a:lnTo>
                  <a:pt x="4635" y="105"/>
                </a:lnTo>
                <a:lnTo>
                  <a:pt x="4695" y="90"/>
                </a:lnTo>
                <a:lnTo>
                  <a:pt x="4740" y="60"/>
                </a:lnTo>
                <a:lnTo>
                  <a:pt x="4785" y="45"/>
                </a:lnTo>
                <a:lnTo>
                  <a:pt x="4830" y="30"/>
                </a:lnTo>
                <a:lnTo>
                  <a:pt x="4875" y="15"/>
                </a:lnTo>
                <a:lnTo>
                  <a:pt x="4920" y="15"/>
                </a:lnTo>
                <a:lnTo>
                  <a:pt x="4965" y="15"/>
                </a:lnTo>
                <a:lnTo>
                  <a:pt x="5010" y="15"/>
                </a:lnTo>
                <a:lnTo>
                  <a:pt x="5070" y="30"/>
                </a:lnTo>
                <a:lnTo>
                  <a:pt x="5115" y="45"/>
                </a:lnTo>
                <a:lnTo>
                  <a:pt x="5160" y="75"/>
                </a:lnTo>
                <a:lnTo>
                  <a:pt x="5220" y="105"/>
                </a:lnTo>
                <a:lnTo>
                  <a:pt x="5265" y="135"/>
                </a:lnTo>
                <a:lnTo>
                  <a:pt x="5310" y="150"/>
                </a:lnTo>
                <a:lnTo>
                  <a:pt x="5355" y="150"/>
                </a:lnTo>
                <a:lnTo>
                  <a:pt x="5400" y="150"/>
                </a:lnTo>
                <a:lnTo>
                  <a:pt x="5460" y="165"/>
                </a:lnTo>
                <a:lnTo>
                  <a:pt x="5505" y="180"/>
                </a:lnTo>
                <a:lnTo>
                  <a:pt x="5550" y="210"/>
                </a:lnTo>
                <a:lnTo>
                  <a:pt x="5565" y="255"/>
                </a:lnTo>
                <a:lnTo>
                  <a:pt x="5565" y="300"/>
                </a:lnTo>
                <a:lnTo>
                  <a:pt x="5565" y="345"/>
                </a:lnTo>
                <a:lnTo>
                  <a:pt x="5565" y="390"/>
                </a:lnTo>
                <a:lnTo>
                  <a:pt x="5565" y="435"/>
                </a:lnTo>
                <a:lnTo>
                  <a:pt x="5565" y="480"/>
                </a:lnTo>
                <a:lnTo>
                  <a:pt x="5565" y="525"/>
                </a:lnTo>
                <a:lnTo>
                  <a:pt x="5520" y="540"/>
                </a:lnTo>
                <a:lnTo>
                  <a:pt x="5475" y="555"/>
                </a:lnTo>
                <a:lnTo>
                  <a:pt x="5415" y="555"/>
                </a:lnTo>
                <a:lnTo>
                  <a:pt x="5370" y="570"/>
                </a:lnTo>
                <a:lnTo>
                  <a:pt x="5310" y="570"/>
                </a:lnTo>
                <a:lnTo>
                  <a:pt x="5250" y="585"/>
                </a:lnTo>
                <a:lnTo>
                  <a:pt x="5190" y="585"/>
                </a:lnTo>
                <a:lnTo>
                  <a:pt x="5130" y="585"/>
                </a:lnTo>
                <a:lnTo>
                  <a:pt x="5070" y="600"/>
                </a:lnTo>
                <a:lnTo>
                  <a:pt x="5025" y="600"/>
                </a:lnTo>
                <a:lnTo>
                  <a:pt x="4965" y="600"/>
                </a:lnTo>
                <a:lnTo>
                  <a:pt x="4905" y="600"/>
                </a:lnTo>
                <a:lnTo>
                  <a:pt x="4845" y="600"/>
                </a:lnTo>
                <a:lnTo>
                  <a:pt x="4725" y="600"/>
                </a:lnTo>
                <a:lnTo>
                  <a:pt x="4665" y="600"/>
                </a:lnTo>
                <a:lnTo>
                  <a:pt x="4605" y="600"/>
                </a:lnTo>
                <a:lnTo>
                  <a:pt x="4545" y="600"/>
                </a:lnTo>
                <a:lnTo>
                  <a:pt x="4485" y="600"/>
                </a:lnTo>
                <a:lnTo>
                  <a:pt x="4395" y="600"/>
                </a:lnTo>
                <a:lnTo>
                  <a:pt x="4275" y="585"/>
                </a:lnTo>
                <a:lnTo>
                  <a:pt x="4215" y="570"/>
                </a:lnTo>
                <a:lnTo>
                  <a:pt x="4155" y="570"/>
                </a:lnTo>
                <a:lnTo>
                  <a:pt x="4095" y="570"/>
                </a:lnTo>
                <a:lnTo>
                  <a:pt x="4005" y="570"/>
                </a:lnTo>
                <a:lnTo>
                  <a:pt x="3945" y="570"/>
                </a:lnTo>
                <a:lnTo>
                  <a:pt x="3885" y="570"/>
                </a:lnTo>
                <a:lnTo>
                  <a:pt x="3825" y="570"/>
                </a:lnTo>
                <a:lnTo>
                  <a:pt x="3765" y="570"/>
                </a:lnTo>
                <a:lnTo>
                  <a:pt x="3705" y="570"/>
                </a:lnTo>
                <a:lnTo>
                  <a:pt x="3645" y="570"/>
                </a:lnTo>
                <a:lnTo>
                  <a:pt x="3555" y="570"/>
                </a:lnTo>
                <a:lnTo>
                  <a:pt x="3495" y="570"/>
                </a:lnTo>
                <a:lnTo>
                  <a:pt x="3375" y="570"/>
                </a:lnTo>
                <a:lnTo>
                  <a:pt x="3255" y="570"/>
                </a:lnTo>
                <a:lnTo>
                  <a:pt x="3165" y="570"/>
                </a:lnTo>
                <a:lnTo>
                  <a:pt x="3075" y="570"/>
                </a:lnTo>
                <a:lnTo>
                  <a:pt x="2985" y="570"/>
                </a:lnTo>
                <a:lnTo>
                  <a:pt x="2925" y="570"/>
                </a:lnTo>
                <a:lnTo>
                  <a:pt x="2865" y="570"/>
                </a:lnTo>
                <a:lnTo>
                  <a:pt x="2820" y="570"/>
                </a:lnTo>
                <a:lnTo>
                  <a:pt x="2760" y="570"/>
                </a:lnTo>
                <a:lnTo>
                  <a:pt x="2640" y="570"/>
                </a:lnTo>
                <a:lnTo>
                  <a:pt x="2580" y="570"/>
                </a:lnTo>
                <a:lnTo>
                  <a:pt x="2490" y="570"/>
                </a:lnTo>
                <a:lnTo>
                  <a:pt x="2430" y="570"/>
                </a:lnTo>
                <a:lnTo>
                  <a:pt x="2340" y="570"/>
                </a:lnTo>
                <a:lnTo>
                  <a:pt x="2250" y="555"/>
                </a:lnTo>
                <a:lnTo>
                  <a:pt x="2160" y="555"/>
                </a:lnTo>
                <a:lnTo>
                  <a:pt x="2070" y="555"/>
                </a:lnTo>
                <a:lnTo>
                  <a:pt x="1950" y="555"/>
                </a:lnTo>
                <a:lnTo>
                  <a:pt x="1890" y="555"/>
                </a:lnTo>
                <a:lnTo>
                  <a:pt x="1770" y="540"/>
                </a:lnTo>
                <a:lnTo>
                  <a:pt x="1680" y="540"/>
                </a:lnTo>
                <a:lnTo>
                  <a:pt x="1620" y="540"/>
                </a:lnTo>
                <a:lnTo>
                  <a:pt x="1560" y="540"/>
                </a:lnTo>
                <a:lnTo>
                  <a:pt x="1515" y="540"/>
                </a:lnTo>
                <a:lnTo>
                  <a:pt x="1455" y="540"/>
                </a:lnTo>
                <a:lnTo>
                  <a:pt x="1335" y="540"/>
                </a:lnTo>
                <a:lnTo>
                  <a:pt x="1290" y="540"/>
                </a:lnTo>
                <a:lnTo>
                  <a:pt x="1170" y="555"/>
                </a:lnTo>
                <a:lnTo>
                  <a:pt x="1080" y="555"/>
                </a:lnTo>
                <a:lnTo>
                  <a:pt x="1020" y="555"/>
                </a:lnTo>
                <a:lnTo>
                  <a:pt x="960" y="555"/>
                </a:lnTo>
                <a:lnTo>
                  <a:pt x="915" y="555"/>
                </a:lnTo>
                <a:lnTo>
                  <a:pt x="855" y="555"/>
                </a:lnTo>
                <a:lnTo>
                  <a:pt x="795" y="555"/>
                </a:lnTo>
                <a:lnTo>
                  <a:pt x="750" y="555"/>
                </a:lnTo>
                <a:lnTo>
                  <a:pt x="705" y="555"/>
                </a:lnTo>
                <a:lnTo>
                  <a:pt x="645" y="555"/>
                </a:lnTo>
                <a:lnTo>
                  <a:pt x="585" y="555"/>
                </a:lnTo>
                <a:lnTo>
                  <a:pt x="525" y="555"/>
                </a:lnTo>
                <a:lnTo>
                  <a:pt x="465" y="555"/>
                </a:lnTo>
                <a:lnTo>
                  <a:pt x="405" y="555"/>
                </a:lnTo>
                <a:lnTo>
                  <a:pt x="345" y="555"/>
                </a:lnTo>
                <a:lnTo>
                  <a:pt x="300" y="555"/>
                </a:lnTo>
                <a:lnTo>
                  <a:pt x="240" y="555"/>
                </a:lnTo>
                <a:lnTo>
                  <a:pt x="195" y="555"/>
                </a:lnTo>
                <a:lnTo>
                  <a:pt x="150" y="555"/>
                </a:lnTo>
                <a:lnTo>
                  <a:pt x="105" y="525"/>
                </a:lnTo>
                <a:lnTo>
                  <a:pt x="60" y="495"/>
                </a:lnTo>
                <a:lnTo>
                  <a:pt x="30" y="450"/>
                </a:lnTo>
                <a:lnTo>
                  <a:pt x="0" y="390"/>
                </a:lnTo>
                <a:lnTo>
                  <a:pt x="0" y="345"/>
                </a:lnTo>
                <a:lnTo>
                  <a:pt x="0" y="300"/>
                </a:lnTo>
                <a:lnTo>
                  <a:pt x="0" y="255"/>
                </a:lnTo>
                <a:lnTo>
                  <a:pt x="15" y="210"/>
                </a:lnTo>
                <a:lnTo>
                  <a:pt x="60" y="180"/>
                </a:lnTo>
                <a:lnTo>
                  <a:pt x="120" y="150"/>
                </a:lnTo>
                <a:lnTo>
                  <a:pt x="165" y="135"/>
                </a:lnTo>
                <a:lnTo>
                  <a:pt x="210" y="120"/>
                </a:lnTo>
                <a:lnTo>
                  <a:pt x="255" y="105"/>
                </a:lnTo>
                <a:lnTo>
                  <a:pt x="198" y="18"/>
                </a:lnTo>
              </a:path>
            </a:pathLst>
          </a:custGeom>
          <a:solidFill>
            <a:srgbClr val="FFFF00"/>
          </a:solidFill>
          <a:ln w="12700" cap="rnd" cmpd="sng">
            <a:solidFill>
              <a:srgbClr val="FFFF00"/>
            </a:solidFill>
            <a:prstDash val="solid"/>
            <a:round/>
            <a:headEnd/>
            <a:tailEnd/>
          </a:ln>
        </p:spPr>
        <p:txBody>
          <a:bodyPr/>
          <a:lstStyle/>
          <a:p>
            <a:endParaRPr lang="en-US">
              <a:latin typeface="+mn-lt"/>
            </a:endParaRPr>
          </a:p>
        </p:txBody>
      </p:sp>
      <p:sp>
        <p:nvSpPr>
          <p:cNvPr id="3153931" name="Freeform 20"/>
          <p:cNvSpPr>
            <a:spLocks/>
          </p:cNvSpPr>
          <p:nvPr/>
        </p:nvSpPr>
        <p:spPr bwMode="auto">
          <a:xfrm>
            <a:off x="2203450" y="4633913"/>
            <a:ext cx="315913" cy="558800"/>
          </a:xfrm>
          <a:custGeom>
            <a:avLst/>
            <a:gdLst>
              <a:gd name="T0" fmla="*/ 275 w 276"/>
              <a:gd name="T1" fmla="*/ 440 h 441"/>
              <a:gd name="T2" fmla="*/ 198 w 276"/>
              <a:gd name="T3" fmla="*/ 385 h 441"/>
              <a:gd name="T4" fmla="*/ 173 w 276"/>
              <a:gd name="T5" fmla="*/ 344 h 441"/>
              <a:gd name="T6" fmla="*/ 145 w 276"/>
              <a:gd name="T7" fmla="*/ 290 h 441"/>
              <a:gd name="T8" fmla="*/ 116 w 276"/>
              <a:gd name="T9" fmla="*/ 235 h 441"/>
              <a:gd name="T10" fmla="*/ 88 w 276"/>
              <a:gd name="T11" fmla="*/ 179 h 441"/>
              <a:gd name="T12" fmla="*/ 63 w 276"/>
              <a:gd name="T13" fmla="*/ 138 h 441"/>
              <a:gd name="T14" fmla="*/ 53 w 276"/>
              <a:gd name="T15" fmla="*/ 95 h 441"/>
              <a:gd name="T16" fmla="*/ 25 w 276"/>
              <a:gd name="T17" fmla="*/ 40 h 441"/>
              <a:gd name="T18" fmla="*/ 0 w 276"/>
              <a:gd name="T19" fmla="*/ 0 h 441"/>
              <a:gd name="T20" fmla="*/ 27 w 276"/>
              <a:gd name="T21" fmla="*/ 5 h 4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6"/>
              <a:gd name="T34" fmla="*/ 0 h 441"/>
              <a:gd name="T35" fmla="*/ 276 w 276"/>
              <a:gd name="T36" fmla="*/ 441 h 4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6" h="441">
                <a:moveTo>
                  <a:pt x="275" y="440"/>
                </a:moveTo>
                <a:lnTo>
                  <a:pt x="198" y="385"/>
                </a:lnTo>
                <a:lnTo>
                  <a:pt x="173" y="344"/>
                </a:lnTo>
                <a:lnTo>
                  <a:pt x="145" y="290"/>
                </a:lnTo>
                <a:lnTo>
                  <a:pt x="116" y="235"/>
                </a:lnTo>
                <a:lnTo>
                  <a:pt x="88" y="179"/>
                </a:lnTo>
                <a:lnTo>
                  <a:pt x="63" y="138"/>
                </a:lnTo>
                <a:lnTo>
                  <a:pt x="53" y="95"/>
                </a:lnTo>
                <a:lnTo>
                  <a:pt x="25" y="40"/>
                </a:lnTo>
                <a:lnTo>
                  <a:pt x="0" y="0"/>
                </a:lnTo>
                <a:lnTo>
                  <a:pt x="27" y="5"/>
                </a:lnTo>
              </a:path>
            </a:pathLst>
          </a:custGeom>
          <a:noFill/>
          <a:ln w="76200" cap="rnd" cmpd="sng">
            <a:solidFill>
              <a:srgbClr val="FF66FF"/>
            </a:solidFill>
            <a:prstDash val="solid"/>
            <a:round/>
            <a:headEnd type="none" w="sm" len="sm"/>
            <a:tailEnd type="none" w="sm" len="sm"/>
          </a:ln>
        </p:spPr>
        <p:txBody>
          <a:bodyPr/>
          <a:lstStyle/>
          <a:p>
            <a:endParaRPr lang="en-US">
              <a:latin typeface="+mn-lt"/>
            </a:endParaRPr>
          </a:p>
        </p:txBody>
      </p:sp>
      <p:sp>
        <p:nvSpPr>
          <p:cNvPr id="3153932" name="Freeform 21"/>
          <p:cNvSpPr>
            <a:spLocks/>
          </p:cNvSpPr>
          <p:nvPr/>
        </p:nvSpPr>
        <p:spPr bwMode="auto">
          <a:xfrm>
            <a:off x="2738438" y="4683125"/>
            <a:ext cx="552450" cy="519113"/>
          </a:xfrm>
          <a:custGeom>
            <a:avLst/>
            <a:gdLst>
              <a:gd name="T0" fmla="*/ 0 w 481"/>
              <a:gd name="T1" fmla="*/ 408 h 409"/>
              <a:gd name="T2" fmla="*/ 99 w 481"/>
              <a:gd name="T3" fmla="*/ 300 h 409"/>
              <a:gd name="T4" fmla="*/ 249 w 481"/>
              <a:gd name="T5" fmla="*/ 180 h 409"/>
              <a:gd name="T6" fmla="*/ 429 w 481"/>
              <a:gd name="T7" fmla="*/ 90 h 409"/>
              <a:gd name="T8" fmla="*/ 459 w 481"/>
              <a:gd name="T9" fmla="*/ 0 h 409"/>
              <a:gd name="T10" fmla="*/ 480 w 481"/>
              <a:gd name="T11" fmla="*/ 24 h 409"/>
              <a:gd name="T12" fmla="*/ 0 60000 65536"/>
              <a:gd name="T13" fmla="*/ 0 60000 65536"/>
              <a:gd name="T14" fmla="*/ 0 60000 65536"/>
              <a:gd name="T15" fmla="*/ 0 60000 65536"/>
              <a:gd name="T16" fmla="*/ 0 60000 65536"/>
              <a:gd name="T17" fmla="*/ 0 60000 65536"/>
              <a:gd name="T18" fmla="*/ 0 w 481"/>
              <a:gd name="T19" fmla="*/ 0 h 409"/>
              <a:gd name="T20" fmla="*/ 481 w 481"/>
              <a:gd name="T21" fmla="*/ 409 h 409"/>
            </a:gdLst>
            <a:ahLst/>
            <a:cxnLst>
              <a:cxn ang="T12">
                <a:pos x="T0" y="T1"/>
              </a:cxn>
              <a:cxn ang="T13">
                <a:pos x="T2" y="T3"/>
              </a:cxn>
              <a:cxn ang="T14">
                <a:pos x="T4" y="T5"/>
              </a:cxn>
              <a:cxn ang="T15">
                <a:pos x="T6" y="T7"/>
              </a:cxn>
              <a:cxn ang="T16">
                <a:pos x="T8" y="T9"/>
              </a:cxn>
              <a:cxn ang="T17">
                <a:pos x="T10" y="T11"/>
              </a:cxn>
            </a:cxnLst>
            <a:rect l="T18" t="T19" r="T20" b="T21"/>
            <a:pathLst>
              <a:path w="481" h="409">
                <a:moveTo>
                  <a:pt x="0" y="408"/>
                </a:moveTo>
                <a:lnTo>
                  <a:pt x="99" y="300"/>
                </a:lnTo>
                <a:lnTo>
                  <a:pt x="249" y="180"/>
                </a:lnTo>
                <a:lnTo>
                  <a:pt x="429" y="90"/>
                </a:lnTo>
                <a:lnTo>
                  <a:pt x="459" y="0"/>
                </a:lnTo>
                <a:lnTo>
                  <a:pt x="480" y="24"/>
                </a:lnTo>
              </a:path>
            </a:pathLst>
          </a:custGeom>
          <a:noFill/>
          <a:ln w="76200" cap="rnd" cmpd="sng">
            <a:solidFill>
              <a:srgbClr val="FF66FF"/>
            </a:solidFill>
            <a:prstDash val="solid"/>
            <a:round/>
            <a:headEnd type="none" w="sm" len="sm"/>
            <a:tailEnd type="none" w="sm" len="sm"/>
          </a:ln>
        </p:spPr>
        <p:txBody>
          <a:bodyPr/>
          <a:lstStyle/>
          <a:p>
            <a:endParaRPr lang="en-US">
              <a:latin typeface="+mn-lt"/>
            </a:endParaRPr>
          </a:p>
        </p:txBody>
      </p:sp>
      <p:sp>
        <p:nvSpPr>
          <p:cNvPr id="3153933" name="Freeform 22"/>
          <p:cNvSpPr>
            <a:spLocks/>
          </p:cNvSpPr>
          <p:nvPr/>
        </p:nvSpPr>
        <p:spPr bwMode="auto">
          <a:xfrm>
            <a:off x="3563938" y="4530725"/>
            <a:ext cx="277812" cy="488950"/>
          </a:xfrm>
          <a:custGeom>
            <a:avLst/>
            <a:gdLst>
              <a:gd name="T0" fmla="*/ 0 w 241"/>
              <a:gd name="T1" fmla="*/ 384 h 385"/>
              <a:gd name="T2" fmla="*/ 63 w 241"/>
              <a:gd name="T3" fmla="*/ 318 h 385"/>
              <a:gd name="T4" fmla="*/ 108 w 241"/>
              <a:gd name="T5" fmla="*/ 273 h 385"/>
              <a:gd name="T6" fmla="*/ 138 w 241"/>
              <a:gd name="T7" fmla="*/ 228 h 385"/>
              <a:gd name="T8" fmla="*/ 168 w 241"/>
              <a:gd name="T9" fmla="*/ 168 h 385"/>
              <a:gd name="T10" fmla="*/ 183 w 241"/>
              <a:gd name="T11" fmla="*/ 123 h 385"/>
              <a:gd name="T12" fmla="*/ 198 w 241"/>
              <a:gd name="T13" fmla="*/ 78 h 385"/>
              <a:gd name="T14" fmla="*/ 213 w 241"/>
              <a:gd name="T15" fmla="*/ 33 h 385"/>
              <a:gd name="T16" fmla="*/ 240 w 241"/>
              <a:gd name="T17" fmla="*/ 0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1"/>
              <a:gd name="T28" fmla="*/ 0 h 385"/>
              <a:gd name="T29" fmla="*/ 241 w 241"/>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1" h="385">
                <a:moveTo>
                  <a:pt x="0" y="384"/>
                </a:moveTo>
                <a:lnTo>
                  <a:pt x="63" y="318"/>
                </a:lnTo>
                <a:lnTo>
                  <a:pt x="108" y="273"/>
                </a:lnTo>
                <a:lnTo>
                  <a:pt x="138" y="228"/>
                </a:lnTo>
                <a:lnTo>
                  <a:pt x="168" y="168"/>
                </a:lnTo>
                <a:lnTo>
                  <a:pt x="183" y="123"/>
                </a:lnTo>
                <a:lnTo>
                  <a:pt x="198" y="78"/>
                </a:lnTo>
                <a:lnTo>
                  <a:pt x="213" y="33"/>
                </a:lnTo>
                <a:lnTo>
                  <a:pt x="240" y="0"/>
                </a:lnTo>
              </a:path>
            </a:pathLst>
          </a:custGeom>
          <a:noFill/>
          <a:ln w="76200" cap="rnd" cmpd="sng">
            <a:solidFill>
              <a:srgbClr val="FF66FF"/>
            </a:solidFill>
            <a:prstDash val="solid"/>
            <a:round/>
            <a:headEnd type="none" w="sm" len="sm"/>
            <a:tailEnd type="none" w="sm" len="sm"/>
          </a:ln>
        </p:spPr>
        <p:txBody>
          <a:bodyPr/>
          <a:lstStyle/>
          <a:p>
            <a:endParaRPr lang="en-US">
              <a:latin typeface="+mn-lt"/>
            </a:endParaRPr>
          </a:p>
        </p:txBody>
      </p:sp>
      <p:sp>
        <p:nvSpPr>
          <p:cNvPr id="3153934" name="Freeform 23"/>
          <p:cNvSpPr>
            <a:spLocks/>
          </p:cNvSpPr>
          <p:nvPr/>
        </p:nvSpPr>
        <p:spPr bwMode="auto">
          <a:xfrm>
            <a:off x="4225925" y="4516438"/>
            <a:ext cx="331788" cy="442912"/>
          </a:xfrm>
          <a:custGeom>
            <a:avLst/>
            <a:gdLst>
              <a:gd name="T0" fmla="*/ 0 w 289"/>
              <a:gd name="T1" fmla="*/ 348 h 349"/>
              <a:gd name="T2" fmla="*/ 54 w 289"/>
              <a:gd name="T3" fmla="*/ 270 h 349"/>
              <a:gd name="T4" fmla="*/ 99 w 289"/>
              <a:gd name="T5" fmla="*/ 240 h 349"/>
              <a:gd name="T6" fmla="*/ 129 w 289"/>
              <a:gd name="T7" fmla="*/ 195 h 349"/>
              <a:gd name="T8" fmla="*/ 174 w 289"/>
              <a:gd name="T9" fmla="*/ 165 h 349"/>
              <a:gd name="T10" fmla="*/ 219 w 289"/>
              <a:gd name="T11" fmla="*/ 120 h 349"/>
              <a:gd name="T12" fmla="*/ 249 w 289"/>
              <a:gd name="T13" fmla="*/ 60 h 349"/>
              <a:gd name="T14" fmla="*/ 279 w 289"/>
              <a:gd name="T15" fmla="*/ 0 h 349"/>
              <a:gd name="T16" fmla="*/ 288 w 289"/>
              <a:gd name="T17" fmla="*/ 12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349"/>
              <a:gd name="T29" fmla="*/ 289 w 289"/>
              <a:gd name="T30" fmla="*/ 349 h 3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349">
                <a:moveTo>
                  <a:pt x="0" y="348"/>
                </a:moveTo>
                <a:lnTo>
                  <a:pt x="54" y="270"/>
                </a:lnTo>
                <a:lnTo>
                  <a:pt x="99" y="240"/>
                </a:lnTo>
                <a:lnTo>
                  <a:pt x="129" y="195"/>
                </a:lnTo>
                <a:lnTo>
                  <a:pt x="174" y="165"/>
                </a:lnTo>
                <a:lnTo>
                  <a:pt x="219" y="120"/>
                </a:lnTo>
                <a:lnTo>
                  <a:pt x="249" y="60"/>
                </a:lnTo>
                <a:lnTo>
                  <a:pt x="279" y="0"/>
                </a:lnTo>
                <a:lnTo>
                  <a:pt x="288" y="12"/>
                </a:lnTo>
              </a:path>
            </a:pathLst>
          </a:custGeom>
          <a:noFill/>
          <a:ln w="76200" cap="rnd" cmpd="sng">
            <a:solidFill>
              <a:srgbClr val="FF66FF"/>
            </a:solidFill>
            <a:prstDash val="solid"/>
            <a:round/>
            <a:headEnd type="none" w="sm" len="sm"/>
            <a:tailEnd type="none" w="sm" len="sm"/>
          </a:ln>
        </p:spPr>
        <p:txBody>
          <a:bodyPr/>
          <a:lstStyle/>
          <a:p>
            <a:endParaRPr lang="en-US">
              <a:latin typeface="+mn-lt"/>
            </a:endParaRPr>
          </a:p>
        </p:txBody>
      </p:sp>
      <p:sp>
        <p:nvSpPr>
          <p:cNvPr id="3153935" name="Freeform 24"/>
          <p:cNvSpPr>
            <a:spLocks/>
          </p:cNvSpPr>
          <p:nvPr/>
        </p:nvSpPr>
        <p:spPr bwMode="auto">
          <a:xfrm>
            <a:off x="1747838" y="4649788"/>
            <a:ext cx="114300" cy="430212"/>
          </a:xfrm>
          <a:custGeom>
            <a:avLst/>
            <a:gdLst>
              <a:gd name="T0" fmla="*/ 0 w 100"/>
              <a:gd name="T1" fmla="*/ 339 h 340"/>
              <a:gd name="T2" fmla="*/ 69 w 100"/>
              <a:gd name="T3" fmla="*/ 300 h 340"/>
              <a:gd name="T4" fmla="*/ 99 w 100"/>
              <a:gd name="T5" fmla="*/ 240 h 340"/>
              <a:gd name="T6" fmla="*/ 99 w 100"/>
              <a:gd name="T7" fmla="*/ 150 h 340"/>
              <a:gd name="T8" fmla="*/ 99 w 100"/>
              <a:gd name="T9" fmla="*/ 105 h 340"/>
              <a:gd name="T10" fmla="*/ 99 w 100"/>
              <a:gd name="T11" fmla="*/ 60 h 340"/>
              <a:gd name="T12" fmla="*/ 99 w 100"/>
              <a:gd name="T13" fmla="*/ 0 h 340"/>
              <a:gd name="T14" fmla="*/ 96 w 100"/>
              <a:gd name="T15" fmla="*/ 3 h 340"/>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340"/>
              <a:gd name="T26" fmla="*/ 100 w 100"/>
              <a:gd name="T27" fmla="*/ 340 h 3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340">
                <a:moveTo>
                  <a:pt x="0" y="339"/>
                </a:moveTo>
                <a:lnTo>
                  <a:pt x="69" y="300"/>
                </a:lnTo>
                <a:lnTo>
                  <a:pt x="99" y="240"/>
                </a:lnTo>
                <a:lnTo>
                  <a:pt x="99" y="150"/>
                </a:lnTo>
                <a:lnTo>
                  <a:pt x="99" y="105"/>
                </a:lnTo>
                <a:lnTo>
                  <a:pt x="99" y="60"/>
                </a:lnTo>
                <a:lnTo>
                  <a:pt x="99" y="0"/>
                </a:lnTo>
                <a:lnTo>
                  <a:pt x="96" y="3"/>
                </a:lnTo>
              </a:path>
            </a:pathLst>
          </a:custGeom>
          <a:noFill/>
          <a:ln w="76200" cap="rnd" cmpd="sng">
            <a:solidFill>
              <a:srgbClr val="FF66FF"/>
            </a:solidFill>
            <a:prstDash val="solid"/>
            <a:round/>
            <a:headEnd type="none" w="sm" len="sm"/>
            <a:tailEnd type="none" w="sm" len="sm"/>
          </a:ln>
        </p:spPr>
        <p:txBody>
          <a:bodyPr/>
          <a:lstStyle/>
          <a:p>
            <a:endParaRPr lang="en-US">
              <a:latin typeface="+mn-lt"/>
            </a:endParaRPr>
          </a:p>
        </p:txBody>
      </p:sp>
      <p:sp>
        <p:nvSpPr>
          <p:cNvPr id="3153936" name="Freeform 25"/>
          <p:cNvSpPr>
            <a:spLocks/>
          </p:cNvSpPr>
          <p:nvPr/>
        </p:nvSpPr>
        <p:spPr bwMode="auto">
          <a:xfrm>
            <a:off x="4556125" y="4706938"/>
            <a:ext cx="300038" cy="434975"/>
          </a:xfrm>
          <a:custGeom>
            <a:avLst/>
            <a:gdLst>
              <a:gd name="T0" fmla="*/ 0 w 262"/>
              <a:gd name="T1" fmla="*/ 342 h 343"/>
              <a:gd name="T2" fmla="*/ 81 w 262"/>
              <a:gd name="T3" fmla="*/ 300 h 343"/>
              <a:gd name="T4" fmla="*/ 111 w 262"/>
              <a:gd name="T5" fmla="*/ 255 h 343"/>
              <a:gd name="T6" fmla="*/ 156 w 262"/>
              <a:gd name="T7" fmla="*/ 210 h 343"/>
              <a:gd name="T8" fmla="*/ 216 w 262"/>
              <a:gd name="T9" fmla="*/ 165 h 343"/>
              <a:gd name="T10" fmla="*/ 261 w 262"/>
              <a:gd name="T11" fmla="*/ 135 h 343"/>
              <a:gd name="T12" fmla="*/ 261 w 262"/>
              <a:gd name="T13" fmla="*/ 90 h 343"/>
              <a:gd name="T14" fmla="*/ 261 w 262"/>
              <a:gd name="T15" fmla="*/ 45 h 343"/>
              <a:gd name="T16" fmla="*/ 261 w 262"/>
              <a:gd name="T17" fmla="*/ 0 h 343"/>
              <a:gd name="T18" fmla="*/ 240 w 262"/>
              <a:gd name="T19" fmla="*/ 54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343"/>
              <a:gd name="T32" fmla="*/ 262 w 262"/>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343">
                <a:moveTo>
                  <a:pt x="0" y="342"/>
                </a:moveTo>
                <a:lnTo>
                  <a:pt x="81" y="300"/>
                </a:lnTo>
                <a:lnTo>
                  <a:pt x="111" y="255"/>
                </a:lnTo>
                <a:lnTo>
                  <a:pt x="156" y="210"/>
                </a:lnTo>
                <a:lnTo>
                  <a:pt x="216" y="165"/>
                </a:lnTo>
                <a:lnTo>
                  <a:pt x="261" y="135"/>
                </a:lnTo>
                <a:lnTo>
                  <a:pt x="261" y="90"/>
                </a:lnTo>
                <a:lnTo>
                  <a:pt x="261" y="45"/>
                </a:lnTo>
                <a:lnTo>
                  <a:pt x="261" y="0"/>
                </a:lnTo>
                <a:lnTo>
                  <a:pt x="240" y="54"/>
                </a:lnTo>
              </a:path>
            </a:pathLst>
          </a:custGeom>
          <a:noFill/>
          <a:ln w="50800" cap="rnd" cmpd="sng">
            <a:solidFill>
              <a:srgbClr val="FF66FF"/>
            </a:solidFill>
            <a:prstDash val="solid"/>
            <a:round/>
            <a:headEnd type="none" w="sm" len="sm"/>
            <a:tailEnd type="none" w="sm" len="sm"/>
          </a:ln>
        </p:spPr>
        <p:txBody>
          <a:bodyPr/>
          <a:lstStyle/>
          <a:p>
            <a:endParaRPr lang="en-US">
              <a:latin typeface="+mn-lt"/>
            </a:endParaRPr>
          </a:p>
        </p:txBody>
      </p:sp>
      <p:sp>
        <p:nvSpPr>
          <p:cNvPr id="3153937" name="Freeform 26"/>
          <p:cNvSpPr>
            <a:spLocks/>
          </p:cNvSpPr>
          <p:nvPr/>
        </p:nvSpPr>
        <p:spPr bwMode="auto">
          <a:xfrm>
            <a:off x="7686675" y="4681538"/>
            <a:ext cx="106363" cy="657225"/>
          </a:xfrm>
          <a:custGeom>
            <a:avLst/>
            <a:gdLst>
              <a:gd name="T0" fmla="*/ 92 w 93"/>
              <a:gd name="T1" fmla="*/ 517 h 518"/>
              <a:gd name="T2" fmla="*/ 90 w 93"/>
              <a:gd name="T3" fmla="*/ 408 h 518"/>
              <a:gd name="T4" fmla="*/ 59 w 93"/>
              <a:gd name="T5" fmla="*/ 348 h 518"/>
              <a:gd name="T6" fmla="*/ 40 w 93"/>
              <a:gd name="T7" fmla="*/ 297 h 518"/>
              <a:gd name="T8" fmla="*/ 0 w 93"/>
              <a:gd name="T9" fmla="*/ 250 h 518"/>
              <a:gd name="T10" fmla="*/ 38 w 93"/>
              <a:gd name="T11" fmla="*/ 147 h 518"/>
              <a:gd name="T12" fmla="*/ 79 w 93"/>
              <a:gd name="T13" fmla="*/ 66 h 518"/>
              <a:gd name="T14" fmla="*/ 90 w 93"/>
              <a:gd name="T15" fmla="*/ 0 h 518"/>
              <a:gd name="T16" fmla="*/ 46 w 93"/>
              <a:gd name="T17" fmla="*/ 9 h 5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
              <a:gd name="T28" fmla="*/ 0 h 518"/>
              <a:gd name="T29" fmla="*/ 93 w 93"/>
              <a:gd name="T30" fmla="*/ 518 h 5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 h="518">
                <a:moveTo>
                  <a:pt x="92" y="517"/>
                </a:moveTo>
                <a:lnTo>
                  <a:pt x="90" y="408"/>
                </a:lnTo>
                <a:lnTo>
                  <a:pt x="59" y="348"/>
                </a:lnTo>
                <a:lnTo>
                  <a:pt x="40" y="297"/>
                </a:lnTo>
                <a:lnTo>
                  <a:pt x="0" y="250"/>
                </a:lnTo>
                <a:lnTo>
                  <a:pt x="38" y="147"/>
                </a:lnTo>
                <a:lnTo>
                  <a:pt x="79" y="66"/>
                </a:lnTo>
                <a:lnTo>
                  <a:pt x="90" y="0"/>
                </a:lnTo>
                <a:lnTo>
                  <a:pt x="46" y="9"/>
                </a:lnTo>
              </a:path>
            </a:pathLst>
          </a:custGeom>
          <a:noFill/>
          <a:ln w="50800" cap="rnd" cmpd="sng">
            <a:solidFill>
              <a:srgbClr val="FF66FF"/>
            </a:solidFill>
            <a:prstDash val="solid"/>
            <a:round/>
            <a:headEnd type="none" w="sm" len="sm"/>
            <a:tailEnd type="none" w="sm" len="sm"/>
          </a:ln>
        </p:spPr>
        <p:txBody>
          <a:bodyPr/>
          <a:lstStyle/>
          <a:p>
            <a:endParaRPr lang="en-US">
              <a:latin typeface="+mn-lt"/>
            </a:endParaRPr>
          </a:p>
        </p:txBody>
      </p:sp>
      <p:sp>
        <p:nvSpPr>
          <p:cNvPr id="3153938" name="Freeform 27"/>
          <p:cNvSpPr>
            <a:spLocks/>
          </p:cNvSpPr>
          <p:nvPr/>
        </p:nvSpPr>
        <p:spPr bwMode="auto">
          <a:xfrm>
            <a:off x="6238875" y="4640263"/>
            <a:ext cx="390525" cy="434975"/>
          </a:xfrm>
          <a:custGeom>
            <a:avLst/>
            <a:gdLst>
              <a:gd name="T0" fmla="*/ 340 w 341"/>
              <a:gd name="T1" fmla="*/ 342 h 343"/>
              <a:gd name="T2" fmla="*/ 275 w 341"/>
              <a:gd name="T3" fmla="*/ 305 h 343"/>
              <a:gd name="T4" fmla="*/ 236 w 341"/>
              <a:gd name="T5" fmla="*/ 280 h 343"/>
              <a:gd name="T6" fmla="*/ 196 w 341"/>
              <a:gd name="T7" fmla="*/ 255 h 343"/>
              <a:gd name="T8" fmla="*/ 129 w 341"/>
              <a:gd name="T9" fmla="*/ 173 h 343"/>
              <a:gd name="T10" fmla="*/ 91 w 341"/>
              <a:gd name="T11" fmla="*/ 126 h 343"/>
              <a:gd name="T12" fmla="*/ 53 w 341"/>
              <a:gd name="T13" fmla="*/ 79 h 343"/>
              <a:gd name="T14" fmla="*/ 25 w 341"/>
              <a:gd name="T15" fmla="*/ 44 h 343"/>
              <a:gd name="T16" fmla="*/ 0 w 341"/>
              <a:gd name="T17" fmla="*/ 0 h 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1"/>
              <a:gd name="T28" fmla="*/ 0 h 343"/>
              <a:gd name="T29" fmla="*/ 341 w 341"/>
              <a:gd name="T30" fmla="*/ 343 h 3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1" h="343">
                <a:moveTo>
                  <a:pt x="340" y="342"/>
                </a:moveTo>
                <a:lnTo>
                  <a:pt x="275" y="305"/>
                </a:lnTo>
                <a:lnTo>
                  <a:pt x="236" y="280"/>
                </a:lnTo>
                <a:lnTo>
                  <a:pt x="196" y="255"/>
                </a:lnTo>
                <a:lnTo>
                  <a:pt x="129" y="173"/>
                </a:lnTo>
                <a:lnTo>
                  <a:pt x="91" y="126"/>
                </a:lnTo>
                <a:lnTo>
                  <a:pt x="53" y="79"/>
                </a:lnTo>
                <a:lnTo>
                  <a:pt x="25" y="44"/>
                </a:lnTo>
                <a:lnTo>
                  <a:pt x="0" y="0"/>
                </a:lnTo>
              </a:path>
            </a:pathLst>
          </a:custGeom>
          <a:noFill/>
          <a:ln w="50800" cap="rnd" cmpd="sng">
            <a:solidFill>
              <a:srgbClr val="FF66FF"/>
            </a:solidFill>
            <a:prstDash val="solid"/>
            <a:round/>
            <a:headEnd type="none" w="sm" len="sm"/>
            <a:tailEnd type="none" w="sm" len="sm"/>
          </a:ln>
        </p:spPr>
        <p:txBody>
          <a:bodyPr/>
          <a:lstStyle/>
          <a:p>
            <a:endParaRPr lang="en-US">
              <a:latin typeface="+mn-lt"/>
            </a:endParaRPr>
          </a:p>
        </p:txBody>
      </p:sp>
      <p:sp>
        <p:nvSpPr>
          <p:cNvPr id="3153939" name="Freeform 28"/>
          <p:cNvSpPr>
            <a:spLocks/>
          </p:cNvSpPr>
          <p:nvPr/>
        </p:nvSpPr>
        <p:spPr bwMode="auto">
          <a:xfrm>
            <a:off x="6688138" y="4632325"/>
            <a:ext cx="369887" cy="681038"/>
          </a:xfrm>
          <a:custGeom>
            <a:avLst/>
            <a:gdLst>
              <a:gd name="T0" fmla="*/ 321 w 322"/>
              <a:gd name="T1" fmla="*/ 0 h 536"/>
              <a:gd name="T2" fmla="*/ 319 w 322"/>
              <a:gd name="T3" fmla="*/ 68 h 536"/>
              <a:gd name="T4" fmla="*/ 295 w 322"/>
              <a:gd name="T5" fmla="*/ 107 h 536"/>
              <a:gd name="T6" fmla="*/ 298 w 322"/>
              <a:gd name="T7" fmla="*/ 161 h 536"/>
              <a:gd name="T8" fmla="*/ 275 w 322"/>
              <a:gd name="T9" fmla="*/ 199 h 536"/>
              <a:gd name="T10" fmla="*/ 252 w 322"/>
              <a:gd name="T11" fmla="*/ 238 h 536"/>
              <a:gd name="T12" fmla="*/ 221 w 322"/>
              <a:gd name="T13" fmla="*/ 289 h 536"/>
              <a:gd name="T14" fmla="*/ 185 w 322"/>
              <a:gd name="T15" fmla="*/ 320 h 536"/>
              <a:gd name="T16" fmla="*/ 154 w 322"/>
              <a:gd name="T17" fmla="*/ 372 h 536"/>
              <a:gd name="T18" fmla="*/ 118 w 322"/>
              <a:gd name="T19" fmla="*/ 402 h 536"/>
              <a:gd name="T20" fmla="*/ 69 w 322"/>
              <a:gd name="T21" fmla="*/ 426 h 536"/>
              <a:gd name="T22" fmla="*/ 33 w 322"/>
              <a:gd name="T23" fmla="*/ 456 h 536"/>
              <a:gd name="T24" fmla="*/ 10 w 322"/>
              <a:gd name="T25" fmla="*/ 495 h 536"/>
              <a:gd name="T26" fmla="*/ 0 w 322"/>
              <a:gd name="T27" fmla="*/ 535 h 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536"/>
              <a:gd name="T44" fmla="*/ 322 w 322"/>
              <a:gd name="T45" fmla="*/ 536 h 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536">
                <a:moveTo>
                  <a:pt x="321" y="0"/>
                </a:moveTo>
                <a:lnTo>
                  <a:pt x="319" y="68"/>
                </a:lnTo>
                <a:lnTo>
                  <a:pt x="295" y="107"/>
                </a:lnTo>
                <a:lnTo>
                  <a:pt x="298" y="161"/>
                </a:lnTo>
                <a:lnTo>
                  <a:pt x="275" y="199"/>
                </a:lnTo>
                <a:lnTo>
                  <a:pt x="252" y="238"/>
                </a:lnTo>
                <a:lnTo>
                  <a:pt x="221" y="289"/>
                </a:lnTo>
                <a:lnTo>
                  <a:pt x="185" y="320"/>
                </a:lnTo>
                <a:lnTo>
                  <a:pt x="154" y="372"/>
                </a:lnTo>
                <a:lnTo>
                  <a:pt x="118" y="402"/>
                </a:lnTo>
                <a:lnTo>
                  <a:pt x="69" y="426"/>
                </a:lnTo>
                <a:lnTo>
                  <a:pt x="33" y="456"/>
                </a:lnTo>
                <a:lnTo>
                  <a:pt x="10" y="495"/>
                </a:lnTo>
                <a:lnTo>
                  <a:pt x="0" y="535"/>
                </a:lnTo>
              </a:path>
            </a:pathLst>
          </a:custGeom>
          <a:noFill/>
          <a:ln w="50800" cap="rnd" cmpd="sng">
            <a:solidFill>
              <a:srgbClr val="FF66FF"/>
            </a:solidFill>
            <a:prstDash val="solid"/>
            <a:round/>
            <a:headEnd type="none" w="sm" len="sm"/>
            <a:tailEnd type="none" w="sm" len="sm"/>
          </a:ln>
        </p:spPr>
        <p:txBody>
          <a:bodyPr/>
          <a:lstStyle/>
          <a:p>
            <a:endParaRPr lang="en-US">
              <a:latin typeface="+mn-lt"/>
            </a:endParaRPr>
          </a:p>
        </p:txBody>
      </p:sp>
      <p:sp>
        <p:nvSpPr>
          <p:cNvPr id="3153940" name="Freeform 29"/>
          <p:cNvSpPr>
            <a:spLocks/>
          </p:cNvSpPr>
          <p:nvPr/>
        </p:nvSpPr>
        <p:spPr bwMode="auto">
          <a:xfrm>
            <a:off x="7254875" y="4652963"/>
            <a:ext cx="220663" cy="609600"/>
          </a:xfrm>
          <a:custGeom>
            <a:avLst/>
            <a:gdLst>
              <a:gd name="T0" fmla="*/ 0 w 193"/>
              <a:gd name="T1" fmla="*/ 0 h 481"/>
              <a:gd name="T2" fmla="*/ 9 w 193"/>
              <a:gd name="T3" fmla="*/ 72 h 481"/>
              <a:gd name="T4" fmla="*/ 24 w 193"/>
              <a:gd name="T5" fmla="*/ 117 h 481"/>
              <a:gd name="T6" fmla="*/ 24 w 193"/>
              <a:gd name="T7" fmla="*/ 177 h 481"/>
              <a:gd name="T8" fmla="*/ 39 w 193"/>
              <a:gd name="T9" fmla="*/ 222 h 481"/>
              <a:gd name="T10" fmla="*/ 39 w 193"/>
              <a:gd name="T11" fmla="*/ 282 h 481"/>
              <a:gd name="T12" fmla="*/ 39 w 193"/>
              <a:gd name="T13" fmla="*/ 327 h 481"/>
              <a:gd name="T14" fmla="*/ 39 w 193"/>
              <a:gd name="T15" fmla="*/ 372 h 481"/>
              <a:gd name="T16" fmla="*/ 99 w 193"/>
              <a:gd name="T17" fmla="*/ 402 h 481"/>
              <a:gd name="T18" fmla="*/ 159 w 193"/>
              <a:gd name="T19" fmla="*/ 447 h 481"/>
              <a:gd name="T20" fmla="*/ 192 w 193"/>
              <a:gd name="T21" fmla="*/ 480 h 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3"/>
              <a:gd name="T34" fmla="*/ 0 h 481"/>
              <a:gd name="T35" fmla="*/ 193 w 193"/>
              <a:gd name="T36" fmla="*/ 481 h 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3" h="481">
                <a:moveTo>
                  <a:pt x="0" y="0"/>
                </a:moveTo>
                <a:lnTo>
                  <a:pt x="9" y="72"/>
                </a:lnTo>
                <a:lnTo>
                  <a:pt x="24" y="117"/>
                </a:lnTo>
                <a:lnTo>
                  <a:pt x="24" y="177"/>
                </a:lnTo>
                <a:lnTo>
                  <a:pt x="39" y="222"/>
                </a:lnTo>
                <a:lnTo>
                  <a:pt x="39" y="282"/>
                </a:lnTo>
                <a:lnTo>
                  <a:pt x="39" y="327"/>
                </a:lnTo>
                <a:lnTo>
                  <a:pt x="39" y="372"/>
                </a:lnTo>
                <a:lnTo>
                  <a:pt x="99" y="402"/>
                </a:lnTo>
                <a:lnTo>
                  <a:pt x="159" y="447"/>
                </a:lnTo>
                <a:lnTo>
                  <a:pt x="192" y="480"/>
                </a:lnTo>
              </a:path>
            </a:pathLst>
          </a:custGeom>
          <a:noFill/>
          <a:ln w="50800" cap="rnd" cmpd="sng">
            <a:solidFill>
              <a:srgbClr val="FF66FF"/>
            </a:solidFill>
            <a:prstDash val="solid"/>
            <a:round/>
            <a:headEnd type="none" w="sm" len="sm"/>
            <a:tailEnd type="none" w="sm" len="sm"/>
          </a:ln>
        </p:spPr>
        <p:txBody>
          <a:bodyPr/>
          <a:lstStyle/>
          <a:p>
            <a:endParaRPr lang="en-US">
              <a:latin typeface="+mn-lt"/>
            </a:endParaRPr>
          </a:p>
        </p:txBody>
      </p:sp>
      <p:sp>
        <p:nvSpPr>
          <p:cNvPr id="3153941" name="Freeform 30"/>
          <p:cNvSpPr>
            <a:spLocks/>
          </p:cNvSpPr>
          <p:nvPr/>
        </p:nvSpPr>
        <p:spPr bwMode="auto">
          <a:xfrm>
            <a:off x="1912938" y="2898775"/>
            <a:ext cx="385762" cy="266700"/>
          </a:xfrm>
          <a:custGeom>
            <a:avLst/>
            <a:gdLst>
              <a:gd name="T0" fmla="*/ 0 w 337"/>
              <a:gd name="T1" fmla="*/ 39 h 211"/>
              <a:gd name="T2" fmla="*/ 21 w 337"/>
              <a:gd name="T3" fmla="*/ 105 h 211"/>
              <a:gd name="T4" fmla="*/ 36 w 337"/>
              <a:gd name="T5" fmla="*/ 150 h 211"/>
              <a:gd name="T6" fmla="*/ 51 w 337"/>
              <a:gd name="T7" fmla="*/ 195 h 211"/>
              <a:gd name="T8" fmla="*/ 96 w 337"/>
              <a:gd name="T9" fmla="*/ 210 h 211"/>
              <a:gd name="T10" fmla="*/ 141 w 337"/>
              <a:gd name="T11" fmla="*/ 210 h 211"/>
              <a:gd name="T12" fmla="*/ 201 w 337"/>
              <a:gd name="T13" fmla="*/ 165 h 211"/>
              <a:gd name="T14" fmla="*/ 231 w 337"/>
              <a:gd name="T15" fmla="*/ 120 h 211"/>
              <a:gd name="T16" fmla="*/ 276 w 337"/>
              <a:gd name="T17" fmla="*/ 90 h 211"/>
              <a:gd name="T18" fmla="*/ 306 w 337"/>
              <a:gd name="T19" fmla="*/ 45 h 211"/>
              <a:gd name="T20" fmla="*/ 306 w 337"/>
              <a:gd name="T21" fmla="*/ 0 h 211"/>
              <a:gd name="T22" fmla="*/ 336 w 337"/>
              <a:gd name="T23" fmla="*/ 39 h 2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7"/>
              <a:gd name="T37" fmla="*/ 0 h 211"/>
              <a:gd name="T38" fmla="*/ 337 w 337"/>
              <a:gd name="T39" fmla="*/ 211 h 2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7" h="211">
                <a:moveTo>
                  <a:pt x="0" y="39"/>
                </a:moveTo>
                <a:lnTo>
                  <a:pt x="21" y="105"/>
                </a:lnTo>
                <a:lnTo>
                  <a:pt x="36" y="150"/>
                </a:lnTo>
                <a:lnTo>
                  <a:pt x="51" y="195"/>
                </a:lnTo>
                <a:lnTo>
                  <a:pt x="96" y="210"/>
                </a:lnTo>
                <a:lnTo>
                  <a:pt x="141" y="210"/>
                </a:lnTo>
                <a:lnTo>
                  <a:pt x="201" y="165"/>
                </a:lnTo>
                <a:lnTo>
                  <a:pt x="231" y="120"/>
                </a:lnTo>
                <a:lnTo>
                  <a:pt x="276" y="90"/>
                </a:lnTo>
                <a:lnTo>
                  <a:pt x="306" y="45"/>
                </a:lnTo>
                <a:lnTo>
                  <a:pt x="306" y="0"/>
                </a:lnTo>
                <a:lnTo>
                  <a:pt x="336" y="39"/>
                </a:lnTo>
              </a:path>
            </a:pathLst>
          </a:custGeom>
          <a:noFill/>
          <a:ln w="25400" cap="rnd" cmpd="sng">
            <a:solidFill>
              <a:schemeClr val="tx1"/>
            </a:solidFill>
            <a:prstDash val="solid"/>
            <a:round/>
            <a:headEnd type="none" w="sm" len="sm"/>
            <a:tailEnd type="none" w="sm" len="sm"/>
          </a:ln>
        </p:spPr>
        <p:txBody>
          <a:bodyPr/>
          <a:lstStyle/>
          <a:p>
            <a:endParaRPr lang="en-US">
              <a:latin typeface="+mn-lt"/>
            </a:endParaRPr>
          </a:p>
        </p:txBody>
      </p:sp>
      <p:sp>
        <p:nvSpPr>
          <p:cNvPr id="3153942" name="Freeform 31"/>
          <p:cNvSpPr>
            <a:spLocks/>
          </p:cNvSpPr>
          <p:nvPr/>
        </p:nvSpPr>
        <p:spPr bwMode="auto">
          <a:xfrm>
            <a:off x="7585075" y="2798763"/>
            <a:ext cx="334963" cy="211137"/>
          </a:xfrm>
          <a:custGeom>
            <a:avLst/>
            <a:gdLst>
              <a:gd name="T0" fmla="*/ 0 w 292"/>
              <a:gd name="T1" fmla="*/ 21 h 166"/>
              <a:gd name="T2" fmla="*/ 81 w 292"/>
              <a:gd name="T3" fmla="*/ 0 h 166"/>
              <a:gd name="T4" fmla="*/ 126 w 292"/>
              <a:gd name="T5" fmla="*/ 0 h 166"/>
              <a:gd name="T6" fmla="*/ 111 w 292"/>
              <a:gd name="T7" fmla="*/ 45 h 166"/>
              <a:gd name="T8" fmla="*/ 66 w 292"/>
              <a:gd name="T9" fmla="*/ 75 h 166"/>
              <a:gd name="T10" fmla="*/ 81 w 292"/>
              <a:gd name="T11" fmla="*/ 120 h 166"/>
              <a:gd name="T12" fmla="*/ 126 w 292"/>
              <a:gd name="T13" fmla="*/ 165 h 166"/>
              <a:gd name="T14" fmla="*/ 171 w 292"/>
              <a:gd name="T15" fmla="*/ 135 h 166"/>
              <a:gd name="T16" fmla="*/ 216 w 292"/>
              <a:gd name="T17" fmla="*/ 120 h 166"/>
              <a:gd name="T18" fmla="*/ 261 w 292"/>
              <a:gd name="T19" fmla="*/ 105 h 166"/>
              <a:gd name="T20" fmla="*/ 216 w 292"/>
              <a:gd name="T21" fmla="*/ 75 h 166"/>
              <a:gd name="T22" fmla="*/ 201 w 292"/>
              <a:gd name="T23" fmla="*/ 30 h 166"/>
              <a:gd name="T24" fmla="*/ 246 w 292"/>
              <a:gd name="T25" fmla="*/ 15 h 166"/>
              <a:gd name="T26" fmla="*/ 291 w 292"/>
              <a:gd name="T27" fmla="*/ 15 h 166"/>
              <a:gd name="T28" fmla="*/ 288 w 292"/>
              <a:gd name="T29" fmla="*/ 21 h 1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66"/>
              <a:gd name="T47" fmla="*/ 292 w 292"/>
              <a:gd name="T48" fmla="*/ 166 h 1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66">
                <a:moveTo>
                  <a:pt x="0" y="21"/>
                </a:moveTo>
                <a:lnTo>
                  <a:pt x="81" y="0"/>
                </a:lnTo>
                <a:lnTo>
                  <a:pt x="126" y="0"/>
                </a:lnTo>
                <a:lnTo>
                  <a:pt x="111" y="45"/>
                </a:lnTo>
                <a:lnTo>
                  <a:pt x="66" y="75"/>
                </a:lnTo>
                <a:lnTo>
                  <a:pt x="81" y="120"/>
                </a:lnTo>
                <a:lnTo>
                  <a:pt x="126" y="165"/>
                </a:lnTo>
                <a:lnTo>
                  <a:pt x="171" y="135"/>
                </a:lnTo>
                <a:lnTo>
                  <a:pt x="216" y="120"/>
                </a:lnTo>
                <a:lnTo>
                  <a:pt x="261" y="105"/>
                </a:lnTo>
                <a:lnTo>
                  <a:pt x="216" y="75"/>
                </a:lnTo>
                <a:lnTo>
                  <a:pt x="201" y="30"/>
                </a:lnTo>
                <a:lnTo>
                  <a:pt x="246" y="15"/>
                </a:lnTo>
                <a:lnTo>
                  <a:pt x="291" y="15"/>
                </a:lnTo>
                <a:lnTo>
                  <a:pt x="288" y="21"/>
                </a:lnTo>
              </a:path>
            </a:pathLst>
          </a:custGeom>
          <a:noFill/>
          <a:ln w="25400" cap="rnd" cmpd="sng">
            <a:solidFill>
              <a:schemeClr val="tx1"/>
            </a:solidFill>
            <a:prstDash val="solid"/>
            <a:round/>
            <a:headEnd type="none" w="sm" len="sm"/>
            <a:tailEnd type="none" w="sm" len="sm"/>
          </a:ln>
        </p:spPr>
        <p:txBody>
          <a:bodyPr/>
          <a:lstStyle/>
          <a:p>
            <a:endParaRPr lang="en-US">
              <a:latin typeface="+mn-lt"/>
            </a:endParaRPr>
          </a:p>
        </p:txBody>
      </p:sp>
      <p:sp>
        <p:nvSpPr>
          <p:cNvPr id="3153943" name="Oval 32"/>
          <p:cNvSpPr>
            <a:spLocks noChangeArrowheads="1"/>
          </p:cNvSpPr>
          <p:nvPr/>
        </p:nvSpPr>
        <p:spPr bwMode="auto">
          <a:xfrm>
            <a:off x="2081963" y="5810250"/>
            <a:ext cx="220663" cy="182563"/>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44" name="Oval 33"/>
          <p:cNvSpPr>
            <a:spLocks noChangeArrowheads="1"/>
          </p:cNvSpPr>
          <p:nvPr/>
        </p:nvSpPr>
        <p:spPr bwMode="auto">
          <a:xfrm>
            <a:off x="2582026" y="5997575"/>
            <a:ext cx="211137" cy="233363"/>
          </a:xfrm>
          <a:prstGeom prst="ellipse">
            <a:avLst/>
          </a:prstGeom>
          <a:solidFill>
            <a:schemeClr val="tx1"/>
          </a:solidFill>
          <a:ln w="12700">
            <a:solidFill>
              <a:srgbClr val="FFFF00"/>
            </a:solidFill>
            <a:round/>
            <a:headEnd/>
            <a:tailEnd/>
          </a:ln>
        </p:spPr>
        <p:txBody>
          <a:bodyPr wrap="none" anchor="ctr"/>
          <a:lstStyle/>
          <a:p>
            <a:endParaRPr lang="en-US">
              <a:latin typeface="+mn-lt"/>
            </a:endParaRPr>
          </a:p>
        </p:txBody>
      </p:sp>
      <p:sp>
        <p:nvSpPr>
          <p:cNvPr id="3153945" name="Oval 34"/>
          <p:cNvSpPr>
            <a:spLocks noChangeArrowheads="1"/>
          </p:cNvSpPr>
          <p:nvPr/>
        </p:nvSpPr>
        <p:spPr bwMode="auto">
          <a:xfrm>
            <a:off x="2577263" y="5748338"/>
            <a:ext cx="165100" cy="122237"/>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46" name="Oval 35"/>
          <p:cNvSpPr>
            <a:spLocks noChangeArrowheads="1"/>
          </p:cNvSpPr>
          <p:nvPr/>
        </p:nvSpPr>
        <p:spPr bwMode="auto">
          <a:xfrm>
            <a:off x="3293226" y="5932488"/>
            <a:ext cx="220662" cy="242887"/>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47" name="Oval 36"/>
          <p:cNvSpPr>
            <a:spLocks noChangeArrowheads="1"/>
          </p:cNvSpPr>
          <p:nvPr/>
        </p:nvSpPr>
        <p:spPr bwMode="auto">
          <a:xfrm>
            <a:off x="2963026" y="5810250"/>
            <a:ext cx="165100" cy="182563"/>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48" name="Oval 37"/>
          <p:cNvSpPr>
            <a:spLocks noChangeArrowheads="1"/>
          </p:cNvSpPr>
          <p:nvPr/>
        </p:nvSpPr>
        <p:spPr bwMode="auto">
          <a:xfrm>
            <a:off x="3844088" y="5870575"/>
            <a:ext cx="220663" cy="182563"/>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49" name="Oval 38"/>
          <p:cNvSpPr>
            <a:spLocks noChangeArrowheads="1"/>
          </p:cNvSpPr>
          <p:nvPr/>
        </p:nvSpPr>
        <p:spPr bwMode="auto">
          <a:xfrm>
            <a:off x="4174288" y="6115050"/>
            <a:ext cx="330200" cy="182563"/>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0" name="Oval 39"/>
          <p:cNvSpPr>
            <a:spLocks noChangeArrowheads="1"/>
          </p:cNvSpPr>
          <p:nvPr/>
        </p:nvSpPr>
        <p:spPr bwMode="auto">
          <a:xfrm>
            <a:off x="4725151" y="5748338"/>
            <a:ext cx="220662" cy="366712"/>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1" name="Oval 40"/>
          <p:cNvSpPr>
            <a:spLocks noChangeArrowheads="1"/>
          </p:cNvSpPr>
          <p:nvPr/>
        </p:nvSpPr>
        <p:spPr bwMode="auto">
          <a:xfrm>
            <a:off x="5110913" y="6053138"/>
            <a:ext cx="274638" cy="244475"/>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2" name="Oval 41"/>
          <p:cNvSpPr>
            <a:spLocks noChangeArrowheads="1"/>
          </p:cNvSpPr>
          <p:nvPr/>
        </p:nvSpPr>
        <p:spPr bwMode="auto">
          <a:xfrm>
            <a:off x="5552238" y="5748338"/>
            <a:ext cx="274638" cy="304800"/>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3" name="Oval 42"/>
          <p:cNvSpPr>
            <a:spLocks noChangeArrowheads="1"/>
          </p:cNvSpPr>
          <p:nvPr/>
        </p:nvSpPr>
        <p:spPr bwMode="auto">
          <a:xfrm>
            <a:off x="5936413" y="6053138"/>
            <a:ext cx="330200" cy="244475"/>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4" name="Oval 43"/>
          <p:cNvSpPr>
            <a:spLocks noChangeArrowheads="1"/>
          </p:cNvSpPr>
          <p:nvPr/>
        </p:nvSpPr>
        <p:spPr bwMode="auto">
          <a:xfrm>
            <a:off x="6433301" y="5870575"/>
            <a:ext cx="109537" cy="182563"/>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5" name="Oval 44"/>
          <p:cNvSpPr>
            <a:spLocks noChangeArrowheads="1"/>
          </p:cNvSpPr>
          <p:nvPr/>
        </p:nvSpPr>
        <p:spPr bwMode="auto">
          <a:xfrm>
            <a:off x="6763501" y="5992813"/>
            <a:ext cx="219075" cy="304800"/>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6" name="Oval 45"/>
          <p:cNvSpPr>
            <a:spLocks noChangeArrowheads="1"/>
          </p:cNvSpPr>
          <p:nvPr/>
        </p:nvSpPr>
        <p:spPr bwMode="auto">
          <a:xfrm>
            <a:off x="7147676" y="5688013"/>
            <a:ext cx="220662" cy="304800"/>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7" name="Oval 46"/>
          <p:cNvSpPr>
            <a:spLocks noChangeArrowheads="1"/>
          </p:cNvSpPr>
          <p:nvPr/>
        </p:nvSpPr>
        <p:spPr bwMode="auto">
          <a:xfrm>
            <a:off x="7482638" y="5997575"/>
            <a:ext cx="157163" cy="233363"/>
          </a:xfrm>
          <a:prstGeom prst="ellipse">
            <a:avLst/>
          </a:prstGeom>
          <a:solidFill>
            <a:schemeClr val="tx1"/>
          </a:solidFill>
          <a:ln w="12700">
            <a:solidFill>
              <a:schemeClr val="bg1"/>
            </a:solidFill>
            <a:round/>
            <a:headEnd/>
            <a:tailEnd/>
          </a:ln>
        </p:spPr>
        <p:txBody>
          <a:bodyPr wrap="none" anchor="ctr"/>
          <a:lstStyle/>
          <a:p>
            <a:endParaRPr lang="en-US">
              <a:latin typeface="+mn-lt"/>
            </a:endParaRPr>
          </a:p>
        </p:txBody>
      </p:sp>
      <p:sp>
        <p:nvSpPr>
          <p:cNvPr id="3153958" name="Oval 47"/>
          <p:cNvSpPr>
            <a:spLocks noChangeArrowheads="1"/>
          </p:cNvSpPr>
          <p:nvPr/>
        </p:nvSpPr>
        <p:spPr bwMode="auto">
          <a:xfrm>
            <a:off x="7809663" y="5810250"/>
            <a:ext cx="165100" cy="182563"/>
          </a:xfrm>
          <a:prstGeom prst="ellipse">
            <a:avLst/>
          </a:prstGeom>
          <a:solidFill>
            <a:schemeClr val="tx1"/>
          </a:solidFill>
          <a:ln w="9525">
            <a:noFill/>
            <a:round/>
            <a:headEnd/>
            <a:tailEnd/>
          </a:ln>
        </p:spPr>
        <p:txBody>
          <a:bodyPr wrap="none" anchor="ctr"/>
          <a:lstStyle/>
          <a:p>
            <a:endParaRPr lang="en-US">
              <a:latin typeface="+mn-lt"/>
            </a:endParaRPr>
          </a:p>
        </p:txBody>
      </p:sp>
      <p:sp>
        <p:nvSpPr>
          <p:cNvPr id="3153959" name="Freeform 48"/>
          <p:cNvSpPr>
            <a:spLocks/>
          </p:cNvSpPr>
          <p:nvPr/>
        </p:nvSpPr>
        <p:spPr bwMode="auto">
          <a:xfrm>
            <a:off x="5146675" y="4711700"/>
            <a:ext cx="134938" cy="547688"/>
          </a:xfrm>
          <a:custGeom>
            <a:avLst/>
            <a:gdLst>
              <a:gd name="T0" fmla="*/ 117 w 118"/>
              <a:gd name="T1" fmla="*/ 431 h 432"/>
              <a:gd name="T2" fmla="*/ 86 w 118"/>
              <a:gd name="T3" fmla="*/ 341 h 432"/>
              <a:gd name="T4" fmla="*/ 88 w 118"/>
              <a:gd name="T5" fmla="*/ 287 h 432"/>
              <a:gd name="T6" fmla="*/ 69 w 118"/>
              <a:gd name="T7" fmla="*/ 236 h 432"/>
              <a:gd name="T8" fmla="*/ 71 w 118"/>
              <a:gd name="T9" fmla="*/ 182 h 432"/>
              <a:gd name="T10" fmla="*/ 61 w 118"/>
              <a:gd name="T11" fmla="*/ 120 h 432"/>
              <a:gd name="T12" fmla="*/ 30 w 118"/>
              <a:gd name="T13" fmla="*/ 60 h 432"/>
              <a:gd name="T14" fmla="*/ 0 w 118"/>
              <a:gd name="T15" fmla="*/ 1 h 432"/>
              <a:gd name="T16" fmla="*/ 15 w 118"/>
              <a:gd name="T17" fmla="*/ 0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
              <a:gd name="T28" fmla="*/ 0 h 432"/>
              <a:gd name="T29" fmla="*/ 118 w 118"/>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 h="432">
                <a:moveTo>
                  <a:pt x="117" y="431"/>
                </a:moveTo>
                <a:lnTo>
                  <a:pt x="86" y="341"/>
                </a:lnTo>
                <a:lnTo>
                  <a:pt x="88" y="287"/>
                </a:lnTo>
                <a:lnTo>
                  <a:pt x="69" y="236"/>
                </a:lnTo>
                <a:lnTo>
                  <a:pt x="71" y="182"/>
                </a:lnTo>
                <a:lnTo>
                  <a:pt x="61" y="120"/>
                </a:lnTo>
                <a:lnTo>
                  <a:pt x="30" y="60"/>
                </a:lnTo>
                <a:lnTo>
                  <a:pt x="0" y="1"/>
                </a:lnTo>
                <a:lnTo>
                  <a:pt x="15" y="0"/>
                </a:lnTo>
              </a:path>
            </a:pathLst>
          </a:custGeom>
          <a:noFill/>
          <a:ln w="76200" cap="rnd" cmpd="sng">
            <a:solidFill>
              <a:srgbClr val="FF66FF"/>
            </a:solidFill>
            <a:prstDash val="solid"/>
            <a:round/>
            <a:headEnd type="none" w="sm" len="sm"/>
            <a:tailEnd type="none" w="sm" len="sm"/>
          </a:ln>
        </p:spPr>
        <p:txBody>
          <a:bodyPr/>
          <a:lstStyle/>
          <a:p>
            <a:endParaRPr lang="en-US">
              <a:latin typeface="+mn-lt"/>
            </a:endParaRPr>
          </a:p>
        </p:txBody>
      </p:sp>
      <p:sp>
        <p:nvSpPr>
          <p:cNvPr id="3153960" name="Freeform 49"/>
          <p:cNvSpPr>
            <a:spLocks/>
          </p:cNvSpPr>
          <p:nvPr/>
        </p:nvSpPr>
        <p:spPr bwMode="auto">
          <a:xfrm>
            <a:off x="3887788" y="4802188"/>
            <a:ext cx="106362" cy="657225"/>
          </a:xfrm>
          <a:custGeom>
            <a:avLst/>
            <a:gdLst>
              <a:gd name="T0" fmla="*/ 92 w 93"/>
              <a:gd name="T1" fmla="*/ 517 h 518"/>
              <a:gd name="T2" fmla="*/ 90 w 93"/>
              <a:gd name="T3" fmla="*/ 408 h 518"/>
              <a:gd name="T4" fmla="*/ 59 w 93"/>
              <a:gd name="T5" fmla="*/ 348 h 518"/>
              <a:gd name="T6" fmla="*/ 40 w 93"/>
              <a:gd name="T7" fmla="*/ 297 h 518"/>
              <a:gd name="T8" fmla="*/ 0 w 93"/>
              <a:gd name="T9" fmla="*/ 250 h 518"/>
              <a:gd name="T10" fmla="*/ 38 w 93"/>
              <a:gd name="T11" fmla="*/ 147 h 518"/>
              <a:gd name="T12" fmla="*/ 79 w 93"/>
              <a:gd name="T13" fmla="*/ 66 h 518"/>
              <a:gd name="T14" fmla="*/ 90 w 93"/>
              <a:gd name="T15" fmla="*/ 0 h 518"/>
              <a:gd name="T16" fmla="*/ 46 w 93"/>
              <a:gd name="T17" fmla="*/ 9 h 5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
              <a:gd name="T28" fmla="*/ 0 h 518"/>
              <a:gd name="T29" fmla="*/ 93 w 93"/>
              <a:gd name="T30" fmla="*/ 518 h 5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 h="518">
                <a:moveTo>
                  <a:pt x="92" y="517"/>
                </a:moveTo>
                <a:lnTo>
                  <a:pt x="90" y="408"/>
                </a:lnTo>
                <a:lnTo>
                  <a:pt x="59" y="348"/>
                </a:lnTo>
                <a:lnTo>
                  <a:pt x="40" y="297"/>
                </a:lnTo>
                <a:lnTo>
                  <a:pt x="0" y="250"/>
                </a:lnTo>
                <a:lnTo>
                  <a:pt x="38" y="147"/>
                </a:lnTo>
                <a:lnTo>
                  <a:pt x="79" y="66"/>
                </a:lnTo>
                <a:lnTo>
                  <a:pt x="90" y="0"/>
                </a:lnTo>
                <a:lnTo>
                  <a:pt x="46" y="9"/>
                </a:lnTo>
              </a:path>
            </a:pathLst>
          </a:custGeom>
          <a:noFill/>
          <a:ln w="50800" cap="rnd" cmpd="sng">
            <a:solidFill>
              <a:srgbClr val="FF66FF"/>
            </a:solidFill>
            <a:prstDash val="solid"/>
            <a:round/>
            <a:headEnd type="none" w="sm" len="sm"/>
            <a:tailEnd type="none" w="sm" len="sm"/>
          </a:ln>
        </p:spPr>
        <p:txBody>
          <a:bodyPr/>
          <a:lstStyle/>
          <a:p>
            <a:endParaRPr lang="en-US">
              <a:latin typeface="+mn-lt"/>
            </a:endParaRPr>
          </a:p>
        </p:txBody>
      </p:sp>
      <p:sp>
        <p:nvSpPr>
          <p:cNvPr id="3153961" name="Freeform 50"/>
          <p:cNvSpPr>
            <a:spLocks/>
          </p:cNvSpPr>
          <p:nvPr/>
        </p:nvSpPr>
        <p:spPr bwMode="auto">
          <a:xfrm>
            <a:off x="1743075" y="3313113"/>
            <a:ext cx="6229350" cy="982662"/>
          </a:xfrm>
          <a:custGeom>
            <a:avLst/>
            <a:gdLst>
              <a:gd name="T0" fmla="*/ 0 w 5430"/>
              <a:gd name="T1" fmla="*/ 354 h 775"/>
              <a:gd name="T2" fmla="*/ 45 w 5430"/>
              <a:gd name="T3" fmla="*/ 249 h 775"/>
              <a:gd name="T4" fmla="*/ 120 w 5430"/>
              <a:gd name="T5" fmla="*/ 174 h 775"/>
              <a:gd name="T6" fmla="*/ 210 w 5430"/>
              <a:gd name="T7" fmla="*/ 144 h 775"/>
              <a:gd name="T8" fmla="*/ 300 w 5430"/>
              <a:gd name="T9" fmla="*/ 129 h 775"/>
              <a:gd name="T10" fmla="*/ 405 w 5430"/>
              <a:gd name="T11" fmla="*/ 129 h 775"/>
              <a:gd name="T12" fmla="*/ 525 w 5430"/>
              <a:gd name="T13" fmla="*/ 129 h 775"/>
              <a:gd name="T14" fmla="*/ 615 w 5430"/>
              <a:gd name="T15" fmla="*/ 189 h 775"/>
              <a:gd name="T16" fmla="*/ 690 w 5430"/>
              <a:gd name="T17" fmla="*/ 279 h 775"/>
              <a:gd name="T18" fmla="*/ 735 w 5430"/>
              <a:gd name="T19" fmla="*/ 384 h 775"/>
              <a:gd name="T20" fmla="*/ 795 w 5430"/>
              <a:gd name="T21" fmla="*/ 474 h 775"/>
              <a:gd name="T22" fmla="*/ 855 w 5430"/>
              <a:gd name="T23" fmla="*/ 564 h 775"/>
              <a:gd name="T24" fmla="*/ 945 w 5430"/>
              <a:gd name="T25" fmla="*/ 639 h 775"/>
              <a:gd name="T26" fmla="*/ 1065 w 5430"/>
              <a:gd name="T27" fmla="*/ 684 h 775"/>
              <a:gd name="T28" fmla="*/ 1185 w 5430"/>
              <a:gd name="T29" fmla="*/ 699 h 775"/>
              <a:gd name="T30" fmla="*/ 1305 w 5430"/>
              <a:gd name="T31" fmla="*/ 669 h 775"/>
              <a:gd name="T32" fmla="*/ 1410 w 5430"/>
              <a:gd name="T33" fmla="*/ 579 h 775"/>
              <a:gd name="T34" fmla="*/ 1470 w 5430"/>
              <a:gd name="T35" fmla="*/ 474 h 775"/>
              <a:gd name="T36" fmla="*/ 1530 w 5430"/>
              <a:gd name="T37" fmla="*/ 354 h 775"/>
              <a:gd name="T38" fmla="*/ 1620 w 5430"/>
              <a:gd name="T39" fmla="*/ 264 h 775"/>
              <a:gd name="T40" fmla="*/ 1695 w 5430"/>
              <a:gd name="T41" fmla="*/ 189 h 775"/>
              <a:gd name="T42" fmla="*/ 1815 w 5430"/>
              <a:gd name="T43" fmla="*/ 159 h 775"/>
              <a:gd name="T44" fmla="*/ 1920 w 5430"/>
              <a:gd name="T45" fmla="*/ 159 h 775"/>
              <a:gd name="T46" fmla="*/ 2100 w 5430"/>
              <a:gd name="T47" fmla="*/ 159 h 775"/>
              <a:gd name="T48" fmla="*/ 2190 w 5430"/>
              <a:gd name="T49" fmla="*/ 174 h 775"/>
              <a:gd name="T50" fmla="*/ 2280 w 5430"/>
              <a:gd name="T51" fmla="*/ 249 h 775"/>
              <a:gd name="T52" fmla="*/ 2400 w 5430"/>
              <a:gd name="T53" fmla="*/ 324 h 775"/>
              <a:gd name="T54" fmla="*/ 2490 w 5430"/>
              <a:gd name="T55" fmla="*/ 399 h 775"/>
              <a:gd name="T56" fmla="*/ 2565 w 5430"/>
              <a:gd name="T57" fmla="*/ 474 h 775"/>
              <a:gd name="T58" fmla="*/ 2670 w 5430"/>
              <a:gd name="T59" fmla="*/ 534 h 775"/>
              <a:gd name="T60" fmla="*/ 2760 w 5430"/>
              <a:gd name="T61" fmla="*/ 594 h 775"/>
              <a:gd name="T62" fmla="*/ 2865 w 5430"/>
              <a:gd name="T63" fmla="*/ 639 h 775"/>
              <a:gd name="T64" fmla="*/ 3075 w 5430"/>
              <a:gd name="T65" fmla="*/ 639 h 775"/>
              <a:gd name="T66" fmla="*/ 3195 w 5430"/>
              <a:gd name="T67" fmla="*/ 594 h 775"/>
              <a:gd name="T68" fmla="*/ 3270 w 5430"/>
              <a:gd name="T69" fmla="*/ 474 h 775"/>
              <a:gd name="T70" fmla="*/ 3330 w 5430"/>
              <a:gd name="T71" fmla="*/ 354 h 775"/>
              <a:gd name="T72" fmla="*/ 3375 w 5430"/>
              <a:gd name="T73" fmla="*/ 234 h 775"/>
              <a:gd name="T74" fmla="*/ 3465 w 5430"/>
              <a:gd name="T75" fmla="*/ 144 h 775"/>
              <a:gd name="T76" fmla="*/ 3585 w 5430"/>
              <a:gd name="T77" fmla="*/ 84 h 775"/>
              <a:gd name="T78" fmla="*/ 3705 w 5430"/>
              <a:gd name="T79" fmla="*/ 69 h 775"/>
              <a:gd name="T80" fmla="*/ 3825 w 5430"/>
              <a:gd name="T81" fmla="*/ 69 h 775"/>
              <a:gd name="T82" fmla="*/ 3945 w 5430"/>
              <a:gd name="T83" fmla="*/ 84 h 775"/>
              <a:gd name="T84" fmla="*/ 4035 w 5430"/>
              <a:gd name="T85" fmla="*/ 159 h 775"/>
              <a:gd name="T86" fmla="*/ 4110 w 5430"/>
              <a:gd name="T87" fmla="*/ 234 h 775"/>
              <a:gd name="T88" fmla="*/ 4185 w 5430"/>
              <a:gd name="T89" fmla="*/ 324 h 775"/>
              <a:gd name="T90" fmla="*/ 4230 w 5430"/>
              <a:gd name="T91" fmla="*/ 429 h 775"/>
              <a:gd name="T92" fmla="*/ 4305 w 5430"/>
              <a:gd name="T93" fmla="*/ 534 h 775"/>
              <a:gd name="T94" fmla="*/ 4395 w 5430"/>
              <a:gd name="T95" fmla="*/ 654 h 775"/>
              <a:gd name="T96" fmla="*/ 4500 w 5430"/>
              <a:gd name="T97" fmla="*/ 744 h 775"/>
              <a:gd name="T98" fmla="*/ 4680 w 5430"/>
              <a:gd name="T99" fmla="*/ 774 h 775"/>
              <a:gd name="T100" fmla="*/ 4800 w 5430"/>
              <a:gd name="T101" fmla="*/ 774 h 775"/>
              <a:gd name="T102" fmla="*/ 4890 w 5430"/>
              <a:gd name="T103" fmla="*/ 699 h 775"/>
              <a:gd name="T104" fmla="*/ 4950 w 5430"/>
              <a:gd name="T105" fmla="*/ 579 h 775"/>
              <a:gd name="T106" fmla="*/ 4980 w 5430"/>
              <a:gd name="T107" fmla="*/ 429 h 775"/>
              <a:gd name="T108" fmla="*/ 4995 w 5430"/>
              <a:gd name="T109" fmla="*/ 309 h 775"/>
              <a:gd name="T110" fmla="*/ 5010 w 5430"/>
              <a:gd name="T111" fmla="*/ 189 h 775"/>
              <a:gd name="T112" fmla="*/ 5070 w 5430"/>
              <a:gd name="T113" fmla="*/ 99 h 775"/>
              <a:gd name="T114" fmla="*/ 5160 w 5430"/>
              <a:gd name="T115" fmla="*/ 54 h 775"/>
              <a:gd name="T116" fmla="*/ 5265 w 5430"/>
              <a:gd name="T117" fmla="*/ 39 h 775"/>
              <a:gd name="T118" fmla="*/ 5370 w 5430"/>
              <a:gd name="T119" fmla="*/ 39 h 775"/>
              <a:gd name="T120" fmla="*/ 5429 w 5430"/>
              <a:gd name="T121" fmla="*/ 54 h 7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30"/>
              <a:gd name="T184" fmla="*/ 0 h 775"/>
              <a:gd name="T185" fmla="*/ 5430 w 5430"/>
              <a:gd name="T186" fmla="*/ 775 h 7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30" h="775">
                <a:moveTo>
                  <a:pt x="6" y="432"/>
                </a:moveTo>
                <a:lnTo>
                  <a:pt x="0" y="354"/>
                </a:lnTo>
                <a:lnTo>
                  <a:pt x="15" y="294"/>
                </a:lnTo>
                <a:lnTo>
                  <a:pt x="45" y="249"/>
                </a:lnTo>
                <a:lnTo>
                  <a:pt x="75" y="204"/>
                </a:lnTo>
                <a:lnTo>
                  <a:pt x="120" y="174"/>
                </a:lnTo>
                <a:lnTo>
                  <a:pt x="165" y="159"/>
                </a:lnTo>
                <a:lnTo>
                  <a:pt x="210" y="144"/>
                </a:lnTo>
                <a:lnTo>
                  <a:pt x="255" y="129"/>
                </a:lnTo>
                <a:lnTo>
                  <a:pt x="300" y="129"/>
                </a:lnTo>
                <a:lnTo>
                  <a:pt x="360" y="129"/>
                </a:lnTo>
                <a:lnTo>
                  <a:pt x="405" y="129"/>
                </a:lnTo>
                <a:lnTo>
                  <a:pt x="465" y="129"/>
                </a:lnTo>
                <a:lnTo>
                  <a:pt x="525" y="129"/>
                </a:lnTo>
                <a:lnTo>
                  <a:pt x="570" y="144"/>
                </a:lnTo>
                <a:lnTo>
                  <a:pt x="615" y="189"/>
                </a:lnTo>
                <a:lnTo>
                  <a:pt x="660" y="234"/>
                </a:lnTo>
                <a:lnTo>
                  <a:pt x="690" y="279"/>
                </a:lnTo>
                <a:lnTo>
                  <a:pt x="720" y="324"/>
                </a:lnTo>
                <a:lnTo>
                  <a:pt x="735" y="384"/>
                </a:lnTo>
                <a:lnTo>
                  <a:pt x="765" y="429"/>
                </a:lnTo>
                <a:lnTo>
                  <a:pt x="795" y="474"/>
                </a:lnTo>
                <a:lnTo>
                  <a:pt x="825" y="519"/>
                </a:lnTo>
                <a:lnTo>
                  <a:pt x="855" y="564"/>
                </a:lnTo>
                <a:lnTo>
                  <a:pt x="900" y="609"/>
                </a:lnTo>
                <a:lnTo>
                  <a:pt x="945" y="639"/>
                </a:lnTo>
                <a:lnTo>
                  <a:pt x="1005" y="669"/>
                </a:lnTo>
                <a:lnTo>
                  <a:pt x="1065" y="684"/>
                </a:lnTo>
                <a:lnTo>
                  <a:pt x="1125" y="699"/>
                </a:lnTo>
                <a:lnTo>
                  <a:pt x="1185" y="699"/>
                </a:lnTo>
                <a:lnTo>
                  <a:pt x="1245" y="699"/>
                </a:lnTo>
                <a:lnTo>
                  <a:pt x="1305" y="669"/>
                </a:lnTo>
                <a:lnTo>
                  <a:pt x="1365" y="624"/>
                </a:lnTo>
                <a:lnTo>
                  <a:pt x="1410" y="579"/>
                </a:lnTo>
                <a:lnTo>
                  <a:pt x="1440" y="534"/>
                </a:lnTo>
                <a:lnTo>
                  <a:pt x="1470" y="474"/>
                </a:lnTo>
                <a:lnTo>
                  <a:pt x="1500" y="414"/>
                </a:lnTo>
                <a:lnTo>
                  <a:pt x="1530" y="354"/>
                </a:lnTo>
                <a:lnTo>
                  <a:pt x="1560" y="309"/>
                </a:lnTo>
                <a:lnTo>
                  <a:pt x="1620" y="264"/>
                </a:lnTo>
                <a:lnTo>
                  <a:pt x="1650" y="219"/>
                </a:lnTo>
                <a:lnTo>
                  <a:pt x="1695" y="189"/>
                </a:lnTo>
                <a:lnTo>
                  <a:pt x="1755" y="159"/>
                </a:lnTo>
                <a:lnTo>
                  <a:pt x="1815" y="159"/>
                </a:lnTo>
                <a:lnTo>
                  <a:pt x="1860" y="159"/>
                </a:lnTo>
                <a:lnTo>
                  <a:pt x="1920" y="159"/>
                </a:lnTo>
                <a:lnTo>
                  <a:pt x="2040" y="159"/>
                </a:lnTo>
                <a:lnTo>
                  <a:pt x="2100" y="159"/>
                </a:lnTo>
                <a:lnTo>
                  <a:pt x="2145" y="159"/>
                </a:lnTo>
                <a:lnTo>
                  <a:pt x="2190" y="174"/>
                </a:lnTo>
                <a:lnTo>
                  <a:pt x="2235" y="204"/>
                </a:lnTo>
                <a:lnTo>
                  <a:pt x="2280" y="249"/>
                </a:lnTo>
                <a:lnTo>
                  <a:pt x="2340" y="279"/>
                </a:lnTo>
                <a:lnTo>
                  <a:pt x="2400" y="324"/>
                </a:lnTo>
                <a:lnTo>
                  <a:pt x="2445" y="369"/>
                </a:lnTo>
                <a:lnTo>
                  <a:pt x="2490" y="399"/>
                </a:lnTo>
                <a:lnTo>
                  <a:pt x="2520" y="444"/>
                </a:lnTo>
                <a:lnTo>
                  <a:pt x="2565" y="474"/>
                </a:lnTo>
                <a:lnTo>
                  <a:pt x="2625" y="504"/>
                </a:lnTo>
                <a:lnTo>
                  <a:pt x="2670" y="534"/>
                </a:lnTo>
                <a:lnTo>
                  <a:pt x="2715" y="564"/>
                </a:lnTo>
                <a:lnTo>
                  <a:pt x="2760" y="594"/>
                </a:lnTo>
                <a:lnTo>
                  <a:pt x="2820" y="624"/>
                </a:lnTo>
                <a:lnTo>
                  <a:pt x="2865" y="639"/>
                </a:lnTo>
                <a:lnTo>
                  <a:pt x="2985" y="639"/>
                </a:lnTo>
                <a:lnTo>
                  <a:pt x="3075" y="639"/>
                </a:lnTo>
                <a:lnTo>
                  <a:pt x="3135" y="639"/>
                </a:lnTo>
                <a:lnTo>
                  <a:pt x="3195" y="594"/>
                </a:lnTo>
                <a:lnTo>
                  <a:pt x="3225" y="534"/>
                </a:lnTo>
                <a:lnTo>
                  <a:pt x="3270" y="474"/>
                </a:lnTo>
                <a:lnTo>
                  <a:pt x="3300" y="414"/>
                </a:lnTo>
                <a:lnTo>
                  <a:pt x="3330" y="354"/>
                </a:lnTo>
                <a:lnTo>
                  <a:pt x="3360" y="294"/>
                </a:lnTo>
                <a:lnTo>
                  <a:pt x="3375" y="234"/>
                </a:lnTo>
                <a:lnTo>
                  <a:pt x="3420" y="189"/>
                </a:lnTo>
                <a:lnTo>
                  <a:pt x="3465" y="144"/>
                </a:lnTo>
                <a:lnTo>
                  <a:pt x="3525" y="114"/>
                </a:lnTo>
                <a:lnTo>
                  <a:pt x="3585" y="84"/>
                </a:lnTo>
                <a:lnTo>
                  <a:pt x="3645" y="69"/>
                </a:lnTo>
                <a:lnTo>
                  <a:pt x="3705" y="69"/>
                </a:lnTo>
                <a:lnTo>
                  <a:pt x="3765" y="69"/>
                </a:lnTo>
                <a:lnTo>
                  <a:pt x="3825" y="69"/>
                </a:lnTo>
                <a:lnTo>
                  <a:pt x="3885" y="69"/>
                </a:lnTo>
                <a:lnTo>
                  <a:pt x="3945" y="84"/>
                </a:lnTo>
                <a:lnTo>
                  <a:pt x="3990" y="114"/>
                </a:lnTo>
                <a:lnTo>
                  <a:pt x="4035" y="159"/>
                </a:lnTo>
                <a:lnTo>
                  <a:pt x="4080" y="189"/>
                </a:lnTo>
                <a:lnTo>
                  <a:pt x="4110" y="234"/>
                </a:lnTo>
                <a:lnTo>
                  <a:pt x="4155" y="279"/>
                </a:lnTo>
                <a:lnTo>
                  <a:pt x="4185" y="324"/>
                </a:lnTo>
                <a:lnTo>
                  <a:pt x="4215" y="369"/>
                </a:lnTo>
                <a:lnTo>
                  <a:pt x="4230" y="429"/>
                </a:lnTo>
                <a:lnTo>
                  <a:pt x="4275" y="489"/>
                </a:lnTo>
                <a:lnTo>
                  <a:pt x="4305" y="534"/>
                </a:lnTo>
                <a:lnTo>
                  <a:pt x="4350" y="594"/>
                </a:lnTo>
                <a:lnTo>
                  <a:pt x="4395" y="654"/>
                </a:lnTo>
                <a:lnTo>
                  <a:pt x="4440" y="699"/>
                </a:lnTo>
                <a:lnTo>
                  <a:pt x="4500" y="744"/>
                </a:lnTo>
                <a:lnTo>
                  <a:pt x="4560" y="774"/>
                </a:lnTo>
                <a:lnTo>
                  <a:pt x="4680" y="774"/>
                </a:lnTo>
                <a:lnTo>
                  <a:pt x="4740" y="774"/>
                </a:lnTo>
                <a:lnTo>
                  <a:pt x="4800" y="774"/>
                </a:lnTo>
                <a:lnTo>
                  <a:pt x="4860" y="744"/>
                </a:lnTo>
                <a:lnTo>
                  <a:pt x="4890" y="699"/>
                </a:lnTo>
                <a:lnTo>
                  <a:pt x="4935" y="639"/>
                </a:lnTo>
                <a:lnTo>
                  <a:pt x="4950" y="579"/>
                </a:lnTo>
                <a:lnTo>
                  <a:pt x="4980" y="519"/>
                </a:lnTo>
                <a:lnTo>
                  <a:pt x="4980" y="429"/>
                </a:lnTo>
                <a:lnTo>
                  <a:pt x="4995" y="369"/>
                </a:lnTo>
                <a:lnTo>
                  <a:pt x="4995" y="309"/>
                </a:lnTo>
                <a:lnTo>
                  <a:pt x="4995" y="249"/>
                </a:lnTo>
                <a:lnTo>
                  <a:pt x="5010" y="189"/>
                </a:lnTo>
                <a:lnTo>
                  <a:pt x="5040" y="144"/>
                </a:lnTo>
                <a:lnTo>
                  <a:pt x="5070" y="99"/>
                </a:lnTo>
                <a:lnTo>
                  <a:pt x="5115" y="69"/>
                </a:lnTo>
                <a:lnTo>
                  <a:pt x="5160" y="54"/>
                </a:lnTo>
                <a:lnTo>
                  <a:pt x="5220" y="39"/>
                </a:lnTo>
                <a:lnTo>
                  <a:pt x="5265" y="39"/>
                </a:lnTo>
                <a:lnTo>
                  <a:pt x="5325" y="39"/>
                </a:lnTo>
                <a:lnTo>
                  <a:pt x="5370" y="39"/>
                </a:lnTo>
                <a:lnTo>
                  <a:pt x="5429" y="39"/>
                </a:lnTo>
                <a:lnTo>
                  <a:pt x="5429" y="54"/>
                </a:lnTo>
                <a:lnTo>
                  <a:pt x="5429" y="0"/>
                </a:lnTo>
              </a:path>
            </a:pathLst>
          </a:custGeom>
          <a:noFill/>
          <a:ln w="127000" cap="rnd" cmpd="sng">
            <a:solidFill>
              <a:srgbClr val="66FF33"/>
            </a:solidFill>
            <a:prstDash val="solid"/>
            <a:round/>
            <a:headEnd type="none" w="sm" len="sm"/>
            <a:tailEnd type="none" w="sm" len="sm"/>
          </a:ln>
        </p:spPr>
        <p:txBody>
          <a:bodyPr/>
          <a:lstStyle/>
          <a:p>
            <a:endParaRPr lang="en-US">
              <a:latin typeface="+mn-lt"/>
            </a:endParaRPr>
          </a:p>
        </p:txBody>
      </p:sp>
      <p:sp>
        <p:nvSpPr>
          <p:cNvPr id="3153962" name="Oval 51"/>
          <p:cNvSpPr>
            <a:spLocks noChangeArrowheads="1"/>
          </p:cNvSpPr>
          <p:nvPr/>
        </p:nvSpPr>
        <p:spPr bwMode="auto">
          <a:xfrm>
            <a:off x="5913438" y="3840163"/>
            <a:ext cx="147637" cy="163512"/>
          </a:xfrm>
          <a:prstGeom prst="ellipse">
            <a:avLst/>
          </a:prstGeom>
          <a:solidFill>
            <a:schemeClr val="bg1"/>
          </a:solidFill>
          <a:ln w="101600">
            <a:solidFill>
              <a:srgbClr val="FF0033"/>
            </a:solidFill>
            <a:round/>
            <a:headEnd/>
            <a:tailEnd/>
          </a:ln>
        </p:spPr>
        <p:txBody>
          <a:bodyPr wrap="none" anchor="ctr"/>
          <a:lstStyle/>
          <a:p>
            <a:endParaRPr lang="en-US">
              <a:latin typeface="+mn-lt"/>
            </a:endParaRPr>
          </a:p>
        </p:txBody>
      </p:sp>
      <p:sp>
        <p:nvSpPr>
          <p:cNvPr id="3153963" name="Freeform 52"/>
          <p:cNvSpPr>
            <a:spLocks/>
          </p:cNvSpPr>
          <p:nvPr/>
        </p:nvSpPr>
        <p:spPr bwMode="auto">
          <a:xfrm>
            <a:off x="5562600" y="4633913"/>
            <a:ext cx="315913" cy="558800"/>
          </a:xfrm>
          <a:custGeom>
            <a:avLst/>
            <a:gdLst>
              <a:gd name="T0" fmla="*/ 275 w 276"/>
              <a:gd name="T1" fmla="*/ 440 h 441"/>
              <a:gd name="T2" fmla="*/ 198 w 276"/>
              <a:gd name="T3" fmla="*/ 385 h 441"/>
              <a:gd name="T4" fmla="*/ 173 w 276"/>
              <a:gd name="T5" fmla="*/ 344 h 441"/>
              <a:gd name="T6" fmla="*/ 145 w 276"/>
              <a:gd name="T7" fmla="*/ 290 h 441"/>
              <a:gd name="T8" fmla="*/ 116 w 276"/>
              <a:gd name="T9" fmla="*/ 235 h 441"/>
              <a:gd name="T10" fmla="*/ 88 w 276"/>
              <a:gd name="T11" fmla="*/ 179 h 441"/>
              <a:gd name="T12" fmla="*/ 63 w 276"/>
              <a:gd name="T13" fmla="*/ 138 h 441"/>
              <a:gd name="T14" fmla="*/ 53 w 276"/>
              <a:gd name="T15" fmla="*/ 95 h 441"/>
              <a:gd name="T16" fmla="*/ 25 w 276"/>
              <a:gd name="T17" fmla="*/ 40 h 441"/>
              <a:gd name="T18" fmla="*/ 0 w 276"/>
              <a:gd name="T19" fmla="*/ 0 h 441"/>
              <a:gd name="T20" fmla="*/ 27 w 276"/>
              <a:gd name="T21" fmla="*/ 5 h 4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6"/>
              <a:gd name="T34" fmla="*/ 0 h 441"/>
              <a:gd name="T35" fmla="*/ 276 w 276"/>
              <a:gd name="T36" fmla="*/ 441 h 4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6" h="441">
                <a:moveTo>
                  <a:pt x="275" y="440"/>
                </a:moveTo>
                <a:lnTo>
                  <a:pt x="198" y="385"/>
                </a:lnTo>
                <a:lnTo>
                  <a:pt x="173" y="344"/>
                </a:lnTo>
                <a:lnTo>
                  <a:pt x="145" y="290"/>
                </a:lnTo>
                <a:lnTo>
                  <a:pt x="116" y="235"/>
                </a:lnTo>
                <a:lnTo>
                  <a:pt x="88" y="179"/>
                </a:lnTo>
                <a:lnTo>
                  <a:pt x="63" y="138"/>
                </a:lnTo>
                <a:lnTo>
                  <a:pt x="53" y="95"/>
                </a:lnTo>
                <a:lnTo>
                  <a:pt x="25" y="40"/>
                </a:lnTo>
                <a:lnTo>
                  <a:pt x="0" y="0"/>
                </a:lnTo>
                <a:lnTo>
                  <a:pt x="27" y="5"/>
                </a:lnTo>
              </a:path>
            </a:pathLst>
          </a:custGeom>
          <a:noFill/>
          <a:ln w="76200" cap="rnd" cmpd="sng">
            <a:solidFill>
              <a:srgbClr val="FF66FF"/>
            </a:solidFill>
            <a:prstDash val="solid"/>
            <a:round/>
            <a:headEnd type="none" w="sm" len="sm"/>
            <a:tailEnd type="none" w="sm" len="sm"/>
          </a:ln>
        </p:spPr>
        <p:txBody>
          <a:bodyPr/>
          <a:lstStyle/>
          <a:p>
            <a:endParaRPr lang="en-US">
              <a:latin typeface="+mn-lt"/>
            </a:endParaRPr>
          </a:p>
        </p:txBody>
      </p:sp>
      <p:sp>
        <p:nvSpPr>
          <p:cNvPr id="3153964" name="Rectangle 53"/>
          <p:cNvSpPr>
            <a:spLocks noChangeArrowheads="1"/>
          </p:cNvSpPr>
          <p:nvPr/>
        </p:nvSpPr>
        <p:spPr bwMode="auto">
          <a:xfrm>
            <a:off x="3398838" y="4470400"/>
            <a:ext cx="3140075" cy="1157288"/>
          </a:xfrm>
          <a:prstGeom prst="rect">
            <a:avLst/>
          </a:prstGeom>
          <a:noFill/>
          <a:ln w="9525">
            <a:noFill/>
            <a:miter lim="800000"/>
            <a:headEnd/>
            <a:tailEnd/>
          </a:ln>
        </p:spPr>
        <p:txBody>
          <a:bodyPr wrap="none" anchor="ctr"/>
          <a:lstStyle/>
          <a:p>
            <a:endParaRPr lang="en-US">
              <a:latin typeface="+mn-lt"/>
            </a:endParaRPr>
          </a:p>
        </p:txBody>
      </p:sp>
      <p:sp>
        <p:nvSpPr>
          <p:cNvPr id="3153965" name="Rectangle 54"/>
          <p:cNvSpPr>
            <a:spLocks noChangeArrowheads="1"/>
          </p:cNvSpPr>
          <p:nvPr/>
        </p:nvSpPr>
        <p:spPr bwMode="auto">
          <a:xfrm>
            <a:off x="2505075" y="4495800"/>
            <a:ext cx="2032608" cy="1016305"/>
          </a:xfrm>
          <a:prstGeom prst="rect">
            <a:avLst/>
          </a:prstGeom>
          <a:noFill/>
          <a:ln w="9525">
            <a:noFill/>
            <a:miter lim="800000"/>
            <a:headEnd/>
            <a:tailEnd/>
          </a:ln>
        </p:spPr>
        <p:txBody>
          <a:bodyPr wrap="none" lIns="92075" tIns="46038" rIns="92075" bIns="46038">
            <a:spAutoFit/>
          </a:bodyPr>
          <a:lstStyle/>
          <a:p>
            <a:pPr lvl="4" eaLnBrk="0" hangingPunct="0"/>
            <a:endParaRPr lang="en-US" sz="6000" b="1">
              <a:latin typeface="+mn-lt"/>
            </a:endParaRPr>
          </a:p>
        </p:txBody>
      </p:sp>
      <p:grpSp>
        <p:nvGrpSpPr>
          <p:cNvPr id="3" name="Group 55"/>
          <p:cNvGrpSpPr>
            <a:grpSpLocks/>
          </p:cNvGrpSpPr>
          <p:nvPr/>
        </p:nvGrpSpPr>
        <p:grpSpPr bwMode="auto">
          <a:xfrm>
            <a:off x="3748088" y="2419350"/>
            <a:ext cx="623887" cy="142875"/>
            <a:chOff x="2080" y="928"/>
            <a:chExt cx="544" cy="112"/>
          </a:xfrm>
        </p:grpSpPr>
        <p:sp>
          <p:nvSpPr>
            <p:cNvPr id="3153988" name="AutoShape 56"/>
            <p:cNvSpPr>
              <a:spLocks noChangeArrowheads="1"/>
            </p:cNvSpPr>
            <p:nvPr/>
          </p:nvSpPr>
          <p:spPr bwMode="auto">
            <a:xfrm>
              <a:off x="2080" y="928"/>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sp>
          <p:nvSpPr>
            <p:cNvPr id="3153989" name="AutoShape 57"/>
            <p:cNvSpPr>
              <a:spLocks noChangeArrowheads="1"/>
            </p:cNvSpPr>
            <p:nvPr/>
          </p:nvSpPr>
          <p:spPr bwMode="auto">
            <a:xfrm>
              <a:off x="2368" y="928"/>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grpSp>
      <p:grpSp>
        <p:nvGrpSpPr>
          <p:cNvPr id="4" name="Group 58"/>
          <p:cNvGrpSpPr>
            <a:grpSpLocks/>
          </p:cNvGrpSpPr>
          <p:nvPr/>
        </p:nvGrpSpPr>
        <p:grpSpPr bwMode="auto">
          <a:xfrm>
            <a:off x="3913188" y="2601913"/>
            <a:ext cx="623887" cy="142875"/>
            <a:chOff x="2224" y="1072"/>
            <a:chExt cx="544" cy="112"/>
          </a:xfrm>
        </p:grpSpPr>
        <p:sp>
          <p:nvSpPr>
            <p:cNvPr id="3153986" name="AutoShape 59"/>
            <p:cNvSpPr>
              <a:spLocks noChangeArrowheads="1"/>
            </p:cNvSpPr>
            <p:nvPr/>
          </p:nvSpPr>
          <p:spPr bwMode="auto">
            <a:xfrm>
              <a:off x="2224" y="1072"/>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sp>
          <p:nvSpPr>
            <p:cNvPr id="3153987" name="AutoShape 60"/>
            <p:cNvSpPr>
              <a:spLocks noChangeArrowheads="1"/>
            </p:cNvSpPr>
            <p:nvPr/>
          </p:nvSpPr>
          <p:spPr bwMode="auto">
            <a:xfrm>
              <a:off x="2512" y="1072"/>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grpSp>
      <p:grpSp>
        <p:nvGrpSpPr>
          <p:cNvPr id="5" name="Group 61"/>
          <p:cNvGrpSpPr>
            <a:grpSpLocks/>
          </p:cNvGrpSpPr>
          <p:nvPr/>
        </p:nvGrpSpPr>
        <p:grpSpPr bwMode="auto">
          <a:xfrm>
            <a:off x="3803650" y="2786063"/>
            <a:ext cx="623888" cy="141287"/>
            <a:chOff x="2128" y="1216"/>
            <a:chExt cx="544" cy="112"/>
          </a:xfrm>
        </p:grpSpPr>
        <p:sp>
          <p:nvSpPr>
            <p:cNvPr id="3153984" name="AutoShape 62"/>
            <p:cNvSpPr>
              <a:spLocks noChangeArrowheads="1"/>
            </p:cNvSpPr>
            <p:nvPr/>
          </p:nvSpPr>
          <p:spPr bwMode="auto">
            <a:xfrm>
              <a:off x="2128" y="1216"/>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sp>
          <p:nvSpPr>
            <p:cNvPr id="3153985" name="AutoShape 63"/>
            <p:cNvSpPr>
              <a:spLocks noChangeArrowheads="1"/>
            </p:cNvSpPr>
            <p:nvPr/>
          </p:nvSpPr>
          <p:spPr bwMode="auto">
            <a:xfrm>
              <a:off x="2416" y="1216"/>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grpSp>
      <p:grpSp>
        <p:nvGrpSpPr>
          <p:cNvPr id="6" name="Group 64"/>
          <p:cNvGrpSpPr>
            <a:grpSpLocks/>
          </p:cNvGrpSpPr>
          <p:nvPr/>
        </p:nvGrpSpPr>
        <p:grpSpPr bwMode="auto">
          <a:xfrm>
            <a:off x="3968750" y="2968625"/>
            <a:ext cx="623888" cy="141288"/>
            <a:chOff x="2272" y="1360"/>
            <a:chExt cx="544" cy="112"/>
          </a:xfrm>
        </p:grpSpPr>
        <p:sp>
          <p:nvSpPr>
            <p:cNvPr id="3153982" name="AutoShape 65"/>
            <p:cNvSpPr>
              <a:spLocks noChangeArrowheads="1"/>
            </p:cNvSpPr>
            <p:nvPr/>
          </p:nvSpPr>
          <p:spPr bwMode="auto">
            <a:xfrm>
              <a:off x="2272" y="1360"/>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sp>
          <p:nvSpPr>
            <p:cNvPr id="3153983" name="AutoShape 66"/>
            <p:cNvSpPr>
              <a:spLocks noChangeArrowheads="1"/>
            </p:cNvSpPr>
            <p:nvPr/>
          </p:nvSpPr>
          <p:spPr bwMode="auto">
            <a:xfrm>
              <a:off x="2560" y="1360"/>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grpSp>
      <p:grpSp>
        <p:nvGrpSpPr>
          <p:cNvPr id="7" name="Group 67"/>
          <p:cNvGrpSpPr>
            <a:grpSpLocks/>
          </p:cNvGrpSpPr>
          <p:nvPr/>
        </p:nvGrpSpPr>
        <p:grpSpPr bwMode="auto">
          <a:xfrm>
            <a:off x="3857625" y="2236788"/>
            <a:ext cx="625475" cy="142875"/>
            <a:chOff x="2176" y="784"/>
            <a:chExt cx="544" cy="112"/>
          </a:xfrm>
        </p:grpSpPr>
        <p:sp>
          <p:nvSpPr>
            <p:cNvPr id="3153980" name="AutoShape 68"/>
            <p:cNvSpPr>
              <a:spLocks noChangeArrowheads="1"/>
            </p:cNvSpPr>
            <p:nvPr/>
          </p:nvSpPr>
          <p:spPr bwMode="auto">
            <a:xfrm>
              <a:off x="2176" y="784"/>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sp>
          <p:nvSpPr>
            <p:cNvPr id="3153981" name="AutoShape 69"/>
            <p:cNvSpPr>
              <a:spLocks noChangeArrowheads="1"/>
            </p:cNvSpPr>
            <p:nvPr/>
          </p:nvSpPr>
          <p:spPr bwMode="auto">
            <a:xfrm>
              <a:off x="2464" y="784"/>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grpSp>
      <p:grpSp>
        <p:nvGrpSpPr>
          <p:cNvPr id="8" name="Group 70"/>
          <p:cNvGrpSpPr>
            <a:grpSpLocks/>
          </p:cNvGrpSpPr>
          <p:nvPr/>
        </p:nvGrpSpPr>
        <p:grpSpPr bwMode="auto">
          <a:xfrm>
            <a:off x="3857625" y="3151188"/>
            <a:ext cx="625475" cy="141287"/>
            <a:chOff x="2176" y="1504"/>
            <a:chExt cx="544" cy="112"/>
          </a:xfrm>
        </p:grpSpPr>
        <p:sp>
          <p:nvSpPr>
            <p:cNvPr id="3153978" name="AutoShape 71"/>
            <p:cNvSpPr>
              <a:spLocks noChangeArrowheads="1"/>
            </p:cNvSpPr>
            <p:nvPr/>
          </p:nvSpPr>
          <p:spPr bwMode="auto">
            <a:xfrm>
              <a:off x="2176" y="1504"/>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sp>
          <p:nvSpPr>
            <p:cNvPr id="3153979" name="AutoShape 72"/>
            <p:cNvSpPr>
              <a:spLocks noChangeArrowheads="1"/>
            </p:cNvSpPr>
            <p:nvPr/>
          </p:nvSpPr>
          <p:spPr bwMode="auto">
            <a:xfrm>
              <a:off x="2464" y="1504"/>
              <a:ext cx="256" cy="112"/>
            </a:xfrm>
            <a:prstGeom prst="octagon">
              <a:avLst>
                <a:gd name="adj" fmla="val 29282"/>
              </a:avLst>
            </a:prstGeom>
            <a:noFill/>
            <a:ln w="50800">
              <a:solidFill>
                <a:schemeClr val="accent2"/>
              </a:solidFill>
              <a:miter lim="800000"/>
              <a:headEnd/>
              <a:tailEnd/>
            </a:ln>
          </p:spPr>
          <p:txBody>
            <a:bodyPr wrap="none" anchor="ctr"/>
            <a:lstStyle/>
            <a:p>
              <a:endParaRPr lang="en-US">
                <a:latin typeface="+mn-lt"/>
              </a:endParaRPr>
            </a:p>
          </p:txBody>
        </p:sp>
      </p:grpSp>
      <p:pic>
        <p:nvPicPr>
          <p:cNvPr id="3153972" name="Picture 73" descr="mite"/>
          <p:cNvPicPr>
            <a:picLocks noChangeAspect="1" noChangeArrowheads="1"/>
          </p:cNvPicPr>
          <p:nvPr/>
        </p:nvPicPr>
        <p:blipFill>
          <a:blip r:embed="rId2" cstate="print"/>
          <a:srcRect/>
          <a:stretch>
            <a:fillRect/>
          </a:stretch>
        </p:blipFill>
        <p:spPr bwMode="auto">
          <a:xfrm>
            <a:off x="2609850" y="2338388"/>
            <a:ext cx="587375" cy="598487"/>
          </a:xfrm>
          <a:prstGeom prst="rect">
            <a:avLst/>
          </a:prstGeom>
          <a:noFill/>
          <a:ln w="9525">
            <a:noFill/>
            <a:miter lim="800000"/>
            <a:headEnd/>
            <a:tailEnd/>
          </a:ln>
        </p:spPr>
      </p:pic>
      <p:pic>
        <p:nvPicPr>
          <p:cNvPr id="3153973" name="Picture 74" descr="mite"/>
          <p:cNvPicPr>
            <a:picLocks noChangeAspect="1" noChangeArrowheads="1"/>
          </p:cNvPicPr>
          <p:nvPr/>
        </p:nvPicPr>
        <p:blipFill>
          <a:blip r:embed="rId2" cstate="print"/>
          <a:srcRect/>
          <a:stretch>
            <a:fillRect/>
          </a:stretch>
        </p:blipFill>
        <p:spPr bwMode="auto">
          <a:xfrm>
            <a:off x="4876800" y="2438400"/>
            <a:ext cx="587375" cy="598488"/>
          </a:xfrm>
          <a:prstGeom prst="rect">
            <a:avLst/>
          </a:prstGeom>
          <a:noFill/>
          <a:ln w="9525">
            <a:noFill/>
            <a:miter lim="800000"/>
            <a:headEnd/>
            <a:tailEnd/>
          </a:ln>
        </p:spPr>
      </p:pic>
      <p:pic>
        <p:nvPicPr>
          <p:cNvPr id="3153974" name="Picture 75" descr="mite"/>
          <p:cNvPicPr>
            <a:picLocks noChangeAspect="1" noChangeArrowheads="1"/>
          </p:cNvPicPr>
          <p:nvPr/>
        </p:nvPicPr>
        <p:blipFill>
          <a:blip r:embed="rId2" cstate="print"/>
          <a:srcRect/>
          <a:stretch>
            <a:fillRect/>
          </a:stretch>
        </p:blipFill>
        <p:spPr bwMode="auto">
          <a:xfrm>
            <a:off x="6611938" y="2430463"/>
            <a:ext cx="587375" cy="598487"/>
          </a:xfrm>
          <a:prstGeom prst="rect">
            <a:avLst/>
          </a:prstGeom>
          <a:noFill/>
          <a:ln w="9525">
            <a:noFill/>
            <a:miter lim="800000"/>
            <a:headEnd/>
            <a:tailEnd/>
          </a:ln>
        </p:spPr>
      </p:pic>
      <p:sp>
        <p:nvSpPr>
          <p:cNvPr id="3153975" name="Rectangle 77"/>
          <p:cNvSpPr>
            <a:spLocks noChangeArrowheads="1"/>
          </p:cNvSpPr>
          <p:nvPr/>
        </p:nvSpPr>
        <p:spPr bwMode="auto">
          <a:xfrm>
            <a:off x="228600" y="304800"/>
            <a:ext cx="8915400" cy="914400"/>
          </a:xfrm>
          <a:prstGeom prst="rect">
            <a:avLst/>
          </a:prstGeom>
          <a:noFill/>
          <a:ln w="9525">
            <a:noFill/>
            <a:miter lim="800000"/>
            <a:headEnd/>
            <a:tailEnd/>
          </a:ln>
        </p:spPr>
        <p:txBody>
          <a:bodyPr/>
          <a:lstStyle/>
          <a:p>
            <a:pPr marL="342900" indent="-342900" eaLnBrk="0" hangingPunct="0"/>
            <a:r>
              <a:rPr lang="en-US" sz="5000" b="1" dirty="0">
                <a:solidFill>
                  <a:schemeClr val="tx1">
                    <a:lumMod val="75000"/>
                  </a:schemeClr>
                </a:solidFill>
                <a:latin typeface="+mn-lt"/>
              </a:rPr>
              <a:t>Scabies</a:t>
            </a:r>
          </a:p>
          <a:p>
            <a:pPr marL="342900" indent="-342900" eaLnBrk="0" hangingPunct="0"/>
            <a:r>
              <a:rPr lang="en-US" sz="3000" dirty="0" err="1">
                <a:solidFill>
                  <a:schemeClr val="bg1"/>
                </a:solidFill>
                <a:latin typeface="+mn-lt"/>
              </a:rPr>
              <a:t>Intraepidermal</a:t>
            </a:r>
            <a:r>
              <a:rPr lang="en-US" sz="3000" dirty="0">
                <a:solidFill>
                  <a:schemeClr val="bg1"/>
                </a:solidFill>
                <a:latin typeface="+mn-lt"/>
              </a:rPr>
              <a:t> infestation of </a:t>
            </a:r>
            <a:r>
              <a:rPr lang="en-US" sz="3000" i="1" dirty="0" err="1">
                <a:solidFill>
                  <a:schemeClr val="bg1"/>
                </a:solidFill>
                <a:latin typeface="+mn-lt"/>
              </a:rPr>
              <a:t>Sarcoptes</a:t>
            </a:r>
            <a:r>
              <a:rPr lang="en-US" sz="3000" i="1" dirty="0">
                <a:solidFill>
                  <a:schemeClr val="bg1"/>
                </a:solidFill>
                <a:latin typeface="+mn-lt"/>
              </a:rPr>
              <a:t> </a:t>
            </a:r>
            <a:r>
              <a:rPr lang="en-US" sz="3000" i="1" dirty="0" err="1">
                <a:solidFill>
                  <a:schemeClr val="bg1"/>
                </a:solidFill>
                <a:latin typeface="+mn-lt"/>
              </a:rPr>
              <a:t>scabei</a:t>
            </a:r>
            <a:endParaRPr lang="en-US" sz="2200" i="1" dirty="0">
              <a:solidFill>
                <a:schemeClr val="bg1"/>
              </a:solidFill>
              <a:latin typeface="+mn-lt"/>
            </a:endParaRPr>
          </a:p>
        </p:txBody>
      </p:sp>
      <p:sp>
        <p:nvSpPr>
          <p:cNvPr id="3153976" name="Rectangle 78"/>
          <p:cNvSpPr>
            <a:spLocks noChangeArrowheads="1"/>
          </p:cNvSpPr>
          <p:nvPr/>
        </p:nvSpPr>
        <p:spPr bwMode="auto">
          <a:xfrm>
            <a:off x="-76200" y="-76200"/>
            <a:ext cx="76200" cy="76200"/>
          </a:xfrm>
          <a:prstGeom prst="rect">
            <a:avLst/>
          </a:prstGeom>
          <a:solidFill>
            <a:schemeClr val="accent1"/>
          </a:solidFill>
          <a:ln w="9525">
            <a:solidFill>
              <a:schemeClr val="tx1"/>
            </a:solidFill>
            <a:miter lim="800000"/>
            <a:headEnd/>
            <a:tailEnd/>
          </a:ln>
        </p:spPr>
        <p:txBody>
          <a:bodyPr wrap="none" anchor="ctr"/>
          <a:lstStyle/>
          <a:p>
            <a:endParaRPr lang="en-US">
              <a:latin typeface="+mn-lt"/>
            </a:endParaRPr>
          </a:p>
        </p:txBody>
      </p:sp>
      <p:sp>
        <p:nvSpPr>
          <p:cNvPr id="3153977" name="Rectangle 81"/>
          <p:cNvSpPr>
            <a:spLocks noChangeArrowheads="1"/>
          </p:cNvSpPr>
          <p:nvPr/>
        </p:nvSpPr>
        <p:spPr bwMode="auto">
          <a:xfrm>
            <a:off x="20638" y="6400800"/>
            <a:ext cx="9144000" cy="457200"/>
          </a:xfrm>
          <a:prstGeom prst="rect">
            <a:avLst/>
          </a:prstGeom>
          <a:solidFill>
            <a:schemeClr val="tx2"/>
          </a:solidFill>
          <a:ln w="9525">
            <a:noFill/>
            <a:miter lim="800000"/>
            <a:headEnd/>
            <a:tailEnd/>
          </a:ln>
        </p:spPr>
        <p:txBody>
          <a:bodyPr wrap="none" anchor="ctr"/>
          <a:lstStyle/>
          <a:p>
            <a:endParaRPr lang="en-US">
              <a:latin typeface="+mn-lt"/>
            </a:endParaRPr>
          </a:p>
        </p:txBody>
      </p:sp>
      <p:sp>
        <p:nvSpPr>
          <p:cNvPr id="9" name="TextBox 8"/>
          <p:cNvSpPr txBox="1"/>
          <p:nvPr/>
        </p:nvSpPr>
        <p:spPr>
          <a:xfrm>
            <a:off x="20638" y="2754903"/>
            <a:ext cx="1555234" cy="461665"/>
          </a:xfrm>
          <a:prstGeom prst="rect">
            <a:avLst/>
          </a:prstGeom>
          <a:solidFill>
            <a:srgbClr val="99CCFF"/>
          </a:solidFill>
        </p:spPr>
        <p:txBody>
          <a:bodyPr wrap="none" rtlCol="0">
            <a:spAutoFit/>
          </a:bodyPr>
          <a:lstStyle/>
          <a:p>
            <a:r>
              <a:rPr lang="en-US" dirty="0" smtClean="0">
                <a:solidFill>
                  <a:schemeClr val="bg1"/>
                </a:solidFill>
                <a:latin typeface="+mn-lt"/>
              </a:rPr>
              <a:t>Epidermis</a:t>
            </a:r>
            <a:endParaRPr lang="en-US" dirty="0">
              <a:solidFill>
                <a:schemeClr val="bg1"/>
              </a:solidFill>
              <a:latin typeface="+mn-lt"/>
            </a:endParaRPr>
          </a:p>
        </p:txBody>
      </p:sp>
      <p:sp>
        <p:nvSpPr>
          <p:cNvPr id="12" name="Freeform 11"/>
          <p:cNvSpPr/>
          <p:nvPr/>
        </p:nvSpPr>
        <p:spPr>
          <a:xfrm>
            <a:off x="818134" y="1876926"/>
            <a:ext cx="818161" cy="1973179"/>
          </a:xfrm>
          <a:custGeom>
            <a:avLst/>
            <a:gdLst>
              <a:gd name="connsiteX0" fmla="*/ 802119 w 818161"/>
              <a:gd name="connsiteY0" fmla="*/ 0 h 1973179"/>
              <a:gd name="connsiteX1" fmla="*/ 13 w 818161"/>
              <a:gd name="connsiteY1" fmla="*/ 1171074 h 1973179"/>
              <a:gd name="connsiteX2" fmla="*/ 818161 w 818161"/>
              <a:gd name="connsiteY2" fmla="*/ 1973179 h 1973179"/>
              <a:gd name="connsiteX3" fmla="*/ 818161 w 818161"/>
              <a:gd name="connsiteY3" fmla="*/ 1973179 h 1973179"/>
              <a:gd name="connsiteX4" fmla="*/ 818161 w 818161"/>
              <a:gd name="connsiteY4" fmla="*/ 1973179 h 1973179"/>
              <a:gd name="connsiteX5" fmla="*/ 818161 w 818161"/>
              <a:gd name="connsiteY5" fmla="*/ 1973179 h 1973179"/>
              <a:gd name="connsiteX6" fmla="*/ 818161 w 818161"/>
              <a:gd name="connsiteY6" fmla="*/ 1973179 h 197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161" h="1973179">
                <a:moveTo>
                  <a:pt x="802119" y="0"/>
                </a:moveTo>
                <a:cubicBezTo>
                  <a:pt x="399729" y="421105"/>
                  <a:pt x="-2661" y="842211"/>
                  <a:pt x="13" y="1171074"/>
                </a:cubicBezTo>
                <a:cubicBezTo>
                  <a:pt x="2687" y="1499937"/>
                  <a:pt x="818161" y="1973179"/>
                  <a:pt x="818161" y="1973179"/>
                </a:cubicBezTo>
                <a:lnTo>
                  <a:pt x="818161" y="1973179"/>
                </a:lnTo>
                <a:lnTo>
                  <a:pt x="818161" y="1973179"/>
                </a:lnTo>
                <a:lnTo>
                  <a:pt x="818161" y="1973179"/>
                </a:lnTo>
                <a:lnTo>
                  <a:pt x="818161" y="1973179"/>
                </a:lnTo>
              </a:path>
            </a:pathLst>
          </a:cu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40517" y="4588131"/>
            <a:ext cx="1160895" cy="461665"/>
          </a:xfrm>
          <a:prstGeom prst="rect">
            <a:avLst/>
          </a:prstGeom>
          <a:solidFill>
            <a:srgbClr val="FF99FF"/>
          </a:solidFill>
        </p:spPr>
        <p:txBody>
          <a:bodyPr wrap="none" rtlCol="0">
            <a:spAutoFit/>
          </a:bodyPr>
          <a:lstStyle/>
          <a:p>
            <a:r>
              <a:rPr lang="en-US" dirty="0">
                <a:solidFill>
                  <a:schemeClr val="bg1"/>
                </a:solidFill>
                <a:latin typeface="+mn-lt"/>
              </a:rPr>
              <a:t>D</a:t>
            </a:r>
            <a:r>
              <a:rPr lang="en-US" dirty="0" smtClean="0">
                <a:solidFill>
                  <a:schemeClr val="bg1"/>
                </a:solidFill>
                <a:latin typeface="+mn-lt"/>
              </a:rPr>
              <a:t>ermis</a:t>
            </a:r>
            <a:endParaRPr lang="en-US" dirty="0">
              <a:solidFill>
                <a:schemeClr val="bg1"/>
              </a:solidFill>
              <a:latin typeface="+mn-lt"/>
            </a:endParaRPr>
          </a:p>
        </p:txBody>
      </p:sp>
      <p:sp>
        <p:nvSpPr>
          <p:cNvPr id="81" name="Freeform 80"/>
          <p:cNvSpPr/>
          <p:nvPr/>
        </p:nvSpPr>
        <p:spPr>
          <a:xfrm>
            <a:off x="885555" y="3921919"/>
            <a:ext cx="752746" cy="1705769"/>
          </a:xfrm>
          <a:custGeom>
            <a:avLst/>
            <a:gdLst>
              <a:gd name="connsiteX0" fmla="*/ 802119 w 818161"/>
              <a:gd name="connsiteY0" fmla="*/ 0 h 1973179"/>
              <a:gd name="connsiteX1" fmla="*/ 13 w 818161"/>
              <a:gd name="connsiteY1" fmla="*/ 1171074 h 1973179"/>
              <a:gd name="connsiteX2" fmla="*/ 818161 w 818161"/>
              <a:gd name="connsiteY2" fmla="*/ 1973179 h 1973179"/>
              <a:gd name="connsiteX3" fmla="*/ 818161 w 818161"/>
              <a:gd name="connsiteY3" fmla="*/ 1973179 h 1973179"/>
              <a:gd name="connsiteX4" fmla="*/ 818161 w 818161"/>
              <a:gd name="connsiteY4" fmla="*/ 1973179 h 1973179"/>
              <a:gd name="connsiteX5" fmla="*/ 818161 w 818161"/>
              <a:gd name="connsiteY5" fmla="*/ 1973179 h 1973179"/>
              <a:gd name="connsiteX6" fmla="*/ 818161 w 818161"/>
              <a:gd name="connsiteY6" fmla="*/ 1973179 h 197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161" h="1973179">
                <a:moveTo>
                  <a:pt x="802119" y="0"/>
                </a:moveTo>
                <a:cubicBezTo>
                  <a:pt x="399729" y="421105"/>
                  <a:pt x="-2661" y="842211"/>
                  <a:pt x="13" y="1171074"/>
                </a:cubicBezTo>
                <a:cubicBezTo>
                  <a:pt x="2687" y="1499937"/>
                  <a:pt x="818161" y="1973179"/>
                  <a:pt x="818161" y="1973179"/>
                </a:cubicBezTo>
                <a:lnTo>
                  <a:pt x="818161" y="1973179"/>
                </a:lnTo>
                <a:lnTo>
                  <a:pt x="818161" y="1973179"/>
                </a:lnTo>
                <a:lnTo>
                  <a:pt x="818161" y="1973179"/>
                </a:lnTo>
                <a:lnTo>
                  <a:pt x="818161" y="1973179"/>
                </a:lnTo>
              </a:path>
            </a:pathLst>
          </a:cu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5969" name="Rectangle 2"/>
          <p:cNvSpPr>
            <a:spLocks noGrp="1" noChangeArrowheads="1"/>
          </p:cNvSpPr>
          <p:nvPr>
            <p:ph type="title"/>
          </p:nvPr>
        </p:nvSpPr>
        <p:spPr/>
        <p:txBody>
          <a:bodyPr/>
          <a:lstStyle/>
          <a:p>
            <a:pPr eaLnBrk="1" hangingPunct="1"/>
            <a:endParaRPr lang="en-US" smtClean="0">
              <a:latin typeface="+mn-lt"/>
            </a:endParaRPr>
          </a:p>
        </p:txBody>
      </p:sp>
      <p:sp>
        <p:nvSpPr>
          <p:cNvPr id="3155970" name="Rectangle 3"/>
          <p:cNvSpPr>
            <a:spLocks noGrp="1" noChangeArrowheads="1"/>
          </p:cNvSpPr>
          <p:nvPr>
            <p:ph type="body" idx="1"/>
          </p:nvPr>
        </p:nvSpPr>
        <p:spPr/>
        <p:txBody>
          <a:bodyPr/>
          <a:lstStyle/>
          <a:p>
            <a:pPr eaLnBrk="1" hangingPunct="1"/>
            <a:endParaRPr lang="en-US" smtClean="0"/>
          </a:p>
        </p:txBody>
      </p:sp>
      <p:pic>
        <p:nvPicPr>
          <p:cNvPr id="3155971" name="Picture 4" descr="scabies"/>
          <p:cNvPicPr>
            <a:picLocks noChangeAspect="1" noChangeArrowheads="1"/>
          </p:cNvPicPr>
          <p:nvPr/>
        </p:nvPicPr>
        <p:blipFill>
          <a:blip r:embed="rId2" cstate="print"/>
          <a:srcRect/>
          <a:stretch>
            <a:fillRect/>
          </a:stretch>
        </p:blipFill>
        <p:spPr bwMode="auto">
          <a:xfrm>
            <a:off x="190500" y="0"/>
            <a:ext cx="8763000" cy="6572250"/>
          </a:xfrm>
          <a:prstGeom prst="rect">
            <a:avLst/>
          </a:prstGeom>
          <a:noFill/>
          <a:ln w="9525">
            <a:noFill/>
            <a:miter lim="800000"/>
            <a:headEnd/>
            <a:tailEnd/>
          </a:ln>
        </p:spPr>
      </p:pic>
      <p:sp>
        <p:nvSpPr>
          <p:cNvPr id="897029" name="Text Box 5"/>
          <p:cNvSpPr txBox="1">
            <a:spLocks noChangeArrowheads="1"/>
          </p:cNvSpPr>
          <p:nvPr/>
        </p:nvSpPr>
        <p:spPr bwMode="auto">
          <a:xfrm>
            <a:off x="2667000" y="5029200"/>
            <a:ext cx="5592763" cy="519113"/>
          </a:xfrm>
          <a:prstGeom prst="rect">
            <a:avLst/>
          </a:prstGeom>
          <a:noFill/>
          <a:ln w="9525">
            <a:noFill/>
            <a:miter lim="800000"/>
            <a:headEnd/>
            <a:tailEnd/>
          </a:ln>
          <a:effectLst/>
        </p:spPr>
        <p:txBody>
          <a:bodyPr wrap="none">
            <a:spAutoFit/>
          </a:bodyPr>
          <a:lstStyle/>
          <a:p>
            <a:pPr>
              <a:defRPr/>
            </a:pPr>
            <a:r>
              <a:rPr lang="en-US" sz="2800">
                <a:solidFill>
                  <a:schemeClr val="bg1"/>
                </a:solidFill>
                <a:effectLst>
                  <a:outerShdw blurRad="38100" dist="38100" dir="2700000" algn="tl">
                    <a:srgbClr val="000000"/>
                  </a:outerShdw>
                </a:effectLst>
                <a:latin typeface="+mn-lt"/>
                <a:cs typeface="+mn-cs"/>
              </a:rPr>
              <a:t>Scrape here and here and here …</a:t>
            </a:r>
          </a:p>
        </p:txBody>
      </p:sp>
      <p:sp>
        <p:nvSpPr>
          <p:cNvPr id="897030" name="Oval 6"/>
          <p:cNvSpPr>
            <a:spLocks noChangeArrowheads="1"/>
          </p:cNvSpPr>
          <p:nvPr/>
        </p:nvSpPr>
        <p:spPr bwMode="auto">
          <a:xfrm>
            <a:off x="914400" y="4267200"/>
            <a:ext cx="533400" cy="457200"/>
          </a:xfrm>
          <a:prstGeom prst="ellipse">
            <a:avLst/>
          </a:prstGeom>
          <a:noFill/>
          <a:ln w="28575">
            <a:solidFill>
              <a:schemeClr val="bg1"/>
            </a:solidFill>
            <a:round/>
            <a:headEnd/>
            <a:tailEnd/>
          </a:ln>
        </p:spPr>
        <p:txBody>
          <a:bodyPr wrap="none" anchor="ctr"/>
          <a:lstStyle/>
          <a:p>
            <a:endParaRPr lang="en-US">
              <a:latin typeface="+mn-lt"/>
            </a:endParaRPr>
          </a:p>
        </p:txBody>
      </p:sp>
      <p:sp>
        <p:nvSpPr>
          <p:cNvPr id="897031" name="Oval 7"/>
          <p:cNvSpPr>
            <a:spLocks noChangeArrowheads="1"/>
          </p:cNvSpPr>
          <p:nvPr/>
        </p:nvSpPr>
        <p:spPr bwMode="auto">
          <a:xfrm>
            <a:off x="5715000" y="3581400"/>
            <a:ext cx="533400" cy="457200"/>
          </a:xfrm>
          <a:prstGeom prst="ellipse">
            <a:avLst/>
          </a:prstGeom>
          <a:noFill/>
          <a:ln w="28575">
            <a:solidFill>
              <a:schemeClr val="bg1"/>
            </a:solidFill>
            <a:round/>
            <a:headEnd/>
            <a:tailEnd/>
          </a:ln>
        </p:spPr>
        <p:txBody>
          <a:bodyPr wrap="none" anchor="ctr"/>
          <a:lstStyle/>
          <a:p>
            <a:endParaRPr lang="en-US">
              <a:latin typeface="+mn-lt"/>
            </a:endParaRPr>
          </a:p>
        </p:txBody>
      </p:sp>
      <p:sp>
        <p:nvSpPr>
          <p:cNvPr id="897032" name="Oval 8"/>
          <p:cNvSpPr>
            <a:spLocks noChangeArrowheads="1"/>
          </p:cNvSpPr>
          <p:nvPr/>
        </p:nvSpPr>
        <p:spPr bwMode="auto">
          <a:xfrm>
            <a:off x="7696200" y="3657600"/>
            <a:ext cx="533400" cy="457200"/>
          </a:xfrm>
          <a:prstGeom prst="ellipse">
            <a:avLst/>
          </a:prstGeom>
          <a:noFill/>
          <a:ln w="28575">
            <a:solidFill>
              <a:schemeClr val="bg1"/>
            </a:solidFill>
            <a:round/>
            <a:headEnd/>
            <a:tailEnd/>
          </a:ln>
        </p:spPr>
        <p:txBody>
          <a:bodyPr wrap="none" anchor="ctr"/>
          <a:lstStyle/>
          <a:p>
            <a:endParaRPr lang="en-US">
              <a:latin typeface="+mn-lt"/>
            </a:endParaRPr>
          </a:p>
        </p:txBody>
      </p:sp>
      <p:sp>
        <p:nvSpPr>
          <p:cNvPr id="897033" name="Oval 9"/>
          <p:cNvSpPr>
            <a:spLocks noChangeArrowheads="1"/>
          </p:cNvSpPr>
          <p:nvPr/>
        </p:nvSpPr>
        <p:spPr bwMode="auto">
          <a:xfrm>
            <a:off x="5257800" y="3124200"/>
            <a:ext cx="533400" cy="457200"/>
          </a:xfrm>
          <a:prstGeom prst="ellipse">
            <a:avLst/>
          </a:prstGeom>
          <a:noFill/>
          <a:ln w="28575">
            <a:solidFill>
              <a:schemeClr val="bg1"/>
            </a:solidFill>
            <a:round/>
            <a:headEnd/>
            <a:tailEnd/>
          </a:ln>
        </p:spPr>
        <p:txBody>
          <a:bodyPr wrap="none" anchor="ctr"/>
          <a:lstStyle/>
          <a:p>
            <a:endParaRPr lang="en-US">
              <a:latin typeface="+mn-lt"/>
            </a:endParaRPr>
          </a:p>
        </p:txBody>
      </p:sp>
      <p:sp>
        <p:nvSpPr>
          <p:cNvPr id="897034" name="Oval 10"/>
          <p:cNvSpPr>
            <a:spLocks noChangeArrowheads="1"/>
          </p:cNvSpPr>
          <p:nvPr/>
        </p:nvSpPr>
        <p:spPr bwMode="auto">
          <a:xfrm>
            <a:off x="381000" y="4953000"/>
            <a:ext cx="533400" cy="457200"/>
          </a:xfrm>
          <a:prstGeom prst="ellipse">
            <a:avLst/>
          </a:prstGeom>
          <a:noFill/>
          <a:ln w="28575">
            <a:solidFill>
              <a:schemeClr val="bg1"/>
            </a:solidFill>
            <a:round/>
            <a:headEnd/>
            <a:tailEnd/>
          </a:ln>
        </p:spPr>
        <p:txBody>
          <a:bodyPr wrap="none" anchor="ctr"/>
          <a:lstStyle/>
          <a:p>
            <a:endParaRPr lang="en-US">
              <a:latin typeface="+mn-lt"/>
            </a:endParaRPr>
          </a:p>
        </p:txBody>
      </p:sp>
      <p:pic>
        <p:nvPicPr>
          <p:cNvPr id="897035" name="Picture 11" descr="DCParasiticInfest1"/>
          <p:cNvPicPr>
            <a:picLocks noChangeAspect="1" noChangeArrowheads="1"/>
          </p:cNvPicPr>
          <p:nvPr/>
        </p:nvPicPr>
        <p:blipFill>
          <a:blip r:embed="rId3" cstate="print"/>
          <a:srcRect/>
          <a:stretch>
            <a:fillRect/>
          </a:stretch>
        </p:blipFill>
        <p:spPr bwMode="auto">
          <a:xfrm>
            <a:off x="2286000" y="0"/>
            <a:ext cx="4572000" cy="3051175"/>
          </a:xfrm>
          <a:prstGeom prst="rect">
            <a:avLst/>
          </a:prstGeom>
          <a:noFill/>
          <a:ln w="9525">
            <a:noFill/>
            <a:miter lim="800000"/>
            <a:headEnd/>
            <a:tailEnd/>
          </a:ln>
        </p:spPr>
      </p:pic>
      <p:sp>
        <p:nvSpPr>
          <p:cNvPr id="897036" name="Text Box 12"/>
          <p:cNvSpPr txBox="1">
            <a:spLocks noChangeArrowheads="1"/>
          </p:cNvSpPr>
          <p:nvPr/>
        </p:nvSpPr>
        <p:spPr bwMode="auto">
          <a:xfrm>
            <a:off x="4572000" y="152400"/>
            <a:ext cx="886781" cy="461665"/>
          </a:xfrm>
          <a:prstGeom prst="rect">
            <a:avLst/>
          </a:prstGeom>
          <a:solidFill>
            <a:srgbClr val="000000"/>
          </a:solidFill>
          <a:ln w="38100">
            <a:solidFill>
              <a:srgbClr val="FF3300"/>
            </a:solidFill>
            <a:miter lim="800000"/>
            <a:headEnd/>
            <a:tailEnd/>
          </a:ln>
        </p:spPr>
        <p:txBody>
          <a:bodyPr wrap="none">
            <a:spAutoFit/>
          </a:bodyPr>
          <a:lstStyle/>
          <a:p>
            <a:r>
              <a:rPr lang="en-US">
                <a:solidFill>
                  <a:srgbClr val="FF0000"/>
                </a:solidFill>
                <a:latin typeface="+mn-lt"/>
              </a:rPr>
              <a:t>Eggs</a:t>
            </a:r>
          </a:p>
        </p:txBody>
      </p:sp>
      <p:sp>
        <p:nvSpPr>
          <p:cNvPr id="897037" name="Text Box 13"/>
          <p:cNvSpPr txBox="1">
            <a:spLocks noChangeArrowheads="1"/>
          </p:cNvSpPr>
          <p:nvPr/>
        </p:nvSpPr>
        <p:spPr bwMode="auto">
          <a:xfrm>
            <a:off x="2590800" y="2286000"/>
            <a:ext cx="1896673" cy="461665"/>
          </a:xfrm>
          <a:prstGeom prst="rect">
            <a:avLst/>
          </a:prstGeom>
          <a:solidFill>
            <a:srgbClr val="000000"/>
          </a:solidFill>
          <a:ln w="38100">
            <a:solidFill>
              <a:srgbClr val="FFFF00"/>
            </a:solidFill>
            <a:miter lim="800000"/>
            <a:headEnd/>
            <a:tailEnd/>
          </a:ln>
        </p:spPr>
        <p:txBody>
          <a:bodyPr wrap="none">
            <a:spAutoFit/>
          </a:bodyPr>
          <a:lstStyle/>
          <a:p>
            <a:r>
              <a:rPr lang="en-US">
                <a:solidFill>
                  <a:schemeClr val="tx2"/>
                </a:solidFill>
                <a:latin typeface="+mn-lt"/>
              </a:rPr>
              <a:t>Adult female</a:t>
            </a:r>
          </a:p>
        </p:txBody>
      </p:sp>
      <p:sp>
        <p:nvSpPr>
          <p:cNvPr id="897038" name="Text Box 14"/>
          <p:cNvSpPr txBox="1">
            <a:spLocks noChangeArrowheads="1"/>
          </p:cNvSpPr>
          <p:nvPr/>
        </p:nvSpPr>
        <p:spPr bwMode="auto">
          <a:xfrm>
            <a:off x="6477000" y="990600"/>
            <a:ext cx="1914307" cy="461665"/>
          </a:xfrm>
          <a:prstGeom prst="rect">
            <a:avLst/>
          </a:prstGeom>
          <a:solidFill>
            <a:srgbClr val="000000"/>
          </a:solidFill>
          <a:ln w="38100">
            <a:solidFill>
              <a:srgbClr val="00FF00"/>
            </a:solidFill>
            <a:miter lim="800000"/>
            <a:headEnd/>
            <a:tailEnd/>
          </a:ln>
        </p:spPr>
        <p:txBody>
          <a:bodyPr wrap="none">
            <a:spAutoFit/>
          </a:bodyPr>
          <a:lstStyle/>
          <a:p>
            <a:r>
              <a:rPr lang="en-US">
                <a:solidFill>
                  <a:srgbClr val="00FF00"/>
                </a:solidFill>
                <a:latin typeface="+mn-lt"/>
              </a:rPr>
              <a:t>Fecal pellets</a:t>
            </a:r>
          </a:p>
        </p:txBody>
      </p:sp>
      <p:sp>
        <p:nvSpPr>
          <p:cNvPr id="897039" name="Line 15"/>
          <p:cNvSpPr>
            <a:spLocks noChangeShapeType="1"/>
          </p:cNvSpPr>
          <p:nvPr/>
        </p:nvSpPr>
        <p:spPr bwMode="auto">
          <a:xfrm flipH="1">
            <a:off x="3657600" y="533400"/>
            <a:ext cx="914400" cy="838200"/>
          </a:xfrm>
          <a:prstGeom prst="line">
            <a:avLst/>
          </a:prstGeom>
          <a:noFill/>
          <a:ln w="28575">
            <a:solidFill>
              <a:srgbClr val="FF3300"/>
            </a:solidFill>
            <a:prstDash val="sysDot"/>
            <a:round/>
            <a:headEnd/>
            <a:tailEnd type="triangle" w="med" len="med"/>
          </a:ln>
        </p:spPr>
        <p:txBody>
          <a:bodyPr/>
          <a:lstStyle/>
          <a:p>
            <a:endParaRPr lang="en-US">
              <a:latin typeface="+mn-lt"/>
            </a:endParaRPr>
          </a:p>
        </p:txBody>
      </p:sp>
      <p:sp>
        <p:nvSpPr>
          <p:cNvPr id="897040" name="Oval 16"/>
          <p:cNvSpPr>
            <a:spLocks noChangeArrowheads="1"/>
          </p:cNvSpPr>
          <p:nvPr/>
        </p:nvSpPr>
        <p:spPr bwMode="auto">
          <a:xfrm rot="2565255">
            <a:off x="5943600" y="1219200"/>
            <a:ext cx="609600" cy="457200"/>
          </a:xfrm>
          <a:prstGeom prst="ellipse">
            <a:avLst/>
          </a:prstGeom>
          <a:noFill/>
          <a:ln w="38100">
            <a:solidFill>
              <a:srgbClr val="00FF00"/>
            </a:solidFill>
            <a:round/>
            <a:headEnd/>
            <a:tailEnd/>
          </a:ln>
        </p:spPr>
        <p:txBody>
          <a:bodyPr wrap="none" anchor="ctr"/>
          <a:lstStyle/>
          <a:p>
            <a:endParaRPr lang="en-US">
              <a:latin typeface="+mn-lt"/>
            </a:endParaRPr>
          </a:p>
        </p:txBody>
      </p:sp>
      <p:sp>
        <p:nvSpPr>
          <p:cNvPr id="897041" name="Freeform 17"/>
          <p:cNvSpPr>
            <a:spLocks/>
          </p:cNvSpPr>
          <p:nvPr/>
        </p:nvSpPr>
        <p:spPr bwMode="auto">
          <a:xfrm>
            <a:off x="4546600" y="609600"/>
            <a:ext cx="2293938" cy="1971675"/>
          </a:xfrm>
          <a:custGeom>
            <a:avLst/>
            <a:gdLst>
              <a:gd name="T0" fmla="*/ 354 w 1445"/>
              <a:gd name="T1" fmla="*/ 0 h 1242"/>
              <a:gd name="T2" fmla="*/ 276 w 1445"/>
              <a:gd name="T3" fmla="*/ 8 h 1242"/>
              <a:gd name="T4" fmla="*/ 190 w 1445"/>
              <a:gd name="T5" fmla="*/ 78 h 1242"/>
              <a:gd name="T6" fmla="*/ 47 w 1445"/>
              <a:gd name="T7" fmla="*/ 122 h 1242"/>
              <a:gd name="T8" fmla="*/ 16 w 1445"/>
              <a:gd name="T9" fmla="*/ 208 h 1242"/>
              <a:gd name="T10" fmla="*/ 0 w 1445"/>
              <a:gd name="T11" fmla="*/ 363 h 1242"/>
              <a:gd name="T12" fmla="*/ 70 w 1445"/>
              <a:gd name="T13" fmla="*/ 542 h 1242"/>
              <a:gd name="T14" fmla="*/ 218 w 1445"/>
              <a:gd name="T15" fmla="*/ 651 h 1242"/>
              <a:gd name="T16" fmla="*/ 242 w 1445"/>
              <a:gd name="T17" fmla="*/ 612 h 1242"/>
              <a:gd name="T18" fmla="*/ 429 w 1445"/>
              <a:gd name="T19" fmla="*/ 799 h 1242"/>
              <a:gd name="T20" fmla="*/ 646 w 1445"/>
              <a:gd name="T21" fmla="*/ 931 h 1242"/>
              <a:gd name="T22" fmla="*/ 709 w 1445"/>
              <a:gd name="T23" fmla="*/ 986 h 1242"/>
              <a:gd name="T24" fmla="*/ 818 w 1445"/>
              <a:gd name="T25" fmla="*/ 1064 h 1242"/>
              <a:gd name="T26" fmla="*/ 810 w 1445"/>
              <a:gd name="T27" fmla="*/ 1134 h 1242"/>
              <a:gd name="T28" fmla="*/ 958 w 1445"/>
              <a:gd name="T29" fmla="*/ 1204 h 1242"/>
              <a:gd name="T30" fmla="*/ 1067 w 1445"/>
              <a:gd name="T31" fmla="*/ 1219 h 1242"/>
              <a:gd name="T32" fmla="*/ 1241 w 1445"/>
              <a:gd name="T33" fmla="*/ 1066 h 1242"/>
              <a:gd name="T34" fmla="*/ 1366 w 1445"/>
              <a:gd name="T35" fmla="*/ 1035 h 1242"/>
              <a:gd name="T36" fmla="*/ 1412 w 1445"/>
              <a:gd name="T37" fmla="*/ 988 h 1242"/>
              <a:gd name="T38" fmla="*/ 1443 w 1445"/>
              <a:gd name="T39" fmla="*/ 942 h 1242"/>
              <a:gd name="T40" fmla="*/ 1436 w 1445"/>
              <a:gd name="T41" fmla="*/ 864 h 1242"/>
              <a:gd name="T42" fmla="*/ 1358 w 1445"/>
              <a:gd name="T43" fmla="*/ 801 h 1242"/>
              <a:gd name="T44" fmla="*/ 1109 w 1445"/>
              <a:gd name="T45" fmla="*/ 700 h 1242"/>
              <a:gd name="T46" fmla="*/ 1007 w 1445"/>
              <a:gd name="T47" fmla="*/ 669 h 1242"/>
              <a:gd name="T48" fmla="*/ 961 w 1445"/>
              <a:gd name="T49" fmla="*/ 654 h 1242"/>
              <a:gd name="T50" fmla="*/ 1007 w 1445"/>
              <a:gd name="T51" fmla="*/ 622 h 1242"/>
              <a:gd name="T52" fmla="*/ 953 w 1445"/>
              <a:gd name="T53" fmla="*/ 545 h 1242"/>
              <a:gd name="T54" fmla="*/ 922 w 1445"/>
              <a:gd name="T55" fmla="*/ 475 h 1242"/>
              <a:gd name="T56" fmla="*/ 891 w 1445"/>
              <a:gd name="T57" fmla="*/ 373 h 1242"/>
              <a:gd name="T58" fmla="*/ 787 w 1445"/>
              <a:gd name="T59" fmla="*/ 270 h 1242"/>
              <a:gd name="T60" fmla="*/ 646 w 1445"/>
              <a:gd name="T61" fmla="*/ 215 h 1242"/>
              <a:gd name="T62" fmla="*/ 455 w 1445"/>
              <a:gd name="T63" fmla="*/ 109 h 1242"/>
              <a:gd name="T64" fmla="*/ 229 w 1445"/>
              <a:gd name="T65" fmla="*/ 46 h 12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5"/>
              <a:gd name="T100" fmla="*/ 0 h 1242"/>
              <a:gd name="T101" fmla="*/ 1445 w 1445"/>
              <a:gd name="T102" fmla="*/ 1242 h 12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5" h="1242">
                <a:moveTo>
                  <a:pt x="354" y="0"/>
                </a:moveTo>
                <a:cubicBezTo>
                  <a:pt x="328" y="3"/>
                  <a:pt x="301" y="2"/>
                  <a:pt x="276" y="8"/>
                </a:cubicBezTo>
                <a:cubicBezTo>
                  <a:pt x="241" y="16"/>
                  <a:pt x="233" y="64"/>
                  <a:pt x="190" y="78"/>
                </a:cubicBezTo>
                <a:cubicBezTo>
                  <a:pt x="185" y="88"/>
                  <a:pt x="53" y="112"/>
                  <a:pt x="47" y="122"/>
                </a:cubicBezTo>
                <a:cubicBezTo>
                  <a:pt x="37" y="138"/>
                  <a:pt x="16" y="208"/>
                  <a:pt x="16" y="208"/>
                </a:cubicBezTo>
                <a:cubicBezTo>
                  <a:pt x="7" y="240"/>
                  <a:pt x="13" y="332"/>
                  <a:pt x="0" y="363"/>
                </a:cubicBezTo>
                <a:cubicBezTo>
                  <a:pt x="3" y="412"/>
                  <a:pt x="63" y="493"/>
                  <a:pt x="70" y="542"/>
                </a:cubicBezTo>
                <a:cubicBezTo>
                  <a:pt x="74" y="573"/>
                  <a:pt x="190" y="622"/>
                  <a:pt x="218" y="651"/>
                </a:cubicBezTo>
                <a:cubicBezTo>
                  <a:pt x="232" y="693"/>
                  <a:pt x="201" y="574"/>
                  <a:pt x="242" y="612"/>
                </a:cubicBezTo>
                <a:cubicBezTo>
                  <a:pt x="304" y="669"/>
                  <a:pt x="345" y="777"/>
                  <a:pt x="429" y="799"/>
                </a:cubicBezTo>
                <a:cubicBezTo>
                  <a:pt x="496" y="838"/>
                  <a:pt x="603" y="920"/>
                  <a:pt x="646" y="931"/>
                </a:cubicBezTo>
                <a:cubicBezTo>
                  <a:pt x="693" y="962"/>
                  <a:pt x="680" y="964"/>
                  <a:pt x="709" y="986"/>
                </a:cubicBezTo>
                <a:cubicBezTo>
                  <a:pt x="764" y="1016"/>
                  <a:pt x="771" y="1050"/>
                  <a:pt x="818" y="1064"/>
                </a:cubicBezTo>
                <a:cubicBezTo>
                  <a:pt x="834" y="1069"/>
                  <a:pt x="810" y="1134"/>
                  <a:pt x="810" y="1134"/>
                </a:cubicBezTo>
                <a:cubicBezTo>
                  <a:pt x="856" y="1166"/>
                  <a:pt x="900" y="1194"/>
                  <a:pt x="958" y="1204"/>
                </a:cubicBezTo>
                <a:cubicBezTo>
                  <a:pt x="999" y="1220"/>
                  <a:pt x="1020" y="1242"/>
                  <a:pt x="1067" y="1219"/>
                </a:cubicBezTo>
                <a:cubicBezTo>
                  <a:pt x="1114" y="1196"/>
                  <a:pt x="1191" y="1097"/>
                  <a:pt x="1241" y="1066"/>
                </a:cubicBezTo>
                <a:cubicBezTo>
                  <a:pt x="1279" y="1062"/>
                  <a:pt x="1333" y="1062"/>
                  <a:pt x="1366" y="1035"/>
                </a:cubicBezTo>
                <a:cubicBezTo>
                  <a:pt x="1383" y="1021"/>
                  <a:pt x="1400" y="1006"/>
                  <a:pt x="1412" y="988"/>
                </a:cubicBezTo>
                <a:cubicBezTo>
                  <a:pt x="1422" y="973"/>
                  <a:pt x="1443" y="942"/>
                  <a:pt x="1443" y="942"/>
                </a:cubicBezTo>
                <a:cubicBezTo>
                  <a:pt x="1441" y="916"/>
                  <a:pt x="1445" y="888"/>
                  <a:pt x="1436" y="864"/>
                </a:cubicBezTo>
                <a:cubicBezTo>
                  <a:pt x="1435" y="861"/>
                  <a:pt x="1367" y="807"/>
                  <a:pt x="1358" y="801"/>
                </a:cubicBezTo>
                <a:cubicBezTo>
                  <a:pt x="1284" y="752"/>
                  <a:pt x="1191" y="730"/>
                  <a:pt x="1109" y="700"/>
                </a:cubicBezTo>
                <a:cubicBezTo>
                  <a:pt x="1076" y="688"/>
                  <a:pt x="1040" y="680"/>
                  <a:pt x="1007" y="669"/>
                </a:cubicBezTo>
                <a:cubicBezTo>
                  <a:pt x="992" y="664"/>
                  <a:pt x="976" y="659"/>
                  <a:pt x="961" y="654"/>
                </a:cubicBezTo>
                <a:cubicBezTo>
                  <a:pt x="953" y="651"/>
                  <a:pt x="1007" y="622"/>
                  <a:pt x="1007" y="622"/>
                </a:cubicBezTo>
                <a:cubicBezTo>
                  <a:pt x="974" y="597"/>
                  <a:pt x="993" y="555"/>
                  <a:pt x="953" y="545"/>
                </a:cubicBezTo>
                <a:cubicBezTo>
                  <a:pt x="913" y="519"/>
                  <a:pt x="938" y="523"/>
                  <a:pt x="922" y="475"/>
                </a:cubicBezTo>
                <a:cubicBezTo>
                  <a:pt x="915" y="455"/>
                  <a:pt x="891" y="373"/>
                  <a:pt x="891" y="373"/>
                </a:cubicBezTo>
                <a:cubicBezTo>
                  <a:pt x="888" y="311"/>
                  <a:pt x="841" y="340"/>
                  <a:pt x="787" y="270"/>
                </a:cubicBezTo>
                <a:cubicBezTo>
                  <a:pt x="784" y="244"/>
                  <a:pt x="667" y="227"/>
                  <a:pt x="646" y="215"/>
                </a:cubicBezTo>
                <a:cubicBezTo>
                  <a:pt x="584" y="179"/>
                  <a:pt x="523" y="127"/>
                  <a:pt x="455" y="109"/>
                </a:cubicBezTo>
                <a:cubicBezTo>
                  <a:pt x="399" y="65"/>
                  <a:pt x="300" y="46"/>
                  <a:pt x="229" y="46"/>
                </a:cubicBezTo>
              </a:path>
            </a:pathLst>
          </a:custGeom>
          <a:noFill/>
          <a:ln w="28575" cmpd="sng">
            <a:solidFill>
              <a:srgbClr val="FF3300"/>
            </a:solidFill>
            <a:round/>
            <a:headEnd/>
            <a:tailEnd/>
          </a:ln>
        </p:spPr>
        <p:txBody>
          <a:bodyPr/>
          <a:lstStyle/>
          <a:p>
            <a:endParaRPr lang="en-US">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7029"/>
                                        </p:tgtEl>
                                        <p:attrNameLst>
                                          <p:attrName>style.visibility</p:attrName>
                                        </p:attrNameLst>
                                      </p:cBhvr>
                                      <p:to>
                                        <p:strVal val="visible"/>
                                      </p:to>
                                    </p:set>
                                    <p:anim calcmode="lin" valueType="num">
                                      <p:cBhvr additive="base">
                                        <p:cTn id="7" dur="500" fill="hold"/>
                                        <p:tgtEl>
                                          <p:spTgt spid="897029"/>
                                        </p:tgtEl>
                                        <p:attrNameLst>
                                          <p:attrName>ppt_x</p:attrName>
                                        </p:attrNameLst>
                                      </p:cBhvr>
                                      <p:tavLst>
                                        <p:tav tm="0">
                                          <p:val>
                                            <p:strVal val="#ppt_x"/>
                                          </p:val>
                                        </p:tav>
                                        <p:tav tm="100000">
                                          <p:val>
                                            <p:strVal val="#ppt_x"/>
                                          </p:val>
                                        </p:tav>
                                      </p:tavLst>
                                    </p:anim>
                                    <p:anim calcmode="lin" valueType="num">
                                      <p:cBhvr additive="base">
                                        <p:cTn id="8" dur="500" fill="hold"/>
                                        <p:tgtEl>
                                          <p:spTgt spid="8970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500"/>
                                  </p:stCondLst>
                                  <p:childTnLst>
                                    <p:set>
                                      <p:cBhvr>
                                        <p:cTn id="11" dur="1" fill="hold">
                                          <p:stCondLst>
                                            <p:cond delay="0"/>
                                          </p:stCondLst>
                                        </p:cTn>
                                        <p:tgtEl>
                                          <p:spTgt spid="897030"/>
                                        </p:tgtEl>
                                        <p:attrNameLst>
                                          <p:attrName>style.visibility</p:attrName>
                                        </p:attrNameLst>
                                      </p:cBhvr>
                                      <p:to>
                                        <p:strVal val="visible"/>
                                      </p:to>
                                    </p:set>
                                    <p:anim calcmode="lin" valueType="num">
                                      <p:cBhvr additive="base">
                                        <p:cTn id="12" dur="500" fill="hold"/>
                                        <p:tgtEl>
                                          <p:spTgt spid="897030"/>
                                        </p:tgtEl>
                                        <p:attrNameLst>
                                          <p:attrName>ppt_x</p:attrName>
                                        </p:attrNameLst>
                                      </p:cBhvr>
                                      <p:tavLst>
                                        <p:tav tm="0">
                                          <p:val>
                                            <p:strVal val="1+#ppt_w/2"/>
                                          </p:val>
                                        </p:tav>
                                        <p:tav tm="100000">
                                          <p:val>
                                            <p:strVal val="#ppt_x"/>
                                          </p:val>
                                        </p:tav>
                                      </p:tavLst>
                                    </p:anim>
                                    <p:anim calcmode="lin" valueType="num">
                                      <p:cBhvr additive="base">
                                        <p:cTn id="13" dur="500" fill="hold"/>
                                        <p:tgtEl>
                                          <p:spTgt spid="897030"/>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897031"/>
                                        </p:tgtEl>
                                        <p:attrNameLst>
                                          <p:attrName>style.visibility</p:attrName>
                                        </p:attrNameLst>
                                      </p:cBhvr>
                                      <p:to>
                                        <p:strVal val="visible"/>
                                      </p:to>
                                    </p:set>
                                    <p:anim calcmode="lin" valueType="num">
                                      <p:cBhvr additive="base">
                                        <p:cTn id="16" dur="500" fill="hold"/>
                                        <p:tgtEl>
                                          <p:spTgt spid="897031"/>
                                        </p:tgtEl>
                                        <p:attrNameLst>
                                          <p:attrName>ppt_x</p:attrName>
                                        </p:attrNameLst>
                                      </p:cBhvr>
                                      <p:tavLst>
                                        <p:tav tm="0">
                                          <p:val>
                                            <p:strVal val="1+#ppt_w/2"/>
                                          </p:val>
                                        </p:tav>
                                        <p:tav tm="100000">
                                          <p:val>
                                            <p:strVal val="#ppt_x"/>
                                          </p:val>
                                        </p:tav>
                                      </p:tavLst>
                                    </p:anim>
                                    <p:anim calcmode="lin" valueType="num">
                                      <p:cBhvr additive="base">
                                        <p:cTn id="17" dur="500" fill="hold"/>
                                        <p:tgtEl>
                                          <p:spTgt spid="897031"/>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0"/>
                                  </p:stCondLst>
                                  <p:childTnLst>
                                    <p:set>
                                      <p:cBhvr>
                                        <p:cTn id="19" dur="1" fill="hold">
                                          <p:stCondLst>
                                            <p:cond delay="0"/>
                                          </p:stCondLst>
                                        </p:cTn>
                                        <p:tgtEl>
                                          <p:spTgt spid="897032"/>
                                        </p:tgtEl>
                                        <p:attrNameLst>
                                          <p:attrName>style.visibility</p:attrName>
                                        </p:attrNameLst>
                                      </p:cBhvr>
                                      <p:to>
                                        <p:strVal val="visible"/>
                                      </p:to>
                                    </p:set>
                                    <p:anim calcmode="lin" valueType="num">
                                      <p:cBhvr additive="base">
                                        <p:cTn id="20" dur="500" fill="hold"/>
                                        <p:tgtEl>
                                          <p:spTgt spid="897032"/>
                                        </p:tgtEl>
                                        <p:attrNameLst>
                                          <p:attrName>ppt_x</p:attrName>
                                        </p:attrNameLst>
                                      </p:cBhvr>
                                      <p:tavLst>
                                        <p:tav tm="0">
                                          <p:val>
                                            <p:strVal val="1+#ppt_w/2"/>
                                          </p:val>
                                        </p:tav>
                                        <p:tav tm="100000">
                                          <p:val>
                                            <p:strVal val="#ppt_x"/>
                                          </p:val>
                                        </p:tav>
                                      </p:tavLst>
                                    </p:anim>
                                    <p:anim calcmode="lin" valueType="num">
                                      <p:cBhvr additive="base">
                                        <p:cTn id="21" dur="500" fill="hold"/>
                                        <p:tgtEl>
                                          <p:spTgt spid="897032"/>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0"/>
                                  </p:stCondLst>
                                  <p:childTnLst>
                                    <p:set>
                                      <p:cBhvr>
                                        <p:cTn id="23" dur="1" fill="hold">
                                          <p:stCondLst>
                                            <p:cond delay="0"/>
                                          </p:stCondLst>
                                        </p:cTn>
                                        <p:tgtEl>
                                          <p:spTgt spid="897033"/>
                                        </p:tgtEl>
                                        <p:attrNameLst>
                                          <p:attrName>style.visibility</p:attrName>
                                        </p:attrNameLst>
                                      </p:cBhvr>
                                      <p:to>
                                        <p:strVal val="visible"/>
                                      </p:to>
                                    </p:set>
                                    <p:anim calcmode="lin" valueType="num">
                                      <p:cBhvr additive="base">
                                        <p:cTn id="24" dur="500" fill="hold"/>
                                        <p:tgtEl>
                                          <p:spTgt spid="897033"/>
                                        </p:tgtEl>
                                        <p:attrNameLst>
                                          <p:attrName>ppt_x</p:attrName>
                                        </p:attrNameLst>
                                      </p:cBhvr>
                                      <p:tavLst>
                                        <p:tav tm="0">
                                          <p:val>
                                            <p:strVal val="1+#ppt_w/2"/>
                                          </p:val>
                                        </p:tav>
                                        <p:tav tm="100000">
                                          <p:val>
                                            <p:strVal val="#ppt_x"/>
                                          </p:val>
                                        </p:tav>
                                      </p:tavLst>
                                    </p:anim>
                                    <p:anim calcmode="lin" valueType="num">
                                      <p:cBhvr additive="base">
                                        <p:cTn id="25" dur="500" fill="hold"/>
                                        <p:tgtEl>
                                          <p:spTgt spid="897033"/>
                                        </p:tgtEl>
                                        <p:attrNameLst>
                                          <p:attrName>ppt_y</p:attrName>
                                        </p:attrNameLst>
                                      </p:cBhvr>
                                      <p:tavLst>
                                        <p:tav tm="0">
                                          <p:val>
                                            <p:strVal val="0-#ppt_h/2"/>
                                          </p:val>
                                        </p:tav>
                                        <p:tav tm="100000">
                                          <p:val>
                                            <p:strVal val="#ppt_y"/>
                                          </p:val>
                                        </p:tav>
                                      </p:tavLst>
                                    </p:anim>
                                  </p:childTnLst>
                                </p:cTn>
                              </p:par>
                              <p:par>
                                <p:cTn id="26" presetID="2" presetClass="entr" presetSubtype="3" fill="hold" grpId="0" nodeType="withEffect">
                                  <p:stCondLst>
                                    <p:cond delay="0"/>
                                  </p:stCondLst>
                                  <p:childTnLst>
                                    <p:set>
                                      <p:cBhvr>
                                        <p:cTn id="27" dur="1" fill="hold">
                                          <p:stCondLst>
                                            <p:cond delay="0"/>
                                          </p:stCondLst>
                                        </p:cTn>
                                        <p:tgtEl>
                                          <p:spTgt spid="897034"/>
                                        </p:tgtEl>
                                        <p:attrNameLst>
                                          <p:attrName>style.visibility</p:attrName>
                                        </p:attrNameLst>
                                      </p:cBhvr>
                                      <p:to>
                                        <p:strVal val="visible"/>
                                      </p:to>
                                    </p:set>
                                    <p:anim calcmode="lin" valueType="num">
                                      <p:cBhvr additive="base">
                                        <p:cTn id="28" dur="500" fill="hold"/>
                                        <p:tgtEl>
                                          <p:spTgt spid="897034"/>
                                        </p:tgtEl>
                                        <p:attrNameLst>
                                          <p:attrName>ppt_x</p:attrName>
                                        </p:attrNameLst>
                                      </p:cBhvr>
                                      <p:tavLst>
                                        <p:tav tm="0">
                                          <p:val>
                                            <p:strVal val="1+#ppt_w/2"/>
                                          </p:val>
                                        </p:tav>
                                        <p:tav tm="100000">
                                          <p:val>
                                            <p:strVal val="#ppt_x"/>
                                          </p:val>
                                        </p:tav>
                                      </p:tavLst>
                                    </p:anim>
                                    <p:anim calcmode="lin" valueType="num">
                                      <p:cBhvr additive="base">
                                        <p:cTn id="29" dur="500" fill="hold"/>
                                        <p:tgtEl>
                                          <p:spTgt spid="897034"/>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3" presetClass="entr" presetSubtype="10" fill="hold" nodeType="afterEffect">
                                  <p:stCondLst>
                                    <p:cond delay="2000"/>
                                  </p:stCondLst>
                                  <p:childTnLst>
                                    <p:set>
                                      <p:cBhvr>
                                        <p:cTn id="32" dur="1" fill="hold">
                                          <p:stCondLst>
                                            <p:cond delay="0"/>
                                          </p:stCondLst>
                                        </p:cTn>
                                        <p:tgtEl>
                                          <p:spTgt spid="897035"/>
                                        </p:tgtEl>
                                        <p:attrNameLst>
                                          <p:attrName>style.visibility</p:attrName>
                                        </p:attrNameLst>
                                      </p:cBhvr>
                                      <p:to>
                                        <p:strVal val="visible"/>
                                      </p:to>
                                    </p:set>
                                    <p:animEffect transition="in" filter="blinds(horizontal)">
                                      <p:cBhvr>
                                        <p:cTn id="33" dur="500"/>
                                        <p:tgtEl>
                                          <p:spTgt spid="897035"/>
                                        </p:tgtEl>
                                      </p:cBhvr>
                                    </p:animEffect>
                                  </p:childTnLst>
                                </p:cTn>
                              </p:par>
                            </p:childTnLst>
                          </p:cTn>
                        </p:par>
                        <p:par>
                          <p:cTn id="34" fill="hold">
                            <p:stCondLst>
                              <p:cond delay="4000"/>
                            </p:stCondLst>
                            <p:childTnLst>
                              <p:par>
                                <p:cTn id="35" presetID="9" presetClass="entr" presetSubtype="0" fill="hold" grpId="0" nodeType="afterEffect">
                                  <p:stCondLst>
                                    <p:cond delay="0"/>
                                  </p:stCondLst>
                                  <p:childTnLst>
                                    <p:set>
                                      <p:cBhvr>
                                        <p:cTn id="36" dur="1" fill="hold">
                                          <p:stCondLst>
                                            <p:cond delay="0"/>
                                          </p:stCondLst>
                                        </p:cTn>
                                        <p:tgtEl>
                                          <p:spTgt spid="897036"/>
                                        </p:tgtEl>
                                        <p:attrNameLst>
                                          <p:attrName>style.visibility</p:attrName>
                                        </p:attrNameLst>
                                      </p:cBhvr>
                                      <p:to>
                                        <p:strVal val="visible"/>
                                      </p:to>
                                    </p:set>
                                    <p:animEffect transition="in" filter="dissolve">
                                      <p:cBhvr>
                                        <p:cTn id="37" dur="500"/>
                                        <p:tgtEl>
                                          <p:spTgt spid="897036"/>
                                        </p:tgtEl>
                                      </p:cBhvr>
                                    </p:animEffect>
                                  </p:childTnLst>
                                </p:cTn>
                              </p:par>
                            </p:childTnLst>
                          </p:cTn>
                        </p:par>
                        <p:par>
                          <p:cTn id="38" fill="hold">
                            <p:stCondLst>
                              <p:cond delay="4500"/>
                            </p:stCondLst>
                            <p:childTnLst>
                              <p:par>
                                <p:cTn id="39" presetID="9" presetClass="entr" presetSubtype="0" fill="hold" grpId="0" nodeType="afterEffect">
                                  <p:stCondLst>
                                    <p:cond delay="0"/>
                                  </p:stCondLst>
                                  <p:childTnLst>
                                    <p:set>
                                      <p:cBhvr>
                                        <p:cTn id="40" dur="1" fill="hold">
                                          <p:stCondLst>
                                            <p:cond delay="0"/>
                                          </p:stCondLst>
                                        </p:cTn>
                                        <p:tgtEl>
                                          <p:spTgt spid="897037"/>
                                        </p:tgtEl>
                                        <p:attrNameLst>
                                          <p:attrName>style.visibility</p:attrName>
                                        </p:attrNameLst>
                                      </p:cBhvr>
                                      <p:to>
                                        <p:strVal val="visible"/>
                                      </p:to>
                                    </p:set>
                                    <p:animEffect transition="in" filter="dissolve">
                                      <p:cBhvr>
                                        <p:cTn id="41" dur="500"/>
                                        <p:tgtEl>
                                          <p:spTgt spid="897037"/>
                                        </p:tgtEl>
                                      </p:cBhvr>
                                    </p:animEffect>
                                  </p:childTnLst>
                                </p:cTn>
                              </p:par>
                            </p:childTnLst>
                          </p:cTn>
                        </p:par>
                        <p:par>
                          <p:cTn id="42" fill="hold">
                            <p:stCondLst>
                              <p:cond delay="5000"/>
                            </p:stCondLst>
                            <p:childTnLst>
                              <p:par>
                                <p:cTn id="43" presetID="9" presetClass="entr" presetSubtype="0" fill="hold" grpId="0" nodeType="afterEffect">
                                  <p:stCondLst>
                                    <p:cond delay="0"/>
                                  </p:stCondLst>
                                  <p:childTnLst>
                                    <p:set>
                                      <p:cBhvr>
                                        <p:cTn id="44" dur="1" fill="hold">
                                          <p:stCondLst>
                                            <p:cond delay="0"/>
                                          </p:stCondLst>
                                        </p:cTn>
                                        <p:tgtEl>
                                          <p:spTgt spid="897038"/>
                                        </p:tgtEl>
                                        <p:attrNameLst>
                                          <p:attrName>style.visibility</p:attrName>
                                        </p:attrNameLst>
                                      </p:cBhvr>
                                      <p:to>
                                        <p:strVal val="visible"/>
                                      </p:to>
                                    </p:set>
                                    <p:animEffect transition="in" filter="dissolve">
                                      <p:cBhvr>
                                        <p:cTn id="45" dur="500"/>
                                        <p:tgtEl>
                                          <p:spTgt spid="897038"/>
                                        </p:tgtEl>
                                      </p:cBhvr>
                                    </p:animEffect>
                                  </p:childTnLst>
                                </p:cTn>
                              </p:par>
                            </p:childTnLst>
                          </p:cTn>
                        </p:par>
                        <p:par>
                          <p:cTn id="46" fill="hold">
                            <p:stCondLst>
                              <p:cond delay="5500"/>
                            </p:stCondLst>
                            <p:childTnLst>
                              <p:par>
                                <p:cTn id="47" presetID="9" presetClass="entr" presetSubtype="0" fill="hold" grpId="0" nodeType="afterEffect">
                                  <p:stCondLst>
                                    <p:cond delay="0"/>
                                  </p:stCondLst>
                                  <p:childTnLst>
                                    <p:set>
                                      <p:cBhvr>
                                        <p:cTn id="48" dur="1" fill="hold">
                                          <p:stCondLst>
                                            <p:cond delay="0"/>
                                          </p:stCondLst>
                                        </p:cTn>
                                        <p:tgtEl>
                                          <p:spTgt spid="897039"/>
                                        </p:tgtEl>
                                        <p:attrNameLst>
                                          <p:attrName>style.visibility</p:attrName>
                                        </p:attrNameLst>
                                      </p:cBhvr>
                                      <p:to>
                                        <p:strVal val="visible"/>
                                      </p:to>
                                    </p:set>
                                    <p:animEffect transition="in" filter="dissolve">
                                      <p:cBhvr>
                                        <p:cTn id="49" dur="500"/>
                                        <p:tgtEl>
                                          <p:spTgt spid="897039"/>
                                        </p:tgtEl>
                                      </p:cBhvr>
                                    </p:animEffect>
                                  </p:childTnLst>
                                </p:cTn>
                              </p:par>
                            </p:childTnLst>
                          </p:cTn>
                        </p:par>
                        <p:par>
                          <p:cTn id="50" fill="hold">
                            <p:stCondLst>
                              <p:cond delay="6000"/>
                            </p:stCondLst>
                            <p:childTnLst>
                              <p:par>
                                <p:cTn id="51" presetID="9" presetClass="entr" presetSubtype="0" fill="hold" grpId="0" nodeType="afterEffect">
                                  <p:stCondLst>
                                    <p:cond delay="0"/>
                                  </p:stCondLst>
                                  <p:childTnLst>
                                    <p:set>
                                      <p:cBhvr>
                                        <p:cTn id="52" dur="1" fill="hold">
                                          <p:stCondLst>
                                            <p:cond delay="0"/>
                                          </p:stCondLst>
                                        </p:cTn>
                                        <p:tgtEl>
                                          <p:spTgt spid="897040"/>
                                        </p:tgtEl>
                                        <p:attrNameLst>
                                          <p:attrName>style.visibility</p:attrName>
                                        </p:attrNameLst>
                                      </p:cBhvr>
                                      <p:to>
                                        <p:strVal val="visible"/>
                                      </p:to>
                                    </p:set>
                                    <p:animEffect transition="in" filter="dissolve">
                                      <p:cBhvr>
                                        <p:cTn id="53" dur="500"/>
                                        <p:tgtEl>
                                          <p:spTgt spid="897040"/>
                                        </p:tgtEl>
                                      </p:cBhvr>
                                    </p:animEffect>
                                  </p:childTnLst>
                                </p:cTn>
                              </p:par>
                            </p:childTnLst>
                          </p:cTn>
                        </p:par>
                        <p:par>
                          <p:cTn id="54" fill="hold">
                            <p:stCondLst>
                              <p:cond delay="6500"/>
                            </p:stCondLst>
                            <p:childTnLst>
                              <p:par>
                                <p:cTn id="55" presetID="9" presetClass="entr" presetSubtype="0" fill="hold" grpId="0" nodeType="afterEffect">
                                  <p:stCondLst>
                                    <p:cond delay="0"/>
                                  </p:stCondLst>
                                  <p:childTnLst>
                                    <p:set>
                                      <p:cBhvr>
                                        <p:cTn id="56" dur="1" fill="hold">
                                          <p:stCondLst>
                                            <p:cond delay="0"/>
                                          </p:stCondLst>
                                        </p:cTn>
                                        <p:tgtEl>
                                          <p:spTgt spid="897041"/>
                                        </p:tgtEl>
                                        <p:attrNameLst>
                                          <p:attrName>style.visibility</p:attrName>
                                        </p:attrNameLst>
                                      </p:cBhvr>
                                      <p:to>
                                        <p:strVal val="visible"/>
                                      </p:to>
                                    </p:set>
                                    <p:animEffect transition="in" filter="dissolve">
                                      <p:cBhvr>
                                        <p:cTn id="57" dur="500"/>
                                        <p:tgtEl>
                                          <p:spTgt spid="897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9" grpId="0"/>
      <p:bldP spid="897030" grpId="0" animBg="1"/>
      <p:bldP spid="897031" grpId="0" animBg="1"/>
      <p:bldP spid="897032" grpId="0" animBg="1"/>
      <p:bldP spid="897033" grpId="0" animBg="1"/>
      <p:bldP spid="897034" grpId="0" animBg="1"/>
      <p:bldP spid="897036" grpId="0" animBg="1"/>
      <p:bldP spid="897037" grpId="0" animBg="1"/>
      <p:bldP spid="897038" grpId="0" animBg="1"/>
      <p:bldP spid="897039" grpId="0" animBg="1"/>
      <p:bldP spid="897040" grpId="0" animBg="1"/>
      <p:bldP spid="89704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6993" name="Rectangle 2"/>
          <p:cNvSpPr>
            <a:spLocks noGrp="1" noChangeArrowheads="1"/>
          </p:cNvSpPr>
          <p:nvPr>
            <p:ph type="title"/>
          </p:nvPr>
        </p:nvSpPr>
        <p:spPr>
          <a:xfrm>
            <a:off x="457200" y="274638"/>
            <a:ext cx="8229600" cy="792162"/>
          </a:xfrm>
        </p:spPr>
        <p:txBody>
          <a:bodyPr/>
          <a:lstStyle/>
          <a:p>
            <a:pPr eaLnBrk="1" hangingPunct="1"/>
            <a:r>
              <a:rPr lang="en-US" sz="4000" b="1" smtClean="0">
                <a:cs typeface="Arial" pitchFamily="34" charset="0"/>
              </a:rPr>
              <a:t>Scabies: Treatment</a:t>
            </a:r>
            <a:br>
              <a:rPr lang="en-US" sz="4000" b="1" smtClean="0">
                <a:cs typeface="Arial" pitchFamily="34" charset="0"/>
              </a:rPr>
            </a:br>
            <a:endParaRPr lang="en-US" sz="4000" b="1" smtClean="0">
              <a:cs typeface="Arial" pitchFamily="34" charset="0"/>
            </a:endParaRPr>
          </a:p>
        </p:txBody>
      </p:sp>
      <p:sp>
        <p:nvSpPr>
          <p:cNvPr id="3156994" name="Rectangle 3"/>
          <p:cNvSpPr>
            <a:spLocks noGrp="1" noChangeArrowheads="1"/>
          </p:cNvSpPr>
          <p:nvPr>
            <p:ph type="body" idx="1"/>
          </p:nvPr>
        </p:nvSpPr>
        <p:spPr>
          <a:xfrm>
            <a:off x="457200" y="990600"/>
            <a:ext cx="8414084" cy="5257800"/>
          </a:xfrm>
        </p:spPr>
        <p:txBody>
          <a:bodyPr/>
          <a:lstStyle/>
          <a:p>
            <a:pPr eaLnBrk="1" hangingPunct="1">
              <a:spcBef>
                <a:spcPts val="600"/>
              </a:spcBef>
              <a:spcAft>
                <a:spcPct val="5000"/>
              </a:spcAft>
            </a:pPr>
            <a:r>
              <a:rPr lang="en-US" sz="2800" dirty="0" smtClean="0"/>
              <a:t>5% </a:t>
            </a:r>
            <a:r>
              <a:rPr lang="en-US" sz="2800" dirty="0" err="1" smtClean="0"/>
              <a:t>permethrin</a:t>
            </a:r>
            <a:r>
              <a:rPr lang="en-US" sz="2800" dirty="0" smtClean="0"/>
              <a:t>/</a:t>
            </a:r>
            <a:r>
              <a:rPr lang="en-US" sz="2800" dirty="0" err="1" smtClean="0"/>
              <a:t>Elimite</a:t>
            </a:r>
            <a:r>
              <a:rPr lang="en-US" sz="2800" dirty="0" smtClean="0"/>
              <a:t> cream for infants, young children, pregnant and nursing mother:</a:t>
            </a:r>
          </a:p>
          <a:p>
            <a:pPr lvl="1" eaLnBrk="1" hangingPunct="1">
              <a:spcBef>
                <a:spcPts val="600"/>
              </a:spcBef>
              <a:spcAft>
                <a:spcPct val="5000"/>
              </a:spcAft>
            </a:pPr>
            <a:r>
              <a:rPr lang="en-US" sz="2400" dirty="0" smtClean="0"/>
              <a:t>Cover entire body from neck down.</a:t>
            </a:r>
          </a:p>
          <a:p>
            <a:pPr lvl="1" eaLnBrk="1" hangingPunct="1">
              <a:spcBef>
                <a:spcPts val="600"/>
              </a:spcBef>
              <a:spcAft>
                <a:spcPct val="5000"/>
              </a:spcAft>
            </a:pPr>
            <a:r>
              <a:rPr lang="en-US" sz="2400" dirty="0" smtClean="0"/>
              <a:t>Include head and neck for infants.</a:t>
            </a:r>
          </a:p>
          <a:p>
            <a:pPr lvl="1" eaLnBrk="1" hangingPunct="1">
              <a:spcBef>
                <a:spcPts val="600"/>
              </a:spcBef>
              <a:spcAft>
                <a:spcPct val="5000"/>
              </a:spcAft>
            </a:pPr>
            <a:r>
              <a:rPr lang="en-US" sz="2400" dirty="0" smtClean="0"/>
              <a:t>Wash after 8-14 hours.</a:t>
            </a:r>
          </a:p>
          <a:p>
            <a:pPr eaLnBrk="1" hangingPunct="1">
              <a:spcBef>
                <a:spcPts val="600"/>
              </a:spcBef>
              <a:spcAft>
                <a:spcPct val="5000"/>
              </a:spcAft>
            </a:pPr>
            <a:r>
              <a:rPr lang="en-US" sz="2800" dirty="0" err="1" smtClean="0"/>
              <a:t>Benzoyl</a:t>
            </a:r>
            <a:r>
              <a:rPr lang="en-US" sz="2800" dirty="0" smtClean="0"/>
              <a:t> benzoate used in developing countries.</a:t>
            </a:r>
          </a:p>
          <a:p>
            <a:pPr eaLnBrk="1" hangingPunct="1">
              <a:spcBef>
                <a:spcPts val="600"/>
              </a:spcBef>
              <a:spcAft>
                <a:spcPct val="5000"/>
              </a:spcAft>
            </a:pPr>
            <a:r>
              <a:rPr lang="en-US" sz="2800" dirty="0" err="1" smtClean="0"/>
              <a:t>Eurax</a:t>
            </a:r>
            <a:r>
              <a:rPr lang="en-US" sz="2800" dirty="0" smtClean="0"/>
              <a:t>/</a:t>
            </a:r>
            <a:r>
              <a:rPr lang="en-US" sz="2800" dirty="0" err="1" smtClean="0"/>
              <a:t>crotamiton</a:t>
            </a:r>
            <a:r>
              <a:rPr lang="en-US" sz="2800" dirty="0" smtClean="0"/>
              <a:t> used occasionally in pregnancy.</a:t>
            </a:r>
          </a:p>
          <a:p>
            <a:pPr eaLnBrk="1" hangingPunct="1">
              <a:spcBef>
                <a:spcPts val="600"/>
              </a:spcBef>
              <a:spcAft>
                <a:spcPct val="5000"/>
              </a:spcAft>
            </a:pPr>
            <a:r>
              <a:rPr lang="en-US" sz="2800" dirty="0" smtClean="0"/>
              <a:t>Topical sulfa preparation.</a:t>
            </a:r>
          </a:p>
          <a:p>
            <a:pPr eaLnBrk="1" hangingPunct="1">
              <a:spcBef>
                <a:spcPts val="600"/>
              </a:spcBef>
              <a:spcAft>
                <a:spcPct val="5000"/>
              </a:spcAft>
            </a:pPr>
            <a:r>
              <a:rPr lang="en-US" sz="2800" dirty="0" smtClean="0"/>
              <a:t>Oral </a:t>
            </a:r>
            <a:r>
              <a:rPr lang="en-US" sz="2800" dirty="0" err="1" smtClean="0"/>
              <a:t>ivermectin</a:t>
            </a:r>
            <a:r>
              <a:rPr lang="en-US" sz="2800" dirty="0" smtClean="0"/>
              <a:t>.</a:t>
            </a:r>
          </a:p>
          <a:p>
            <a:pPr eaLnBrk="1" hangingPunct="1">
              <a:spcBef>
                <a:spcPts val="600"/>
              </a:spcBef>
              <a:spcAft>
                <a:spcPct val="5000"/>
              </a:spcAft>
            </a:pPr>
            <a:r>
              <a:rPr lang="en-US" sz="2800" dirty="0" smtClean="0"/>
              <a:t>Status of </a:t>
            </a:r>
            <a:r>
              <a:rPr lang="en-US" sz="2800" dirty="0" err="1" smtClean="0"/>
              <a:t>lindane</a:t>
            </a:r>
            <a:r>
              <a:rPr lang="en-US" sz="2800" dirty="0" smtClean="0"/>
              <a:t>/</a:t>
            </a:r>
            <a:r>
              <a:rPr lang="en-US" sz="2800" dirty="0" err="1" smtClean="0"/>
              <a:t>Kwell</a:t>
            </a:r>
            <a:r>
              <a:rPr lang="en-US" sz="2800" dirty="0" smtClean="0"/>
              <a:t> varies.</a:t>
            </a:r>
          </a:p>
          <a:p>
            <a:pPr eaLnBrk="1" hangingPunct="1">
              <a:spcBef>
                <a:spcPts val="600"/>
              </a:spcBef>
              <a:spcAft>
                <a:spcPct val="5000"/>
              </a:spcAft>
            </a:pPr>
            <a:endParaRPr lang="en-US" sz="2800" dirty="0" smtClean="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8017" name="Picture 2"/>
          <p:cNvPicPr>
            <a:picLocks noChangeAspect="1" noChangeArrowheads="1"/>
          </p:cNvPicPr>
          <p:nvPr/>
        </p:nvPicPr>
        <p:blipFill>
          <a:blip r:embed="rId2" cstate="print"/>
          <a:srcRect/>
          <a:stretch>
            <a:fillRect/>
          </a:stretch>
        </p:blipFill>
        <p:spPr bwMode="auto">
          <a:xfrm>
            <a:off x="0" y="57150"/>
            <a:ext cx="4800600" cy="3600450"/>
          </a:xfrm>
          <a:prstGeom prst="rect">
            <a:avLst/>
          </a:prstGeom>
          <a:noFill/>
          <a:ln w="9525">
            <a:noFill/>
            <a:miter lim="800000"/>
            <a:headEnd/>
            <a:tailEnd/>
          </a:ln>
        </p:spPr>
      </p:pic>
      <p:pic>
        <p:nvPicPr>
          <p:cNvPr id="3158018" name="Picture 3"/>
          <p:cNvPicPr>
            <a:picLocks noChangeAspect="1" noChangeArrowheads="1"/>
          </p:cNvPicPr>
          <p:nvPr/>
        </p:nvPicPr>
        <p:blipFill>
          <a:blip r:embed="rId3" cstate="print"/>
          <a:srcRect r="14481"/>
          <a:stretch>
            <a:fillRect/>
          </a:stretch>
        </p:blipFill>
        <p:spPr bwMode="auto">
          <a:xfrm>
            <a:off x="4953000" y="0"/>
            <a:ext cx="4191000" cy="5808663"/>
          </a:xfrm>
          <a:prstGeom prst="rect">
            <a:avLst/>
          </a:prstGeom>
          <a:noFill/>
          <a:ln w="9525">
            <a:noFill/>
            <a:miter lim="800000"/>
            <a:headEnd/>
            <a:tailEnd/>
          </a:ln>
        </p:spPr>
      </p:pic>
      <p:sp>
        <p:nvSpPr>
          <p:cNvPr id="3158019" name="Text Box 4"/>
          <p:cNvSpPr txBox="1">
            <a:spLocks noChangeArrowheads="1"/>
          </p:cNvSpPr>
          <p:nvPr/>
        </p:nvSpPr>
        <p:spPr bwMode="auto">
          <a:xfrm>
            <a:off x="555625" y="4495800"/>
            <a:ext cx="8366125" cy="2062163"/>
          </a:xfrm>
          <a:prstGeom prst="rect">
            <a:avLst/>
          </a:prstGeom>
          <a:noFill/>
          <a:ln w="9525">
            <a:noFill/>
            <a:miter lim="800000"/>
            <a:headEnd/>
            <a:tailEnd/>
          </a:ln>
        </p:spPr>
        <p:txBody>
          <a:bodyPr wrap="none">
            <a:spAutoFit/>
          </a:bodyPr>
          <a:lstStyle/>
          <a:p>
            <a:r>
              <a:rPr lang="en-US" sz="3200">
                <a:latin typeface="+mn-lt"/>
              </a:rPr>
              <a:t>Examine &amp; treat </a:t>
            </a:r>
          </a:p>
          <a:p>
            <a:r>
              <a:rPr lang="en-US" sz="3200">
                <a:latin typeface="+mn-lt"/>
              </a:rPr>
              <a:t>family members.</a:t>
            </a:r>
          </a:p>
          <a:p>
            <a:endParaRPr lang="en-US" sz="3200">
              <a:latin typeface="+mn-lt"/>
            </a:endParaRPr>
          </a:p>
          <a:p>
            <a:r>
              <a:rPr lang="en-US" sz="3200">
                <a:latin typeface="+mn-lt"/>
              </a:rPr>
              <a:t>Treatment guidelines for family or household.</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59041" name="Picture 2" descr="21-1 copy"/>
          <p:cNvPicPr>
            <a:picLocks noChangeAspect="1" noChangeArrowheads="1"/>
          </p:cNvPicPr>
          <p:nvPr/>
        </p:nvPicPr>
        <p:blipFill>
          <a:blip r:embed="rId2" cstate="print"/>
          <a:srcRect/>
          <a:stretch>
            <a:fillRect/>
          </a:stretch>
        </p:blipFill>
        <p:spPr bwMode="auto">
          <a:xfrm>
            <a:off x="0" y="0"/>
            <a:ext cx="6629400" cy="4656138"/>
          </a:xfrm>
          <a:prstGeom prst="rect">
            <a:avLst/>
          </a:prstGeom>
          <a:noFill/>
          <a:ln w="9525">
            <a:noFill/>
            <a:miter lim="800000"/>
            <a:headEnd/>
            <a:tailEnd/>
          </a:ln>
        </p:spPr>
      </p:pic>
      <p:pic>
        <p:nvPicPr>
          <p:cNvPr id="3159042" name="Picture 3" descr="22-1 copy"/>
          <p:cNvPicPr>
            <a:picLocks noChangeAspect="1" noChangeArrowheads="1"/>
          </p:cNvPicPr>
          <p:nvPr/>
        </p:nvPicPr>
        <p:blipFill>
          <a:blip r:embed="rId3" cstate="print"/>
          <a:srcRect l="19719" r="5634"/>
          <a:stretch>
            <a:fillRect/>
          </a:stretch>
        </p:blipFill>
        <p:spPr bwMode="auto">
          <a:xfrm>
            <a:off x="5105400" y="3135313"/>
            <a:ext cx="4038600" cy="3722687"/>
          </a:xfrm>
          <a:prstGeom prst="rect">
            <a:avLst/>
          </a:prstGeom>
          <a:noFill/>
          <a:ln w="28575">
            <a:solidFill>
              <a:schemeClr val="bg1"/>
            </a:solidFill>
            <a:miter lim="800000"/>
            <a:headEnd/>
            <a:tailEnd/>
          </a:ln>
        </p:spPr>
      </p:pic>
      <p:sp>
        <p:nvSpPr>
          <p:cNvPr id="3159043" name="Rectangle 4"/>
          <p:cNvSpPr>
            <a:spLocks noChangeArrowheads="1"/>
          </p:cNvSpPr>
          <p:nvPr/>
        </p:nvSpPr>
        <p:spPr bwMode="auto">
          <a:xfrm>
            <a:off x="0" y="4800600"/>
            <a:ext cx="4343400" cy="1815882"/>
          </a:xfrm>
          <a:prstGeom prst="rect">
            <a:avLst/>
          </a:prstGeom>
          <a:noFill/>
          <a:ln w="9525">
            <a:noFill/>
            <a:miter lim="800000"/>
            <a:headEnd/>
            <a:tailEnd/>
          </a:ln>
        </p:spPr>
        <p:txBody>
          <a:bodyPr>
            <a:spAutoFit/>
          </a:bodyPr>
          <a:lstStyle/>
          <a:p>
            <a:r>
              <a:rPr lang="en-US" sz="3200">
                <a:latin typeface="+mn-lt"/>
              </a:rPr>
              <a:t>Infant scabies </a:t>
            </a:r>
          </a:p>
          <a:p>
            <a:endParaRPr lang="en-US" sz="3200">
              <a:latin typeface="+mn-lt"/>
            </a:endParaRPr>
          </a:p>
          <a:p>
            <a:r>
              <a:rPr lang="en-US" sz="2400">
                <a:latin typeface="+mn-lt"/>
              </a:rPr>
              <a:t>Impetigenized scabies </a:t>
            </a:r>
            <a:r>
              <a:rPr lang="en-US" sz="2400">
                <a:latin typeface="+mn-lt"/>
                <a:sym typeface="Wingdings" pitchFamily="2" charset="2"/>
              </a:rPr>
              <a:t></a:t>
            </a:r>
            <a:r>
              <a:rPr lang="en-US" sz="2400">
                <a:latin typeface="+mn-lt"/>
              </a:rPr>
              <a:t> risk of nephritogenic Strep</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17498" y="0"/>
            <a:ext cx="8524875" cy="4948237"/>
          </a:xfrm>
        </p:spPr>
        <p:txBody>
          <a:bodyPr/>
          <a:lstStyle/>
          <a:p>
            <a:pPr algn="ctr" eaLnBrk="1" hangingPunct="1">
              <a:spcBef>
                <a:spcPct val="0"/>
              </a:spcBef>
              <a:buFontTx/>
              <a:buNone/>
            </a:pPr>
            <a:endParaRPr lang="en-US" sz="2800" dirty="0" smtClean="0">
              <a:solidFill>
                <a:srgbClr val="FFFF00"/>
              </a:solidFill>
              <a:latin typeface="Arial" charset="0"/>
            </a:endParaRPr>
          </a:p>
          <a:p>
            <a:pPr algn="ctr" eaLnBrk="1" hangingPunct="1">
              <a:spcBef>
                <a:spcPct val="0"/>
              </a:spcBef>
              <a:buFontTx/>
              <a:buNone/>
            </a:pPr>
            <a:r>
              <a:rPr lang="en-US" sz="3600" b="1" dirty="0" smtClean="0">
                <a:solidFill>
                  <a:srgbClr val="FFFF00"/>
                </a:solidFill>
                <a:latin typeface="Arial" charset="0"/>
              </a:rPr>
              <a:t>Pediatric Dermatology                          in Austere Settings</a:t>
            </a:r>
          </a:p>
          <a:p>
            <a:pPr algn="ctr" eaLnBrk="1" hangingPunct="1">
              <a:buFontTx/>
              <a:buNone/>
            </a:pPr>
            <a:r>
              <a:rPr lang="en-US" b="1" dirty="0" smtClean="0">
                <a:solidFill>
                  <a:schemeClr val="bg1"/>
                </a:solidFill>
                <a:latin typeface="Arial" charset="0"/>
              </a:rPr>
              <a:t>Scott A. Norton, MD, MPH</a:t>
            </a:r>
          </a:p>
          <a:p>
            <a:pPr algn="ctr" eaLnBrk="1" hangingPunct="1">
              <a:buFontTx/>
              <a:buNone/>
            </a:pPr>
            <a:r>
              <a:rPr lang="en-US" sz="2800" dirty="0" smtClean="0">
                <a:latin typeface="Arial" charset="0"/>
              </a:rPr>
              <a:t>Children’s National Medical Center</a:t>
            </a:r>
          </a:p>
          <a:p>
            <a:pPr algn="ctr" eaLnBrk="1" hangingPunct="1">
              <a:buFontTx/>
              <a:buNone/>
            </a:pPr>
            <a:r>
              <a:rPr lang="en-US" sz="2800" dirty="0" smtClean="0">
                <a:latin typeface="Arial" charset="0"/>
              </a:rPr>
              <a:t>Georgetown University</a:t>
            </a:r>
          </a:p>
          <a:p>
            <a:pPr algn="ctr" eaLnBrk="1" hangingPunct="1">
              <a:buFontTx/>
              <a:buNone/>
            </a:pPr>
            <a:r>
              <a:rPr lang="en-US" sz="2800" dirty="0" smtClean="0">
                <a:latin typeface="Arial" charset="0"/>
              </a:rPr>
              <a:t> Washington, DC</a:t>
            </a:r>
            <a:endParaRPr lang="en-US" sz="2800" dirty="0" smtClean="0">
              <a:solidFill>
                <a:schemeClr val="bg1"/>
              </a:solidFill>
              <a:latin typeface="Arial" charset="0"/>
            </a:endParaRPr>
          </a:p>
        </p:txBody>
      </p:sp>
      <p:pic>
        <p:nvPicPr>
          <p:cNvPr id="7" name="Picture 4" descr="albino0513"/>
          <p:cNvPicPr>
            <a:picLocks noChangeAspect="1" noChangeArrowheads="1"/>
          </p:cNvPicPr>
          <p:nvPr/>
        </p:nvPicPr>
        <p:blipFill>
          <a:blip r:embed="rId2" cstate="print"/>
          <a:srcRect/>
          <a:stretch>
            <a:fillRect/>
          </a:stretch>
        </p:blipFill>
        <p:spPr bwMode="auto">
          <a:xfrm>
            <a:off x="438150" y="3771117"/>
            <a:ext cx="4000500" cy="3086883"/>
          </a:xfrm>
          <a:prstGeom prst="rect">
            <a:avLst/>
          </a:prstGeom>
          <a:noFill/>
          <a:ln w="9525">
            <a:noFill/>
            <a:miter lim="800000"/>
            <a:headEnd/>
            <a:tailEnd/>
          </a:ln>
        </p:spPr>
      </p:pic>
      <p:pic>
        <p:nvPicPr>
          <p:cNvPr id="8" name="Picture 6" descr="DSC00918"/>
          <p:cNvPicPr>
            <a:picLocks noChangeAspect="1" noChangeArrowheads="1"/>
          </p:cNvPicPr>
          <p:nvPr/>
        </p:nvPicPr>
        <p:blipFill>
          <a:blip r:embed="rId3" cstate="print"/>
          <a:srcRect/>
          <a:stretch>
            <a:fillRect/>
          </a:stretch>
        </p:blipFill>
        <p:spPr bwMode="auto">
          <a:xfrm>
            <a:off x="4686300" y="3771900"/>
            <a:ext cx="411480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60065" name="Picture 2" descr="Norton56"/>
          <p:cNvPicPr>
            <a:picLocks noChangeAspect="1" noChangeArrowheads="1"/>
          </p:cNvPicPr>
          <p:nvPr/>
        </p:nvPicPr>
        <p:blipFill>
          <a:blip r:embed="rId2" cstate="print"/>
          <a:srcRect/>
          <a:stretch>
            <a:fillRect/>
          </a:stretch>
        </p:blipFill>
        <p:spPr bwMode="auto">
          <a:xfrm>
            <a:off x="4489450" y="0"/>
            <a:ext cx="4654550" cy="6858000"/>
          </a:xfrm>
          <a:prstGeom prst="rect">
            <a:avLst/>
          </a:prstGeom>
          <a:noFill/>
          <a:ln w="9525">
            <a:noFill/>
            <a:miter lim="800000"/>
            <a:headEnd/>
            <a:tailEnd/>
          </a:ln>
        </p:spPr>
      </p:pic>
      <p:sp>
        <p:nvSpPr>
          <p:cNvPr id="3160066" name="Text Box 3"/>
          <p:cNvSpPr txBox="1">
            <a:spLocks noChangeArrowheads="1"/>
          </p:cNvSpPr>
          <p:nvPr/>
        </p:nvSpPr>
        <p:spPr bwMode="auto">
          <a:xfrm>
            <a:off x="746983" y="914400"/>
            <a:ext cx="3236784" cy="1692771"/>
          </a:xfrm>
          <a:prstGeom prst="rect">
            <a:avLst/>
          </a:prstGeom>
          <a:noFill/>
          <a:ln w="9525">
            <a:noFill/>
            <a:miter lim="800000"/>
            <a:headEnd/>
            <a:tailEnd/>
          </a:ln>
        </p:spPr>
        <p:txBody>
          <a:bodyPr wrap="none">
            <a:spAutoFit/>
          </a:bodyPr>
          <a:lstStyle/>
          <a:p>
            <a:pPr algn="ctr"/>
            <a:r>
              <a:rPr lang="en-US" sz="3200">
                <a:latin typeface="+mn-lt"/>
              </a:rPr>
              <a:t>Nodular scabies:</a:t>
            </a:r>
          </a:p>
          <a:p>
            <a:pPr algn="ctr"/>
            <a:r>
              <a:rPr lang="en-US" sz="2400">
                <a:latin typeface="+mn-lt"/>
              </a:rPr>
              <a:t>Less pruritic,</a:t>
            </a:r>
          </a:p>
          <a:p>
            <a:pPr algn="ctr"/>
            <a:r>
              <a:rPr lang="en-US" sz="2400">
                <a:latin typeface="+mn-lt"/>
              </a:rPr>
              <a:t>More firm, </a:t>
            </a:r>
          </a:p>
          <a:p>
            <a:pPr algn="ctr"/>
            <a:r>
              <a:rPr lang="en-US" sz="2400">
                <a:latin typeface="+mn-lt"/>
              </a:rPr>
              <a:t>No burrows</a:t>
            </a:r>
          </a:p>
        </p:txBody>
      </p:sp>
      <p:pic>
        <p:nvPicPr>
          <p:cNvPr id="3160067" name="Picture 4" descr="scabies_penisglans11"/>
          <p:cNvPicPr>
            <a:picLocks noChangeAspect="1" noChangeArrowheads="1"/>
          </p:cNvPicPr>
          <p:nvPr/>
        </p:nvPicPr>
        <p:blipFill>
          <a:blip r:embed="rId3" cstate="print"/>
          <a:srcRect/>
          <a:stretch>
            <a:fillRect/>
          </a:stretch>
        </p:blipFill>
        <p:spPr bwMode="auto">
          <a:xfrm>
            <a:off x="533400" y="2895600"/>
            <a:ext cx="3048000" cy="3733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089" name="Text Box 2"/>
          <p:cNvSpPr txBox="1">
            <a:spLocks noChangeArrowheads="1"/>
          </p:cNvSpPr>
          <p:nvPr/>
        </p:nvSpPr>
        <p:spPr bwMode="auto">
          <a:xfrm>
            <a:off x="2278063" y="0"/>
            <a:ext cx="6757987" cy="2471738"/>
          </a:xfrm>
          <a:prstGeom prst="rect">
            <a:avLst/>
          </a:prstGeom>
          <a:noFill/>
          <a:ln w="9525">
            <a:noFill/>
            <a:miter lim="800000"/>
            <a:headEnd/>
            <a:tailEnd/>
          </a:ln>
        </p:spPr>
        <p:txBody>
          <a:bodyPr>
            <a:spAutoFit/>
          </a:bodyPr>
          <a:lstStyle/>
          <a:p>
            <a:pPr algn="ctr">
              <a:buClr>
                <a:schemeClr val="hlink"/>
              </a:buClr>
              <a:buFont typeface="Wingdings" pitchFamily="2" charset="2"/>
              <a:buChar char="ü"/>
            </a:pPr>
            <a:r>
              <a:rPr lang="en-US" sz="3600">
                <a:latin typeface="+mn-lt"/>
              </a:rPr>
              <a:t> </a:t>
            </a:r>
            <a:r>
              <a:rPr lang="en-US" sz="2800">
                <a:latin typeface="+mn-lt"/>
              </a:rPr>
              <a:t>Scabies control in the family                   or household.</a:t>
            </a:r>
          </a:p>
          <a:p>
            <a:pPr algn="ctr">
              <a:buClr>
                <a:schemeClr val="hlink"/>
              </a:buClr>
              <a:buFont typeface="Wingdings" pitchFamily="2" charset="2"/>
              <a:buChar char="ü"/>
            </a:pPr>
            <a:endParaRPr lang="en-US" sz="2800">
              <a:latin typeface="+mn-lt"/>
            </a:endParaRPr>
          </a:p>
          <a:p>
            <a:pPr algn="ctr">
              <a:buClr>
                <a:schemeClr val="hlink"/>
              </a:buClr>
              <a:buFont typeface="Wingdings" pitchFamily="2" charset="2"/>
              <a:buChar char="ü"/>
            </a:pPr>
            <a:r>
              <a:rPr lang="en-US" sz="3600">
                <a:latin typeface="+mn-lt"/>
              </a:rPr>
              <a:t> </a:t>
            </a:r>
            <a:r>
              <a:rPr lang="en-US" sz="2800">
                <a:latin typeface="+mn-lt"/>
              </a:rPr>
              <a:t>Scabies control in the school,                        hospital or nursing home.</a:t>
            </a:r>
            <a:endParaRPr lang="en-US" sz="3200" b="1">
              <a:latin typeface="+mn-lt"/>
            </a:endParaRPr>
          </a:p>
        </p:txBody>
      </p:sp>
      <p:sp>
        <p:nvSpPr>
          <p:cNvPr id="902147" name="Text Box 3"/>
          <p:cNvSpPr txBox="1">
            <a:spLocks noChangeArrowheads="1"/>
          </p:cNvSpPr>
          <p:nvPr/>
        </p:nvSpPr>
        <p:spPr bwMode="auto">
          <a:xfrm>
            <a:off x="2763838" y="2662238"/>
            <a:ext cx="5915025" cy="3975100"/>
          </a:xfrm>
          <a:prstGeom prst="rect">
            <a:avLst/>
          </a:prstGeom>
          <a:noFill/>
          <a:ln w="9525">
            <a:noFill/>
            <a:miter lim="800000"/>
            <a:headEnd/>
            <a:tailEnd/>
          </a:ln>
        </p:spPr>
        <p:txBody>
          <a:bodyPr>
            <a:spAutoFit/>
          </a:bodyPr>
          <a:lstStyle/>
          <a:p>
            <a:pPr algn="ctr">
              <a:lnSpc>
                <a:spcPct val="95000"/>
              </a:lnSpc>
            </a:pPr>
            <a:r>
              <a:rPr lang="en-US" sz="3200" b="1">
                <a:solidFill>
                  <a:srgbClr val="FFFF00"/>
                </a:solidFill>
                <a:latin typeface="+mn-lt"/>
              </a:rPr>
              <a:t>  ?  Scabies control in a large    population.</a:t>
            </a:r>
          </a:p>
          <a:p>
            <a:pPr algn="ctr">
              <a:lnSpc>
                <a:spcPct val="95000"/>
              </a:lnSpc>
            </a:pPr>
            <a:endParaRPr lang="en-US" sz="3200" b="1">
              <a:solidFill>
                <a:srgbClr val="FFFF00"/>
              </a:solidFill>
              <a:latin typeface="+mn-lt"/>
            </a:endParaRPr>
          </a:p>
          <a:p>
            <a:pPr algn="ctr">
              <a:lnSpc>
                <a:spcPct val="95000"/>
              </a:lnSpc>
            </a:pPr>
            <a:r>
              <a:rPr lang="en-US" sz="2400">
                <a:latin typeface="+mn-lt"/>
              </a:rPr>
              <a:t>Diagnosis relies on clinical presentation, epidemiologic link, often with less intensive confirmatory measures. </a:t>
            </a:r>
          </a:p>
          <a:p>
            <a:pPr algn="ctr">
              <a:lnSpc>
                <a:spcPct val="95000"/>
              </a:lnSpc>
            </a:pPr>
            <a:endParaRPr lang="en-US" sz="2400">
              <a:latin typeface="+mn-lt"/>
            </a:endParaRPr>
          </a:p>
          <a:p>
            <a:pPr algn="ctr">
              <a:lnSpc>
                <a:spcPct val="95000"/>
              </a:lnSpc>
            </a:pPr>
            <a:r>
              <a:rPr lang="en-US" sz="2400">
                <a:latin typeface="+mn-lt"/>
              </a:rPr>
              <a:t>Management poses more extensive medical, public health, societal, and economic challenges. </a:t>
            </a:r>
            <a:r>
              <a:rPr lang="en-US" sz="2800">
                <a:latin typeface="+mn-lt"/>
              </a:rPr>
              <a:t> </a:t>
            </a:r>
          </a:p>
        </p:txBody>
      </p:sp>
      <p:pic>
        <p:nvPicPr>
          <p:cNvPr id="3161091" name="Picture 5" descr="DSCN8594"/>
          <p:cNvPicPr>
            <a:picLocks noChangeAspect="1" noChangeArrowheads="1"/>
          </p:cNvPicPr>
          <p:nvPr/>
        </p:nvPicPr>
        <p:blipFill>
          <a:blip r:embed="rId3" cstate="print"/>
          <a:srcRect l="6955" t="4118" r="11989"/>
          <a:stretch>
            <a:fillRect/>
          </a:stretch>
        </p:blipFill>
        <p:spPr bwMode="auto">
          <a:xfrm>
            <a:off x="0" y="0"/>
            <a:ext cx="2478088" cy="3908425"/>
          </a:xfrm>
          <a:prstGeom prst="rect">
            <a:avLst/>
          </a:prstGeom>
          <a:noFill/>
          <a:ln w="9525">
            <a:noFill/>
            <a:miter lim="800000"/>
            <a:headEnd/>
            <a:tailEnd/>
          </a:ln>
        </p:spPr>
      </p:pic>
      <p:pic>
        <p:nvPicPr>
          <p:cNvPr id="3161092" name="Picture 6" descr="DSCN8592"/>
          <p:cNvPicPr>
            <a:picLocks noChangeAspect="1" noChangeArrowheads="1"/>
          </p:cNvPicPr>
          <p:nvPr/>
        </p:nvPicPr>
        <p:blipFill>
          <a:blip r:embed="rId4" cstate="print"/>
          <a:srcRect r="16803"/>
          <a:stretch>
            <a:fillRect/>
          </a:stretch>
        </p:blipFill>
        <p:spPr bwMode="auto">
          <a:xfrm>
            <a:off x="611188" y="3943350"/>
            <a:ext cx="1819275" cy="2914650"/>
          </a:xfrm>
          <a:prstGeom prst="rect">
            <a:avLst/>
          </a:prstGeom>
          <a:noFill/>
          <a:ln w="9525">
            <a:noFill/>
            <a:miter lim="800000"/>
            <a:headEnd/>
            <a:tailEnd/>
          </a:ln>
        </p:spPr>
      </p:pic>
      <p:sp>
        <p:nvSpPr>
          <p:cNvPr id="3161093" name="Line 7"/>
          <p:cNvSpPr>
            <a:spLocks noChangeShapeType="1"/>
          </p:cNvSpPr>
          <p:nvPr/>
        </p:nvSpPr>
        <p:spPr bwMode="auto">
          <a:xfrm>
            <a:off x="2844800" y="3810000"/>
            <a:ext cx="5778500" cy="0"/>
          </a:xfrm>
          <a:prstGeom prst="line">
            <a:avLst/>
          </a:prstGeom>
          <a:noFill/>
          <a:ln w="28575">
            <a:solidFill>
              <a:srgbClr val="FFFF00"/>
            </a:solidFill>
            <a:round/>
            <a:headEnd/>
            <a:tailEnd/>
          </a:ln>
        </p:spPr>
        <p:txBody>
          <a:bodyPr/>
          <a:lstStyle/>
          <a:p>
            <a:endParaRPr lang="en-US">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2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2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2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3137" name="Rectangle 10"/>
          <p:cNvSpPr>
            <a:spLocks noGrp="1" noChangeArrowheads="1"/>
          </p:cNvSpPr>
          <p:nvPr>
            <p:ph type="title"/>
          </p:nvPr>
        </p:nvSpPr>
        <p:spPr>
          <a:xfrm>
            <a:off x="0" y="374650"/>
            <a:ext cx="9144000" cy="1143000"/>
          </a:xfrm>
        </p:spPr>
        <p:txBody>
          <a:bodyPr/>
          <a:lstStyle/>
          <a:p>
            <a:pPr eaLnBrk="1" hangingPunct="1"/>
            <a:r>
              <a:rPr lang="en-US" sz="3600" b="1" smtClean="0">
                <a:solidFill>
                  <a:srgbClr val="FFFF00"/>
                </a:solidFill>
                <a:latin typeface="+mn-lt"/>
              </a:rPr>
              <a:t>Scabies                       Programme</a:t>
            </a:r>
          </a:p>
        </p:txBody>
      </p:sp>
      <p:pic>
        <p:nvPicPr>
          <p:cNvPr id="3163138" name="Picture 5" descr="map_south_pacific"/>
          <p:cNvPicPr>
            <a:picLocks noGrp="1" noChangeAspect="1" noChangeArrowheads="1"/>
          </p:cNvPicPr>
          <p:nvPr>
            <p:ph sz="half" idx="1"/>
          </p:nvPr>
        </p:nvPicPr>
        <p:blipFill>
          <a:blip r:embed="rId2" cstate="print"/>
          <a:srcRect/>
          <a:stretch>
            <a:fillRect/>
          </a:stretch>
        </p:blipFill>
        <p:spPr>
          <a:xfrm>
            <a:off x="800100" y="1717675"/>
            <a:ext cx="7558088" cy="5140325"/>
          </a:xfrm>
        </p:spPr>
      </p:pic>
      <p:sp>
        <p:nvSpPr>
          <p:cNvPr id="290829" name="Text Box 13"/>
          <p:cNvSpPr txBox="1">
            <a:spLocks noChangeArrowheads="1"/>
          </p:cNvSpPr>
          <p:nvPr/>
        </p:nvSpPr>
        <p:spPr bwMode="auto">
          <a:xfrm>
            <a:off x="2898775" y="622300"/>
            <a:ext cx="2419350" cy="641350"/>
          </a:xfrm>
          <a:prstGeom prst="rect">
            <a:avLst/>
          </a:prstGeom>
          <a:solidFill>
            <a:srgbClr val="000066"/>
          </a:solidFill>
          <a:ln w="9525">
            <a:noFill/>
            <a:miter lim="800000"/>
            <a:headEnd/>
            <a:tailEnd/>
          </a:ln>
        </p:spPr>
        <p:txBody>
          <a:bodyPr wrap="none">
            <a:spAutoFit/>
          </a:bodyPr>
          <a:lstStyle/>
          <a:p>
            <a:r>
              <a:rPr lang="en-US" sz="3600" b="1">
                <a:solidFill>
                  <a:srgbClr val="FFFF00"/>
                </a:solidFill>
                <a:latin typeface="+mn-lt"/>
              </a:rPr>
              <a:t>Reduction</a:t>
            </a:r>
          </a:p>
        </p:txBody>
      </p:sp>
      <p:sp>
        <p:nvSpPr>
          <p:cNvPr id="290830" name="Text Box 14"/>
          <p:cNvSpPr txBox="1">
            <a:spLocks noChangeArrowheads="1"/>
          </p:cNvSpPr>
          <p:nvPr/>
        </p:nvSpPr>
        <p:spPr bwMode="auto">
          <a:xfrm>
            <a:off x="2805113" y="615950"/>
            <a:ext cx="2851150" cy="641350"/>
          </a:xfrm>
          <a:prstGeom prst="rect">
            <a:avLst/>
          </a:prstGeom>
          <a:solidFill>
            <a:srgbClr val="000066"/>
          </a:solidFill>
          <a:ln w="9525">
            <a:noFill/>
            <a:miter lim="800000"/>
            <a:headEnd/>
            <a:tailEnd/>
          </a:ln>
        </p:spPr>
        <p:txBody>
          <a:bodyPr wrap="none">
            <a:spAutoFit/>
          </a:bodyPr>
          <a:lstStyle/>
          <a:p>
            <a:r>
              <a:rPr lang="en-US" sz="3600" b="1">
                <a:solidFill>
                  <a:srgbClr val="FFFF00"/>
                </a:solidFill>
                <a:latin typeface="+mn-lt"/>
              </a:rPr>
              <a:t>Observation</a:t>
            </a:r>
          </a:p>
        </p:txBody>
      </p:sp>
      <p:sp>
        <p:nvSpPr>
          <p:cNvPr id="290833" name="Text Box 17"/>
          <p:cNvSpPr txBox="1">
            <a:spLocks noChangeArrowheads="1"/>
          </p:cNvSpPr>
          <p:nvPr/>
        </p:nvSpPr>
        <p:spPr bwMode="auto">
          <a:xfrm>
            <a:off x="2962275" y="615950"/>
            <a:ext cx="2673350" cy="641350"/>
          </a:xfrm>
          <a:prstGeom prst="rect">
            <a:avLst/>
          </a:prstGeom>
          <a:noFill/>
          <a:ln w="9525">
            <a:noFill/>
            <a:miter lim="800000"/>
            <a:headEnd/>
            <a:tailEnd/>
          </a:ln>
        </p:spPr>
        <p:txBody>
          <a:bodyPr wrap="none">
            <a:spAutoFit/>
          </a:bodyPr>
          <a:lstStyle/>
          <a:p>
            <a:r>
              <a:rPr lang="en-US" sz="3600" b="1">
                <a:solidFill>
                  <a:srgbClr val="FFFF00"/>
                </a:solidFill>
                <a:latin typeface="+mn-lt"/>
              </a:rPr>
              <a:t>Eradication</a:t>
            </a:r>
          </a:p>
        </p:txBody>
      </p:sp>
      <p:sp>
        <p:nvSpPr>
          <p:cNvPr id="290834" name="Oval 18"/>
          <p:cNvSpPr>
            <a:spLocks noChangeArrowheads="1"/>
          </p:cNvSpPr>
          <p:nvPr/>
        </p:nvSpPr>
        <p:spPr bwMode="auto">
          <a:xfrm>
            <a:off x="5416550" y="3765550"/>
            <a:ext cx="742950" cy="736600"/>
          </a:xfrm>
          <a:prstGeom prst="ellipse">
            <a:avLst/>
          </a:prstGeom>
          <a:noFill/>
          <a:ln w="38100" cap="rnd">
            <a:solidFill>
              <a:srgbClr val="FFFF00"/>
            </a:solidFill>
            <a:prstDash val="sysDot"/>
            <a:round/>
            <a:headEnd/>
            <a:tailEnd/>
          </a:ln>
        </p:spPr>
        <p:txBody>
          <a:bodyPr wrap="none" anchor="ctr"/>
          <a:lstStyle/>
          <a:p>
            <a:endParaRPr lang="en-US">
              <a:latin typeface="+mn-lt"/>
            </a:endParaRPr>
          </a:p>
        </p:txBody>
      </p:sp>
      <p:sp>
        <p:nvSpPr>
          <p:cNvPr id="3163143" name="Line 4"/>
          <p:cNvSpPr>
            <a:spLocks noChangeShapeType="1"/>
          </p:cNvSpPr>
          <p:nvPr/>
        </p:nvSpPr>
        <p:spPr bwMode="auto">
          <a:xfrm>
            <a:off x="793750" y="3343275"/>
            <a:ext cx="7550150" cy="14288"/>
          </a:xfrm>
          <a:prstGeom prst="line">
            <a:avLst/>
          </a:prstGeom>
          <a:noFill/>
          <a:ln w="12700">
            <a:solidFill>
              <a:srgbClr val="FF0000"/>
            </a:solidFill>
            <a:round/>
            <a:headEnd/>
            <a:tailEnd/>
          </a:ln>
        </p:spPr>
        <p:txBody>
          <a:bodyPr/>
          <a:lstStyle/>
          <a:p>
            <a:endParaRPr lang="en-US">
              <a:latin typeface="+mn-lt"/>
            </a:endParaRPr>
          </a:p>
        </p:txBody>
      </p:sp>
      <p:sp>
        <p:nvSpPr>
          <p:cNvPr id="3163144" name="TextBox 8"/>
          <p:cNvSpPr txBox="1">
            <a:spLocks noChangeArrowheads="1"/>
          </p:cNvSpPr>
          <p:nvPr/>
        </p:nvSpPr>
        <p:spPr bwMode="auto">
          <a:xfrm>
            <a:off x="7429500" y="3043238"/>
            <a:ext cx="903288" cy="338137"/>
          </a:xfrm>
          <a:prstGeom prst="rect">
            <a:avLst/>
          </a:prstGeom>
          <a:noFill/>
          <a:ln w="9525">
            <a:noFill/>
            <a:miter lim="800000"/>
            <a:headEnd/>
            <a:tailEnd/>
          </a:ln>
        </p:spPr>
        <p:txBody>
          <a:bodyPr wrap="none">
            <a:spAutoFit/>
          </a:bodyPr>
          <a:lstStyle/>
          <a:p>
            <a:r>
              <a:rPr lang="en-US" sz="1600">
                <a:solidFill>
                  <a:srgbClr val="FF0000"/>
                </a:solidFill>
                <a:latin typeface="+mn-lt"/>
              </a:rPr>
              <a:t>Equator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5000" fill="hold"/>
                                        <p:tgtEl>
                                          <p:spTgt spid="29083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90833"/>
                                        </p:tgtEl>
                                      </p:cBhvr>
                                    </p:animEffect>
                                    <p:set>
                                      <p:cBhvr>
                                        <p:cTn id="11" dur="1" fill="hold">
                                          <p:stCondLst>
                                            <p:cond delay="499"/>
                                          </p:stCondLst>
                                        </p:cTn>
                                        <p:tgtEl>
                                          <p:spTgt spid="29083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90829"/>
                                        </p:tgtEl>
                                        <p:attrNameLst>
                                          <p:attrName>style.visibility</p:attrName>
                                        </p:attrNameLst>
                                      </p:cBhvr>
                                      <p:to>
                                        <p:strVal val="visible"/>
                                      </p:to>
                                    </p:set>
                                    <p:animEffect transition="in" filter="fade">
                                      <p:cBhvr>
                                        <p:cTn id="14" dur="500"/>
                                        <p:tgtEl>
                                          <p:spTgt spid="2908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90829"/>
                                        </p:tgtEl>
                                      </p:cBhvr>
                                    </p:animEffect>
                                    <p:set>
                                      <p:cBhvr>
                                        <p:cTn id="19" dur="1" fill="hold">
                                          <p:stCondLst>
                                            <p:cond delay="499"/>
                                          </p:stCondLst>
                                        </p:cTn>
                                        <p:tgtEl>
                                          <p:spTgt spid="290829"/>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90830"/>
                                        </p:tgtEl>
                                        <p:attrNameLst>
                                          <p:attrName>style.visibility</p:attrName>
                                        </p:attrNameLst>
                                      </p:cBhvr>
                                      <p:to>
                                        <p:strVal val="visible"/>
                                      </p:to>
                                    </p:set>
                                    <p:animEffect transition="in" filter="fade">
                                      <p:cBhvr>
                                        <p:cTn id="22" dur="500"/>
                                        <p:tgtEl>
                                          <p:spTgt spid="290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9" grpId="0" animBg="1"/>
      <p:bldP spid="290829" grpId="1" animBg="1"/>
      <p:bldP spid="290830" grpId="0" animBg="1"/>
      <p:bldP spid="290833" grpId="0"/>
      <p:bldP spid="29083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61" name="Rectangle 2"/>
          <p:cNvSpPr>
            <a:spLocks noGrp="1" noChangeArrowheads="1"/>
          </p:cNvSpPr>
          <p:nvPr>
            <p:ph type="title"/>
          </p:nvPr>
        </p:nvSpPr>
        <p:spPr/>
        <p:txBody>
          <a:bodyPr/>
          <a:lstStyle/>
          <a:p>
            <a:pPr eaLnBrk="1" hangingPunct="1"/>
            <a:endParaRPr lang="en-US" smtClean="0">
              <a:latin typeface="+mn-lt"/>
            </a:endParaRPr>
          </a:p>
        </p:txBody>
      </p:sp>
      <p:pic>
        <p:nvPicPr>
          <p:cNvPr id="3164162" name="Picture 3" descr="DSCN0363"/>
          <p:cNvPicPr>
            <a:picLocks noChangeAspect="1" noChangeArrowheads="1"/>
          </p:cNvPicPr>
          <p:nvPr/>
        </p:nvPicPr>
        <p:blipFill>
          <a:blip r:embed="rId2" cstate="print"/>
          <a:srcRect l="25546" r="27063" b="20578"/>
          <a:stretch>
            <a:fillRect/>
          </a:stretch>
        </p:blipFill>
        <p:spPr bwMode="auto">
          <a:xfrm>
            <a:off x="0" y="457200"/>
            <a:ext cx="4167188" cy="5238750"/>
          </a:xfrm>
          <a:prstGeom prst="rect">
            <a:avLst/>
          </a:prstGeom>
          <a:noFill/>
          <a:ln w="9525">
            <a:noFill/>
            <a:miter lim="800000"/>
            <a:headEnd/>
            <a:tailEnd/>
          </a:ln>
        </p:spPr>
      </p:pic>
      <p:pic>
        <p:nvPicPr>
          <p:cNvPr id="3164163" name="Picture 4" descr="DSCN8465"/>
          <p:cNvPicPr>
            <a:picLocks noChangeAspect="1" noChangeArrowheads="1"/>
          </p:cNvPicPr>
          <p:nvPr/>
        </p:nvPicPr>
        <p:blipFill>
          <a:blip r:embed="rId3" cstate="print">
            <a:lum bright="6000"/>
          </a:blip>
          <a:srcRect/>
          <a:stretch>
            <a:fillRect/>
          </a:stretch>
        </p:blipFill>
        <p:spPr bwMode="auto">
          <a:xfrm>
            <a:off x="4238625" y="465138"/>
            <a:ext cx="4905375" cy="3679825"/>
          </a:xfrm>
          <a:prstGeom prst="rect">
            <a:avLst/>
          </a:prstGeom>
          <a:noFill/>
          <a:ln w="57150">
            <a:solidFill>
              <a:srgbClr val="000066"/>
            </a:solidFill>
            <a:miter lim="800000"/>
            <a:headEnd/>
            <a:tailEnd/>
          </a:ln>
        </p:spPr>
      </p:pic>
      <p:sp>
        <p:nvSpPr>
          <p:cNvPr id="3164165" name="Text Box 6"/>
          <p:cNvSpPr txBox="1">
            <a:spLocks noChangeArrowheads="1"/>
          </p:cNvSpPr>
          <p:nvPr/>
        </p:nvSpPr>
        <p:spPr bwMode="auto">
          <a:xfrm>
            <a:off x="1260475" y="5778500"/>
            <a:ext cx="6635750" cy="946150"/>
          </a:xfrm>
          <a:prstGeom prst="rect">
            <a:avLst/>
          </a:prstGeom>
          <a:noFill/>
          <a:ln w="9525">
            <a:noFill/>
            <a:miter lim="800000"/>
            <a:headEnd/>
            <a:tailEnd/>
          </a:ln>
        </p:spPr>
        <p:txBody>
          <a:bodyPr wrap="none">
            <a:spAutoFit/>
          </a:bodyPr>
          <a:lstStyle/>
          <a:p>
            <a:pPr algn="ctr"/>
            <a:r>
              <a:rPr lang="en-US" sz="2800">
                <a:latin typeface="+mn-lt"/>
                <a:cs typeface="Times New Roman" pitchFamily="18" charset="0"/>
              </a:rPr>
              <a:t>A structured chief &amp; clan society requires</a:t>
            </a:r>
          </a:p>
          <a:p>
            <a:pPr algn="ctr"/>
            <a:r>
              <a:rPr lang="en-US" sz="2800">
                <a:latin typeface="+mn-lt"/>
                <a:cs typeface="Times New Roman" pitchFamily="18" charset="0"/>
              </a:rPr>
              <a:t>endorsement from community leaders. </a:t>
            </a:r>
          </a:p>
        </p:txBody>
      </p:sp>
      <p:sp>
        <p:nvSpPr>
          <p:cNvPr id="3164166" name="Text Box 7"/>
          <p:cNvSpPr txBox="1">
            <a:spLocks noChangeArrowheads="1"/>
          </p:cNvSpPr>
          <p:nvPr/>
        </p:nvSpPr>
        <p:spPr bwMode="auto">
          <a:xfrm>
            <a:off x="4704728" y="4224338"/>
            <a:ext cx="4363695" cy="461665"/>
          </a:xfrm>
          <a:prstGeom prst="rect">
            <a:avLst/>
          </a:prstGeom>
          <a:noFill/>
          <a:ln w="9525">
            <a:solidFill>
              <a:srgbClr val="FFFFFF"/>
            </a:solidFill>
            <a:miter lim="800000"/>
            <a:headEnd/>
            <a:tailEnd/>
          </a:ln>
        </p:spPr>
        <p:txBody>
          <a:bodyPr wrap="none">
            <a:spAutoFit/>
          </a:bodyPr>
          <a:lstStyle/>
          <a:p>
            <a:pPr algn="ctr"/>
            <a:r>
              <a:rPr lang="en-US">
                <a:latin typeface="+mn-lt"/>
                <a:cs typeface="Times New Roman" pitchFamily="18" charset="0"/>
              </a:rPr>
              <a:t>Kava ceremony in each village</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5185" name="Rectangle 2"/>
          <p:cNvSpPr>
            <a:spLocks noGrp="1" noChangeArrowheads="1"/>
          </p:cNvSpPr>
          <p:nvPr>
            <p:ph type="title"/>
          </p:nvPr>
        </p:nvSpPr>
        <p:spPr/>
        <p:txBody>
          <a:bodyPr/>
          <a:lstStyle/>
          <a:p>
            <a:pPr eaLnBrk="1" hangingPunct="1"/>
            <a:endParaRPr lang="en-US" smtClean="0">
              <a:latin typeface="+mn-lt"/>
            </a:endParaRPr>
          </a:p>
        </p:txBody>
      </p:sp>
      <p:pic>
        <p:nvPicPr>
          <p:cNvPr id="3165186" name="Picture 3" descr="DSCN8638"/>
          <p:cNvPicPr>
            <a:picLocks noChangeAspect="1" noChangeArrowheads="1"/>
          </p:cNvPicPr>
          <p:nvPr/>
        </p:nvPicPr>
        <p:blipFill>
          <a:blip r:embed="rId2" cstate="print"/>
          <a:srcRect/>
          <a:stretch>
            <a:fillRect/>
          </a:stretch>
        </p:blipFill>
        <p:spPr bwMode="auto">
          <a:xfrm>
            <a:off x="17463" y="12700"/>
            <a:ext cx="4546600" cy="3409950"/>
          </a:xfrm>
          <a:prstGeom prst="rect">
            <a:avLst/>
          </a:prstGeom>
          <a:noFill/>
          <a:ln w="9525">
            <a:solidFill>
              <a:srgbClr val="000066"/>
            </a:solidFill>
            <a:miter lim="800000"/>
            <a:headEnd/>
            <a:tailEnd/>
          </a:ln>
        </p:spPr>
      </p:pic>
      <p:pic>
        <p:nvPicPr>
          <p:cNvPr id="3165187" name="Picture 4" descr="DSCN8641"/>
          <p:cNvPicPr>
            <a:picLocks noChangeAspect="1" noChangeArrowheads="1"/>
          </p:cNvPicPr>
          <p:nvPr/>
        </p:nvPicPr>
        <p:blipFill>
          <a:blip r:embed="rId3" cstate="print"/>
          <a:srcRect/>
          <a:stretch>
            <a:fillRect/>
          </a:stretch>
        </p:blipFill>
        <p:spPr bwMode="auto">
          <a:xfrm>
            <a:off x="4564063" y="3422650"/>
            <a:ext cx="4564062" cy="3422650"/>
          </a:xfrm>
          <a:prstGeom prst="rect">
            <a:avLst/>
          </a:prstGeom>
          <a:noFill/>
          <a:ln w="9525">
            <a:noFill/>
            <a:miter lim="800000"/>
            <a:headEnd/>
            <a:tailEnd/>
          </a:ln>
        </p:spPr>
      </p:pic>
      <p:pic>
        <p:nvPicPr>
          <p:cNvPr id="3165188" name="Picture 5" descr="DSCN8735"/>
          <p:cNvPicPr>
            <a:picLocks noChangeAspect="1" noChangeArrowheads="1"/>
          </p:cNvPicPr>
          <p:nvPr/>
        </p:nvPicPr>
        <p:blipFill>
          <a:blip r:embed="rId4" cstate="print"/>
          <a:srcRect/>
          <a:stretch>
            <a:fillRect/>
          </a:stretch>
        </p:blipFill>
        <p:spPr bwMode="auto">
          <a:xfrm>
            <a:off x="4564063" y="6350"/>
            <a:ext cx="4572000" cy="3429000"/>
          </a:xfrm>
          <a:prstGeom prst="rect">
            <a:avLst/>
          </a:prstGeom>
          <a:noFill/>
          <a:ln w="9525">
            <a:noFill/>
            <a:miter lim="800000"/>
            <a:headEnd/>
            <a:tailEnd/>
          </a:ln>
        </p:spPr>
      </p:pic>
      <p:pic>
        <p:nvPicPr>
          <p:cNvPr id="3165189" name="Picture 6" descr="DSCN8755"/>
          <p:cNvPicPr>
            <a:picLocks noChangeAspect="1" noChangeArrowheads="1"/>
          </p:cNvPicPr>
          <p:nvPr/>
        </p:nvPicPr>
        <p:blipFill>
          <a:blip r:embed="rId5" cstate="print"/>
          <a:srcRect l="18968" b="18558"/>
          <a:stretch>
            <a:fillRect/>
          </a:stretch>
        </p:blipFill>
        <p:spPr bwMode="auto">
          <a:xfrm>
            <a:off x="0" y="3416300"/>
            <a:ext cx="4564063" cy="3441700"/>
          </a:xfrm>
          <a:prstGeom prst="rect">
            <a:avLst/>
          </a:prstGeom>
          <a:noFill/>
          <a:ln w="9525">
            <a:noFill/>
            <a:miter lim="800000"/>
            <a:headEnd/>
            <a:tailEnd/>
          </a:ln>
        </p:spPr>
      </p:pic>
      <p:pic>
        <p:nvPicPr>
          <p:cNvPr id="3165190" name="Picture 7" descr="DSCN8860"/>
          <p:cNvPicPr>
            <a:picLocks noChangeAspect="1" noChangeArrowheads="1"/>
          </p:cNvPicPr>
          <p:nvPr/>
        </p:nvPicPr>
        <p:blipFill>
          <a:blip r:embed="rId6" cstate="print"/>
          <a:srcRect r="14214" b="14354"/>
          <a:stretch>
            <a:fillRect/>
          </a:stretch>
        </p:blipFill>
        <p:spPr bwMode="auto">
          <a:xfrm>
            <a:off x="4564063" y="3429000"/>
            <a:ext cx="4579937" cy="3429000"/>
          </a:xfrm>
          <a:prstGeom prst="rect">
            <a:avLst/>
          </a:prstGeom>
          <a:noFill/>
          <a:ln w="9525">
            <a:solidFill>
              <a:srgbClr val="000066"/>
            </a:solidFill>
            <a:miter lim="800000"/>
            <a:headEnd/>
            <a:tailEnd/>
          </a:ln>
        </p:spPr>
      </p:pic>
      <p:sp>
        <p:nvSpPr>
          <p:cNvPr id="3165191" name="Text Box 8"/>
          <p:cNvSpPr txBox="1">
            <a:spLocks noChangeArrowheads="1"/>
          </p:cNvSpPr>
          <p:nvPr/>
        </p:nvSpPr>
        <p:spPr bwMode="auto">
          <a:xfrm>
            <a:off x="279400" y="5670550"/>
            <a:ext cx="2581156" cy="1200329"/>
          </a:xfrm>
          <a:prstGeom prst="rect">
            <a:avLst/>
          </a:prstGeom>
          <a:noFill/>
          <a:ln w="9525">
            <a:noFill/>
            <a:miter lim="800000"/>
            <a:headEnd/>
            <a:tailEnd/>
          </a:ln>
        </p:spPr>
        <p:txBody>
          <a:bodyPr wrap="none">
            <a:spAutoFit/>
          </a:bodyPr>
          <a:lstStyle/>
          <a:p>
            <a:r>
              <a:rPr lang="en-US" sz="2400" b="1">
                <a:solidFill>
                  <a:srgbClr val="FFFF00"/>
                </a:solidFill>
                <a:latin typeface="+mn-lt"/>
                <a:cs typeface="Times New Roman" pitchFamily="18" charset="0"/>
              </a:rPr>
              <a:t>Fiji, July 2006</a:t>
            </a:r>
          </a:p>
          <a:p>
            <a:r>
              <a:rPr lang="en-US" sz="2400" b="1">
                <a:solidFill>
                  <a:srgbClr val="FFFF00"/>
                </a:solidFill>
                <a:latin typeface="+mn-lt"/>
                <a:cs typeface="Times New Roman" pitchFamily="18" charset="0"/>
              </a:rPr>
              <a:t>70% prevalence </a:t>
            </a:r>
          </a:p>
          <a:p>
            <a:endParaRPr lang="en-US" sz="2400" b="1">
              <a:solidFill>
                <a:srgbClr val="FFFF00"/>
              </a:solidFill>
              <a:latin typeface="+mn-lt"/>
              <a:cs typeface="Times New Roman" pitchFamily="18" charset="0"/>
            </a:endParaRPr>
          </a:p>
        </p:txBody>
      </p:sp>
      <p:sp>
        <p:nvSpPr>
          <p:cNvPr id="3165192" name="Line 9"/>
          <p:cNvSpPr>
            <a:spLocks noChangeShapeType="1"/>
          </p:cNvSpPr>
          <p:nvPr/>
        </p:nvSpPr>
        <p:spPr bwMode="auto">
          <a:xfrm>
            <a:off x="4575175" y="0"/>
            <a:ext cx="4763" cy="6858000"/>
          </a:xfrm>
          <a:prstGeom prst="line">
            <a:avLst/>
          </a:prstGeom>
          <a:noFill/>
          <a:ln w="57150">
            <a:solidFill>
              <a:srgbClr val="000066"/>
            </a:solidFill>
            <a:round/>
            <a:headEnd/>
            <a:tailEnd/>
          </a:ln>
        </p:spPr>
        <p:txBody>
          <a:bodyPr/>
          <a:lstStyle/>
          <a:p>
            <a:endParaRPr lang="en-US">
              <a:latin typeface="+mn-lt"/>
            </a:endParaRPr>
          </a:p>
        </p:txBody>
      </p:sp>
      <p:sp>
        <p:nvSpPr>
          <p:cNvPr id="3165193" name="Line 10"/>
          <p:cNvSpPr>
            <a:spLocks noChangeShapeType="1"/>
          </p:cNvSpPr>
          <p:nvPr/>
        </p:nvSpPr>
        <p:spPr bwMode="auto">
          <a:xfrm>
            <a:off x="0" y="3398838"/>
            <a:ext cx="9144000" cy="0"/>
          </a:xfrm>
          <a:prstGeom prst="line">
            <a:avLst/>
          </a:prstGeom>
          <a:noFill/>
          <a:ln w="57150">
            <a:solidFill>
              <a:srgbClr val="000066"/>
            </a:solidFill>
            <a:round/>
            <a:headEnd/>
            <a:tailEnd/>
          </a:ln>
        </p:spPr>
        <p:txBody>
          <a:bodyPr/>
          <a:lstStyle/>
          <a:p>
            <a:endParaRPr lang="en-US">
              <a:latin typeface="+mn-lt"/>
            </a:endParaRPr>
          </a:p>
        </p:txBody>
      </p:sp>
      <p:sp>
        <p:nvSpPr>
          <p:cNvPr id="904203" name="Text Box 11"/>
          <p:cNvSpPr txBox="1">
            <a:spLocks noChangeArrowheads="1"/>
          </p:cNvSpPr>
          <p:nvPr/>
        </p:nvSpPr>
        <p:spPr bwMode="auto">
          <a:xfrm>
            <a:off x="150813" y="255588"/>
            <a:ext cx="8847137" cy="519112"/>
          </a:xfrm>
          <a:prstGeom prst="rect">
            <a:avLst/>
          </a:prstGeom>
          <a:noFill/>
          <a:ln w="9525">
            <a:noFill/>
            <a:miter lim="800000"/>
            <a:headEnd/>
            <a:tailEnd/>
          </a:ln>
          <a:effectLst/>
        </p:spPr>
        <p:txBody>
          <a:bodyPr wrap="none">
            <a:spAutoFit/>
          </a:bodyPr>
          <a:lstStyle/>
          <a:p>
            <a:pPr>
              <a:defRPr/>
            </a:pPr>
            <a:r>
              <a:rPr lang="en-US" sz="2800" b="1" u="sng">
                <a:solidFill>
                  <a:srgbClr val="FFFF00"/>
                </a:solidFill>
                <a:effectLst>
                  <a:outerShdw blurRad="38100" dist="38100" dir="2700000" algn="tl">
                    <a:srgbClr val="000000"/>
                  </a:outerShdw>
                </a:effectLst>
                <a:latin typeface="+mn-lt"/>
                <a:cs typeface="Times New Roman" pitchFamily="18" charset="0"/>
              </a:rPr>
              <a:t>How</a:t>
            </a:r>
            <a:r>
              <a:rPr lang="en-US" sz="2800" b="1">
                <a:solidFill>
                  <a:srgbClr val="FFFF00"/>
                </a:solidFill>
                <a:effectLst>
                  <a:outerShdw blurRad="38100" dist="38100" dir="2700000" algn="tl">
                    <a:srgbClr val="000000"/>
                  </a:outerShdw>
                </a:effectLst>
                <a:latin typeface="+mn-lt"/>
                <a:cs typeface="Times New Roman" pitchFamily="18" charset="0"/>
              </a:rPr>
              <a:t> do you manage scabies in a large population?</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6209" name="Rectangle 2"/>
          <p:cNvSpPr>
            <a:spLocks noGrp="1" noChangeArrowheads="1"/>
          </p:cNvSpPr>
          <p:nvPr>
            <p:ph type="title"/>
          </p:nvPr>
        </p:nvSpPr>
        <p:spPr/>
        <p:txBody>
          <a:bodyPr/>
          <a:lstStyle/>
          <a:p>
            <a:pPr eaLnBrk="1" hangingPunct="1"/>
            <a:endParaRPr lang="en-US" smtClean="0">
              <a:latin typeface="+mn-lt"/>
            </a:endParaRPr>
          </a:p>
        </p:txBody>
      </p:sp>
      <p:pic>
        <p:nvPicPr>
          <p:cNvPr id="3166210" name="Picture 3" descr="DSCN8638"/>
          <p:cNvPicPr>
            <a:picLocks noChangeAspect="1" noChangeArrowheads="1"/>
          </p:cNvPicPr>
          <p:nvPr/>
        </p:nvPicPr>
        <p:blipFill>
          <a:blip r:embed="rId2" cstate="print"/>
          <a:srcRect/>
          <a:stretch>
            <a:fillRect/>
          </a:stretch>
        </p:blipFill>
        <p:spPr bwMode="auto">
          <a:xfrm>
            <a:off x="17463" y="12700"/>
            <a:ext cx="4546600" cy="3409950"/>
          </a:xfrm>
          <a:prstGeom prst="rect">
            <a:avLst/>
          </a:prstGeom>
          <a:noFill/>
          <a:ln w="9525">
            <a:solidFill>
              <a:srgbClr val="000066"/>
            </a:solidFill>
            <a:miter lim="800000"/>
            <a:headEnd/>
            <a:tailEnd/>
          </a:ln>
        </p:spPr>
      </p:pic>
      <p:pic>
        <p:nvPicPr>
          <p:cNvPr id="3166211" name="Picture 4" descr="DSCN8641"/>
          <p:cNvPicPr>
            <a:picLocks noChangeAspect="1" noChangeArrowheads="1"/>
          </p:cNvPicPr>
          <p:nvPr/>
        </p:nvPicPr>
        <p:blipFill>
          <a:blip r:embed="rId3" cstate="print"/>
          <a:srcRect/>
          <a:stretch>
            <a:fillRect/>
          </a:stretch>
        </p:blipFill>
        <p:spPr bwMode="auto">
          <a:xfrm>
            <a:off x="4564063" y="3422650"/>
            <a:ext cx="4564062" cy="3422650"/>
          </a:xfrm>
          <a:prstGeom prst="rect">
            <a:avLst/>
          </a:prstGeom>
          <a:noFill/>
          <a:ln w="9525">
            <a:noFill/>
            <a:miter lim="800000"/>
            <a:headEnd/>
            <a:tailEnd/>
          </a:ln>
        </p:spPr>
      </p:pic>
      <p:pic>
        <p:nvPicPr>
          <p:cNvPr id="3166212" name="Picture 5" descr="DSCN8735"/>
          <p:cNvPicPr>
            <a:picLocks noChangeAspect="1" noChangeArrowheads="1"/>
          </p:cNvPicPr>
          <p:nvPr/>
        </p:nvPicPr>
        <p:blipFill>
          <a:blip r:embed="rId4" cstate="print"/>
          <a:srcRect/>
          <a:stretch>
            <a:fillRect/>
          </a:stretch>
        </p:blipFill>
        <p:spPr bwMode="auto">
          <a:xfrm>
            <a:off x="4564063" y="6350"/>
            <a:ext cx="4572000" cy="3429000"/>
          </a:xfrm>
          <a:prstGeom prst="rect">
            <a:avLst/>
          </a:prstGeom>
          <a:noFill/>
          <a:ln w="9525">
            <a:noFill/>
            <a:miter lim="800000"/>
            <a:headEnd/>
            <a:tailEnd/>
          </a:ln>
        </p:spPr>
      </p:pic>
      <p:pic>
        <p:nvPicPr>
          <p:cNvPr id="3166213" name="Picture 6" descr="DSCN8755"/>
          <p:cNvPicPr>
            <a:picLocks noChangeAspect="1" noChangeArrowheads="1"/>
          </p:cNvPicPr>
          <p:nvPr/>
        </p:nvPicPr>
        <p:blipFill>
          <a:blip r:embed="rId5" cstate="print"/>
          <a:srcRect l="18968" b="5861"/>
          <a:stretch>
            <a:fillRect/>
          </a:stretch>
        </p:blipFill>
        <p:spPr bwMode="auto">
          <a:xfrm>
            <a:off x="0" y="3416300"/>
            <a:ext cx="4564063" cy="3441700"/>
          </a:xfrm>
          <a:prstGeom prst="rect">
            <a:avLst/>
          </a:prstGeom>
          <a:noFill/>
          <a:ln w="9525">
            <a:noFill/>
            <a:miter lim="800000"/>
            <a:headEnd/>
            <a:tailEnd/>
          </a:ln>
        </p:spPr>
      </p:pic>
      <p:pic>
        <p:nvPicPr>
          <p:cNvPr id="3166214" name="Picture 7" descr="DSCN8860"/>
          <p:cNvPicPr>
            <a:picLocks noChangeAspect="1" noChangeArrowheads="1"/>
          </p:cNvPicPr>
          <p:nvPr/>
        </p:nvPicPr>
        <p:blipFill>
          <a:blip r:embed="rId6" cstate="print"/>
          <a:srcRect r="14214"/>
          <a:stretch>
            <a:fillRect/>
          </a:stretch>
        </p:blipFill>
        <p:spPr bwMode="auto">
          <a:xfrm>
            <a:off x="4564063" y="3429000"/>
            <a:ext cx="4579937" cy="3429000"/>
          </a:xfrm>
          <a:prstGeom prst="rect">
            <a:avLst/>
          </a:prstGeom>
          <a:noFill/>
          <a:ln w="9525">
            <a:solidFill>
              <a:srgbClr val="000066"/>
            </a:solidFill>
            <a:miter lim="800000"/>
            <a:headEnd/>
            <a:tailEnd/>
          </a:ln>
        </p:spPr>
      </p:pic>
      <p:sp>
        <p:nvSpPr>
          <p:cNvPr id="3166215" name="Text Box 8"/>
          <p:cNvSpPr txBox="1">
            <a:spLocks noChangeArrowheads="1"/>
          </p:cNvSpPr>
          <p:nvPr/>
        </p:nvSpPr>
        <p:spPr bwMode="auto">
          <a:xfrm>
            <a:off x="279400" y="5670550"/>
            <a:ext cx="2581156" cy="1200329"/>
          </a:xfrm>
          <a:prstGeom prst="rect">
            <a:avLst/>
          </a:prstGeom>
          <a:noFill/>
          <a:ln w="9525">
            <a:noFill/>
            <a:miter lim="800000"/>
            <a:headEnd/>
            <a:tailEnd/>
          </a:ln>
        </p:spPr>
        <p:txBody>
          <a:bodyPr wrap="none">
            <a:spAutoFit/>
          </a:bodyPr>
          <a:lstStyle/>
          <a:p>
            <a:r>
              <a:rPr lang="en-US" sz="2400" b="1">
                <a:solidFill>
                  <a:srgbClr val="FFFF00"/>
                </a:solidFill>
                <a:latin typeface="+mn-lt"/>
                <a:cs typeface="Times New Roman" pitchFamily="18" charset="0"/>
              </a:rPr>
              <a:t>Fiji, July 2006</a:t>
            </a:r>
          </a:p>
          <a:p>
            <a:r>
              <a:rPr lang="en-US" sz="2400" b="1">
                <a:solidFill>
                  <a:srgbClr val="FFFF00"/>
                </a:solidFill>
                <a:latin typeface="+mn-lt"/>
                <a:cs typeface="Times New Roman" pitchFamily="18" charset="0"/>
              </a:rPr>
              <a:t>70% prevalence </a:t>
            </a:r>
          </a:p>
          <a:p>
            <a:endParaRPr lang="en-US" sz="2400" b="1">
              <a:solidFill>
                <a:srgbClr val="FFFF00"/>
              </a:solidFill>
              <a:latin typeface="+mn-lt"/>
              <a:cs typeface="Times New Roman" pitchFamily="18" charset="0"/>
            </a:endParaRPr>
          </a:p>
        </p:txBody>
      </p:sp>
      <p:sp>
        <p:nvSpPr>
          <p:cNvPr id="3166216" name="Line 9"/>
          <p:cNvSpPr>
            <a:spLocks noChangeShapeType="1"/>
          </p:cNvSpPr>
          <p:nvPr/>
        </p:nvSpPr>
        <p:spPr bwMode="auto">
          <a:xfrm flipH="1">
            <a:off x="4567238" y="0"/>
            <a:ext cx="7937" cy="6858000"/>
          </a:xfrm>
          <a:prstGeom prst="line">
            <a:avLst/>
          </a:prstGeom>
          <a:noFill/>
          <a:ln w="57150">
            <a:solidFill>
              <a:srgbClr val="000066"/>
            </a:solidFill>
            <a:round/>
            <a:headEnd/>
            <a:tailEnd/>
          </a:ln>
        </p:spPr>
        <p:txBody>
          <a:bodyPr/>
          <a:lstStyle/>
          <a:p>
            <a:endParaRPr lang="en-US">
              <a:latin typeface="+mn-lt"/>
            </a:endParaRPr>
          </a:p>
        </p:txBody>
      </p:sp>
      <p:sp>
        <p:nvSpPr>
          <p:cNvPr id="3166217" name="Line 10"/>
          <p:cNvSpPr>
            <a:spLocks noChangeShapeType="1"/>
          </p:cNvSpPr>
          <p:nvPr/>
        </p:nvSpPr>
        <p:spPr bwMode="auto">
          <a:xfrm>
            <a:off x="0" y="3398838"/>
            <a:ext cx="9144000" cy="0"/>
          </a:xfrm>
          <a:prstGeom prst="line">
            <a:avLst/>
          </a:prstGeom>
          <a:noFill/>
          <a:ln w="57150">
            <a:solidFill>
              <a:srgbClr val="000066"/>
            </a:solidFill>
            <a:round/>
            <a:headEnd/>
            <a:tailEnd/>
          </a:ln>
        </p:spPr>
        <p:txBody>
          <a:bodyPr/>
          <a:lstStyle/>
          <a:p>
            <a:endParaRPr lang="en-US">
              <a:latin typeface="+mn-lt"/>
            </a:endParaRPr>
          </a:p>
        </p:txBody>
      </p:sp>
      <p:sp>
        <p:nvSpPr>
          <p:cNvPr id="905227" name="Text Box 11"/>
          <p:cNvSpPr txBox="1">
            <a:spLocks noChangeArrowheads="1"/>
          </p:cNvSpPr>
          <p:nvPr/>
        </p:nvSpPr>
        <p:spPr bwMode="auto">
          <a:xfrm>
            <a:off x="1017588" y="279400"/>
            <a:ext cx="7997825" cy="519113"/>
          </a:xfrm>
          <a:prstGeom prst="rect">
            <a:avLst/>
          </a:prstGeom>
          <a:noFill/>
          <a:ln w="9525">
            <a:noFill/>
            <a:miter lim="800000"/>
            <a:headEnd/>
            <a:tailEnd/>
          </a:ln>
          <a:effectLst/>
        </p:spPr>
        <p:txBody>
          <a:bodyPr wrap="none">
            <a:spAutoFit/>
          </a:bodyPr>
          <a:lstStyle/>
          <a:p>
            <a:pPr>
              <a:defRPr/>
            </a:pPr>
            <a:r>
              <a:rPr lang="en-US" sz="2800" b="1">
                <a:solidFill>
                  <a:srgbClr val="FFFF00"/>
                </a:solidFill>
                <a:effectLst>
                  <a:outerShdw blurRad="38100" dist="38100" dir="2700000" algn="tl">
                    <a:srgbClr val="000000"/>
                  </a:outerShdw>
                </a:effectLst>
                <a:latin typeface="+mn-lt"/>
                <a:cs typeface="Times New Roman" pitchFamily="18" charset="0"/>
              </a:rPr>
              <a:t>do you manage scabies in a large population?</a:t>
            </a:r>
          </a:p>
        </p:txBody>
      </p:sp>
      <p:sp>
        <p:nvSpPr>
          <p:cNvPr id="905228" name="Text Box 12"/>
          <p:cNvSpPr txBox="1">
            <a:spLocks noChangeArrowheads="1"/>
          </p:cNvSpPr>
          <p:nvPr/>
        </p:nvSpPr>
        <p:spPr bwMode="auto">
          <a:xfrm>
            <a:off x="166688" y="255588"/>
            <a:ext cx="935037" cy="519112"/>
          </a:xfrm>
          <a:prstGeom prst="rect">
            <a:avLst/>
          </a:prstGeom>
          <a:noFill/>
          <a:ln w="9525">
            <a:noFill/>
            <a:miter lim="800000"/>
            <a:headEnd/>
            <a:tailEnd/>
          </a:ln>
          <a:effectLst/>
        </p:spPr>
        <p:txBody>
          <a:bodyPr wrap="none">
            <a:spAutoFit/>
          </a:bodyPr>
          <a:lstStyle/>
          <a:p>
            <a:pPr>
              <a:defRPr/>
            </a:pPr>
            <a:r>
              <a:rPr lang="en-US" sz="2800" b="1" u="sng">
                <a:solidFill>
                  <a:srgbClr val="FFFF00"/>
                </a:solidFill>
                <a:effectLst>
                  <a:outerShdw blurRad="38100" dist="38100" dir="2700000" algn="tl">
                    <a:srgbClr val="000000"/>
                  </a:outerShdw>
                </a:effectLst>
                <a:latin typeface="+mn-lt"/>
                <a:cs typeface="Times New Roman" pitchFamily="18" charset="0"/>
              </a:rPr>
              <a:t>Why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dissolve">
                                      <p:cBhvr>
                                        <p:cTn id="7" dur="500"/>
                                        <p:tgtEl>
                                          <p:spTgt spid="905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7938" y="0"/>
            <a:ext cx="9144000" cy="6708775"/>
          </a:xfrm>
          <a:prstGeom prst="rect">
            <a:avLst/>
          </a:prstGeom>
          <a:noFill/>
          <a:ln w="9525">
            <a:noFill/>
            <a:miter lim="800000"/>
            <a:headEnd/>
            <a:tailEnd/>
          </a:ln>
        </p:spPr>
        <p:txBody>
          <a:bodyPr>
            <a:spAutoFit/>
          </a:bodyPr>
          <a:lstStyle/>
          <a:p>
            <a:pPr>
              <a:lnSpc>
                <a:spcPct val="110000"/>
              </a:lnSpc>
            </a:pPr>
            <a:r>
              <a:rPr lang="en-US" sz="2800" dirty="0">
                <a:solidFill>
                  <a:srgbClr val="FFFF00"/>
                </a:solidFill>
                <a:latin typeface="+mn-lt"/>
                <a:cs typeface="Times New Roman" pitchFamily="18" charset="0"/>
              </a:rPr>
              <a:t>…because scabies leads to streptococcal infection &amp; the major cause of renal failure in rural tropical developing nations is post-</a:t>
            </a:r>
            <a:r>
              <a:rPr lang="en-US" sz="2800" dirty="0" err="1">
                <a:solidFill>
                  <a:srgbClr val="FFFF00"/>
                </a:solidFill>
                <a:latin typeface="+mn-lt"/>
                <a:cs typeface="Times New Roman" pitchFamily="18" charset="0"/>
              </a:rPr>
              <a:t>streptoccocal</a:t>
            </a:r>
            <a:r>
              <a:rPr lang="en-US" sz="2800" dirty="0">
                <a:solidFill>
                  <a:srgbClr val="FFFF00"/>
                </a:solidFill>
                <a:latin typeface="+mn-lt"/>
                <a:cs typeface="Times New Roman" pitchFamily="18" charset="0"/>
              </a:rPr>
              <a:t> </a:t>
            </a:r>
            <a:r>
              <a:rPr lang="en-US" sz="2800" dirty="0" err="1">
                <a:solidFill>
                  <a:srgbClr val="FFFF00"/>
                </a:solidFill>
                <a:latin typeface="+mn-lt"/>
                <a:cs typeface="Times New Roman" pitchFamily="18" charset="0"/>
              </a:rPr>
              <a:t>glomerulonephritis</a:t>
            </a:r>
            <a:r>
              <a:rPr lang="en-US" sz="2800" dirty="0">
                <a:solidFill>
                  <a:srgbClr val="FFFF00"/>
                </a:solidFill>
                <a:latin typeface="+mn-lt"/>
                <a:cs typeface="Times New Roman" pitchFamily="18" charset="0"/>
              </a:rPr>
              <a:t>.</a:t>
            </a:r>
          </a:p>
          <a:p>
            <a:pPr>
              <a:lnSpc>
                <a:spcPct val="110000"/>
              </a:lnSpc>
            </a:pPr>
            <a:endParaRPr lang="en-US" sz="2400" dirty="0">
              <a:solidFill>
                <a:schemeClr val="bg1"/>
              </a:solidFill>
              <a:latin typeface="+mn-lt"/>
              <a:cs typeface="Times New Roman" pitchFamily="18" charset="0"/>
            </a:endParaRPr>
          </a:p>
          <a:p>
            <a:pPr>
              <a:lnSpc>
                <a:spcPct val="110000"/>
              </a:lnSpc>
            </a:pPr>
            <a:endParaRPr lang="en-US" sz="2400" dirty="0">
              <a:solidFill>
                <a:schemeClr val="bg1"/>
              </a:solidFill>
              <a:latin typeface="+mn-lt"/>
              <a:cs typeface="Times New Roman" pitchFamily="18" charset="0"/>
            </a:endParaRPr>
          </a:p>
          <a:p>
            <a:pPr>
              <a:lnSpc>
                <a:spcPct val="110000"/>
              </a:lnSpc>
            </a:pPr>
            <a:endParaRPr lang="en-US" sz="2400" dirty="0">
              <a:solidFill>
                <a:schemeClr val="bg1"/>
              </a:solidFill>
              <a:latin typeface="+mn-lt"/>
              <a:cs typeface="Times New Roman" pitchFamily="18" charset="0"/>
            </a:endParaRPr>
          </a:p>
          <a:p>
            <a:pPr>
              <a:lnSpc>
                <a:spcPct val="110000"/>
              </a:lnSpc>
            </a:pPr>
            <a:endParaRPr lang="en-US" sz="2400" dirty="0">
              <a:solidFill>
                <a:schemeClr val="bg1"/>
              </a:solidFill>
              <a:latin typeface="+mn-lt"/>
              <a:cs typeface="Times New Roman" pitchFamily="18" charset="0"/>
            </a:endParaRPr>
          </a:p>
          <a:p>
            <a:pPr>
              <a:lnSpc>
                <a:spcPct val="110000"/>
              </a:lnSpc>
            </a:pPr>
            <a:endParaRPr lang="en-US" sz="2400" dirty="0">
              <a:solidFill>
                <a:schemeClr val="bg1"/>
              </a:solidFill>
              <a:latin typeface="+mn-lt"/>
              <a:cs typeface="Times New Roman" pitchFamily="18" charset="0"/>
            </a:endParaRPr>
          </a:p>
          <a:p>
            <a:pPr>
              <a:lnSpc>
                <a:spcPct val="110000"/>
              </a:lnSpc>
            </a:pPr>
            <a:endParaRPr lang="en-US" sz="2400" dirty="0">
              <a:solidFill>
                <a:schemeClr val="bg1"/>
              </a:solidFill>
              <a:latin typeface="+mn-lt"/>
              <a:cs typeface="Times New Roman" pitchFamily="18" charset="0"/>
            </a:endParaRPr>
          </a:p>
          <a:p>
            <a:pPr>
              <a:lnSpc>
                <a:spcPct val="110000"/>
              </a:lnSpc>
            </a:pPr>
            <a:r>
              <a:rPr lang="en-US" sz="2400" dirty="0">
                <a:solidFill>
                  <a:schemeClr val="bg1"/>
                </a:solidFill>
                <a:latin typeface="+mn-lt"/>
                <a:cs typeface="Times New Roman" pitchFamily="18" charset="0"/>
              </a:rPr>
              <a:t>Dialysis, transplant, or slow death. </a:t>
            </a:r>
          </a:p>
          <a:p>
            <a:pPr>
              <a:lnSpc>
                <a:spcPct val="110000"/>
              </a:lnSpc>
            </a:pPr>
            <a:endParaRPr lang="en-US" sz="2400" dirty="0">
              <a:solidFill>
                <a:schemeClr val="bg1"/>
              </a:solidFill>
              <a:latin typeface="+mn-lt"/>
              <a:cs typeface="Times New Roman" pitchFamily="18" charset="0"/>
            </a:endParaRPr>
          </a:p>
          <a:p>
            <a:pPr>
              <a:lnSpc>
                <a:spcPct val="110000"/>
              </a:lnSpc>
            </a:pPr>
            <a:r>
              <a:rPr lang="en-US" sz="2400" dirty="0">
                <a:solidFill>
                  <a:schemeClr val="bg1"/>
                </a:solidFill>
                <a:latin typeface="+mn-lt"/>
                <a:cs typeface="Times New Roman" pitchFamily="18" charset="0"/>
              </a:rPr>
              <a:t>Huge morbidity, mortality, and economic costs.</a:t>
            </a:r>
          </a:p>
          <a:p>
            <a:endParaRPr lang="en-US" sz="2400" dirty="0">
              <a:solidFill>
                <a:schemeClr val="bg1"/>
              </a:solidFill>
              <a:latin typeface="+mn-lt"/>
              <a:cs typeface="Times New Roman" pitchFamily="18" charset="0"/>
            </a:endParaRPr>
          </a:p>
          <a:p>
            <a:r>
              <a:rPr lang="en-US" sz="2400" dirty="0">
                <a:solidFill>
                  <a:schemeClr val="bg1"/>
                </a:solidFill>
                <a:latin typeface="+mn-lt"/>
                <a:cs typeface="Times New Roman" pitchFamily="18" charset="0"/>
              </a:rPr>
              <a:t>       Hypertension </a:t>
            </a:r>
            <a:r>
              <a:rPr lang="en-US" sz="2400" dirty="0">
                <a:solidFill>
                  <a:schemeClr val="bg1"/>
                </a:solidFill>
                <a:latin typeface="+mn-lt"/>
                <a:cs typeface="Times New Roman" pitchFamily="18" charset="0"/>
                <a:sym typeface="Wingdings" pitchFamily="2" charset="2"/>
              </a:rPr>
              <a:t> stroke</a:t>
            </a:r>
          </a:p>
          <a:p>
            <a:r>
              <a:rPr lang="en-US" sz="2400" dirty="0">
                <a:solidFill>
                  <a:schemeClr val="bg1"/>
                </a:solidFill>
                <a:latin typeface="+mn-lt"/>
                <a:cs typeface="Times New Roman" pitchFamily="18" charset="0"/>
                <a:sym typeface="Wingdings" pitchFamily="2" charset="2"/>
              </a:rPr>
              <a:t>       </a:t>
            </a:r>
            <a:r>
              <a:rPr lang="en-US" sz="2400" dirty="0" err="1">
                <a:solidFill>
                  <a:schemeClr val="bg1"/>
                </a:solidFill>
                <a:latin typeface="+mn-lt"/>
                <a:cs typeface="Times New Roman" pitchFamily="18" charset="0"/>
                <a:sym typeface="Wingdings" pitchFamily="2" charset="2"/>
              </a:rPr>
              <a:t>Hematuria</a:t>
            </a:r>
            <a:r>
              <a:rPr lang="en-US" sz="2400" dirty="0">
                <a:solidFill>
                  <a:schemeClr val="bg1"/>
                </a:solidFill>
                <a:latin typeface="+mn-lt"/>
                <a:cs typeface="Times New Roman" pitchFamily="18" charset="0"/>
                <a:sym typeface="Wingdings" pitchFamily="2" charset="2"/>
              </a:rPr>
              <a:t>       </a:t>
            </a:r>
            <a:r>
              <a:rPr lang="en-US" sz="2400" dirty="0">
                <a:solidFill>
                  <a:schemeClr val="bg1"/>
                </a:solidFill>
                <a:latin typeface="+mn-lt"/>
                <a:cs typeface="Times New Roman" pitchFamily="18" charset="0"/>
              </a:rPr>
              <a:t>anemia  </a:t>
            </a:r>
            <a:r>
              <a:rPr lang="en-US" sz="2400" dirty="0">
                <a:solidFill>
                  <a:schemeClr val="bg1"/>
                </a:solidFill>
                <a:latin typeface="+mn-lt"/>
                <a:cs typeface="Times New Roman" pitchFamily="18" charset="0"/>
                <a:sym typeface="Wingdings" pitchFamily="2" charset="2"/>
              </a:rPr>
              <a:t> poor maternal outcome</a:t>
            </a:r>
          </a:p>
          <a:p>
            <a:r>
              <a:rPr lang="en-US" sz="2400" dirty="0">
                <a:solidFill>
                  <a:schemeClr val="bg1"/>
                </a:solidFill>
                <a:latin typeface="+mn-lt"/>
                <a:cs typeface="Times New Roman" pitchFamily="18" charset="0"/>
                <a:sym typeface="Wingdings" pitchFamily="2" charset="2"/>
              </a:rPr>
              <a:t>       </a:t>
            </a:r>
            <a:r>
              <a:rPr lang="en-US" sz="2400" dirty="0" err="1">
                <a:solidFill>
                  <a:schemeClr val="bg1"/>
                </a:solidFill>
                <a:latin typeface="+mn-lt"/>
                <a:cs typeface="Times New Roman" pitchFamily="18" charset="0"/>
                <a:sym typeface="Wingdings" pitchFamily="2" charset="2"/>
              </a:rPr>
              <a:t>Proteinuria</a:t>
            </a:r>
            <a:r>
              <a:rPr lang="en-US" sz="2400" dirty="0">
                <a:solidFill>
                  <a:schemeClr val="bg1"/>
                </a:solidFill>
                <a:latin typeface="+mn-lt"/>
                <a:cs typeface="Times New Roman" pitchFamily="18" charset="0"/>
                <a:sym typeface="Wingdings" pitchFamily="2" charset="2"/>
              </a:rPr>
              <a:t>      </a:t>
            </a:r>
            <a:r>
              <a:rPr lang="en-US" sz="2400" dirty="0" err="1">
                <a:solidFill>
                  <a:schemeClr val="bg1"/>
                </a:solidFill>
                <a:latin typeface="+mn-lt"/>
                <a:cs typeface="Times New Roman" pitchFamily="18" charset="0"/>
                <a:sym typeface="Wingdings" pitchFamily="2" charset="2"/>
              </a:rPr>
              <a:t>hypoalbuminemia</a:t>
            </a:r>
            <a:r>
              <a:rPr lang="en-US" sz="2400" dirty="0">
                <a:solidFill>
                  <a:schemeClr val="bg1"/>
                </a:solidFill>
                <a:latin typeface="+mn-lt"/>
                <a:cs typeface="Times New Roman" pitchFamily="18" charset="0"/>
                <a:sym typeface="Wingdings" pitchFamily="2" charset="2"/>
              </a:rPr>
              <a:t>  worsens malnutrition</a:t>
            </a:r>
            <a:r>
              <a:rPr lang="en-US" sz="2800" dirty="0">
                <a:solidFill>
                  <a:schemeClr val="bg1"/>
                </a:solidFill>
                <a:latin typeface="+mn-lt"/>
                <a:cs typeface="Times New Roman" pitchFamily="18" charset="0"/>
                <a:sym typeface="Wingdings" pitchFamily="2" charset="2"/>
              </a:rPr>
              <a:t> </a:t>
            </a:r>
          </a:p>
        </p:txBody>
      </p:sp>
      <p:pic>
        <p:nvPicPr>
          <p:cNvPr id="3167234" name="Picture 3" descr="DSCN8636"/>
          <p:cNvPicPr>
            <a:picLocks noChangeAspect="1" noChangeArrowheads="1"/>
          </p:cNvPicPr>
          <p:nvPr/>
        </p:nvPicPr>
        <p:blipFill>
          <a:blip r:embed="rId3" cstate="print">
            <a:lum bright="6000"/>
          </a:blip>
          <a:srcRect r="24370"/>
          <a:stretch>
            <a:fillRect/>
          </a:stretch>
        </p:blipFill>
        <p:spPr bwMode="auto">
          <a:xfrm>
            <a:off x="6859588" y="1630363"/>
            <a:ext cx="2284412" cy="4027487"/>
          </a:xfrm>
          <a:prstGeom prst="rect">
            <a:avLst/>
          </a:prstGeom>
          <a:noFill/>
          <a:ln w="9525">
            <a:noFill/>
            <a:miter lim="800000"/>
            <a:headEnd/>
            <a:tailEnd/>
          </a:ln>
        </p:spPr>
      </p:pic>
      <p:pic>
        <p:nvPicPr>
          <p:cNvPr id="3167235" name="Picture 4" descr="DSCN8721"/>
          <p:cNvPicPr>
            <a:picLocks noChangeAspect="1" noChangeArrowheads="1"/>
          </p:cNvPicPr>
          <p:nvPr/>
        </p:nvPicPr>
        <p:blipFill>
          <a:blip r:embed="rId4" cstate="print">
            <a:lum bright="-12000"/>
          </a:blip>
          <a:srcRect l="18349" r="26912"/>
          <a:stretch>
            <a:fillRect/>
          </a:stretch>
        </p:blipFill>
        <p:spPr bwMode="auto">
          <a:xfrm>
            <a:off x="5108575" y="1450975"/>
            <a:ext cx="1352550" cy="3292475"/>
          </a:xfrm>
          <a:prstGeom prst="rect">
            <a:avLst/>
          </a:prstGeom>
          <a:noFill/>
          <a:ln w="9525">
            <a:noFill/>
            <a:miter lim="800000"/>
            <a:headEnd/>
            <a:tailEnd/>
          </a:ln>
        </p:spPr>
      </p:pic>
      <p:sp>
        <p:nvSpPr>
          <p:cNvPr id="3167236" name="Text Box 5"/>
          <p:cNvSpPr txBox="1">
            <a:spLocks noChangeArrowheads="1"/>
          </p:cNvSpPr>
          <p:nvPr/>
        </p:nvSpPr>
        <p:spPr bwMode="auto">
          <a:xfrm>
            <a:off x="1666858" y="2103273"/>
            <a:ext cx="3435557" cy="1200329"/>
          </a:xfrm>
          <a:prstGeom prst="rect">
            <a:avLst/>
          </a:prstGeom>
          <a:noFill/>
          <a:ln w="9525">
            <a:solidFill>
              <a:schemeClr val="bg1"/>
            </a:solidFill>
            <a:miter lim="800000"/>
            <a:headEnd/>
            <a:tailEnd/>
          </a:ln>
        </p:spPr>
        <p:txBody>
          <a:bodyPr wrap="none">
            <a:spAutoFit/>
          </a:bodyPr>
          <a:lstStyle/>
          <a:p>
            <a:pPr algn="ctr"/>
            <a:r>
              <a:rPr lang="en-US">
                <a:solidFill>
                  <a:schemeClr val="bg1"/>
                </a:solidFill>
                <a:latin typeface="+mn-lt"/>
              </a:rPr>
              <a:t>Ecthyma &amp; scarring </a:t>
            </a:r>
          </a:p>
          <a:p>
            <a:pPr algn="ctr"/>
            <a:r>
              <a:rPr lang="en-US">
                <a:solidFill>
                  <a:schemeClr val="bg1"/>
                </a:solidFill>
                <a:latin typeface="+mn-lt"/>
              </a:rPr>
              <a:t>on legs of almost every </a:t>
            </a:r>
          </a:p>
          <a:p>
            <a:pPr algn="ctr"/>
            <a:r>
              <a:rPr lang="en-US">
                <a:solidFill>
                  <a:schemeClr val="bg1"/>
                </a:solidFill>
                <a:latin typeface="+mn-lt"/>
              </a:rPr>
              <a:t>child in the tropics.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6242">
                                            <p:txEl>
                                              <p:pRg st="11" end="11"/>
                                            </p:txEl>
                                          </p:spTgt>
                                        </p:tgtEl>
                                        <p:attrNameLst>
                                          <p:attrName>style.visibility</p:attrName>
                                        </p:attrNameLst>
                                      </p:cBhvr>
                                      <p:to>
                                        <p:strVal val="visible"/>
                                      </p:to>
                                    </p:set>
                                    <p:animEffect transition="in" filter="fade">
                                      <p:cBhvr>
                                        <p:cTn id="7" dur="500"/>
                                        <p:tgtEl>
                                          <p:spTgt spid="906242">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06242">
                                            <p:txEl>
                                              <p:pRg st="12" end="12"/>
                                            </p:txEl>
                                          </p:spTgt>
                                        </p:tgtEl>
                                        <p:attrNameLst>
                                          <p:attrName>style.visibility</p:attrName>
                                        </p:attrNameLst>
                                      </p:cBhvr>
                                      <p:to>
                                        <p:strVal val="visible"/>
                                      </p:to>
                                    </p:set>
                                    <p:animEffect transition="in" filter="fade">
                                      <p:cBhvr>
                                        <p:cTn id="10" dur="500"/>
                                        <p:tgtEl>
                                          <p:spTgt spid="906242">
                                            <p:txEl>
                                              <p:pRg st="12" end="1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06242">
                                            <p:txEl>
                                              <p:pRg st="13" end="13"/>
                                            </p:txEl>
                                          </p:spTgt>
                                        </p:tgtEl>
                                        <p:attrNameLst>
                                          <p:attrName>style.visibility</p:attrName>
                                        </p:attrNameLst>
                                      </p:cBhvr>
                                      <p:to>
                                        <p:strVal val="visible"/>
                                      </p:to>
                                    </p:set>
                                    <p:animEffect transition="in" filter="fade">
                                      <p:cBhvr>
                                        <p:cTn id="13" dur="500"/>
                                        <p:tgtEl>
                                          <p:spTgt spid="90624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0305" name="Rectangle 2"/>
          <p:cNvSpPr>
            <a:spLocks noGrp="1" noChangeArrowheads="1"/>
          </p:cNvSpPr>
          <p:nvPr>
            <p:ph type="title"/>
          </p:nvPr>
        </p:nvSpPr>
        <p:spPr/>
        <p:txBody>
          <a:bodyPr/>
          <a:lstStyle/>
          <a:p>
            <a:pPr eaLnBrk="1" hangingPunct="1"/>
            <a:endParaRPr lang="en-US" smtClean="0">
              <a:latin typeface="+mn-lt"/>
            </a:endParaRPr>
          </a:p>
        </p:txBody>
      </p:sp>
      <p:pic>
        <p:nvPicPr>
          <p:cNvPr id="3170306" name="Picture 3" descr="DSCN8632"/>
          <p:cNvPicPr>
            <a:picLocks noChangeAspect="1" noChangeArrowheads="1"/>
          </p:cNvPicPr>
          <p:nvPr/>
        </p:nvPicPr>
        <p:blipFill>
          <a:blip r:embed="rId2" cstate="print"/>
          <a:srcRect l="13635"/>
          <a:stretch>
            <a:fillRect/>
          </a:stretch>
        </p:blipFill>
        <p:spPr bwMode="auto">
          <a:xfrm>
            <a:off x="5186363" y="3422650"/>
            <a:ext cx="3941762" cy="3422650"/>
          </a:xfrm>
          <a:prstGeom prst="rect">
            <a:avLst/>
          </a:prstGeom>
          <a:noFill/>
          <a:ln w="9525">
            <a:noFill/>
            <a:miter lim="800000"/>
            <a:headEnd/>
            <a:tailEnd/>
          </a:ln>
        </p:spPr>
      </p:pic>
      <p:pic>
        <p:nvPicPr>
          <p:cNvPr id="3170307" name="Picture 4" descr="DSCN8482"/>
          <p:cNvPicPr>
            <a:picLocks noChangeAspect="1" noChangeArrowheads="1"/>
          </p:cNvPicPr>
          <p:nvPr/>
        </p:nvPicPr>
        <p:blipFill>
          <a:blip r:embed="rId3" cstate="print">
            <a:lum bright="12000" contrast="12000"/>
          </a:blip>
          <a:srcRect l="4742" t="4517" r="3162" b="5721"/>
          <a:stretch>
            <a:fillRect/>
          </a:stretch>
        </p:blipFill>
        <p:spPr bwMode="auto">
          <a:xfrm>
            <a:off x="0" y="0"/>
            <a:ext cx="5180013" cy="3786188"/>
          </a:xfrm>
          <a:prstGeom prst="rect">
            <a:avLst/>
          </a:prstGeom>
          <a:noFill/>
          <a:ln w="9525">
            <a:noFill/>
            <a:miter lim="800000"/>
            <a:headEnd/>
            <a:tailEnd/>
          </a:ln>
        </p:spPr>
      </p:pic>
      <p:sp>
        <p:nvSpPr>
          <p:cNvPr id="3170308" name="Text Box 5"/>
          <p:cNvSpPr txBox="1">
            <a:spLocks noChangeArrowheads="1"/>
          </p:cNvSpPr>
          <p:nvPr/>
        </p:nvSpPr>
        <p:spPr bwMode="auto">
          <a:xfrm>
            <a:off x="0" y="4203700"/>
            <a:ext cx="4640263" cy="2227263"/>
          </a:xfrm>
          <a:prstGeom prst="rect">
            <a:avLst/>
          </a:prstGeom>
          <a:noFill/>
          <a:ln w="9525">
            <a:noFill/>
            <a:miter lim="800000"/>
            <a:headEnd/>
            <a:tailEnd/>
          </a:ln>
        </p:spPr>
        <p:txBody>
          <a:bodyPr wrap="none">
            <a:spAutoFit/>
          </a:bodyPr>
          <a:lstStyle/>
          <a:p>
            <a:pPr algn="ctr"/>
            <a:r>
              <a:rPr lang="en-US" sz="2800">
                <a:solidFill>
                  <a:schemeClr val="bg1"/>
                </a:solidFill>
                <a:latin typeface="+mn-lt"/>
                <a:cs typeface="Times New Roman" pitchFamily="18" charset="0"/>
              </a:rPr>
              <a:t>Demographics &amp; resources</a:t>
            </a:r>
          </a:p>
          <a:p>
            <a:pPr algn="ctr"/>
            <a:r>
              <a:rPr lang="en-US" sz="2800">
                <a:solidFill>
                  <a:schemeClr val="bg1"/>
                </a:solidFill>
                <a:latin typeface="+mn-lt"/>
                <a:cs typeface="Times New Roman" pitchFamily="18" charset="0"/>
              </a:rPr>
              <a:t>of the community</a:t>
            </a:r>
          </a:p>
          <a:p>
            <a:pPr algn="ctr"/>
            <a:endParaRPr lang="en-US" sz="2800">
              <a:solidFill>
                <a:schemeClr val="bg1"/>
              </a:solidFill>
              <a:latin typeface="+mn-lt"/>
              <a:cs typeface="Times New Roman" pitchFamily="18" charset="0"/>
            </a:endParaRPr>
          </a:p>
          <a:p>
            <a:pPr algn="ctr"/>
            <a:r>
              <a:rPr lang="en-US" sz="2800">
                <a:solidFill>
                  <a:schemeClr val="bg1"/>
                </a:solidFill>
                <a:latin typeface="+mn-lt"/>
                <a:cs typeface="Times New Roman" pitchFamily="18" charset="0"/>
              </a:rPr>
              <a:t>No electricity in any village.</a:t>
            </a:r>
          </a:p>
          <a:p>
            <a:pPr algn="ctr"/>
            <a:r>
              <a:rPr lang="en-US" sz="2800">
                <a:solidFill>
                  <a:schemeClr val="bg1"/>
                </a:solidFill>
                <a:latin typeface="+mn-lt"/>
                <a:cs typeface="Times New Roman" pitchFamily="18" charset="0"/>
              </a:rPr>
              <a:t>One water pump per village.</a:t>
            </a:r>
          </a:p>
        </p:txBody>
      </p:sp>
      <p:sp>
        <p:nvSpPr>
          <p:cNvPr id="3170309" name="Text Box 6"/>
          <p:cNvSpPr txBox="1">
            <a:spLocks noChangeArrowheads="1"/>
          </p:cNvSpPr>
          <p:nvPr/>
        </p:nvSpPr>
        <p:spPr bwMode="auto">
          <a:xfrm>
            <a:off x="5258217" y="685800"/>
            <a:ext cx="3498850" cy="711200"/>
          </a:xfrm>
          <a:prstGeom prst="rect">
            <a:avLst/>
          </a:prstGeom>
          <a:noFill/>
          <a:ln w="9525">
            <a:solidFill>
              <a:srgbClr val="FFFFFF"/>
            </a:solidFill>
            <a:miter lim="800000"/>
            <a:headEnd/>
            <a:tailEnd/>
          </a:ln>
        </p:spPr>
        <p:txBody>
          <a:bodyPr>
            <a:spAutoFit/>
          </a:bodyPr>
          <a:lstStyle/>
          <a:p>
            <a:pPr algn="ctr"/>
            <a:r>
              <a:rPr lang="en-US" sz="2000">
                <a:solidFill>
                  <a:srgbClr val="FFFFFF"/>
                </a:solidFill>
                <a:latin typeface="+mn-lt"/>
              </a:rPr>
              <a:t>Map shows concentric circles around chief’s house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1329" name="Picture 2" descr="DSCN8631"/>
          <p:cNvPicPr>
            <a:picLocks noChangeAspect="1" noChangeArrowheads="1"/>
          </p:cNvPicPr>
          <p:nvPr/>
        </p:nvPicPr>
        <p:blipFill>
          <a:blip r:embed="rId2" cstate="print"/>
          <a:srcRect/>
          <a:stretch>
            <a:fillRect/>
          </a:stretch>
        </p:blipFill>
        <p:spPr bwMode="auto">
          <a:xfrm>
            <a:off x="2144713" y="2586038"/>
            <a:ext cx="4859337" cy="3644900"/>
          </a:xfrm>
          <a:prstGeom prst="rect">
            <a:avLst/>
          </a:prstGeom>
          <a:noFill/>
          <a:ln w="9525">
            <a:noFill/>
            <a:miter lim="800000"/>
            <a:headEnd/>
            <a:tailEnd/>
          </a:ln>
        </p:spPr>
      </p:pic>
      <p:sp>
        <p:nvSpPr>
          <p:cNvPr id="3171330" name="Text Box 3"/>
          <p:cNvSpPr txBox="1">
            <a:spLocks noChangeArrowheads="1"/>
          </p:cNvSpPr>
          <p:nvPr/>
        </p:nvSpPr>
        <p:spPr bwMode="auto">
          <a:xfrm>
            <a:off x="430213" y="6338888"/>
            <a:ext cx="8288337" cy="519112"/>
          </a:xfrm>
          <a:prstGeom prst="rect">
            <a:avLst/>
          </a:prstGeom>
          <a:noFill/>
          <a:ln w="9525">
            <a:noFill/>
            <a:miter lim="800000"/>
            <a:headEnd/>
            <a:tailEnd/>
          </a:ln>
        </p:spPr>
        <p:txBody>
          <a:bodyPr>
            <a:spAutoFit/>
          </a:bodyPr>
          <a:lstStyle/>
          <a:p>
            <a:pPr algn="ctr"/>
            <a:r>
              <a:rPr lang="en-US" sz="2800">
                <a:solidFill>
                  <a:schemeClr val="bg1"/>
                </a:solidFill>
                <a:latin typeface="+mn-lt"/>
                <a:cs typeface="Times New Roman" pitchFamily="18" charset="0"/>
              </a:rPr>
              <a:t>Public Health 101: Evaluate a sample population</a:t>
            </a:r>
          </a:p>
        </p:txBody>
      </p:sp>
      <p:sp>
        <p:nvSpPr>
          <p:cNvPr id="3171331" name="Text Box 4"/>
          <p:cNvSpPr txBox="1">
            <a:spLocks noChangeArrowheads="1"/>
          </p:cNvSpPr>
          <p:nvPr/>
        </p:nvSpPr>
        <p:spPr bwMode="auto">
          <a:xfrm>
            <a:off x="431800" y="0"/>
            <a:ext cx="8712200" cy="2625334"/>
          </a:xfrm>
          <a:prstGeom prst="rect">
            <a:avLst/>
          </a:prstGeom>
          <a:noFill/>
          <a:ln w="9525">
            <a:noFill/>
            <a:miter lim="800000"/>
            <a:headEnd/>
            <a:tailEnd/>
          </a:ln>
        </p:spPr>
        <p:txBody>
          <a:bodyPr>
            <a:spAutoFit/>
          </a:bodyPr>
          <a:lstStyle/>
          <a:p>
            <a:pPr algn="ctr"/>
            <a:r>
              <a:rPr lang="en-US" sz="4000" b="1" dirty="0">
                <a:solidFill>
                  <a:schemeClr val="tx1">
                    <a:lumMod val="75000"/>
                  </a:schemeClr>
                </a:solidFill>
                <a:latin typeface="+mn-lt"/>
                <a:cs typeface="Times New Roman" pitchFamily="18" charset="0"/>
              </a:rPr>
              <a:t>Establish case definitions</a:t>
            </a:r>
          </a:p>
          <a:p>
            <a:pPr algn="ctr"/>
            <a:endParaRPr lang="en-US" sz="2800" dirty="0">
              <a:latin typeface="+mn-lt"/>
              <a:cs typeface="Times New Roman" pitchFamily="18" charset="0"/>
            </a:endParaRPr>
          </a:p>
          <a:p>
            <a:pPr algn="ctr">
              <a:lnSpc>
                <a:spcPct val="115000"/>
              </a:lnSpc>
            </a:pPr>
            <a:r>
              <a:rPr lang="en-US" sz="2800" dirty="0">
                <a:solidFill>
                  <a:schemeClr val="bg1"/>
                </a:solidFill>
                <a:latin typeface="+mn-lt"/>
                <a:cs typeface="Times New Roman" pitchFamily="18" charset="0"/>
              </a:rPr>
              <a:t>Does this require definitive observation                      of a scabies mite in each individual?</a:t>
            </a:r>
          </a:p>
          <a:p>
            <a:pPr algn="ctr">
              <a:lnSpc>
                <a:spcPct val="115000"/>
              </a:lnSpc>
            </a:pPr>
            <a:r>
              <a:rPr lang="en-US" sz="2800" dirty="0">
                <a:solidFill>
                  <a:schemeClr val="bg1"/>
                </a:solidFill>
                <a:latin typeface="+mn-lt"/>
                <a:cs typeface="Times New Roman" pitchFamily="18" charset="0"/>
              </a:rPr>
              <a:t>Different definitions for index and contact cases?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2353" name="Picture 4" descr="Peakplunge1"/>
          <p:cNvPicPr>
            <a:picLocks noChangeAspect="1" noChangeArrowheads="1"/>
          </p:cNvPicPr>
          <p:nvPr/>
        </p:nvPicPr>
        <p:blipFill>
          <a:blip r:embed="rId2" cstate="print"/>
          <a:srcRect/>
          <a:stretch>
            <a:fillRect/>
          </a:stretch>
        </p:blipFill>
        <p:spPr bwMode="auto">
          <a:xfrm>
            <a:off x="4737100" y="619125"/>
            <a:ext cx="3679825" cy="4895850"/>
          </a:xfrm>
          <a:prstGeom prst="rect">
            <a:avLst/>
          </a:prstGeom>
          <a:noFill/>
          <a:ln w="9525">
            <a:noFill/>
            <a:miter lim="800000"/>
            <a:headEnd/>
            <a:tailEnd/>
          </a:ln>
        </p:spPr>
      </p:pic>
      <p:sp>
        <p:nvSpPr>
          <p:cNvPr id="3172354" name="Text Box 5"/>
          <p:cNvSpPr txBox="1">
            <a:spLocks noChangeArrowheads="1"/>
          </p:cNvSpPr>
          <p:nvPr/>
        </p:nvSpPr>
        <p:spPr bwMode="auto">
          <a:xfrm>
            <a:off x="555625" y="2386013"/>
            <a:ext cx="4910319" cy="4154984"/>
          </a:xfrm>
          <a:prstGeom prst="rect">
            <a:avLst/>
          </a:prstGeom>
          <a:noFill/>
          <a:ln w="9525">
            <a:noFill/>
            <a:miter lim="800000"/>
            <a:headEnd/>
            <a:tailEnd/>
          </a:ln>
        </p:spPr>
        <p:txBody>
          <a:bodyPr wrap="none">
            <a:spAutoFit/>
          </a:bodyPr>
          <a:lstStyle/>
          <a:p>
            <a:r>
              <a:rPr lang="en-US" sz="2400" dirty="0">
                <a:solidFill>
                  <a:schemeClr val="bg1"/>
                </a:solidFill>
                <a:latin typeface="+mn-lt"/>
              </a:rPr>
              <a:t>Sheep-dip technique with </a:t>
            </a:r>
          </a:p>
          <a:p>
            <a:r>
              <a:rPr lang="en-US" sz="2400" dirty="0">
                <a:solidFill>
                  <a:schemeClr val="bg1"/>
                </a:solidFill>
                <a:latin typeface="+mn-lt"/>
              </a:rPr>
              <a:t>benzyl benzoate slurry.</a:t>
            </a:r>
          </a:p>
          <a:p>
            <a:endParaRPr lang="en-US" sz="2400" dirty="0">
              <a:latin typeface="+mn-lt"/>
            </a:endParaRPr>
          </a:p>
          <a:p>
            <a:endParaRPr lang="en-US" sz="2400" dirty="0">
              <a:latin typeface="+mn-lt"/>
            </a:endParaRPr>
          </a:p>
          <a:p>
            <a:endParaRPr lang="en-US" sz="2400" dirty="0">
              <a:latin typeface="+mn-lt"/>
            </a:endParaRPr>
          </a:p>
          <a:p>
            <a:endParaRPr lang="en-US" sz="2400" dirty="0">
              <a:latin typeface="+mn-lt"/>
            </a:endParaRPr>
          </a:p>
          <a:p>
            <a:endParaRPr lang="en-US" sz="2400" dirty="0">
              <a:latin typeface="+mn-lt"/>
            </a:endParaRPr>
          </a:p>
          <a:p>
            <a:endParaRPr lang="en-US" sz="2400" dirty="0">
              <a:latin typeface="+mn-lt"/>
            </a:endParaRPr>
          </a:p>
          <a:p>
            <a:r>
              <a:rPr lang="en-US" dirty="0" err="1">
                <a:solidFill>
                  <a:schemeClr val="bg1"/>
                </a:solidFill>
                <a:latin typeface="+mn-lt"/>
              </a:rPr>
              <a:t>Bhalerao</a:t>
            </a:r>
            <a:r>
              <a:rPr lang="en-US" dirty="0">
                <a:solidFill>
                  <a:schemeClr val="bg1"/>
                </a:solidFill>
                <a:latin typeface="+mn-lt"/>
              </a:rPr>
              <a:t> VR. </a:t>
            </a:r>
            <a:r>
              <a:rPr lang="en-US" dirty="0" err="1">
                <a:solidFill>
                  <a:schemeClr val="bg1"/>
                </a:solidFill>
                <a:latin typeface="+mn-lt"/>
              </a:rPr>
              <a:t>Fernandes</a:t>
            </a:r>
            <a:r>
              <a:rPr lang="en-US" dirty="0">
                <a:solidFill>
                  <a:schemeClr val="bg1"/>
                </a:solidFill>
                <a:latin typeface="+mn-lt"/>
              </a:rPr>
              <a:t> RJ.</a:t>
            </a:r>
          </a:p>
          <a:p>
            <a:r>
              <a:rPr lang="en-US" dirty="0">
                <a:solidFill>
                  <a:schemeClr val="bg1"/>
                </a:solidFill>
                <a:latin typeface="+mn-lt"/>
              </a:rPr>
              <a:t>Novel approach to scabies control.</a:t>
            </a:r>
          </a:p>
          <a:p>
            <a:r>
              <a:rPr lang="en-US" i="1" dirty="0">
                <a:solidFill>
                  <a:schemeClr val="bg1"/>
                </a:solidFill>
                <a:latin typeface="+mn-lt"/>
              </a:rPr>
              <a:t>Tropical Doctor</a:t>
            </a:r>
            <a:r>
              <a:rPr lang="en-US" dirty="0">
                <a:solidFill>
                  <a:schemeClr val="bg1"/>
                </a:solidFill>
                <a:latin typeface="+mn-lt"/>
              </a:rPr>
              <a:t> 1984; 14: 41-3. </a:t>
            </a:r>
          </a:p>
        </p:txBody>
      </p:sp>
      <p:sp>
        <p:nvSpPr>
          <p:cNvPr id="3172355" name="Text Box 4"/>
          <p:cNvSpPr>
            <a:spLocks noGrp="1" noChangeArrowheads="1"/>
          </p:cNvSpPr>
          <p:nvPr>
            <p:ph type="title"/>
          </p:nvPr>
        </p:nvSpPr>
        <p:spPr>
          <a:xfrm>
            <a:off x="-22225" y="715963"/>
            <a:ext cx="4808538" cy="1143000"/>
          </a:xfrm>
        </p:spPr>
        <p:txBody>
          <a:bodyPr/>
          <a:lstStyle/>
          <a:p>
            <a:pPr eaLnBrk="1" hangingPunct="1"/>
            <a:r>
              <a:rPr lang="en-US" sz="2800" smtClean="0">
                <a:solidFill>
                  <a:schemeClr val="tx1"/>
                </a:solidFill>
                <a:latin typeface="+mn-lt"/>
              </a:rPr>
              <a:t/>
            </a:r>
            <a:br>
              <a:rPr lang="en-US" sz="2800" smtClean="0">
                <a:solidFill>
                  <a:schemeClr val="tx1"/>
                </a:solidFill>
                <a:latin typeface="+mn-lt"/>
              </a:rPr>
            </a:br>
            <a:r>
              <a:rPr lang="en-US" sz="3600" b="1" smtClean="0">
                <a:latin typeface="+mn-lt"/>
              </a:rPr>
              <a:t>Plan the intervention</a:t>
            </a:r>
            <a:endParaRPr lang="en-US" sz="2800" b="1" smtClean="0">
              <a:latin typeface="+mn-lt"/>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213945" y="4419600"/>
            <a:ext cx="6700345" cy="1173163"/>
          </a:xfrm>
        </p:spPr>
        <p:txBody>
          <a:bodyPr/>
          <a:lstStyle/>
          <a:p>
            <a:pPr eaLnBrk="1" hangingPunct="1"/>
            <a:r>
              <a:rPr lang="en-US" sz="2400" dirty="0" smtClean="0">
                <a:latin typeface="Arial" charset="0"/>
              </a:rPr>
              <a:t>DISCLOSURE OF RELEVANT RELATIONSHIPS WITH INDUSTRY</a:t>
            </a:r>
          </a:p>
        </p:txBody>
      </p:sp>
      <p:sp>
        <p:nvSpPr>
          <p:cNvPr id="4" name="Rectangle 3"/>
          <p:cNvSpPr/>
          <p:nvPr/>
        </p:nvSpPr>
        <p:spPr>
          <a:xfrm>
            <a:off x="768568" y="4552950"/>
            <a:ext cx="7581900" cy="1962150"/>
          </a:xfrm>
          <a:prstGeom prst="rect">
            <a:avLst/>
          </a:prstGeom>
          <a:no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8264" y="5533697"/>
            <a:ext cx="7574125" cy="461665"/>
          </a:xfrm>
          <a:prstGeom prst="rect">
            <a:avLst/>
          </a:prstGeom>
          <a:noFill/>
        </p:spPr>
        <p:txBody>
          <a:bodyPr wrap="none" rtlCol="0">
            <a:spAutoFit/>
          </a:bodyPr>
          <a:lstStyle/>
          <a:p>
            <a:pPr algn="ctr"/>
            <a:r>
              <a:rPr lang="en-US" dirty="0" smtClean="0">
                <a:solidFill>
                  <a:schemeClr val="bg1"/>
                </a:solidFill>
                <a:latin typeface="Arial" charset="0"/>
              </a:rPr>
              <a:t>I do not have any relevant relationships with industry.</a:t>
            </a:r>
            <a:endParaRPr lang="en-US" dirty="0"/>
          </a:p>
        </p:txBody>
      </p:sp>
      <p:sp>
        <p:nvSpPr>
          <p:cNvPr id="9" name="Rectangle 3"/>
          <p:cNvSpPr txBox="1">
            <a:spLocks noChangeArrowheads="1"/>
          </p:cNvSpPr>
          <p:nvPr/>
        </p:nvSpPr>
        <p:spPr bwMode="auto">
          <a:xfrm>
            <a:off x="317498" y="0"/>
            <a:ext cx="8524875" cy="4948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FFFF00"/>
              </a:solidFill>
              <a:effectLst/>
              <a:uLnTx/>
              <a:uFillTx/>
              <a:latin typeface="Arial" charset="0"/>
              <a:ea typeface="+mn-ea"/>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uLnTx/>
                <a:uFillTx/>
                <a:latin typeface="Arial" charset="0"/>
                <a:ea typeface="+mn-ea"/>
                <a:cs typeface="+mn-cs"/>
              </a:rPr>
              <a:t>Pediatric Dermatology                          in Austere Settings</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smtClean="0">
                <a:ln>
                  <a:noFill/>
                </a:ln>
                <a:solidFill>
                  <a:schemeClr val="bg1"/>
                </a:solidFill>
                <a:effectLst/>
                <a:uLnTx/>
                <a:uFillTx/>
                <a:latin typeface="Arial" charset="0"/>
                <a:ea typeface="+mn-ea"/>
                <a:cs typeface="+mn-cs"/>
              </a:rPr>
              <a:t>Scott A. Norton, MD, MPH</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smtClean="0">
                <a:ln>
                  <a:noFill/>
                </a:ln>
                <a:solidFill>
                  <a:schemeClr val="bg1"/>
                </a:solidFill>
                <a:effectLst/>
                <a:uLnTx/>
                <a:uFillTx/>
                <a:latin typeface="Arial" charset="0"/>
                <a:ea typeface="+mn-ea"/>
                <a:cs typeface="+mn-cs"/>
              </a:rPr>
              <a:t>Children’s National Medical Center</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smtClean="0">
                <a:ln>
                  <a:noFill/>
                </a:ln>
                <a:solidFill>
                  <a:schemeClr val="bg1"/>
                </a:solidFill>
                <a:effectLst/>
                <a:uLnTx/>
                <a:uFillTx/>
                <a:latin typeface="Arial" charset="0"/>
                <a:ea typeface="+mn-ea"/>
                <a:cs typeface="+mn-cs"/>
              </a:rPr>
              <a:t>Georgetown University</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smtClean="0">
                <a:ln>
                  <a:noFill/>
                </a:ln>
                <a:solidFill>
                  <a:schemeClr val="bg1"/>
                </a:solidFill>
                <a:effectLst/>
                <a:uLnTx/>
                <a:uFillTx/>
                <a:latin typeface="Arial" charset="0"/>
                <a:ea typeface="+mn-ea"/>
                <a:cs typeface="+mn-cs"/>
              </a:rPr>
              <a:t> Washington, DC</a:t>
            </a:r>
            <a:endParaRPr kumimoji="0" lang="en-US" sz="2800" b="0" i="0" u="none" strike="noStrike" kern="0" cap="none" spc="0" normalizeH="0" baseline="0" noProof="0" dirty="0" smtClean="0">
              <a:ln>
                <a:noFill/>
              </a:ln>
              <a:solidFill>
                <a:schemeClr val="bg1"/>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3377" name="Picture 2" descr="Peakplunge1"/>
          <p:cNvPicPr>
            <a:picLocks noChangeAspect="1" noChangeArrowheads="1"/>
          </p:cNvPicPr>
          <p:nvPr/>
        </p:nvPicPr>
        <p:blipFill>
          <a:blip r:embed="rId2" cstate="print"/>
          <a:srcRect/>
          <a:stretch>
            <a:fillRect/>
          </a:stretch>
        </p:blipFill>
        <p:spPr bwMode="auto">
          <a:xfrm>
            <a:off x="4737100" y="619125"/>
            <a:ext cx="3679825" cy="4895850"/>
          </a:xfrm>
          <a:prstGeom prst="rect">
            <a:avLst/>
          </a:prstGeom>
          <a:noFill/>
          <a:ln w="9525">
            <a:noFill/>
            <a:miter lim="800000"/>
            <a:headEnd/>
            <a:tailEnd/>
          </a:ln>
        </p:spPr>
      </p:pic>
      <p:sp>
        <p:nvSpPr>
          <p:cNvPr id="915459" name="Text Box 3"/>
          <p:cNvSpPr txBox="1">
            <a:spLocks noChangeArrowheads="1"/>
          </p:cNvSpPr>
          <p:nvPr/>
        </p:nvSpPr>
        <p:spPr bwMode="auto">
          <a:xfrm>
            <a:off x="557213" y="2389188"/>
            <a:ext cx="8805862" cy="4387850"/>
          </a:xfrm>
          <a:prstGeom prst="rect">
            <a:avLst/>
          </a:prstGeom>
          <a:noFill/>
          <a:ln w="9525">
            <a:noFill/>
            <a:miter lim="800000"/>
            <a:headEnd/>
            <a:tailEnd/>
          </a:ln>
        </p:spPr>
        <p:txBody>
          <a:bodyPr>
            <a:spAutoFit/>
          </a:bodyPr>
          <a:lstStyle/>
          <a:p>
            <a:r>
              <a:rPr lang="en-US" sz="2400" dirty="0">
                <a:solidFill>
                  <a:schemeClr val="bg1"/>
                </a:solidFill>
                <a:latin typeface="+mn-lt"/>
                <a:cs typeface="Times New Roman" pitchFamily="18" charset="0"/>
              </a:rPr>
              <a:t>Sheep-dip technique with </a:t>
            </a:r>
          </a:p>
          <a:p>
            <a:r>
              <a:rPr lang="en-US" sz="2400" dirty="0">
                <a:solidFill>
                  <a:schemeClr val="bg1"/>
                </a:solidFill>
                <a:latin typeface="+mn-lt"/>
                <a:cs typeface="Times New Roman" pitchFamily="18" charset="0"/>
              </a:rPr>
              <a:t>benzyl benzoate slurry.</a:t>
            </a:r>
          </a:p>
          <a:p>
            <a:endParaRPr lang="en-US" sz="2400" dirty="0">
              <a:solidFill>
                <a:schemeClr val="bg1"/>
              </a:solidFill>
              <a:latin typeface="+mn-lt"/>
              <a:cs typeface="Times New Roman" pitchFamily="18" charset="0"/>
            </a:endParaRPr>
          </a:p>
          <a:p>
            <a:pPr>
              <a:lnSpc>
                <a:spcPct val="125000"/>
              </a:lnSpc>
            </a:pPr>
            <a:r>
              <a:rPr lang="en-US" sz="2400" dirty="0">
                <a:solidFill>
                  <a:schemeClr val="bg1"/>
                </a:solidFill>
                <a:latin typeface="+mn-lt"/>
                <a:cs typeface="Times New Roman" pitchFamily="18" charset="0"/>
              </a:rPr>
              <a:t>Which medications to use?</a:t>
            </a:r>
          </a:p>
          <a:p>
            <a:pPr>
              <a:lnSpc>
                <a:spcPct val="125000"/>
              </a:lnSpc>
            </a:pPr>
            <a:r>
              <a:rPr lang="en-US" sz="2400" dirty="0">
                <a:solidFill>
                  <a:schemeClr val="bg1"/>
                </a:solidFill>
                <a:latin typeface="+mn-lt"/>
                <a:cs typeface="Times New Roman" pitchFamily="18" charset="0"/>
              </a:rPr>
              <a:t>One size fits all?</a:t>
            </a:r>
          </a:p>
          <a:p>
            <a:pPr>
              <a:lnSpc>
                <a:spcPct val="125000"/>
              </a:lnSpc>
            </a:pPr>
            <a:r>
              <a:rPr lang="en-US" sz="2400" dirty="0">
                <a:solidFill>
                  <a:schemeClr val="bg1"/>
                </a:solidFill>
                <a:latin typeface="+mn-lt"/>
                <a:cs typeface="Times New Roman" pitchFamily="18" charset="0"/>
              </a:rPr>
              <a:t>Children, pregnant women?</a:t>
            </a:r>
          </a:p>
          <a:p>
            <a:pPr>
              <a:lnSpc>
                <a:spcPct val="125000"/>
              </a:lnSpc>
            </a:pPr>
            <a:endParaRPr lang="en-US" sz="2400" dirty="0">
              <a:solidFill>
                <a:schemeClr val="bg1"/>
              </a:solidFill>
              <a:latin typeface="+mn-lt"/>
              <a:cs typeface="Times New Roman" pitchFamily="18" charset="0"/>
            </a:endParaRPr>
          </a:p>
          <a:p>
            <a:pPr>
              <a:lnSpc>
                <a:spcPct val="125000"/>
              </a:lnSpc>
            </a:pPr>
            <a:endParaRPr lang="en-US" sz="2400" dirty="0">
              <a:solidFill>
                <a:schemeClr val="bg1"/>
              </a:solidFill>
              <a:latin typeface="+mn-lt"/>
              <a:cs typeface="Times New Roman" pitchFamily="18" charset="0"/>
            </a:endParaRPr>
          </a:p>
          <a:p>
            <a:pPr>
              <a:lnSpc>
                <a:spcPct val="125000"/>
              </a:lnSpc>
            </a:pPr>
            <a:r>
              <a:rPr lang="en-US" sz="2400" dirty="0">
                <a:solidFill>
                  <a:schemeClr val="bg1"/>
                </a:solidFill>
                <a:latin typeface="+mn-lt"/>
                <a:cs typeface="Times New Roman" pitchFamily="18" charset="0"/>
              </a:rPr>
              <a:t>Issues of informed consent, privacy during examinations, </a:t>
            </a:r>
          </a:p>
          <a:p>
            <a:pPr>
              <a:lnSpc>
                <a:spcPct val="125000"/>
              </a:lnSpc>
            </a:pPr>
            <a:r>
              <a:rPr lang="en-US" sz="2400" dirty="0">
                <a:solidFill>
                  <a:schemeClr val="bg1"/>
                </a:solidFill>
                <a:latin typeface="+mn-lt"/>
                <a:cs typeface="Times New Roman" pitchFamily="18" charset="0"/>
              </a:rPr>
              <a:t>confidentiality of results, right to withdraw.</a:t>
            </a:r>
          </a:p>
        </p:txBody>
      </p:sp>
      <p:sp>
        <p:nvSpPr>
          <p:cNvPr id="3173379" name="Text Box 4"/>
          <p:cNvSpPr>
            <a:spLocks noGrp="1" noChangeArrowheads="1"/>
          </p:cNvSpPr>
          <p:nvPr>
            <p:ph type="title"/>
          </p:nvPr>
        </p:nvSpPr>
        <p:spPr>
          <a:xfrm>
            <a:off x="-22225" y="715963"/>
            <a:ext cx="4808538" cy="1143000"/>
          </a:xfrm>
        </p:spPr>
        <p:txBody>
          <a:bodyPr/>
          <a:lstStyle/>
          <a:p>
            <a:pPr eaLnBrk="1" hangingPunct="1"/>
            <a:r>
              <a:rPr lang="en-US" sz="2800" dirty="0" smtClean="0">
                <a:solidFill>
                  <a:schemeClr val="tx1"/>
                </a:solidFill>
                <a:latin typeface="+mn-lt"/>
              </a:rPr>
              <a:t/>
            </a:r>
            <a:br>
              <a:rPr lang="en-US" sz="2800" dirty="0" smtClean="0">
                <a:solidFill>
                  <a:schemeClr val="tx1"/>
                </a:solidFill>
                <a:latin typeface="+mn-lt"/>
              </a:rPr>
            </a:br>
            <a:r>
              <a:rPr lang="en-US" sz="3600" b="1" dirty="0" smtClean="0">
                <a:latin typeface="+mn-lt"/>
              </a:rPr>
              <a:t>Plan the intervention</a:t>
            </a:r>
            <a:endParaRPr lang="en-US" sz="2800" b="1" dirty="0" smtClean="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545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5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01" name="Rectangle 2"/>
          <p:cNvSpPr>
            <a:spLocks noGrp="1" noChangeArrowheads="1"/>
          </p:cNvSpPr>
          <p:nvPr>
            <p:ph type="title"/>
          </p:nvPr>
        </p:nvSpPr>
        <p:spPr>
          <a:ln w="38100">
            <a:solidFill>
              <a:srgbClr val="000066"/>
            </a:solidFill>
          </a:ln>
        </p:spPr>
        <p:txBody>
          <a:bodyPr/>
          <a:lstStyle/>
          <a:p>
            <a:pPr eaLnBrk="1" hangingPunct="1"/>
            <a:endParaRPr lang="en-US" smtClean="0">
              <a:latin typeface="+mn-lt"/>
            </a:endParaRPr>
          </a:p>
        </p:txBody>
      </p:sp>
      <p:pic>
        <p:nvPicPr>
          <p:cNvPr id="3174402" name="Picture 3" descr="DSCN8487"/>
          <p:cNvPicPr>
            <a:picLocks noChangeAspect="1" noChangeArrowheads="1"/>
          </p:cNvPicPr>
          <p:nvPr/>
        </p:nvPicPr>
        <p:blipFill>
          <a:blip r:embed="rId2" cstate="print"/>
          <a:srcRect r="7620" b="15154"/>
          <a:stretch>
            <a:fillRect/>
          </a:stretch>
        </p:blipFill>
        <p:spPr bwMode="auto">
          <a:xfrm>
            <a:off x="0" y="0"/>
            <a:ext cx="4579938" cy="3413125"/>
          </a:xfrm>
          <a:prstGeom prst="rect">
            <a:avLst/>
          </a:prstGeom>
          <a:noFill/>
          <a:ln w="38100">
            <a:solidFill>
              <a:srgbClr val="000066"/>
            </a:solidFill>
            <a:miter lim="800000"/>
            <a:headEnd/>
            <a:tailEnd/>
          </a:ln>
        </p:spPr>
      </p:pic>
      <p:pic>
        <p:nvPicPr>
          <p:cNvPr id="3174403" name="Picture 4" descr="DSCN8486"/>
          <p:cNvPicPr>
            <a:picLocks noChangeAspect="1" noChangeArrowheads="1"/>
          </p:cNvPicPr>
          <p:nvPr/>
        </p:nvPicPr>
        <p:blipFill>
          <a:blip r:embed="rId3" cstate="print"/>
          <a:srcRect/>
          <a:stretch>
            <a:fillRect/>
          </a:stretch>
        </p:blipFill>
        <p:spPr bwMode="auto">
          <a:xfrm>
            <a:off x="4564063" y="3422650"/>
            <a:ext cx="4564062" cy="3422650"/>
          </a:xfrm>
          <a:prstGeom prst="rect">
            <a:avLst/>
          </a:prstGeom>
          <a:noFill/>
          <a:ln w="38100">
            <a:solidFill>
              <a:srgbClr val="000066"/>
            </a:solidFill>
            <a:miter lim="800000"/>
            <a:headEnd/>
            <a:tailEnd/>
          </a:ln>
        </p:spPr>
      </p:pic>
      <p:pic>
        <p:nvPicPr>
          <p:cNvPr id="3174404" name="Picture 5" descr="DSCN0578"/>
          <p:cNvPicPr>
            <a:picLocks noChangeAspect="1" noChangeArrowheads="1"/>
          </p:cNvPicPr>
          <p:nvPr/>
        </p:nvPicPr>
        <p:blipFill>
          <a:blip r:embed="rId4" cstate="print"/>
          <a:srcRect/>
          <a:stretch>
            <a:fillRect/>
          </a:stretch>
        </p:blipFill>
        <p:spPr bwMode="auto">
          <a:xfrm>
            <a:off x="0" y="3435350"/>
            <a:ext cx="4564063" cy="3422650"/>
          </a:xfrm>
          <a:prstGeom prst="rect">
            <a:avLst/>
          </a:prstGeom>
          <a:noFill/>
          <a:ln w="38100">
            <a:solidFill>
              <a:srgbClr val="000066"/>
            </a:solidFill>
            <a:miter lim="800000"/>
            <a:headEnd/>
            <a:tailEnd/>
          </a:ln>
        </p:spPr>
      </p:pic>
      <p:pic>
        <p:nvPicPr>
          <p:cNvPr id="3174405" name="Picture 6" descr="DSCN8479"/>
          <p:cNvPicPr>
            <a:picLocks noChangeAspect="1" noChangeArrowheads="1"/>
          </p:cNvPicPr>
          <p:nvPr/>
        </p:nvPicPr>
        <p:blipFill>
          <a:blip r:embed="rId5" cstate="print"/>
          <a:srcRect/>
          <a:stretch>
            <a:fillRect/>
          </a:stretch>
        </p:blipFill>
        <p:spPr bwMode="auto">
          <a:xfrm>
            <a:off x="4564063" y="12700"/>
            <a:ext cx="4564062" cy="3422650"/>
          </a:xfrm>
          <a:prstGeom prst="rect">
            <a:avLst/>
          </a:prstGeom>
          <a:noFill/>
          <a:ln w="38100">
            <a:solidFill>
              <a:srgbClr val="000066"/>
            </a:solidFill>
            <a:miter lim="800000"/>
            <a:headEnd/>
            <a:tailEnd/>
          </a:ln>
        </p:spPr>
      </p:pic>
      <p:sp>
        <p:nvSpPr>
          <p:cNvPr id="3174406" name="Line 7"/>
          <p:cNvSpPr>
            <a:spLocks noChangeShapeType="1"/>
          </p:cNvSpPr>
          <p:nvPr/>
        </p:nvSpPr>
        <p:spPr bwMode="auto">
          <a:xfrm>
            <a:off x="0" y="3429000"/>
            <a:ext cx="9144000" cy="0"/>
          </a:xfrm>
          <a:prstGeom prst="line">
            <a:avLst/>
          </a:prstGeom>
          <a:noFill/>
          <a:ln w="76200">
            <a:solidFill>
              <a:srgbClr val="000066"/>
            </a:solidFill>
            <a:round/>
            <a:headEnd/>
            <a:tailEnd/>
          </a:ln>
        </p:spPr>
        <p:txBody>
          <a:bodyPr/>
          <a:lstStyle/>
          <a:p>
            <a:endParaRPr lang="en-US">
              <a:latin typeface="+mn-lt"/>
            </a:endParaRPr>
          </a:p>
        </p:txBody>
      </p:sp>
      <p:sp>
        <p:nvSpPr>
          <p:cNvPr id="3174407" name="Line 8"/>
          <p:cNvSpPr>
            <a:spLocks noChangeShapeType="1"/>
          </p:cNvSpPr>
          <p:nvPr/>
        </p:nvSpPr>
        <p:spPr bwMode="auto">
          <a:xfrm>
            <a:off x="4564063" y="0"/>
            <a:ext cx="0" cy="6858000"/>
          </a:xfrm>
          <a:prstGeom prst="line">
            <a:avLst/>
          </a:prstGeom>
          <a:noFill/>
          <a:ln w="76200">
            <a:solidFill>
              <a:srgbClr val="000066"/>
            </a:solidFill>
            <a:round/>
            <a:headEnd/>
            <a:tailEnd/>
          </a:ln>
        </p:spPr>
        <p:txBody>
          <a:bodyPr/>
          <a:lstStyle/>
          <a:p>
            <a:endParaRPr lang="en-US">
              <a:latin typeface="+mn-lt"/>
            </a:endParaRPr>
          </a:p>
        </p:txBody>
      </p:sp>
      <p:sp>
        <p:nvSpPr>
          <p:cNvPr id="916489" name="Text Box 9"/>
          <p:cNvSpPr txBox="1">
            <a:spLocks noChangeArrowheads="1"/>
          </p:cNvSpPr>
          <p:nvPr/>
        </p:nvSpPr>
        <p:spPr bwMode="auto">
          <a:xfrm>
            <a:off x="2224088" y="6197600"/>
            <a:ext cx="6919912" cy="457200"/>
          </a:xfrm>
          <a:prstGeom prst="rect">
            <a:avLst/>
          </a:prstGeom>
          <a:noFill/>
          <a:ln w="9525">
            <a:noFill/>
            <a:miter lim="800000"/>
            <a:headEnd/>
            <a:tailEnd/>
          </a:ln>
          <a:effectLst/>
        </p:spPr>
        <p:txBody>
          <a:bodyPr>
            <a:spAutoFit/>
          </a:bodyPr>
          <a:lstStyle/>
          <a:p>
            <a:pPr algn="ctr">
              <a:defRPr/>
            </a:pPr>
            <a:r>
              <a:rPr lang="en-US" sz="2400">
                <a:solidFill>
                  <a:schemeClr val="bg1"/>
                </a:solidFill>
                <a:effectLst>
                  <a:outerShdw blurRad="38100" dist="38100" dir="2700000" algn="tl">
                    <a:srgbClr val="000000"/>
                  </a:outerShdw>
                </a:effectLst>
                <a:latin typeface="+mn-lt"/>
                <a:cs typeface="Times New Roman" pitchFamily="18" charset="0"/>
              </a:rPr>
              <a:t>Boil all clothes &amp; linens -- or bag items for 3 days</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40250" y="676275"/>
            <a:ext cx="4024313" cy="3843338"/>
            <a:chOff x="-39" y="0"/>
            <a:chExt cx="4455" cy="4293"/>
          </a:xfrm>
        </p:grpSpPr>
        <p:pic>
          <p:nvPicPr>
            <p:cNvPr id="3139589" name="Picture 3" descr="africmap"/>
            <p:cNvPicPr>
              <a:picLocks noChangeAspect="1" noChangeArrowheads="1"/>
            </p:cNvPicPr>
            <p:nvPr/>
          </p:nvPicPr>
          <p:blipFill>
            <a:blip r:embed="rId2" cstate="print"/>
            <a:srcRect/>
            <a:stretch>
              <a:fillRect/>
            </a:stretch>
          </p:blipFill>
          <p:spPr bwMode="auto">
            <a:xfrm>
              <a:off x="0" y="0"/>
              <a:ext cx="4416" cy="4293"/>
            </a:xfrm>
            <a:prstGeom prst="rect">
              <a:avLst/>
            </a:prstGeom>
            <a:noFill/>
            <a:ln w="9525">
              <a:noFill/>
              <a:miter lim="800000"/>
              <a:headEnd/>
              <a:tailEnd/>
            </a:ln>
          </p:spPr>
        </p:pic>
        <p:sp>
          <p:nvSpPr>
            <p:cNvPr id="3139590" name="Freeform 4"/>
            <p:cNvSpPr>
              <a:spLocks/>
            </p:cNvSpPr>
            <p:nvPr/>
          </p:nvSpPr>
          <p:spPr bwMode="auto">
            <a:xfrm>
              <a:off x="-39" y="1465"/>
              <a:ext cx="1907" cy="1243"/>
            </a:xfrm>
            <a:custGeom>
              <a:avLst/>
              <a:gdLst>
                <a:gd name="T0" fmla="*/ 91 w 1907"/>
                <a:gd name="T1" fmla="*/ 15 h 1243"/>
                <a:gd name="T2" fmla="*/ 423 w 1907"/>
                <a:gd name="T3" fmla="*/ 43 h 1243"/>
                <a:gd name="T4" fmla="*/ 455 w 1907"/>
                <a:gd name="T5" fmla="*/ 91 h 1243"/>
                <a:gd name="T6" fmla="*/ 467 w 1907"/>
                <a:gd name="T7" fmla="*/ 131 h 1243"/>
                <a:gd name="T8" fmla="*/ 531 w 1907"/>
                <a:gd name="T9" fmla="*/ 171 h 1243"/>
                <a:gd name="T10" fmla="*/ 571 w 1907"/>
                <a:gd name="T11" fmla="*/ 259 h 1243"/>
                <a:gd name="T12" fmla="*/ 579 w 1907"/>
                <a:gd name="T13" fmla="*/ 287 h 1243"/>
                <a:gd name="T14" fmla="*/ 615 w 1907"/>
                <a:gd name="T15" fmla="*/ 303 h 1243"/>
                <a:gd name="T16" fmla="*/ 703 w 1907"/>
                <a:gd name="T17" fmla="*/ 367 h 1243"/>
                <a:gd name="T18" fmla="*/ 771 w 1907"/>
                <a:gd name="T19" fmla="*/ 431 h 1243"/>
                <a:gd name="T20" fmla="*/ 959 w 1907"/>
                <a:gd name="T21" fmla="*/ 495 h 1243"/>
                <a:gd name="T22" fmla="*/ 1627 w 1907"/>
                <a:gd name="T23" fmla="*/ 511 h 1243"/>
                <a:gd name="T24" fmla="*/ 1799 w 1907"/>
                <a:gd name="T25" fmla="*/ 539 h 1243"/>
                <a:gd name="T26" fmla="*/ 1835 w 1907"/>
                <a:gd name="T27" fmla="*/ 551 h 1243"/>
                <a:gd name="T28" fmla="*/ 1867 w 1907"/>
                <a:gd name="T29" fmla="*/ 559 h 1243"/>
                <a:gd name="T30" fmla="*/ 1895 w 1907"/>
                <a:gd name="T31" fmla="*/ 571 h 1243"/>
                <a:gd name="T32" fmla="*/ 1899 w 1907"/>
                <a:gd name="T33" fmla="*/ 615 h 1243"/>
                <a:gd name="T34" fmla="*/ 1907 w 1907"/>
                <a:gd name="T35" fmla="*/ 639 h 1243"/>
                <a:gd name="T36" fmla="*/ 1903 w 1907"/>
                <a:gd name="T37" fmla="*/ 663 h 1243"/>
                <a:gd name="T38" fmla="*/ 1843 w 1907"/>
                <a:gd name="T39" fmla="*/ 731 h 1243"/>
                <a:gd name="T40" fmla="*/ 1815 w 1907"/>
                <a:gd name="T41" fmla="*/ 779 h 1243"/>
                <a:gd name="T42" fmla="*/ 1831 w 1907"/>
                <a:gd name="T43" fmla="*/ 1031 h 1243"/>
                <a:gd name="T44" fmla="*/ 1735 w 1907"/>
                <a:gd name="T45" fmla="*/ 1243 h 1243"/>
                <a:gd name="T46" fmla="*/ 1439 w 1907"/>
                <a:gd name="T47" fmla="*/ 1235 h 1243"/>
                <a:gd name="T48" fmla="*/ 1399 w 1907"/>
                <a:gd name="T49" fmla="*/ 1219 h 1243"/>
                <a:gd name="T50" fmla="*/ 1163 w 1907"/>
                <a:gd name="T51" fmla="*/ 1191 h 1243"/>
                <a:gd name="T52" fmla="*/ 819 w 1907"/>
                <a:gd name="T53" fmla="*/ 1131 h 1243"/>
                <a:gd name="T54" fmla="*/ 707 w 1907"/>
                <a:gd name="T55" fmla="*/ 1079 h 1243"/>
                <a:gd name="T56" fmla="*/ 479 w 1907"/>
                <a:gd name="T57" fmla="*/ 967 h 1243"/>
                <a:gd name="T58" fmla="*/ 379 w 1907"/>
                <a:gd name="T59" fmla="*/ 871 h 1243"/>
                <a:gd name="T60" fmla="*/ 319 w 1907"/>
                <a:gd name="T61" fmla="*/ 759 h 1243"/>
                <a:gd name="T62" fmla="*/ 239 w 1907"/>
                <a:gd name="T63" fmla="*/ 619 h 1243"/>
                <a:gd name="T64" fmla="*/ 191 w 1907"/>
                <a:gd name="T65" fmla="*/ 531 h 1243"/>
                <a:gd name="T66" fmla="*/ 175 w 1907"/>
                <a:gd name="T67" fmla="*/ 515 h 1243"/>
                <a:gd name="T68" fmla="*/ 159 w 1907"/>
                <a:gd name="T69" fmla="*/ 491 h 1243"/>
                <a:gd name="T70" fmla="*/ 143 w 1907"/>
                <a:gd name="T71" fmla="*/ 463 h 1243"/>
                <a:gd name="T72" fmla="*/ 55 w 1907"/>
                <a:gd name="T73" fmla="*/ 419 h 1243"/>
                <a:gd name="T74" fmla="*/ 31 w 1907"/>
                <a:gd name="T75" fmla="*/ 395 h 1243"/>
                <a:gd name="T76" fmla="*/ 27 w 1907"/>
                <a:gd name="T77" fmla="*/ 375 h 1243"/>
                <a:gd name="T78" fmla="*/ 15 w 1907"/>
                <a:gd name="T79" fmla="*/ 355 h 1243"/>
                <a:gd name="T80" fmla="*/ 23 w 1907"/>
                <a:gd name="T81" fmla="*/ 135 h 1243"/>
                <a:gd name="T82" fmla="*/ 47 w 1907"/>
                <a:gd name="T83" fmla="*/ 31 h 1243"/>
                <a:gd name="T84" fmla="*/ 75 w 1907"/>
                <a:gd name="T85" fmla="*/ 11 h 1243"/>
                <a:gd name="T86" fmla="*/ 111 w 1907"/>
                <a:gd name="T87" fmla="*/ 23 h 1243"/>
                <a:gd name="T88" fmla="*/ 91 w 1907"/>
                <a:gd name="T89" fmla="*/ 15 h 12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07"/>
                <a:gd name="T136" fmla="*/ 0 h 1243"/>
                <a:gd name="T137" fmla="*/ 1907 w 1907"/>
                <a:gd name="T138" fmla="*/ 1243 h 12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07" h="1243">
                  <a:moveTo>
                    <a:pt x="91" y="15"/>
                  </a:moveTo>
                  <a:cubicBezTo>
                    <a:pt x="209" y="17"/>
                    <a:pt x="316" y="0"/>
                    <a:pt x="423" y="43"/>
                  </a:cubicBezTo>
                  <a:cubicBezTo>
                    <a:pt x="438" y="58"/>
                    <a:pt x="440" y="76"/>
                    <a:pt x="455" y="91"/>
                  </a:cubicBezTo>
                  <a:cubicBezTo>
                    <a:pt x="459" y="104"/>
                    <a:pt x="459" y="119"/>
                    <a:pt x="467" y="131"/>
                  </a:cubicBezTo>
                  <a:cubicBezTo>
                    <a:pt x="474" y="142"/>
                    <a:pt x="515" y="152"/>
                    <a:pt x="531" y="171"/>
                  </a:cubicBezTo>
                  <a:cubicBezTo>
                    <a:pt x="550" y="194"/>
                    <a:pt x="553" y="232"/>
                    <a:pt x="571" y="259"/>
                  </a:cubicBezTo>
                  <a:cubicBezTo>
                    <a:pt x="571" y="260"/>
                    <a:pt x="577" y="284"/>
                    <a:pt x="579" y="287"/>
                  </a:cubicBezTo>
                  <a:cubicBezTo>
                    <a:pt x="588" y="299"/>
                    <a:pt x="603" y="295"/>
                    <a:pt x="615" y="303"/>
                  </a:cubicBezTo>
                  <a:cubicBezTo>
                    <a:pt x="645" y="323"/>
                    <a:pt x="673" y="347"/>
                    <a:pt x="703" y="367"/>
                  </a:cubicBezTo>
                  <a:cubicBezTo>
                    <a:pt x="727" y="383"/>
                    <a:pt x="744" y="422"/>
                    <a:pt x="771" y="431"/>
                  </a:cubicBezTo>
                  <a:cubicBezTo>
                    <a:pt x="814" y="464"/>
                    <a:pt x="905" y="491"/>
                    <a:pt x="959" y="495"/>
                  </a:cubicBezTo>
                  <a:cubicBezTo>
                    <a:pt x="1177" y="539"/>
                    <a:pt x="1405" y="489"/>
                    <a:pt x="1627" y="511"/>
                  </a:cubicBezTo>
                  <a:cubicBezTo>
                    <a:pt x="1682" y="529"/>
                    <a:pt x="1742" y="533"/>
                    <a:pt x="1799" y="539"/>
                  </a:cubicBezTo>
                  <a:cubicBezTo>
                    <a:pt x="1811" y="543"/>
                    <a:pt x="1823" y="548"/>
                    <a:pt x="1835" y="551"/>
                  </a:cubicBezTo>
                  <a:cubicBezTo>
                    <a:pt x="1846" y="554"/>
                    <a:pt x="1867" y="559"/>
                    <a:pt x="1867" y="559"/>
                  </a:cubicBezTo>
                  <a:cubicBezTo>
                    <a:pt x="1884" y="548"/>
                    <a:pt x="1889" y="553"/>
                    <a:pt x="1895" y="571"/>
                  </a:cubicBezTo>
                  <a:cubicBezTo>
                    <a:pt x="1896" y="586"/>
                    <a:pt x="1896" y="600"/>
                    <a:pt x="1899" y="615"/>
                  </a:cubicBezTo>
                  <a:cubicBezTo>
                    <a:pt x="1900" y="623"/>
                    <a:pt x="1907" y="639"/>
                    <a:pt x="1907" y="639"/>
                  </a:cubicBezTo>
                  <a:cubicBezTo>
                    <a:pt x="1906" y="647"/>
                    <a:pt x="1906" y="655"/>
                    <a:pt x="1903" y="663"/>
                  </a:cubicBezTo>
                  <a:cubicBezTo>
                    <a:pt x="1900" y="673"/>
                    <a:pt x="1856" y="723"/>
                    <a:pt x="1843" y="731"/>
                  </a:cubicBezTo>
                  <a:cubicBezTo>
                    <a:pt x="1832" y="748"/>
                    <a:pt x="1821" y="761"/>
                    <a:pt x="1815" y="779"/>
                  </a:cubicBezTo>
                  <a:cubicBezTo>
                    <a:pt x="1817" y="871"/>
                    <a:pt x="1823" y="944"/>
                    <a:pt x="1831" y="1031"/>
                  </a:cubicBezTo>
                  <a:cubicBezTo>
                    <a:pt x="1828" y="1141"/>
                    <a:pt x="1855" y="1223"/>
                    <a:pt x="1735" y="1243"/>
                  </a:cubicBezTo>
                  <a:cubicBezTo>
                    <a:pt x="1636" y="1240"/>
                    <a:pt x="1537" y="1242"/>
                    <a:pt x="1439" y="1235"/>
                  </a:cubicBezTo>
                  <a:cubicBezTo>
                    <a:pt x="1425" y="1234"/>
                    <a:pt x="1413" y="1222"/>
                    <a:pt x="1399" y="1219"/>
                  </a:cubicBezTo>
                  <a:cubicBezTo>
                    <a:pt x="1323" y="1203"/>
                    <a:pt x="1240" y="1202"/>
                    <a:pt x="1163" y="1191"/>
                  </a:cubicBezTo>
                  <a:cubicBezTo>
                    <a:pt x="1047" y="1174"/>
                    <a:pt x="931" y="1168"/>
                    <a:pt x="819" y="1131"/>
                  </a:cubicBezTo>
                  <a:cubicBezTo>
                    <a:pt x="780" y="1118"/>
                    <a:pt x="744" y="1096"/>
                    <a:pt x="707" y="1079"/>
                  </a:cubicBezTo>
                  <a:cubicBezTo>
                    <a:pt x="634" y="1046"/>
                    <a:pt x="543" y="1018"/>
                    <a:pt x="479" y="967"/>
                  </a:cubicBezTo>
                  <a:cubicBezTo>
                    <a:pt x="443" y="938"/>
                    <a:pt x="415" y="900"/>
                    <a:pt x="379" y="871"/>
                  </a:cubicBezTo>
                  <a:cubicBezTo>
                    <a:pt x="366" y="832"/>
                    <a:pt x="334" y="797"/>
                    <a:pt x="319" y="759"/>
                  </a:cubicBezTo>
                  <a:cubicBezTo>
                    <a:pt x="299" y="710"/>
                    <a:pt x="269" y="663"/>
                    <a:pt x="239" y="619"/>
                  </a:cubicBezTo>
                  <a:cubicBezTo>
                    <a:pt x="221" y="592"/>
                    <a:pt x="210" y="557"/>
                    <a:pt x="191" y="531"/>
                  </a:cubicBezTo>
                  <a:cubicBezTo>
                    <a:pt x="187" y="525"/>
                    <a:pt x="180" y="521"/>
                    <a:pt x="175" y="515"/>
                  </a:cubicBezTo>
                  <a:cubicBezTo>
                    <a:pt x="169" y="507"/>
                    <a:pt x="159" y="491"/>
                    <a:pt x="159" y="491"/>
                  </a:cubicBezTo>
                  <a:cubicBezTo>
                    <a:pt x="152" y="463"/>
                    <a:pt x="161" y="486"/>
                    <a:pt x="143" y="463"/>
                  </a:cubicBezTo>
                  <a:cubicBezTo>
                    <a:pt x="110" y="421"/>
                    <a:pt x="127" y="429"/>
                    <a:pt x="55" y="419"/>
                  </a:cubicBezTo>
                  <a:cubicBezTo>
                    <a:pt x="48" y="410"/>
                    <a:pt x="37" y="405"/>
                    <a:pt x="31" y="395"/>
                  </a:cubicBezTo>
                  <a:cubicBezTo>
                    <a:pt x="28" y="389"/>
                    <a:pt x="30" y="381"/>
                    <a:pt x="27" y="375"/>
                  </a:cubicBezTo>
                  <a:cubicBezTo>
                    <a:pt x="24" y="368"/>
                    <a:pt x="19" y="362"/>
                    <a:pt x="15" y="355"/>
                  </a:cubicBezTo>
                  <a:cubicBezTo>
                    <a:pt x="7" y="282"/>
                    <a:pt x="0" y="205"/>
                    <a:pt x="23" y="135"/>
                  </a:cubicBezTo>
                  <a:cubicBezTo>
                    <a:pt x="28" y="100"/>
                    <a:pt x="27" y="61"/>
                    <a:pt x="47" y="31"/>
                  </a:cubicBezTo>
                  <a:cubicBezTo>
                    <a:pt x="52" y="10"/>
                    <a:pt x="47" y="11"/>
                    <a:pt x="75" y="11"/>
                  </a:cubicBezTo>
                  <a:cubicBezTo>
                    <a:pt x="88" y="11"/>
                    <a:pt x="111" y="23"/>
                    <a:pt x="111" y="23"/>
                  </a:cubicBezTo>
                  <a:cubicBezTo>
                    <a:pt x="111" y="23"/>
                    <a:pt x="98" y="18"/>
                    <a:pt x="91" y="15"/>
                  </a:cubicBezTo>
                  <a:close/>
                </a:path>
              </a:pathLst>
            </a:custGeom>
            <a:solidFill>
              <a:srgbClr val="99CCFF"/>
            </a:solidFill>
            <a:ln w="9525">
              <a:noFill/>
              <a:round/>
              <a:headEnd/>
              <a:tailEnd/>
            </a:ln>
          </p:spPr>
          <p:txBody>
            <a:bodyPr/>
            <a:lstStyle/>
            <a:p>
              <a:endParaRPr lang="en-US">
                <a:latin typeface="+mn-lt"/>
              </a:endParaRPr>
            </a:p>
          </p:txBody>
        </p:sp>
      </p:grpSp>
      <p:sp>
        <p:nvSpPr>
          <p:cNvPr id="3139587" name="Oval 6"/>
          <p:cNvSpPr>
            <a:spLocks noChangeArrowheads="1"/>
          </p:cNvSpPr>
          <p:nvPr/>
        </p:nvSpPr>
        <p:spPr bwMode="auto">
          <a:xfrm>
            <a:off x="6122988" y="2963863"/>
            <a:ext cx="1898650" cy="1181100"/>
          </a:xfrm>
          <a:prstGeom prst="ellipse">
            <a:avLst/>
          </a:prstGeom>
          <a:noFill/>
          <a:ln w="57150">
            <a:solidFill>
              <a:srgbClr val="FF0000"/>
            </a:solidFill>
            <a:round/>
            <a:headEnd/>
            <a:tailEnd/>
          </a:ln>
        </p:spPr>
        <p:txBody>
          <a:bodyPr wrap="none" anchor="ctr"/>
          <a:lstStyle/>
          <a:p>
            <a:endParaRPr lang="en-US">
              <a:solidFill>
                <a:schemeClr val="bg1"/>
              </a:solidFill>
              <a:latin typeface="+mn-lt"/>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40250" y="676275"/>
            <a:ext cx="4024313" cy="3843338"/>
            <a:chOff x="-39" y="0"/>
            <a:chExt cx="4455" cy="4293"/>
          </a:xfrm>
        </p:grpSpPr>
        <p:pic>
          <p:nvPicPr>
            <p:cNvPr id="3139589" name="Picture 3" descr="africmap"/>
            <p:cNvPicPr>
              <a:picLocks noChangeAspect="1" noChangeArrowheads="1"/>
            </p:cNvPicPr>
            <p:nvPr/>
          </p:nvPicPr>
          <p:blipFill>
            <a:blip r:embed="rId2" cstate="print"/>
            <a:srcRect/>
            <a:stretch>
              <a:fillRect/>
            </a:stretch>
          </p:blipFill>
          <p:spPr bwMode="auto">
            <a:xfrm>
              <a:off x="0" y="0"/>
              <a:ext cx="4416" cy="4293"/>
            </a:xfrm>
            <a:prstGeom prst="rect">
              <a:avLst/>
            </a:prstGeom>
            <a:noFill/>
            <a:ln w="9525">
              <a:noFill/>
              <a:miter lim="800000"/>
              <a:headEnd/>
              <a:tailEnd/>
            </a:ln>
          </p:spPr>
        </p:pic>
        <p:sp>
          <p:nvSpPr>
            <p:cNvPr id="3139590" name="Freeform 4"/>
            <p:cNvSpPr>
              <a:spLocks/>
            </p:cNvSpPr>
            <p:nvPr/>
          </p:nvSpPr>
          <p:spPr bwMode="auto">
            <a:xfrm>
              <a:off x="-39" y="1465"/>
              <a:ext cx="1907" cy="1243"/>
            </a:xfrm>
            <a:custGeom>
              <a:avLst/>
              <a:gdLst>
                <a:gd name="T0" fmla="*/ 91 w 1907"/>
                <a:gd name="T1" fmla="*/ 15 h 1243"/>
                <a:gd name="T2" fmla="*/ 423 w 1907"/>
                <a:gd name="T3" fmla="*/ 43 h 1243"/>
                <a:gd name="T4" fmla="*/ 455 w 1907"/>
                <a:gd name="T5" fmla="*/ 91 h 1243"/>
                <a:gd name="T6" fmla="*/ 467 w 1907"/>
                <a:gd name="T7" fmla="*/ 131 h 1243"/>
                <a:gd name="T8" fmla="*/ 531 w 1907"/>
                <a:gd name="T9" fmla="*/ 171 h 1243"/>
                <a:gd name="T10" fmla="*/ 571 w 1907"/>
                <a:gd name="T11" fmla="*/ 259 h 1243"/>
                <a:gd name="T12" fmla="*/ 579 w 1907"/>
                <a:gd name="T13" fmla="*/ 287 h 1243"/>
                <a:gd name="T14" fmla="*/ 615 w 1907"/>
                <a:gd name="T15" fmla="*/ 303 h 1243"/>
                <a:gd name="T16" fmla="*/ 703 w 1907"/>
                <a:gd name="T17" fmla="*/ 367 h 1243"/>
                <a:gd name="T18" fmla="*/ 771 w 1907"/>
                <a:gd name="T19" fmla="*/ 431 h 1243"/>
                <a:gd name="T20" fmla="*/ 959 w 1907"/>
                <a:gd name="T21" fmla="*/ 495 h 1243"/>
                <a:gd name="T22" fmla="*/ 1627 w 1907"/>
                <a:gd name="T23" fmla="*/ 511 h 1243"/>
                <a:gd name="T24" fmla="*/ 1799 w 1907"/>
                <a:gd name="T25" fmla="*/ 539 h 1243"/>
                <a:gd name="T26" fmla="*/ 1835 w 1907"/>
                <a:gd name="T27" fmla="*/ 551 h 1243"/>
                <a:gd name="T28" fmla="*/ 1867 w 1907"/>
                <a:gd name="T29" fmla="*/ 559 h 1243"/>
                <a:gd name="T30" fmla="*/ 1895 w 1907"/>
                <a:gd name="T31" fmla="*/ 571 h 1243"/>
                <a:gd name="T32" fmla="*/ 1899 w 1907"/>
                <a:gd name="T33" fmla="*/ 615 h 1243"/>
                <a:gd name="T34" fmla="*/ 1907 w 1907"/>
                <a:gd name="T35" fmla="*/ 639 h 1243"/>
                <a:gd name="T36" fmla="*/ 1903 w 1907"/>
                <a:gd name="T37" fmla="*/ 663 h 1243"/>
                <a:gd name="T38" fmla="*/ 1843 w 1907"/>
                <a:gd name="T39" fmla="*/ 731 h 1243"/>
                <a:gd name="T40" fmla="*/ 1815 w 1907"/>
                <a:gd name="T41" fmla="*/ 779 h 1243"/>
                <a:gd name="T42" fmla="*/ 1831 w 1907"/>
                <a:gd name="T43" fmla="*/ 1031 h 1243"/>
                <a:gd name="T44" fmla="*/ 1735 w 1907"/>
                <a:gd name="T45" fmla="*/ 1243 h 1243"/>
                <a:gd name="T46" fmla="*/ 1439 w 1907"/>
                <a:gd name="T47" fmla="*/ 1235 h 1243"/>
                <a:gd name="T48" fmla="*/ 1399 w 1907"/>
                <a:gd name="T49" fmla="*/ 1219 h 1243"/>
                <a:gd name="T50" fmla="*/ 1163 w 1907"/>
                <a:gd name="T51" fmla="*/ 1191 h 1243"/>
                <a:gd name="T52" fmla="*/ 819 w 1907"/>
                <a:gd name="T53" fmla="*/ 1131 h 1243"/>
                <a:gd name="T54" fmla="*/ 707 w 1907"/>
                <a:gd name="T55" fmla="*/ 1079 h 1243"/>
                <a:gd name="T56" fmla="*/ 479 w 1907"/>
                <a:gd name="T57" fmla="*/ 967 h 1243"/>
                <a:gd name="T58" fmla="*/ 379 w 1907"/>
                <a:gd name="T59" fmla="*/ 871 h 1243"/>
                <a:gd name="T60" fmla="*/ 319 w 1907"/>
                <a:gd name="T61" fmla="*/ 759 h 1243"/>
                <a:gd name="T62" fmla="*/ 239 w 1907"/>
                <a:gd name="T63" fmla="*/ 619 h 1243"/>
                <a:gd name="T64" fmla="*/ 191 w 1907"/>
                <a:gd name="T65" fmla="*/ 531 h 1243"/>
                <a:gd name="T66" fmla="*/ 175 w 1907"/>
                <a:gd name="T67" fmla="*/ 515 h 1243"/>
                <a:gd name="T68" fmla="*/ 159 w 1907"/>
                <a:gd name="T69" fmla="*/ 491 h 1243"/>
                <a:gd name="T70" fmla="*/ 143 w 1907"/>
                <a:gd name="T71" fmla="*/ 463 h 1243"/>
                <a:gd name="T72" fmla="*/ 55 w 1907"/>
                <a:gd name="T73" fmla="*/ 419 h 1243"/>
                <a:gd name="T74" fmla="*/ 31 w 1907"/>
                <a:gd name="T75" fmla="*/ 395 h 1243"/>
                <a:gd name="T76" fmla="*/ 27 w 1907"/>
                <a:gd name="T77" fmla="*/ 375 h 1243"/>
                <a:gd name="T78" fmla="*/ 15 w 1907"/>
                <a:gd name="T79" fmla="*/ 355 h 1243"/>
                <a:gd name="T80" fmla="*/ 23 w 1907"/>
                <a:gd name="T81" fmla="*/ 135 h 1243"/>
                <a:gd name="T82" fmla="*/ 47 w 1907"/>
                <a:gd name="T83" fmla="*/ 31 h 1243"/>
                <a:gd name="T84" fmla="*/ 75 w 1907"/>
                <a:gd name="T85" fmla="*/ 11 h 1243"/>
                <a:gd name="T86" fmla="*/ 111 w 1907"/>
                <a:gd name="T87" fmla="*/ 23 h 1243"/>
                <a:gd name="T88" fmla="*/ 91 w 1907"/>
                <a:gd name="T89" fmla="*/ 15 h 12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07"/>
                <a:gd name="T136" fmla="*/ 0 h 1243"/>
                <a:gd name="T137" fmla="*/ 1907 w 1907"/>
                <a:gd name="T138" fmla="*/ 1243 h 12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07" h="1243">
                  <a:moveTo>
                    <a:pt x="91" y="15"/>
                  </a:moveTo>
                  <a:cubicBezTo>
                    <a:pt x="209" y="17"/>
                    <a:pt x="316" y="0"/>
                    <a:pt x="423" y="43"/>
                  </a:cubicBezTo>
                  <a:cubicBezTo>
                    <a:pt x="438" y="58"/>
                    <a:pt x="440" y="76"/>
                    <a:pt x="455" y="91"/>
                  </a:cubicBezTo>
                  <a:cubicBezTo>
                    <a:pt x="459" y="104"/>
                    <a:pt x="459" y="119"/>
                    <a:pt x="467" y="131"/>
                  </a:cubicBezTo>
                  <a:cubicBezTo>
                    <a:pt x="474" y="142"/>
                    <a:pt x="515" y="152"/>
                    <a:pt x="531" y="171"/>
                  </a:cubicBezTo>
                  <a:cubicBezTo>
                    <a:pt x="550" y="194"/>
                    <a:pt x="553" y="232"/>
                    <a:pt x="571" y="259"/>
                  </a:cubicBezTo>
                  <a:cubicBezTo>
                    <a:pt x="571" y="260"/>
                    <a:pt x="577" y="284"/>
                    <a:pt x="579" y="287"/>
                  </a:cubicBezTo>
                  <a:cubicBezTo>
                    <a:pt x="588" y="299"/>
                    <a:pt x="603" y="295"/>
                    <a:pt x="615" y="303"/>
                  </a:cubicBezTo>
                  <a:cubicBezTo>
                    <a:pt x="645" y="323"/>
                    <a:pt x="673" y="347"/>
                    <a:pt x="703" y="367"/>
                  </a:cubicBezTo>
                  <a:cubicBezTo>
                    <a:pt x="727" y="383"/>
                    <a:pt x="744" y="422"/>
                    <a:pt x="771" y="431"/>
                  </a:cubicBezTo>
                  <a:cubicBezTo>
                    <a:pt x="814" y="464"/>
                    <a:pt x="905" y="491"/>
                    <a:pt x="959" y="495"/>
                  </a:cubicBezTo>
                  <a:cubicBezTo>
                    <a:pt x="1177" y="539"/>
                    <a:pt x="1405" y="489"/>
                    <a:pt x="1627" y="511"/>
                  </a:cubicBezTo>
                  <a:cubicBezTo>
                    <a:pt x="1682" y="529"/>
                    <a:pt x="1742" y="533"/>
                    <a:pt x="1799" y="539"/>
                  </a:cubicBezTo>
                  <a:cubicBezTo>
                    <a:pt x="1811" y="543"/>
                    <a:pt x="1823" y="548"/>
                    <a:pt x="1835" y="551"/>
                  </a:cubicBezTo>
                  <a:cubicBezTo>
                    <a:pt x="1846" y="554"/>
                    <a:pt x="1867" y="559"/>
                    <a:pt x="1867" y="559"/>
                  </a:cubicBezTo>
                  <a:cubicBezTo>
                    <a:pt x="1884" y="548"/>
                    <a:pt x="1889" y="553"/>
                    <a:pt x="1895" y="571"/>
                  </a:cubicBezTo>
                  <a:cubicBezTo>
                    <a:pt x="1896" y="586"/>
                    <a:pt x="1896" y="600"/>
                    <a:pt x="1899" y="615"/>
                  </a:cubicBezTo>
                  <a:cubicBezTo>
                    <a:pt x="1900" y="623"/>
                    <a:pt x="1907" y="639"/>
                    <a:pt x="1907" y="639"/>
                  </a:cubicBezTo>
                  <a:cubicBezTo>
                    <a:pt x="1906" y="647"/>
                    <a:pt x="1906" y="655"/>
                    <a:pt x="1903" y="663"/>
                  </a:cubicBezTo>
                  <a:cubicBezTo>
                    <a:pt x="1900" y="673"/>
                    <a:pt x="1856" y="723"/>
                    <a:pt x="1843" y="731"/>
                  </a:cubicBezTo>
                  <a:cubicBezTo>
                    <a:pt x="1832" y="748"/>
                    <a:pt x="1821" y="761"/>
                    <a:pt x="1815" y="779"/>
                  </a:cubicBezTo>
                  <a:cubicBezTo>
                    <a:pt x="1817" y="871"/>
                    <a:pt x="1823" y="944"/>
                    <a:pt x="1831" y="1031"/>
                  </a:cubicBezTo>
                  <a:cubicBezTo>
                    <a:pt x="1828" y="1141"/>
                    <a:pt x="1855" y="1223"/>
                    <a:pt x="1735" y="1243"/>
                  </a:cubicBezTo>
                  <a:cubicBezTo>
                    <a:pt x="1636" y="1240"/>
                    <a:pt x="1537" y="1242"/>
                    <a:pt x="1439" y="1235"/>
                  </a:cubicBezTo>
                  <a:cubicBezTo>
                    <a:pt x="1425" y="1234"/>
                    <a:pt x="1413" y="1222"/>
                    <a:pt x="1399" y="1219"/>
                  </a:cubicBezTo>
                  <a:cubicBezTo>
                    <a:pt x="1323" y="1203"/>
                    <a:pt x="1240" y="1202"/>
                    <a:pt x="1163" y="1191"/>
                  </a:cubicBezTo>
                  <a:cubicBezTo>
                    <a:pt x="1047" y="1174"/>
                    <a:pt x="931" y="1168"/>
                    <a:pt x="819" y="1131"/>
                  </a:cubicBezTo>
                  <a:cubicBezTo>
                    <a:pt x="780" y="1118"/>
                    <a:pt x="744" y="1096"/>
                    <a:pt x="707" y="1079"/>
                  </a:cubicBezTo>
                  <a:cubicBezTo>
                    <a:pt x="634" y="1046"/>
                    <a:pt x="543" y="1018"/>
                    <a:pt x="479" y="967"/>
                  </a:cubicBezTo>
                  <a:cubicBezTo>
                    <a:pt x="443" y="938"/>
                    <a:pt x="415" y="900"/>
                    <a:pt x="379" y="871"/>
                  </a:cubicBezTo>
                  <a:cubicBezTo>
                    <a:pt x="366" y="832"/>
                    <a:pt x="334" y="797"/>
                    <a:pt x="319" y="759"/>
                  </a:cubicBezTo>
                  <a:cubicBezTo>
                    <a:pt x="299" y="710"/>
                    <a:pt x="269" y="663"/>
                    <a:pt x="239" y="619"/>
                  </a:cubicBezTo>
                  <a:cubicBezTo>
                    <a:pt x="221" y="592"/>
                    <a:pt x="210" y="557"/>
                    <a:pt x="191" y="531"/>
                  </a:cubicBezTo>
                  <a:cubicBezTo>
                    <a:pt x="187" y="525"/>
                    <a:pt x="180" y="521"/>
                    <a:pt x="175" y="515"/>
                  </a:cubicBezTo>
                  <a:cubicBezTo>
                    <a:pt x="169" y="507"/>
                    <a:pt x="159" y="491"/>
                    <a:pt x="159" y="491"/>
                  </a:cubicBezTo>
                  <a:cubicBezTo>
                    <a:pt x="152" y="463"/>
                    <a:pt x="161" y="486"/>
                    <a:pt x="143" y="463"/>
                  </a:cubicBezTo>
                  <a:cubicBezTo>
                    <a:pt x="110" y="421"/>
                    <a:pt x="127" y="429"/>
                    <a:pt x="55" y="419"/>
                  </a:cubicBezTo>
                  <a:cubicBezTo>
                    <a:pt x="48" y="410"/>
                    <a:pt x="37" y="405"/>
                    <a:pt x="31" y="395"/>
                  </a:cubicBezTo>
                  <a:cubicBezTo>
                    <a:pt x="28" y="389"/>
                    <a:pt x="30" y="381"/>
                    <a:pt x="27" y="375"/>
                  </a:cubicBezTo>
                  <a:cubicBezTo>
                    <a:pt x="24" y="368"/>
                    <a:pt x="19" y="362"/>
                    <a:pt x="15" y="355"/>
                  </a:cubicBezTo>
                  <a:cubicBezTo>
                    <a:pt x="7" y="282"/>
                    <a:pt x="0" y="205"/>
                    <a:pt x="23" y="135"/>
                  </a:cubicBezTo>
                  <a:cubicBezTo>
                    <a:pt x="28" y="100"/>
                    <a:pt x="27" y="61"/>
                    <a:pt x="47" y="31"/>
                  </a:cubicBezTo>
                  <a:cubicBezTo>
                    <a:pt x="52" y="10"/>
                    <a:pt x="47" y="11"/>
                    <a:pt x="75" y="11"/>
                  </a:cubicBezTo>
                  <a:cubicBezTo>
                    <a:pt x="88" y="11"/>
                    <a:pt x="111" y="23"/>
                    <a:pt x="111" y="23"/>
                  </a:cubicBezTo>
                  <a:cubicBezTo>
                    <a:pt x="111" y="23"/>
                    <a:pt x="98" y="18"/>
                    <a:pt x="91" y="15"/>
                  </a:cubicBezTo>
                  <a:close/>
                </a:path>
              </a:pathLst>
            </a:custGeom>
            <a:solidFill>
              <a:srgbClr val="99CCFF"/>
            </a:solidFill>
            <a:ln w="9525">
              <a:noFill/>
              <a:round/>
              <a:headEnd/>
              <a:tailEnd/>
            </a:ln>
          </p:spPr>
          <p:txBody>
            <a:bodyPr/>
            <a:lstStyle/>
            <a:p>
              <a:endParaRPr lang="en-US">
                <a:latin typeface="+mn-lt"/>
              </a:endParaRPr>
            </a:p>
          </p:txBody>
        </p:sp>
      </p:grpSp>
      <p:pic>
        <p:nvPicPr>
          <p:cNvPr id="3139586" name="Picture 5" descr="44-2 copy"/>
          <p:cNvPicPr>
            <a:picLocks noChangeAspect="1" noChangeArrowheads="1"/>
          </p:cNvPicPr>
          <p:nvPr/>
        </p:nvPicPr>
        <p:blipFill>
          <a:blip r:embed="rId3" cstate="print"/>
          <a:srcRect/>
          <a:stretch>
            <a:fillRect/>
          </a:stretch>
        </p:blipFill>
        <p:spPr bwMode="auto">
          <a:xfrm>
            <a:off x="215900" y="419100"/>
            <a:ext cx="4046538" cy="6019800"/>
          </a:xfrm>
          <a:prstGeom prst="rect">
            <a:avLst/>
          </a:prstGeom>
          <a:noFill/>
          <a:ln w="9525">
            <a:noFill/>
            <a:miter lim="800000"/>
            <a:headEnd/>
            <a:tailEnd/>
          </a:ln>
        </p:spPr>
      </p:pic>
      <p:sp>
        <p:nvSpPr>
          <p:cNvPr id="3139587" name="Oval 6"/>
          <p:cNvSpPr>
            <a:spLocks noChangeArrowheads="1"/>
          </p:cNvSpPr>
          <p:nvPr/>
        </p:nvSpPr>
        <p:spPr bwMode="auto">
          <a:xfrm>
            <a:off x="6122988" y="2963863"/>
            <a:ext cx="1898650" cy="1181100"/>
          </a:xfrm>
          <a:prstGeom prst="ellipse">
            <a:avLst/>
          </a:prstGeom>
          <a:noFill/>
          <a:ln w="57150">
            <a:solidFill>
              <a:srgbClr val="FF0000"/>
            </a:solidFill>
            <a:round/>
            <a:headEnd/>
            <a:tailEnd/>
          </a:ln>
        </p:spPr>
        <p:txBody>
          <a:bodyPr wrap="none" anchor="ctr"/>
          <a:lstStyle/>
          <a:p>
            <a:endParaRPr lang="en-US">
              <a:solidFill>
                <a:schemeClr val="bg1"/>
              </a:solidFill>
              <a:latin typeface="+mn-lt"/>
            </a:endParaRPr>
          </a:p>
        </p:txBody>
      </p:sp>
      <p:sp>
        <p:nvSpPr>
          <p:cNvPr id="3139588" name="Text Box 7"/>
          <p:cNvSpPr txBox="1">
            <a:spLocks noChangeArrowheads="1"/>
          </p:cNvSpPr>
          <p:nvPr/>
        </p:nvSpPr>
        <p:spPr bwMode="auto">
          <a:xfrm>
            <a:off x="4594225" y="4727575"/>
            <a:ext cx="3797300" cy="1800225"/>
          </a:xfrm>
          <a:prstGeom prst="rect">
            <a:avLst/>
          </a:prstGeom>
          <a:noFill/>
          <a:ln w="9525">
            <a:noFill/>
            <a:miter lim="800000"/>
            <a:headEnd/>
            <a:tailEnd/>
          </a:ln>
        </p:spPr>
        <p:txBody>
          <a:bodyPr>
            <a:spAutoFit/>
          </a:bodyPr>
          <a:lstStyle/>
          <a:p>
            <a:pPr algn="ctr"/>
            <a:r>
              <a:rPr lang="en-US" sz="2800">
                <a:solidFill>
                  <a:schemeClr val="bg1"/>
                </a:solidFill>
                <a:latin typeface="+mn-lt"/>
              </a:rPr>
              <a:t>Your team is staffing a large refugee camp   in southern Africa.</a:t>
            </a:r>
          </a:p>
          <a:p>
            <a:pPr algn="ctr"/>
            <a:r>
              <a:rPr lang="en-US" sz="2800">
                <a:solidFill>
                  <a:schemeClr val="bg1"/>
                </a:solidFill>
                <a:latin typeface="+mn-lt"/>
              </a:rPr>
              <a:t> 	</a:t>
            </a:r>
          </a:p>
        </p:txBody>
      </p:sp>
    </p:spTree>
    <p:extLst>
      <p:ext uri="{BB962C8B-B14F-4D97-AF65-F5344CB8AC3E}">
        <p14:creationId xmlns:p14="http://schemas.microsoft.com/office/powerpoint/2010/main" val="185316292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1219" name="Picture 2" descr="44-2 copy"/>
          <p:cNvPicPr>
            <a:picLocks noChangeAspect="1" noChangeArrowheads="1"/>
          </p:cNvPicPr>
          <p:nvPr/>
        </p:nvPicPr>
        <p:blipFill>
          <a:blip r:embed="rId3" cstate="print"/>
          <a:srcRect/>
          <a:stretch>
            <a:fillRect/>
          </a:stretch>
        </p:blipFill>
        <p:spPr bwMode="auto">
          <a:xfrm>
            <a:off x="215900" y="419100"/>
            <a:ext cx="4046538" cy="6019800"/>
          </a:xfrm>
          <a:prstGeom prst="rect">
            <a:avLst/>
          </a:prstGeom>
          <a:noFill/>
          <a:ln w="9525">
            <a:noFill/>
            <a:miter lim="800000"/>
            <a:headEnd/>
            <a:tailEnd/>
          </a:ln>
        </p:spPr>
      </p:pic>
      <p:sp>
        <p:nvSpPr>
          <p:cNvPr id="2441220" name="Text Box 3"/>
          <p:cNvSpPr txBox="1">
            <a:spLocks noChangeArrowheads="1"/>
          </p:cNvSpPr>
          <p:nvPr/>
        </p:nvSpPr>
        <p:spPr bwMode="auto">
          <a:xfrm>
            <a:off x="4071938" y="911225"/>
            <a:ext cx="5072062" cy="1373188"/>
          </a:xfrm>
          <a:prstGeom prst="rect">
            <a:avLst/>
          </a:prstGeom>
          <a:noFill/>
          <a:ln w="9525">
            <a:noFill/>
            <a:miter lim="800000"/>
            <a:headEnd/>
            <a:tailEnd/>
          </a:ln>
        </p:spPr>
        <p:txBody>
          <a:bodyPr wrap="none">
            <a:spAutoFit/>
          </a:bodyPr>
          <a:lstStyle/>
          <a:p>
            <a:r>
              <a:rPr lang="en-US" sz="2800">
                <a:solidFill>
                  <a:schemeClr val="bg1"/>
                </a:solidFill>
                <a:latin typeface="+mn-lt"/>
              </a:rPr>
              <a:t>        32yo woman in a refugee </a:t>
            </a:r>
          </a:p>
          <a:p>
            <a:r>
              <a:rPr lang="en-US" sz="2800">
                <a:solidFill>
                  <a:schemeClr val="bg1"/>
                </a:solidFill>
                <a:latin typeface="+mn-lt"/>
              </a:rPr>
              <a:t>	camp in southern Africa.</a:t>
            </a:r>
          </a:p>
          <a:p>
            <a:r>
              <a:rPr lang="en-US" sz="2800">
                <a:solidFill>
                  <a:schemeClr val="bg1"/>
                </a:solidFill>
                <a:latin typeface="+mn-lt"/>
              </a:rPr>
              <a:t> 	</a:t>
            </a:r>
          </a:p>
        </p:txBody>
      </p:sp>
      <p:graphicFrame>
        <p:nvGraphicFramePr>
          <p:cNvPr id="2441218" name="Object 2"/>
          <p:cNvGraphicFramePr>
            <a:graphicFrameLocks noChangeAspect="1"/>
          </p:cNvGraphicFramePr>
          <p:nvPr>
            <p:extLst>
              <p:ext uri="{D42A27DB-BD31-4B8C-83A1-F6EECF244321}">
                <p14:modId xmlns:p14="http://schemas.microsoft.com/office/powerpoint/2010/main" val="183959629"/>
              </p:ext>
            </p:extLst>
          </p:nvPr>
        </p:nvGraphicFramePr>
        <p:xfrm>
          <a:off x="4297363" y="3338513"/>
          <a:ext cx="4846637" cy="3519487"/>
        </p:xfrm>
        <a:graphic>
          <a:graphicData uri="http://schemas.openxmlformats.org/presentationml/2006/ole">
            <mc:AlternateContent xmlns:mc="http://schemas.openxmlformats.org/markup-compatibility/2006">
              <mc:Choice xmlns:v="urn:schemas-microsoft-com:vml" Requires="v">
                <p:oleObj spid="_x0000_s108550" name="Chart" r:id="rId4" imgW="4295792" imgH="3114764" progId="MSGraph.Chart.8">
                  <p:embed followColorScheme="full"/>
                </p:oleObj>
              </mc:Choice>
              <mc:Fallback>
                <p:oleObj name="Chart" r:id="rId4" imgW="4295792" imgH="3114764"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7363" y="3338513"/>
                        <a:ext cx="4846637" cy="3519487"/>
                      </a:xfrm>
                      <a:prstGeom prst="rect">
                        <a:avLst/>
                      </a:prstGeom>
                      <a:solidFill>
                        <a:srgbClr val="000066"/>
                      </a:solidFill>
                      <a:ln w="9525">
                        <a:solidFill>
                          <a:srgbClr val="000066"/>
                        </a:solidFill>
                        <a:miter lim="800000"/>
                        <a:headEnd/>
                        <a:tailEnd/>
                      </a:ln>
                    </p:spPr>
                  </p:pic>
                </p:oleObj>
              </mc:Fallback>
            </mc:AlternateContent>
          </a:graphicData>
        </a:graphic>
      </p:graphicFrame>
      <p:sp>
        <p:nvSpPr>
          <p:cNvPr id="2441221" name="Rectangle 5"/>
          <p:cNvSpPr>
            <a:spLocks noChangeArrowheads="1"/>
          </p:cNvSpPr>
          <p:nvPr/>
        </p:nvSpPr>
        <p:spPr bwMode="auto">
          <a:xfrm>
            <a:off x="4297363" y="3178175"/>
            <a:ext cx="5021262" cy="276225"/>
          </a:xfrm>
          <a:prstGeom prst="rect">
            <a:avLst/>
          </a:prstGeom>
          <a:solidFill>
            <a:srgbClr val="000066"/>
          </a:solidFill>
          <a:ln w="9525">
            <a:noFill/>
            <a:miter lim="800000"/>
            <a:headEnd/>
            <a:tailEnd/>
          </a:ln>
        </p:spPr>
        <p:txBody>
          <a:bodyPr wrap="none" anchor="ctr"/>
          <a:lstStyle/>
          <a:p>
            <a:pPr algn="ctr"/>
            <a:r>
              <a:rPr lang="en-US" b="1">
                <a:solidFill>
                  <a:schemeClr val="bg1"/>
                </a:solidFill>
                <a:latin typeface="+mn-lt"/>
              </a:rPr>
              <a:t>Camp 7 with 10,000 people</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4795838" y="1658938"/>
            <a:ext cx="3508375" cy="1800225"/>
          </a:xfrm>
          <a:prstGeom prst="rect">
            <a:avLst/>
          </a:prstGeom>
          <a:noFill/>
          <a:ln w="9525">
            <a:noFill/>
            <a:miter lim="800000"/>
            <a:headEnd/>
            <a:tailEnd/>
          </a:ln>
        </p:spPr>
        <p:txBody>
          <a:bodyPr wrap="none">
            <a:spAutoFit/>
          </a:bodyPr>
          <a:lstStyle/>
          <a:p>
            <a:r>
              <a:rPr lang="en-US" sz="2800">
                <a:solidFill>
                  <a:srgbClr val="FFFF00"/>
                </a:solidFill>
                <a:latin typeface="+mn-lt"/>
              </a:rPr>
              <a:t>Symmetric dermatitis</a:t>
            </a:r>
          </a:p>
          <a:p>
            <a:r>
              <a:rPr lang="en-US" sz="2800">
                <a:solidFill>
                  <a:srgbClr val="FFFF00"/>
                </a:solidFill>
                <a:latin typeface="+mn-lt"/>
              </a:rPr>
              <a:t>   -dorsal arms</a:t>
            </a:r>
          </a:p>
          <a:p>
            <a:r>
              <a:rPr lang="en-US" sz="2800">
                <a:solidFill>
                  <a:srgbClr val="FFFF00"/>
                </a:solidFill>
                <a:latin typeface="+mn-lt"/>
              </a:rPr>
              <a:t>   -upper chest</a:t>
            </a:r>
          </a:p>
          <a:p>
            <a:r>
              <a:rPr lang="en-US" sz="2800">
                <a:solidFill>
                  <a:srgbClr val="FFFF00"/>
                </a:solidFill>
                <a:latin typeface="+mn-lt"/>
              </a:rPr>
              <a:t>   -sides of neck</a:t>
            </a:r>
            <a:endParaRPr lang="en-US" sz="3200" b="1">
              <a:solidFill>
                <a:srgbClr val="FFFF00"/>
              </a:solidFill>
              <a:latin typeface="+mn-lt"/>
            </a:endParaRPr>
          </a:p>
        </p:txBody>
      </p:sp>
      <p:pic>
        <p:nvPicPr>
          <p:cNvPr id="3141634" name="Picture 3" descr="44-2 copy"/>
          <p:cNvPicPr>
            <a:picLocks noChangeAspect="1" noChangeArrowheads="1"/>
          </p:cNvPicPr>
          <p:nvPr/>
        </p:nvPicPr>
        <p:blipFill>
          <a:blip r:embed="rId2" cstate="print"/>
          <a:srcRect/>
          <a:stretch>
            <a:fillRect/>
          </a:stretch>
        </p:blipFill>
        <p:spPr bwMode="auto">
          <a:xfrm>
            <a:off x="401638" y="1679575"/>
            <a:ext cx="2724150" cy="4051300"/>
          </a:xfrm>
          <a:prstGeom prst="rect">
            <a:avLst/>
          </a:prstGeom>
          <a:noFill/>
          <a:ln w="9525">
            <a:noFill/>
            <a:miter lim="800000"/>
            <a:headEnd/>
            <a:tailEnd/>
          </a:ln>
        </p:spPr>
      </p:pic>
      <p:sp>
        <p:nvSpPr>
          <p:cNvPr id="253956" name="Text Box 4"/>
          <p:cNvSpPr txBox="1">
            <a:spLocks noChangeArrowheads="1"/>
          </p:cNvSpPr>
          <p:nvPr/>
        </p:nvSpPr>
        <p:spPr bwMode="auto">
          <a:xfrm>
            <a:off x="5075238" y="3698875"/>
            <a:ext cx="2659062" cy="519113"/>
          </a:xfrm>
          <a:prstGeom prst="rect">
            <a:avLst/>
          </a:prstGeom>
          <a:noFill/>
          <a:ln w="9525">
            <a:noFill/>
            <a:miter lim="800000"/>
            <a:headEnd/>
            <a:tailEnd/>
          </a:ln>
        </p:spPr>
        <p:txBody>
          <a:bodyPr wrap="none">
            <a:spAutoFit/>
          </a:bodyPr>
          <a:lstStyle/>
          <a:p>
            <a:r>
              <a:rPr lang="en-US" sz="2800">
                <a:solidFill>
                  <a:srgbClr val="FFFF00"/>
                </a:solidFill>
                <a:latin typeface="+mn-lt"/>
              </a:rPr>
              <a:t>Photodermatitis</a:t>
            </a:r>
          </a:p>
        </p:txBody>
      </p:sp>
      <p:sp>
        <p:nvSpPr>
          <p:cNvPr id="253958" name="Text Box 6"/>
          <p:cNvSpPr txBox="1">
            <a:spLocks noChangeArrowheads="1"/>
          </p:cNvSpPr>
          <p:nvPr/>
        </p:nvSpPr>
        <p:spPr bwMode="auto">
          <a:xfrm>
            <a:off x="4176713" y="4570413"/>
            <a:ext cx="2826415" cy="1754326"/>
          </a:xfrm>
          <a:prstGeom prst="rect">
            <a:avLst/>
          </a:prstGeom>
          <a:noFill/>
          <a:ln w="9525">
            <a:noFill/>
            <a:miter lim="800000"/>
            <a:headEnd/>
            <a:tailEnd/>
          </a:ln>
        </p:spPr>
        <p:txBody>
          <a:bodyPr wrap="none">
            <a:spAutoFit/>
          </a:bodyPr>
          <a:lstStyle/>
          <a:p>
            <a:r>
              <a:rPr lang="en-US" sz="2800" b="1">
                <a:solidFill>
                  <a:srgbClr val="FFFF00"/>
                </a:solidFill>
                <a:latin typeface="+mn-lt"/>
              </a:rPr>
              <a:t>	D</a:t>
            </a:r>
            <a:r>
              <a:rPr lang="en-US" sz="2800">
                <a:latin typeface="+mn-lt"/>
              </a:rPr>
              <a:t>ermatitis </a:t>
            </a:r>
          </a:p>
          <a:p>
            <a:r>
              <a:rPr lang="en-US" sz="2800" b="1">
                <a:solidFill>
                  <a:srgbClr val="FFFF00"/>
                </a:solidFill>
                <a:latin typeface="+mn-lt"/>
              </a:rPr>
              <a:t>	D</a:t>
            </a:r>
            <a:r>
              <a:rPr lang="en-US" sz="2800">
                <a:latin typeface="+mn-lt"/>
              </a:rPr>
              <a:t>ementia</a:t>
            </a:r>
          </a:p>
          <a:p>
            <a:r>
              <a:rPr lang="en-US" sz="2800" b="1">
                <a:solidFill>
                  <a:srgbClr val="FFFF00"/>
                </a:solidFill>
                <a:latin typeface="+mn-lt"/>
              </a:rPr>
              <a:t>	D</a:t>
            </a:r>
            <a:r>
              <a:rPr lang="en-US" sz="2800">
                <a:latin typeface="+mn-lt"/>
              </a:rPr>
              <a:t>iarrhea</a:t>
            </a:r>
          </a:p>
          <a:p>
            <a:endParaRPr lang="en-US">
              <a:latin typeface="+mn-lt"/>
            </a:endParaRPr>
          </a:p>
        </p:txBody>
      </p:sp>
      <p:sp>
        <p:nvSpPr>
          <p:cNvPr id="253959" name="Text Box 7"/>
          <p:cNvSpPr txBox="1">
            <a:spLocks noChangeArrowheads="1"/>
          </p:cNvSpPr>
          <p:nvPr/>
        </p:nvSpPr>
        <p:spPr bwMode="auto">
          <a:xfrm>
            <a:off x="796925" y="323850"/>
            <a:ext cx="7566025" cy="675249"/>
          </a:xfrm>
          <a:prstGeom prst="rect">
            <a:avLst/>
          </a:prstGeom>
          <a:noFill/>
          <a:ln w="9525">
            <a:noFill/>
            <a:miter lim="800000"/>
            <a:headEnd/>
            <a:tailEnd/>
          </a:ln>
        </p:spPr>
        <p:txBody>
          <a:bodyPr>
            <a:spAutoFit/>
          </a:bodyPr>
          <a:lstStyle/>
          <a:p>
            <a:pPr algn="ctr">
              <a:lnSpc>
                <a:spcPct val="115000"/>
              </a:lnSpc>
            </a:pPr>
            <a:r>
              <a:rPr lang="en-US" sz="3600" b="1">
                <a:solidFill>
                  <a:srgbClr val="FFFF00"/>
                </a:solidFill>
                <a:latin typeface="+mn-lt"/>
              </a:rPr>
              <a:t>Pellagra (niacin deficiency)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39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39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39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3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4" grpId="0"/>
      <p:bldP spid="253956" grpId="0"/>
      <p:bldP spid="253958" grpId="0"/>
      <p:bldP spid="25395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2657" name="Text Box 4"/>
          <p:cNvSpPr txBox="1">
            <a:spLocks noChangeArrowheads="1"/>
          </p:cNvSpPr>
          <p:nvPr/>
        </p:nvSpPr>
        <p:spPr bwMode="auto">
          <a:xfrm>
            <a:off x="600075" y="244475"/>
            <a:ext cx="8037778" cy="3662541"/>
          </a:xfrm>
          <a:prstGeom prst="rect">
            <a:avLst/>
          </a:prstGeom>
          <a:noFill/>
          <a:ln w="9525">
            <a:noFill/>
            <a:miter lim="800000"/>
            <a:headEnd/>
            <a:tailEnd/>
          </a:ln>
        </p:spPr>
        <p:txBody>
          <a:bodyPr wrap="none">
            <a:spAutoFit/>
          </a:bodyPr>
          <a:lstStyle/>
          <a:p>
            <a:r>
              <a:rPr lang="en-US" sz="3200" b="1" dirty="0">
                <a:solidFill>
                  <a:srgbClr val="FFFF00"/>
                </a:solidFill>
                <a:latin typeface="+mn-lt"/>
              </a:rPr>
              <a:t>Laboratory confirmation of pellagra:</a:t>
            </a:r>
            <a:endParaRPr lang="en-US" sz="3200" b="1" dirty="0">
              <a:latin typeface="+mn-lt"/>
            </a:endParaRPr>
          </a:p>
          <a:p>
            <a:r>
              <a:rPr lang="en-US" dirty="0">
                <a:latin typeface="+mn-lt"/>
              </a:rPr>
              <a:t>	</a:t>
            </a:r>
          </a:p>
          <a:p>
            <a:r>
              <a:rPr lang="en-US" dirty="0">
                <a:latin typeface="+mn-lt"/>
              </a:rPr>
              <a:t>				</a:t>
            </a:r>
            <a:r>
              <a:rPr lang="en-US" sz="2800" dirty="0">
                <a:solidFill>
                  <a:schemeClr val="bg1"/>
                </a:solidFill>
                <a:latin typeface="+mn-lt"/>
              </a:rPr>
              <a:t>Serum levels:</a:t>
            </a:r>
          </a:p>
          <a:p>
            <a:r>
              <a:rPr lang="en-US" dirty="0">
                <a:solidFill>
                  <a:schemeClr val="bg1"/>
                </a:solidFill>
                <a:latin typeface="+mn-lt"/>
              </a:rPr>
              <a:t>	     				- niacin, tryptophan </a:t>
            </a:r>
          </a:p>
          <a:p>
            <a:r>
              <a:rPr lang="en-US" dirty="0">
                <a:solidFill>
                  <a:schemeClr val="bg1"/>
                </a:solidFill>
                <a:latin typeface="+mn-lt"/>
              </a:rPr>
              <a:t>    	     				- NAD, NADP</a:t>
            </a:r>
          </a:p>
          <a:p>
            <a:endParaRPr lang="en-US" dirty="0">
              <a:solidFill>
                <a:schemeClr val="bg1"/>
              </a:solidFill>
              <a:latin typeface="+mn-lt"/>
            </a:endParaRPr>
          </a:p>
          <a:p>
            <a:r>
              <a:rPr lang="en-US" dirty="0">
                <a:solidFill>
                  <a:schemeClr val="bg1"/>
                </a:solidFill>
                <a:latin typeface="+mn-lt"/>
              </a:rPr>
              <a:t>				</a:t>
            </a:r>
            <a:r>
              <a:rPr lang="en-US" sz="2800" dirty="0">
                <a:solidFill>
                  <a:schemeClr val="bg1"/>
                </a:solidFill>
                <a:latin typeface="+mn-lt"/>
              </a:rPr>
              <a:t>Urine levels: </a:t>
            </a:r>
          </a:p>
          <a:p>
            <a:r>
              <a:rPr lang="en-US" dirty="0">
                <a:solidFill>
                  <a:schemeClr val="bg1"/>
                </a:solidFill>
                <a:latin typeface="+mn-lt"/>
              </a:rPr>
              <a:t>	      				- N-</a:t>
            </a:r>
            <a:r>
              <a:rPr lang="en-US" dirty="0" err="1">
                <a:solidFill>
                  <a:schemeClr val="bg1"/>
                </a:solidFill>
                <a:latin typeface="+mn-lt"/>
              </a:rPr>
              <a:t>methylnicotinamide</a:t>
            </a:r>
            <a:r>
              <a:rPr lang="en-US" dirty="0">
                <a:solidFill>
                  <a:schemeClr val="bg1"/>
                </a:solidFill>
                <a:latin typeface="+mn-lt"/>
              </a:rPr>
              <a:t> </a:t>
            </a:r>
          </a:p>
          <a:p>
            <a:r>
              <a:rPr lang="en-US" dirty="0">
                <a:solidFill>
                  <a:schemeClr val="bg1"/>
                </a:solidFill>
                <a:latin typeface="+mn-lt"/>
              </a:rPr>
              <a:t>	      				- </a:t>
            </a:r>
            <a:r>
              <a:rPr lang="en-US" dirty="0" err="1">
                <a:solidFill>
                  <a:schemeClr val="bg1"/>
                </a:solidFill>
                <a:latin typeface="+mn-lt"/>
              </a:rPr>
              <a:t>pyridone</a:t>
            </a:r>
            <a:r>
              <a:rPr lang="en-US" dirty="0">
                <a:solidFill>
                  <a:schemeClr val="bg1"/>
                </a:solidFill>
                <a:latin typeface="+mn-lt"/>
              </a:rPr>
              <a:t> </a:t>
            </a:r>
          </a:p>
        </p:txBody>
      </p:sp>
      <p:pic>
        <p:nvPicPr>
          <p:cNvPr id="3142658" name="Picture 6" descr="44-2 copy"/>
          <p:cNvPicPr>
            <a:picLocks noChangeAspect="1" noChangeArrowheads="1"/>
          </p:cNvPicPr>
          <p:nvPr/>
        </p:nvPicPr>
        <p:blipFill>
          <a:blip r:embed="rId2" cstate="print"/>
          <a:srcRect/>
          <a:stretch>
            <a:fillRect/>
          </a:stretch>
        </p:blipFill>
        <p:spPr bwMode="auto">
          <a:xfrm>
            <a:off x="401638" y="1679575"/>
            <a:ext cx="2724150" cy="4051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81" name="Rectangle 2"/>
          <p:cNvSpPr>
            <a:spLocks noChangeArrowheads="1"/>
          </p:cNvSpPr>
          <p:nvPr/>
        </p:nvSpPr>
        <p:spPr bwMode="auto">
          <a:xfrm>
            <a:off x="0" y="0"/>
            <a:ext cx="9144000" cy="3786188"/>
          </a:xfrm>
          <a:prstGeom prst="rect">
            <a:avLst/>
          </a:prstGeom>
          <a:noFill/>
          <a:ln w="9525">
            <a:noFill/>
            <a:miter lim="800000"/>
            <a:headEnd/>
            <a:tailEnd/>
          </a:ln>
        </p:spPr>
        <p:txBody>
          <a:bodyPr>
            <a:spAutoFit/>
          </a:bodyPr>
          <a:lstStyle/>
          <a:p>
            <a:pPr>
              <a:lnSpc>
                <a:spcPct val="120000"/>
              </a:lnSpc>
            </a:pPr>
            <a:r>
              <a:rPr lang="en-US" sz="3200" b="1" dirty="0">
                <a:solidFill>
                  <a:srgbClr val="FFFF00"/>
                </a:solidFill>
                <a:latin typeface="+mn-lt"/>
              </a:rPr>
              <a:t>Pellagra: Mozambique 1990 and Angola 1998</a:t>
            </a:r>
          </a:p>
          <a:p>
            <a:pPr>
              <a:lnSpc>
                <a:spcPct val="120000"/>
              </a:lnSpc>
            </a:pPr>
            <a:r>
              <a:rPr lang="en-US" sz="2800" dirty="0">
                <a:solidFill>
                  <a:schemeClr val="bg1"/>
                </a:solidFill>
                <a:latin typeface="+mn-lt"/>
              </a:rPr>
              <a:t>Classic triad of dermatitis, dementia, and diarrhea.</a:t>
            </a:r>
          </a:p>
          <a:p>
            <a:pPr>
              <a:lnSpc>
                <a:spcPct val="120000"/>
              </a:lnSpc>
            </a:pPr>
            <a:r>
              <a:rPr lang="en-US" sz="2800" dirty="0">
                <a:solidFill>
                  <a:schemeClr val="bg1"/>
                </a:solidFill>
                <a:latin typeface="+mn-lt"/>
              </a:rPr>
              <a:t>Do not use diarrhea or neuropsychiatric findings.</a:t>
            </a:r>
          </a:p>
          <a:p>
            <a:pPr>
              <a:lnSpc>
                <a:spcPct val="120000"/>
              </a:lnSpc>
            </a:pPr>
            <a:r>
              <a:rPr lang="en-US" sz="2800" dirty="0">
                <a:solidFill>
                  <a:schemeClr val="bg1"/>
                </a:solidFill>
                <a:latin typeface="+mn-lt"/>
              </a:rPr>
              <a:t>Once there is laboratory confirmation of an index case, then adopt a case definition: symmetric </a:t>
            </a:r>
            <a:r>
              <a:rPr lang="en-US" sz="2800" dirty="0" err="1">
                <a:solidFill>
                  <a:schemeClr val="bg1"/>
                </a:solidFill>
                <a:latin typeface="+mn-lt"/>
              </a:rPr>
              <a:t>photoeruption</a:t>
            </a:r>
            <a:r>
              <a:rPr lang="en-US" sz="2800" dirty="0">
                <a:solidFill>
                  <a:schemeClr val="bg1"/>
                </a:solidFill>
                <a:latin typeface="+mn-lt"/>
              </a:rPr>
              <a:t> on </a:t>
            </a:r>
          </a:p>
          <a:p>
            <a:pPr>
              <a:lnSpc>
                <a:spcPct val="120000"/>
              </a:lnSpc>
            </a:pPr>
            <a:r>
              <a:rPr lang="en-US" sz="2800" dirty="0">
                <a:solidFill>
                  <a:schemeClr val="bg1"/>
                </a:solidFill>
                <a:latin typeface="+mn-lt"/>
              </a:rPr>
              <a:t>	2 different sites or </a:t>
            </a:r>
            <a:r>
              <a:rPr lang="en-US" sz="2800" dirty="0" err="1">
                <a:solidFill>
                  <a:schemeClr val="bg1"/>
                </a:solidFill>
                <a:latin typeface="+mn-lt"/>
              </a:rPr>
              <a:t>Casal’s</a:t>
            </a:r>
            <a:r>
              <a:rPr lang="en-US" sz="2800" dirty="0">
                <a:solidFill>
                  <a:schemeClr val="bg1"/>
                </a:solidFill>
                <a:latin typeface="+mn-lt"/>
              </a:rPr>
              <a:t> necklace.</a:t>
            </a:r>
          </a:p>
          <a:p>
            <a:pPr>
              <a:lnSpc>
                <a:spcPct val="120000"/>
              </a:lnSpc>
            </a:pPr>
            <a:endParaRPr lang="en-US" sz="2800" dirty="0">
              <a:latin typeface="+mn-lt"/>
            </a:endParaRPr>
          </a:p>
        </p:txBody>
      </p:sp>
      <p:pic>
        <p:nvPicPr>
          <p:cNvPr id="3143682" name="Picture 4" descr="fa12-2"/>
          <p:cNvPicPr>
            <a:picLocks noChangeAspect="1" noChangeArrowheads="1"/>
          </p:cNvPicPr>
          <p:nvPr/>
        </p:nvPicPr>
        <p:blipFill>
          <a:blip r:embed="rId2" cstate="print">
            <a:lum bright="6000"/>
          </a:blip>
          <a:srcRect/>
          <a:stretch>
            <a:fillRect/>
          </a:stretch>
        </p:blipFill>
        <p:spPr bwMode="auto">
          <a:xfrm>
            <a:off x="4419600" y="3276600"/>
            <a:ext cx="2333625" cy="3581400"/>
          </a:xfrm>
          <a:prstGeom prst="rect">
            <a:avLst/>
          </a:prstGeom>
          <a:noFill/>
          <a:ln w="9525">
            <a:noFill/>
            <a:miter lim="800000"/>
            <a:headEnd/>
            <a:tailEnd/>
          </a:ln>
        </p:spPr>
      </p:pic>
      <p:pic>
        <p:nvPicPr>
          <p:cNvPr id="3143683" name="Picture 3" descr="fa12-1"/>
          <p:cNvPicPr>
            <a:picLocks noChangeAspect="1" noChangeArrowheads="1"/>
          </p:cNvPicPr>
          <p:nvPr/>
        </p:nvPicPr>
        <p:blipFill>
          <a:blip r:embed="rId3" cstate="print">
            <a:lum bright="6000"/>
          </a:blip>
          <a:srcRect/>
          <a:stretch>
            <a:fillRect/>
          </a:stretch>
        </p:blipFill>
        <p:spPr bwMode="auto">
          <a:xfrm>
            <a:off x="6781800" y="3259138"/>
            <a:ext cx="2362200" cy="3598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5" name="Rectangle 2"/>
          <p:cNvSpPr>
            <a:spLocks noChangeArrowheads="1"/>
          </p:cNvSpPr>
          <p:nvPr/>
        </p:nvSpPr>
        <p:spPr bwMode="auto">
          <a:xfrm>
            <a:off x="0" y="53975"/>
            <a:ext cx="9144000" cy="6196013"/>
          </a:xfrm>
          <a:prstGeom prst="rect">
            <a:avLst/>
          </a:prstGeom>
          <a:noFill/>
          <a:ln w="9525">
            <a:noFill/>
            <a:miter lim="800000"/>
            <a:headEnd/>
            <a:tailEnd/>
          </a:ln>
        </p:spPr>
        <p:txBody>
          <a:bodyPr>
            <a:spAutoFit/>
          </a:bodyPr>
          <a:lstStyle/>
          <a:p>
            <a:pPr>
              <a:lnSpc>
                <a:spcPct val="105000"/>
              </a:lnSpc>
              <a:spcBef>
                <a:spcPct val="10000"/>
              </a:spcBef>
              <a:spcAft>
                <a:spcPct val="10000"/>
              </a:spcAft>
            </a:pPr>
            <a:r>
              <a:rPr lang="en-US" sz="3200" b="1" dirty="0">
                <a:solidFill>
                  <a:srgbClr val="FFFF00"/>
                </a:solidFill>
                <a:latin typeface="+mn-lt"/>
              </a:rPr>
              <a:t>Pellagra: Mozambique 1990 and Angola 1998</a:t>
            </a:r>
          </a:p>
          <a:p>
            <a:pPr>
              <a:lnSpc>
                <a:spcPct val="105000"/>
              </a:lnSpc>
              <a:spcBef>
                <a:spcPct val="10000"/>
              </a:spcBef>
              <a:spcAft>
                <a:spcPct val="10000"/>
              </a:spcAft>
            </a:pPr>
            <a:r>
              <a:rPr lang="en-US" sz="2800" dirty="0">
                <a:solidFill>
                  <a:schemeClr val="bg1"/>
                </a:solidFill>
                <a:latin typeface="+mn-lt"/>
              </a:rPr>
              <a:t>Staple diet is maize &amp; groundnuts (corn &amp; peanuts).</a:t>
            </a:r>
          </a:p>
          <a:p>
            <a:pPr>
              <a:lnSpc>
                <a:spcPct val="105000"/>
              </a:lnSpc>
              <a:spcBef>
                <a:spcPct val="10000"/>
              </a:spcBef>
              <a:spcAft>
                <a:spcPct val="10000"/>
              </a:spcAft>
            </a:pPr>
            <a:r>
              <a:rPr lang="en-US" sz="2800" dirty="0">
                <a:solidFill>
                  <a:schemeClr val="bg1"/>
                </a:solidFill>
                <a:latin typeface="+mn-lt"/>
              </a:rPr>
              <a:t>Civil war interrupted growing / shipping of groundnuts,  	leaving only maize.</a:t>
            </a:r>
          </a:p>
          <a:p>
            <a:pPr>
              <a:lnSpc>
                <a:spcPct val="105000"/>
              </a:lnSpc>
              <a:spcBef>
                <a:spcPct val="10000"/>
              </a:spcBef>
              <a:spcAft>
                <a:spcPct val="10000"/>
              </a:spcAft>
            </a:pPr>
            <a:r>
              <a:rPr lang="en-US" sz="2800" dirty="0">
                <a:solidFill>
                  <a:schemeClr val="bg1"/>
                </a:solidFill>
                <a:latin typeface="+mn-lt"/>
              </a:rPr>
              <a:t>Civil war forced 1 million refugees who received        	maize-based relief rations.</a:t>
            </a:r>
          </a:p>
          <a:p>
            <a:pPr>
              <a:lnSpc>
                <a:spcPct val="105000"/>
              </a:lnSpc>
              <a:spcBef>
                <a:spcPct val="10000"/>
              </a:spcBef>
              <a:spcAft>
                <a:spcPct val="10000"/>
              </a:spcAft>
            </a:pPr>
            <a:endParaRPr lang="en-US" sz="2800" dirty="0">
              <a:solidFill>
                <a:schemeClr val="bg1"/>
              </a:solidFill>
              <a:latin typeface="+mn-lt"/>
            </a:endParaRPr>
          </a:p>
          <a:p>
            <a:pPr>
              <a:lnSpc>
                <a:spcPct val="105000"/>
              </a:lnSpc>
              <a:spcBef>
                <a:spcPct val="10000"/>
              </a:spcBef>
              <a:spcAft>
                <a:spcPct val="10000"/>
              </a:spcAft>
            </a:pPr>
            <a:r>
              <a:rPr lang="en-US" sz="2800" dirty="0" err="1">
                <a:solidFill>
                  <a:schemeClr val="bg1"/>
                </a:solidFill>
                <a:latin typeface="+mn-lt"/>
              </a:rPr>
              <a:t>Mucronutrient</a:t>
            </a:r>
            <a:r>
              <a:rPr lang="en-US" sz="2800" dirty="0">
                <a:solidFill>
                  <a:schemeClr val="bg1"/>
                </a:solidFill>
                <a:latin typeface="+mn-lt"/>
              </a:rPr>
              <a:t> requirements                                     	</a:t>
            </a:r>
            <a:r>
              <a:rPr lang="en-US" sz="2800" dirty="0" smtClean="0">
                <a:solidFill>
                  <a:schemeClr val="bg1"/>
                </a:solidFill>
                <a:latin typeface="+mn-lt"/>
              </a:rPr>
              <a:t>unmet.</a:t>
            </a:r>
            <a:endParaRPr lang="en-US" sz="2800" dirty="0">
              <a:solidFill>
                <a:schemeClr val="bg1"/>
              </a:solidFill>
              <a:latin typeface="+mn-lt"/>
            </a:endParaRPr>
          </a:p>
          <a:p>
            <a:pPr>
              <a:lnSpc>
                <a:spcPct val="105000"/>
              </a:lnSpc>
              <a:spcBef>
                <a:spcPct val="10000"/>
              </a:spcBef>
              <a:spcAft>
                <a:spcPct val="10000"/>
              </a:spcAft>
            </a:pPr>
            <a:endParaRPr lang="en-US" sz="2800" dirty="0">
              <a:solidFill>
                <a:schemeClr val="bg1"/>
              </a:solidFill>
              <a:latin typeface="+mn-lt"/>
            </a:endParaRPr>
          </a:p>
          <a:p>
            <a:pPr>
              <a:lnSpc>
                <a:spcPct val="105000"/>
              </a:lnSpc>
              <a:spcBef>
                <a:spcPct val="10000"/>
              </a:spcBef>
              <a:spcAft>
                <a:spcPct val="10000"/>
              </a:spcAft>
            </a:pPr>
            <a:r>
              <a:rPr lang="en-US" sz="2800" dirty="0">
                <a:solidFill>
                  <a:schemeClr val="bg1"/>
                </a:solidFill>
                <a:latin typeface="+mn-lt"/>
              </a:rPr>
              <a:t>Outbreak of </a:t>
            </a:r>
            <a:r>
              <a:rPr lang="en-US" sz="2800" dirty="0" err="1">
                <a:solidFill>
                  <a:schemeClr val="bg1"/>
                </a:solidFill>
                <a:latin typeface="+mn-lt"/>
              </a:rPr>
              <a:t>photodermatitis</a:t>
            </a:r>
            <a:r>
              <a:rPr lang="en-US" sz="2800" dirty="0">
                <a:solidFill>
                  <a:schemeClr val="bg1"/>
                </a:solidFill>
                <a:latin typeface="+mn-lt"/>
              </a:rPr>
              <a:t>                                                                	in refugees.</a:t>
            </a:r>
          </a:p>
        </p:txBody>
      </p:sp>
      <p:pic>
        <p:nvPicPr>
          <p:cNvPr id="3144706" name="Picture 3" descr="fa12-1"/>
          <p:cNvPicPr>
            <a:picLocks noChangeAspect="1" noChangeArrowheads="1"/>
          </p:cNvPicPr>
          <p:nvPr/>
        </p:nvPicPr>
        <p:blipFill>
          <a:blip r:embed="rId2" cstate="print">
            <a:lum bright="6000"/>
          </a:blip>
          <a:srcRect/>
          <a:stretch>
            <a:fillRect/>
          </a:stretch>
        </p:blipFill>
        <p:spPr bwMode="auto">
          <a:xfrm>
            <a:off x="6781800" y="3259138"/>
            <a:ext cx="2362200" cy="3598862"/>
          </a:xfrm>
          <a:prstGeom prst="rect">
            <a:avLst/>
          </a:prstGeom>
          <a:noFill/>
          <a:ln w="9525">
            <a:noFill/>
            <a:miter lim="800000"/>
            <a:headEnd/>
            <a:tailEnd/>
          </a:ln>
        </p:spPr>
      </p:pic>
      <p:pic>
        <p:nvPicPr>
          <p:cNvPr id="3144707" name="Picture 4" descr="fa12-2"/>
          <p:cNvPicPr>
            <a:picLocks noChangeAspect="1" noChangeArrowheads="1"/>
          </p:cNvPicPr>
          <p:nvPr/>
        </p:nvPicPr>
        <p:blipFill>
          <a:blip r:embed="rId3" cstate="print">
            <a:lum bright="6000"/>
          </a:blip>
          <a:srcRect l="6667" t="-1596"/>
          <a:stretch>
            <a:fillRect/>
          </a:stretch>
        </p:blipFill>
        <p:spPr bwMode="auto">
          <a:xfrm>
            <a:off x="4575175" y="3219450"/>
            <a:ext cx="2178050" cy="3638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5729" name="Rectangle 2"/>
          <p:cNvSpPr>
            <a:spLocks noChangeArrowheads="1"/>
          </p:cNvSpPr>
          <p:nvPr/>
        </p:nvSpPr>
        <p:spPr bwMode="auto">
          <a:xfrm>
            <a:off x="0" y="0"/>
            <a:ext cx="9144000" cy="3933825"/>
          </a:xfrm>
          <a:prstGeom prst="rect">
            <a:avLst/>
          </a:prstGeom>
          <a:noFill/>
          <a:ln w="9525">
            <a:noFill/>
            <a:miter lim="800000"/>
            <a:headEnd/>
            <a:tailEnd/>
          </a:ln>
        </p:spPr>
        <p:txBody>
          <a:bodyPr>
            <a:spAutoFit/>
          </a:bodyPr>
          <a:lstStyle/>
          <a:p>
            <a:pPr>
              <a:lnSpc>
                <a:spcPct val="120000"/>
              </a:lnSpc>
            </a:pPr>
            <a:r>
              <a:rPr lang="en-US" sz="3200" b="1" dirty="0">
                <a:solidFill>
                  <a:srgbClr val="FFFF00"/>
                </a:solidFill>
                <a:latin typeface="+mn-lt"/>
              </a:rPr>
              <a:t>Pellagra: Mozambique 1990 and Angola 1998</a:t>
            </a:r>
          </a:p>
          <a:p>
            <a:pPr>
              <a:lnSpc>
                <a:spcPct val="120000"/>
              </a:lnSpc>
            </a:pPr>
            <a:r>
              <a:rPr lang="en-US" sz="3200" dirty="0">
                <a:solidFill>
                  <a:schemeClr val="bg1"/>
                </a:solidFill>
                <a:latin typeface="+mn-lt"/>
              </a:rPr>
              <a:t>Only 15% of cases in children.</a:t>
            </a:r>
          </a:p>
          <a:p>
            <a:pPr>
              <a:lnSpc>
                <a:spcPct val="120000"/>
              </a:lnSpc>
            </a:pPr>
            <a:endParaRPr lang="en-US" sz="3200" dirty="0">
              <a:solidFill>
                <a:schemeClr val="bg1"/>
              </a:solidFill>
              <a:latin typeface="+mn-lt"/>
            </a:endParaRPr>
          </a:p>
          <a:p>
            <a:pPr>
              <a:lnSpc>
                <a:spcPct val="120000"/>
              </a:lnSpc>
            </a:pPr>
            <a:r>
              <a:rPr lang="en-US" sz="3200" dirty="0">
                <a:solidFill>
                  <a:schemeClr val="bg1"/>
                </a:solidFill>
                <a:latin typeface="+mn-lt"/>
              </a:rPr>
              <a:t>80% of cases in adult women:</a:t>
            </a:r>
          </a:p>
          <a:p>
            <a:pPr>
              <a:lnSpc>
                <a:spcPct val="120000"/>
              </a:lnSpc>
            </a:pPr>
            <a:r>
              <a:rPr lang="en-US" sz="3200" dirty="0">
                <a:solidFill>
                  <a:schemeClr val="bg1"/>
                </a:solidFill>
                <a:latin typeface="+mn-lt"/>
              </a:rPr>
              <a:t>	</a:t>
            </a:r>
            <a:r>
              <a:rPr lang="en-US" dirty="0">
                <a:solidFill>
                  <a:schemeClr val="bg1"/>
                </a:solidFill>
                <a:latin typeface="+mn-lt"/>
              </a:rPr>
              <a:t>-</a:t>
            </a:r>
            <a:r>
              <a:rPr lang="en-US" sz="2400" dirty="0">
                <a:solidFill>
                  <a:schemeClr val="bg1"/>
                </a:solidFill>
                <a:latin typeface="+mn-lt"/>
              </a:rPr>
              <a:t>less access to food</a:t>
            </a:r>
          </a:p>
          <a:p>
            <a:pPr>
              <a:lnSpc>
                <a:spcPct val="120000"/>
              </a:lnSpc>
            </a:pPr>
            <a:r>
              <a:rPr lang="en-US" sz="2400" dirty="0">
                <a:solidFill>
                  <a:schemeClr val="bg1"/>
                </a:solidFill>
                <a:latin typeface="+mn-lt"/>
              </a:rPr>
              <a:t>	-work outdoors more</a:t>
            </a:r>
          </a:p>
          <a:p>
            <a:pPr>
              <a:lnSpc>
                <a:spcPct val="120000"/>
              </a:lnSpc>
            </a:pPr>
            <a:r>
              <a:rPr lang="en-US" sz="2400" dirty="0">
                <a:solidFill>
                  <a:schemeClr val="bg1"/>
                </a:solidFill>
                <a:latin typeface="+mn-lt"/>
              </a:rPr>
              <a:t>	-men leave camps more</a:t>
            </a:r>
            <a:endParaRPr lang="en-US" dirty="0">
              <a:solidFill>
                <a:schemeClr val="bg1"/>
              </a:solidFill>
              <a:latin typeface="+mn-lt"/>
            </a:endParaRPr>
          </a:p>
        </p:txBody>
      </p:sp>
      <p:pic>
        <p:nvPicPr>
          <p:cNvPr id="3145730" name="Picture 3" descr="fa12-1"/>
          <p:cNvPicPr>
            <a:picLocks noChangeAspect="1" noChangeArrowheads="1"/>
          </p:cNvPicPr>
          <p:nvPr/>
        </p:nvPicPr>
        <p:blipFill>
          <a:blip r:embed="rId2" cstate="print">
            <a:lum bright="6000"/>
          </a:blip>
          <a:srcRect/>
          <a:stretch>
            <a:fillRect/>
          </a:stretch>
        </p:blipFill>
        <p:spPr bwMode="auto">
          <a:xfrm>
            <a:off x="6781800" y="3200400"/>
            <a:ext cx="2400300" cy="3657600"/>
          </a:xfrm>
          <a:prstGeom prst="rect">
            <a:avLst/>
          </a:prstGeom>
          <a:noFill/>
          <a:ln w="9525">
            <a:noFill/>
            <a:miter lim="800000"/>
            <a:headEnd/>
            <a:tailEnd/>
          </a:ln>
        </p:spPr>
      </p:pic>
      <p:pic>
        <p:nvPicPr>
          <p:cNvPr id="3145731" name="Picture 4" descr="fa12-2"/>
          <p:cNvPicPr>
            <a:picLocks noChangeAspect="1" noChangeArrowheads="1"/>
          </p:cNvPicPr>
          <p:nvPr/>
        </p:nvPicPr>
        <p:blipFill>
          <a:blip r:embed="rId3" cstate="print">
            <a:lum bright="6000"/>
          </a:blip>
          <a:srcRect/>
          <a:stretch>
            <a:fillRect/>
          </a:stretch>
        </p:blipFill>
        <p:spPr bwMode="auto">
          <a:xfrm>
            <a:off x="4419600" y="3276600"/>
            <a:ext cx="2333625"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82603" y="4358508"/>
            <a:ext cx="4543865" cy="1173163"/>
          </a:xfrm>
        </p:spPr>
        <p:txBody>
          <a:bodyPr/>
          <a:lstStyle/>
          <a:p>
            <a:pPr eaLnBrk="1" hangingPunct="1"/>
            <a:r>
              <a:rPr lang="en-US" sz="2400" dirty="0" smtClean="0">
                <a:latin typeface="Arial" charset="0"/>
              </a:rPr>
              <a:t>OTHER DISCLOSURES</a:t>
            </a:r>
            <a:r>
              <a:rPr lang="en-US" sz="2400" dirty="0" smtClean="0">
                <a:solidFill>
                  <a:schemeClr val="bg1"/>
                </a:solidFill>
                <a:latin typeface="Arial" charset="0"/>
              </a:rPr>
              <a:t/>
            </a:r>
            <a:br>
              <a:rPr lang="en-US" sz="2400" dirty="0" smtClean="0">
                <a:solidFill>
                  <a:schemeClr val="bg1"/>
                </a:solidFill>
                <a:latin typeface="Arial" charset="0"/>
              </a:rPr>
            </a:br>
            <a:endParaRPr lang="en-US" sz="2400" dirty="0" smtClean="0">
              <a:solidFill>
                <a:schemeClr val="bg1"/>
              </a:solidFill>
              <a:latin typeface="Arial" charset="0"/>
            </a:endParaRPr>
          </a:p>
        </p:txBody>
      </p:sp>
      <p:sp>
        <p:nvSpPr>
          <p:cNvPr id="10" name="Rectangle 9"/>
          <p:cNvSpPr/>
          <p:nvPr/>
        </p:nvSpPr>
        <p:spPr>
          <a:xfrm>
            <a:off x="768568" y="4552950"/>
            <a:ext cx="7581900" cy="1962150"/>
          </a:xfrm>
          <a:prstGeom prst="rect">
            <a:avLst/>
          </a:prstGeom>
          <a:no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2511" y="4977526"/>
            <a:ext cx="7551683" cy="1354217"/>
          </a:xfrm>
          <a:prstGeom prst="rect">
            <a:avLst/>
          </a:prstGeom>
        </p:spPr>
        <p:txBody>
          <a:bodyPr wrap="square">
            <a:spAutoFit/>
          </a:bodyPr>
          <a:lstStyle/>
          <a:p>
            <a:pPr algn="ctr" eaLnBrk="1" hangingPunct="1">
              <a:spcBef>
                <a:spcPts val="600"/>
              </a:spcBef>
              <a:buFontTx/>
              <a:buNone/>
            </a:pPr>
            <a:r>
              <a:rPr lang="en-US" dirty="0" smtClean="0">
                <a:solidFill>
                  <a:schemeClr val="bg1"/>
                </a:solidFill>
                <a:latin typeface="Arial" charset="0"/>
              </a:rPr>
              <a:t>Former US Army officer.</a:t>
            </a:r>
          </a:p>
          <a:p>
            <a:pPr algn="ctr" eaLnBrk="1" hangingPunct="1">
              <a:spcBef>
                <a:spcPts val="600"/>
              </a:spcBef>
              <a:buFontTx/>
              <a:buNone/>
            </a:pPr>
            <a:r>
              <a:rPr lang="en-US" dirty="0" smtClean="0">
                <a:solidFill>
                  <a:schemeClr val="bg1"/>
                </a:solidFill>
                <a:latin typeface="Arial" charset="0"/>
              </a:rPr>
              <a:t>Consultant to Peace Corps and to State Department. </a:t>
            </a:r>
          </a:p>
          <a:p>
            <a:pPr algn="ctr" eaLnBrk="1" hangingPunct="1">
              <a:spcBef>
                <a:spcPts val="600"/>
              </a:spcBef>
              <a:buFontTx/>
              <a:buNone/>
            </a:pPr>
            <a:r>
              <a:rPr lang="en-US" dirty="0" smtClean="0">
                <a:solidFill>
                  <a:schemeClr val="bg1"/>
                </a:solidFill>
                <a:latin typeface="Arial" charset="0"/>
              </a:rPr>
              <a:t>May discuss off-label uses of drugs &amp; devices.</a:t>
            </a:r>
            <a:endParaRPr lang="en-US" sz="2800" dirty="0" smtClean="0">
              <a:solidFill>
                <a:schemeClr val="bg1"/>
              </a:solidFill>
              <a:latin typeface="Arial" charset="0"/>
            </a:endParaRPr>
          </a:p>
        </p:txBody>
      </p:sp>
      <p:sp>
        <p:nvSpPr>
          <p:cNvPr id="7" name="Rectangle 3"/>
          <p:cNvSpPr txBox="1">
            <a:spLocks noChangeArrowheads="1"/>
          </p:cNvSpPr>
          <p:nvPr/>
        </p:nvSpPr>
        <p:spPr bwMode="auto">
          <a:xfrm>
            <a:off x="317498" y="0"/>
            <a:ext cx="8524875" cy="4948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FFFF00"/>
              </a:solidFill>
              <a:effectLst/>
              <a:uLnTx/>
              <a:uFillTx/>
              <a:latin typeface="Arial" charset="0"/>
              <a:ea typeface="+mn-ea"/>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00"/>
                </a:solidFill>
                <a:effectLst/>
                <a:uLnTx/>
                <a:uFillTx/>
                <a:latin typeface="Arial" charset="0"/>
                <a:ea typeface="+mn-ea"/>
                <a:cs typeface="+mn-cs"/>
              </a:rPr>
              <a:t>Pediatric Dermatology                          in Austere Settings</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smtClean="0">
                <a:ln>
                  <a:noFill/>
                </a:ln>
                <a:solidFill>
                  <a:schemeClr val="bg1"/>
                </a:solidFill>
                <a:effectLst/>
                <a:uLnTx/>
                <a:uFillTx/>
                <a:latin typeface="Arial" charset="0"/>
                <a:ea typeface="+mn-ea"/>
                <a:cs typeface="+mn-cs"/>
              </a:rPr>
              <a:t>Scott A. Norton, MD, MPH</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smtClean="0">
                <a:ln>
                  <a:noFill/>
                </a:ln>
                <a:solidFill>
                  <a:schemeClr val="bg1"/>
                </a:solidFill>
                <a:effectLst/>
                <a:uLnTx/>
                <a:uFillTx/>
                <a:latin typeface="Arial" charset="0"/>
                <a:ea typeface="+mn-ea"/>
                <a:cs typeface="+mn-cs"/>
              </a:rPr>
              <a:t>Children’s National Medical Center</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smtClean="0">
                <a:ln>
                  <a:noFill/>
                </a:ln>
                <a:solidFill>
                  <a:schemeClr val="bg1"/>
                </a:solidFill>
                <a:effectLst/>
                <a:uLnTx/>
                <a:uFillTx/>
                <a:latin typeface="Arial" charset="0"/>
                <a:ea typeface="+mn-ea"/>
                <a:cs typeface="+mn-cs"/>
              </a:rPr>
              <a:t>Georgetown University</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smtClean="0">
                <a:ln>
                  <a:noFill/>
                </a:ln>
                <a:solidFill>
                  <a:schemeClr val="bg1"/>
                </a:solidFill>
                <a:effectLst/>
                <a:uLnTx/>
                <a:uFillTx/>
                <a:latin typeface="Arial" charset="0"/>
                <a:ea typeface="+mn-ea"/>
                <a:cs typeface="+mn-cs"/>
              </a:rPr>
              <a:t> Washington, DC</a:t>
            </a:r>
            <a:endParaRPr kumimoji="0" lang="en-US" sz="2800" b="0" i="0" u="none" strike="noStrike" kern="0" cap="none" spc="0" normalizeH="0" baseline="0" noProof="0" dirty="0" smtClean="0">
              <a:ln>
                <a:noFill/>
              </a:ln>
              <a:solidFill>
                <a:schemeClr val="bg1"/>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450" y="573896"/>
            <a:ext cx="4746567" cy="1143000"/>
          </a:xfrm>
        </p:spPr>
        <p:txBody>
          <a:bodyPr>
            <a:normAutofit fontScale="90000"/>
          </a:bodyPr>
          <a:lstStyle/>
          <a:p>
            <a:r>
              <a:rPr lang="en-US" b="1" dirty="0" smtClean="0">
                <a:latin typeface="Arial" pitchFamily="34" charset="0"/>
                <a:cs typeface="Arial" pitchFamily="34" charset="0"/>
              </a:rPr>
              <a:t>Localized severe </a:t>
            </a:r>
            <a:r>
              <a:rPr lang="en-US" b="1" dirty="0" err="1" smtClean="0">
                <a:latin typeface="Arial" pitchFamily="34" charset="0"/>
                <a:cs typeface="Arial" pitchFamily="34" charset="0"/>
              </a:rPr>
              <a:t>pruritus</a:t>
            </a:r>
            <a:r>
              <a:rPr lang="en-US" b="1" dirty="0" smtClean="0">
                <a:latin typeface="Arial" pitchFamily="34" charset="0"/>
                <a:cs typeface="Arial" pitchFamily="34" charset="0"/>
              </a:rPr>
              <a:t> after an expedition to Laos</a:t>
            </a:r>
            <a:endParaRPr lang="en-US" b="1" dirty="0">
              <a:latin typeface="Arial" pitchFamily="34" charset="0"/>
              <a:cs typeface="Arial" pitchFamily="34" charset="0"/>
            </a:endParaRPr>
          </a:p>
        </p:txBody>
      </p:sp>
      <p:sp>
        <p:nvSpPr>
          <p:cNvPr id="3" name="Content Placeholder 2"/>
          <p:cNvSpPr>
            <a:spLocks noGrp="1"/>
          </p:cNvSpPr>
          <p:nvPr>
            <p:ph idx="1"/>
          </p:nvPr>
        </p:nvSpPr>
        <p:spPr>
          <a:xfrm>
            <a:off x="0" y="2049087"/>
            <a:ext cx="6101542" cy="4525963"/>
          </a:xfrm>
        </p:spPr>
        <p:txBody>
          <a:bodyPr>
            <a:noAutofit/>
          </a:bodyPr>
          <a:lstStyle/>
          <a:p>
            <a:pPr>
              <a:lnSpc>
                <a:spcPct val="120000"/>
              </a:lnSpc>
              <a:spcBef>
                <a:spcPts val="0"/>
              </a:spcBef>
            </a:pPr>
            <a:r>
              <a:rPr lang="en-US" sz="2800" dirty="0" smtClean="0">
                <a:latin typeface="Arial" pitchFamily="34" charset="0"/>
                <a:cs typeface="Arial" pitchFamily="34" charset="0"/>
              </a:rPr>
              <a:t>19yo college junior returns from project in rural </a:t>
            </a:r>
            <a:r>
              <a:rPr lang="en-US" sz="2800" dirty="0" smtClean="0">
                <a:latin typeface="Arial" pitchFamily="34" charset="0"/>
                <a:cs typeface="Arial" pitchFamily="34" charset="0"/>
              </a:rPr>
              <a:t>Laos.</a:t>
            </a:r>
            <a:endParaRPr lang="en-US" sz="2800" dirty="0" smtClean="0">
              <a:latin typeface="Arial" pitchFamily="34" charset="0"/>
              <a:cs typeface="Arial" pitchFamily="34" charset="0"/>
            </a:endParaRPr>
          </a:p>
          <a:p>
            <a:pPr>
              <a:lnSpc>
                <a:spcPct val="120000"/>
              </a:lnSpc>
              <a:spcBef>
                <a:spcPts val="0"/>
              </a:spcBef>
            </a:pPr>
            <a:endParaRPr lang="en-US" sz="2800" dirty="0" smtClean="0">
              <a:latin typeface="Arial" pitchFamily="34" charset="0"/>
              <a:cs typeface="Arial" pitchFamily="34" charset="0"/>
            </a:endParaRPr>
          </a:p>
          <a:p>
            <a:pPr>
              <a:lnSpc>
                <a:spcPct val="120000"/>
              </a:lnSpc>
              <a:spcBef>
                <a:spcPts val="0"/>
              </a:spcBef>
            </a:pPr>
            <a:r>
              <a:rPr lang="en-US" sz="2800" dirty="0" smtClean="0">
                <a:latin typeface="Arial" pitchFamily="34" charset="0"/>
                <a:cs typeface="Arial" pitchFamily="34" charset="0"/>
              </a:rPr>
              <a:t>On the plane home, he develops intense </a:t>
            </a:r>
            <a:r>
              <a:rPr lang="en-US" sz="2800" dirty="0" err="1" smtClean="0">
                <a:latin typeface="Arial" pitchFamily="34" charset="0"/>
                <a:cs typeface="Arial" pitchFamily="34" charset="0"/>
              </a:rPr>
              <a:t>pruritus</a:t>
            </a:r>
            <a:r>
              <a:rPr lang="en-US" sz="2800" dirty="0" smtClean="0">
                <a:latin typeface="Arial" pitchFamily="34" charset="0"/>
                <a:cs typeface="Arial" pitchFamily="34" charset="0"/>
              </a:rPr>
              <a:t> on his shin. </a:t>
            </a:r>
            <a:endParaRPr lang="en-US" sz="2800" dirty="0">
              <a:latin typeface="Arial" pitchFamily="34" charset="0"/>
              <a:cs typeface="Arial" pitchFamily="34" charset="0"/>
            </a:endParaRPr>
          </a:p>
        </p:txBody>
      </p:sp>
      <p:pic>
        <p:nvPicPr>
          <p:cNvPr id="4" name="Picture 2" descr="10-1 copy"/>
          <p:cNvPicPr>
            <a:picLocks noChangeAspect="1" noChangeArrowheads="1"/>
          </p:cNvPicPr>
          <p:nvPr/>
        </p:nvPicPr>
        <p:blipFill>
          <a:blip r:embed="rId2" cstate="print"/>
          <a:srcRect/>
          <a:stretch>
            <a:fillRect/>
          </a:stretch>
        </p:blipFill>
        <p:spPr bwMode="auto">
          <a:xfrm>
            <a:off x="6092305" y="0"/>
            <a:ext cx="3051695" cy="5320146"/>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1 copy"/>
          <p:cNvPicPr>
            <a:picLocks noChangeAspect="1" noChangeArrowheads="1"/>
          </p:cNvPicPr>
          <p:nvPr/>
        </p:nvPicPr>
        <p:blipFill>
          <a:blip r:embed="rId2" cstate="print"/>
          <a:srcRect/>
          <a:stretch>
            <a:fillRect/>
          </a:stretch>
        </p:blipFill>
        <p:spPr bwMode="auto">
          <a:xfrm>
            <a:off x="6092305" y="0"/>
            <a:ext cx="3051695" cy="5320146"/>
          </a:xfrm>
          <a:prstGeom prst="rect">
            <a:avLst/>
          </a:prstGeom>
          <a:noFill/>
        </p:spPr>
      </p:pic>
      <p:sp>
        <p:nvSpPr>
          <p:cNvPr id="2" name="TextBox 1"/>
          <p:cNvSpPr txBox="1"/>
          <p:nvPr/>
        </p:nvSpPr>
        <p:spPr>
          <a:xfrm>
            <a:off x="914400" y="685800"/>
            <a:ext cx="6109365" cy="5755422"/>
          </a:xfrm>
          <a:prstGeom prst="rect">
            <a:avLst/>
          </a:prstGeom>
          <a:noFill/>
        </p:spPr>
        <p:txBody>
          <a:bodyPr wrap="none" rtlCol="0">
            <a:spAutoFit/>
          </a:bodyPr>
          <a:lstStyle/>
          <a:p>
            <a:r>
              <a:rPr lang="en-US" sz="4000" b="1" dirty="0" smtClean="0">
                <a:solidFill>
                  <a:srgbClr val="FFFF00"/>
                </a:solidFill>
                <a:latin typeface="+mn-lt"/>
              </a:rPr>
              <a:t>What is your diagnosis?</a:t>
            </a:r>
          </a:p>
          <a:p>
            <a:endParaRPr lang="en-US" sz="4000" b="1" dirty="0" smtClean="0">
              <a:solidFill>
                <a:schemeClr val="tx2"/>
              </a:solidFill>
              <a:latin typeface="+mn-lt"/>
            </a:endParaRPr>
          </a:p>
          <a:p>
            <a:pPr>
              <a:lnSpc>
                <a:spcPct val="150000"/>
              </a:lnSpc>
            </a:pPr>
            <a:r>
              <a:rPr lang="en-US" sz="3200" dirty="0" smtClean="0">
                <a:solidFill>
                  <a:schemeClr val="bg1"/>
                </a:solidFill>
                <a:latin typeface="+mn-lt"/>
              </a:rPr>
              <a:t>a.  </a:t>
            </a:r>
            <a:r>
              <a:rPr lang="en-US" sz="3200" dirty="0" err="1" smtClean="0">
                <a:solidFill>
                  <a:schemeClr val="bg1"/>
                </a:solidFill>
                <a:latin typeface="+mn-lt"/>
              </a:rPr>
              <a:t>Myiasis</a:t>
            </a:r>
            <a:endParaRPr lang="en-US" sz="3200" dirty="0" smtClean="0">
              <a:solidFill>
                <a:schemeClr val="bg1"/>
              </a:solidFill>
              <a:latin typeface="+mn-lt"/>
            </a:endParaRPr>
          </a:p>
          <a:p>
            <a:pPr>
              <a:lnSpc>
                <a:spcPct val="150000"/>
              </a:lnSpc>
            </a:pPr>
            <a:r>
              <a:rPr lang="en-US" sz="3200" dirty="0" smtClean="0">
                <a:solidFill>
                  <a:schemeClr val="bg1"/>
                </a:solidFill>
                <a:latin typeface="+mn-lt"/>
              </a:rPr>
              <a:t>b.  Jellyfish sting</a:t>
            </a:r>
          </a:p>
          <a:p>
            <a:pPr marL="514350" indent="-514350">
              <a:lnSpc>
                <a:spcPct val="150000"/>
              </a:lnSpc>
              <a:buAutoNum type="alphaLcPeriod" startAt="3"/>
            </a:pPr>
            <a:r>
              <a:rPr lang="en-US" sz="3200" dirty="0" err="1" smtClean="0">
                <a:solidFill>
                  <a:schemeClr val="bg1"/>
                </a:solidFill>
                <a:latin typeface="+mn-lt"/>
              </a:rPr>
              <a:t>Cutaneous</a:t>
            </a:r>
            <a:r>
              <a:rPr lang="en-US" sz="3200" dirty="0" smtClean="0">
                <a:solidFill>
                  <a:schemeClr val="bg1"/>
                </a:solidFill>
                <a:latin typeface="+mn-lt"/>
              </a:rPr>
              <a:t> larva </a:t>
            </a:r>
            <a:r>
              <a:rPr lang="en-US" sz="3200" dirty="0" err="1" smtClean="0">
                <a:solidFill>
                  <a:schemeClr val="bg1"/>
                </a:solidFill>
                <a:latin typeface="+mn-lt"/>
              </a:rPr>
              <a:t>migrans</a:t>
            </a:r>
            <a:endParaRPr lang="en-US" sz="3200" dirty="0" smtClean="0">
              <a:solidFill>
                <a:schemeClr val="bg1"/>
              </a:solidFill>
              <a:latin typeface="+mn-lt"/>
            </a:endParaRPr>
          </a:p>
          <a:p>
            <a:pPr marL="514350" indent="-514350">
              <a:lnSpc>
                <a:spcPct val="150000"/>
              </a:lnSpc>
              <a:buAutoNum type="alphaLcPeriod" startAt="4"/>
            </a:pPr>
            <a:r>
              <a:rPr lang="en-US" sz="3200" dirty="0" smtClean="0">
                <a:solidFill>
                  <a:schemeClr val="bg1"/>
                </a:solidFill>
                <a:latin typeface="+mn-lt"/>
              </a:rPr>
              <a:t>Allergic contact dermatitis</a:t>
            </a:r>
          </a:p>
          <a:p>
            <a:pPr marL="514350" indent="-514350">
              <a:lnSpc>
                <a:spcPct val="150000"/>
              </a:lnSpc>
              <a:buAutoNum type="alphaLcPeriod" startAt="4"/>
            </a:pPr>
            <a:r>
              <a:rPr lang="en-US" sz="3200" dirty="0" err="1" smtClean="0">
                <a:solidFill>
                  <a:schemeClr val="bg1"/>
                </a:solidFill>
                <a:latin typeface="+mn-lt"/>
              </a:rPr>
              <a:t>Phytophotodermatitis</a:t>
            </a:r>
            <a:endParaRPr lang="en-US" sz="3200" dirty="0" smtClean="0">
              <a:solidFill>
                <a:schemeClr val="bg1"/>
              </a:solidFill>
              <a:latin typeface="+mn-lt"/>
            </a:endParaRPr>
          </a:p>
          <a:p>
            <a:endParaRPr lang="en-US" dirty="0" smtClean="0">
              <a:latin typeface="+mn-lt"/>
            </a:endParaRPr>
          </a:p>
          <a:p>
            <a:endParaRPr lang="en-US" dirty="0">
              <a:latin typeface="+mn-lt"/>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1 copy"/>
          <p:cNvPicPr>
            <a:picLocks noChangeAspect="1" noChangeArrowheads="1"/>
          </p:cNvPicPr>
          <p:nvPr/>
        </p:nvPicPr>
        <p:blipFill>
          <a:blip r:embed="rId2" cstate="print"/>
          <a:srcRect/>
          <a:stretch>
            <a:fillRect/>
          </a:stretch>
        </p:blipFill>
        <p:spPr bwMode="auto">
          <a:xfrm>
            <a:off x="6092305" y="0"/>
            <a:ext cx="3051695" cy="5320146"/>
          </a:xfrm>
          <a:prstGeom prst="rect">
            <a:avLst/>
          </a:prstGeom>
          <a:noFill/>
        </p:spPr>
      </p:pic>
      <p:sp>
        <p:nvSpPr>
          <p:cNvPr id="2" name="TextBox 1"/>
          <p:cNvSpPr txBox="1"/>
          <p:nvPr/>
        </p:nvSpPr>
        <p:spPr>
          <a:xfrm>
            <a:off x="914400" y="685800"/>
            <a:ext cx="6109365" cy="5755422"/>
          </a:xfrm>
          <a:prstGeom prst="rect">
            <a:avLst/>
          </a:prstGeom>
          <a:noFill/>
        </p:spPr>
        <p:txBody>
          <a:bodyPr wrap="none" rtlCol="0">
            <a:spAutoFit/>
          </a:bodyPr>
          <a:lstStyle/>
          <a:p>
            <a:r>
              <a:rPr lang="en-US" sz="4000" b="1" dirty="0" smtClean="0">
                <a:solidFill>
                  <a:srgbClr val="FFFF00"/>
                </a:solidFill>
                <a:latin typeface="+mn-lt"/>
              </a:rPr>
              <a:t>What is your diagnosis?</a:t>
            </a:r>
          </a:p>
          <a:p>
            <a:endParaRPr lang="en-US" sz="4000" b="1" dirty="0" smtClean="0">
              <a:solidFill>
                <a:schemeClr val="tx2"/>
              </a:solidFill>
              <a:latin typeface="+mn-lt"/>
            </a:endParaRPr>
          </a:p>
          <a:p>
            <a:pPr>
              <a:lnSpc>
                <a:spcPct val="150000"/>
              </a:lnSpc>
            </a:pPr>
            <a:r>
              <a:rPr lang="en-US" sz="3200" dirty="0" smtClean="0">
                <a:solidFill>
                  <a:schemeClr val="bg1"/>
                </a:solidFill>
                <a:latin typeface="+mn-lt"/>
              </a:rPr>
              <a:t>a.  </a:t>
            </a:r>
            <a:r>
              <a:rPr lang="en-US" sz="3200" dirty="0" err="1" smtClean="0">
                <a:solidFill>
                  <a:schemeClr val="bg1"/>
                </a:solidFill>
                <a:latin typeface="+mn-lt"/>
              </a:rPr>
              <a:t>Myiasis</a:t>
            </a:r>
            <a:endParaRPr lang="en-US" sz="3200" dirty="0" smtClean="0">
              <a:solidFill>
                <a:schemeClr val="bg1"/>
              </a:solidFill>
              <a:latin typeface="+mn-lt"/>
            </a:endParaRPr>
          </a:p>
          <a:p>
            <a:pPr>
              <a:lnSpc>
                <a:spcPct val="150000"/>
              </a:lnSpc>
            </a:pPr>
            <a:r>
              <a:rPr lang="en-US" sz="3200" dirty="0" smtClean="0">
                <a:solidFill>
                  <a:schemeClr val="bg1"/>
                </a:solidFill>
                <a:latin typeface="+mn-lt"/>
              </a:rPr>
              <a:t>b.  Jellyfish sting</a:t>
            </a:r>
          </a:p>
          <a:p>
            <a:pPr marL="514350" indent="-514350">
              <a:lnSpc>
                <a:spcPct val="150000"/>
              </a:lnSpc>
              <a:buAutoNum type="alphaLcPeriod" startAt="3"/>
            </a:pPr>
            <a:r>
              <a:rPr lang="en-US" sz="3200" b="1" dirty="0" err="1" smtClean="0">
                <a:solidFill>
                  <a:srgbClr val="FFFF00"/>
                </a:solidFill>
                <a:latin typeface="+mn-lt"/>
              </a:rPr>
              <a:t>Cutaneous</a:t>
            </a:r>
            <a:r>
              <a:rPr lang="en-US" sz="3200" b="1" dirty="0" smtClean="0">
                <a:solidFill>
                  <a:srgbClr val="FFFF00"/>
                </a:solidFill>
                <a:latin typeface="+mn-lt"/>
              </a:rPr>
              <a:t> larva </a:t>
            </a:r>
            <a:r>
              <a:rPr lang="en-US" sz="3200" b="1" dirty="0" err="1" smtClean="0">
                <a:solidFill>
                  <a:srgbClr val="FFFF00"/>
                </a:solidFill>
                <a:latin typeface="+mn-lt"/>
              </a:rPr>
              <a:t>migrans</a:t>
            </a:r>
            <a:endParaRPr lang="en-US" sz="3200" b="1" dirty="0" smtClean="0">
              <a:solidFill>
                <a:srgbClr val="FFFF00"/>
              </a:solidFill>
              <a:latin typeface="+mn-lt"/>
            </a:endParaRPr>
          </a:p>
          <a:p>
            <a:pPr marL="514350" indent="-514350">
              <a:lnSpc>
                <a:spcPct val="150000"/>
              </a:lnSpc>
              <a:buAutoNum type="alphaLcPeriod" startAt="4"/>
            </a:pPr>
            <a:r>
              <a:rPr lang="en-US" sz="3200" dirty="0" smtClean="0">
                <a:solidFill>
                  <a:schemeClr val="bg1"/>
                </a:solidFill>
                <a:latin typeface="+mn-lt"/>
              </a:rPr>
              <a:t>Allergic contact dermatitis</a:t>
            </a:r>
          </a:p>
          <a:p>
            <a:pPr marL="514350" indent="-514350">
              <a:lnSpc>
                <a:spcPct val="150000"/>
              </a:lnSpc>
              <a:buAutoNum type="alphaLcPeriod" startAt="4"/>
            </a:pPr>
            <a:r>
              <a:rPr lang="en-US" sz="3200" dirty="0" err="1" smtClean="0">
                <a:solidFill>
                  <a:schemeClr val="bg1"/>
                </a:solidFill>
                <a:latin typeface="+mn-lt"/>
              </a:rPr>
              <a:t>Phytophotodermatitis</a:t>
            </a:r>
            <a:endParaRPr lang="en-US" sz="3200" dirty="0" smtClean="0">
              <a:solidFill>
                <a:schemeClr val="bg1"/>
              </a:solidFill>
              <a:latin typeface="+mn-lt"/>
            </a:endParaRPr>
          </a:p>
          <a:p>
            <a:endParaRPr lang="en-US" dirty="0" smtClean="0">
              <a:latin typeface="+mn-lt"/>
            </a:endParaRPr>
          </a:p>
          <a:p>
            <a:endParaRPr lang="en-US" dirty="0">
              <a:latin typeface="+mn-lt"/>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8" name="Rectangle 2"/>
          <p:cNvSpPr>
            <a:spLocks noGrp="1" noChangeArrowheads="1"/>
          </p:cNvSpPr>
          <p:nvPr>
            <p:ph type="title"/>
          </p:nvPr>
        </p:nvSpPr>
        <p:spPr>
          <a:xfrm>
            <a:off x="685800" y="1266826"/>
            <a:ext cx="7772400" cy="1143000"/>
          </a:xfrm>
        </p:spPr>
        <p:txBody>
          <a:bodyPr/>
          <a:lstStyle/>
          <a:p>
            <a:endParaRPr lang="en-US">
              <a:latin typeface="+mn-lt"/>
            </a:endParaRPr>
          </a:p>
        </p:txBody>
      </p:sp>
      <p:pic>
        <p:nvPicPr>
          <p:cNvPr id="1207299" name="Picture 3" descr="DSCN0097"/>
          <p:cNvPicPr>
            <a:picLocks noChangeAspect="1" noChangeArrowheads="1"/>
          </p:cNvPicPr>
          <p:nvPr/>
        </p:nvPicPr>
        <p:blipFill>
          <a:blip r:embed="rId2" cstate="print">
            <a:lum contrast="10000"/>
          </a:blip>
          <a:srcRect/>
          <a:stretch>
            <a:fillRect/>
          </a:stretch>
        </p:blipFill>
        <p:spPr bwMode="auto">
          <a:xfrm>
            <a:off x="912426" y="809626"/>
            <a:ext cx="7529732" cy="5536568"/>
          </a:xfrm>
          <a:prstGeom prst="rect">
            <a:avLst/>
          </a:prstGeom>
          <a:noFill/>
          <a:ln w="9525">
            <a:noFill/>
            <a:miter lim="800000"/>
            <a:headEnd/>
            <a:tailEnd/>
          </a:ln>
          <a:effectLst/>
        </p:spPr>
      </p:pic>
      <p:sp>
        <p:nvSpPr>
          <p:cNvPr id="1207301" name="Rectangle 5"/>
          <p:cNvSpPr>
            <a:spLocks noChangeArrowheads="1"/>
          </p:cNvSpPr>
          <p:nvPr/>
        </p:nvSpPr>
        <p:spPr bwMode="auto">
          <a:xfrm>
            <a:off x="2816908" y="1443478"/>
            <a:ext cx="1419225" cy="357187"/>
          </a:xfrm>
          <a:prstGeom prst="rect">
            <a:avLst/>
          </a:prstGeom>
          <a:noFill/>
          <a:ln w="57150">
            <a:solidFill>
              <a:srgbClr val="FFFF00"/>
            </a:solidFill>
            <a:prstDash val="sysDot"/>
            <a:miter lim="800000"/>
            <a:headEnd/>
            <a:tailEnd/>
          </a:ln>
          <a:effectLst/>
        </p:spPr>
        <p:txBody>
          <a:bodyPr wrap="none" anchor="ctr"/>
          <a:lstStyle/>
          <a:p>
            <a:endParaRPr lang="en-US">
              <a:latin typeface="+mn-lt"/>
            </a:endParaRPr>
          </a:p>
        </p:txBody>
      </p:sp>
      <p:sp>
        <p:nvSpPr>
          <p:cNvPr id="6" name="Text Box 4"/>
          <p:cNvSpPr txBox="1">
            <a:spLocks noChangeArrowheads="1"/>
          </p:cNvSpPr>
          <p:nvPr/>
        </p:nvSpPr>
        <p:spPr bwMode="auto">
          <a:xfrm>
            <a:off x="2025675" y="0"/>
            <a:ext cx="5144357" cy="707886"/>
          </a:xfrm>
          <a:prstGeom prst="rect">
            <a:avLst/>
          </a:prstGeom>
          <a:noFill/>
          <a:ln w="9525">
            <a:noFill/>
            <a:miter lim="800000"/>
            <a:headEnd/>
            <a:tailEnd/>
          </a:ln>
          <a:effectLst/>
        </p:spPr>
        <p:txBody>
          <a:bodyPr wrap="none">
            <a:spAutoFit/>
          </a:bodyPr>
          <a:lstStyle/>
          <a:p>
            <a:pPr algn="ctr"/>
            <a:r>
              <a:rPr lang="en-US" sz="4000" b="1" dirty="0" smtClean="0">
                <a:solidFill>
                  <a:srgbClr val="FFFF00"/>
                </a:solidFill>
                <a:latin typeface="+mn-lt"/>
                <a:cs typeface="Arial" pitchFamily="34" charset="0"/>
              </a:rPr>
              <a:t>Hookworm diseases</a:t>
            </a:r>
            <a:endParaRPr lang="en-US" sz="4000" b="1" dirty="0">
              <a:solidFill>
                <a:srgbClr val="FFFF00"/>
              </a:solidFill>
              <a:latin typeface="+mn-lt"/>
              <a:cs typeface="Arial" pitchFamily="34" charset="0"/>
            </a:endParaRPr>
          </a:p>
        </p:txBody>
      </p:sp>
      <p:sp>
        <p:nvSpPr>
          <p:cNvPr id="7" name="Text Box 4"/>
          <p:cNvSpPr txBox="1">
            <a:spLocks noChangeArrowheads="1"/>
          </p:cNvSpPr>
          <p:nvPr/>
        </p:nvSpPr>
        <p:spPr bwMode="auto">
          <a:xfrm>
            <a:off x="927100" y="6324600"/>
            <a:ext cx="7288213" cy="457200"/>
          </a:xfrm>
          <a:prstGeom prst="rect">
            <a:avLst/>
          </a:prstGeom>
          <a:noFill/>
          <a:ln w="9525">
            <a:noFill/>
            <a:miter lim="800000"/>
            <a:headEnd/>
            <a:tailEnd/>
          </a:ln>
          <a:effectLst/>
        </p:spPr>
        <p:txBody>
          <a:bodyPr wrap="none">
            <a:spAutoFit/>
          </a:bodyPr>
          <a:lstStyle/>
          <a:p>
            <a:r>
              <a:rPr lang="en-US" sz="2400" dirty="0">
                <a:solidFill>
                  <a:schemeClr val="bg1"/>
                </a:solidFill>
                <a:latin typeface="+mn-lt"/>
              </a:rPr>
              <a:t>Picture from health promotion calendar, Ghana 2007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500"/>
                                  </p:stCondLst>
                                  <p:childTnLst>
                                    <p:set>
                                      <p:cBhvr>
                                        <p:cTn id="6" dur="1" fill="hold">
                                          <p:stCondLst>
                                            <p:cond delay="0"/>
                                          </p:stCondLst>
                                        </p:cTn>
                                        <p:tgtEl>
                                          <p:spTgt spid="1207301"/>
                                        </p:tgtEl>
                                        <p:attrNameLst>
                                          <p:attrName>style.visibility</p:attrName>
                                        </p:attrNameLst>
                                      </p:cBhvr>
                                      <p:to>
                                        <p:strVal val="visible"/>
                                      </p:to>
                                    </p:set>
                                    <p:anim calcmode="lin" valueType="num">
                                      <p:cBhvr>
                                        <p:cTn id="7" dur="1000" fill="hold"/>
                                        <p:tgtEl>
                                          <p:spTgt spid="1207301"/>
                                        </p:tgtEl>
                                        <p:attrNameLst>
                                          <p:attrName>ppt_w</p:attrName>
                                        </p:attrNameLst>
                                      </p:cBhvr>
                                      <p:tavLst>
                                        <p:tav tm="0">
                                          <p:val>
                                            <p:fltVal val="0"/>
                                          </p:val>
                                        </p:tav>
                                        <p:tav tm="100000">
                                          <p:val>
                                            <p:strVal val="#ppt_w"/>
                                          </p:val>
                                        </p:tav>
                                      </p:tavLst>
                                    </p:anim>
                                    <p:anim calcmode="lin" valueType="num">
                                      <p:cBhvr>
                                        <p:cTn id="8" dur="1000" fill="hold"/>
                                        <p:tgtEl>
                                          <p:spTgt spid="1207301"/>
                                        </p:tgtEl>
                                        <p:attrNameLst>
                                          <p:attrName>ppt_h</p:attrName>
                                        </p:attrNameLst>
                                      </p:cBhvr>
                                      <p:tavLst>
                                        <p:tav tm="0">
                                          <p:val>
                                            <p:fltVal val="0"/>
                                          </p:val>
                                        </p:tav>
                                        <p:tav tm="100000">
                                          <p:val>
                                            <p:strVal val="#ppt_h"/>
                                          </p:val>
                                        </p:tav>
                                      </p:tavLst>
                                    </p:anim>
                                    <p:anim calcmode="lin" valueType="num">
                                      <p:cBhvr>
                                        <p:cTn id="9" dur="1000" fill="hold"/>
                                        <p:tgtEl>
                                          <p:spTgt spid="12073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0730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30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8" y="180975"/>
            <a:ext cx="8786812" cy="1143000"/>
          </a:xfrm>
        </p:spPr>
        <p:txBody>
          <a:bodyPr/>
          <a:lstStyle/>
          <a:p>
            <a:r>
              <a:rPr lang="en-US" sz="4000" b="1" dirty="0" smtClean="0"/>
              <a:t>Life cycle of human hookworm</a:t>
            </a:r>
            <a:endParaRPr lang="en-US" sz="4000" b="1" dirty="0"/>
          </a:p>
        </p:txBody>
      </p:sp>
      <p:sp>
        <p:nvSpPr>
          <p:cNvPr id="3" name="Content Placeholder 2"/>
          <p:cNvSpPr>
            <a:spLocks noGrp="1"/>
          </p:cNvSpPr>
          <p:nvPr>
            <p:ph idx="1"/>
          </p:nvPr>
        </p:nvSpPr>
        <p:spPr>
          <a:xfrm>
            <a:off x="0" y="1981200"/>
            <a:ext cx="3886200" cy="1447800"/>
          </a:xfrm>
        </p:spPr>
        <p:txBody>
          <a:bodyPr/>
          <a:lstStyle/>
          <a:p>
            <a:pPr>
              <a:buNone/>
            </a:pPr>
            <a:r>
              <a:rPr lang="en-US" sz="2400" i="1" dirty="0" err="1" smtClean="0"/>
              <a:t>Necator</a:t>
            </a:r>
            <a:r>
              <a:rPr lang="en-US" sz="2400" i="1" dirty="0" smtClean="0"/>
              <a:t> </a:t>
            </a:r>
            <a:r>
              <a:rPr lang="en-US" sz="2400" i="1" dirty="0" err="1" smtClean="0"/>
              <a:t>americanum</a:t>
            </a:r>
            <a:r>
              <a:rPr lang="en-US" sz="2400" i="1" dirty="0" smtClean="0"/>
              <a:t> </a:t>
            </a:r>
          </a:p>
          <a:p>
            <a:pPr>
              <a:buNone/>
            </a:pPr>
            <a:r>
              <a:rPr lang="en-US" sz="2400" i="1" dirty="0" err="1" smtClean="0"/>
              <a:t>Ancylostoma</a:t>
            </a:r>
            <a:r>
              <a:rPr lang="en-US" sz="2400" i="1" dirty="0" smtClean="0"/>
              <a:t> </a:t>
            </a:r>
            <a:r>
              <a:rPr lang="en-US" sz="2400" i="1" dirty="0" err="1" smtClean="0"/>
              <a:t>duodenale</a:t>
            </a:r>
            <a:endParaRPr lang="en-US" sz="2400" dirty="0"/>
          </a:p>
        </p:txBody>
      </p:sp>
      <p:pic>
        <p:nvPicPr>
          <p:cNvPr id="4" name="Picture 4" descr="10"/>
          <p:cNvPicPr>
            <a:picLocks noChangeAspect="1" noChangeArrowheads="1"/>
          </p:cNvPicPr>
          <p:nvPr/>
        </p:nvPicPr>
        <p:blipFill>
          <a:blip r:embed="rId2" cstate="print"/>
          <a:srcRect/>
          <a:stretch>
            <a:fillRect/>
          </a:stretch>
        </p:blipFill>
        <p:spPr bwMode="auto">
          <a:xfrm>
            <a:off x="3917950" y="1219200"/>
            <a:ext cx="5226050" cy="5638800"/>
          </a:xfrm>
          <a:prstGeom prst="rect">
            <a:avLst/>
          </a:prstGeom>
          <a:noFill/>
        </p:spPr>
      </p:pic>
      <p:sp>
        <p:nvSpPr>
          <p:cNvPr id="6" name="Text Box 6"/>
          <p:cNvSpPr txBox="1">
            <a:spLocks noChangeArrowheads="1"/>
          </p:cNvSpPr>
          <p:nvPr/>
        </p:nvSpPr>
        <p:spPr bwMode="auto">
          <a:xfrm>
            <a:off x="0" y="5916705"/>
            <a:ext cx="4114800" cy="923330"/>
          </a:xfrm>
          <a:prstGeom prst="rect">
            <a:avLst/>
          </a:prstGeom>
          <a:noFill/>
          <a:ln w="9525">
            <a:solidFill>
              <a:srgbClr val="FFFFFF"/>
            </a:solidFill>
            <a:miter lim="800000"/>
            <a:headEnd/>
            <a:tailEnd/>
          </a:ln>
          <a:effectLst/>
        </p:spPr>
        <p:txBody>
          <a:bodyPr wrap="square">
            <a:spAutoFit/>
          </a:bodyPr>
          <a:lstStyle/>
          <a:p>
            <a:r>
              <a:rPr lang="en-US" sz="1800" dirty="0" err="1" smtClean="0">
                <a:latin typeface="+mn-lt"/>
              </a:rPr>
              <a:t>Hotez</a:t>
            </a:r>
            <a:r>
              <a:rPr lang="en-US" sz="1800" dirty="0" smtClean="0">
                <a:latin typeface="+mn-lt"/>
              </a:rPr>
              <a:t> PJ, </a:t>
            </a:r>
            <a:r>
              <a:rPr lang="en-US" sz="1800" dirty="0" err="1" smtClean="0">
                <a:latin typeface="+mn-lt"/>
              </a:rPr>
              <a:t>Bethony</a:t>
            </a:r>
            <a:r>
              <a:rPr lang="en-US" sz="1800" dirty="0" smtClean="0">
                <a:latin typeface="+mn-lt"/>
              </a:rPr>
              <a:t> J et al. </a:t>
            </a:r>
          </a:p>
          <a:p>
            <a:r>
              <a:rPr lang="en-US" sz="1800" dirty="0" smtClean="0">
                <a:latin typeface="+mn-lt"/>
              </a:rPr>
              <a:t>Hookworm</a:t>
            </a:r>
            <a:r>
              <a:rPr lang="en-US" sz="1800" dirty="0">
                <a:latin typeface="+mn-lt"/>
              </a:rPr>
              <a:t>: </a:t>
            </a:r>
            <a:r>
              <a:rPr lang="en-US" sz="1800" dirty="0" smtClean="0">
                <a:latin typeface="+mn-lt"/>
              </a:rPr>
              <a:t>the </a:t>
            </a:r>
            <a:r>
              <a:rPr lang="en-US" sz="1800" dirty="0">
                <a:latin typeface="+mn-lt"/>
              </a:rPr>
              <a:t>g</a:t>
            </a:r>
            <a:r>
              <a:rPr lang="en-US" sz="1800" dirty="0" smtClean="0">
                <a:latin typeface="+mn-lt"/>
              </a:rPr>
              <a:t>reat </a:t>
            </a:r>
            <a:r>
              <a:rPr lang="en-US" sz="1800" dirty="0">
                <a:latin typeface="+mn-lt"/>
              </a:rPr>
              <a:t>i</a:t>
            </a:r>
            <a:r>
              <a:rPr lang="en-US" sz="1800" dirty="0" smtClean="0">
                <a:latin typeface="+mn-lt"/>
              </a:rPr>
              <a:t>nfection </a:t>
            </a:r>
            <a:r>
              <a:rPr lang="en-US" sz="1800" dirty="0">
                <a:latin typeface="+mn-lt"/>
              </a:rPr>
              <a:t>of </a:t>
            </a:r>
            <a:r>
              <a:rPr lang="en-US" sz="1800" dirty="0" smtClean="0">
                <a:latin typeface="+mn-lt"/>
              </a:rPr>
              <a:t>mankind . </a:t>
            </a:r>
            <a:r>
              <a:rPr lang="en-US" sz="1800" i="1" dirty="0" err="1" smtClean="0">
                <a:latin typeface="+mn-lt"/>
              </a:rPr>
              <a:t>PLoS</a:t>
            </a:r>
            <a:r>
              <a:rPr lang="en-US" sz="1800" i="1" dirty="0" smtClean="0">
                <a:latin typeface="+mn-lt"/>
              </a:rPr>
              <a:t> </a:t>
            </a:r>
            <a:r>
              <a:rPr lang="en-US" sz="1800" i="1" dirty="0">
                <a:latin typeface="+mn-lt"/>
              </a:rPr>
              <a:t>Med</a:t>
            </a:r>
            <a:r>
              <a:rPr lang="en-US" sz="1800" dirty="0">
                <a:latin typeface="+mn-lt"/>
              </a:rPr>
              <a:t> 2005; </a:t>
            </a:r>
            <a:r>
              <a:rPr lang="en-US" sz="1800" dirty="0" smtClean="0">
                <a:latin typeface="+mn-lt"/>
              </a:rPr>
              <a:t>2:e67 </a:t>
            </a:r>
            <a:endParaRPr lang="en-US" sz="1800" dirty="0">
              <a:latin typeface="+mn-lt"/>
            </a:endParaRPr>
          </a:p>
        </p:txBody>
      </p:sp>
      <p:pic>
        <p:nvPicPr>
          <p:cNvPr id="8" name="Picture 4" descr="C:\Users\Owner\AppData\Local\Microsoft\Windows\Temporary Internet Files\Content.IE5\4FUJWKZE\MCj03438390000[1].wmf"/>
          <p:cNvPicPr>
            <a:picLocks noChangeAspect="1" noChangeArrowheads="1"/>
          </p:cNvPicPr>
          <p:nvPr/>
        </p:nvPicPr>
        <p:blipFill>
          <a:blip r:embed="rId3" cstate="print"/>
          <a:srcRect/>
          <a:stretch>
            <a:fillRect/>
          </a:stretch>
        </p:blipFill>
        <p:spPr bwMode="auto">
          <a:xfrm rot="7003080" flipH="1">
            <a:off x="4304136" y="1628400"/>
            <a:ext cx="935266" cy="8247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p:stCondLst>
                              <p:cond delay="1000"/>
                            </p:stCondLst>
                            <p:childTnLst>
                              <p:par>
                                <p:cTn id="9" presetID="0" presetClass="path" presetSubtype="0" accel="50000" decel="50000" fill="hold" nodeType="afterEffect">
                                  <p:stCondLst>
                                    <p:cond delay="0"/>
                                  </p:stCondLst>
                                  <p:childTnLst>
                                    <p:animMotion origin="layout" path="M -2.77778E-7 2.59259E-6 C 0.00556 -0.00486 0.00886 -0.01319 0.01354 -0.01944 C 0.01528 -0.02639 0.0184 -0.03194 0.02292 -0.03611 C 0.02431 -0.04143 0.02726 -0.04352 0.02917 -0.04861 C 0.03125 -0.05393 0.03143 -0.05648 0.03542 -0.05972 C 0.03663 -0.0625 0.03715 -0.06574 0.03854 -0.06829 C 0.03941 -0.06967 0.0408 -0.06967 0.04167 -0.07106 C 0.04566 -0.07616 0.04879 -0.0838 0.05417 -0.08611 C 0.05851 -0.09375 0.06389 -0.10023 0.06979 -0.10555 C 0.07309 -0.11227 0.07813 -0.11805 0.08334 -0.12222 C 0.08403 -0.12454 0.08403 -0.12755 0.08542 -0.12917 C 0.08768 -0.13194 0.09375 -0.13472 0.09375 -0.13472 C 0.09618 -0.13981 0.09757 -0.14375 0.10209 -0.14583 C 0.10868 -0.15903 0.12205 -0.16412 0.13229 -0.17083 C 0.13715 -0.17407 0.14132 -0.17801 0.14584 -0.18194 C 0.15261 -0.18796 0.1724 -0.19213 0.17917 -0.19305 C 0.21389 -0.19167 0.20417 -0.19861 0.21979 -0.18472 C 0.22118 -0.1794 0.22396 -0.17708 0.22604 -0.17222 C 0.23004 -0.16319 0.23299 -0.1537 0.23646 -0.14444 C 0.24028 -0.11366 0.23959 -0.08102 0.23542 -0.05023 C 0.23438 -0.04259 0.23212 -0.03542 0.23125 -0.02778 C 0.23143 -0.02523 0.23073 -0.00347 0.23334 0.00556 C 0.2375 0.02014 0.2474 0.04537 0.25834 0.05278 C 0.26459 0.05671 0.27118 0.05926 0.27813 0.06111 C 0.28629 0.0662 0.28959 0.06921 0.29896 0.07083 C 0.31563 0.07801 0.33472 0.07199 0.35209 0.07083 C 0.36042 0.07107 0.36875 0.07107 0.37709 0.07199 C 0.38212 0.07292 0.38559 0.07685 0.38959 0.08033 C 0.39063 0.08148 0.39271 0.0831 0.39271 0.0831 C 0.39913 0.09583 0.40347 0.10857 0.40625 0.12361 C 0.40886 0.15417 0.41476 0.18241 0.42292 0.21111 C 0.42587 0.22176 0.42847 0.23333 0.43334 0.24306 C 0.4342 0.24931 0.43524 0.25486 0.43646 0.26111 C 0.43524 0.27963 0.43768 0.30926 0.42917 0.32639 C 0.42813 0.3338 0.42795 0.33773 0.42396 0.34283 C 0.42188 0.3544 0.41684 0.36713 0.41146 0.37616 C 0.41024 0.38565 0.40712 0.39306 0.40313 0.40116 C 0.40226 0.40718 0.40104 0.41227 0.4 0.41783 C 0.40052 0.43727 0.39896 0.46759 0.40417 0.48866 C 0.40382 0.5007 0.40365 0.51273 0.40313 0.52477 C 0.40278 0.53519 0.40122 0.5588 0.39271 0.56505 C 0.3908 0.56644 0.38854 0.56597 0.38646 0.56644 C 0.38334 0.57292 0.3783 0.57408 0.37292 0.57755 C 0.34445 0.59653 0.31302 0.58796 0.28125 0.58866 C 0.27743 0.58889 0.24896 0.59398 0.24375 0.59144 C 0.23785 0.59352 0.23559 0.59491 0.23021 0.6 C 0.2283 0.60162 0.22396 0.60255 0.22396 0.60255 C 0.22431 0.60463 0.225 0.6081 0.225 0.6081 " pathEditMode="relative" ptsTypes="fffffffffffffffffffffffffffffffffffffffffffffffA">
                                      <p:cBhvr>
                                        <p:cTn id="10"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2" descr="11-1 copy"/>
          <p:cNvPicPr>
            <a:picLocks noChangeAspect="1" noChangeArrowheads="1"/>
          </p:cNvPicPr>
          <p:nvPr/>
        </p:nvPicPr>
        <p:blipFill>
          <a:blip r:embed="rId2" cstate="print"/>
          <a:srcRect/>
          <a:stretch>
            <a:fillRect/>
          </a:stretch>
        </p:blipFill>
        <p:spPr bwMode="auto">
          <a:xfrm>
            <a:off x="0" y="0"/>
            <a:ext cx="4300538" cy="6858000"/>
          </a:xfrm>
          <a:prstGeom prst="rect">
            <a:avLst/>
          </a:prstGeom>
          <a:noFill/>
        </p:spPr>
      </p:pic>
      <p:pic>
        <p:nvPicPr>
          <p:cNvPr id="838659" name="Picture 3" descr="9-2 copy"/>
          <p:cNvPicPr>
            <a:picLocks noChangeAspect="1" noChangeArrowheads="1"/>
          </p:cNvPicPr>
          <p:nvPr/>
        </p:nvPicPr>
        <p:blipFill>
          <a:blip r:embed="rId3" cstate="print"/>
          <a:srcRect/>
          <a:stretch>
            <a:fillRect/>
          </a:stretch>
        </p:blipFill>
        <p:spPr bwMode="auto">
          <a:xfrm>
            <a:off x="4572000" y="2362200"/>
            <a:ext cx="4373563" cy="4495800"/>
          </a:xfrm>
          <a:prstGeom prst="rect">
            <a:avLst/>
          </a:prstGeom>
          <a:noFill/>
        </p:spPr>
      </p:pic>
      <p:sp>
        <p:nvSpPr>
          <p:cNvPr id="838660" name="Text Box 4"/>
          <p:cNvSpPr txBox="1">
            <a:spLocks noChangeArrowheads="1"/>
          </p:cNvSpPr>
          <p:nvPr/>
        </p:nvSpPr>
        <p:spPr bwMode="auto">
          <a:xfrm>
            <a:off x="4953000" y="304800"/>
            <a:ext cx="3522118" cy="1938992"/>
          </a:xfrm>
          <a:prstGeom prst="rect">
            <a:avLst/>
          </a:prstGeom>
          <a:noFill/>
          <a:ln w="9525">
            <a:noFill/>
            <a:miter lim="800000"/>
            <a:headEnd/>
            <a:tailEnd/>
          </a:ln>
          <a:effectLst/>
        </p:spPr>
        <p:txBody>
          <a:bodyPr wrap="none">
            <a:spAutoFit/>
          </a:bodyPr>
          <a:lstStyle/>
          <a:p>
            <a:pPr algn="ctr"/>
            <a:r>
              <a:rPr lang="en-US" sz="4000" b="1" dirty="0" smtClean="0">
                <a:solidFill>
                  <a:srgbClr val="FFFF00"/>
                </a:solidFill>
                <a:latin typeface="+mn-lt"/>
              </a:rPr>
              <a:t>Back to </a:t>
            </a:r>
          </a:p>
          <a:p>
            <a:pPr algn="ctr"/>
            <a:r>
              <a:rPr lang="en-US" sz="4000" b="1" dirty="0" err="1" smtClean="0">
                <a:solidFill>
                  <a:srgbClr val="FFFF00"/>
                </a:solidFill>
                <a:latin typeface="+mn-lt"/>
              </a:rPr>
              <a:t>cutaneous</a:t>
            </a:r>
            <a:r>
              <a:rPr lang="en-US" sz="4000" b="1" dirty="0" smtClean="0">
                <a:solidFill>
                  <a:srgbClr val="FFFF00"/>
                </a:solidFill>
                <a:latin typeface="+mn-lt"/>
              </a:rPr>
              <a:t> </a:t>
            </a:r>
            <a:endParaRPr lang="en-US" sz="4000" b="1" dirty="0">
              <a:solidFill>
                <a:srgbClr val="FFFF00"/>
              </a:solidFill>
              <a:latin typeface="+mn-lt"/>
            </a:endParaRPr>
          </a:p>
          <a:p>
            <a:pPr algn="ctr"/>
            <a:r>
              <a:rPr lang="en-US" sz="4000" b="1" dirty="0">
                <a:solidFill>
                  <a:srgbClr val="FFFF00"/>
                </a:solidFill>
                <a:latin typeface="+mn-lt"/>
              </a:rPr>
              <a:t>larva </a:t>
            </a:r>
            <a:r>
              <a:rPr lang="en-US" sz="4000" b="1" dirty="0" err="1">
                <a:solidFill>
                  <a:srgbClr val="FFFF00"/>
                </a:solidFill>
                <a:latin typeface="+mn-lt"/>
              </a:rPr>
              <a:t>migrans</a:t>
            </a:r>
            <a:endParaRPr lang="en-US" sz="4000" b="1" dirty="0">
              <a:solidFill>
                <a:srgbClr val="FFFF00"/>
              </a:solidFill>
              <a:latin typeface="+mn-lt"/>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0706" name="Rectangle 2"/>
          <p:cNvSpPr>
            <a:spLocks noGrp="1" noChangeArrowheads="1"/>
          </p:cNvSpPr>
          <p:nvPr>
            <p:ph type="ctrTitle"/>
          </p:nvPr>
        </p:nvSpPr>
        <p:spPr/>
        <p:txBody>
          <a:bodyPr/>
          <a:lstStyle/>
          <a:p>
            <a:endParaRPr lang="en-US">
              <a:latin typeface="+mn-lt"/>
            </a:endParaRPr>
          </a:p>
        </p:txBody>
      </p:sp>
      <p:sp>
        <p:nvSpPr>
          <p:cNvPr id="840707" name="Rectangle 3"/>
          <p:cNvSpPr>
            <a:spLocks noGrp="1" noChangeArrowheads="1"/>
          </p:cNvSpPr>
          <p:nvPr>
            <p:ph type="subTitle" idx="1"/>
          </p:nvPr>
        </p:nvSpPr>
        <p:spPr/>
        <p:txBody>
          <a:bodyPr/>
          <a:lstStyle/>
          <a:p>
            <a:endParaRPr lang="en-US">
              <a:solidFill>
                <a:srgbClr val="FFFF00"/>
              </a:solidFill>
            </a:endParaRPr>
          </a:p>
        </p:txBody>
      </p:sp>
      <p:pic>
        <p:nvPicPr>
          <p:cNvPr id="840708" name="Picture 4" descr="10"/>
          <p:cNvPicPr>
            <a:picLocks noChangeAspect="1" noChangeArrowheads="1"/>
          </p:cNvPicPr>
          <p:nvPr/>
        </p:nvPicPr>
        <p:blipFill>
          <a:blip r:embed="rId2" cstate="print"/>
          <a:srcRect/>
          <a:stretch>
            <a:fillRect/>
          </a:stretch>
        </p:blipFill>
        <p:spPr bwMode="auto">
          <a:xfrm>
            <a:off x="3917950" y="914400"/>
            <a:ext cx="5226050" cy="5638800"/>
          </a:xfrm>
          <a:prstGeom prst="rect">
            <a:avLst/>
          </a:prstGeom>
          <a:noFill/>
        </p:spPr>
      </p:pic>
      <p:sp>
        <p:nvSpPr>
          <p:cNvPr id="840709" name="Rectangle 5"/>
          <p:cNvSpPr>
            <a:spLocks noChangeArrowheads="1"/>
          </p:cNvSpPr>
          <p:nvPr/>
        </p:nvSpPr>
        <p:spPr bwMode="auto">
          <a:xfrm>
            <a:off x="107950" y="152400"/>
            <a:ext cx="9036050" cy="584775"/>
          </a:xfrm>
          <a:prstGeom prst="rect">
            <a:avLst/>
          </a:prstGeom>
          <a:noFill/>
          <a:ln w="9525">
            <a:noFill/>
            <a:miter lim="800000"/>
            <a:headEnd/>
            <a:tailEnd/>
          </a:ln>
          <a:effectLst/>
        </p:spPr>
        <p:txBody>
          <a:bodyPr wrap="square" anchor="ctr">
            <a:spAutoFit/>
          </a:bodyPr>
          <a:lstStyle/>
          <a:p>
            <a:pPr algn="ctr"/>
            <a:r>
              <a:rPr lang="en-US" sz="3200" b="1" dirty="0">
                <a:solidFill>
                  <a:srgbClr val="FFFF00"/>
                </a:solidFill>
                <a:latin typeface="+mn-lt"/>
              </a:rPr>
              <a:t>Life cycle </a:t>
            </a:r>
            <a:r>
              <a:rPr lang="en-US" sz="3200" b="1" dirty="0" smtClean="0">
                <a:solidFill>
                  <a:srgbClr val="FFFF00"/>
                </a:solidFill>
                <a:latin typeface="+mn-lt"/>
              </a:rPr>
              <a:t>of animal hookworms in </a:t>
            </a:r>
            <a:r>
              <a:rPr lang="en-US" sz="3200" b="1" dirty="0">
                <a:solidFill>
                  <a:srgbClr val="FFFF00"/>
                </a:solidFill>
                <a:latin typeface="+mn-lt"/>
              </a:rPr>
              <a:t>humans </a:t>
            </a:r>
          </a:p>
        </p:txBody>
      </p:sp>
      <p:sp>
        <p:nvSpPr>
          <p:cNvPr id="840710" name="Freeform 6"/>
          <p:cNvSpPr>
            <a:spLocks/>
          </p:cNvSpPr>
          <p:nvPr/>
        </p:nvSpPr>
        <p:spPr bwMode="auto">
          <a:xfrm>
            <a:off x="3962400" y="1143000"/>
            <a:ext cx="5181600" cy="5410200"/>
          </a:xfrm>
          <a:custGeom>
            <a:avLst/>
            <a:gdLst/>
            <a:ahLst/>
            <a:cxnLst>
              <a:cxn ang="0">
                <a:pos x="2160" y="0"/>
              </a:cxn>
              <a:cxn ang="0">
                <a:pos x="2208" y="624"/>
              </a:cxn>
              <a:cxn ang="0">
                <a:pos x="2208" y="1056"/>
              </a:cxn>
              <a:cxn ang="0">
                <a:pos x="1776" y="1200"/>
              </a:cxn>
              <a:cxn ang="0">
                <a:pos x="1440" y="1728"/>
              </a:cxn>
              <a:cxn ang="0">
                <a:pos x="1440" y="1200"/>
              </a:cxn>
              <a:cxn ang="0">
                <a:pos x="912" y="1296"/>
              </a:cxn>
              <a:cxn ang="0">
                <a:pos x="768" y="1392"/>
              </a:cxn>
              <a:cxn ang="0">
                <a:pos x="624" y="1440"/>
              </a:cxn>
              <a:cxn ang="0">
                <a:pos x="432" y="1344"/>
              </a:cxn>
              <a:cxn ang="0">
                <a:pos x="144" y="1392"/>
              </a:cxn>
              <a:cxn ang="0">
                <a:pos x="0" y="1680"/>
              </a:cxn>
              <a:cxn ang="0">
                <a:pos x="288" y="3216"/>
              </a:cxn>
              <a:cxn ang="0">
                <a:pos x="1152" y="3408"/>
              </a:cxn>
              <a:cxn ang="0">
                <a:pos x="3072" y="3408"/>
              </a:cxn>
              <a:cxn ang="0">
                <a:pos x="3216" y="2496"/>
              </a:cxn>
              <a:cxn ang="0">
                <a:pos x="3264" y="0"/>
              </a:cxn>
              <a:cxn ang="0">
                <a:pos x="2160" y="0"/>
              </a:cxn>
            </a:cxnLst>
            <a:rect l="0" t="0" r="r" b="b"/>
            <a:pathLst>
              <a:path w="3264" h="3408">
                <a:moveTo>
                  <a:pt x="2160" y="0"/>
                </a:moveTo>
                <a:lnTo>
                  <a:pt x="2208" y="624"/>
                </a:lnTo>
                <a:lnTo>
                  <a:pt x="2208" y="1056"/>
                </a:lnTo>
                <a:lnTo>
                  <a:pt x="1776" y="1200"/>
                </a:lnTo>
                <a:lnTo>
                  <a:pt x="1440" y="1728"/>
                </a:lnTo>
                <a:lnTo>
                  <a:pt x="1440" y="1200"/>
                </a:lnTo>
                <a:lnTo>
                  <a:pt x="912" y="1296"/>
                </a:lnTo>
                <a:lnTo>
                  <a:pt x="768" y="1392"/>
                </a:lnTo>
                <a:lnTo>
                  <a:pt x="624" y="1440"/>
                </a:lnTo>
                <a:lnTo>
                  <a:pt x="432" y="1344"/>
                </a:lnTo>
                <a:lnTo>
                  <a:pt x="144" y="1392"/>
                </a:lnTo>
                <a:lnTo>
                  <a:pt x="0" y="1680"/>
                </a:lnTo>
                <a:lnTo>
                  <a:pt x="288" y="3216"/>
                </a:lnTo>
                <a:lnTo>
                  <a:pt x="1152" y="3408"/>
                </a:lnTo>
                <a:lnTo>
                  <a:pt x="3072" y="3408"/>
                </a:lnTo>
                <a:lnTo>
                  <a:pt x="3216" y="2496"/>
                </a:lnTo>
                <a:lnTo>
                  <a:pt x="3264" y="0"/>
                </a:lnTo>
                <a:lnTo>
                  <a:pt x="2160" y="0"/>
                </a:lnTo>
                <a:close/>
              </a:path>
            </a:pathLst>
          </a:custGeom>
          <a:solidFill>
            <a:schemeClr val="bg1"/>
          </a:solidFill>
          <a:ln w="9525">
            <a:solidFill>
              <a:schemeClr val="tx1"/>
            </a:solidFill>
            <a:round/>
            <a:headEnd/>
            <a:tailEnd/>
          </a:ln>
          <a:effectLst/>
        </p:spPr>
        <p:txBody>
          <a:bodyPr/>
          <a:lstStyle/>
          <a:p>
            <a:endParaRPr lang="en-US">
              <a:solidFill>
                <a:srgbClr val="FFFF00"/>
              </a:solidFill>
              <a:latin typeface="+mn-lt"/>
            </a:endParaRPr>
          </a:p>
        </p:txBody>
      </p:sp>
      <p:sp>
        <p:nvSpPr>
          <p:cNvPr id="10" name="Rectangle 9"/>
          <p:cNvSpPr/>
          <p:nvPr/>
        </p:nvSpPr>
        <p:spPr>
          <a:xfrm>
            <a:off x="3886200" y="3581400"/>
            <a:ext cx="52578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ER001"/>
          <p:cNvPicPr>
            <a:picLocks noChangeAspect="1" noChangeArrowheads="1"/>
          </p:cNvPicPr>
          <p:nvPr/>
        </p:nvPicPr>
        <p:blipFill>
          <a:blip r:embed="rId2" cstate="print">
            <a:lum bright="10000" contrast="10000"/>
          </a:blip>
          <a:srcRect l="17389" t="2786" r="20431"/>
          <a:stretch>
            <a:fillRect/>
          </a:stretch>
        </p:blipFill>
        <p:spPr bwMode="auto">
          <a:xfrm>
            <a:off x="0" y="607751"/>
            <a:ext cx="4708478" cy="6250249"/>
          </a:xfrm>
          <a:prstGeom prst="rect">
            <a:avLst/>
          </a:prstGeom>
          <a:noFill/>
        </p:spPr>
      </p:pic>
      <p:sp>
        <p:nvSpPr>
          <p:cNvPr id="10" name="Freeform 9"/>
          <p:cNvSpPr/>
          <p:nvPr/>
        </p:nvSpPr>
        <p:spPr bwMode="auto">
          <a:xfrm>
            <a:off x="153974" y="1752600"/>
            <a:ext cx="4412974" cy="399321"/>
          </a:xfrm>
          <a:custGeom>
            <a:avLst/>
            <a:gdLst>
              <a:gd name="connsiteX0" fmla="*/ 4412974 w 4412974"/>
              <a:gd name="connsiteY0" fmla="*/ 176684 h 399321"/>
              <a:gd name="connsiteX1" fmla="*/ 4381168 w 4412974"/>
              <a:gd name="connsiteY1" fmla="*/ 168733 h 399321"/>
              <a:gd name="connsiteX2" fmla="*/ 4357314 w 4412974"/>
              <a:gd name="connsiteY2" fmla="*/ 160782 h 399321"/>
              <a:gd name="connsiteX3" fmla="*/ 4293704 w 4412974"/>
              <a:gd name="connsiteY3" fmla="*/ 176684 h 399321"/>
              <a:gd name="connsiteX4" fmla="*/ 4269850 w 4412974"/>
              <a:gd name="connsiteY4" fmla="*/ 192587 h 399321"/>
              <a:gd name="connsiteX5" fmla="*/ 4261899 w 4412974"/>
              <a:gd name="connsiteY5" fmla="*/ 216441 h 399321"/>
              <a:gd name="connsiteX6" fmla="*/ 4238045 w 4412974"/>
              <a:gd name="connsiteY6" fmla="*/ 327759 h 399321"/>
              <a:gd name="connsiteX7" fmla="*/ 4198288 w 4412974"/>
              <a:gd name="connsiteY7" fmla="*/ 383418 h 399321"/>
              <a:gd name="connsiteX8" fmla="*/ 4150581 w 4412974"/>
              <a:gd name="connsiteY8" fmla="*/ 399321 h 399321"/>
              <a:gd name="connsiteX9" fmla="*/ 4126727 w 4412974"/>
              <a:gd name="connsiteY9" fmla="*/ 383418 h 399321"/>
              <a:gd name="connsiteX10" fmla="*/ 4094921 w 4412974"/>
              <a:gd name="connsiteY10" fmla="*/ 327759 h 399321"/>
              <a:gd name="connsiteX11" fmla="*/ 4079019 w 4412974"/>
              <a:gd name="connsiteY11" fmla="*/ 303905 h 399321"/>
              <a:gd name="connsiteX12" fmla="*/ 4071068 w 4412974"/>
              <a:gd name="connsiteY12" fmla="*/ 272100 h 399321"/>
              <a:gd name="connsiteX13" fmla="*/ 4047214 w 4412974"/>
              <a:gd name="connsiteY13" fmla="*/ 256197 h 399321"/>
              <a:gd name="connsiteX14" fmla="*/ 4031311 w 4412974"/>
              <a:gd name="connsiteY14" fmla="*/ 208490 h 399321"/>
              <a:gd name="connsiteX15" fmla="*/ 4007457 w 4412974"/>
              <a:gd name="connsiteY15" fmla="*/ 192587 h 399321"/>
              <a:gd name="connsiteX16" fmla="*/ 3951798 w 4412974"/>
              <a:gd name="connsiteY16" fmla="*/ 160782 h 399321"/>
              <a:gd name="connsiteX17" fmla="*/ 3872285 w 4412974"/>
              <a:gd name="connsiteY17" fmla="*/ 184636 h 399321"/>
              <a:gd name="connsiteX18" fmla="*/ 3856382 w 4412974"/>
              <a:gd name="connsiteY18" fmla="*/ 208490 h 399321"/>
              <a:gd name="connsiteX19" fmla="*/ 3840480 w 4412974"/>
              <a:gd name="connsiteY19" fmla="*/ 264149 h 399321"/>
              <a:gd name="connsiteX20" fmla="*/ 3824577 w 4412974"/>
              <a:gd name="connsiteY20" fmla="*/ 288003 h 399321"/>
              <a:gd name="connsiteX21" fmla="*/ 3800723 w 4412974"/>
              <a:gd name="connsiteY21" fmla="*/ 295954 h 399321"/>
              <a:gd name="connsiteX22" fmla="*/ 3745064 w 4412974"/>
              <a:gd name="connsiteY22" fmla="*/ 327759 h 399321"/>
              <a:gd name="connsiteX23" fmla="*/ 3673502 w 4412974"/>
              <a:gd name="connsiteY23" fmla="*/ 295954 h 399321"/>
              <a:gd name="connsiteX24" fmla="*/ 3641697 w 4412974"/>
              <a:gd name="connsiteY24" fmla="*/ 248246 h 399321"/>
              <a:gd name="connsiteX25" fmla="*/ 3641697 w 4412974"/>
              <a:gd name="connsiteY25" fmla="*/ 152830 h 399321"/>
              <a:gd name="connsiteX26" fmla="*/ 3657600 w 4412974"/>
              <a:gd name="connsiteY26" fmla="*/ 105123 h 399321"/>
              <a:gd name="connsiteX27" fmla="*/ 3649648 w 4412974"/>
              <a:gd name="connsiteY27" fmla="*/ 65366 h 399321"/>
              <a:gd name="connsiteX28" fmla="*/ 3641697 w 4412974"/>
              <a:gd name="connsiteY28" fmla="*/ 41512 h 399321"/>
              <a:gd name="connsiteX29" fmla="*/ 3586038 w 4412974"/>
              <a:gd name="connsiteY29" fmla="*/ 25610 h 399321"/>
              <a:gd name="connsiteX30" fmla="*/ 3546281 w 4412974"/>
              <a:gd name="connsiteY30" fmla="*/ 65366 h 399321"/>
              <a:gd name="connsiteX31" fmla="*/ 3498574 w 4412974"/>
              <a:gd name="connsiteY31" fmla="*/ 105123 h 399321"/>
              <a:gd name="connsiteX32" fmla="*/ 3466768 w 4412974"/>
              <a:gd name="connsiteY32" fmla="*/ 81269 h 399321"/>
              <a:gd name="connsiteX33" fmla="*/ 3427012 w 4412974"/>
              <a:gd name="connsiteY33" fmla="*/ 49463 h 399321"/>
              <a:gd name="connsiteX34" fmla="*/ 3371353 w 4412974"/>
              <a:gd name="connsiteY34" fmla="*/ 57415 h 399321"/>
              <a:gd name="connsiteX35" fmla="*/ 3339548 w 4412974"/>
              <a:gd name="connsiteY35" fmla="*/ 113074 h 399321"/>
              <a:gd name="connsiteX36" fmla="*/ 3283888 w 4412974"/>
              <a:gd name="connsiteY36" fmla="*/ 168733 h 399321"/>
              <a:gd name="connsiteX37" fmla="*/ 3260034 w 4412974"/>
              <a:gd name="connsiteY37" fmla="*/ 192587 h 399321"/>
              <a:gd name="connsiteX38" fmla="*/ 3212327 w 4412974"/>
              <a:gd name="connsiteY38" fmla="*/ 208490 h 399321"/>
              <a:gd name="connsiteX39" fmla="*/ 3164619 w 4412974"/>
              <a:gd name="connsiteY39" fmla="*/ 176684 h 399321"/>
              <a:gd name="connsiteX40" fmla="*/ 3140765 w 4412974"/>
              <a:gd name="connsiteY40" fmla="*/ 160782 h 399321"/>
              <a:gd name="connsiteX41" fmla="*/ 3116911 w 4412974"/>
              <a:gd name="connsiteY41" fmla="*/ 136928 h 399321"/>
              <a:gd name="connsiteX42" fmla="*/ 3101008 w 4412974"/>
              <a:gd name="connsiteY42" fmla="*/ 89220 h 399321"/>
              <a:gd name="connsiteX43" fmla="*/ 3085106 w 4412974"/>
              <a:gd name="connsiteY43" fmla="*/ 65366 h 399321"/>
              <a:gd name="connsiteX44" fmla="*/ 3013544 w 4412974"/>
              <a:gd name="connsiteY44" fmla="*/ 25610 h 399321"/>
              <a:gd name="connsiteX45" fmla="*/ 2934031 w 4412974"/>
              <a:gd name="connsiteY45" fmla="*/ 17658 h 399321"/>
              <a:gd name="connsiteX46" fmla="*/ 2878372 w 4412974"/>
              <a:gd name="connsiteY46" fmla="*/ 33561 h 399321"/>
              <a:gd name="connsiteX47" fmla="*/ 2775005 w 4412974"/>
              <a:gd name="connsiteY47" fmla="*/ 25610 h 399321"/>
              <a:gd name="connsiteX48" fmla="*/ 2671638 w 4412974"/>
              <a:gd name="connsiteY48" fmla="*/ 25610 h 399321"/>
              <a:gd name="connsiteX49" fmla="*/ 2639833 w 4412974"/>
              <a:gd name="connsiteY49" fmla="*/ 33561 h 399321"/>
              <a:gd name="connsiteX50" fmla="*/ 2401294 w 4412974"/>
              <a:gd name="connsiteY50" fmla="*/ 41512 h 399321"/>
              <a:gd name="connsiteX51" fmla="*/ 2138901 w 4412974"/>
              <a:gd name="connsiteY51" fmla="*/ 41512 h 399321"/>
              <a:gd name="connsiteX52" fmla="*/ 2107095 w 4412974"/>
              <a:gd name="connsiteY52" fmla="*/ 57415 h 399321"/>
              <a:gd name="connsiteX53" fmla="*/ 2083241 w 4412974"/>
              <a:gd name="connsiteY53" fmla="*/ 65366 h 399321"/>
              <a:gd name="connsiteX54" fmla="*/ 2059388 w 4412974"/>
              <a:gd name="connsiteY54" fmla="*/ 81269 h 399321"/>
              <a:gd name="connsiteX55" fmla="*/ 1948069 w 4412974"/>
              <a:gd name="connsiteY55" fmla="*/ 113074 h 399321"/>
              <a:gd name="connsiteX56" fmla="*/ 1916264 w 4412974"/>
              <a:gd name="connsiteY56" fmla="*/ 121025 h 399321"/>
              <a:gd name="connsiteX57" fmla="*/ 1868556 w 4412974"/>
              <a:gd name="connsiteY57" fmla="*/ 128977 h 399321"/>
              <a:gd name="connsiteX58" fmla="*/ 1844702 w 4412974"/>
              <a:gd name="connsiteY58" fmla="*/ 136928 h 399321"/>
              <a:gd name="connsiteX59" fmla="*/ 1685676 w 4412974"/>
              <a:gd name="connsiteY59" fmla="*/ 144879 h 399321"/>
              <a:gd name="connsiteX60" fmla="*/ 1637968 w 4412974"/>
              <a:gd name="connsiteY60" fmla="*/ 160782 h 399321"/>
              <a:gd name="connsiteX61" fmla="*/ 1606163 w 4412974"/>
              <a:gd name="connsiteY61" fmla="*/ 168733 h 399321"/>
              <a:gd name="connsiteX62" fmla="*/ 1558455 w 4412974"/>
              <a:gd name="connsiteY62" fmla="*/ 184636 h 399321"/>
              <a:gd name="connsiteX63" fmla="*/ 1510748 w 4412974"/>
              <a:gd name="connsiteY63" fmla="*/ 200538 h 399321"/>
              <a:gd name="connsiteX64" fmla="*/ 1486894 w 4412974"/>
              <a:gd name="connsiteY64" fmla="*/ 208490 h 399321"/>
              <a:gd name="connsiteX65" fmla="*/ 1351721 w 4412974"/>
              <a:gd name="connsiteY65" fmla="*/ 200538 h 399321"/>
              <a:gd name="connsiteX66" fmla="*/ 1327868 w 4412974"/>
              <a:gd name="connsiteY66" fmla="*/ 192587 h 399321"/>
              <a:gd name="connsiteX67" fmla="*/ 1296062 w 4412974"/>
              <a:gd name="connsiteY67" fmla="*/ 184636 h 399321"/>
              <a:gd name="connsiteX68" fmla="*/ 1272208 w 4412974"/>
              <a:gd name="connsiteY68" fmla="*/ 176684 h 399321"/>
              <a:gd name="connsiteX69" fmla="*/ 1184744 w 4412974"/>
              <a:gd name="connsiteY69" fmla="*/ 160782 h 399321"/>
              <a:gd name="connsiteX70" fmla="*/ 667909 w 4412974"/>
              <a:gd name="connsiteY70" fmla="*/ 152830 h 399321"/>
              <a:gd name="connsiteX71" fmla="*/ 604299 w 4412974"/>
              <a:gd name="connsiteY71" fmla="*/ 121025 h 399321"/>
              <a:gd name="connsiteX72" fmla="*/ 516834 w 4412974"/>
              <a:gd name="connsiteY72" fmla="*/ 97171 h 399321"/>
              <a:gd name="connsiteX73" fmla="*/ 469127 w 4412974"/>
              <a:gd name="connsiteY73" fmla="*/ 89220 h 399321"/>
              <a:gd name="connsiteX74" fmla="*/ 389614 w 4412974"/>
              <a:gd name="connsiteY74" fmla="*/ 65366 h 399321"/>
              <a:gd name="connsiteX75" fmla="*/ 365760 w 4412974"/>
              <a:gd name="connsiteY75" fmla="*/ 57415 h 399321"/>
              <a:gd name="connsiteX76" fmla="*/ 190831 w 4412974"/>
              <a:gd name="connsiteY76" fmla="*/ 41512 h 399321"/>
              <a:gd name="connsiteX77" fmla="*/ 143123 w 4412974"/>
              <a:gd name="connsiteY77" fmla="*/ 33561 h 399321"/>
              <a:gd name="connsiteX78" fmla="*/ 111318 w 4412974"/>
              <a:gd name="connsiteY78" fmla="*/ 17658 h 399321"/>
              <a:gd name="connsiteX79" fmla="*/ 71561 w 4412974"/>
              <a:gd name="connsiteY79" fmla="*/ 9707 h 399321"/>
              <a:gd name="connsiteX80" fmla="*/ 47708 w 4412974"/>
              <a:gd name="connsiteY80" fmla="*/ 1756 h 399321"/>
              <a:gd name="connsiteX81" fmla="*/ 0 w 4412974"/>
              <a:gd name="connsiteY81" fmla="*/ 1756 h 3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12974" h="399321">
                <a:moveTo>
                  <a:pt x="4412974" y="176684"/>
                </a:moveTo>
                <a:cubicBezTo>
                  <a:pt x="4402372" y="174034"/>
                  <a:pt x="4391676" y="171735"/>
                  <a:pt x="4381168" y="168733"/>
                </a:cubicBezTo>
                <a:cubicBezTo>
                  <a:pt x="4373109" y="166431"/>
                  <a:pt x="4365661" y="160023"/>
                  <a:pt x="4357314" y="160782"/>
                </a:cubicBezTo>
                <a:cubicBezTo>
                  <a:pt x="4335548" y="162761"/>
                  <a:pt x="4293704" y="176684"/>
                  <a:pt x="4293704" y="176684"/>
                </a:cubicBezTo>
                <a:cubicBezTo>
                  <a:pt x="4285753" y="181985"/>
                  <a:pt x="4275820" y="185125"/>
                  <a:pt x="4269850" y="192587"/>
                </a:cubicBezTo>
                <a:cubicBezTo>
                  <a:pt x="4264614" y="199132"/>
                  <a:pt x="4263398" y="208195"/>
                  <a:pt x="4261899" y="216441"/>
                </a:cubicBezTo>
                <a:cubicBezTo>
                  <a:pt x="4256432" y="246512"/>
                  <a:pt x="4257126" y="299138"/>
                  <a:pt x="4238045" y="327759"/>
                </a:cubicBezTo>
                <a:cubicBezTo>
                  <a:pt x="4231860" y="337036"/>
                  <a:pt x="4204205" y="379473"/>
                  <a:pt x="4198288" y="383418"/>
                </a:cubicBezTo>
                <a:cubicBezTo>
                  <a:pt x="4184341" y="392716"/>
                  <a:pt x="4150581" y="399321"/>
                  <a:pt x="4150581" y="399321"/>
                </a:cubicBezTo>
                <a:cubicBezTo>
                  <a:pt x="4142630" y="394020"/>
                  <a:pt x="4133484" y="390175"/>
                  <a:pt x="4126727" y="383418"/>
                </a:cubicBezTo>
                <a:cubicBezTo>
                  <a:pt x="4113812" y="370503"/>
                  <a:pt x="4103236" y="342310"/>
                  <a:pt x="4094921" y="327759"/>
                </a:cubicBezTo>
                <a:cubicBezTo>
                  <a:pt x="4090180" y="319462"/>
                  <a:pt x="4084320" y="311856"/>
                  <a:pt x="4079019" y="303905"/>
                </a:cubicBezTo>
                <a:cubicBezTo>
                  <a:pt x="4076369" y="293303"/>
                  <a:pt x="4077130" y="281193"/>
                  <a:pt x="4071068" y="272100"/>
                </a:cubicBezTo>
                <a:cubicBezTo>
                  <a:pt x="4065767" y="264149"/>
                  <a:pt x="4052279" y="264301"/>
                  <a:pt x="4047214" y="256197"/>
                </a:cubicBezTo>
                <a:cubicBezTo>
                  <a:pt x="4038330" y="241982"/>
                  <a:pt x="4045258" y="217788"/>
                  <a:pt x="4031311" y="208490"/>
                </a:cubicBezTo>
                <a:cubicBezTo>
                  <a:pt x="4023360" y="203189"/>
                  <a:pt x="4015754" y="197328"/>
                  <a:pt x="4007457" y="192587"/>
                </a:cubicBezTo>
                <a:cubicBezTo>
                  <a:pt x="3936827" y="152226"/>
                  <a:pt x="4009925" y="199532"/>
                  <a:pt x="3951798" y="160782"/>
                </a:cubicBezTo>
                <a:cubicBezTo>
                  <a:pt x="3923833" y="165443"/>
                  <a:pt x="3895399" y="165375"/>
                  <a:pt x="3872285" y="184636"/>
                </a:cubicBezTo>
                <a:cubicBezTo>
                  <a:pt x="3864944" y="190754"/>
                  <a:pt x="3861683" y="200539"/>
                  <a:pt x="3856382" y="208490"/>
                </a:cubicBezTo>
                <a:cubicBezTo>
                  <a:pt x="3853835" y="218679"/>
                  <a:pt x="3846183" y="252743"/>
                  <a:pt x="3840480" y="264149"/>
                </a:cubicBezTo>
                <a:cubicBezTo>
                  <a:pt x="3836206" y="272696"/>
                  <a:pt x="3832039" y="282033"/>
                  <a:pt x="3824577" y="288003"/>
                </a:cubicBezTo>
                <a:cubicBezTo>
                  <a:pt x="3818032" y="293239"/>
                  <a:pt x="3808427" y="292652"/>
                  <a:pt x="3800723" y="295954"/>
                </a:cubicBezTo>
                <a:cubicBezTo>
                  <a:pt x="3772480" y="308058"/>
                  <a:pt x="3769018" y="311791"/>
                  <a:pt x="3745064" y="327759"/>
                </a:cubicBezTo>
                <a:cubicBezTo>
                  <a:pt x="3699169" y="320110"/>
                  <a:pt x="3699755" y="329708"/>
                  <a:pt x="3673502" y="295954"/>
                </a:cubicBezTo>
                <a:cubicBezTo>
                  <a:pt x="3661768" y="280867"/>
                  <a:pt x="3641697" y="248246"/>
                  <a:pt x="3641697" y="248246"/>
                </a:cubicBezTo>
                <a:cubicBezTo>
                  <a:pt x="3630394" y="203033"/>
                  <a:pt x="3628811" y="212965"/>
                  <a:pt x="3641697" y="152830"/>
                </a:cubicBezTo>
                <a:cubicBezTo>
                  <a:pt x="3645209" y="136439"/>
                  <a:pt x="3657600" y="105123"/>
                  <a:pt x="3657600" y="105123"/>
                </a:cubicBezTo>
                <a:cubicBezTo>
                  <a:pt x="3654949" y="91871"/>
                  <a:pt x="3652926" y="78477"/>
                  <a:pt x="3649648" y="65366"/>
                </a:cubicBezTo>
                <a:cubicBezTo>
                  <a:pt x="3647615" y="57235"/>
                  <a:pt x="3647624" y="47439"/>
                  <a:pt x="3641697" y="41512"/>
                </a:cubicBezTo>
                <a:cubicBezTo>
                  <a:pt x="3637895" y="37710"/>
                  <a:pt x="3586313" y="25679"/>
                  <a:pt x="3586038" y="25610"/>
                </a:cubicBezTo>
                <a:cubicBezTo>
                  <a:pt x="3542309" y="54762"/>
                  <a:pt x="3579409" y="25612"/>
                  <a:pt x="3546281" y="65366"/>
                </a:cubicBezTo>
                <a:cubicBezTo>
                  <a:pt x="3527148" y="88326"/>
                  <a:pt x="3522030" y="89485"/>
                  <a:pt x="3498574" y="105123"/>
                </a:cubicBezTo>
                <a:cubicBezTo>
                  <a:pt x="3487972" y="97172"/>
                  <a:pt x="3476139" y="90640"/>
                  <a:pt x="3466768" y="81269"/>
                </a:cubicBezTo>
                <a:cubicBezTo>
                  <a:pt x="3430801" y="45302"/>
                  <a:pt x="3473453" y="64945"/>
                  <a:pt x="3427012" y="49463"/>
                </a:cubicBezTo>
                <a:cubicBezTo>
                  <a:pt x="3408459" y="52114"/>
                  <a:pt x="3388479" y="49803"/>
                  <a:pt x="3371353" y="57415"/>
                </a:cubicBezTo>
                <a:cubicBezTo>
                  <a:pt x="3363850" y="60750"/>
                  <a:pt x="3341150" y="110404"/>
                  <a:pt x="3339548" y="113074"/>
                </a:cubicBezTo>
                <a:cubicBezTo>
                  <a:pt x="3307650" y="166237"/>
                  <a:pt x="3323875" y="155404"/>
                  <a:pt x="3283888" y="168733"/>
                </a:cubicBezTo>
                <a:cubicBezTo>
                  <a:pt x="3275937" y="176684"/>
                  <a:pt x="3269864" y="187126"/>
                  <a:pt x="3260034" y="192587"/>
                </a:cubicBezTo>
                <a:cubicBezTo>
                  <a:pt x="3245381" y="200728"/>
                  <a:pt x="3212327" y="208490"/>
                  <a:pt x="3212327" y="208490"/>
                </a:cubicBezTo>
                <a:lnTo>
                  <a:pt x="3164619" y="176684"/>
                </a:lnTo>
                <a:cubicBezTo>
                  <a:pt x="3156668" y="171383"/>
                  <a:pt x="3147522" y="167539"/>
                  <a:pt x="3140765" y="160782"/>
                </a:cubicBezTo>
                <a:lnTo>
                  <a:pt x="3116911" y="136928"/>
                </a:lnTo>
                <a:cubicBezTo>
                  <a:pt x="3111610" y="121025"/>
                  <a:pt x="3110306" y="103168"/>
                  <a:pt x="3101008" y="89220"/>
                </a:cubicBezTo>
                <a:cubicBezTo>
                  <a:pt x="3095707" y="81269"/>
                  <a:pt x="3092298" y="71659"/>
                  <a:pt x="3085106" y="65366"/>
                </a:cubicBezTo>
                <a:cubicBezTo>
                  <a:pt x="3070049" y="52191"/>
                  <a:pt x="3038153" y="29396"/>
                  <a:pt x="3013544" y="25610"/>
                </a:cubicBezTo>
                <a:cubicBezTo>
                  <a:pt x="2987217" y="21560"/>
                  <a:pt x="2960535" y="20309"/>
                  <a:pt x="2934031" y="17658"/>
                </a:cubicBezTo>
                <a:cubicBezTo>
                  <a:pt x="2922780" y="21409"/>
                  <a:pt x="2888360" y="33561"/>
                  <a:pt x="2878372" y="33561"/>
                </a:cubicBezTo>
                <a:cubicBezTo>
                  <a:pt x="2843815" y="33561"/>
                  <a:pt x="2809461" y="28260"/>
                  <a:pt x="2775005" y="25610"/>
                </a:cubicBezTo>
                <a:cubicBezTo>
                  <a:pt x="2728369" y="10063"/>
                  <a:pt x="2751586" y="14189"/>
                  <a:pt x="2671638" y="25610"/>
                </a:cubicBezTo>
                <a:cubicBezTo>
                  <a:pt x="2660820" y="27155"/>
                  <a:pt x="2650742" y="32919"/>
                  <a:pt x="2639833" y="33561"/>
                </a:cubicBezTo>
                <a:cubicBezTo>
                  <a:pt x="2560413" y="38233"/>
                  <a:pt x="2480807" y="38862"/>
                  <a:pt x="2401294" y="41512"/>
                </a:cubicBezTo>
                <a:cubicBezTo>
                  <a:pt x="2388645" y="41060"/>
                  <a:pt x="2210801" y="17545"/>
                  <a:pt x="2138901" y="41512"/>
                </a:cubicBezTo>
                <a:cubicBezTo>
                  <a:pt x="2127656" y="45260"/>
                  <a:pt x="2117990" y="52746"/>
                  <a:pt x="2107095" y="57415"/>
                </a:cubicBezTo>
                <a:cubicBezTo>
                  <a:pt x="2099391" y="60717"/>
                  <a:pt x="2091192" y="62716"/>
                  <a:pt x="2083241" y="65366"/>
                </a:cubicBezTo>
                <a:cubicBezTo>
                  <a:pt x="2075290" y="70667"/>
                  <a:pt x="2068120" y="77388"/>
                  <a:pt x="2059388" y="81269"/>
                </a:cubicBezTo>
                <a:cubicBezTo>
                  <a:pt x="2030062" y="94303"/>
                  <a:pt x="1976940" y="105856"/>
                  <a:pt x="1948069" y="113074"/>
                </a:cubicBezTo>
                <a:cubicBezTo>
                  <a:pt x="1937467" y="115724"/>
                  <a:pt x="1927043" y="119228"/>
                  <a:pt x="1916264" y="121025"/>
                </a:cubicBezTo>
                <a:cubicBezTo>
                  <a:pt x="1900361" y="123676"/>
                  <a:pt x="1884294" y="125480"/>
                  <a:pt x="1868556" y="128977"/>
                </a:cubicBezTo>
                <a:cubicBezTo>
                  <a:pt x="1860374" y="130795"/>
                  <a:pt x="1853052" y="136202"/>
                  <a:pt x="1844702" y="136928"/>
                </a:cubicBezTo>
                <a:cubicBezTo>
                  <a:pt x="1791827" y="141526"/>
                  <a:pt x="1738685" y="142229"/>
                  <a:pt x="1685676" y="144879"/>
                </a:cubicBezTo>
                <a:cubicBezTo>
                  <a:pt x="1669773" y="150180"/>
                  <a:pt x="1654024" y="155965"/>
                  <a:pt x="1637968" y="160782"/>
                </a:cubicBezTo>
                <a:cubicBezTo>
                  <a:pt x="1627501" y="163922"/>
                  <a:pt x="1616630" y="165593"/>
                  <a:pt x="1606163" y="168733"/>
                </a:cubicBezTo>
                <a:cubicBezTo>
                  <a:pt x="1590107" y="173550"/>
                  <a:pt x="1574358" y="179335"/>
                  <a:pt x="1558455" y="184636"/>
                </a:cubicBezTo>
                <a:lnTo>
                  <a:pt x="1510748" y="200538"/>
                </a:lnTo>
                <a:lnTo>
                  <a:pt x="1486894" y="208490"/>
                </a:lnTo>
                <a:cubicBezTo>
                  <a:pt x="1441836" y="205839"/>
                  <a:pt x="1396633" y="205029"/>
                  <a:pt x="1351721" y="200538"/>
                </a:cubicBezTo>
                <a:cubicBezTo>
                  <a:pt x="1343382" y="199704"/>
                  <a:pt x="1335927" y="194889"/>
                  <a:pt x="1327868" y="192587"/>
                </a:cubicBezTo>
                <a:cubicBezTo>
                  <a:pt x="1317360" y="189585"/>
                  <a:pt x="1306570" y="187638"/>
                  <a:pt x="1296062" y="184636"/>
                </a:cubicBezTo>
                <a:cubicBezTo>
                  <a:pt x="1288003" y="182333"/>
                  <a:pt x="1280267" y="178987"/>
                  <a:pt x="1272208" y="176684"/>
                </a:cubicBezTo>
                <a:cubicBezTo>
                  <a:pt x="1246438" y="169321"/>
                  <a:pt x="1209690" y="161475"/>
                  <a:pt x="1184744" y="160782"/>
                </a:cubicBezTo>
                <a:cubicBezTo>
                  <a:pt x="1012512" y="155998"/>
                  <a:pt x="840187" y="155481"/>
                  <a:pt x="667909" y="152830"/>
                </a:cubicBezTo>
                <a:cubicBezTo>
                  <a:pt x="646706" y="142228"/>
                  <a:pt x="626789" y="128521"/>
                  <a:pt x="604299" y="121025"/>
                </a:cubicBezTo>
                <a:cubicBezTo>
                  <a:pt x="573468" y="110748"/>
                  <a:pt x="552700" y="103148"/>
                  <a:pt x="516834" y="97171"/>
                </a:cubicBezTo>
                <a:lnTo>
                  <a:pt x="469127" y="89220"/>
                </a:lnTo>
                <a:cubicBezTo>
                  <a:pt x="414167" y="61740"/>
                  <a:pt x="460892" y="81205"/>
                  <a:pt x="389614" y="65366"/>
                </a:cubicBezTo>
                <a:cubicBezTo>
                  <a:pt x="381432" y="63548"/>
                  <a:pt x="374027" y="58793"/>
                  <a:pt x="365760" y="57415"/>
                </a:cubicBezTo>
                <a:cubicBezTo>
                  <a:pt x="325402" y="50689"/>
                  <a:pt x="223746" y="44044"/>
                  <a:pt x="190831" y="41512"/>
                </a:cubicBezTo>
                <a:cubicBezTo>
                  <a:pt x="174928" y="38862"/>
                  <a:pt x="158565" y="38194"/>
                  <a:pt x="143123" y="33561"/>
                </a:cubicBezTo>
                <a:cubicBezTo>
                  <a:pt x="131770" y="30155"/>
                  <a:pt x="122563" y="21406"/>
                  <a:pt x="111318" y="17658"/>
                </a:cubicBezTo>
                <a:cubicBezTo>
                  <a:pt x="98497" y="13384"/>
                  <a:pt x="84672" y="12985"/>
                  <a:pt x="71561" y="9707"/>
                </a:cubicBezTo>
                <a:cubicBezTo>
                  <a:pt x="63430" y="7674"/>
                  <a:pt x="56038" y="2682"/>
                  <a:pt x="47708" y="1756"/>
                </a:cubicBezTo>
                <a:cubicBezTo>
                  <a:pt x="31903" y="0"/>
                  <a:pt x="15903" y="1756"/>
                  <a:pt x="0" y="1756"/>
                </a:cubicBezTo>
              </a:path>
            </a:pathLst>
          </a:custGeom>
          <a:noFill/>
          <a:ln w="76200" cap="flat" cmpd="sng" algn="ctr">
            <a:solidFill>
              <a:srgbClr val="FF0000"/>
            </a:solidFill>
            <a:prstDash val="solid"/>
            <a:round/>
            <a:headEnd type="none" w="med" len="med"/>
            <a:tailEnd type="none" w="med" len="med"/>
          </a:ln>
          <a:effectLst/>
          <a:scene3d>
            <a:camera prst="orthographicFront"/>
            <a:lightRig rig="morning" dir="t"/>
          </a:scene3d>
          <a:sp3d contourW="12700">
            <a:bevelT w="95250" h="95250" prst="angle"/>
            <a:bevelB w="88900" h="88900" prst="angle"/>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solidFill>
              <a:effectLst/>
              <a:latin typeface="+mn-lt"/>
            </a:endParaRPr>
          </a:p>
        </p:txBody>
      </p:sp>
      <p:sp>
        <p:nvSpPr>
          <p:cNvPr id="11" name="TextBox 10"/>
          <p:cNvSpPr txBox="1"/>
          <p:nvPr/>
        </p:nvSpPr>
        <p:spPr>
          <a:xfrm>
            <a:off x="0" y="0"/>
            <a:ext cx="5080237" cy="584775"/>
          </a:xfrm>
          <a:prstGeom prst="rect">
            <a:avLst/>
          </a:prstGeom>
          <a:noFill/>
        </p:spPr>
        <p:txBody>
          <a:bodyPr wrap="none" rtlCol="0">
            <a:spAutoFit/>
          </a:bodyPr>
          <a:lstStyle/>
          <a:p>
            <a:r>
              <a:rPr lang="en-US" sz="3200" b="1" dirty="0" err="1" smtClean="0">
                <a:solidFill>
                  <a:srgbClr val="FFFF00"/>
                </a:solidFill>
                <a:latin typeface="+mn-lt"/>
              </a:rPr>
              <a:t>Cutaneous</a:t>
            </a:r>
            <a:r>
              <a:rPr lang="en-US" sz="3200" b="1" dirty="0" smtClean="0">
                <a:solidFill>
                  <a:srgbClr val="FFFF00"/>
                </a:solidFill>
                <a:latin typeface="+mn-lt"/>
              </a:rPr>
              <a:t> larva </a:t>
            </a:r>
            <a:r>
              <a:rPr lang="en-US" sz="3200" b="1" dirty="0" err="1" smtClean="0">
                <a:solidFill>
                  <a:srgbClr val="FFFF00"/>
                </a:solidFill>
                <a:latin typeface="+mn-lt"/>
              </a:rPr>
              <a:t>migrans</a:t>
            </a:r>
            <a:endParaRPr lang="en-US" sz="3200" b="1" dirty="0" smtClean="0">
              <a:solidFill>
                <a:srgbClr val="FFFF00"/>
              </a:solidFill>
              <a:latin typeface="+mn-lt"/>
            </a:endParaRPr>
          </a:p>
        </p:txBody>
      </p:sp>
      <p:grpSp>
        <p:nvGrpSpPr>
          <p:cNvPr id="2" name="Group 20"/>
          <p:cNvGrpSpPr/>
          <p:nvPr/>
        </p:nvGrpSpPr>
        <p:grpSpPr>
          <a:xfrm>
            <a:off x="4724400" y="0"/>
            <a:ext cx="4419600" cy="3657600"/>
            <a:chOff x="4724400" y="0"/>
            <a:chExt cx="4419600" cy="3657600"/>
          </a:xfrm>
        </p:grpSpPr>
        <p:pic>
          <p:nvPicPr>
            <p:cNvPr id="1211395" name="Picture 3" descr="?attid=0"/>
            <p:cNvPicPr>
              <a:picLocks noChangeAspect="1" noChangeArrowheads="1"/>
            </p:cNvPicPr>
            <p:nvPr/>
          </p:nvPicPr>
          <p:blipFill>
            <a:blip r:embed="rId3" cstate="print"/>
            <a:srcRect/>
            <a:stretch>
              <a:fillRect/>
            </a:stretch>
          </p:blipFill>
          <p:spPr bwMode="auto">
            <a:xfrm rot="1313069">
              <a:off x="5105400" y="457200"/>
              <a:ext cx="3810000" cy="2857500"/>
            </a:xfrm>
            <a:prstGeom prst="rect">
              <a:avLst/>
            </a:prstGeom>
            <a:noFill/>
          </p:spPr>
        </p:pic>
        <p:sp>
          <p:nvSpPr>
            <p:cNvPr id="12" name="Rectangle 11"/>
            <p:cNvSpPr/>
            <p:nvPr/>
          </p:nvSpPr>
          <p:spPr>
            <a:xfrm>
              <a:off x="8458200" y="0"/>
              <a:ext cx="6858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24400" y="685800"/>
              <a:ext cx="381000" cy="274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7581900" y="2095500"/>
              <a:ext cx="381000" cy="274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6200000">
              <a:off x="6210300" y="-1181100"/>
              <a:ext cx="381000" cy="274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attid=0"/>
            <p:cNvPicPr>
              <a:picLocks noChangeAspect="1" noChangeArrowheads="1"/>
            </p:cNvPicPr>
            <p:nvPr/>
          </p:nvPicPr>
          <p:blipFill>
            <a:blip r:embed="rId4" cstate="print"/>
            <a:srcRect/>
            <a:stretch>
              <a:fillRect/>
            </a:stretch>
          </p:blipFill>
          <p:spPr bwMode="auto">
            <a:xfrm rot="5400000">
              <a:off x="4686300" y="800100"/>
              <a:ext cx="1066800" cy="228600"/>
            </a:xfrm>
            <a:prstGeom prst="rect">
              <a:avLst/>
            </a:prstGeom>
            <a:noFill/>
            <a:ln>
              <a:noFill/>
            </a:ln>
          </p:spPr>
        </p:pic>
        <p:pic>
          <p:nvPicPr>
            <p:cNvPr id="17" name="Picture 3" descr="?attid=0"/>
            <p:cNvPicPr>
              <a:picLocks noChangeAspect="1" noChangeArrowheads="1"/>
            </p:cNvPicPr>
            <p:nvPr/>
          </p:nvPicPr>
          <p:blipFill>
            <a:blip r:embed="rId5" cstate="print"/>
            <a:srcRect/>
            <a:stretch>
              <a:fillRect/>
            </a:stretch>
          </p:blipFill>
          <p:spPr bwMode="auto">
            <a:xfrm rot="5400000">
              <a:off x="4952999" y="685803"/>
              <a:ext cx="914401" cy="304800"/>
            </a:xfrm>
            <a:prstGeom prst="rect">
              <a:avLst/>
            </a:prstGeom>
            <a:noFill/>
            <a:ln>
              <a:noFill/>
            </a:ln>
          </p:spPr>
        </p:pic>
        <p:pic>
          <p:nvPicPr>
            <p:cNvPr id="18" name="Picture 3" descr="?attid=0"/>
            <p:cNvPicPr>
              <a:picLocks noChangeAspect="1" noChangeArrowheads="1"/>
            </p:cNvPicPr>
            <p:nvPr/>
          </p:nvPicPr>
          <p:blipFill>
            <a:blip r:embed="rId6" cstate="print"/>
            <a:srcRect/>
            <a:stretch>
              <a:fillRect/>
            </a:stretch>
          </p:blipFill>
          <p:spPr bwMode="auto">
            <a:xfrm rot="5400000">
              <a:off x="5219701" y="571502"/>
              <a:ext cx="685800" cy="304800"/>
            </a:xfrm>
            <a:prstGeom prst="rect">
              <a:avLst/>
            </a:prstGeom>
            <a:noFill/>
            <a:ln>
              <a:noFill/>
            </a:ln>
          </p:spPr>
        </p:pic>
        <p:pic>
          <p:nvPicPr>
            <p:cNvPr id="20" name="Picture 3" descr="?attid=0"/>
            <p:cNvPicPr>
              <a:picLocks noChangeAspect="1" noChangeArrowheads="1"/>
            </p:cNvPicPr>
            <p:nvPr/>
          </p:nvPicPr>
          <p:blipFill>
            <a:blip r:embed="rId7" cstate="print"/>
            <a:srcRect/>
            <a:stretch>
              <a:fillRect/>
            </a:stretch>
          </p:blipFill>
          <p:spPr bwMode="auto">
            <a:xfrm>
              <a:off x="7086600" y="381000"/>
              <a:ext cx="1295400" cy="431800"/>
            </a:xfrm>
            <a:prstGeom prst="rect">
              <a:avLst/>
            </a:prstGeom>
            <a:noFill/>
            <a:ln>
              <a:noFill/>
            </a:ln>
          </p:spPr>
        </p:pic>
      </p:grpSp>
      <p:sp>
        <p:nvSpPr>
          <p:cNvPr id="22" name="Rectangle 21"/>
          <p:cNvSpPr/>
          <p:nvPr/>
        </p:nvSpPr>
        <p:spPr>
          <a:xfrm>
            <a:off x="7239000" y="3505200"/>
            <a:ext cx="16764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11394" name="Picture 2" descr="CLM-01"/>
          <p:cNvPicPr>
            <a:picLocks noChangeAspect="1" noChangeArrowheads="1"/>
          </p:cNvPicPr>
          <p:nvPr/>
        </p:nvPicPr>
        <p:blipFill>
          <a:blip r:embed="rId8" cstate="print"/>
          <a:srcRect r="6702" b="13169"/>
          <a:stretch>
            <a:fillRect/>
          </a:stretch>
        </p:blipFill>
        <p:spPr bwMode="auto">
          <a:xfrm>
            <a:off x="4953000" y="3429000"/>
            <a:ext cx="3882949" cy="3200400"/>
          </a:xfrm>
          <a:prstGeom prst="rect">
            <a:avLst/>
          </a:prstGeom>
          <a:noFill/>
        </p:spPr>
      </p:pic>
      <p:sp>
        <p:nvSpPr>
          <p:cNvPr id="21" name="TextBox 20"/>
          <p:cNvSpPr txBox="1"/>
          <p:nvPr/>
        </p:nvSpPr>
        <p:spPr>
          <a:xfrm>
            <a:off x="1524000" y="1290935"/>
            <a:ext cx="1672253" cy="461665"/>
          </a:xfrm>
          <a:prstGeom prst="rect">
            <a:avLst/>
          </a:prstGeom>
          <a:solidFill>
            <a:schemeClr val="tx2"/>
          </a:solidFill>
          <a:effectLst>
            <a:softEdge rad="63500"/>
          </a:effectLst>
        </p:spPr>
        <p:txBody>
          <a:bodyPr wrap="none" rtlCol="0">
            <a:spAutoFit/>
          </a:bodyPr>
          <a:lstStyle/>
          <a:p>
            <a:r>
              <a:rPr lang="en-US" sz="2400" b="1" dirty="0" smtClean="0">
                <a:solidFill>
                  <a:schemeClr val="bg1"/>
                </a:solidFill>
                <a:latin typeface="+mn-lt"/>
              </a:rPr>
              <a:t>Epidermis</a:t>
            </a:r>
            <a:endParaRPr lang="en-US" sz="2400" b="1" dirty="0">
              <a:solidFill>
                <a:schemeClr val="bg1"/>
              </a:solidFill>
              <a:latin typeface="+mn-lt"/>
            </a:endParaRPr>
          </a:p>
        </p:txBody>
      </p:sp>
      <p:sp>
        <p:nvSpPr>
          <p:cNvPr id="19" name="TextBox 18"/>
          <p:cNvSpPr txBox="1"/>
          <p:nvPr/>
        </p:nvSpPr>
        <p:spPr>
          <a:xfrm>
            <a:off x="838200" y="3200400"/>
            <a:ext cx="1229824" cy="461665"/>
          </a:xfrm>
          <a:prstGeom prst="rect">
            <a:avLst/>
          </a:prstGeom>
          <a:solidFill>
            <a:schemeClr val="tx2"/>
          </a:solidFill>
          <a:effectLst>
            <a:softEdge rad="63500"/>
          </a:effectLst>
        </p:spPr>
        <p:txBody>
          <a:bodyPr wrap="none" rtlCol="0">
            <a:spAutoFit/>
          </a:bodyPr>
          <a:lstStyle/>
          <a:p>
            <a:r>
              <a:rPr lang="en-US" sz="2400" b="1" dirty="0" smtClean="0">
                <a:solidFill>
                  <a:schemeClr val="bg1"/>
                </a:solidFill>
                <a:latin typeface="+mn-lt"/>
              </a:rPr>
              <a:t>Dermis</a:t>
            </a:r>
            <a:endParaRPr lang="en-US" sz="2400" b="1" dirty="0">
              <a:solidFill>
                <a:schemeClr val="bg1"/>
              </a:solidFill>
              <a:latin typeface="+mn-lt"/>
            </a:endParaRPr>
          </a:p>
        </p:txBody>
      </p:sp>
      <p:sp>
        <p:nvSpPr>
          <p:cNvPr id="23" name="TextBox 22"/>
          <p:cNvSpPr txBox="1"/>
          <p:nvPr/>
        </p:nvSpPr>
        <p:spPr>
          <a:xfrm>
            <a:off x="762000" y="5105400"/>
            <a:ext cx="2765501" cy="461665"/>
          </a:xfrm>
          <a:prstGeom prst="rect">
            <a:avLst/>
          </a:prstGeom>
          <a:solidFill>
            <a:schemeClr val="tx2"/>
          </a:solidFill>
          <a:effectLst>
            <a:softEdge rad="63500"/>
          </a:effectLst>
        </p:spPr>
        <p:txBody>
          <a:bodyPr wrap="none" rtlCol="0">
            <a:spAutoFit/>
          </a:bodyPr>
          <a:lstStyle/>
          <a:p>
            <a:r>
              <a:rPr lang="en-US" sz="2400" b="1" dirty="0" smtClean="0">
                <a:solidFill>
                  <a:schemeClr val="bg1"/>
                </a:solidFill>
                <a:latin typeface="+mn-lt"/>
              </a:rPr>
              <a:t>Subcutaneous fat</a:t>
            </a:r>
            <a:endParaRPr lang="en-US" sz="2400" b="1" dirty="0">
              <a:solidFill>
                <a:schemeClr val="bg1"/>
              </a:solidFill>
              <a:latin typeface="+mn-lt"/>
            </a:endParaRPr>
          </a:p>
        </p:txBody>
      </p:sp>
      <p:pic>
        <p:nvPicPr>
          <p:cNvPr id="6" name="Picture 4" descr="C:\Users\Owner\AppData\Local\Microsoft\Windows\Temporary Internet Files\Content.IE5\4FUJWKZE\MCj03438390000[1].wmf"/>
          <p:cNvPicPr>
            <a:picLocks noChangeAspect="1" noChangeArrowheads="1"/>
          </p:cNvPicPr>
          <p:nvPr/>
        </p:nvPicPr>
        <p:blipFill>
          <a:blip r:embed="rId9" cstate="print"/>
          <a:srcRect/>
          <a:stretch>
            <a:fillRect/>
          </a:stretch>
        </p:blipFill>
        <p:spPr bwMode="auto">
          <a:xfrm rot="3225629" flipH="1">
            <a:off x="-577326" y="1226803"/>
            <a:ext cx="717446" cy="63265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5E-6 4.35708E-6 C 0.01615 0.00231 0.01442 0.00324 0.03126 4.35708E-6 C 0.03629 -0.00093 0.04445 -0.00763 0.0507 -0.00995 C 0.07119 -0.00671 0.0915 -0.00208 0.11181 0.00208 C 0.11754 0.00439 0.12449 0.00624 0.12987 0.00994 C 0.13456 0.01318 0.13803 0.01572 0.14306 0.01781 C 0.15973 0.0111 0.17362 0.00763 0.19098 0.00601 C 0.20747 -0.00879 0.20574 -0.00393 0.23282 -0.00602 C 0.23629 -0.0074 0.24011 -0.00763 0.24324 -0.00995 C 0.2448 -0.0111 0.24445 -0.01527 0.24619 -0.01596 C 0.25192 -0.01804 0.25817 -0.01712 0.26407 -0.01781 C 0.27431 -0.02244 0.29497 -0.01064 0.30591 -0.00602 C 0.30747 -0.00463 0.30938 -0.00393 0.31025 -0.00208 C 0.31147 -0.00047 0.31077 0.00231 0.31181 0.00393 C 0.31285 0.00532 0.32206 0.00763 0.3224 0.00786 C 0.32831 0.00971 0.3323 0.01156 0.33733 0.01595 C 0.34792 0.01295 0.35817 0.01364 0.36858 0.01781 C 0.37935 0.02775 0.39341 0.02867 0.40574 0.03376 C 0.40643 0.03584 0.40608 0.03908 0.40747 0.03978 C 0.40886 0.04047 0.43525 0.04371 0.43577 0.04371 C 0.43976 0.04903 0.44515 0.05226 0.44914 0.05758 C 0.45018 0.05897 0.45087 0.06128 0.45226 0.06175 C 0.45712 0.06336 0.46216 0.0629 0.46719 0.0636 C 0.47362 0.06545 0.47362 0.06521 0.479 0.06753 C 0.48195 0.06892 0.48803 0.07169 0.48803 0.07169 C 0.49532 0.06822 0.50296 0.06892 0.51042 0.06568 C 0.51667 0.0629 0.51841 0.06221 0.52362 0.05966 C 0.52535 0.05897 0.52831 0.05758 0.52831 0.05758 C 0.53577 0.05828 0.54324 0.05851 0.5507 0.05966 C 0.55226 0.0599 0.55365 0.06175 0.55522 0.06175 C 0.56199 0.06175 0.57101 0.05712 0.57761 0.05573 C 0.58907 0.05018 0.58994 0.05203 0.60591 0.05365 C 0.60886 0.05504 0.61233 0.05504 0.61494 0.05758 C 0.62935 0.07169 0.6165 0.06475 0.62674 0.06961 C 0.64393 0.06707 0.65435 0.06498 0.6731 0.0636 C 0.67692 0.06313 0.69133 0.06105 0.69549 0.05966 C 0.69844 0.05874 0.70417 0.05573 0.70417 0.05573 C 0.71199 0.04903 0.72084 0.04463 0.72987 0.04186 C 0.7349 0.04255 0.74133 0.04255 0.74619 0.04579 C 0.75174 0.04949 0.75504 0.05504 0.76112 0.05758 C 0.76962 0.06545 0.77362 0.0592 0.78195 0.05573 C 0.78612 0.05041 0.79098 0.05111 0.79098 0.04186 " pathEditMode="relative" ptsTypes="fffffffffffffffffffffffffffffffffffffffffA">
                                      <p:cBhvr>
                                        <p:cTn id="10" dur="3000" fill="hold"/>
                                        <p:tgtEl>
                                          <p:spTgt spid="6"/>
                                        </p:tgtEl>
                                        <p:attrNameLst>
                                          <p:attrName>ppt_x</p:attrName>
                                          <p:attrName>ppt_y</p:attrName>
                                        </p:attrNameLst>
                                      </p:cBhvr>
                                    </p:animMotion>
                                  </p:childTnLst>
                                </p:cTn>
                              </p:par>
                              <p:par>
                                <p:cTn id="11" presetID="10" presetClass="entr" presetSubtype="0" fill="hold" nodeType="with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11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228600" y="609600"/>
            <a:ext cx="2971800" cy="1143000"/>
          </a:xfrm>
        </p:spPr>
        <p:txBody>
          <a:bodyPr/>
          <a:lstStyle/>
          <a:p>
            <a:r>
              <a:rPr lang="en-US" sz="4000" b="1" dirty="0" smtClean="0">
                <a:latin typeface="+mn-lt"/>
              </a:rPr>
              <a:t>Giant </a:t>
            </a:r>
            <a:r>
              <a:rPr lang="en-US" sz="4000" b="1" dirty="0" err="1" smtClean="0">
                <a:latin typeface="+mn-lt"/>
              </a:rPr>
              <a:t>bullous</a:t>
            </a:r>
            <a:r>
              <a:rPr lang="en-US" sz="4000" b="1" dirty="0" smtClean="0">
                <a:latin typeface="+mn-lt"/>
              </a:rPr>
              <a:t> </a:t>
            </a:r>
            <a:r>
              <a:rPr lang="en-US" sz="4000" b="1" dirty="0" err="1" smtClean="0">
                <a:latin typeface="+mn-lt"/>
              </a:rPr>
              <a:t>CLM</a:t>
            </a:r>
            <a:endParaRPr lang="en-US" sz="4000" b="1" dirty="0">
              <a:latin typeface="+mn-lt"/>
            </a:endParaRPr>
          </a:p>
        </p:txBody>
      </p:sp>
      <p:sp>
        <p:nvSpPr>
          <p:cNvPr id="937987" name="Rectangle 3"/>
          <p:cNvSpPr>
            <a:spLocks noGrp="1" noChangeArrowheads="1"/>
          </p:cNvSpPr>
          <p:nvPr>
            <p:ph type="body" idx="1"/>
          </p:nvPr>
        </p:nvSpPr>
        <p:spPr/>
        <p:txBody>
          <a:bodyPr/>
          <a:lstStyle/>
          <a:p>
            <a:endParaRPr lang="en-US"/>
          </a:p>
        </p:txBody>
      </p:sp>
      <p:pic>
        <p:nvPicPr>
          <p:cNvPr id="937988" name="Picture 4"/>
          <p:cNvPicPr>
            <a:picLocks noChangeAspect="1" noChangeArrowheads="1"/>
          </p:cNvPicPr>
          <p:nvPr/>
        </p:nvPicPr>
        <p:blipFill>
          <a:blip r:embed="rId2" cstate="print"/>
          <a:srcRect/>
          <a:stretch>
            <a:fillRect/>
          </a:stretch>
        </p:blipFill>
        <p:spPr bwMode="auto">
          <a:xfrm>
            <a:off x="3657600" y="998220"/>
            <a:ext cx="5486400" cy="4498848"/>
          </a:xfrm>
          <a:prstGeom prst="rect">
            <a:avLst/>
          </a:prstGeom>
          <a:noFill/>
          <a:ln w="9525">
            <a:noFill/>
            <a:miter lim="800000"/>
            <a:headEnd/>
            <a:tailEnd/>
          </a:ln>
          <a:effectLst/>
        </p:spPr>
      </p:pic>
      <p:sp>
        <p:nvSpPr>
          <p:cNvPr id="937989" name="Text Box 5"/>
          <p:cNvSpPr txBox="1">
            <a:spLocks noChangeArrowheads="1"/>
          </p:cNvSpPr>
          <p:nvPr/>
        </p:nvSpPr>
        <p:spPr bwMode="auto">
          <a:xfrm>
            <a:off x="0" y="6150114"/>
            <a:ext cx="4257897" cy="707886"/>
          </a:xfrm>
          <a:prstGeom prst="rect">
            <a:avLst/>
          </a:prstGeom>
          <a:noFill/>
          <a:ln w="9525">
            <a:solidFill>
              <a:schemeClr val="tx1"/>
            </a:solidFill>
            <a:miter lim="800000"/>
            <a:headEnd/>
            <a:tailEnd/>
          </a:ln>
          <a:effectLst/>
        </p:spPr>
        <p:txBody>
          <a:bodyPr wrap="none">
            <a:spAutoFit/>
          </a:bodyPr>
          <a:lstStyle/>
          <a:p>
            <a:r>
              <a:rPr lang="en-US" sz="2000" i="1" dirty="0" err="1" smtClean="0">
                <a:latin typeface="+mn-lt"/>
              </a:rPr>
              <a:t>Clin</a:t>
            </a:r>
            <a:r>
              <a:rPr lang="en-US" sz="2000" i="1" dirty="0" smtClean="0">
                <a:latin typeface="+mn-lt"/>
              </a:rPr>
              <a:t> </a:t>
            </a:r>
            <a:r>
              <a:rPr lang="en-US" sz="2000" i="1" dirty="0">
                <a:latin typeface="+mn-lt"/>
              </a:rPr>
              <a:t>Exp </a:t>
            </a:r>
            <a:r>
              <a:rPr lang="en-US" sz="2000" i="1" dirty="0" err="1" smtClean="0">
                <a:latin typeface="+mn-lt"/>
              </a:rPr>
              <a:t>Dermatol</a:t>
            </a:r>
            <a:r>
              <a:rPr lang="en-US" sz="2000" dirty="0" smtClean="0">
                <a:latin typeface="+mn-lt"/>
              </a:rPr>
              <a:t> 2006; 31: 613-4</a:t>
            </a:r>
            <a:r>
              <a:rPr lang="en-US" sz="2000" dirty="0">
                <a:latin typeface="+mn-lt"/>
              </a:rPr>
              <a:t>. </a:t>
            </a:r>
          </a:p>
          <a:p>
            <a:r>
              <a:rPr lang="en-US" sz="2000" dirty="0" err="1" smtClean="0">
                <a:latin typeface="+mn-lt"/>
              </a:rPr>
              <a:t>Veraldi</a:t>
            </a:r>
            <a:r>
              <a:rPr lang="en-US" sz="2000" dirty="0" smtClean="0">
                <a:latin typeface="+mn-lt"/>
              </a:rPr>
              <a:t> </a:t>
            </a:r>
            <a:r>
              <a:rPr lang="en-US" sz="2000" dirty="0">
                <a:latin typeface="+mn-lt"/>
              </a:rPr>
              <a:t>S, </a:t>
            </a:r>
            <a:r>
              <a:rPr lang="en-US" sz="2000" dirty="0" err="1">
                <a:latin typeface="+mn-lt"/>
              </a:rPr>
              <a:t>Arancio</a:t>
            </a:r>
            <a:r>
              <a:rPr lang="en-US" sz="2000" dirty="0">
                <a:latin typeface="+mn-lt"/>
              </a:rPr>
              <a:t> L</a:t>
            </a:r>
            <a:r>
              <a:rPr lang="en-US" sz="2000" dirty="0" smtClean="0">
                <a:latin typeface="+mn-lt"/>
              </a:rPr>
              <a:t>.</a:t>
            </a:r>
            <a:endParaRPr lang="en-US" sz="2000" dirty="0">
              <a:latin typeface="+mn-lt"/>
            </a:endParaRPr>
          </a:p>
        </p:txBody>
      </p:sp>
      <p:pic>
        <p:nvPicPr>
          <p:cNvPr id="6" name="Picture 4"/>
          <p:cNvPicPr>
            <a:picLocks noChangeAspect="1" noChangeArrowheads="1"/>
          </p:cNvPicPr>
          <p:nvPr/>
        </p:nvPicPr>
        <p:blipFill>
          <a:blip r:embed="rId3" cstate="print"/>
          <a:srcRect/>
          <a:stretch>
            <a:fillRect/>
          </a:stretch>
        </p:blipFill>
        <p:spPr bwMode="auto">
          <a:xfrm>
            <a:off x="0" y="2362200"/>
            <a:ext cx="3147060" cy="2133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530" name="Picture 2"/>
          <p:cNvPicPr>
            <a:picLocks noChangeAspect="1" noChangeArrowheads="1"/>
          </p:cNvPicPr>
          <p:nvPr/>
        </p:nvPicPr>
        <p:blipFill>
          <a:blip r:embed="rId2" cstate="print"/>
          <a:srcRect/>
          <a:stretch>
            <a:fillRect/>
          </a:stretch>
        </p:blipFill>
        <p:spPr bwMode="auto">
          <a:xfrm>
            <a:off x="4114800" y="3086100"/>
            <a:ext cx="5029200" cy="3771900"/>
          </a:xfrm>
          <a:prstGeom prst="rect">
            <a:avLst/>
          </a:prstGeom>
          <a:noFill/>
          <a:ln w="9525">
            <a:noFill/>
            <a:miter lim="800000"/>
            <a:headEnd/>
            <a:tailEnd/>
          </a:ln>
          <a:effectLst/>
        </p:spPr>
      </p:pic>
      <p:pic>
        <p:nvPicPr>
          <p:cNvPr id="1046531" name="Picture 3"/>
          <p:cNvPicPr>
            <a:picLocks noChangeAspect="1" noChangeArrowheads="1"/>
          </p:cNvPicPr>
          <p:nvPr/>
        </p:nvPicPr>
        <p:blipFill>
          <a:blip r:embed="rId3" cstate="print"/>
          <a:srcRect/>
          <a:stretch>
            <a:fillRect/>
          </a:stretch>
        </p:blipFill>
        <p:spPr bwMode="auto">
          <a:xfrm>
            <a:off x="0" y="0"/>
            <a:ext cx="4724400" cy="3543300"/>
          </a:xfrm>
          <a:prstGeom prst="rect">
            <a:avLst/>
          </a:prstGeom>
          <a:noFill/>
          <a:ln w="28575">
            <a:solidFill>
              <a:srgbClr val="000066"/>
            </a:solidFill>
            <a:miter lim="800000"/>
            <a:headEnd/>
            <a:tailEnd/>
          </a:ln>
          <a:effectLst/>
        </p:spPr>
      </p:pic>
      <p:sp>
        <p:nvSpPr>
          <p:cNvPr id="1046532" name="Text Box 4"/>
          <p:cNvSpPr txBox="1">
            <a:spLocks noChangeArrowheads="1"/>
          </p:cNvSpPr>
          <p:nvPr/>
        </p:nvSpPr>
        <p:spPr bwMode="auto">
          <a:xfrm>
            <a:off x="0" y="3673365"/>
            <a:ext cx="4160843" cy="1384995"/>
          </a:xfrm>
          <a:prstGeom prst="rect">
            <a:avLst/>
          </a:prstGeom>
          <a:noFill/>
          <a:ln w="9525">
            <a:noFill/>
            <a:miter lim="800000"/>
            <a:headEnd/>
            <a:tailEnd/>
          </a:ln>
          <a:effectLst/>
        </p:spPr>
        <p:txBody>
          <a:bodyPr wrap="square">
            <a:spAutoFit/>
          </a:bodyPr>
          <a:lstStyle/>
          <a:p>
            <a:pPr algn="ctr"/>
            <a:r>
              <a:rPr lang="en-US" sz="2800" dirty="0" smtClean="0">
                <a:solidFill>
                  <a:schemeClr val="bg1"/>
                </a:solidFill>
                <a:latin typeface="+mn-lt"/>
              </a:rPr>
              <a:t>18yo volunteer in Haiti with lesion on hip for </a:t>
            </a:r>
            <a:r>
              <a:rPr lang="en-US" sz="2800" dirty="0" smtClean="0">
                <a:solidFill>
                  <a:schemeClr val="bg1"/>
                </a:solidFill>
                <a:latin typeface="+mn-lt"/>
              </a:rPr>
              <a:t>    3-days</a:t>
            </a:r>
            <a:r>
              <a:rPr lang="en-US" sz="2800" dirty="0" smtClean="0">
                <a:solidFill>
                  <a:schemeClr val="bg1"/>
                </a:solidFill>
                <a:latin typeface="+mn-lt"/>
              </a:rPr>
              <a:t>. </a:t>
            </a:r>
            <a:endParaRPr lang="en-US" sz="2800" dirty="0">
              <a:solidFill>
                <a:schemeClr val="bg1"/>
              </a:solidFill>
              <a:latin typeface="+mn-lt"/>
            </a:endParaRPr>
          </a:p>
        </p:txBody>
      </p:sp>
      <p:sp>
        <p:nvSpPr>
          <p:cNvPr id="1046533" name="Text Box 5"/>
          <p:cNvSpPr txBox="1">
            <a:spLocks noChangeArrowheads="1"/>
          </p:cNvSpPr>
          <p:nvPr/>
        </p:nvSpPr>
        <p:spPr bwMode="auto">
          <a:xfrm>
            <a:off x="0" y="5657812"/>
            <a:ext cx="4192173" cy="830997"/>
          </a:xfrm>
          <a:prstGeom prst="rect">
            <a:avLst/>
          </a:prstGeom>
          <a:noFill/>
          <a:ln w="9525">
            <a:noFill/>
            <a:miter lim="800000"/>
            <a:headEnd/>
            <a:tailEnd/>
          </a:ln>
          <a:effectLst/>
        </p:spPr>
        <p:txBody>
          <a:bodyPr wrap="none">
            <a:spAutoFit/>
          </a:bodyPr>
          <a:lstStyle/>
          <a:p>
            <a:r>
              <a:rPr lang="en-US" sz="2400" dirty="0">
                <a:solidFill>
                  <a:schemeClr val="bg1"/>
                </a:solidFill>
                <a:latin typeface="+mn-lt"/>
              </a:rPr>
              <a:t>Black </a:t>
            </a:r>
            <a:r>
              <a:rPr lang="en-US" sz="2400" dirty="0" err="1">
                <a:solidFill>
                  <a:schemeClr val="bg1"/>
                </a:solidFill>
                <a:latin typeface="+mn-lt"/>
              </a:rPr>
              <a:t>eschar</a:t>
            </a:r>
            <a:r>
              <a:rPr lang="en-US" sz="2400" dirty="0">
                <a:solidFill>
                  <a:schemeClr val="bg1"/>
                </a:solidFill>
                <a:latin typeface="+mn-lt"/>
              </a:rPr>
              <a:t> surrounded by </a:t>
            </a:r>
          </a:p>
          <a:p>
            <a:r>
              <a:rPr lang="en-US" sz="2400" dirty="0">
                <a:solidFill>
                  <a:schemeClr val="bg1"/>
                </a:solidFill>
                <a:latin typeface="+mn-lt"/>
              </a:rPr>
              <a:t>bright red edematous </a:t>
            </a:r>
            <a:r>
              <a:rPr lang="en-US" sz="2400" dirty="0" smtClean="0">
                <a:solidFill>
                  <a:schemeClr val="bg1"/>
                </a:solidFill>
                <a:latin typeface="+mn-lt"/>
              </a:rPr>
              <a:t>plaque.</a:t>
            </a:r>
            <a:endParaRPr lang="en-US" sz="2400" dirty="0">
              <a:solidFill>
                <a:schemeClr val="bg1"/>
              </a:solidFill>
              <a:latin typeface="+mn-lt"/>
            </a:endParaRPr>
          </a:p>
        </p:txBody>
      </p:sp>
      <p:sp>
        <p:nvSpPr>
          <p:cNvPr id="1046534" name="Text Box 6"/>
          <p:cNvSpPr txBox="1">
            <a:spLocks noChangeArrowheads="1"/>
          </p:cNvSpPr>
          <p:nvPr/>
        </p:nvSpPr>
        <p:spPr bwMode="auto">
          <a:xfrm>
            <a:off x="4896096" y="182514"/>
            <a:ext cx="4092788" cy="1569660"/>
          </a:xfrm>
          <a:prstGeom prst="rect">
            <a:avLst/>
          </a:prstGeom>
          <a:noFill/>
          <a:ln w="9525">
            <a:noFill/>
            <a:miter lim="800000"/>
            <a:headEnd/>
            <a:tailEnd/>
          </a:ln>
          <a:effectLst/>
        </p:spPr>
        <p:txBody>
          <a:bodyPr wrap="none">
            <a:spAutoFit/>
          </a:bodyPr>
          <a:lstStyle/>
          <a:p>
            <a:pPr algn="ctr"/>
            <a:r>
              <a:rPr lang="en-US" sz="3200" b="1" dirty="0" smtClean="0">
                <a:solidFill>
                  <a:srgbClr val="FFFF00"/>
                </a:solidFill>
                <a:latin typeface="+mn-lt"/>
              </a:rPr>
              <a:t>Spider bite.</a:t>
            </a:r>
          </a:p>
          <a:p>
            <a:pPr algn="ctr"/>
            <a:endParaRPr lang="en-US" sz="3200" b="1" dirty="0" smtClean="0">
              <a:solidFill>
                <a:srgbClr val="FFFF00"/>
              </a:solidFill>
              <a:latin typeface="+mn-lt"/>
            </a:endParaRPr>
          </a:p>
          <a:p>
            <a:pPr algn="ctr"/>
            <a:r>
              <a:rPr lang="en-US" sz="3200" b="1" dirty="0" err="1" smtClean="0">
                <a:solidFill>
                  <a:srgbClr val="FFFF00"/>
                </a:solidFill>
                <a:latin typeface="+mn-lt"/>
              </a:rPr>
              <a:t>Cutaneous</a:t>
            </a:r>
            <a:r>
              <a:rPr lang="en-US" sz="3200" b="1" dirty="0" smtClean="0">
                <a:solidFill>
                  <a:srgbClr val="FFFF00"/>
                </a:solidFill>
                <a:latin typeface="+mn-lt"/>
              </a:rPr>
              <a:t> anthrax.</a:t>
            </a:r>
            <a:r>
              <a:rPr lang="en-US" sz="2400" dirty="0" smtClean="0">
                <a:solidFill>
                  <a:schemeClr val="bg1"/>
                </a:solidFill>
                <a:latin typeface="+mn-lt"/>
              </a:rPr>
              <a:t>.</a:t>
            </a:r>
            <a:endParaRPr lang="en-US" sz="2400" dirty="0">
              <a:solidFill>
                <a:schemeClr val="bg1"/>
              </a:solidFill>
              <a:latin typeface="+mn-lt"/>
            </a:endParaRPr>
          </a:p>
        </p:txBody>
      </p:sp>
      <p:sp>
        <p:nvSpPr>
          <p:cNvPr id="1046535" name="Text Box 7"/>
          <p:cNvSpPr txBox="1">
            <a:spLocks noChangeArrowheads="1"/>
          </p:cNvSpPr>
          <p:nvPr/>
        </p:nvSpPr>
        <p:spPr bwMode="auto">
          <a:xfrm>
            <a:off x="5334000" y="2067951"/>
            <a:ext cx="3221523" cy="584775"/>
          </a:xfrm>
          <a:prstGeom prst="rect">
            <a:avLst/>
          </a:prstGeom>
          <a:noFill/>
          <a:ln w="9525">
            <a:noFill/>
            <a:miter lim="800000"/>
            <a:headEnd/>
            <a:tailEnd/>
          </a:ln>
          <a:effectLst/>
        </p:spPr>
        <p:txBody>
          <a:bodyPr wrap="none">
            <a:spAutoFit/>
          </a:bodyPr>
          <a:lstStyle/>
          <a:p>
            <a:r>
              <a:rPr lang="en-US" sz="3200" b="1" dirty="0" err="1">
                <a:solidFill>
                  <a:srgbClr val="FFFF00"/>
                </a:solidFill>
                <a:latin typeface="+mn-lt"/>
              </a:rPr>
              <a:t>MRSA</a:t>
            </a:r>
            <a:r>
              <a:rPr lang="en-US" sz="3200" b="1" dirty="0">
                <a:solidFill>
                  <a:srgbClr val="FFFF00"/>
                </a:solidFill>
                <a:latin typeface="+mn-lt"/>
              </a:rPr>
              <a:t> </a:t>
            </a:r>
            <a:r>
              <a:rPr lang="en-US" sz="3200" b="1" dirty="0" smtClean="0">
                <a:solidFill>
                  <a:srgbClr val="FFFF00"/>
                </a:solidFill>
                <a:latin typeface="+mn-lt"/>
              </a:rPr>
              <a:t>abscess.</a:t>
            </a:r>
            <a:endParaRPr lang="en-US" sz="3200" b="1" dirty="0">
              <a:solidFill>
                <a:srgbClr val="FFFF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6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653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65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65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533" grpId="0"/>
    </p:bldLst>
  </p:timing>
</p:sld>
</file>

<file path=ppt/theme/theme1.xml><?xml version="1.0" encoding="utf-8"?>
<a:theme xmlns:a="http://schemas.openxmlformats.org/drawingml/2006/main" name="Default Design">
  <a:themeElements>
    <a:clrScheme name="">
      <a:dk1>
        <a:srgbClr val="FFFFBB"/>
      </a:dk1>
      <a:lt1>
        <a:srgbClr val="FFFFFF"/>
      </a:lt1>
      <a:dk2>
        <a:srgbClr val="000000"/>
      </a:dk2>
      <a:lt2>
        <a:srgbClr val="808080"/>
      </a:lt2>
      <a:accent1>
        <a:srgbClr val="00CC99"/>
      </a:accent1>
      <a:accent2>
        <a:srgbClr val="3333CC"/>
      </a:accent2>
      <a:accent3>
        <a:srgbClr val="FFFFFF"/>
      </a:accent3>
      <a:accent4>
        <a:srgbClr val="DADA9F"/>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9498</TotalTime>
  <Words>4036</Words>
  <Application>Microsoft Office PowerPoint</Application>
  <PresentationFormat>On-screen Show (4:3)</PresentationFormat>
  <Paragraphs>856</Paragraphs>
  <Slides>150</Slides>
  <Notes>23</Notes>
  <HiddenSlides>17</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150</vt:i4>
      </vt:variant>
    </vt:vector>
  </HeadingPairs>
  <TitlesOfParts>
    <vt:vector size="153" baseType="lpstr">
      <vt:lpstr>Default Design</vt:lpstr>
      <vt:lpstr>Chart</vt:lpstr>
      <vt:lpstr>Photo Editor Photo</vt:lpstr>
      <vt:lpstr>PowerPoint Presentation</vt:lpstr>
      <vt:lpstr>PowerPoint Presentation</vt:lpstr>
      <vt:lpstr>PowerPoint Presentation</vt:lpstr>
      <vt:lpstr>PowerPoint Presentation</vt:lpstr>
      <vt:lpstr>PowerPoint Presentation</vt:lpstr>
      <vt:lpstr>Arrange special parking site &amp; permit?  Which classroom?  Number of students?  International students, # and countries?  GSN students?  AV tech or MEM faculty on standby?  Have they had recent lectures on leishmaniasis or bioterrorism?  </vt:lpstr>
      <vt:lpstr>PowerPoint Presentation</vt:lpstr>
      <vt:lpstr>DISCLOSURE OF RELEVANT RELATIONSHIPS WITH INDUSTRY</vt:lpstr>
      <vt:lpstr>OTHER DISCLOSURES </vt:lpstr>
      <vt:lpstr>PowerPoint Presentation</vt:lpstr>
      <vt:lpstr>PowerPoint Presentation</vt:lpstr>
      <vt:lpstr>PowerPoint Presentation</vt:lpstr>
      <vt:lpstr>PowerPoint Presentation</vt:lpstr>
      <vt:lpstr>Care often provided by medical extenders, traditional healers </vt:lpstr>
      <vt:lpstr>PowerPoint Presentation</vt:lpstr>
      <vt:lpstr>PowerPoint Presentation</vt:lpstr>
      <vt:lpstr>PowerPoint Presentation</vt:lpstr>
      <vt:lpstr>PowerPoint Presentation</vt:lpstr>
      <vt:lpstr>You may find a health center with little to no capabilities…</vt:lpstr>
      <vt:lpstr>PowerPoint Presentation</vt:lpstr>
      <vt:lpstr>PowerPoint Presentation</vt:lpstr>
      <vt:lpstr>AAD’s laminated cards</vt:lpstr>
      <vt:lpstr>Syndromic care</vt:lpstr>
      <vt:lpstr>PowerPoint Presentation</vt:lpstr>
      <vt:lpstr>PowerPoint Presentation</vt:lpstr>
      <vt:lpstr>Standard phrases:  Medical questions. Greetings and honorifics.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Sores on the feet</vt:lpstr>
      <vt:lpstr>PowerPoint Presentation</vt:lpstr>
      <vt:lpstr>Tungiasis (Tunga penetrans)</vt:lpstr>
      <vt:lpstr>PowerPoint Presentation</vt:lpstr>
      <vt:lpstr>PowerPoint Presentation</vt:lpstr>
      <vt:lpstr>PowerPoint Presentation</vt:lpstr>
      <vt:lpstr>PowerPoint Presentation</vt:lpstr>
      <vt:lpstr>JAMA 27 Aug 2008; 300 (8)</vt:lpstr>
      <vt:lpstr>PowerPoint Presentation</vt:lpstr>
      <vt:lpstr>PowerPoint Presentation</vt:lpstr>
      <vt:lpstr>Female Pediculus humanus var capitis</vt:lpstr>
      <vt:lpstr>Nits are louse eggs</vt:lpstr>
      <vt:lpstr>PowerPoint Presentation</vt:lpstr>
      <vt:lpstr>The body louse  Pediculus humanus var. corporis</vt:lpstr>
      <vt:lpstr>Louse lifecycle and sizes</vt:lpstr>
      <vt:lpstr>PowerPoint Presentation</vt:lpstr>
      <vt:lpstr>Absolutely! That’s because  the body louse can transmit: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Scabies: Treatment </vt:lpstr>
      <vt:lpstr>PowerPoint Presentation</vt:lpstr>
      <vt:lpstr>PowerPoint Presentation</vt:lpstr>
      <vt:lpstr>PowerPoint Presentation</vt:lpstr>
      <vt:lpstr>PowerPoint Presentation</vt:lpstr>
      <vt:lpstr>Scabies                       Programme</vt:lpstr>
      <vt:lpstr>PowerPoint Presentation</vt:lpstr>
      <vt:lpstr>PowerPoint Presentation</vt:lpstr>
      <vt:lpstr>PowerPoint Presentation</vt:lpstr>
      <vt:lpstr>PowerPoint Presentation</vt:lpstr>
      <vt:lpstr>PowerPoint Presentation</vt:lpstr>
      <vt:lpstr>PowerPoint Presentation</vt:lpstr>
      <vt:lpstr> Plan the intervention</vt:lpstr>
      <vt:lpstr> Plan the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Localized severe pruritus after an expedition to Laos</vt:lpstr>
      <vt:lpstr>PowerPoint Presentation</vt:lpstr>
      <vt:lpstr>PowerPoint Presentation</vt:lpstr>
      <vt:lpstr>PowerPoint Presentation</vt:lpstr>
      <vt:lpstr>Life cycle of human hookworm</vt:lpstr>
      <vt:lpstr>PowerPoint Presentation</vt:lpstr>
      <vt:lpstr>PowerPoint Presentation</vt:lpstr>
      <vt:lpstr>PowerPoint Presentation</vt:lpstr>
      <vt:lpstr>Giant bullous CLM</vt:lpstr>
      <vt:lpstr>PowerPoint Presentation</vt:lpstr>
      <vt:lpstr>PowerPoint Presentation</vt:lpstr>
      <vt:lpstr>PowerPoint Presentation</vt:lpstr>
      <vt:lpstr>Most suspected spider bites are Staph abscesses.</vt:lpstr>
      <vt:lpstr>Peri-orbital edema in Haiti </vt:lpstr>
      <vt:lpstr>PowerPoint Presentation</vt:lpstr>
      <vt:lpstr>PowerPoint Presentation</vt:lpstr>
      <vt:lpstr>PowerPoint Presentation</vt:lpstr>
      <vt:lpstr>Anthrax in Natural Settings</vt:lpstr>
      <vt:lpstr>Anthrax in Natural Settings</vt:lpstr>
      <vt:lpstr>Natural history of anthrax  in natural host</vt:lpstr>
      <vt:lpstr>Natural history of anthrax  in natural host</vt:lpstr>
      <vt:lpstr>PowerPoint Presentation</vt:lpstr>
      <vt:lpstr>PowerPoint Presentation</vt:lpstr>
      <vt:lpstr>PowerPoint Presentation</vt:lpstr>
      <vt:lpstr>PowerPoint Presentation</vt:lpstr>
      <vt:lpstr>PowerPoint Presentation</vt:lpstr>
      <vt:lpstr>What is tinea capitis?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Probably the most serious cause of childhood scarring in the developing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Care often provided by medical extenders, traditional healers </vt:lpstr>
      <vt:lpstr>PowerPoint Presentation</vt:lpstr>
      <vt:lpstr>PowerPoint Presentation</vt:lpstr>
    </vt:vector>
  </TitlesOfParts>
  <Company>Walter Reed Army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NortonSA1</dc:creator>
  <cp:lastModifiedBy>Norton, Scott</cp:lastModifiedBy>
  <cp:revision>139</cp:revision>
  <dcterms:created xsi:type="dcterms:W3CDTF">2002-07-31T03:01:57Z</dcterms:created>
  <dcterms:modified xsi:type="dcterms:W3CDTF">2013-04-03T13:03:37Z</dcterms:modified>
</cp:coreProperties>
</file>