
<file path=[Content_Types].xml><?xml version="1.0" encoding="utf-8"?>
<Types xmlns="http://schemas.openxmlformats.org/package/2006/content-types">
  <Default Extension="png" ContentType="image/png"/>
  <Default Extension="mpg" ContentType="video/mpe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notesMasterIdLst>
    <p:notesMasterId r:id="rId70"/>
  </p:notesMasterIdLst>
  <p:sldIdLst>
    <p:sldId id="256" r:id="rId2"/>
    <p:sldId id="294" r:id="rId3"/>
    <p:sldId id="307" r:id="rId4"/>
    <p:sldId id="308" r:id="rId5"/>
    <p:sldId id="309" r:id="rId6"/>
    <p:sldId id="310" r:id="rId7"/>
    <p:sldId id="311" r:id="rId8"/>
    <p:sldId id="312" r:id="rId9"/>
    <p:sldId id="295" r:id="rId10"/>
    <p:sldId id="281" r:id="rId11"/>
    <p:sldId id="282" r:id="rId12"/>
    <p:sldId id="283" r:id="rId13"/>
    <p:sldId id="303" r:id="rId14"/>
    <p:sldId id="304" r:id="rId15"/>
    <p:sldId id="305" r:id="rId16"/>
    <p:sldId id="258" r:id="rId17"/>
    <p:sldId id="259" r:id="rId18"/>
    <p:sldId id="260" r:id="rId19"/>
    <p:sldId id="261" r:id="rId20"/>
    <p:sldId id="262" r:id="rId21"/>
    <p:sldId id="263" r:id="rId22"/>
    <p:sldId id="264" r:id="rId23"/>
    <p:sldId id="265" r:id="rId24"/>
    <p:sldId id="266" r:id="rId25"/>
    <p:sldId id="267" r:id="rId26"/>
    <p:sldId id="322" r:id="rId27"/>
    <p:sldId id="323" r:id="rId28"/>
    <p:sldId id="270" r:id="rId29"/>
    <p:sldId id="271" r:id="rId30"/>
    <p:sldId id="268" r:id="rId31"/>
    <p:sldId id="269" r:id="rId32"/>
    <p:sldId id="299" r:id="rId33"/>
    <p:sldId id="296" r:id="rId34"/>
    <p:sldId id="280" r:id="rId35"/>
    <p:sldId id="297" r:id="rId36"/>
    <p:sldId id="298" r:id="rId37"/>
    <p:sldId id="272" r:id="rId38"/>
    <p:sldId id="286" r:id="rId39"/>
    <p:sldId id="315" r:id="rId40"/>
    <p:sldId id="273" r:id="rId41"/>
    <p:sldId id="274" r:id="rId42"/>
    <p:sldId id="275" r:id="rId43"/>
    <p:sldId id="324" r:id="rId44"/>
    <p:sldId id="325" r:id="rId45"/>
    <p:sldId id="276" r:id="rId46"/>
    <p:sldId id="277" r:id="rId47"/>
    <p:sldId id="279" r:id="rId48"/>
    <p:sldId id="278" r:id="rId49"/>
    <p:sldId id="300" r:id="rId50"/>
    <p:sldId id="301" r:id="rId51"/>
    <p:sldId id="317" r:id="rId52"/>
    <p:sldId id="316" r:id="rId53"/>
    <p:sldId id="318" r:id="rId54"/>
    <p:sldId id="302" r:id="rId55"/>
    <p:sldId id="319" r:id="rId56"/>
    <p:sldId id="321" r:id="rId57"/>
    <p:sldId id="306" r:id="rId58"/>
    <p:sldId id="313" r:id="rId59"/>
    <p:sldId id="314" r:id="rId60"/>
    <p:sldId id="284" r:id="rId61"/>
    <p:sldId id="285" r:id="rId62"/>
    <p:sldId id="290" r:id="rId63"/>
    <p:sldId id="292" r:id="rId64"/>
    <p:sldId id="293" r:id="rId65"/>
    <p:sldId id="288" r:id="rId66"/>
    <p:sldId id="289" r:id="rId67"/>
    <p:sldId id="320" r:id="rId68"/>
    <p:sldId id="287"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52" autoAdjust="0"/>
  </p:normalViewPr>
  <p:slideViewPr>
    <p:cSldViewPr>
      <p:cViewPr varScale="1">
        <p:scale>
          <a:sx n="61" d="100"/>
          <a:sy n="61" d="100"/>
        </p:scale>
        <p:origin x="-1626" y="-78"/>
      </p:cViewPr>
      <p:guideLst>
        <p:guide orient="horz" pos="2160"/>
        <p:guide pos="2880"/>
      </p:guideLst>
    </p:cSldViewPr>
  </p:slideViewPr>
  <p:notesTextViewPr>
    <p:cViewPr>
      <p:scale>
        <a:sx n="1" d="1"/>
        <a:sy n="1" d="1"/>
      </p:scale>
      <p:origin x="0" y="0"/>
    </p:cViewPr>
  </p:notesTextViewPr>
  <p:sorterViewPr>
    <p:cViewPr>
      <p:scale>
        <a:sx n="60" d="100"/>
        <a:sy n="60" d="100"/>
      </p:scale>
      <p:origin x="0" y="64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1FA658-7609-4EF3-A574-5EE18391AA66}" type="datetimeFigureOut">
              <a:rPr lang="en-US" smtClean="0"/>
              <a:t>4/5/2013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9285A0-EEB5-498A-AD2C-C9AC62B71A3C}" type="slidenum">
              <a:rPr lang="en-US" smtClean="0"/>
              <a:t>‹#›</a:t>
            </a:fld>
            <a:endParaRPr lang="en-US"/>
          </a:p>
        </p:txBody>
      </p:sp>
    </p:spTree>
    <p:extLst>
      <p:ext uri="{BB962C8B-B14F-4D97-AF65-F5344CB8AC3E}">
        <p14:creationId xmlns:p14="http://schemas.microsoft.com/office/powerpoint/2010/main" val="53592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youtube.com/watch?v=Hv68EQ3tCBI&amp;feature=related"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a:t>
            </a:fld>
            <a:endParaRPr lang="en-US"/>
          </a:p>
        </p:txBody>
      </p:sp>
    </p:spTree>
    <p:extLst>
      <p:ext uri="{BB962C8B-B14F-4D97-AF65-F5344CB8AC3E}">
        <p14:creationId xmlns:p14="http://schemas.microsoft.com/office/powerpoint/2010/main" val="166234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Kristen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12</a:t>
            </a:fld>
            <a:endParaRPr lang="en-US"/>
          </a:p>
        </p:txBody>
      </p:sp>
    </p:spTree>
    <p:extLst>
      <p:ext uri="{BB962C8B-B14F-4D97-AF65-F5344CB8AC3E}">
        <p14:creationId xmlns:p14="http://schemas.microsoft.com/office/powerpoint/2010/main" val="952777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Kristen</a:t>
            </a:r>
          </a:p>
          <a:p>
            <a:r>
              <a:rPr lang="en-US" dirty="0" smtClean="0"/>
              <a:t>Idea is to adapt PALS for low resource</a:t>
            </a:r>
            <a:r>
              <a:rPr lang="en-US" baseline="0" dirty="0" smtClean="0"/>
              <a:t> settings – not to focus on resuscitation but to focus on preventable mortality, children who need to be identified early in order to start early treatment</a:t>
            </a:r>
          </a:p>
          <a:p>
            <a:r>
              <a:rPr lang="en-US" baseline="0" dirty="0" smtClean="0"/>
              <a:t>Specifically designed to address causes of preventable mortality in the developing world and to use simplified guidelines</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13</a:t>
            </a:fld>
            <a:endParaRPr lang="en-US"/>
          </a:p>
        </p:txBody>
      </p:sp>
    </p:spTree>
    <p:extLst>
      <p:ext uri="{BB962C8B-B14F-4D97-AF65-F5344CB8AC3E}">
        <p14:creationId xmlns:p14="http://schemas.microsoft.com/office/powerpoint/2010/main" val="3671448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ETAT has 2 parts, triage and treatment.  The first priority in triage is to recognize children with emergency signs.  In ETAT, these are the signs that are considered absolute emergencies – stop everything else and treat now.</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14</a:t>
            </a:fld>
            <a:endParaRPr lang="en-US"/>
          </a:p>
        </p:txBody>
      </p:sp>
    </p:spTree>
    <p:extLst>
      <p:ext uri="{BB962C8B-B14F-4D97-AF65-F5344CB8AC3E}">
        <p14:creationId xmlns:p14="http://schemas.microsoft.com/office/powerpoint/2010/main" val="123960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ETAT treatments.  The focus is on treatments that</a:t>
            </a:r>
            <a:r>
              <a:rPr lang="en-US" baseline="0" dirty="0" smtClean="0"/>
              <a:t> need to be started immediately, not on definitive care.  Why separate out these treatments?  First, in an emergency, you want everyone to be clear that these are the first steps, so there is no delay.  Also, the goal in ETAT is that these treatments can be started by any clinician – not just the doctor, but the nurse or the clinical officer.  For many places, initiating treatment without a doctor’s order can be a new concept.  Finally, this also serves as a starting point for the minimum emergency supplies that an outpatient area should have on hand.</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15</a:t>
            </a:fld>
            <a:endParaRPr lang="en-US"/>
          </a:p>
        </p:txBody>
      </p:sp>
    </p:spTree>
    <p:extLst>
      <p:ext uri="{BB962C8B-B14F-4D97-AF65-F5344CB8AC3E}">
        <p14:creationId xmlns:p14="http://schemas.microsoft.com/office/powerpoint/2010/main" val="2694369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WHO provides training materials online</a:t>
            </a:r>
            <a:r>
              <a:rPr lang="en-US" baseline="0" dirty="0" smtClean="0"/>
              <a:t> for ETAT.  The official course is designed to take 3.5 days, with 7 modules and clinical scenarios.  We’re going to go over the highlights in about an hour and a half, but you also have the link to the WHO materials in your reading.  Having the ETAT charts available will be helpful to follow along.</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16</a:t>
            </a:fld>
            <a:endParaRPr lang="en-US"/>
          </a:p>
        </p:txBody>
      </p:sp>
    </p:spTree>
    <p:extLst>
      <p:ext uri="{BB962C8B-B14F-4D97-AF65-F5344CB8AC3E}">
        <p14:creationId xmlns:p14="http://schemas.microsoft.com/office/powerpoint/2010/main" val="6176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17</a:t>
            </a:fld>
            <a:endParaRPr lang="en-US"/>
          </a:p>
        </p:txBody>
      </p:sp>
    </p:spTree>
    <p:extLst>
      <p:ext uri="{BB962C8B-B14F-4D97-AF65-F5344CB8AC3E}">
        <p14:creationId xmlns:p14="http://schemas.microsoft.com/office/powerpoint/2010/main" val="120252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18</a:t>
            </a:fld>
            <a:endParaRPr lang="en-US"/>
          </a:p>
        </p:txBody>
      </p:sp>
    </p:spTree>
    <p:extLst>
      <p:ext uri="{BB962C8B-B14F-4D97-AF65-F5344CB8AC3E}">
        <p14:creationId xmlns:p14="http://schemas.microsoft.com/office/powerpoint/2010/main" val="1674136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19</a:t>
            </a:fld>
            <a:endParaRPr lang="en-US"/>
          </a:p>
        </p:txBody>
      </p:sp>
    </p:spTree>
    <p:extLst>
      <p:ext uri="{BB962C8B-B14F-4D97-AF65-F5344CB8AC3E}">
        <p14:creationId xmlns:p14="http://schemas.microsoft.com/office/powerpoint/2010/main" val="4207236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20</a:t>
            </a:fld>
            <a:endParaRPr lang="en-US"/>
          </a:p>
        </p:txBody>
      </p:sp>
    </p:spTree>
    <p:extLst>
      <p:ext uri="{BB962C8B-B14F-4D97-AF65-F5344CB8AC3E}">
        <p14:creationId xmlns:p14="http://schemas.microsoft.com/office/powerpoint/2010/main" val="128868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21</a:t>
            </a:fld>
            <a:endParaRPr lang="en-US"/>
          </a:p>
        </p:txBody>
      </p:sp>
    </p:spTree>
    <p:extLst>
      <p:ext uri="{BB962C8B-B14F-4D97-AF65-F5344CB8AC3E}">
        <p14:creationId xmlns:p14="http://schemas.microsoft.com/office/powerpoint/2010/main" val="64781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a:t>
            </a:fld>
            <a:endParaRPr lang="en-US"/>
          </a:p>
        </p:txBody>
      </p:sp>
    </p:spTree>
    <p:extLst>
      <p:ext uri="{BB962C8B-B14F-4D97-AF65-F5344CB8AC3E}">
        <p14:creationId xmlns:p14="http://schemas.microsoft.com/office/powerpoint/2010/main" val="2731766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22</a:t>
            </a:fld>
            <a:endParaRPr lang="en-US"/>
          </a:p>
        </p:txBody>
      </p:sp>
    </p:spTree>
    <p:extLst>
      <p:ext uri="{BB962C8B-B14F-4D97-AF65-F5344CB8AC3E}">
        <p14:creationId xmlns:p14="http://schemas.microsoft.com/office/powerpoint/2010/main" val="110339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23</a:t>
            </a:fld>
            <a:endParaRPr lang="en-US"/>
          </a:p>
        </p:txBody>
      </p:sp>
    </p:spTree>
    <p:extLst>
      <p:ext uri="{BB962C8B-B14F-4D97-AF65-F5344CB8AC3E}">
        <p14:creationId xmlns:p14="http://schemas.microsoft.com/office/powerpoint/2010/main" val="143908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24</a:t>
            </a:fld>
            <a:endParaRPr lang="en-US"/>
          </a:p>
        </p:txBody>
      </p:sp>
    </p:spTree>
    <p:extLst>
      <p:ext uri="{BB962C8B-B14F-4D97-AF65-F5344CB8AC3E}">
        <p14:creationId xmlns:p14="http://schemas.microsoft.com/office/powerpoint/2010/main" val="2208709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25</a:t>
            </a:fld>
            <a:endParaRPr lang="en-US"/>
          </a:p>
        </p:txBody>
      </p:sp>
    </p:spTree>
    <p:extLst>
      <p:ext uri="{BB962C8B-B14F-4D97-AF65-F5344CB8AC3E}">
        <p14:creationId xmlns:p14="http://schemas.microsoft.com/office/powerpoint/2010/main" val="3324703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smtClean="0"/>
          </a:p>
          <a:p>
            <a:r>
              <a:rPr lang="en-US" dirty="0" smtClean="0"/>
              <a:t>Video – Sue</a:t>
            </a:r>
            <a:r>
              <a:rPr lang="en-US" baseline="0" dirty="0" smtClean="0"/>
              <a:t> Torrey ETAT teaching (E. </a:t>
            </a:r>
            <a:r>
              <a:rPr lang="en-US" baseline="0" dirty="0" err="1" smtClean="0"/>
              <a:t>Molyneaux</a:t>
            </a:r>
            <a:r>
              <a:rPr lang="en-US" baseline="0" dirty="0" smtClean="0"/>
              <a:t>, Malawi)</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26</a:t>
            </a:fld>
            <a:endParaRPr lang="en-US"/>
          </a:p>
        </p:txBody>
      </p:sp>
    </p:spTree>
    <p:extLst>
      <p:ext uri="{BB962C8B-B14F-4D97-AF65-F5344CB8AC3E}">
        <p14:creationId xmlns:p14="http://schemas.microsoft.com/office/powerpoint/2010/main" val="659626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Eiman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 – Sue</a:t>
            </a:r>
            <a:r>
              <a:rPr lang="en-US" baseline="0" dirty="0" smtClean="0"/>
              <a:t> Torrey ETAT teaching (E. </a:t>
            </a:r>
            <a:r>
              <a:rPr lang="en-US" baseline="0" dirty="0" err="1" smtClean="0"/>
              <a:t>Molyneaux</a:t>
            </a:r>
            <a:r>
              <a:rPr lang="en-US" baseline="0" dirty="0" smtClean="0"/>
              <a:t>, Malawi)</a:t>
            </a:r>
            <a:endParaRPr lang="en-US" dirty="0" smtClean="0"/>
          </a:p>
        </p:txBody>
      </p:sp>
      <p:sp>
        <p:nvSpPr>
          <p:cNvPr id="4" name="Slide Number Placeholder 3"/>
          <p:cNvSpPr>
            <a:spLocks noGrp="1"/>
          </p:cNvSpPr>
          <p:nvPr>
            <p:ph type="sldNum" sz="quarter" idx="10"/>
          </p:nvPr>
        </p:nvSpPr>
        <p:spPr/>
        <p:txBody>
          <a:bodyPr/>
          <a:lstStyle/>
          <a:p>
            <a:fld id="{B79285A0-EEB5-498A-AD2C-C9AC62B71A3C}" type="slidenum">
              <a:rPr lang="en-US" smtClean="0"/>
              <a:t>27</a:t>
            </a:fld>
            <a:endParaRPr lang="en-US"/>
          </a:p>
        </p:txBody>
      </p:sp>
    </p:spTree>
    <p:extLst>
      <p:ext uri="{BB962C8B-B14F-4D97-AF65-F5344CB8AC3E}">
        <p14:creationId xmlns:p14="http://schemas.microsoft.com/office/powerpoint/2010/main" val="472292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28</a:t>
            </a:fld>
            <a:endParaRPr lang="en-US"/>
          </a:p>
        </p:txBody>
      </p:sp>
    </p:spTree>
    <p:extLst>
      <p:ext uri="{BB962C8B-B14F-4D97-AF65-F5344CB8AC3E}">
        <p14:creationId xmlns:p14="http://schemas.microsoft.com/office/powerpoint/2010/main" val="395874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29</a:t>
            </a:fld>
            <a:endParaRPr lang="en-US"/>
          </a:p>
        </p:txBody>
      </p:sp>
    </p:spTree>
    <p:extLst>
      <p:ext uri="{BB962C8B-B14F-4D97-AF65-F5344CB8AC3E}">
        <p14:creationId xmlns:p14="http://schemas.microsoft.com/office/powerpoint/2010/main" val="203465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30</a:t>
            </a:fld>
            <a:endParaRPr lang="en-US"/>
          </a:p>
        </p:txBody>
      </p:sp>
    </p:spTree>
    <p:extLst>
      <p:ext uri="{BB962C8B-B14F-4D97-AF65-F5344CB8AC3E}">
        <p14:creationId xmlns:p14="http://schemas.microsoft.com/office/powerpoint/2010/main" val="3894986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from WHO Pocketbook</a:t>
            </a:r>
            <a:r>
              <a:rPr lang="en-US" baseline="0" dirty="0" smtClean="0"/>
              <a:t> Course</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32</a:t>
            </a:fld>
            <a:endParaRPr lang="en-US"/>
          </a:p>
        </p:txBody>
      </p:sp>
    </p:spTree>
    <p:extLst>
      <p:ext uri="{BB962C8B-B14F-4D97-AF65-F5344CB8AC3E}">
        <p14:creationId xmlns:p14="http://schemas.microsoft.com/office/powerpoint/2010/main" val="140295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Tabletop</a:t>
            </a:r>
            <a:r>
              <a:rPr lang="en-US" baseline="0" dirty="0" smtClean="0"/>
              <a:t> exercise</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3</a:t>
            </a:fld>
            <a:endParaRPr lang="en-US"/>
          </a:p>
        </p:txBody>
      </p:sp>
    </p:spTree>
    <p:extLst>
      <p:ext uri="{BB962C8B-B14F-4D97-AF65-F5344CB8AC3E}">
        <p14:creationId xmlns:p14="http://schemas.microsoft.com/office/powerpoint/2010/main" val="2556615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from WHO Pocketbook Course - epiglottitis</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34</a:t>
            </a:fld>
            <a:endParaRPr lang="en-US"/>
          </a:p>
        </p:txBody>
      </p:sp>
    </p:spTree>
    <p:extLst>
      <p:ext uri="{BB962C8B-B14F-4D97-AF65-F5344CB8AC3E}">
        <p14:creationId xmlns:p14="http://schemas.microsoft.com/office/powerpoint/2010/main" val="3973171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Eiman</a:t>
            </a:r>
            <a:r>
              <a:rPr lang="en-US" dirty="0" smtClean="0"/>
              <a:t> – Summarize then break</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37</a:t>
            </a:fld>
            <a:endParaRPr lang="en-US"/>
          </a:p>
        </p:txBody>
      </p:sp>
    </p:spTree>
    <p:extLst>
      <p:ext uri="{BB962C8B-B14F-4D97-AF65-F5344CB8AC3E}">
        <p14:creationId xmlns:p14="http://schemas.microsoft.com/office/powerpoint/2010/main" val="1863188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 from break - Jennifer</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38</a:t>
            </a:fld>
            <a:endParaRPr lang="en-US"/>
          </a:p>
        </p:txBody>
      </p:sp>
    </p:spTree>
    <p:extLst>
      <p:ext uri="{BB962C8B-B14F-4D97-AF65-F5344CB8AC3E}">
        <p14:creationId xmlns:p14="http://schemas.microsoft.com/office/powerpoint/2010/main" val="4074165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Jennifer </a:t>
            </a:r>
          </a:p>
          <a:p>
            <a:r>
              <a:rPr lang="en-US" dirty="0" smtClean="0"/>
              <a:t>How would you</a:t>
            </a:r>
            <a:r>
              <a:rPr lang="en-US" baseline="0" dirty="0" smtClean="0"/>
              <a:t> use ETAT to assess this child and what treatments can you offer?</a:t>
            </a:r>
            <a:endParaRPr lang="en-US" dirty="0" smtClean="0"/>
          </a:p>
          <a:p>
            <a:r>
              <a:rPr lang="en-US" dirty="0" smtClean="0"/>
              <a:t>Video from Status </a:t>
            </a:r>
            <a:r>
              <a:rPr lang="en-US" dirty="0" err="1" smtClean="0"/>
              <a:t>Epilepticus</a:t>
            </a:r>
            <a:r>
              <a:rPr lang="en-US" dirty="0" smtClean="0"/>
              <a:t> module</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39</a:t>
            </a:fld>
            <a:endParaRPr lang="en-US"/>
          </a:p>
        </p:txBody>
      </p:sp>
    </p:spTree>
    <p:extLst>
      <p:ext uri="{BB962C8B-B14F-4D97-AF65-F5344CB8AC3E}">
        <p14:creationId xmlns:p14="http://schemas.microsoft.com/office/powerpoint/2010/main" val="2802188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charts 3-6 in handout:  Clear the AW (</a:t>
            </a:r>
            <a:r>
              <a:rPr lang="en-US" dirty="0" err="1" smtClean="0"/>
              <a:t>backblows</a:t>
            </a:r>
            <a:r>
              <a:rPr lang="en-US" dirty="0" smtClean="0"/>
              <a:t>, chest</a:t>
            </a:r>
            <a:r>
              <a:rPr lang="en-US" baseline="0" dirty="0" smtClean="0"/>
              <a:t> thrusts), head tilt/chin lift &amp; jaw thrust, C spine immobilization, Bag-valve-mask, </a:t>
            </a:r>
            <a:r>
              <a:rPr lang="en-US" baseline="0" dirty="0" err="1" smtClean="0"/>
              <a:t>Oropharyngeal</a:t>
            </a:r>
            <a:r>
              <a:rPr lang="en-US" baseline="0" dirty="0" smtClean="0"/>
              <a:t> AW, giving oxygen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40</a:t>
            </a:fld>
            <a:endParaRPr lang="en-US"/>
          </a:p>
        </p:txBody>
      </p:sp>
    </p:spTree>
    <p:extLst>
      <p:ext uri="{BB962C8B-B14F-4D97-AF65-F5344CB8AC3E}">
        <p14:creationId xmlns:p14="http://schemas.microsoft.com/office/powerpoint/2010/main" val="2024039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chart 7</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41</a:t>
            </a:fld>
            <a:endParaRPr lang="en-US"/>
          </a:p>
        </p:txBody>
      </p:sp>
    </p:spTree>
    <p:extLst>
      <p:ext uri="{BB962C8B-B14F-4D97-AF65-F5344CB8AC3E}">
        <p14:creationId xmlns:p14="http://schemas.microsoft.com/office/powerpoint/2010/main" val="4019800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chart 8:  assessment</a:t>
            </a:r>
            <a:r>
              <a:rPr lang="en-US" baseline="0" dirty="0" smtClean="0"/>
              <a:t> of severe malnutrition, difficulty assessing dehydration in the setting of severe malnutrition, risks of IVF in severe malnutrition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42</a:t>
            </a:fld>
            <a:endParaRPr lang="en-US"/>
          </a:p>
        </p:txBody>
      </p:sp>
    </p:spTree>
    <p:extLst>
      <p:ext uri="{BB962C8B-B14F-4D97-AF65-F5344CB8AC3E}">
        <p14:creationId xmlns:p14="http://schemas.microsoft.com/office/powerpoint/2010/main" val="3894891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Jennifer</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43</a:t>
            </a:fld>
            <a:endParaRPr lang="en-US"/>
          </a:p>
        </p:txBody>
      </p:sp>
    </p:spTree>
    <p:extLst>
      <p:ext uri="{BB962C8B-B14F-4D97-AF65-F5344CB8AC3E}">
        <p14:creationId xmlns:p14="http://schemas.microsoft.com/office/powerpoint/2010/main" val="3697875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chart 6, 9, 10: rectal valium, checking bedside glucose, giving IV glucose, diluting D50 to D10</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45</a:t>
            </a:fld>
            <a:endParaRPr lang="en-US"/>
          </a:p>
        </p:txBody>
      </p:sp>
    </p:spTree>
    <p:extLst>
      <p:ext uri="{BB962C8B-B14F-4D97-AF65-F5344CB8AC3E}">
        <p14:creationId xmlns:p14="http://schemas.microsoft.com/office/powerpoint/2010/main" val="3804111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chart 11</a:t>
            </a:r>
            <a:r>
              <a:rPr lang="en-US" baseline="0" dirty="0" smtClean="0"/>
              <a:t> and 13:  Plan C</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46</a:t>
            </a:fld>
            <a:endParaRPr lang="en-US"/>
          </a:p>
        </p:txBody>
      </p:sp>
    </p:spTree>
    <p:extLst>
      <p:ext uri="{BB962C8B-B14F-4D97-AF65-F5344CB8AC3E}">
        <p14:creationId xmlns:p14="http://schemas.microsoft.com/office/powerpoint/2010/main" val="223910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http://www.childhealthfoundation.org/enews/2011-1/index.html</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a:t>
            </a:fld>
            <a:endParaRPr lang="en-US"/>
          </a:p>
        </p:txBody>
      </p:sp>
    </p:spTree>
    <p:extLst>
      <p:ext uri="{BB962C8B-B14F-4D97-AF65-F5344CB8AC3E}">
        <p14:creationId xmlns:p14="http://schemas.microsoft.com/office/powerpoint/2010/main" val="626910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 into groups</a:t>
            </a:r>
          </a:p>
          <a:p>
            <a:r>
              <a:rPr lang="en-US" dirty="0" smtClean="0"/>
              <a:t>Treatment drills</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47</a:t>
            </a:fld>
            <a:endParaRPr lang="en-US"/>
          </a:p>
        </p:txBody>
      </p:sp>
    </p:spTree>
    <p:extLst>
      <p:ext uri="{BB962C8B-B14F-4D97-AF65-F5344CB8AC3E}">
        <p14:creationId xmlns:p14="http://schemas.microsoft.com/office/powerpoint/2010/main" val="3488018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 from </a:t>
            </a:r>
            <a:r>
              <a:rPr lang="en-US" dirty="0" smtClean="0">
                <a:hlinkClick r:id="rId3"/>
              </a:rPr>
              <a:t>http://www.youtube.com/watch?v=Hv68EQ3tCBI&amp;feature=related</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51</a:t>
            </a:fld>
            <a:endParaRPr lang="en-US"/>
          </a:p>
        </p:txBody>
      </p:sp>
    </p:spTree>
    <p:extLst>
      <p:ext uri="{BB962C8B-B14F-4D97-AF65-F5344CB8AC3E}">
        <p14:creationId xmlns:p14="http://schemas.microsoft.com/office/powerpoint/2010/main" val="1524281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from WHO Pocketbook Course - Coma</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53</a:t>
            </a:fld>
            <a:endParaRPr lang="en-US"/>
          </a:p>
        </p:txBody>
      </p:sp>
    </p:spTree>
    <p:extLst>
      <p:ext uri="{BB962C8B-B14F-4D97-AF65-F5344CB8AC3E}">
        <p14:creationId xmlns:p14="http://schemas.microsoft.com/office/powerpoint/2010/main" val="252488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from WHO Pocketbook course - neonate</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55</a:t>
            </a:fld>
            <a:endParaRPr lang="en-US"/>
          </a:p>
        </p:txBody>
      </p:sp>
    </p:spTree>
    <p:extLst>
      <p:ext uri="{BB962C8B-B14F-4D97-AF65-F5344CB8AC3E}">
        <p14:creationId xmlns:p14="http://schemas.microsoft.com/office/powerpoint/2010/main" val="3749602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Kristen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56</a:t>
            </a:fld>
            <a:endParaRPr lang="en-US"/>
          </a:p>
        </p:txBody>
      </p:sp>
    </p:spTree>
    <p:extLst>
      <p:ext uri="{BB962C8B-B14F-4D97-AF65-F5344CB8AC3E}">
        <p14:creationId xmlns:p14="http://schemas.microsoft.com/office/powerpoint/2010/main" val="818273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57</a:t>
            </a:fld>
            <a:endParaRPr lang="en-US"/>
          </a:p>
        </p:txBody>
      </p:sp>
    </p:spTree>
    <p:extLst>
      <p:ext uri="{BB962C8B-B14F-4D97-AF65-F5344CB8AC3E}">
        <p14:creationId xmlns:p14="http://schemas.microsoft.com/office/powerpoint/2010/main" val="390554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180 children seen in ED/day, 600 bed maternal-infant hospital</a:t>
            </a:r>
          </a:p>
          <a:p>
            <a:pPr eaLnBrk="1" hangingPunct="1">
              <a:spcBef>
                <a:spcPct val="0"/>
              </a:spcBef>
            </a:pPr>
            <a:r>
              <a:rPr lang="en-US" smtClean="0"/>
              <a:t>Measuring two things simultaneously:  how well do nurses do ETAT, and how does ETAT compare to physician assessment?</a:t>
            </a:r>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a:defRPr/>
            </a:pPr>
            <a:fld id="{47384829-6EB8-4461-A241-6E276DFE21D3}" type="slidenum">
              <a:rPr lang="en-US" smtClean="0">
                <a:solidFill>
                  <a:prstClr val="black"/>
                </a:solidFill>
                <a:latin typeface="Calibri" pitchFamily="34" charset="0"/>
              </a:rPr>
              <a:pPr>
                <a:defRPr/>
              </a:pPr>
              <a:t>58</a:t>
            </a:fld>
            <a:endParaRPr lang="en-US" smtClean="0">
              <a:solidFill>
                <a:prstClr val="black"/>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Under-5</a:t>
            </a:r>
            <a:r>
              <a:rPr lang="en-US" baseline="0" dirty="0" smtClean="0"/>
              <a:t> clinic in referring hospital</a:t>
            </a:r>
          </a:p>
          <a:p>
            <a:r>
              <a:rPr lang="en-US" baseline="0" dirty="0" smtClean="0"/>
              <a:t>No formal triage or goal-directed care; sick patients referred to overcrowded inpatient ward</a:t>
            </a:r>
          </a:p>
          <a:p>
            <a:r>
              <a:rPr lang="en-US" baseline="0" dirty="0" smtClean="0"/>
              <a:t>Care provided by clinical officers with no responsible MD</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62</a:t>
            </a:fld>
            <a:endParaRPr lang="en-US"/>
          </a:p>
        </p:txBody>
      </p:sp>
    </p:spTree>
    <p:extLst>
      <p:ext uri="{BB962C8B-B14F-4D97-AF65-F5344CB8AC3E}">
        <p14:creationId xmlns:p14="http://schemas.microsoft.com/office/powerpoint/2010/main" val="3568880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one staff – a senior clinician in the Emergency </a:t>
            </a:r>
            <a:r>
              <a:rPr lang="en-US" dirty="0" err="1" smtClean="0"/>
              <a:t>tx</a:t>
            </a:r>
            <a:r>
              <a:rPr lang="en-US" dirty="0" smtClean="0"/>
              <a:t> area</a:t>
            </a:r>
          </a:p>
          <a:p>
            <a:r>
              <a:rPr lang="en-US" dirty="0" smtClean="0"/>
              <a:t>Also worked with</a:t>
            </a:r>
            <a:r>
              <a:rPr lang="en-US" baseline="0" dirty="0" smtClean="0"/>
              <a:t> lab and radiology to prioritize patients</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63</a:t>
            </a:fld>
            <a:endParaRPr lang="en-US"/>
          </a:p>
        </p:txBody>
      </p:sp>
    </p:spTree>
    <p:extLst>
      <p:ext uri="{BB962C8B-B14F-4D97-AF65-F5344CB8AC3E}">
        <p14:creationId xmlns:p14="http://schemas.microsoft.com/office/powerpoint/2010/main" val="818021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fewer</a:t>
            </a:r>
            <a:r>
              <a:rPr lang="en-US" baseline="0" dirty="0" smtClean="0"/>
              <a:t> early deaths – from 357 to 285 over 5 months</a:t>
            </a:r>
          </a:p>
          <a:p>
            <a:r>
              <a:rPr lang="en-US" baseline="0" dirty="0" smtClean="0"/>
              <a:t>75 fewer total deaths – from 604 to 529 over 5 months</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64</a:t>
            </a:fld>
            <a:endParaRPr lang="en-US"/>
          </a:p>
        </p:txBody>
      </p:sp>
    </p:spTree>
    <p:extLst>
      <p:ext uri="{BB962C8B-B14F-4D97-AF65-F5344CB8AC3E}">
        <p14:creationId xmlns:p14="http://schemas.microsoft.com/office/powerpoint/2010/main" val="3655064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information would</a:t>
            </a:r>
            <a:r>
              <a:rPr lang="en-US" baseline="0" dirty="0" smtClean="0"/>
              <a:t> you want to quickly check to prioritize these children?  What signs would make you want to see a child immediately?</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7</a:t>
            </a:fld>
            <a:endParaRPr lang="en-US"/>
          </a:p>
        </p:txBody>
      </p:sp>
    </p:spTree>
    <p:extLst>
      <p:ext uri="{BB962C8B-B14F-4D97-AF65-F5344CB8AC3E}">
        <p14:creationId xmlns:p14="http://schemas.microsoft.com/office/powerpoint/2010/main" val="3584325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65</a:t>
            </a:fld>
            <a:endParaRPr lang="en-US"/>
          </a:p>
        </p:txBody>
      </p:sp>
    </p:spTree>
    <p:extLst>
      <p:ext uri="{BB962C8B-B14F-4D97-AF65-F5344CB8AC3E}">
        <p14:creationId xmlns:p14="http://schemas.microsoft.com/office/powerpoint/2010/main" val="234611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 worried about any of these children?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8</a:t>
            </a:fld>
            <a:endParaRPr lang="en-US"/>
          </a:p>
        </p:txBody>
      </p:sp>
    </p:spTree>
    <p:extLst>
      <p:ext uri="{BB962C8B-B14F-4D97-AF65-F5344CB8AC3E}">
        <p14:creationId xmlns:p14="http://schemas.microsoft.com/office/powerpoint/2010/main" val="2967815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Kristen</a:t>
            </a:r>
            <a:endParaRPr lang="en-US" dirty="0"/>
          </a:p>
          <a:p>
            <a:r>
              <a:rPr lang="en-US" dirty="0" smtClean="0"/>
              <a:t>Some</a:t>
            </a:r>
            <a:r>
              <a:rPr lang="en-US" baseline="0" dirty="0" smtClean="0"/>
              <a:t> of the major contributions to the development of the WHO triage and treatment guidelines came from a group in Malawi.  They did a review of severely ill children presenting to their outpatient under-fives clinic.</a:t>
            </a:r>
            <a:endParaRPr lang="en-US" dirty="0" smtClean="0"/>
          </a:p>
        </p:txBody>
      </p:sp>
      <p:sp>
        <p:nvSpPr>
          <p:cNvPr id="4" name="Slide Number Placeholder 3"/>
          <p:cNvSpPr>
            <a:spLocks noGrp="1"/>
          </p:cNvSpPr>
          <p:nvPr>
            <p:ph type="sldNum" sz="quarter" idx="10"/>
          </p:nvPr>
        </p:nvSpPr>
        <p:spPr/>
        <p:txBody>
          <a:bodyPr/>
          <a:lstStyle/>
          <a:p>
            <a:fld id="{B79285A0-EEB5-498A-AD2C-C9AC62B71A3C}" type="slidenum">
              <a:rPr lang="en-US" smtClean="0"/>
              <a:t>9</a:t>
            </a:fld>
            <a:endParaRPr lang="en-US"/>
          </a:p>
        </p:txBody>
      </p:sp>
    </p:spTree>
    <p:extLst>
      <p:ext uri="{BB962C8B-B14F-4D97-AF65-F5344CB8AC3E}">
        <p14:creationId xmlns:p14="http://schemas.microsoft.com/office/powerpoint/2010/main" val="161271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Kristen</a:t>
            </a:r>
          </a:p>
          <a:p>
            <a:r>
              <a:rPr lang="en-US" dirty="0" smtClean="0"/>
              <a:t>How common is this problem?  In 2001, as IMCI was being rolled out, a group funded by the</a:t>
            </a:r>
            <a:r>
              <a:rPr lang="en-US" baseline="0" dirty="0" smtClean="0"/>
              <a:t> WHO developed a standardized assessment to look at the quality of triage in hospitals in the developing world.</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10</a:t>
            </a:fld>
            <a:endParaRPr lang="en-US"/>
          </a:p>
        </p:txBody>
      </p:sp>
    </p:spTree>
    <p:extLst>
      <p:ext uri="{BB962C8B-B14F-4D97-AF65-F5344CB8AC3E}">
        <p14:creationId xmlns:p14="http://schemas.microsoft.com/office/powerpoint/2010/main" val="221010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Kristen</a:t>
            </a:r>
            <a:endParaRPr lang="en-US" dirty="0"/>
          </a:p>
        </p:txBody>
      </p:sp>
      <p:sp>
        <p:nvSpPr>
          <p:cNvPr id="4" name="Slide Number Placeholder 3"/>
          <p:cNvSpPr>
            <a:spLocks noGrp="1"/>
          </p:cNvSpPr>
          <p:nvPr>
            <p:ph type="sldNum" sz="quarter" idx="10"/>
          </p:nvPr>
        </p:nvSpPr>
        <p:spPr/>
        <p:txBody>
          <a:bodyPr/>
          <a:lstStyle/>
          <a:p>
            <a:fld id="{B79285A0-EEB5-498A-AD2C-C9AC62B71A3C}" type="slidenum">
              <a:rPr lang="en-US" smtClean="0"/>
              <a:t>11</a:t>
            </a:fld>
            <a:endParaRPr lang="en-US"/>
          </a:p>
        </p:txBody>
      </p:sp>
    </p:spTree>
    <p:extLst>
      <p:ext uri="{BB962C8B-B14F-4D97-AF65-F5344CB8AC3E}">
        <p14:creationId xmlns:p14="http://schemas.microsoft.com/office/powerpoint/2010/main" val="185614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C9B83EB-FEEA-4FC8-A99F-42ABEE449D25}"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E829-257E-425F-B786-F039F060294A}"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2900" y="381000"/>
            <a:ext cx="1143000" cy="685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B83EB-FEEA-4FC8-A99F-42ABEE449D25}"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E829-257E-425F-B786-F039F06029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9B83EB-FEEA-4FC8-A99F-42ABEE449D25}"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E829-257E-425F-B786-F039F060294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9B83EB-FEEA-4FC8-A99F-42ABEE449D25}"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E829-257E-425F-B786-F039F060294A}"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600" y="6096000"/>
            <a:ext cx="1143000" cy="6858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9B83EB-FEEA-4FC8-A99F-42ABEE449D25}" type="datetimeFigureOut">
              <a:rPr lang="en-US" smtClean="0"/>
              <a:pPr/>
              <a:t>4/5/2013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E829-257E-425F-B786-F039F060294A}"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0"/>
            <a:ext cx="1143000" cy="6858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C9B83EB-FEEA-4FC8-A99F-42ABEE449D25}"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FE829-257E-425F-B786-F039F060294A}"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600" y="6096000"/>
            <a:ext cx="1143000" cy="6858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C9B83EB-FEEA-4FC8-A99F-42ABEE449D25}" type="datetimeFigureOut">
              <a:rPr lang="en-US" smtClean="0"/>
              <a:pPr/>
              <a:t>4/5/2013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9FE829-257E-425F-B786-F039F060294A}"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9B83EB-FEEA-4FC8-A99F-42ABEE449D25}" type="datetimeFigureOut">
              <a:rPr lang="en-US" smtClean="0"/>
              <a:pPr/>
              <a:t>4/5/2013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9FE829-257E-425F-B786-F039F060294A}"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600" y="6096000"/>
            <a:ext cx="1143000" cy="6858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B83EB-FEEA-4FC8-A99F-42ABEE449D25}" type="datetimeFigureOut">
              <a:rPr lang="en-US" smtClean="0"/>
              <a:pPr/>
              <a:t>4/5/2013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9FE829-257E-425F-B786-F039F06029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B83EB-FEEA-4FC8-A99F-42ABEE449D25}"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FE829-257E-425F-B786-F039F060294A}"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9B83EB-FEEA-4FC8-A99F-42ABEE449D25}" type="datetimeFigureOut">
              <a:rPr lang="en-US" smtClean="0"/>
              <a:pPr/>
              <a:t>4/5/2013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FE829-257E-425F-B786-F039F060294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fld id="{2A07BE40-3A9C-44A7-B6C3-0846DDE83320}" type="datetimeFigureOut">
              <a:rPr lang="en-US" smtClean="0">
                <a:solidFill>
                  <a:srgbClr val="1F497D">
                    <a:shade val="90000"/>
                  </a:srgbClr>
                </a:solidFill>
              </a:rPr>
              <a:pPr>
                <a:defRPr/>
              </a:pPr>
              <a:t>4/5/2013</a:t>
            </a:fld>
            <a:endParaRPr lang="en-US">
              <a:solidFill>
                <a:srgbClr val="1F497D">
                  <a:shade val="90000"/>
                </a:srgbClr>
              </a:solidFil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solidFill>
                <a:srgbClr val="1F497D">
                  <a:shade val="90000"/>
                </a:srgbClr>
              </a:solidFil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A1929E17-5256-4A17-A259-9DA05A03D2F8}" type="slidenum">
              <a:rPr lang="en-US" smtClean="0">
                <a:solidFill>
                  <a:srgbClr val="1F497D">
                    <a:shade val="90000"/>
                  </a:srgbClr>
                </a:solidFill>
              </a:rPr>
              <a:pPr>
                <a:defRPr/>
              </a:pPr>
              <a:t>‹#›</a:t>
            </a:fld>
            <a:endParaRPr lang="en-US">
              <a:solidFill>
                <a:srgbClr val="1F497D">
                  <a:shade val="90000"/>
                </a:srgbClr>
              </a:solidFill>
            </a:endParaRP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4.png"/><Relationship Id="rId2" Type="http://schemas.microsoft.com/office/2007/relationships/media" Target="../media/media2.mpg"/><Relationship Id="rId1" Type="http://schemas.openxmlformats.org/officeDocument/2006/relationships/video" Target="NULL" TargetMode="Externa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3.mp3"/><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wmv"/><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1.jpeg"/><Relationship Id="rId2" Type="http://schemas.microsoft.com/office/2007/relationships/media" Target="../media/media5.wmv"/><Relationship Id="rId1" Type="http://schemas.openxmlformats.org/officeDocument/2006/relationships/video" Target="NULL" TargetMode="Externa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g"/><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g"/><Relationship Id="rId1" Type="http://schemas.openxmlformats.org/officeDocument/2006/relationships/video" Target="NULL" TargetMode="External"/><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35.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wmv"/><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g"/><Relationship Id="rId1" Type="http://schemas.microsoft.com/office/2007/relationships/media" Target="../media/media10.mpg"/><Relationship Id="rId5" Type="http://schemas.openxmlformats.org/officeDocument/2006/relationships/image" Target="../media/image50.png"/><Relationship Id="rId4"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g"/><Relationship Id="rId1" Type="http://schemas.microsoft.com/office/2007/relationships/media" Target="../media/media11.mpg"/><Relationship Id="rId5" Type="http://schemas.openxmlformats.org/officeDocument/2006/relationships/image" Target="../media/image51.png"/><Relationship Id="rId4" Type="http://schemas.openxmlformats.org/officeDocument/2006/relationships/notesSlide" Target="../notesSlides/notesSlide4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Emergency Triage Assessment &amp; Treatment</a:t>
            </a:r>
            <a:endParaRPr lang="en-US" dirty="0"/>
          </a:p>
        </p:txBody>
      </p:sp>
      <p:sp>
        <p:nvSpPr>
          <p:cNvPr id="3" name="Subtitle 2"/>
          <p:cNvSpPr>
            <a:spLocks noGrp="1"/>
          </p:cNvSpPr>
          <p:nvPr>
            <p:ph type="subTitle" idx="1"/>
          </p:nvPr>
        </p:nvSpPr>
        <p:spPr/>
        <p:txBody>
          <a:bodyPr>
            <a:normAutofit/>
          </a:bodyPr>
          <a:lstStyle/>
          <a:p>
            <a:r>
              <a:rPr lang="en-US" smtClean="0"/>
              <a:t>April 5, 2013</a:t>
            </a:r>
            <a:endParaRPr lang="en-US" dirty="0" smtClean="0"/>
          </a:p>
          <a:p>
            <a:r>
              <a:rPr lang="en-US" dirty="0" smtClean="0"/>
              <a:t>Global Pediatric Emergency Medicine Group</a:t>
            </a:r>
          </a:p>
          <a:p>
            <a:endParaRPr lang="en-US" sz="2600" dirty="0" smtClean="0"/>
          </a:p>
        </p:txBody>
      </p:sp>
      <p:graphicFrame>
        <p:nvGraphicFramePr>
          <p:cNvPr id="4" name="Table 3"/>
          <p:cNvGraphicFramePr>
            <a:graphicFrameLocks noGrp="1"/>
          </p:cNvGraphicFramePr>
          <p:nvPr>
            <p:extLst>
              <p:ext uri="{D42A27DB-BD31-4B8C-83A1-F6EECF244321}">
                <p14:modId xmlns:p14="http://schemas.microsoft.com/office/powerpoint/2010/main" val="3626786142"/>
              </p:ext>
            </p:extLst>
          </p:nvPr>
        </p:nvGraphicFramePr>
        <p:xfrm>
          <a:off x="838200" y="4572000"/>
          <a:ext cx="7086600" cy="741680"/>
        </p:xfrm>
        <a:graphic>
          <a:graphicData uri="http://schemas.openxmlformats.org/drawingml/2006/table">
            <a:tbl>
              <a:tblPr firstRow="1" bandRow="1">
                <a:tableStyleId>{5C22544A-7EE6-4342-B048-85BDC9FD1C3A}</a:tableStyleId>
              </a:tblPr>
              <a:tblGrid>
                <a:gridCol w="3543300"/>
                <a:gridCol w="3543300"/>
              </a:tblGrid>
              <a:tr h="370840">
                <a:tc>
                  <a:txBody>
                    <a:bodyPr/>
                    <a:lstStyle/>
                    <a:p>
                      <a:r>
                        <a:rPr lang="en-US" b="0" dirty="0" err="1" smtClean="0">
                          <a:solidFill>
                            <a:schemeClr val="tx2">
                              <a:lumMod val="75000"/>
                            </a:schemeClr>
                          </a:solidFill>
                        </a:rPr>
                        <a:t>Eiman</a:t>
                      </a:r>
                      <a:r>
                        <a:rPr lang="en-US" b="0" dirty="0" smtClean="0">
                          <a:solidFill>
                            <a:schemeClr val="tx2">
                              <a:lumMod val="75000"/>
                            </a:schemeClr>
                          </a:solidFill>
                        </a:rPr>
                        <a:t> </a:t>
                      </a:r>
                      <a:r>
                        <a:rPr lang="en-US" b="0" dirty="0" err="1" smtClean="0">
                          <a:solidFill>
                            <a:schemeClr val="tx2">
                              <a:lumMod val="75000"/>
                            </a:schemeClr>
                          </a:solidFill>
                        </a:rPr>
                        <a:t>Abdulrahman</a:t>
                      </a:r>
                      <a:r>
                        <a:rPr lang="en-US" b="0" dirty="0" smtClean="0">
                          <a:solidFill>
                            <a:schemeClr val="tx2">
                              <a:lumMod val="75000"/>
                            </a:schemeClr>
                          </a:solidFill>
                        </a:rPr>
                        <a:t>, MD</a:t>
                      </a:r>
                      <a:endParaRPr lang="en-US" b="0" dirty="0">
                        <a:solidFill>
                          <a:schemeClr val="tx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smtClean="0">
                          <a:solidFill>
                            <a:schemeClr val="tx2">
                              <a:lumMod val="75000"/>
                            </a:schemeClr>
                          </a:solidFill>
                        </a:rPr>
                        <a:t>Kristen </a:t>
                      </a:r>
                      <a:r>
                        <a:rPr lang="en-US" b="0" dirty="0" err="1" smtClean="0">
                          <a:solidFill>
                            <a:schemeClr val="tx2">
                              <a:lumMod val="75000"/>
                            </a:schemeClr>
                          </a:solidFill>
                        </a:rPr>
                        <a:t>Breslin</a:t>
                      </a:r>
                      <a:r>
                        <a:rPr lang="en-US" b="0" dirty="0" smtClean="0">
                          <a:solidFill>
                            <a:schemeClr val="tx2">
                              <a:lumMod val="75000"/>
                            </a:schemeClr>
                          </a:solidFill>
                        </a:rPr>
                        <a:t>, MD</a:t>
                      </a:r>
                      <a:endParaRPr lang="en-US" b="0" dirty="0">
                        <a:solidFill>
                          <a:schemeClr val="tx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US" b="0" dirty="0" err="1" smtClean="0">
                          <a:solidFill>
                            <a:schemeClr val="tx2">
                              <a:lumMod val="75000"/>
                            </a:schemeClr>
                          </a:solidFill>
                        </a:rPr>
                        <a:t>Rasha</a:t>
                      </a:r>
                      <a:r>
                        <a:rPr lang="en-US" b="0" dirty="0" smtClean="0">
                          <a:solidFill>
                            <a:schemeClr val="tx2">
                              <a:lumMod val="75000"/>
                            </a:schemeClr>
                          </a:solidFill>
                        </a:rPr>
                        <a:t> </a:t>
                      </a:r>
                      <a:r>
                        <a:rPr lang="en-US" b="0" dirty="0" err="1" smtClean="0">
                          <a:solidFill>
                            <a:schemeClr val="tx2">
                              <a:lumMod val="75000"/>
                            </a:schemeClr>
                          </a:solidFill>
                        </a:rPr>
                        <a:t>Sawaya</a:t>
                      </a:r>
                      <a:r>
                        <a:rPr lang="en-US" b="0" dirty="0" smtClean="0">
                          <a:solidFill>
                            <a:schemeClr val="tx2">
                              <a:lumMod val="75000"/>
                            </a:schemeClr>
                          </a:solidFill>
                        </a:rPr>
                        <a:t>,</a:t>
                      </a:r>
                      <a:r>
                        <a:rPr lang="en-US" b="0" baseline="0" dirty="0" smtClean="0">
                          <a:solidFill>
                            <a:schemeClr val="tx2">
                              <a:lumMod val="75000"/>
                            </a:schemeClr>
                          </a:solidFill>
                        </a:rPr>
                        <a:t> MD</a:t>
                      </a:r>
                      <a:endParaRPr lang="en-US" b="0" dirty="0">
                        <a:solidFill>
                          <a:schemeClr val="tx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dirty="0">
                        <a:solidFill>
                          <a:schemeClr val="tx2">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90087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83575" y="566340"/>
            <a:ext cx="800100" cy="162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266" name="Title 1"/>
          <p:cNvSpPr>
            <a:spLocks noGrp="1"/>
          </p:cNvSpPr>
          <p:nvPr>
            <p:ph type="title"/>
          </p:nvPr>
        </p:nvSpPr>
        <p:spPr/>
        <p:txBody>
          <a:bodyPr/>
          <a:lstStyle/>
          <a:p>
            <a:r>
              <a:rPr lang="en-US" dirty="0" smtClean="0">
                <a:solidFill>
                  <a:schemeClr val="accent4"/>
                </a:solidFill>
              </a:rPr>
              <a:t>Nolan, 2001</a:t>
            </a:r>
          </a:p>
        </p:txBody>
      </p:sp>
      <p:sp>
        <p:nvSpPr>
          <p:cNvPr id="3" name="Content Placeholder 2"/>
          <p:cNvSpPr>
            <a:spLocks noGrp="1"/>
          </p:cNvSpPr>
          <p:nvPr>
            <p:ph idx="1"/>
          </p:nvPr>
        </p:nvSpPr>
        <p:spPr>
          <a:xfrm>
            <a:off x="457200" y="1600200"/>
            <a:ext cx="6934200" cy="4876800"/>
          </a:xfrm>
        </p:spPr>
        <p:txBody>
          <a:bodyPr>
            <a:normAutofit/>
          </a:bodyPr>
          <a:lstStyle/>
          <a:p>
            <a:r>
              <a:rPr lang="en-US" sz="2800" dirty="0" smtClean="0"/>
              <a:t>Observational study of 21 district &amp; teaching hospitals in Bangladesh, Dominican, Ethiopia, Indonesia, Philippines, Tanzania, and Uganda</a:t>
            </a:r>
          </a:p>
          <a:p>
            <a:r>
              <a:rPr lang="en-US" sz="2800" dirty="0" smtClean="0"/>
              <a:t>7 hospitals had good or excellent triage</a:t>
            </a:r>
          </a:p>
          <a:p>
            <a:pPr lvl="1"/>
            <a:r>
              <a:rPr lang="en-US" sz="2400" dirty="0" smtClean="0"/>
              <a:t>One had a formal algorithm</a:t>
            </a:r>
          </a:p>
          <a:p>
            <a:r>
              <a:rPr lang="en-US" sz="2800" dirty="0" smtClean="0"/>
              <a:t>14 had poor triage, including 4 with no triage</a:t>
            </a:r>
          </a:p>
          <a:p>
            <a:r>
              <a:rPr lang="en-US" sz="2800" dirty="0" smtClean="0"/>
              <a:t>No association between type of staff and quality of triage</a:t>
            </a:r>
          </a:p>
        </p:txBody>
      </p:sp>
      <p:pic>
        <p:nvPicPr>
          <p:cNvPr id="11268" name="Picture 2" descr="Flag Bangladesh st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913" y="5583238"/>
            <a:ext cx="11668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https://encrypted-tbn0.google.com/images?q=tbn:ANd9GcTkk7JsHRcE4OEhtB_AJPRaX4rwL0Bg95y05WWI8UTn2ws0-jwBh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413" y="685800"/>
            <a:ext cx="110331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https://encrypted-tbn3.google.com/images?q=tbn:ANd9GcQV5KpCIPoETROmEBVb633UlqK8J0Cl98GpUcV3RS3n37fqLhT2q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5125" y="1544638"/>
            <a:ext cx="11366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https://encrypted-tbn3.google.com/images?q=tbn:ANd9GcQoqlmKIhcqU1yzhmQ7qJ4dqUGEX6rgKCbXIzldzdZtZ2QwaNVr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125" y="2289175"/>
            <a:ext cx="11366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0" descr="https://encrypted-tbn1.google.com/images?q=tbn:ANd9GcQOalN2I5m1_7c-8N63IZu5lwQQ8IEB980R5NWfocCNPY897_e-M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863" y="3179763"/>
            <a:ext cx="12049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descr="https://encrypted-tbn1.google.com/images?q=tbn:ANd9GcQ3aY2StAbAlDyl-wFyrgFukcHsTm9kJUScfKkUd4M86ThDiRe9a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5125" y="3973513"/>
            <a:ext cx="11366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4" descr="https://encrypted-tbn1.google.com/images?q=tbn:ANd9GcTye7kGnuF1RMIuofCRHcY5bMJodJ9QZE1lyHNq5eiA1e95dw8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16863" y="4883150"/>
            <a:ext cx="11668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43200" y="6297652"/>
            <a:ext cx="3935886" cy="369332"/>
          </a:xfrm>
          <a:prstGeom prst="rect">
            <a:avLst/>
          </a:prstGeom>
          <a:noFill/>
        </p:spPr>
        <p:txBody>
          <a:bodyPr wrap="none" rtlCol="0">
            <a:spAutoFit/>
          </a:bodyPr>
          <a:lstStyle/>
          <a:p>
            <a:pPr fontAlgn="base">
              <a:spcBef>
                <a:spcPct val="0"/>
              </a:spcBef>
              <a:spcAft>
                <a:spcPct val="0"/>
              </a:spcAft>
            </a:pPr>
            <a:r>
              <a:rPr lang="en-US" dirty="0">
                <a:solidFill>
                  <a:prstClr val="black"/>
                </a:solidFill>
                <a:cs typeface="Arial" pitchFamily="34" charset="0"/>
              </a:rPr>
              <a:t>Nolan T, et al. Lancet 2001;357:106‐110.</a:t>
            </a:r>
          </a:p>
        </p:txBody>
      </p:sp>
      <p:sp>
        <p:nvSpPr>
          <p:cNvPr id="5" name="Rectangle 4"/>
          <p:cNvSpPr/>
          <p:nvPr/>
        </p:nvSpPr>
        <p:spPr>
          <a:xfrm>
            <a:off x="7772400" y="6382698"/>
            <a:ext cx="1311275" cy="375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736147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chemeClr val="accent4"/>
                </a:solidFill>
              </a:rPr>
              <a:t>Nolan, 2001</a:t>
            </a:r>
          </a:p>
        </p:txBody>
      </p:sp>
      <p:sp>
        <p:nvSpPr>
          <p:cNvPr id="3" name="Content Placeholder 2"/>
          <p:cNvSpPr>
            <a:spLocks noGrp="1"/>
          </p:cNvSpPr>
          <p:nvPr>
            <p:ph idx="1"/>
          </p:nvPr>
        </p:nvSpPr>
        <p:spPr/>
        <p:txBody>
          <a:bodyPr/>
          <a:lstStyle/>
          <a:p>
            <a:r>
              <a:rPr lang="en-US" sz="2800" dirty="0" smtClean="0"/>
              <a:t>Out of 131 children</a:t>
            </a:r>
          </a:p>
          <a:p>
            <a:pPr lvl="1"/>
            <a:r>
              <a:rPr lang="en-US" sz="2400" dirty="0" smtClean="0"/>
              <a:t>8% had inappropriate/delayed triage</a:t>
            </a:r>
          </a:p>
          <a:p>
            <a:pPr lvl="1"/>
            <a:r>
              <a:rPr lang="en-US" sz="2400" dirty="0" smtClean="0"/>
              <a:t>41% had inadequate initial assessment</a:t>
            </a:r>
          </a:p>
          <a:p>
            <a:pPr lvl="1"/>
            <a:r>
              <a:rPr lang="en-US" sz="2400" dirty="0" smtClean="0"/>
              <a:t>61% had inappropriate use/nonuse of antibiotics, fluids, feeding or oxygen</a:t>
            </a:r>
          </a:p>
          <a:p>
            <a:pPr lvl="1"/>
            <a:r>
              <a:rPr lang="en-US" sz="2400" dirty="0" smtClean="0"/>
              <a:t>18% had delays in appropriate treatment</a:t>
            </a:r>
          </a:p>
          <a:p>
            <a:r>
              <a:rPr lang="en-US" sz="2800" dirty="0" smtClean="0"/>
              <a:t>Management of dehydration, pneumonia, malnutrition, hypoglycemia, sepsis</a:t>
            </a:r>
          </a:p>
          <a:p>
            <a:pPr lvl="1"/>
            <a:r>
              <a:rPr lang="en-US" sz="2400" dirty="0" smtClean="0"/>
              <a:t>73% of 43 doctors and 91% of 23 nurses inadequate in at least one area</a:t>
            </a:r>
          </a:p>
        </p:txBody>
      </p:sp>
    </p:spTree>
    <p:extLst>
      <p:ext uri="{BB962C8B-B14F-4D97-AF65-F5344CB8AC3E}">
        <p14:creationId xmlns:p14="http://schemas.microsoft.com/office/powerpoint/2010/main" val="3666467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solidFill>
                  <a:schemeClr val="accent4"/>
                </a:solidFill>
              </a:rPr>
              <a:t>Problems</a:t>
            </a:r>
          </a:p>
        </p:txBody>
      </p:sp>
      <p:sp>
        <p:nvSpPr>
          <p:cNvPr id="13315" name="Content Placeholder 2"/>
          <p:cNvSpPr>
            <a:spLocks noGrp="1"/>
          </p:cNvSpPr>
          <p:nvPr>
            <p:ph idx="1"/>
          </p:nvPr>
        </p:nvSpPr>
        <p:spPr/>
        <p:txBody>
          <a:bodyPr/>
          <a:lstStyle/>
          <a:p>
            <a:r>
              <a:rPr lang="en-US" dirty="0" smtClean="0"/>
              <a:t>Staff not trained in triage or not assigned to triage</a:t>
            </a:r>
          </a:p>
          <a:p>
            <a:r>
              <a:rPr lang="en-US" dirty="0" smtClean="0"/>
              <a:t>Facilities not organized</a:t>
            </a:r>
          </a:p>
          <a:p>
            <a:r>
              <a:rPr lang="en-US" dirty="0" smtClean="0"/>
              <a:t>No standard assessment or treatment</a:t>
            </a:r>
          </a:p>
          <a:p>
            <a:r>
              <a:rPr lang="en-US" dirty="0" smtClean="0"/>
              <a:t>Emergency drugs and supplies not available</a:t>
            </a:r>
          </a:p>
          <a:p>
            <a:r>
              <a:rPr lang="en-US" dirty="0" smtClean="0"/>
              <a:t>Delays</a:t>
            </a:r>
          </a:p>
        </p:txBody>
      </p:sp>
      <p:pic>
        <p:nvPicPr>
          <p:cNvPr id="133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785755"/>
            <a:ext cx="3149600" cy="23622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498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solidFill>
                  <a:schemeClr val="accent4"/>
                </a:solidFill>
              </a:rPr>
              <a:t>Development of ETAT</a:t>
            </a:r>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US" sz="2800" dirty="0" smtClean="0"/>
              <a:t>Emergency Triage Assessment &amp; Treatment</a:t>
            </a:r>
          </a:p>
          <a:p>
            <a:pPr marL="274320" indent="-274320" fontAlgn="auto">
              <a:spcAft>
                <a:spcPts val="0"/>
              </a:spcAft>
              <a:buClr>
                <a:schemeClr val="accent3"/>
              </a:buClr>
              <a:buFont typeface="Wingdings 2"/>
              <a:buChar char=""/>
              <a:defRPr/>
            </a:pPr>
            <a:r>
              <a:rPr lang="en-US" sz="2800" dirty="0" smtClean="0"/>
              <a:t>Developed by WHO as part of IMCI</a:t>
            </a:r>
          </a:p>
          <a:p>
            <a:pPr marL="274320" indent="-274320" fontAlgn="auto">
              <a:spcAft>
                <a:spcPts val="0"/>
              </a:spcAft>
              <a:buClr>
                <a:schemeClr val="accent3"/>
              </a:buClr>
              <a:buFont typeface="Wingdings 2"/>
              <a:buChar char=""/>
              <a:defRPr/>
            </a:pPr>
            <a:r>
              <a:rPr lang="en-US" sz="2800" dirty="0" smtClean="0"/>
              <a:t>APLS adapted for low-resource settings</a:t>
            </a:r>
          </a:p>
          <a:p>
            <a:pPr marL="640080" lvl="1" indent="-246888" fontAlgn="auto">
              <a:spcAft>
                <a:spcPts val="0"/>
              </a:spcAft>
              <a:buFont typeface="Wingdings 2"/>
              <a:buChar char=""/>
              <a:defRPr/>
            </a:pPr>
            <a:r>
              <a:rPr lang="en-US" sz="2400" dirty="0" smtClean="0"/>
              <a:t>No CPR or intubation</a:t>
            </a:r>
          </a:p>
          <a:p>
            <a:pPr marL="274320" indent="-274320" fontAlgn="auto">
              <a:spcAft>
                <a:spcPts val="0"/>
              </a:spcAft>
              <a:buClr>
                <a:schemeClr val="accent3"/>
              </a:buClr>
              <a:buFont typeface="Wingdings 2"/>
              <a:buChar char=""/>
              <a:defRPr/>
            </a:pPr>
            <a:r>
              <a:rPr lang="en-US" sz="2800" dirty="0" smtClean="0"/>
              <a:t>Addresses preventable mortality</a:t>
            </a:r>
          </a:p>
          <a:p>
            <a:pPr marL="640080" lvl="1" indent="-246888" fontAlgn="auto">
              <a:spcAft>
                <a:spcPts val="0"/>
              </a:spcAft>
              <a:buFont typeface="Wingdings 2"/>
              <a:buChar char=""/>
              <a:defRPr/>
            </a:pPr>
            <a:r>
              <a:rPr lang="en-US" sz="2400" dirty="0" smtClean="0"/>
              <a:t>Diarrhea/dehydration, malaria, </a:t>
            </a:r>
          </a:p>
          <a:p>
            <a:pPr marL="393192" lvl="1" indent="0" fontAlgn="auto">
              <a:spcAft>
                <a:spcPts val="0"/>
              </a:spcAft>
              <a:buNone/>
              <a:defRPr/>
            </a:pPr>
            <a:r>
              <a:rPr lang="en-US" sz="2400" dirty="0"/>
              <a:t>	</a:t>
            </a:r>
            <a:r>
              <a:rPr lang="en-US" sz="2400" dirty="0" smtClean="0"/>
              <a:t>malnutrition, bacterial pneumonia</a:t>
            </a:r>
          </a:p>
          <a:p>
            <a:pPr marL="640080" lvl="1" indent="-246888" fontAlgn="auto">
              <a:spcAft>
                <a:spcPts val="0"/>
              </a:spcAft>
              <a:buFont typeface="Wingdings 2"/>
              <a:buChar char=""/>
              <a:defRPr/>
            </a:pPr>
            <a:r>
              <a:rPr lang="en-US" sz="2400" dirty="0" smtClean="0"/>
              <a:t>Special attention to infants &lt; 2 </a:t>
            </a:r>
            <a:r>
              <a:rPr lang="en-US" sz="2400" dirty="0" err="1" smtClean="0"/>
              <a:t>mo</a:t>
            </a:r>
            <a:endParaRPr lang="en-US" sz="2400" dirty="0" smtClean="0"/>
          </a:p>
          <a:p>
            <a:pPr marL="274320" indent="-274320" fontAlgn="auto">
              <a:spcAft>
                <a:spcPts val="0"/>
              </a:spcAft>
              <a:buClr>
                <a:schemeClr val="accent3"/>
              </a:buClr>
              <a:buFont typeface="Wingdings 2"/>
              <a:buChar char=""/>
              <a:defRPr/>
            </a:pPr>
            <a:r>
              <a:rPr lang="en-US" sz="2800" dirty="0" smtClean="0"/>
              <a:t>Simplified guidelines</a:t>
            </a:r>
            <a:endParaRPr lang="en-US" sz="2800" dirty="0"/>
          </a:p>
        </p:txBody>
      </p:sp>
      <p:pic>
        <p:nvPicPr>
          <p:cNvPr id="14340" name="Picture 2" descr="http://www.searo.who.int/Image/oth_IMCI_brin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276600"/>
            <a:ext cx="19113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90800" y="6297652"/>
            <a:ext cx="4492127" cy="369332"/>
          </a:xfrm>
          <a:prstGeom prst="rect">
            <a:avLst/>
          </a:prstGeom>
          <a:noFill/>
        </p:spPr>
        <p:txBody>
          <a:bodyPr wrap="none" rtlCol="0">
            <a:spAutoFit/>
          </a:bodyPr>
          <a:lstStyle/>
          <a:p>
            <a:r>
              <a:rPr lang="en-US" dirty="0" smtClean="0"/>
              <a:t>Gove S. et. al.  Arch Dis Child 1999;81:473‐7.</a:t>
            </a:r>
          </a:p>
        </p:txBody>
      </p:sp>
    </p:spTree>
    <p:extLst>
      <p:ext uri="{BB962C8B-B14F-4D97-AF65-F5344CB8AC3E}">
        <p14:creationId xmlns:p14="http://schemas.microsoft.com/office/powerpoint/2010/main" val="3209600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solidFill>
                  <a:schemeClr val="accent4"/>
                </a:solidFill>
              </a:rPr>
              <a:t>Emergency Signs</a:t>
            </a:r>
          </a:p>
        </p:txBody>
      </p:sp>
      <p:sp>
        <p:nvSpPr>
          <p:cNvPr id="16387" name="Content Placeholder 2"/>
          <p:cNvSpPr>
            <a:spLocks noGrp="1"/>
          </p:cNvSpPr>
          <p:nvPr>
            <p:ph idx="1"/>
          </p:nvPr>
        </p:nvSpPr>
        <p:spPr>
          <a:xfrm>
            <a:off x="457200" y="1600200"/>
            <a:ext cx="6172200" cy="4876800"/>
          </a:xfrm>
        </p:spPr>
        <p:txBody>
          <a:bodyPr>
            <a:normAutofit lnSpcReduction="10000"/>
          </a:bodyPr>
          <a:lstStyle/>
          <a:p>
            <a:r>
              <a:rPr lang="en-US" sz="2800" dirty="0" smtClean="0"/>
              <a:t>Airway &amp; Breathing</a:t>
            </a:r>
          </a:p>
          <a:p>
            <a:pPr lvl="1"/>
            <a:r>
              <a:rPr lang="en-US" sz="2400" dirty="0" smtClean="0"/>
              <a:t>Obstructed breathing, central cyanosis, severe respiratory distress</a:t>
            </a:r>
          </a:p>
          <a:p>
            <a:r>
              <a:rPr lang="en-US" sz="2800" dirty="0" smtClean="0"/>
              <a:t>Circulation</a:t>
            </a:r>
          </a:p>
          <a:p>
            <a:pPr lvl="1"/>
            <a:r>
              <a:rPr lang="en-US" sz="2400" dirty="0" smtClean="0"/>
              <a:t>Cold hands with prolonged cap refill and weak/fast pulse</a:t>
            </a:r>
          </a:p>
          <a:p>
            <a:r>
              <a:rPr lang="en-US" sz="2800" dirty="0" smtClean="0"/>
              <a:t>Consciousness/Disability (Coma/convulsions)</a:t>
            </a:r>
          </a:p>
          <a:p>
            <a:r>
              <a:rPr lang="en-US" sz="2800" dirty="0" smtClean="0"/>
              <a:t>Diarrhea with severe dehydration</a:t>
            </a:r>
          </a:p>
          <a:p>
            <a:pPr lvl="1"/>
            <a:r>
              <a:rPr lang="en-US" sz="2400" dirty="0" smtClean="0"/>
              <a:t>Two of: lethargy, sunken eyes, skin pinch</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1524000"/>
            <a:ext cx="2619375" cy="21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946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solidFill>
                  <a:schemeClr val="accent4"/>
                </a:solidFill>
              </a:rPr>
              <a:t>Emergency Treatments</a:t>
            </a:r>
          </a:p>
        </p:txBody>
      </p:sp>
      <p:sp>
        <p:nvSpPr>
          <p:cNvPr id="3" name="Content Placeholder 2"/>
          <p:cNvSpPr>
            <a:spLocks noGrp="1"/>
          </p:cNvSpPr>
          <p:nvPr>
            <p:ph idx="1"/>
          </p:nvPr>
        </p:nvSpPr>
        <p:spPr/>
        <p:txBody>
          <a:bodyPr>
            <a:normAutofit lnSpcReduction="10000"/>
          </a:bodyPr>
          <a:lstStyle/>
          <a:p>
            <a:pPr marL="274320" indent="-274320" fontAlgn="auto">
              <a:spcAft>
                <a:spcPts val="0"/>
              </a:spcAft>
              <a:buClr>
                <a:schemeClr val="accent3"/>
              </a:buClr>
              <a:buFont typeface="Wingdings 2"/>
              <a:buChar char=""/>
              <a:defRPr/>
            </a:pPr>
            <a:r>
              <a:rPr lang="en-US" sz="2800" dirty="0" smtClean="0"/>
              <a:t>Airway &amp; breathing</a:t>
            </a:r>
          </a:p>
          <a:p>
            <a:pPr marL="640080" lvl="1" indent="-246888" fontAlgn="auto">
              <a:spcAft>
                <a:spcPts val="0"/>
              </a:spcAft>
              <a:buFont typeface="Wingdings 2"/>
              <a:buChar char=""/>
              <a:defRPr/>
            </a:pPr>
            <a:r>
              <a:rPr lang="en-US" sz="2400" dirty="0" smtClean="0"/>
              <a:t>Relieve obstruction, position airway, give oxygen</a:t>
            </a:r>
          </a:p>
          <a:p>
            <a:pPr marL="274320" indent="-274320" fontAlgn="auto">
              <a:spcAft>
                <a:spcPts val="0"/>
              </a:spcAft>
              <a:buClr>
                <a:schemeClr val="accent3"/>
              </a:buClr>
              <a:buFont typeface="Wingdings 2"/>
              <a:buChar char=""/>
              <a:defRPr/>
            </a:pPr>
            <a:r>
              <a:rPr lang="en-US" sz="2800" dirty="0" smtClean="0"/>
              <a:t>Circulation</a:t>
            </a:r>
          </a:p>
          <a:p>
            <a:pPr marL="640080" lvl="1" indent="-246888" fontAlgn="auto">
              <a:spcAft>
                <a:spcPts val="0"/>
              </a:spcAft>
              <a:buFont typeface="Wingdings 2"/>
              <a:buChar char=""/>
              <a:defRPr/>
            </a:pPr>
            <a:r>
              <a:rPr lang="en-US" sz="2400" dirty="0" smtClean="0"/>
              <a:t>IV or IO fluids</a:t>
            </a:r>
          </a:p>
          <a:p>
            <a:pPr marL="640080" lvl="1" indent="-246888" fontAlgn="auto">
              <a:spcAft>
                <a:spcPts val="0"/>
              </a:spcAft>
              <a:buFont typeface="Wingdings 2"/>
              <a:buChar char=""/>
              <a:defRPr/>
            </a:pPr>
            <a:r>
              <a:rPr lang="en-US" sz="2400" dirty="0" smtClean="0"/>
              <a:t>Oxygen, hypothermia prevention</a:t>
            </a:r>
          </a:p>
          <a:p>
            <a:pPr marL="640080" lvl="1" indent="-246888" fontAlgn="auto">
              <a:spcAft>
                <a:spcPts val="0"/>
              </a:spcAft>
              <a:buFont typeface="Wingdings 2"/>
              <a:buChar char=""/>
              <a:defRPr/>
            </a:pPr>
            <a:r>
              <a:rPr lang="en-US" sz="2400" dirty="0" smtClean="0"/>
              <a:t>IV or NG glucose if malnourished</a:t>
            </a:r>
          </a:p>
          <a:p>
            <a:pPr marL="274320" indent="-274320" fontAlgn="auto">
              <a:spcAft>
                <a:spcPts val="0"/>
              </a:spcAft>
              <a:buClr>
                <a:schemeClr val="accent3"/>
              </a:buClr>
              <a:buFont typeface="Wingdings 2"/>
              <a:buChar char=""/>
              <a:defRPr/>
            </a:pPr>
            <a:r>
              <a:rPr lang="en-US" sz="2800" dirty="0" smtClean="0"/>
              <a:t>Disability</a:t>
            </a:r>
          </a:p>
          <a:p>
            <a:pPr marL="640080" lvl="1" indent="-246888" fontAlgn="auto">
              <a:spcAft>
                <a:spcPts val="0"/>
              </a:spcAft>
              <a:buFont typeface="Wingdings 2"/>
              <a:buChar char=""/>
              <a:defRPr/>
            </a:pPr>
            <a:r>
              <a:rPr lang="en-US" sz="2400" dirty="0" smtClean="0"/>
              <a:t>Positioning, PR diazepam and IV glucose</a:t>
            </a:r>
          </a:p>
          <a:p>
            <a:pPr marL="274320" indent="-274320" fontAlgn="auto">
              <a:spcAft>
                <a:spcPts val="0"/>
              </a:spcAft>
              <a:buClr>
                <a:schemeClr val="accent3"/>
              </a:buClr>
              <a:buFont typeface="Wingdings 2"/>
              <a:buChar char=""/>
              <a:defRPr/>
            </a:pPr>
            <a:r>
              <a:rPr lang="en-US" sz="2800" dirty="0" smtClean="0"/>
              <a:t>Diarrhea</a:t>
            </a:r>
          </a:p>
          <a:p>
            <a:pPr marL="640080" lvl="1" indent="-246888" fontAlgn="auto">
              <a:spcAft>
                <a:spcPts val="0"/>
              </a:spcAft>
              <a:buFont typeface="Wingdings 2"/>
              <a:buChar char=""/>
              <a:defRPr/>
            </a:pPr>
            <a:r>
              <a:rPr lang="en-US" sz="2400" dirty="0" smtClean="0"/>
              <a:t>Plan C</a:t>
            </a:r>
          </a:p>
          <a:p>
            <a:pPr marL="640080" lvl="1" indent="-246888" fontAlgn="auto">
              <a:spcAft>
                <a:spcPts val="0"/>
              </a:spcAft>
              <a:buFont typeface="Wingdings 2"/>
              <a:buChar char=""/>
              <a:defRPr/>
            </a:pPr>
            <a:r>
              <a:rPr lang="en-US" sz="2400" dirty="0" smtClean="0"/>
              <a:t>Recognition of malnutrition</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43200"/>
            <a:ext cx="17764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842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ETAT Training</a:t>
            </a:r>
            <a:endParaRPr lang="en-US" dirty="0">
              <a:solidFill>
                <a:schemeClr val="accent4"/>
              </a:solidFill>
            </a:endParaRPr>
          </a:p>
        </p:txBody>
      </p:sp>
      <p:sp>
        <p:nvSpPr>
          <p:cNvPr id="3" name="Content Placeholder 2"/>
          <p:cNvSpPr>
            <a:spLocks noGrp="1"/>
          </p:cNvSpPr>
          <p:nvPr>
            <p:ph idx="1"/>
          </p:nvPr>
        </p:nvSpPr>
        <p:spPr/>
        <p:txBody>
          <a:bodyPr>
            <a:normAutofit/>
          </a:bodyPr>
          <a:lstStyle/>
          <a:p>
            <a:r>
              <a:rPr lang="en-US" sz="2800" dirty="0" smtClean="0"/>
              <a:t>Manual based on ETAT Guidelines in Pocketbook of Hospital Care for Children</a:t>
            </a:r>
          </a:p>
          <a:p>
            <a:pPr lvl="1"/>
            <a:r>
              <a:rPr lang="en-US" sz="2400" dirty="0"/>
              <a:t>Spanish: </a:t>
            </a:r>
            <a:r>
              <a:rPr lang="en-US" sz="2400" dirty="0" err="1"/>
              <a:t>Clasificación</a:t>
            </a:r>
            <a:r>
              <a:rPr lang="en-US" sz="2400" dirty="0"/>
              <a:t>, </a:t>
            </a:r>
            <a:r>
              <a:rPr lang="en-US" sz="2400" dirty="0" err="1" smtClean="0"/>
              <a:t>Evaluaci</a:t>
            </a:r>
            <a:r>
              <a:rPr lang="en-US" sz="2400" dirty="0" err="1"/>
              <a:t>ó</a:t>
            </a:r>
            <a:r>
              <a:rPr lang="en-US" sz="2400" dirty="0" err="1" smtClean="0"/>
              <a:t>n</a:t>
            </a:r>
            <a:r>
              <a:rPr lang="en-US" sz="2400" dirty="0" smtClean="0"/>
              <a:t> </a:t>
            </a:r>
            <a:r>
              <a:rPr lang="en-US" sz="2400" dirty="0"/>
              <a:t>y </a:t>
            </a:r>
            <a:r>
              <a:rPr lang="en-US" sz="2400" dirty="0" err="1"/>
              <a:t>Tratamiento</a:t>
            </a:r>
            <a:r>
              <a:rPr lang="en-US" sz="2400" dirty="0"/>
              <a:t> de </a:t>
            </a:r>
            <a:r>
              <a:rPr lang="en-US" sz="2400" dirty="0" err="1"/>
              <a:t>Emergencias</a:t>
            </a:r>
            <a:r>
              <a:rPr lang="en-US" sz="2400" dirty="0"/>
              <a:t> </a:t>
            </a:r>
            <a:r>
              <a:rPr lang="en-US" sz="2400" dirty="0" err="1"/>
              <a:t>Pediátricas</a:t>
            </a:r>
            <a:r>
              <a:rPr lang="en-US" sz="2400" dirty="0"/>
              <a:t> (CETEP</a:t>
            </a:r>
            <a:r>
              <a:rPr lang="en-US" sz="2400" dirty="0" smtClean="0"/>
              <a:t>)</a:t>
            </a:r>
          </a:p>
          <a:p>
            <a:r>
              <a:rPr lang="en-US" sz="2800" dirty="0" smtClean="0"/>
              <a:t>7 modules</a:t>
            </a:r>
          </a:p>
          <a:p>
            <a:pPr lvl="1"/>
            <a:r>
              <a:rPr lang="en-US" sz="2400" dirty="0" smtClean="0"/>
              <a:t>Triage, Airway &amp; Breathing, Circulation, Coma &amp; Convulsions, Dehydration</a:t>
            </a:r>
          </a:p>
          <a:p>
            <a:pPr lvl="1"/>
            <a:r>
              <a:rPr lang="en-US" sz="2400" dirty="0" smtClean="0"/>
              <a:t>Also case scenarios &amp; implementation module</a:t>
            </a:r>
          </a:p>
          <a:p>
            <a:r>
              <a:rPr lang="en-US" sz="2800" dirty="0" smtClean="0"/>
              <a:t>3.5 day training course</a:t>
            </a:r>
          </a:p>
          <a:p>
            <a:r>
              <a:rPr lang="en-US" sz="2800" dirty="0"/>
              <a:t>D</a:t>
            </a:r>
            <a:r>
              <a:rPr lang="en-US" sz="2800" dirty="0" smtClean="0"/>
              <a:t>rills, practical skills sessions, clinical practice</a:t>
            </a:r>
          </a:p>
        </p:txBody>
      </p:sp>
    </p:spTree>
    <p:extLst>
      <p:ext uri="{BB962C8B-B14F-4D97-AF65-F5344CB8AC3E}">
        <p14:creationId xmlns:p14="http://schemas.microsoft.com/office/powerpoint/2010/main" val="11485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Triage</a:t>
            </a:r>
            <a:endParaRPr lang="en-US" dirty="0"/>
          </a:p>
        </p:txBody>
      </p:sp>
      <p:sp>
        <p:nvSpPr>
          <p:cNvPr id="5" name="Text Placeholder 4"/>
          <p:cNvSpPr>
            <a:spLocks noGrp="1"/>
          </p:cNvSpPr>
          <p:nvPr>
            <p:ph type="body" idx="1"/>
          </p:nvPr>
        </p:nvSpPr>
        <p:spPr/>
        <p:txBody>
          <a:bodyPr/>
          <a:lstStyle/>
          <a:p>
            <a:r>
              <a:rPr lang="en-US" dirty="0" smtClean="0"/>
              <a:t>The “ABCD” Concept</a:t>
            </a:r>
            <a:endParaRPr lang="en-US" dirty="0"/>
          </a:p>
        </p:txBody>
      </p:sp>
    </p:spTree>
    <p:extLst>
      <p:ext uri="{BB962C8B-B14F-4D97-AF65-F5344CB8AC3E}">
        <p14:creationId xmlns:p14="http://schemas.microsoft.com/office/powerpoint/2010/main" val="259935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3200" dirty="0" smtClean="0"/>
              <a:t>Sorting of patients into priority groups according to their need and the resources available</a:t>
            </a:r>
          </a:p>
          <a:p>
            <a:endParaRPr lang="en-US" sz="3200" dirty="0" smtClean="0"/>
          </a:p>
          <a:p>
            <a:r>
              <a:rPr lang="en-US" sz="3200" dirty="0" smtClean="0"/>
              <a:t>Quickly identify very sick children and start treatment</a:t>
            </a:r>
          </a:p>
          <a:p>
            <a:endParaRPr lang="en-US" dirty="0"/>
          </a:p>
        </p:txBody>
      </p:sp>
    </p:spTree>
    <p:extLst>
      <p:ext uri="{BB962C8B-B14F-4D97-AF65-F5344CB8AC3E}">
        <p14:creationId xmlns:p14="http://schemas.microsoft.com/office/powerpoint/2010/main" val="100424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a:t>
            </a:r>
            <a:endParaRPr lang="en-US" dirty="0"/>
          </a:p>
        </p:txBody>
      </p:sp>
      <p:sp>
        <p:nvSpPr>
          <p:cNvPr id="3" name="Content Placeholder 2"/>
          <p:cNvSpPr>
            <a:spLocks noGrp="1"/>
          </p:cNvSpPr>
          <p:nvPr>
            <p:ph idx="1"/>
          </p:nvPr>
        </p:nvSpPr>
        <p:spPr/>
        <p:txBody>
          <a:bodyPr>
            <a:normAutofit/>
          </a:bodyPr>
          <a:lstStyle/>
          <a:p>
            <a:r>
              <a:rPr lang="en-US" dirty="0" smtClean="0"/>
              <a:t>When?</a:t>
            </a:r>
          </a:p>
          <a:p>
            <a:pPr lvl="1"/>
            <a:r>
              <a:rPr lang="en-US" sz="2400" dirty="0" smtClean="0"/>
              <a:t>On arrival, before registration</a:t>
            </a:r>
          </a:p>
          <a:p>
            <a:r>
              <a:rPr lang="en-US" dirty="0" smtClean="0"/>
              <a:t>Who?</a:t>
            </a:r>
          </a:p>
          <a:p>
            <a:pPr lvl="1"/>
            <a:r>
              <a:rPr lang="en-US" sz="2400" dirty="0" smtClean="0"/>
              <a:t>Everyone should know emergency signs</a:t>
            </a:r>
          </a:p>
          <a:p>
            <a:pPr lvl="1"/>
            <a:r>
              <a:rPr lang="en-US" sz="2400" dirty="0" smtClean="0"/>
              <a:t>Clinical staff should know assessment</a:t>
            </a:r>
          </a:p>
          <a:p>
            <a:pPr lvl="1"/>
            <a:r>
              <a:rPr lang="en-US" sz="2400" dirty="0" smtClean="0"/>
              <a:t>Ideally all clinical staff can initiate treatment</a:t>
            </a:r>
          </a:p>
          <a:p>
            <a:r>
              <a:rPr lang="en-US" dirty="0" smtClean="0"/>
              <a:t>How long?</a:t>
            </a:r>
          </a:p>
          <a:p>
            <a:pPr lvl="1"/>
            <a:r>
              <a:rPr lang="en-US" sz="2400" dirty="0" smtClean="0"/>
              <a:t>15-20 seconds for emergency signs</a:t>
            </a:r>
          </a:p>
          <a:p>
            <a:pPr lvl="1"/>
            <a:r>
              <a:rPr lang="en-US" sz="2400" dirty="0" smtClean="0"/>
              <a:t>Less than 1 minute for non-urgent child</a:t>
            </a:r>
          </a:p>
          <a:p>
            <a:pPr lvl="1"/>
            <a:endParaRPr lang="en-US" dirty="0"/>
          </a:p>
        </p:txBody>
      </p:sp>
    </p:spTree>
    <p:extLst>
      <p:ext uri="{BB962C8B-B14F-4D97-AF65-F5344CB8AC3E}">
        <p14:creationId xmlns:p14="http://schemas.microsoft.com/office/powerpoint/2010/main" val="192500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sz="2800" dirty="0" smtClean="0"/>
              <a:t>Describe the variations in triage seen in the developing world</a:t>
            </a:r>
          </a:p>
          <a:p>
            <a:r>
              <a:rPr lang="en-US" sz="2800" dirty="0" smtClean="0"/>
              <a:t>Organize children into priority categories in low-resource and tropical settings</a:t>
            </a:r>
          </a:p>
          <a:p>
            <a:r>
              <a:rPr lang="en-US" sz="2800" dirty="0" smtClean="0"/>
              <a:t>Manage emergency signs according to ETAT guidelines</a:t>
            </a:r>
          </a:p>
          <a:p>
            <a:r>
              <a:rPr lang="en-US" sz="2800" dirty="0" smtClean="0"/>
              <a:t>Discuss current evidence on the impact of triage, patient flow, and emergency treatment on early and total hospital mortality rates</a:t>
            </a:r>
            <a:endParaRPr lang="en-US" sz="2800" dirty="0"/>
          </a:p>
        </p:txBody>
      </p:sp>
    </p:spTree>
    <p:extLst>
      <p:ext uri="{BB962C8B-B14F-4D97-AF65-F5344CB8AC3E}">
        <p14:creationId xmlns:p14="http://schemas.microsoft.com/office/powerpoint/2010/main" val="4165799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normAutofit/>
          </a:bodyPr>
          <a:lstStyle/>
          <a:p>
            <a:pPr>
              <a:lnSpc>
                <a:spcPct val="90000"/>
              </a:lnSpc>
            </a:pPr>
            <a:r>
              <a:rPr lang="en-US" sz="3600" dirty="0" smtClean="0">
                <a:solidFill>
                  <a:srgbClr val="FF0000"/>
                </a:solidFill>
              </a:rPr>
              <a:t>Emergency Cases</a:t>
            </a:r>
          </a:p>
          <a:p>
            <a:pPr lvl="1">
              <a:lnSpc>
                <a:spcPct val="90000"/>
              </a:lnSpc>
            </a:pPr>
            <a:r>
              <a:rPr lang="en-US" dirty="0" smtClean="0"/>
              <a:t>Start to give appropriate treatment</a:t>
            </a:r>
          </a:p>
          <a:p>
            <a:pPr lvl="1">
              <a:lnSpc>
                <a:spcPct val="90000"/>
              </a:lnSpc>
            </a:pPr>
            <a:r>
              <a:rPr lang="en-US" dirty="0" smtClean="0"/>
              <a:t>Call a senior health worker &amp; other help</a:t>
            </a:r>
          </a:p>
          <a:p>
            <a:pPr lvl="1">
              <a:lnSpc>
                <a:spcPct val="90000"/>
              </a:lnSpc>
            </a:pPr>
            <a:r>
              <a:rPr lang="en-US" dirty="0" smtClean="0"/>
              <a:t>Get blood for emergency </a:t>
            </a:r>
            <a:r>
              <a:rPr lang="en-US" dirty="0" err="1" smtClean="0"/>
              <a:t>labwork</a:t>
            </a:r>
            <a:endParaRPr lang="en-US" dirty="0" smtClean="0"/>
          </a:p>
          <a:p>
            <a:pPr>
              <a:lnSpc>
                <a:spcPct val="90000"/>
              </a:lnSpc>
            </a:pPr>
            <a:r>
              <a:rPr lang="en-US" sz="3600" dirty="0" smtClean="0">
                <a:solidFill>
                  <a:srgbClr val="FFC000"/>
                </a:solidFill>
              </a:rPr>
              <a:t>Priority Cases</a:t>
            </a:r>
          </a:p>
          <a:p>
            <a:pPr lvl="1">
              <a:lnSpc>
                <a:spcPct val="90000"/>
              </a:lnSpc>
            </a:pPr>
            <a:r>
              <a:rPr lang="en-US" dirty="0" smtClean="0"/>
              <a:t>Need to be given priority in line</a:t>
            </a:r>
          </a:p>
          <a:p>
            <a:pPr lvl="1">
              <a:lnSpc>
                <a:spcPct val="90000"/>
              </a:lnSpc>
            </a:pPr>
            <a:r>
              <a:rPr lang="en-US" dirty="0" smtClean="0"/>
              <a:t>Need rapid assessment and treatment without delay</a:t>
            </a:r>
          </a:p>
          <a:p>
            <a:pPr>
              <a:lnSpc>
                <a:spcPct val="90000"/>
              </a:lnSpc>
            </a:pPr>
            <a:r>
              <a:rPr lang="en-US" sz="3600" dirty="0" smtClean="0">
                <a:solidFill>
                  <a:srgbClr val="00FF00"/>
                </a:solidFill>
              </a:rPr>
              <a:t>Non-urgent Cases</a:t>
            </a:r>
          </a:p>
          <a:p>
            <a:pPr lvl="1">
              <a:lnSpc>
                <a:spcPct val="90000"/>
              </a:lnSpc>
            </a:pPr>
            <a:r>
              <a:rPr lang="en-US" dirty="0" smtClean="0"/>
              <a:t>Can wait their turn</a:t>
            </a:r>
          </a:p>
          <a:p>
            <a:endParaRPr lang="en-US" dirty="0"/>
          </a:p>
        </p:txBody>
      </p:sp>
    </p:spTree>
    <p:extLst>
      <p:ext uri="{BB962C8B-B14F-4D97-AF65-F5344CB8AC3E}">
        <p14:creationId xmlns:p14="http://schemas.microsoft.com/office/powerpoint/2010/main" val="1158990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Signs ABCD</a:t>
            </a:r>
            <a:endParaRPr lang="en-US" dirty="0"/>
          </a:p>
        </p:txBody>
      </p:sp>
      <p:sp>
        <p:nvSpPr>
          <p:cNvPr id="4" name="Content Placeholder 3"/>
          <p:cNvSpPr>
            <a:spLocks noGrp="1"/>
          </p:cNvSpPr>
          <p:nvPr>
            <p:ph idx="1"/>
          </p:nvPr>
        </p:nvSpPr>
        <p:spPr/>
        <p:txBody>
          <a:bodyPr>
            <a:normAutofit/>
          </a:bodyPr>
          <a:lstStyle/>
          <a:p>
            <a:r>
              <a:rPr lang="en-US" dirty="0" smtClean="0"/>
              <a:t>Is the child breathing?</a:t>
            </a:r>
          </a:p>
          <a:p>
            <a:r>
              <a:rPr lang="en-US" dirty="0" smtClean="0"/>
              <a:t>Is the airway obstructed?</a:t>
            </a:r>
          </a:p>
          <a:p>
            <a:r>
              <a:rPr lang="en-US" dirty="0" smtClean="0"/>
              <a:t>Is the child blue?</a:t>
            </a:r>
          </a:p>
          <a:p>
            <a:r>
              <a:rPr lang="en-US" dirty="0" smtClean="0"/>
              <a:t>Is there severe respiratory distress?</a:t>
            </a:r>
          </a:p>
          <a:p>
            <a:r>
              <a:rPr lang="en-US" dirty="0" smtClean="0"/>
              <a:t>Does the child have warm hands?</a:t>
            </a:r>
          </a:p>
          <a:p>
            <a:pPr lvl="1"/>
            <a:r>
              <a:rPr lang="en-US" dirty="0" smtClean="0"/>
              <a:t>If no, is cap refill &gt; 3 seconds?</a:t>
            </a:r>
          </a:p>
          <a:p>
            <a:pPr lvl="1"/>
            <a:r>
              <a:rPr lang="en-US" dirty="0" smtClean="0"/>
              <a:t>And is the pulse weak &amp; fast?</a:t>
            </a:r>
          </a:p>
          <a:p>
            <a:r>
              <a:rPr lang="en-US" dirty="0" smtClean="0"/>
              <a:t>Is there coma (AVPU) or convulsions?</a:t>
            </a:r>
          </a:p>
          <a:p>
            <a:r>
              <a:rPr lang="en-US" dirty="0" smtClean="0"/>
              <a:t>Is there diarrhea?</a:t>
            </a:r>
          </a:p>
          <a:p>
            <a:pPr lvl="1"/>
            <a:r>
              <a:rPr lang="en-US" dirty="0" smtClean="0"/>
              <a:t>If yes, are there two of these signs: lethargy, sunken eyes, or tenting?</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325855" cy="253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64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Priority Signs</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752600"/>
            <a:ext cx="90106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84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Palmar Pallor</a:t>
            </a:r>
            <a:endParaRPr lang="en-US" dirty="0"/>
          </a:p>
        </p:txBody>
      </p:sp>
      <p:sp>
        <p:nvSpPr>
          <p:cNvPr id="3" name="Content Placeholder 2"/>
          <p:cNvSpPr>
            <a:spLocks noGrp="1"/>
          </p:cNvSpPr>
          <p:nvPr>
            <p:ph idx="1"/>
          </p:nvPr>
        </p:nvSpPr>
        <p:spPr/>
        <p:txBody>
          <a:bodyPr/>
          <a:lstStyle/>
          <a:p>
            <a:r>
              <a:rPr lang="en-US" dirty="0" smtClean="0"/>
              <a:t>Screening for severe anemia</a:t>
            </a:r>
          </a:p>
          <a:p>
            <a:r>
              <a:rPr lang="en-US" dirty="0" smtClean="0"/>
              <a:t>May require urgent transfusion</a:t>
            </a:r>
          </a:p>
          <a:p>
            <a:r>
              <a:rPr lang="en-US" dirty="0" smtClean="0"/>
              <a:t>Important in malaria-endemic areas</a:t>
            </a:r>
          </a:p>
          <a:p>
            <a:r>
              <a:rPr lang="en-US" dirty="0" smtClean="0"/>
              <a:t>Compare your palm with child’s palm</a:t>
            </a:r>
            <a:endParaRPr lang="en-US" dirty="0"/>
          </a:p>
        </p:txBody>
      </p:sp>
      <p:pic>
        <p:nvPicPr>
          <p:cNvPr id="4" name="Picture 5" descr="IMG_0110%5B1%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343400"/>
            <a:ext cx="2667000" cy="150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69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Restless, irritable, or lethargic</a:t>
            </a:r>
            <a:endParaRPr lang="en-US" dirty="0"/>
          </a:p>
        </p:txBody>
      </p:sp>
      <p:sp>
        <p:nvSpPr>
          <p:cNvPr id="3" name="Content Placeholder 2"/>
          <p:cNvSpPr>
            <a:spLocks noGrp="1"/>
          </p:cNvSpPr>
          <p:nvPr>
            <p:ph idx="1"/>
          </p:nvPr>
        </p:nvSpPr>
        <p:spPr>
          <a:xfrm>
            <a:off x="457200" y="1600200"/>
            <a:ext cx="5334000" cy="4525963"/>
          </a:xfrm>
        </p:spPr>
        <p:txBody>
          <a:bodyPr>
            <a:noAutofit/>
          </a:bodyPr>
          <a:lstStyle/>
          <a:p>
            <a:r>
              <a:rPr lang="en-US" dirty="0" smtClean="0"/>
              <a:t>ETAT uses AVPU scale</a:t>
            </a:r>
          </a:p>
          <a:p>
            <a:r>
              <a:rPr lang="en-US" dirty="0" smtClean="0"/>
              <a:t>Defines lethargy as responsive to voice, but drowsy and uninterested (V in AVPU) - priority</a:t>
            </a:r>
          </a:p>
          <a:p>
            <a:endParaRPr lang="en-US" dirty="0" smtClean="0"/>
          </a:p>
          <a:p>
            <a:r>
              <a:rPr lang="en-US" dirty="0" smtClean="0"/>
              <a:t>Defines coma as responsive to pain only or unresponsive - emergent</a:t>
            </a:r>
          </a:p>
          <a:p>
            <a:endParaRPr lang="en-US" dirty="0" smtClean="0"/>
          </a:p>
          <a:p>
            <a:r>
              <a:rPr lang="en-US" dirty="0" smtClean="0"/>
              <a:t>Continuously irritable or restless is inconsolable crying</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362200"/>
            <a:ext cx="2793942" cy="150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Distress</a:t>
            </a:r>
            <a:endParaRPr lang="en-US" dirty="0"/>
          </a:p>
        </p:txBody>
      </p:sp>
      <p:sp>
        <p:nvSpPr>
          <p:cNvPr id="3" name="Content Placeholder 2"/>
          <p:cNvSpPr>
            <a:spLocks noGrp="1"/>
          </p:cNvSpPr>
          <p:nvPr>
            <p:ph idx="1"/>
          </p:nvPr>
        </p:nvSpPr>
        <p:spPr>
          <a:xfrm>
            <a:off x="457200" y="1600200"/>
            <a:ext cx="5486400" cy="4525963"/>
          </a:xfrm>
        </p:spPr>
        <p:txBody>
          <a:bodyPr>
            <a:normAutofit/>
          </a:bodyPr>
          <a:lstStyle/>
          <a:p>
            <a:r>
              <a:rPr lang="en-US" dirty="0" smtClean="0"/>
              <a:t>Severe distress is emergent</a:t>
            </a:r>
          </a:p>
          <a:p>
            <a:pPr lvl="1"/>
            <a:r>
              <a:rPr lang="en-US" dirty="0" smtClean="0"/>
              <a:t>Difficult to talk, eat or breastfeed?</a:t>
            </a:r>
          </a:p>
          <a:p>
            <a:pPr lvl="1"/>
            <a:r>
              <a:rPr lang="en-US" dirty="0" smtClean="0"/>
              <a:t>Breathing fast and getting tired?</a:t>
            </a:r>
          </a:p>
          <a:p>
            <a:pPr lvl="1"/>
            <a:r>
              <a:rPr lang="en-US" dirty="0" smtClean="0"/>
              <a:t>Severe chest </a:t>
            </a:r>
            <a:r>
              <a:rPr lang="en-US" dirty="0" err="1" smtClean="0"/>
              <a:t>indrawing</a:t>
            </a:r>
            <a:r>
              <a:rPr lang="en-US" dirty="0" smtClean="0"/>
              <a:t> or auxiliary respiratory muscles?</a:t>
            </a:r>
          </a:p>
          <a:p>
            <a:pPr lvl="1"/>
            <a:r>
              <a:rPr lang="en-US" dirty="0" smtClean="0"/>
              <a:t>Abnormal sounds like stridor or grunting</a:t>
            </a:r>
          </a:p>
          <a:p>
            <a:r>
              <a:rPr lang="en-US" dirty="0" smtClean="0"/>
              <a:t>Any respiratory distress is priority</a:t>
            </a:r>
          </a:p>
          <a:p>
            <a:pPr lvl="1"/>
            <a:r>
              <a:rPr lang="en-US" dirty="0" smtClean="0"/>
              <a:t>Chest </a:t>
            </a:r>
            <a:r>
              <a:rPr lang="en-US" dirty="0" err="1" smtClean="0"/>
              <a:t>indrawing</a:t>
            </a:r>
            <a:r>
              <a:rPr lang="en-US" dirty="0" smtClean="0"/>
              <a:t> that is not severe</a:t>
            </a:r>
          </a:p>
          <a:p>
            <a:r>
              <a:rPr lang="en-US" dirty="0" smtClean="0"/>
              <a:t>When in doubt, triage as emergent</a:t>
            </a:r>
            <a:endParaRPr lang="en-US" dirty="0"/>
          </a:p>
        </p:txBody>
      </p:sp>
      <p:pic>
        <p:nvPicPr>
          <p:cNvPr id="5" name="c_ms_ cro.mpg">
            <a:hlinkClick r:id="" action="ppaction://media"/>
          </p:cNvPr>
          <p:cNvPicPr>
            <a:picLocks noChangeAspect="1"/>
          </p:cNvPicPr>
          <p:nvPr>
            <a:videoFile r:link="rId1"/>
            <p:extLst>
              <p:ext uri="{DAA4B4D4-6D71-4841-9C94-3DE7FCFB9230}">
                <p14:media xmlns:p14="http://schemas.microsoft.com/office/powerpoint/2010/main" r:embed="rId2">
                  <p14:trim st="28650.6944" end="68176.1089"/>
                </p14:media>
              </p:ext>
            </p:extLst>
          </p:nvPr>
        </p:nvPicPr>
        <p:blipFill>
          <a:blip r:embed="rId7"/>
          <a:stretch>
            <a:fillRect/>
          </a:stretch>
        </p:blipFill>
        <p:spPr>
          <a:xfrm>
            <a:off x="7101681" y="1905000"/>
            <a:ext cx="304800" cy="228600"/>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5334000"/>
            <a:ext cx="4759122" cy="91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wheez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101681" y="4114800"/>
            <a:ext cx="487363" cy="623888"/>
          </a:xfrm>
          <a:prstGeom prst="rect">
            <a:avLst/>
          </a:prstGeom>
        </p:spPr>
      </p:pic>
    </p:spTree>
    <p:extLst>
      <p:ext uri="{BB962C8B-B14F-4D97-AF65-F5344CB8AC3E}">
        <p14:creationId xmlns:p14="http://schemas.microsoft.com/office/powerpoint/2010/main" val="402119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246"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Severe Malnutrition - Wasting</a:t>
            </a:r>
            <a:endParaRPr lang="en-US" dirty="0"/>
          </a:p>
        </p:txBody>
      </p:sp>
      <p:sp>
        <p:nvSpPr>
          <p:cNvPr id="3" name="Content Placeholder 2"/>
          <p:cNvSpPr>
            <a:spLocks noGrp="1"/>
          </p:cNvSpPr>
          <p:nvPr>
            <p:ph sz="half" idx="1"/>
          </p:nvPr>
        </p:nvSpPr>
        <p:spPr/>
        <p:txBody>
          <a:bodyPr/>
          <a:lstStyle/>
          <a:p>
            <a:r>
              <a:rPr lang="en-US" dirty="0" smtClean="0"/>
              <a:t>Marasmus or severe wasting</a:t>
            </a:r>
          </a:p>
          <a:p>
            <a:pPr lvl="1"/>
            <a:r>
              <a:rPr lang="en-US" dirty="0" smtClean="0"/>
              <a:t>Look at arms, legs, chest</a:t>
            </a:r>
          </a:p>
          <a:p>
            <a:pPr lvl="1"/>
            <a:r>
              <a:rPr lang="en-US" dirty="0" smtClean="0"/>
              <a:t>“Skin &amp; bones”</a:t>
            </a:r>
          </a:p>
          <a:p>
            <a:pPr lvl="1"/>
            <a:r>
              <a:rPr lang="en-US" dirty="0" smtClean="0"/>
              <a:t>No fat, muscle wasting, visible ribs</a:t>
            </a:r>
          </a:p>
          <a:p>
            <a:pPr lvl="1"/>
            <a:endParaRPr lang="en-US" dirty="0" smtClean="0"/>
          </a:p>
        </p:txBody>
      </p:sp>
      <p:pic>
        <p:nvPicPr>
          <p:cNvPr id="8" name="etat08a Severe Malnutritionvsw707_Large.wmv">
            <a:hlinkClick r:id="" action="ppaction://media"/>
          </p:cNvPr>
          <p:cNvPicPr>
            <a:picLocks noGrp="1" noChangeAspect="1"/>
          </p:cNvPicPr>
          <p:nvPr>
            <p:ph sz="half" idx="2"/>
            <a:videoFile r:link="rId1"/>
            <p:extLst>
              <p:ext uri="{DAA4B4D4-6D71-4841-9C94-3DE7FCFB9230}">
                <p14:media xmlns:p14="http://schemas.microsoft.com/office/powerpoint/2010/main" r:embed="rId2">
                  <p14:trim st="17381.68"/>
                </p14:media>
              </p:ext>
            </p:extLst>
          </p:nvPr>
        </p:nvPicPr>
        <p:blipFill>
          <a:blip r:embed="rId5"/>
          <a:stretch>
            <a:fillRect/>
          </a:stretch>
        </p:blipFill>
        <p:spPr>
          <a:xfrm>
            <a:off x="5029200" y="2362200"/>
            <a:ext cx="3505200" cy="2628900"/>
          </a:xfrm>
        </p:spPr>
      </p:pic>
      <p:pic>
        <p:nvPicPr>
          <p:cNvPr id="4" name="Picture 4" descr="marasm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114800"/>
            <a:ext cx="134112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09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Severe Malnutrition - Edema</a:t>
            </a:r>
            <a:endParaRPr lang="en-US" dirty="0"/>
          </a:p>
        </p:txBody>
      </p:sp>
      <p:sp>
        <p:nvSpPr>
          <p:cNvPr id="3" name="Content Placeholder 2"/>
          <p:cNvSpPr>
            <a:spLocks noGrp="1"/>
          </p:cNvSpPr>
          <p:nvPr>
            <p:ph sz="half" idx="1"/>
          </p:nvPr>
        </p:nvSpPr>
        <p:spPr/>
        <p:txBody>
          <a:bodyPr/>
          <a:lstStyle/>
          <a:p>
            <a:r>
              <a:rPr lang="en-US" dirty="0"/>
              <a:t>Kwashiorkor or edema of both feet</a:t>
            </a:r>
          </a:p>
          <a:p>
            <a:pPr lvl="1"/>
            <a:r>
              <a:rPr lang="en-US" dirty="0"/>
              <a:t>Press top of the foot gently with your thumb</a:t>
            </a:r>
          </a:p>
          <a:p>
            <a:endParaRPr lang="en-US" dirty="0"/>
          </a:p>
        </p:txBody>
      </p:sp>
      <p:pic>
        <p:nvPicPr>
          <p:cNvPr id="7" name="etat08b Oedema of both feet707_Large.wmv">
            <a:hlinkClick r:id="" action="ppaction://media"/>
          </p:cNvPr>
          <p:cNvPicPr>
            <a:picLocks noGrp="1" noChangeAspect="1"/>
          </p:cNvPicPr>
          <p:nvPr>
            <p:ph sz="half" idx="2"/>
            <a:videoFile r:link="rId1"/>
            <p:extLst>
              <p:ext uri="{DAA4B4D4-6D71-4841-9C94-3DE7FCFB9230}">
                <p14:media xmlns:p14="http://schemas.microsoft.com/office/powerpoint/2010/main" r:embed="rId2">
                  <p14:trim st="42530.688"/>
                </p14:media>
              </p:ext>
            </p:extLst>
          </p:nvPr>
        </p:nvPicPr>
        <p:blipFill>
          <a:blip r:embed="rId5"/>
          <a:stretch>
            <a:fillRect/>
          </a:stretch>
        </p:blipFill>
        <p:spPr>
          <a:xfrm>
            <a:off x="4724400" y="2219325"/>
            <a:ext cx="4038600" cy="3028950"/>
          </a:xfrm>
        </p:spPr>
      </p:pic>
      <p:pic>
        <p:nvPicPr>
          <p:cNvPr id="5" name="Picture 4" descr="oedema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3733800"/>
            <a:ext cx="1828800" cy="1321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edema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985" y="5055010"/>
            <a:ext cx="1713270" cy="123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68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80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repeatCount="indefinite"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Treatment</a:t>
            </a:r>
            <a:endParaRPr lang="en-US" dirty="0"/>
          </a:p>
        </p:txBody>
      </p:sp>
      <p:sp>
        <p:nvSpPr>
          <p:cNvPr id="3" name="Content Placeholder 2"/>
          <p:cNvSpPr>
            <a:spLocks noGrp="1"/>
          </p:cNvSpPr>
          <p:nvPr>
            <p:ph idx="1"/>
          </p:nvPr>
        </p:nvSpPr>
        <p:spPr/>
        <p:txBody>
          <a:bodyPr>
            <a:normAutofit/>
          </a:bodyPr>
          <a:lstStyle/>
          <a:p>
            <a:r>
              <a:rPr lang="en-US" dirty="0" smtClean="0"/>
              <a:t>Treatment begins as soon as any emergency sign is identified</a:t>
            </a:r>
          </a:p>
          <a:p>
            <a:pPr lvl="1"/>
            <a:r>
              <a:rPr lang="en-US" sz="2400" dirty="0" smtClean="0"/>
              <a:t>Call for a senior health worker</a:t>
            </a:r>
          </a:p>
          <a:p>
            <a:pPr lvl="1"/>
            <a:r>
              <a:rPr lang="en-US" sz="2400" dirty="0" smtClean="0"/>
              <a:t>Draw blood for glucose, malaria smear, </a:t>
            </a:r>
            <a:r>
              <a:rPr lang="en-US" sz="2400" dirty="0" err="1" smtClean="0"/>
              <a:t>Hb</a:t>
            </a:r>
            <a:endParaRPr lang="en-US" sz="2400" dirty="0" smtClean="0"/>
          </a:p>
          <a:p>
            <a:pPr lvl="1"/>
            <a:r>
              <a:rPr lang="en-US" sz="2400" dirty="0" smtClean="0"/>
              <a:t>Ask about head or neck trauma</a:t>
            </a:r>
          </a:p>
          <a:p>
            <a:pPr lvl="1"/>
            <a:r>
              <a:rPr lang="en-US" sz="2400" dirty="0" smtClean="0"/>
              <a:t>Note severe malnourishment</a:t>
            </a:r>
          </a:p>
          <a:p>
            <a:r>
              <a:rPr lang="en-US" dirty="0" smtClean="0"/>
              <a:t>Teamwork</a:t>
            </a:r>
          </a:p>
          <a:p>
            <a:pPr lvl="1"/>
            <a:r>
              <a:rPr lang="en-US" sz="2400" dirty="0" smtClean="0"/>
              <a:t>Team leader</a:t>
            </a:r>
          </a:p>
          <a:p>
            <a:pPr lvl="1"/>
            <a:r>
              <a:rPr lang="en-US" sz="2400" dirty="0" smtClean="0"/>
              <a:t>Simultaneous treatments</a:t>
            </a:r>
          </a:p>
          <a:p>
            <a:pPr lvl="1"/>
            <a:r>
              <a:rPr lang="en-US" sz="2400" dirty="0" smtClean="0"/>
              <a:t>Time is critical</a:t>
            </a:r>
          </a:p>
          <a:p>
            <a:pPr lvl="1"/>
            <a:endParaRPr lang="en-US" dirty="0" smtClean="0"/>
          </a:p>
        </p:txBody>
      </p:sp>
    </p:spTree>
    <p:extLst>
      <p:ext uri="{BB962C8B-B14F-4D97-AF65-F5344CB8AC3E}">
        <p14:creationId xmlns:p14="http://schemas.microsoft.com/office/powerpoint/2010/main" val="227314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Emergent &amp; Priority</a:t>
            </a:r>
            <a:endParaRPr lang="en-US" dirty="0"/>
          </a:p>
        </p:txBody>
      </p:sp>
      <p:sp>
        <p:nvSpPr>
          <p:cNvPr id="3" name="Content Placeholder 2"/>
          <p:cNvSpPr>
            <a:spLocks noGrp="1"/>
          </p:cNvSpPr>
          <p:nvPr>
            <p:ph idx="1"/>
          </p:nvPr>
        </p:nvSpPr>
        <p:spPr/>
        <p:txBody>
          <a:bodyPr/>
          <a:lstStyle/>
          <a:p>
            <a:endParaRPr lang="en-US" dirty="0" smtClean="0"/>
          </a:p>
          <a:p>
            <a:r>
              <a:rPr lang="en-US" dirty="0" smtClean="0"/>
              <a:t>Priority Treatment</a:t>
            </a:r>
          </a:p>
          <a:p>
            <a:pPr lvl="1"/>
            <a:r>
              <a:rPr lang="en-US" sz="2400" dirty="0" smtClean="0"/>
              <a:t>Local guidelines may provide for pain management, temperature measurement, or antipyretics</a:t>
            </a:r>
          </a:p>
          <a:p>
            <a:pPr lvl="1"/>
            <a:endParaRPr lang="en-US" sz="2400" dirty="0" smtClean="0"/>
          </a:p>
          <a:p>
            <a:r>
              <a:rPr lang="en-US" dirty="0" smtClean="0"/>
              <a:t>Reassessment</a:t>
            </a:r>
          </a:p>
          <a:p>
            <a:pPr lvl="1"/>
            <a:r>
              <a:rPr lang="en-US" sz="2400" dirty="0" smtClean="0"/>
              <a:t>Reassessment should use the complete ABCD process</a:t>
            </a:r>
          </a:p>
          <a:p>
            <a:pPr lvl="1"/>
            <a:endParaRPr lang="en-US" dirty="0" smtClean="0"/>
          </a:p>
          <a:p>
            <a:pPr lvl="1"/>
            <a:endParaRPr lang="en-US" dirty="0"/>
          </a:p>
        </p:txBody>
      </p:sp>
    </p:spTree>
    <p:extLst>
      <p:ext uri="{BB962C8B-B14F-4D97-AF65-F5344CB8AC3E}">
        <p14:creationId xmlns:p14="http://schemas.microsoft.com/office/powerpoint/2010/main" val="3322003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Your international elective</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Hospital rounds from 7am – 8am</a:t>
            </a:r>
          </a:p>
          <a:p>
            <a:r>
              <a:rPr lang="en-US" dirty="0" smtClean="0"/>
              <a:t>Outpatient clinic from 8am until finished (2-3p)</a:t>
            </a:r>
          </a:p>
          <a:p>
            <a:r>
              <a:rPr lang="en-US" dirty="0" smtClean="0"/>
              <a:t>Patients arrive starting at 6am and are given a number</a:t>
            </a:r>
          </a:p>
          <a:p>
            <a:r>
              <a:rPr lang="en-US" dirty="0" smtClean="0"/>
              <a:t>When the numbers run out, patients are turned away</a:t>
            </a:r>
          </a:p>
          <a:p>
            <a:r>
              <a:rPr lang="en-US" dirty="0" smtClean="0"/>
              <a:t>Families may present to the ED instead, but are turned away if staff feel there is no true emergency</a:t>
            </a:r>
          </a:p>
        </p:txBody>
      </p:sp>
      <p:pic>
        <p:nvPicPr>
          <p:cNvPr id="3" name="Content Placeholder 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73" t="17009" r="14969"/>
          <a:stretch/>
        </p:blipFill>
        <p:spPr>
          <a:xfrm>
            <a:off x="4876800" y="2362200"/>
            <a:ext cx="3618829" cy="2667000"/>
          </a:xfrm>
        </p:spPr>
      </p:pic>
    </p:spTree>
    <p:extLst>
      <p:ext uri="{BB962C8B-B14F-4D97-AF65-F5344CB8AC3E}">
        <p14:creationId xmlns:p14="http://schemas.microsoft.com/office/powerpoint/2010/main" val="2832911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 Drill</a:t>
            </a:r>
            <a:endParaRPr lang="en-US" dirty="0"/>
          </a:p>
        </p:txBody>
      </p:sp>
      <p:sp>
        <p:nvSpPr>
          <p:cNvPr id="3" name="Content Placeholder 2"/>
          <p:cNvSpPr>
            <a:spLocks noGrp="1"/>
          </p:cNvSpPr>
          <p:nvPr>
            <p:ph sz="half" idx="1"/>
          </p:nvPr>
        </p:nvSpPr>
        <p:spPr/>
        <p:txBody>
          <a:bodyPr>
            <a:normAutofit/>
          </a:bodyPr>
          <a:lstStyle/>
          <a:p>
            <a:pPr fontAlgn="t"/>
            <a:r>
              <a:rPr lang="en-US" dirty="0" smtClean="0"/>
              <a:t>Mom runs in with baby</a:t>
            </a:r>
            <a:endParaRPr lang="en-US" dirty="0"/>
          </a:p>
          <a:p>
            <a:pPr fontAlgn="t"/>
            <a:r>
              <a:rPr lang="en-US" dirty="0" smtClean="0"/>
              <a:t>No obstruction, cyanosis, or severe distress</a:t>
            </a:r>
            <a:endParaRPr lang="en-US" dirty="0"/>
          </a:p>
          <a:p>
            <a:pPr fontAlgn="t"/>
            <a:r>
              <a:rPr lang="en-US" dirty="0" smtClean="0"/>
              <a:t>Warm hands</a:t>
            </a:r>
            <a:endParaRPr lang="en-US" dirty="0"/>
          </a:p>
          <a:p>
            <a:pPr fontAlgn="t"/>
            <a:r>
              <a:rPr lang="en-US" dirty="0" smtClean="0"/>
              <a:t>Alert child</a:t>
            </a:r>
            <a:endParaRPr lang="en-US" dirty="0"/>
          </a:p>
          <a:p>
            <a:pPr fontAlgn="t"/>
            <a:r>
              <a:rPr lang="en-US" dirty="0" smtClean="0"/>
              <a:t>No diarrhea</a:t>
            </a:r>
            <a:endParaRPr lang="en-US" dirty="0"/>
          </a:p>
          <a:p>
            <a:pPr fontAlgn="t"/>
            <a:r>
              <a:rPr lang="en-US" dirty="0" smtClean="0"/>
              <a:t>Child is very hot	</a:t>
            </a:r>
            <a:endParaRPr lang="en-US" dirty="0"/>
          </a:p>
          <a:p>
            <a:endParaRPr lang="en-US" dirty="0"/>
          </a:p>
        </p:txBody>
      </p:sp>
      <p:sp>
        <p:nvSpPr>
          <p:cNvPr id="4" name="Content Placeholder 3"/>
          <p:cNvSpPr>
            <a:spLocks noGrp="1"/>
          </p:cNvSpPr>
          <p:nvPr>
            <p:ph sz="half" idx="2"/>
          </p:nvPr>
        </p:nvSpPr>
        <p:spPr/>
        <p:txBody>
          <a:bodyPr>
            <a:normAutofit/>
          </a:bodyPr>
          <a:lstStyle/>
          <a:p>
            <a:pPr fontAlgn="t"/>
            <a:r>
              <a:rPr lang="en-US" dirty="0"/>
              <a:t>Assess Airway &amp; </a:t>
            </a:r>
            <a:r>
              <a:rPr lang="en-US" dirty="0" smtClean="0"/>
              <a:t>Breathing</a:t>
            </a:r>
          </a:p>
          <a:p>
            <a:pPr fontAlgn="t"/>
            <a:r>
              <a:rPr lang="en-US" dirty="0" smtClean="0"/>
              <a:t>Assess Circulation</a:t>
            </a:r>
          </a:p>
          <a:p>
            <a:pPr fontAlgn="t"/>
            <a:endParaRPr lang="en-US" dirty="0"/>
          </a:p>
          <a:p>
            <a:pPr fontAlgn="t"/>
            <a:r>
              <a:rPr lang="en-US" dirty="0" smtClean="0"/>
              <a:t>Assess </a:t>
            </a:r>
            <a:r>
              <a:rPr lang="en-US" dirty="0"/>
              <a:t>Consciousness</a:t>
            </a:r>
          </a:p>
          <a:p>
            <a:pPr fontAlgn="t"/>
            <a:r>
              <a:rPr lang="en-US" dirty="0"/>
              <a:t>Ask about diarrhea</a:t>
            </a:r>
          </a:p>
          <a:p>
            <a:pPr fontAlgn="t"/>
            <a:r>
              <a:rPr lang="en-US" dirty="0" smtClean="0"/>
              <a:t>Assess priority signs</a:t>
            </a:r>
            <a:endParaRPr lang="en-US" dirty="0"/>
          </a:p>
          <a:p>
            <a:pPr fontAlgn="t"/>
            <a:r>
              <a:rPr lang="en-US" dirty="0"/>
              <a:t>Triage </a:t>
            </a:r>
            <a:r>
              <a:rPr lang="en-US" dirty="0" smtClean="0"/>
              <a:t>as priority</a:t>
            </a:r>
            <a:endParaRPr lang="en-US" dirty="0"/>
          </a:p>
          <a:p>
            <a:endParaRPr lang="en-US" dirty="0"/>
          </a:p>
        </p:txBody>
      </p:sp>
    </p:spTree>
    <p:extLst>
      <p:ext uri="{BB962C8B-B14F-4D97-AF65-F5344CB8AC3E}">
        <p14:creationId xmlns:p14="http://schemas.microsoft.com/office/powerpoint/2010/main" val="253499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 Drill</a:t>
            </a:r>
            <a:endParaRPr lang="en-US" dirty="0"/>
          </a:p>
        </p:txBody>
      </p:sp>
      <p:sp>
        <p:nvSpPr>
          <p:cNvPr id="3" name="Content Placeholder 2"/>
          <p:cNvSpPr>
            <a:spLocks noGrp="1"/>
          </p:cNvSpPr>
          <p:nvPr>
            <p:ph sz="half" idx="1"/>
          </p:nvPr>
        </p:nvSpPr>
        <p:spPr/>
        <p:txBody>
          <a:bodyPr>
            <a:normAutofit/>
          </a:bodyPr>
          <a:lstStyle/>
          <a:p>
            <a:pPr fontAlgn="t"/>
            <a:r>
              <a:rPr lang="en-US" dirty="0" smtClean="0"/>
              <a:t>Mom runs in with baby</a:t>
            </a:r>
            <a:endParaRPr lang="en-US" dirty="0"/>
          </a:p>
          <a:p>
            <a:pPr fontAlgn="t"/>
            <a:r>
              <a:rPr lang="en-US" dirty="0" smtClean="0"/>
              <a:t>No obstruction, cyanosis, or severe distress</a:t>
            </a:r>
            <a:endParaRPr lang="en-US" dirty="0"/>
          </a:p>
          <a:p>
            <a:pPr fontAlgn="t"/>
            <a:r>
              <a:rPr lang="en-US" dirty="0" smtClean="0"/>
              <a:t>Cold hands</a:t>
            </a:r>
            <a:endParaRPr lang="en-US" dirty="0"/>
          </a:p>
          <a:p>
            <a:pPr fontAlgn="t"/>
            <a:r>
              <a:rPr lang="en-US" dirty="0" smtClean="0"/>
              <a:t>Cap refill fast</a:t>
            </a:r>
            <a:endParaRPr lang="en-US" dirty="0"/>
          </a:p>
          <a:p>
            <a:pPr fontAlgn="t"/>
            <a:r>
              <a:rPr lang="en-US" dirty="0" smtClean="0"/>
              <a:t>Convulsing</a:t>
            </a:r>
            <a:endParaRPr lang="en-US" dirty="0"/>
          </a:p>
          <a:p>
            <a:endParaRPr lang="en-US" dirty="0"/>
          </a:p>
        </p:txBody>
      </p:sp>
      <p:sp>
        <p:nvSpPr>
          <p:cNvPr id="4" name="Content Placeholder 3"/>
          <p:cNvSpPr>
            <a:spLocks noGrp="1"/>
          </p:cNvSpPr>
          <p:nvPr>
            <p:ph sz="half" idx="2"/>
          </p:nvPr>
        </p:nvSpPr>
        <p:spPr/>
        <p:txBody>
          <a:bodyPr>
            <a:normAutofit/>
          </a:bodyPr>
          <a:lstStyle/>
          <a:p>
            <a:pPr fontAlgn="t"/>
            <a:r>
              <a:rPr lang="en-US" dirty="0"/>
              <a:t>Assess Airway &amp; </a:t>
            </a:r>
            <a:r>
              <a:rPr lang="en-US" dirty="0" smtClean="0"/>
              <a:t>Breathing</a:t>
            </a:r>
          </a:p>
          <a:p>
            <a:pPr fontAlgn="t"/>
            <a:r>
              <a:rPr lang="en-US" dirty="0" smtClean="0"/>
              <a:t>Assess Circulation</a:t>
            </a:r>
          </a:p>
          <a:p>
            <a:pPr fontAlgn="t"/>
            <a:endParaRPr lang="en-US" dirty="0"/>
          </a:p>
          <a:p>
            <a:pPr fontAlgn="t"/>
            <a:r>
              <a:rPr lang="en-US" dirty="0" smtClean="0"/>
              <a:t>Assess cap refill</a:t>
            </a:r>
            <a:endParaRPr lang="en-US" dirty="0"/>
          </a:p>
          <a:p>
            <a:pPr fontAlgn="t"/>
            <a:r>
              <a:rPr lang="en-US" dirty="0" smtClean="0"/>
              <a:t>Assess consciousness</a:t>
            </a:r>
            <a:endParaRPr lang="en-US" dirty="0"/>
          </a:p>
          <a:p>
            <a:pPr fontAlgn="t"/>
            <a:r>
              <a:rPr lang="en-US" dirty="0" smtClean="0"/>
              <a:t>Go to Emergency</a:t>
            </a:r>
            <a:endParaRPr lang="en-US" dirty="0"/>
          </a:p>
          <a:p>
            <a:endParaRPr lang="en-US" dirty="0"/>
          </a:p>
        </p:txBody>
      </p:sp>
    </p:spTree>
    <p:extLst>
      <p:ext uri="{BB962C8B-B14F-4D97-AF65-F5344CB8AC3E}">
        <p14:creationId xmlns:p14="http://schemas.microsoft.com/office/powerpoint/2010/main" val="180290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 Drill</a:t>
            </a:r>
            <a:endParaRPr lang="en-US" dirty="0"/>
          </a:p>
        </p:txBody>
      </p:sp>
      <p:pic>
        <p:nvPicPr>
          <p:cNvPr id="4" name="c_bronc3.mpg">
            <a:hlinkClick r:id="" action="ppaction://media"/>
          </p:cNvPr>
          <p:cNvPicPr>
            <a:picLocks noGrp="1" noChangeAspect="1"/>
          </p:cNvPicPr>
          <p:nvPr>
            <p:ph idx="1"/>
            <a:videoFile r:link="rId1"/>
            <p:extLst>
              <p:ext uri="{DAA4B4D4-6D71-4841-9C94-3DE7FCFB9230}">
                <p14:media xmlns:p14="http://schemas.microsoft.com/office/powerpoint/2010/main" r:embed="rId2">
                  <p14:trim st="4277.3032"/>
                </p14:media>
              </p:ext>
            </p:extLst>
          </p:nvPr>
        </p:nvPicPr>
        <p:blipFill>
          <a:blip r:embed="rId5"/>
          <a:stretch>
            <a:fillRect/>
          </a:stretch>
        </p:blipFill>
        <p:spPr>
          <a:xfrm>
            <a:off x="1320800" y="1600200"/>
            <a:ext cx="6502400" cy="4876800"/>
          </a:xfrm>
        </p:spPr>
      </p:pic>
    </p:spTree>
    <p:extLst>
      <p:ext uri="{BB962C8B-B14F-4D97-AF65-F5344CB8AC3E}">
        <p14:creationId xmlns:p14="http://schemas.microsoft.com/office/powerpoint/2010/main" val="36916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 Drill</a:t>
            </a:r>
            <a:endParaRPr lang="en-US" dirty="0"/>
          </a:p>
        </p:txBody>
      </p:sp>
      <p:sp>
        <p:nvSpPr>
          <p:cNvPr id="3" name="Content Placeholder 2"/>
          <p:cNvSpPr>
            <a:spLocks noGrp="1"/>
          </p:cNvSpPr>
          <p:nvPr>
            <p:ph sz="half" idx="1"/>
          </p:nvPr>
        </p:nvSpPr>
        <p:spPr/>
        <p:txBody>
          <a:bodyPr>
            <a:normAutofit/>
          </a:bodyPr>
          <a:lstStyle/>
          <a:p>
            <a:pPr fontAlgn="t"/>
            <a:r>
              <a:rPr lang="en-US" dirty="0" smtClean="0"/>
              <a:t>Mom runs in with baby</a:t>
            </a:r>
            <a:endParaRPr lang="en-US" dirty="0"/>
          </a:p>
          <a:p>
            <a:r>
              <a:rPr lang="en-US" dirty="0" smtClean="0"/>
              <a:t>Rapid breathing and facial cyanosis</a:t>
            </a:r>
            <a:endParaRPr lang="en-US" dirty="0"/>
          </a:p>
        </p:txBody>
      </p:sp>
      <p:sp>
        <p:nvSpPr>
          <p:cNvPr id="4" name="Content Placeholder 3"/>
          <p:cNvSpPr>
            <a:spLocks noGrp="1"/>
          </p:cNvSpPr>
          <p:nvPr>
            <p:ph sz="half" idx="2"/>
          </p:nvPr>
        </p:nvSpPr>
        <p:spPr/>
        <p:txBody>
          <a:bodyPr>
            <a:normAutofit/>
          </a:bodyPr>
          <a:lstStyle/>
          <a:p>
            <a:pPr fontAlgn="t"/>
            <a:r>
              <a:rPr lang="en-US" dirty="0"/>
              <a:t>Assess Airway &amp; </a:t>
            </a:r>
            <a:r>
              <a:rPr lang="en-US" dirty="0" smtClean="0"/>
              <a:t>Breathing</a:t>
            </a:r>
          </a:p>
          <a:p>
            <a:pPr fontAlgn="t"/>
            <a:r>
              <a:rPr lang="en-US" dirty="0" smtClean="0"/>
              <a:t>Triage as emergency</a:t>
            </a:r>
            <a:endParaRPr lang="en-US" dirty="0"/>
          </a:p>
          <a:p>
            <a:endParaRPr lang="en-US" dirty="0"/>
          </a:p>
        </p:txBody>
      </p:sp>
    </p:spTree>
    <p:extLst>
      <p:ext uri="{BB962C8B-B14F-4D97-AF65-F5344CB8AC3E}">
        <p14:creationId xmlns:p14="http://schemas.microsoft.com/office/powerpoint/2010/main" val="76248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Triage Drill</a:t>
            </a:r>
            <a:endParaRPr lang="en-US" dirty="0"/>
          </a:p>
        </p:txBody>
      </p:sp>
      <p:pic>
        <p:nvPicPr>
          <p:cNvPr id="5" name="c_epig.mpg">
            <a:hlinkClick r:id="" action="ppaction://media"/>
          </p:cNvPr>
          <p:cNvPicPr>
            <a:picLocks noGrp="1" noChangeAspect="1"/>
          </p:cNvPicPr>
          <p:nvPr>
            <p:ph idx="1"/>
            <a:videoFile r:link="rId1"/>
            <p:extLst>
              <p:ext uri="{DAA4B4D4-6D71-4841-9C94-3DE7FCFB9230}">
                <p14:media xmlns:p14="http://schemas.microsoft.com/office/powerpoint/2010/main" r:embed="rId2">
                  <p14:trim st="9344.9584"/>
                </p14:media>
              </p:ext>
            </p:extLst>
          </p:nvPr>
        </p:nvPicPr>
        <p:blipFill>
          <a:blip r:embed="rId5"/>
          <a:stretch>
            <a:fillRect/>
          </a:stretch>
        </p:blipFill>
        <p:spPr>
          <a:xfrm>
            <a:off x="2286000" y="2209800"/>
            <a:ext cx="4191000" cy="3143250"/>
          </a:xfrm>
        </p:spPr>
      </p:pic>
    </p:spTree>
    <p:extLst>
      <p:ext uri="{BB962C8B-B14F-4D97-AF65-F5344CB8AC3E}">
        <p14:creationId xmlns:p14="http://schemas.microsoft.com/office/powerpoint/2010/main" val="366944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 Drill</a:t>
            </a:r>
            <a:endParaRPr lang="en-US" dirty="0"/>
          </a:p>
        </p:txBody>
      </p:sp>
      <p:sp>
        <p:nvSpPr>
          <p:cNvPr id="3" name="Content Placeholder 2"/>
          <p:cNvSpPr>
            <a:spLocks noGrp="1"/>
          </p:cNvSpPr>
          <p:nvPr>
            <p:ph sz="half" idx="1"/>
          </p:nvPr>
        </p:nvSpPr>
        <p:spPr/>
        <p:txBody>
          <a:bodyPr>
            <a:normAutofit/>
          </a:bodyPr>
          <a:lstStyle/>
          <a:p>
            <a:pPr fontAlgn="t"/>
            <a:r>
              <a:rPr lang="en-US" dirty="0" smtClean="0"/>
              <a:t>Mom runs in with baby</a:t>
            </a:r>
            <a:endParaRPr lang="en-US" dirty="0"/>
          </a:p>
          <a:p>
            <a:pPr fontAlgn="t"/>
            <a:r>
              <a:rPr lang="en-US" dirty="0" smtClean="0"/>
              <a:t>No obstruction, cyanosis, or severe distress</a:t>
            </a:r>
            <a:endParaRPr lang="en-US" dirty="0"/>
          </a:p>
          <a:p>
            <a:pPr fontAlgn="t"/>
            <a:r>
              <a:rPr lang="en-US" dirty="0" smtClean="0"/>
              <a:t>Warm hands</a:t>
            </a:r>
            <a:endParaRPr lang="en-US" dirty="0"/>
          </a:p>
          <a:p>
            <a:pPr fontAlgn="t"/>
            <a:r>
              <a:rPr lang="en-US" dirty="0" smtClean="0"/>
              <a:t>Responsive only to pain</a:t>
            </a:r>
            <a:endParaRPr lang="en-US" dirty="0"/>
          </a:p>
          <a:p>
            <a:endParaRPr lang="en-US" dirty="0"/>
          </a:p>
        </p:txBody>
      </p:sp>
      <p:sp>
        <p:nvSpPr>
          <p:cNvPr id="4" name="Content Placeholder 3"/>
          <p:cNvSpPr>
            <a:spLocks noGrp="1"/>
          </p:cNvSpPr>
          <p:nvPr>
            <p:ph sz="half" idx="2"/>
          </p:nvPr>
        </p:nvSpPr>
        <p:spPr/>
        <p:txBody>
          <a:bodyPr>
            <a:normAutofit/>
          </a:bodyPr>
          <a:lstStyle/>
          <a:p>
            <a:pPr fontAlgn="t"/>
            <a:r>
              <a:rPr lang="en-US" dirty="0"/>
              <a:t>Assess Airway &amp; </a:t>
            </a:r>
            <a:r>
              <a:rPr lang="en-US" dirty="0" smtClean="0"/>
              <a:t>Breathing</a:t>
            </a:r>
          </a:p>
          <a:p>
            <a:pPr fontAlgn="t"/>
            <a:r>
              <a:rPr lang="en-US" dirty="0" smtClean="0"/>
              <a:t>Assess Circulation</a:t>
            </a:r>
          </a:p>
          <a:p>
            <a:pPr fontAlgn="t"/>
            <a:endParaRPr lang="en-US" dirty="0"/>
          </a:p>
          <a:p>
            <a:pPr fontAlgn="t"/>
            <a:r>
              <a:rPr lang="en-US" dirty="0" smtClean="0"/>
              <a:t>Assess </a:t>
            </a:r>
            <a:r>
              <a:rPr lang="en-US" dirty="0"/>
              <a:t>Consciousness</a:t>
            </a:r>
          </a:p>
          <a:p>
            <a:pPr fontAlgn="t"/>
            <a:r>
              <a:rPr lang="en-US" dirty="0" smtClean="0"/>
              <a:t>Triage as Emergency</a:t>
            </a:r>
            <a:endParaRPr lang="en-US" dirty="0"/>
          </a:p>
          <a:p>
            <a:endParaRPr lang="en-US" dirty="0"/>
          </a:p>
        </p:txBody>
      </p:sp>
    </p:spTree>
    <p:extLst>
      <p:ext uri="{BB962C8B-B14F-4D97-AF65-F5344CB8AC3E}">
        <p14:creationId xmlns:p14="http://schemas.microsoft.com/office/powerpoint/2010/main" val="76248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 Drill</a:t>
            </a:r>
            <a:endParaRPr lang="en-US" dirty="0"/>
          </a:p>
        </p:txBody>
      </p:sp>
      <p:sp>
        <p:nvSpPr>
          <p:cNvPr id="3" name="Content Placeholder 2"/>
          <p:cNvSpPr>
            <a:spLocks noGrp="1"/>
          </p:cNvSpPr>
          <p:nvPr>
            <p:ph sz="half" idx="1"/>
          </p:nvPr>
        </p:nvSpPr>
        <p:spPr/>
        <p:txBody>
          <a:bodyPr>
            <a:normAutofit/>
          </a:bodyPr>
          <a:lstStyle/>
          <a:p>
            <a:pPr fontAlgn="t"/>
            <a:r>
              <a:rPr lang="en-US" dirty="0"/>
              <a:t>Mom runs in with baby</a:t>
            </a:r>
          </a:p>
          <a:p>
            <a:pPr fontAlgn="t"/>
            <a:r>
              <a:rPr lang="en-US" dirty="0"/>
              <a:t>No obstruction, cyanosis, or severe distress</a:t>
            </a:r>
          </a:p>
          <a:p>
            <a:pPr fontAlgn="t"/>
            <a:r>
              <a:rPr lang="en-US" dirty="0"/>
              <a:t>Warm hands</a:t>
            </a:r>
          </a:p>
          <a:p>
            <a:pPr fontAlgn="t"/>
            <a:r>
              <a:rPr lang="en-US" dirty="0"/>
              <a:t>Alert child</a:t>
            </a:r>
          </a:p>
          <a:p>
            <a:pPr fontAlgn="t"/>
            <a:r>
              <a:rPr lang="en-US" dirty="0"/>
              <a:t>Diarrhea</a:t>
            </a:r>
          </a:p>
          <a:p>
            <a:pPr fontAlgn="t"/>
            <a:r>
              <a:rPr lang="en-US" dirty="0" smtClean="0"/>
              <a:t>Skin pinch 4 </a:t>
            </a:r>
            <a:r>
              <a:rPr lang="en-US" dirty="0" err="1" smtClean="0"/>
              <a:t>secs</a:t>
            </a:r>
            <a:r>
              <a:rPr lang="en-US" dirty="0" smtClean="0"/>
              <a:t> </a:t>
            </a:r>
            <a:r>
              <a:rPr lang="en-US" dirty="0"/>
              <a:t>&amp; sunken eyes	</a:t>
            </a:r>
          </a:p>
          <a:p>
            <a:endParaRPr lang="en-US" dirty="0"/>
          </a:p>
        </p:txBody>
      </p:sp>
      <p:sp>
        <p:nvSpPr>
          <p:cNvPr id="4" name="Content Placeholder 3"/>
          <p:cNvSpPr>
            <a:spLocks noGrp="1"/>
          </p:cNvSpPr>
          <p:nvPr>
            <p:ph sz="half" idx="2"/>
          </p:nvPr>
        </p:nvSpPr>
        <p:spPr/>
        <p:txBody>
          <a:bodyPr>
            <a:normAutofit/>
          </a:bodyPr>
          <a:lstStyle/>
          <a:p>
            <a:pPr fontAlgn="t"/>
            <a:r>
              <a:rPr lang="en-US" dirty="0"/>
              <a:t>Assess Airway &amp; Breathing</a:t>
            </a:r>
          </a:p>
          <a:p>
            <a:pPr fontAlgn="t"/>
            <a:r>
              <a:rPr lang="en-US" dirty="0"/>
              <a:t>Assess Circulation</a:t>
            </a:r>
          </a:p>
          <a:p>
            <a:pPr fontAlgn="t"/>
            <a:endParaRPr lang="en-US" dirty="0"/>
          </a:p>
          <a:p>
            <a:pPr fontAlgn="t"/>
            <a:r>
              <a:rPr lang="en-US" dirty="0"/>
              <a:t>Assess Consciousness</a:t>
            </a:r>
          </a:p>
          <a:p>
            <a:pPr fontAlgn="t"/>
            <a:r>
              <a:rPr lang="en-US" dirty="0"/>
              <a:t>Ask about diarrhea</a:t>
            </a:r>
          </a:p>
          <a:p>
            <a:pPr fontAlgn="t"/>
            <a:r>
              <a:rPr lang="en-US" dirty="0"/>
              <a:t>Assess dehydration</a:t>
            </a:r>
          </a:p>
          <a:p>
            <a:pPr fontAlgn="t"/>
            <a:r>
              <a:rPr lang="en-US" dirty="0"/>
              <a:t>Triage as emergency</a:t>
            </a:r>
          </a:p>
          <a:p>
            <a:pPr marL="0" indent="0">
              <a:buNone/>
            </a:pPr>
            <a:endParaRPr lang="en-US" dirty="0"/>
          </a:p>
        </p:txBody>
      </p:sp>
    </p:spTree>
    <p:extLst>
      <p:ext uri="{BB962C8B-B14F-4D97-AF65-F5344CB8AC3E}">
        <p14:creationId xmlns:p14="http://schemas.microsoft.com/office/powerpoint/2010/main" val="76248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Triage Summary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6096000"/>
            <a:ext cx="1143000" cy="685800"/>
          </a:xfrm>
          <a:prstGeom prst="rect">
            <a:avLst/>
          </a:prstGeom>
        </p:spPr>
      </p:pic>
      <p:sp>
        <p:nvSpPr>
          <p:cNvPr id="3" name="Rounded Rectangle 2"/>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752600"/>
            <a:ext cx="824865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287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Emergency Treatment</a:t>
            </a:r>
            <a:endParaRPr lang="en-US" dirty="0"/>
          </a:p>
        </p:txBody>
      </p:sp>
      <p:sp>
        <p:nvSpPr>
          <p:cNvPr id="5" name="Text Placeholder 4"/>
          <p:cNvSpPr>
            <a:spLocks noGrp="1"/>
          </p:cNvSpPr>
          <p:nvPr>
            <p:ph type="body" idx="1"/>
          </p:nvPr>
        </p:nvSpPr>
        <p:spPr/>
        <p:txBody>
          <a:bodyPr>
            <a:normAutofit/>
          </a:bodyPr>
          <a:lstStyle/>
          <a:p>
            <a:r>
              <a:rPr lang="en-US" dirty="0" smtClean="0"/>
              <a:t>Airway/Breathing, Circulation, Coma/Convulsions, Diarrhea with dehydration</a:t>
            </a:r>
            <a:endParaRPr lang="en-US" dirty="0"/>
          </a:p>
        </p:txBody>
      </p:sp>
    </p:spTree>
    <p:extLst>
      <p:ext uri="{BB962C8B-B14F-4D97-AF65-F5344CB8AC3E}">
        <p14:creationId xmlns:p14="http://schemas.microsoft.com/office/powerpoint/2010/main" val="76936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onic cloni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20800" y="1600200"/>
            <a:ext cx="6502400" cy="4876800"/>
          </a:xfrm>
        </p:spPr>
      </p:pic>
    </p:spTree>
    <p:extLst>
      <p:ext uri="{BB962C8B-B14F-4D97-AF65-F5344CB8AC3E}">
        <p14:creationId xmlns:p14="http://schemas.microsoft.com/office/powerpoint/2010/main" val="112021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Tuesday, 11am, 12</a:t>
            </a:r>
            <a:r>
              <a:rPr lang="en-US" baseline="30000" dirty="0" smtClean="0"/>
              <a:t>th</a:t>
            </a:r>
            <a:r>
              <a:rPr lang="en-US" dirty="0" smtClean="0"/>
              <a:t> patient</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18mo girl with fever &amp; diarrhea x 2 days</a:t>
            </a:r>
          </a:p>
          <a:p>
            <a:r>
              <a:rPr lang="en-US" dirty="0" smtClean="0"/>
              <a:t>Not really drinking much since last night</a:t>
            </a:r>
          </a:p>
          <a:p>
            <a:pPr lvl="1"/>
            <a:r>
              <a:rPr lang="en-US" dirty="0" smtClean="0"/>
              <a:t>T 40, P 190, R 50</a:t>
            </a:r>
          </a:p>
          <a:p>
            <a:pPr lvl="1"/>
            <a:r>
              <a:rPr lang="en-US" dirty="0" smtClean="0"/>
              <a:t>Good bilateral BS, no retractions</a:t>
            </a:r>
          </a:p>
          <a:p>
            <a:pPr lvl="1"/>
            <a:r>
              <a:rPr lang="en-US" dirty="0" smtClean="0"/>
              <a:t>Capillary refill 4 seconds, cool extremities</a:t>
            </a:r>
          </a:p>
          <a:p>
            <a:pPr lvl="1"/>
            <a:r>
              <a:rPr lang="en-US" dirty="0" smtClean="0"/>
              <a:t>Drowsy, awakens to voice but restless </a:t>
            </a:r>
          </a:p>
        </p:txBody>
      </p:sp>
      <p:pic>
        <p:nvPicPr>
          <p:cNvPr id="7" name="capillary refill_hq.wmv">
            <a:hlinkClick r:id="" action="ppaction://media"/>
          </p:cNvPr>
          <p:cNvPicPr>
            <a:picLocks noGrp="1" noChangeAspect="1"/>
          </p:cNvPicPr>
          <p:nvPr>
            <p:ph sz="half" idx="2"/>
            <a:videoFile r:link="rId1"/>
            <p:extLst>
              <p:ext uri="{DAA4B4D4-6D71-4841-9C94-3DE7FCFB9230}">
                <p14:media xmlns:p14="http://schemas.microsoft.com/office/powerpoint/2010/main" r:embed="rId2">
                  <p14:trim st="3713.788" end="11221.2312"/>
                </p14:media>
              </p:ext>
            </p:extLst>
          </p:nvPr>
        </p:nvPicPr>
        <p:blipFill>
          <a:blip r:embed="rId5"/>
          <a:stretch>
            <a:fillRect/>
          </a:stretch>
        </p:blipFill>
        <p:spPr>
          <a:xfrm>
            <a:off x="5357811" y="4038600"/>
            <a:ext cx="2209800" cy="1657350"/>
          </a:xfrm>
        </p:spPr>
      </p:pic>
      <p:pic>
        <p:nvPicPr>
          <p:cNvPr id="1026" name="Picture 2" descr="1. Child, dehydrated from cholera, on admission to the Centre’s hospi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4024" y="1905000"/>
            <a:ext cx="1857375" cy="183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04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59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3636">
                <p:cTn id="22" repeatCount="indefinite"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Airway &amp; Breathing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757855"/>
            <a:ext cx="8529637" cy="398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379117" y="5475803"/>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990600" y="5379199"/>
            <a:ext cx="1817229" cy="369332"/>
          </a:xfrm>
          <a:prstGeom prst="rect">
            <a:avLst/>
          </a:prstGeom>
          <a:noFill/>
        </p:spPr>
        <p:txBody>
          <a:bodyPr wrap="none" rtlCol="0">
            <a:spAutoFit/>
          </a:bodyPr>
          <a:lstStyle/>
          <a:p>
            <a:r>
              <a:rPr lang="en-US" dirty="0">
                <a:solidFill>
                  <a:prstClr val="black"/>
                </a:solidFill>
              </a:rPr>
              <a:t>Or, Not Breathing</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53" y="5415123"/>
            <a:ext cx="381000" cy="34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5418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Shock without Severe Malnutrition</a:t>
            </a:r>
            <a:endParaRPr lang="en-US" dirty="0"/>
          </a:p>
        </p:txBody>
      </p:sp>
      <p:sp>
        <p:nvSpPr>
          <p:cNvPr id="4" name="Rounded Rectangle 3"/>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00" y="1905000"/>
            <a:ext cx="8596312" cy="414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304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87" y="1905000"/>
            <a:ext cx="4572000" cy="291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Shock with Severe Malnutrition</a:t>
            </a:r>
            <a:endParaRPr lang="en-US" dirty="0"/>
          </a:p>
        </p:txBody>
      </p:sp>
      <p:sp>
        <p:nvSpPr>
          <p:cNvPr id="5" name="Rounded Rectangle 4"/>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909" y="1934095"/>
            <a:ext cx="3625415" cy="384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922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Severe Malnutrition</a:t>
            </a:r>
            <a:endParaRPr lang="en-US" dirty="0"/>
          </a:p>
        </p:txBody>
      </p:sp>
      <p:sp>
        <p:nvSpPr>
          <p:cNvPr id="3" name="Content Placeholder 2"/>
          <p:cNvSpPr>
            <a:spLocks noGrp="1"/>
          </p:cNvSpPr>
          <p:nvPr>
            <p:ph idx="1"/>
          </p:nvPr>
        </p:nvSpPr>
        <p:spPr>
          <a:xfrm>
            <a:off x="457200" y="1600201"/>
            <a:ext cx="8229600" cy="3733799"/>
          </a:xfrm>
        </p:spPr>
        <p:txBody>
          <a:bodyPr>
            <a:noAutofit/>
          </a:bodyPr>
          <a:lstStyle/>
          <a:p>
            <a:r>
              <a:rPr lang="en-US" sz="2800" dirty="0" smtClean="0"/>
              <a:t>Easy to overestimate dehydration in malnourished children</a:t>
            </a:r>
          </a:p>
          <a:p>
            <a:r>
              <a:rPr lang="en-US" sz="2800" dirty="0" smtClean="0"/>
              <a:t>Rapid IVF may cause congestive heart failure</a:t>
            </a:r>
          </a:p>
          <a:p>
            <a:r>
              <a:rPr lang="en-US" sz="2800" dirty="0" smtClean="0"/>
              <a:t>Increased risk of sepsis as cause of shock</a:t>
            </a:r>
          </a:p>
          <a:p>
            <a:r>
              <a:rPr lang="en-US" sz="2800" dirty="0" smtClean="0"/>
              <a:t>Avoid IV if possible – give NG or PO fluids</a:t>
            </a:r>
          </a:p>
          <a:p>
            <a:r>
              <a:rPr lang="en-US" sz="2800" dirty="0" smtClean="0"/>
              <a:t>If fluid is necessary, give less &amp; monitor frequently</a:t>
            </a:r>
            <a:endParaRPr lang="en-US" sz="2800" dirty="0"/>
          </a:p>
        </p:txBody>
      </p:sp>
    </p:spTree>
    <p:extLst>
      <p:ext uri="{BB962C8B-B14F-4D97-AF65-F5344CB8AC3E}">
        <p14:creationId xmlns:p14="http://schemas.microsoft.com/office/powerpoint/2010/main" val="1466155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76200" y="0"/>
            <a:ext cx="838200" cy="6858000"/>
          </a:xfrm>
          <a:prstGeom prst="rect">
            <a:avLst/>
          </a:prstGeom>
          <a:gradFill rotWithShape="0">
            <a:gsLst>
              <a:gs pos="0">
                <a:srgbClr val="0060AF"/>
              </a:gs>
              <a:gs pos="100000">
                <a:srgbClr val="6DBDFF"/>
              </a:gs>
            </a:gsLst>
            <a:lin ang="0" scaled="1"/>
          </a:gradFill>
          <a:ln>
            <a:noFill/>
          </a:ln>
          <a:effectLst/>
          <a:extLst>
            <a:ext uri="{91240B29-F687-4F45-9708-019B960494DF}">
              <a14:hiddenLine xmlns:a14="http://schemas.microsoft.com/office/drawing/2010/main" w="38100" cmpd="dbl">
                <a:solidFill>
                  <a:srgbClr val="6DBD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 name="Line 3"/>
          <p:cNvSpPr>
            <a:spLocks noChangeShapeType="1"/>
          </p:cNvSpPr>
          <p:nvPr/>
        </p:nvSpPr>
        <p:spPr bwMode="auto">
          <a:xfrm>
            <a:off x="762000" y="0"/>
            <a:ext cx="0" cy="6858000"/>
          </a:xfrm>
          <a:prstGeom prst="line">
            <a:avLst/>
          </a:prstGeom>
          <a:noFill/>
          <a:ln w="38100" cmpd="dbl">
            <a:solidFill>
              <a:srgbClr val="6DBD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 name="Rectangle 5"/>
          <p:cNvSpPr>
            <a:spLocks noChangeArrowheads="1"/>
          </p:cNvSpPr>
          <p:nvPr/>
        </p:nvSpPr>
        <p:spPr bwMode="auto">
          <a:xfrm>
            <a:off x="1066800" y="304800"/>
            <a:ext cx="8305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AU" sz="2800" dirty="0">
                <a:latin typeface="Tahoma" pitchFamily="34" charset="0"/>
              </a:rPr>
              <a:t>If peripheral vein access can’t be obtained</a:t>
            </a:r>
            <a:endParaRPr lang="en-AU" sz="4400" dirty="0">
              <a:latin typeface="Times New Roman" charset="0"/>
            </a:endParaRPr>
          </a:p>
        </p:txBody>
      </p:sp>
      <p:pic>
        <p:nvPicPr>
          <p:cNvPr id="9223" name="Picture 7" descr="C:\My Documents\My Pictures\Intraosseo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4419600"/>
            <a:ext cx="3048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E:\screen_jpeg\1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447800"/>
            <a:ext cx="3048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E:\screen_jpeg\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4267200" cy="3095625"/>
          </a:xfrm>
          <a:prstGeom prst="rect">
            <a:avLst/>
          </a:prstGeom>
          <a:noFill/>
          <a:extLst>
            <a:ext uri="{909E8E84-426E-40DD-AFC4-6F175D3DCCD1}">
              <a14:hiddenFill xmlns:a14="http://schemas.microsoft.com/office/drawing/2010/main">
                <a:solidFill>
                  <a:srgbClr val="FFFFFF"/>
                </a:solidFill>
              </a14:hiddenFill>
            </a:ext>
          </a:extLst>
        </p:spPr>
      </p:pic>
      <p:sp>
        <p:nvSpPr>
          <p:cNvPr id="9226" name="Text Box 10"/>
          <p:cNvSpPr txBox="1">
            <a:spLocks noChangeArrowheads="1"/>
          </p:cNvSpPr>
          <p:nvPr/>
        </p:nvSpPr>
        <p:spPr bwMode="auto">
          <a:xfrm>
            <a:off x="4495800" y="4572000"/>
            <a:ext cx="44196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Femoral venous access </a:t>
            </a:r>
            <a:r>
              <a:rPr lang="en-US">
                <a:solidFill>
                  <a:srgbClr val="FF9933"/>
                </a:solidFill>
              </a:rPr>
              <a:t>(Ref. p. 313)</a:t>
            </a:r>
            <a:endParaRPr lang="en-US"/>
          </a:p>
          <a:p>
            <a:endParaRPr lang="en-US" sz="1800">
              <a:solidFill>
                <a:schemeClr val="tx1"/>
              </a:solidFill>
              <a:latin typeface="Times New Roman" charset="0"/>
            </a:endParaRPr>
          </a:p>
        </p:txBody>
      </p:sp>
      <p:sp>
        <p:nvSpPr>
          <p:cNvPr id="9227" name="Text Box 11"/>
          <p:cNvSpPr txBox="1">
            <a:spLocks noChangeArrowheads="1"/>
          </p:cNvSpPr>
          <p:nvPr/>
        </p:nvSpPr>
        <p:spPr bwMode="auto">
          <a:xfrm>
            <a:off x="1066800" y="3429000"/>
            <a:ext cx="32004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Intraosseus using spinal needle </a:t>
            </a:r>
            <a:r>
              <a:rPr lang="en-US">
                <a:solidFill>
                  <a:srgbClr val="FF9933"/>
                </a:solidFill>
              </a:rPr>
              <a:t>(Ref p. 310)</a:t>
            </a:r>
            <a:endParaRPr lang="en-US" sz="1800">
              <a:solidFill>
                <a:schemeClr val="tx1"/>
              </a:solidFill>
              <a:latin typeface="Times New Roman" charset="0"/>
            </a:endParaRPr>
          </a:p>
          <a:p>
            <a:r>
              <a:rPr lang="en-US" sz="1800">
                <a:solidFill>
                  <a:schemeClr val="tx1"/>
                </a:solidFill>
                <a:latin typeface="Times New Roman" charset="0"/>
              </a:rPr>
              <a:t> </a:t>
            </a:r>
          </a:p>
        </p:txBody>
      </p:sp>
      <p:sp>
        <p:nvSpPr>
          <p:cNvPr id="9228" name="Text Box 12"/>
          <p:cNvSpPr txBox="1">
            <a:spLocks noChangeArrowheads="1"/>
          </p:cNvSpPr>
          <p:nvPr/>
        </p:nvSpPr>
        <p:spPr bwMode="auto">
          <a:xfrm>
            <a:off x="4267200" y="5992813"/>
            <a:ext cx="232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Intraosseus needle</a:t>
            </a:r>
            <a:endParaRPr lang="en-US" sz="2800">
              <a:solidFill>
                <a:schemeClr val="tx1"/>
              </a:solidFill>
              <a:latin typeface="Times New Roman" charset="0"/>
            </a:endParaRPr>
          </a:p>
        </p:txBody>
      </p:sp>
      <p:pic>
        <p:nvPicPr>
          <p:cNvPr id="9229" name="Picture 13" descr="C:\Documents and Settings\Rachele\My Documents\who cdrom\clean up\clean up\other\images\li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50" y="0"/>
            <a:ext cx="47625" cy="687705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C:\Documents and Settings\Rachele\My Documents\who cdrom\images 2\pp image 2\palm_crop4.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88" y="0"/>
            <a:ext cx="876301" cy="3152775"/>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15" descr="C:\Documents and Settings\Rachele\My Documents\RCH\who cdrom\images 2\who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050" y="5664200"/>
            <a:ext cx="811213" cy="90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557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2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2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22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utoUpdateAnimBg="0"/>
      <p:bldP spid="9227" grpId="0" autoUpdateAnimBg="0"/>
      <p:bldP spid="922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Coma/Convulsions</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8262937" cy="3362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14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Dehydration with Diarrhea</a:t>
            </a:r>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8158162" cy="369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20761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Cases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098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4"/>
                </a:solidFill>
              </a:rPr>
              <a:t>3yo wrapped in a blanket</a:t>
            </a:r>
            <a:endParaRPr lang="en-US" dirty="0">
              <a:solidFill>
                <a:schemeClr val="accent4"/>
              </a:solidFill>
            </a:endParaRPr>
          </a:p>
        </p:txBody>
      </p:sp>
      <p:sp>
        <p:nvSpPr>
          <p:cNvPr id="3" name="Content Placeholder 2"/>
          <p:cNvSpPr>
            <a:spLocks noGrp="1"/>
          </p:cNvSpPr>
          <p:nvPr>
            <p:ph sz="half" idx="1"/>
          </p:nvPr>
        </p:nvSpPr>
        <p:spPr/>
        <p:txBody>
          <a:bodyPr>
            <a:normAutofit fontScale="85000" lnSpcReduction="20000"/>
          </a:bodyPr>
          <a:lstStyle/>
          <a:p>
            <a:pPr fontAlgn="t"/>
            <a:endParaRPr lang="en-US" dirty="0"/>
          </a:p>
          <a:p>
            <a:pPr fontAlgn="t"/>
            <a:r>
              <a:rPr lang="en-US" dirty="0"/>
              <a:t>Breathing OK</a:t>
            </a:r>
          </a:p>
          <a:p>
            <a:pPr fontAlgn="t"/>
            <a:r>
              <a:rPr lang="en-US" dirty="0"/>
              <a:t>Cool hands</a:t>
            </a:r>
          </a:p>
          <a:p>
            <a:pPr fontAlgn="t"/>
            <a:r>
              <a:rPr lang="en-US" dirty="0"/>
              <a:t>Normal cap refill</a:t>
            </a:r>
          </a:p>
          <a:p>
            <a:pPr fontAlgn="t"/>
            <a:r>
              <a:rPr lang="en-US" dirty="0"/>
              <a:t>Alert</a:t>
            </a:r>
          </a:p>
          <a:p>
            <a:pPr fontAlgn="t"/>
            <a:r>
              <a:rPr lang="en-US" dirty="0"/>
              <a:t>Diarrhea x 2 days</a:t>
            </a:r>
          </a:p>
          <a:p>
            <a:pPr fontAlgn="t"/>
            <a:r>
              <a:rPr lang="en-US" dirty="0"/>
              <a:t>Skin pinch 3 seconds, eyes </a:t>
            </a:r>
            <a:r>
              <a:rPr lang="en-US" dirty="0" smtClean="0"/>
              <a:t>sunken</a:t>
            </a:r>
          </a:p>
          <a:p>
            <a:pPr fontAlgn="t"/>
            <a:endParaRPr lang="en-US" dirty="0"/>
          </a:p>
          <a:p>
            <a:pPr fontAlgn="t"/>
            <a:r>
              <a:rPr lang="en-US" dirty="0"/>
              <a:t>Visible severe wasting</a:t>
            </a:r>
          </a:p>
          <a:p>
            <a:endParaRPr lang="en-US" dirty="0"/>
          </a:p>
        </p:txBody>
      </p:sp>
      <p:sp>
        <p:nvSpPr>
          <p:cNvPr id="4" name="Content Placeholder 3"/>
          <p:cNvSpPr>
            <a:spLocks noGrp="1"/>
          </p:cNvSpPr>
          <p:nvPr>
            <p:ph sz="half" idx="2"/>
          </p:nvPr>
        </p:nvSpPr>
        <p:spPr/>
        <p:txBody>
          <a:bodyPr>
            <a:normAutofit fontScale="85000" lnSpcReduction="20000"/>
          </a:bodyPr>
          <a:lstStyle/>
          <a:p>
            <a:pPr fontAlgn="t"/>
            <a:r>
              <a:rPr lang="en-US" dirty="0"/>
              <a:t>Assess Airway &amp; Breathing</a:t>
            </a:r>
          </a:p>
          <a:p>
            <a:pPr fontAlgn="t"/>
            <a:r>
              <a:rPr lang="en-US" dirty="0"/>
              <a:t>Assess Circulation</a:t>
            </a:r>
          </a:p>
          <a:p>
            <a:pPr fontAlgn="t"/>
            <a:r>
              <a:rPr lang="en-US" dirty="0"/>
              <a:t>Check cap refill</a:t>
            </a:r>
          </a:p>
          <a:p>
            <a:pPr fontAlgn="t"/>
            <a:r>
              <a:rPr lang="en-US" dirty="0"/>
              <a:t>Assess Consciousness</a:t>
            </a:r>
          </a:p>
          <a:p>
            <a:pPr fontAlgn="t"/>
            <a:r>
              <a:rPr lang="en-US" dirty="0"/>
              <a:t>Ask about diarrhea</a:t>
            </a:r>
          </a:p>
          <a:p>
            <a:pPr fontAlgn="t"/>
            <a:r>
              <a:rPr lang="en-US" dirty="0"/>
              <a:t>Assess dehydration</a:t>
            </a:r>
          </a:p>
          <a:p>
            <a:pPr fontAlgn="t"/>
            <a:r>
              <a:rPr lang="en-US" dirty="0"/>
              <a:t>Triage as emergency</a:t>
            </a:r>
          </a:p>
          <a:p>
            <a:pPr fontAlgn="t"/>
            <a:r>
              <a:rPr lang="en-US" dirty="0"/>
              <a:t>Check for malnutrition</a:t>
            </a:r>
          </a:p>
          <a:p>
            <a:pPr fontAlgn="t"/>
            <a:r>
              <a:rPr lang="en-US" dirty="0"/>
              <a:t>Refer for immediate evaluation</a:t>
            </a:r>
          </a:p>
          <a:p>
            <a:pPr fontAlgn="t"/>
            <a:r>
              <a:rPr lang="en-US" dirty="0"/>
              <a:t>Check glucose</a:t>
            </a:r>
          </a:p>
          <a:p>
            <a:pPr fontAlgn="t"/>
            <a:r>
              <a:rPr lang="en-US" dirty="0" err="1"/>
              <a:t>ReSoMal</a:t>
            </a:r>
            <a:endParaRPr lang="en-US" dirty="0"/>
          </a:p>
          <a:p>
            <a:endParaRPr lang="en-US" dirty="0"/>
          </a:p>
        </p:txBody>
      </p:sp>
    </p:spTree>
    <p:extLst>
      <p:ext uri="{BB962C8B-B14F-4D97-AF65-F5344CB8AC3E}">
        <p14:creationId xmlns:p14="http://schemas.microsoft.com/office/powerpoint/2010/main" val="314305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4"/>
                </a:solidFill>
              </a:rPr>
              <a:t>2yo boy brought in after a seizure</a:t>
            </a:r>
            <a:endParaRPr lang="en-US" dirty="0">
              <a:solidFill>
                <a:schemeClr val="accent4"/>
              </a:solidFill>
            </a:endParaRPr>
          </a:p>
        </p:txBody>
      </p:sp>
      <p:sp>
        <p:nvSpPr>
          <p:cNvPr id="3" name="Content Placeholder 2"/>
          <p:cNvSpPr>
            <a:spLocks noGrp="1"/>
          </p:cNvSpPr>
          <p:nvPr>
            <p:ph sz="half" idx="1"/>
          </p:nvPr>
        </p:nvSpPr>
        <p:spPr/>
        <p:txBody>
          <a:bodyPr>
            <a:normAutofit fontScale="92500" lnSpcReduction="20000"/>
          </a:bodyPr>
          <a:lstStyle/>
          <a:p>
            <a:pPr fontAlgn="t"/>
            <a:endParaRPr lang="en-US" dirty="0"/>
          </a:p>
          <a:p>
            <a:pPr fontAlgn="t"/>
            <a:r>
              <a:rPr lang="en-US" dirty="0"/>
              <a:t>Breathing </a:t>
            </a:r>
            <a:r>
              <a:rPr lang="en-US" dirty="0" smtClean="0"/>
              <a:t>fast, no cyanosis, no distress, no obstruction</a:t>
            </a:r>
            <a:endParaRPr lang="en-US" dirty="0"/>
          </a:p>
          <a:p>
            <a:pPr fontAlgn="t"/>
            <a:r>
              <a:rPr lang="en-US" dirty="0" smtClean="0"/>
              <a:t>Warm hands</a:t>
            </a:r>
            <a:endParaRPr lang="en-US" dirty="0"/>
          </a:p>
          <a:p>
            <a:pPr fontAlgn="t"/>
            <a:r>
              <a:rPr lang="en-US" dirty="0" smtClean="0"/>
              <a:t>Drowsy, responds to voice</a:t>
            </a:r>
            <a:endParaRPr lang="en-US" dirty="0"/>
          </a:p>
          <a:p>
            <a:pPr fontAlgn="t"/>
            <a:r>
              <a:rPr lang="en-US" dirty="0"/>
              <a:t>Diarrhea x 2 days</a:t>
            </a:r>
          </a:p>
          <a:p>
            <a:pPr fontAlgn="t"/>
            <a:r>
              <a:rPr lang="en-US" dirty="0"/>
              <a:t>Skin pinch </a:t>
            </a:r>
            <a:r>
              <a:rPr lang="en-US" dirty="0" smtClean="0"/>
              <a:t>2 </a:t>
            </a:r>
            <a:r>
              <a:rPr lang="en-US" dirty="0"/>
              <a:t>seconds, </a:t>
            </a:r>
            <a:r>
              <a:rPr lang="en-US" dirty="0" smtClean="0"/>
              <a:t>eyes not sunken, crying tears</a:t>
            </a:r>
            <a:endParaRPr lang="en-US" dirty="0"/>
          </a:p>
          <a:p>
            <a:pPr fontAlgn="t"/>
            <a:r>
              <a:rPr lang="en-US" dirty="0" smtClean="0"/>
              <a:t>Priority signs?	</a:t>
            </a:r>
          </a:p>
        </p:txBody>
      </p:sp>
      <p:sp>
        <p:nvSpPr>
          <p:cNvPr id="4" name="Content Placeholder 3"/>
          <p:cNvSpPr>
            <a:spLocks noGrp="1"/>
          </p:cNvSpPr>
          <p:nvPr>
            <p:ph sz="half" idx="2"/>
          </p:nvPr>
        </p:nvSpPr>
        <p:spPr/>
        <p:txBody>
          <a:bodyPr>
            <a:normAutofit fontScale="92500" lnSpcReduction="20000"/>
          </a:bodyPr>
          <a:lstStyle/>
          <a:p>
            <a:pPr fontAlgn="t"/>
            <a:r>
              <a:rPr lang="en-US" dirty="0"/>
              <a:t>Assess Airway &amp; Breathing</a:t>
            </a:r>
          </a:p>
          <a:p>
            <a:pPr fontAlgn="t"/>
            <a:endParaRPr lang="en-US" dirty="0" smtClean="0"/>
          </a:p>
          <a:p>
            <a:pPr fontAlgn="t"/>
            <a:r>
              <a:rPr lang="en-US" dirty="0" smtClean="0"/>
              <a:t>Assess </a:t>
            </a:r>
            <a:r>
              <a:rPr lang="en-US" dirty="0"/>
              <a:t>Circulation</a:t>
            </a:r>
          </a:p>
          <a:p>
            <a:pPr fontAlgn="t"/>
            <a:r>
              <a:rPr lang="en-US" dirty="0" smtClean="0"/>
              <a:t>Assess </a:t>
            </a:r>
            <a:r>
              <a:rPr lang="en-US" dirty="0"/>
              <a:t>Consciousness</a:t>
            </a:r>
          </a:p>
          <a:p>
            <a:pPr fontAlgn="t"/>
            <a:r>
              <a:rPr lang="en-US" dirty="0"/>
              <a:t>Ask about diarrhea</a:t>
            </a:r>
          </a:p>
          <a:p>
            <a:pPr fontAlgn="t"/>
            <a:r>
              <a:rPr lang="en-US" dirty="0"/>
              <a:t>Assess </a:t>
            </a:r>
            <a:r>
              <a:rPr lang="en-US" dirty="0" smtClean="0"/>
              <a:t>dehydration</a:t>
            </a:r>
          </a:p>
          <a:p>
            <a:pPr fontAlgn="t"/>
            <a:endParaRPr lang="en-US" dirty="0"/>
          </a:p>
          <a:p>
            <a:pPr fontAlgn="t"/>
            <a:r>
              <a:rPr lang="en-US" dirty="0" smtClean="0"/>
              <a:t>Assess for priority signs</a:t>
            </a:r>
            <a:endParaRPr lang="en-US" dirty="0"/>
          </a:p>
          <a:p>
            <a:r>
              <a:rPr lang="en-US" dirty="0" smtClean="0"/>
              <a:t>Triage as priority (fever, lethargy)</a:t>
            </a:r>
            <a:endParaRPr lang="en-US" dirty="0"/>
          </a:p>
        </p:txBody>
      </p:sp>
    </p:spTree>
    <p:extLst>
      <p:ext uri="{BB962C8B-B14F-4D97-AF65-F5344CB8AC3E}">
        <p14:creationId xmlns:p14="http://schemas.microsoft.com/office/powerpoint/2010/main" val="397600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a:t>
            </a:r>
            <a:endParaRPr lang="en-US" dirty="0"/>
          </a:p>
        </p:txBody>
      </p:sp>
      <p:sp>
        <p:nvSpPr>
          <p:cNvPr id="3" name="Content Placeholder 2"/>
          <p:cNvSpPr>
            <a:spLocks noGrp="1"/>
          </p:cNvSpPr>
          <p:nvPr>
            <p:ph sz="half" idx="1"/>
          </p:nvPr>
        </p:nvSpPr>
        <p:spPr/>
        <p:txBody>
          <a:bodyPr>
            <a:normAutofit/>
          </a:bodyPr>
          <a:lstStyle/>
          <a:p>
            <a:r>
              <a:rPr lang="en-US" dirty="0" smtClean="0"/>
              <a:t>You walk the patient down to the inpatient ward for labs, IV, and admission</a:t>
            </a:r>
            <a:endParaRPr lang="en-US" dirty="0"/>
          </a:p>
          <a:p>
            <a:r>
              <a:rPr lang="en-US" dirty="0" smtClean="0"/>
              <a:t>On-call providers promise fluids and antibiotics</a:t>
            </a:r>
          </a:p>
          <a:p>
            <a:r>
              <a:rPr lang="en-US" dirty="0" smtClean="0"/>
              <a:t>Child has a cardiac arrest and dies later that afternoon</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1143000"/>
            <a:ext cx="3060596" cy="2286000"/>
          </a:xfr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57600"/>
            <a:ext cx="3121552" cy="22860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3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4"/>
                </a:solidFill>
              </a:rPr>
              <a:t>1yo who had two seizures</a:t>
            </a:r>
            <a:endParaRPr lang="en-US" dirty="0">
              <a:solidFill>
                <a:schemeClr val="accent4"/>
              </a:solidFill>
            </a:endParaRPr>
          </a:p>
        </p:txBody>
      </p:sp>
      <p:sp>
        <p:nvSpPr>
          <p:cNvPr id="3" name="Content Placeholder 2"/>
          <p:cNvSpPr>
            <a:spLocks noGrp="1"/>
          </p:cNvSpPr>
          <p:nvPr>
            <p:ph sz="half" idx="1"/>
          </p:nvPr>
        </p:nvSpPr>
        <p:spPr/>
        <p:txBody>
          <a:bodyPr>
            <a:normAutofit fontScale="92500" lnSpcReduction="20000"/>
          </a:bodyPr>
          <a:lstStyle/>
          <a:p>
            <a:pPr fontAlgn="t"/>
            <a:endParaRPr lang="en-US" dirty="0"/>
          </a:p>
          <a:p>
            <a:pPr fontAlgn="t"/>
            <a:r>
              <a:rPr lang="en-US" dirty="0"/>
              <a:t>Breathing </a:t>
            </a:r>
            <a:r>
              <a:rPr lang="en-US" dirty="0" smtClean="0"/>
              <a:t>noisy, blue</a:t>
            </a:r>
            <a:endParaRPr lang="en-US" dirty="0"/>
          </a:p>
          <a:p>
            <a:pPr marL="0" indent="0" fontAlgn="t">
              <a:buNone/>
            </a:pPr>
            <a:endParaRPr lang="en-US" dirty="0"/>
          </a:p>
          <a:p>
            <a:pPr marL="0" indent="0" fontAlgn="t">
              <a:buNone/>
            </a:pPr>
            <a:endParaRPr lang="en-US" dirty="0" smtClean="0"/>
          </a:p>
          <a:p>
            <a:pPr fontAlgn="t"/>
            <a:r>
              <a:rPr lang="en-US" dirty="0" smtClean="0"/>
              <a:t>Breathing more easily, no cyanosis</a:t>
            </a:r>
            <a:endParaRPr lang="en-US" dirty="0"/>
          </a:p>
          <a:p>
            <a:pPr marL="0" indent="0" fontAlgn="t">
              <a:buNone/>
            </a:pPr>
            <a:endParaRPr lang="en-US" dirty="0" smtClean="0"/>
          </a:p>
          <a:p>
            <a:pPr fontAlgn="t"/>
            <a:r>
              <a:rPr lang="en-US" dirty="0" smtClean="0"/>
              <a:t>Warm hand</a:t>
            </a:r>
            <a:endParaRPr lang="en-US" dirty="0"/>
          </a:p>
          <a:p>
            <a:pPr fontAlgn="t"/>
            <a:r>
              <a:rPr lang="en-US" dirty="0" smtClean="0"/>
              <a:t>Responsive to pain</a:t>
            </a:r>
            <a:endParaRPr lang="en-US" dirty="0"/>
          </a:p>
          <a:p>
            <a:pPr fontAlgn="t"/>
            <a:endParaRPr lang="en-US" dirty="0" smtClean="0"/>
          </a:p>
          <a:p>
            <a:pPr fontAlgn="t"/>
            <a:r>
              <a:rPr lang="en-US" dirty="0" smtClean="0"/>
              <a:t>Blood glucose 20</a:t>
            </a:r>
          </a:p>
          <a:p>
            <a:pPr fontAlgn="t"/>
            <a:endParaRPr lang="en-US" dirty="0"/>
          </a:p>
        </p:txBody>
      </p:sp>
      <p:sp>
        <p:nvSpPr>
          <p:cNvPr id="4" name="Content Placeholder 3"/>
          <p:cNvSpPr>
            <a:spLocks noGrp="1"/>
          </p:cNvSpPr>
          <p:nvPr>
            <p:ph sz="half" idx="2"/>
          </p:nvPr>
        </p:nvSpPr>
        <p:spPr/>
        <p:txBody>
          <a:bodyPr>
            <a:normAutofit fontScale="92500" lnSpcReduction="20000"/>
          </a:bodyPr>
          <a:lstStyle/>
          <a:p>
            <a:pPr fontAlgn="t"/>
            <a:r>
              <a:rPr lang="en-US" dirty="0"/>
              <a:t>Assess Airway &amp; Breathing</a:t>
            </a:r>
          </a:p>
          <a:p>
            <a:pPr fontAlgn="t"/>
            <a:r>
              <a:rPr lang="en-US" dirty="0" smtClean="0"/>
              <a:t>Triage as emergency</a:t>
            </a:r>
          </a:p>
          <a:p>
            <a:pPr fontAlgn="t"/>
            <a:r>
              <a:rPr lang="en-US" dirty="0" smtClean="0"/>
              <a:t>Position airway, give O2</a:t>
            </a:r>
          </a:p>
          <a:p>
            <a:pPr fontAlgn="t"/>
            <a:r>
              <a:rPr lang="en-US" dirty="0" smtClean="0"/>
              <a:t>Consider OP airway</a:t>
            </a:r>
          </a:p>
          <a:p>
            <a:pPr fontAlgn="t"/>
            <a:r>
              <a:rPr lang="en-US" dirty="0" smtClean="0"/>
              <a:t>Reassess breathing</a:t>
            </a:r>
            <a:endParaRPr lang="en-US" dirty="0"/>
          </a:p>
          <a:p>
            <a:pPr fontAlgn="t"/>
            <a:r>
              <a:rPr lang="en-US" dirty="0" smtClean="0"/>
              <a:t>Assess Circulation</a:t>
            </a:r>
            <a:endParaRPr lang="en-US" dirty="0"/>
          </a:p>
          <a:p>
            <a:pPr fontAlgn="t"/>
            <a:r>
              <a:rPr lang="en-US" dirty="0"/>
              <a:t>Assess Consciousness</a:t>
            </a:r>
          </a:p>
          <a:p>
            <a:pPr fontAlgn="t"/>
            <a:r>
              <a:rPr lang="en-US" dirty="0" smtClean="0"/>
              <a:t>Position child</a:t>
            </a:r>
          </a:p>
          <a:p>
            <a:pPr fontAlgn="t"/>
            <a:r>
              <a:rPr lang="en-US" dirty="0" smtClean="0"/>
              <a:t>Check glucose</a:t>
            </a:r>
            <a:endParaRPr lang="en-US" dirty="0"/>
          </a:p>
          <a:p>
            <a:pPr fontAlgn="t"/>
            <a:r>
              <a:rPr lang="en-US" dirty="0" smtClean="0"/>
              <a:t>D10W 60mL</a:t>
            </a:r>
          </a:p>
          <a:p>
            <a:pPr fontAlgn="t"/>
            <a:r>
              <a:rPr lang="en-US" dirty="0" smtClean="0"/>
              <a:t>Reassess</a:t>
            </a:r>
            <a:endParaRPr lang="en-US" dirty="0"/>
          </a:p>
          <a:p>
            <a:endParaRPr lang="en-US" dirty="0"/>
          </a:p>
        </p:txBody>
      </p:sp>
    </p:spTree>
    <p:extLst>
      <p:ext uri="{BB962C8B-B14F-4D97-AF65-F5344CB8AC3E}">
        <p14:creationId xmlns:p14="http://schemas.microsoft.com/office/powerpoint/2010/main" val="397600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distressed breathing chest movements.wmv">
            <a:hlinkClick r:id="" action="ppaction://media"/>
          </p:cNvPr>
          <p:cNvPicPr>
            <a:picLocks noGrp="1" noChangeAspect="1"/>
          </p:cNvPicPr>
          <p:nvPr>
            <p:ph idx="1"/>
            <a:videoFile r:link="rId1"/>
            <p:extLst>
              <p:ext uri="{DAA4B4D4-6D71-4841-9C94-3DE7FCFB9230}">
                <p14:media xmlns:p14="http://schemas.microsoft.com/office/powerpoint/2010/main" r:embed="rId2">
                  <p14:trim st="2997.1412" end="2389.6128"/>
                </p14:media>
              </p:ext>
            </p:extLst>
          </p:nvPr>
        </p:nvPicPr>
        <p:blipFill rotWithShape="1">
          <a:blip r:embed="rId5"/>
          <a:srcRect l="16783" t="12529" r="1"/>
          <a:stretch/>
        </p:blipFill>
        <p:spPr>
          <a:xfrm>
            <a:off x="1676400" y="1905000"/>
            <a:ext cx="5411124" cy="4265815"/>
          </a:xfrm>
        </p:spPr>
      </p:pic>
    </p:spTree>
    <p:extLst>
      <p:ext uri="{BB962C8B-B14F-4D97-AF65-F5344CB8AC3E}">
        <p14:creationId xmlns:p14="http://schemas.microsoft.com/office/powerpoint/2010/main" val="382053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4"/>
                </a:solidFill>
              </a:rPr>
              <a:t>14mo sleeping too much</a:t>
            </a:r>
            <a:endParaRPr lang="en-US" dirty="0">
              <a:solidFill>
                <a:schemeClr val="accent4"/>
              </a:solidFill>
            </a:endParaRPr>
          </a:p>
        </p:txBody>
      </p:sp>
      <p:sp>
        <p:nvSpPr>
          <p:cNvPr id="3" name="Content Placeholder 2"/>
          <p:cNvSpPr>
            <a:spLocks noGrp="1"/>
          </p:cNvSpPr>
          <p:nvPr>
            <p:ph sz="half" idx="1"/>
          </p:nvPr>
        </p:nvSpPr>
        <p:spPr/>
        <p:txBody>
          <a:bodyPr>
            <a:normAutofit lnSpcReduction="10000"/>
          </a:bodyPr>
          <a:lstStyle/>
          <a:p>
            <a:pPr fontAlgn="t"/>
            <a:endParaRPr lang="en-US" dirty="0"/>
          </a:p>
          <a:p>
            <a:pPr fontAlgn="t"/>
            <a:r>
              <a:rPr lang="en-US" dirty="0" smtClean="0"/>
              <a:t>Mild tachypnea, no distress</a:t>
            </a:r>
            <a:endParaRPr lang="en-US" dirty="0"/>
          </a:p>
          <a:p>
            <a:pPr fontAlgn="t"/>
            <a:r>
              <a:rPr lang="en-US" dirty="0" smtClean="0"/>
              <a:t>Warm hand</a:t>
            </a:r>
            <a:endParaRPr lang="en-US" dirty="0"/>
          </a:p>
          <a:p>
            <a:pPr fontAlgn="t"/>
            <a:r>
              <a:rPr lang="en-US" dirty="0" smtClean="0"/>
              <a:t>Responsive to voice</a:t>
            </a:r>
          </a:p>
          <a:p>
            <a:pPr fontAlgn="t"/>
            <a:r>
              <a:rPr lang="en-US" dirty="0" smtClean="0"/>
              <a:t>Diarrhea x 2 days</a:t>
            </a:r>
          </a:p>
          <a:p>
            <a:pPr fontAlgn="t"/>
            <a:r>
              <a:rPr lang="en-US" dirty="0" smtClean="0"/>
              <a:t>Sunken eyes, no tenting</a:t>
            </a:r>
          </a:p>
          <a:p>
            <a:pPr fontAlgn="t"/>
            <a:r>
              <a:rPr lang="en-US" dirty="0" smtClean="0"/>
              <a:t>No visible wasting or edema</a:t>
            </a:r>
          </a:p>
          <a:p>
            <a:pPr fontAlgn="t"/>
            <a:endParaRPr lang="en-US" dirty="0"/>
          </a:p>
        </p:txBody>
      </p:sp>
      <p:sp>
        <p:nvSpPr>
          <p:cNvPr id="4" name="Content Placeholder 3"/>
          <p:cNvSpPr>
            <a:spLocks noGrp="1"/>
          </p:cNvSpPr>
          <p:nvPr>
            <p:ph sz="half" idx="2"/>
          </p:nvPr>
        </p:nvSpPr>
        <p:spPr/>
        <p:txBody>
          <a:bodyPr>
            <a:normAutofit lnSpcReduction="10000"/>
          </a:bodyPr>
          <a:lstStyle/>
          <a:p>
            <a:pPr fontAlgn="t"/>
            <a:r>
              <a:rPr lang="en-US" dirty="0"/>
              <a:t>Assess Airway &amp; </a:t>
            </a:r>
            <a:r>
              <a:rPr lang="en-US" dirty="0" smtClean="0"/>
              <a:t>Breathing</a:t>
            </a:r>
          </a:p>
          <a:p>
            <a:pPr fontAlgn="t"/>
            <a:r>
              <a:rPr lang="en-US" dirty="0" smtClean="0"/>
              <a:t>Assess Circulation</a:t>
            </a:r>
            <a:endParaRPr lang="en-US" dirty="0"/>
          </a:p>
          <a:p>
            <a:pPr fontAlgn="t"/>
            <a:r>
              <a:rPr lang="en-US" dirty="0"/>
              <a:t>Assess Consciousness</a:t>
            </a:r>
          </a:p>
          <a:p>
            <a:pPr fontAlgn="t"/>
            <a:r>
              <a:rPr lang="en-US" dirty="0" smtClean="0"/>
              <a:t>Ask about diarrhea</a:t>
            </a:r>
          </a:p>
          <a:p>
            <a:pPr fontAlgn="t"/>
            <a:r>
              <a:rPr lang="en-US" dirty="0" smtClean="0"/>
              <a:t>Assess dehydration</a:t>
            </a:r>
            <a:endParaRPr lang="en-US" dirty="0"/>
          </a:p>
          <a:p>
            <a:r>
              <a:rPr lang="en-US" dirty="0" smtClean="0"/>
              <a:t>Assess nutrition</a:t>
            </a:r>
          </a:p>
          <a:p>
            <a:endParaRPr lang="en-US" dirty="0" smtClean="0"/>
          </a:p>
          <a:p>
            <a:r>
              <a:rPr lang="en-US" dirty="0" smtClean="0"/>
              <a:t>Plan C</a:t>
            </a:r>
            <a:endParaRPr lang="en-US" dirty="0"/>
          </a:p>
        </p:txBody>
      </p:sp>
    </p:spTree>
    <p:extLst>
      <p:ext uri="{BB962C8B-B14F-4D97-AF65-F5344CB8AC3E}">
        <p14:creationId xmlns:p14="http://schemas.microsoft.com/office/powerpoint/2010/main" val="306675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fev_1.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20800" y="1600200"/>
            <a:ext cx="6502400" cy="4876800"/>
          </a:xfrm>
        </p:spPr>
      </p:pic>
    </p:spTree>
    <p:extLst>
      <p:ext uri="{BB962C8B-B14F-4D97-AF65-F5344CB8AC3E}">
        <p14:creationId xmlns:p14="http://schemas.microsoft.com/office/powerpoint/2010/main" val="135109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4"/>
                </a:solidFill>
              </a:rPr>
              <a:t>4 </a:t>
            </a:r>
            <a:r>
              <a:rPr lang="en-US" dirty="0" err="1" smtClean="0">
                <a:solidFill>
                  <a:schemeClr val="accent4"/>
                </a:solidFill>
              </a:rPr>
              <a:t>yo</a:t>
            </a:r>
            <a:r>
              <a:rPr lang="en-US" dirty="0" smtClean="0">
                <a:solidFill>
                  <a:schemeClr val="accent4"/>
                </a:solidFill>
              </a:rPr>
              <a:t> hit by bicycle</a:t>
            </a:r>
            <a:endParaRPr lang="en-US" dirty="0">
              <a:solidFill>
                <a:schemeClr val="accent4"/>
              </a:solidFill>
            </a:endParaRPr>
          </a:p>
        </p:txBody>
      </p:sp>
      <p:sp>
        <p:nvSpPr>
          <p:cNvPr id="3" name="Content Placeholder 2"/>
          <p:cNvSpPr>
            <a:spLocks noGrp="1"/>
          </p:cNvSpPr>
          <p:nvPr>
            <p:ph sz="half" idx="1"/>
          </p:nvPr>
        </p:nvSpPr>
        <p:spPr/>
        <p:txBody>
          <a:bodyPr>
            <a:normAutofit fontScale="85000" lnSpcReduction="20000"/>
          </a:bodyPr>
          <a:lstStyle/>
          <a:p>
            <a:pPr fontAlgn="t"/>
            <a:endParaRPr lang="en-US" dirty="0"/>
          </a:p>
          <a:p>
            <a:pPr fontAlgn="t"/>
            <a:r>
              <a:rPr lang="en-US" dirty="0"/>
              <a:t>Breathing </a:t>
            </a:r>
            <a:r>
              <a:rPr lang="en-US" dirty="0" smtClean="0"/>
              <a:t>noisy, gurgling</a:t>
            </a:r>
          </a:p>
          <a:p>
            <a:pPr fontAlgn="t"/>
            <a:r>
              <a:rPr lang="en-US" dirty="0" smtClean="0"/>
              <a:t>Responds only to pain</a:t>
            </a:r>
          </a:p>
          <a:p>
            <a:pPr fontAlgn="t"/>
            <a:endParaRPr lang="en-US" dirty="0"/>
          </a:p>
          <a:p>
            <a:pPr fontAlgn="t"/>
            <a:r>
              <a:rPr lang="en-US" dirty="0" smtClean="0"/>
              <a:t>Breathing sounds clear</a:t>
            </a:r>
          </a:p>
          <a:p>
            <a:pPr fontAlgn="t"/>
            <a:r>
              <a:rPr lang="en-US" dirty="0" smtClean="0"/>
              <a:t>Cold hands</a:t>
            </a:r>
            <a:endParaRPr lang="en-US" dirty="0"/>
          </a:p>
          <a:p>
            <a:pPr fontAlgn="t"/>
            <a:r>
              <a:rPr lang="en-US" dirty="0" smtClean="0"/>
              <a:t>Cap refill 4s, weak pulse</a:t>
            </a:r>
          </a:p>
          <a:p>
            <a:pPr fontAlgn="t"/>
            <a:endParaRPr lang="en-US" dirty="0"/>
          </a:p>
          <a:p>
            <a:pPr fontAlgn="t"/>
            <a:r>
              <a:rPr lang="en-US" dirty="0" smtClean="0"/>
              <a:t>Bleeding from leg</a:t>
            </a:r>
          </a:p>
          <a:p>
            <a:pPr fontAlgn="t"/>
            <a:endParaRPr lang="en-US" dirty="0"/>
          </a:p>
          <a:p>
            <a:pPr fontAlgn="t"/>
            <a:r>
              <a:rPr lang="en-US" dirty="0" smtClean="0"/>
              <a:t>HR improving</a:t>
            </a:r>
          </a:p>
          <a:p>
            <a:pPr fontAlgn="t"/>
            <a:r>
              <a:rPr lang="en-US" dirty="0" smtClean="0"/>
              <a:t>More responsive</a:t>
            </a:r>
            <a:endParaRPr lang="en-US" dirty="0"/>
          </a:p>
        </p:txBody>
      </p:sp>
      <p:sp>
        <p:nvSpPr>
          <p:cNvPr id="4" name="Content Placeholder 3"/>
          <p:cNvSpPr>
            <a:spLocks noGrp="1"/>
          </p:cNvSpPr>
          <p:nvPr>
            <p:ph sz="half" idx="2"/>
          </p:nvPr>
        </p:nvSpPr>
        <p:spPr/>
        <p:txBody>
          <a:bodyPr>
            <a:normAutofit fontScale="85000" lnSpcReduction="20000"/>
          </a:bodyPr>
          <a:lstStyle/>
          <a:p>
            <a:pPr fontAlgn="t"/>
            <a:r>
              <a:rPr lang="en-US" dirty="0"/>
              <a:t>Assess Airway &amp; </a:t>
            </a:r>
            <a:r>
              <a:rPr lang="en-US" dirty="0" smtClean="0"/>
              <a:t>Breathing</a:t>
            </a:r>
          </a:p>
          <a:p>
            <a:pPr fontAlgn="t"/>
            <a:r>
              <a:rPr lang="en-US" dirty="0" smtClean="0"/>
              <a:t>Stabilize neck</a:t>
            </a:r>
          </a:p>
          <a:p>
            <a:pPr fontAlgn="t"/>
            <a:r>
              <a:rPr lang="en-US" dirty="0" smtClean="0"/>
              <a:t>Jaw thrust, clear secretions</a:t>
            </a:r>
          </a:p>
          <a:p>
            <a:pPr fontAlgn="t"/>
            <a:r>
              <a:rPr lang="en-US" dirty="0" smtClean="0"/>
              <a:t>Reassess airway/breathing</a:t>
            </a:r>
            <a:endParaRPr lang="en-US" dirty="0"/>
          </a:p>
          <a:p>
            <a:pPr fontAlgn="t"/>
            <a:r>
              <a:rPr lang="en-US" dirty="0" smtClean="0"/>
              <a:t>Assess </a:t>
            </a:r>
            <a:r>
              <a:rPr lang="en-US" dirty="0"/>
              <a:t>Circulation</a:t>
            </a:r>
          </a:p>
          <a:p>
            <a:pPr fontAlgn="t"/>
            <a:r>
              <a:rPr lang="en-US" dirty="0" smtClean="0"/>
              <a:t>Check pulse, cap refill</a:t>
            </a:r>
          </a:p>
          <a:p>
            <a:pPr fontAlgn="t"/>
            <a:r>
              <a:rPr lang="en-US" dirty="0" smtClean="0"/>
              <a:t>IV/IO, give fluid</a:t>
            </a:r>
          </a:p>
          <a:p>
            <a:pPr fontAlgn="t"/>
            <a:r>
              <a:rPr lang="en-US" dirty="0" smtClean="0"/>
              <a:t>Check for bleeding</a:t>
            </a:r>
            <a:endParaRPr lang="en-US" dirty="0"/>
          </a:p>
          <a:p>
            <a:pPr fontAlgn="t"/>
            <a:r>
              <a:rPr lang="en-US" dirty="0" smtClean="0"/>
              <a:t>Apply pressure</a:t>
            </a:r>
          </a:p>
          <a:p>
            <a:pPr fontAlgn="t"/>
            <a:r>
              <a:rPr lang="en-US" dirty="0" smtClean="0"/>
              <a:t>Reassess circulation</a:t>
            </a:r>
            <a:endParaRPr lang="en-US" dirty="0"/>
          </a:p>
          <a:p>
            <a:r>
              <a:rPr lang="en-US" dirty="0" smtClean="0"/>
              <a:t>Assess consciousness</a:t>
            </a:r>
          </a:p>
          <a:p>
            <a:r>
              <a:rPr lang="en-US" dirty="0" smtClean="0"/>
              <a:t>Triage as emergency</a:t>
            </a:r>
            <a:endParaRPr lang="en-US" dirty="0"/>
          </a:p>
        </p:txBody>
      </p:sp>
    </p:spTree>
    <p:extLst>
      <p:ext uri="{BB962C8B-B14F-4D97-AF65-F5344CB8AC3E}">
        <p14:creationId xmlns:p14="http://schemas.microsoft.com/office/powerpoint/2010/main" val="355890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h4_neo.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20800" y="1600200"/>
            <a:ext cx="6502400" cy="4876800"/>
          </a:xfrm>
        </p:spPr>
      </p:pic>
    </p:spTree>
    <p:extLst>
      <p:ext uri="{BB962C8B-B14F-4D97-AF65-F5344CB8AC3E}">
        <p14:creationId xmlns:p14="http://schemas.microsoft.com/office/powerpoint/2010/main" val="39779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Evidence</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9814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Is this worthwhile?</a:t>
            </a:r>
          </a:p>
        </p:txBody>
      </p:sp>
      <p:sp>
        <p:nvSpPr>
          <p:cNvPr id="3" name="Content Placeholder 2"/>
          <p:cNvSpPr>
            <a:spLocks noGrp="1"/>
          </p:cNvSpPr>
          <p:nvPr>
            <p:ph idx="1"/>
          </p:nvPr>
        </p:nvSpPr>
        <p:spPr/>
        <p:txBody>
          <a:bodyPr>
            <a:normAutofit lnSpcReduction="10000"/>
          </a:bodyPr>
          <a:lstStyle/>
          <a:p>
            <a:pPr marL="274320" indent="-274320" algn="ctr" fontAlgn="auto">
              <a:spcAft>
                <a:spcPts val="0"/>
              </a:spcAft>
              <a:buClr>
                <a:schemeClr val="accent3"/>
              </a:buClr>
              <a:buFont typeface="Wingdings 2"/>
              <a:buChar char=""/>
              <a:defRPr/>
            </a:pPr>
            <a:r>
              <a:rPr lang="en-US" sz="3200" dirty="0" smtClean="0"/>
              <a:t>Why do we need this?</a:t>
            </a:r>
          </a:p>
          <a:p>
            <a:pPr marL="0" indent="0" algn="ctr" fontAlgn="auto">
              <a:spcAft>
                <a:spcPts val="0"/>
              </a:spcAft>
              <a:buClr>
                <a:schemeClr val="accent3"/>
              </a:buClr>
              <a:buFont typeface="Wingdings 2"/>
              <a:buNone/>
              <a:defRPr/>
            </a:pPr>
            <a:r>
              <a:rPr lang="en-US" dirty="0" smtClean="0"/>
              <a:t>Emergency care is variable and often poor</a:t>
            </a:r>
          </a:p>
          <a:p>
            <a:pPr marL="0" indent="0" algn="ctr" fontAlgn="auto">
              <a:spcAft>
                <a:spcPts val="0"/>
              </a:spcAft>
              <a:buClr>
                <a:schemeClr val="accent3"/>
              </a:buClr>
              <a:buFont typeface="Wingdings 2"/>
              <a:buNone/>
              <a:defRPr/>
            </a:pPr>
            <a:endParaRPr lang="en-US" sz="2800" dirty="0" smtClean="0"/>
          </a:p>
          <a:p>
            <a:pPr marL="274320" indent="-274320" algn="ctr" fontAlgn="auto">
              <a:spcAft>
                <a:spcPts val="0"/>
              </a:spcAft>
              <a:buClr>
                <a:schemeClr val="accent3"/>
              </a:buClr>
              <a:buFont typeface="Wingdings 2"/>
              <a:buChar char=""/>
              <a:defRPr/>
            </a:pPr>
            <a:r>
              <a:rPr lang="en-US" sz="3200" dirty="0" smtClean="0"/>
              <a:t>Is it too simple?</a:t>
            </a:r>
          </a:p>
          <a:p>
            <a:pPr marL="0" indent="0" algn="ctr" fontAlgn="auto">
              <a:spcAft>
                <a:spcPts val="0"/>
              </a:spcAft>
              <a:buClr>
                <a:schemeClr val="accent3"/>
              </a:buClr>
              <a:buNone/>
              <a:defRPr/>
            </a:pPr>
            <a:r>
              <a:rPr lang="en-US" dirty="0" smtClean="0"/>
              <a:t>How does it compare to PALS?</a:t>
            </a:r>
          </a:p>
          <a:p>
            <a:pPr marL="0" indent="0" algn="ctr" fontAlgn="auto">
              <a:spcAft>
                <a:spcPts val="0"/>
              </a:spcAft>
              <a:buClr>
                <a:schemeClr val="accent3"/>
              </a:buClr>
              <a:buFont typeface="Wingdings 2"/>
              <a:buNone/>
              <a:defRPr/>
            </a:pPr>
            <a:r>
              <a:rPr lang="en-US" dirty="0" smtClean="0"/>
              <a:t>Data from Brazil &amp; Malawi</a:t>
            </a:r>
          </a:p>
          <a:p>
            <a:pPr marL="0" indent="0" algn="ctr" fontAlgn="auto">
              <a:spcAft>
                <a:spcPts val="0"/>
              </a:spcAft>
              <a:buClr>
                <a:schemeClr val="accent3"/>
              </a:buClr>
              <a:buFont typeface="Wingdings 2"/>
              <a:buNone/>
              <a:defRPr/>
            </a:pPr>
            <a:endParaRPr lang="en-US" sz="2800" dirty="0" smtClean="0"/>
          </a:p>
          <a:p>
            <a:pPr marL="274320" indent="-274320" algn="ctr" fontAlgn="auto">
              <a:spcAft>
                <a:spcPts val="0"/>
              </a:spcAft>
              <a:buClr>
                <a:schemeClr val="accent3"/>
              </a:buClr>
              <a:buFont typeface="Wingdings 2"/>
              <a:buChar char=""/>
              <a:defRPr/>
            </a:pPr>
            <a:r>
              <a:rPr lang="en-US" sz="3200" dirty="0" smtClean="0"/>
              <a:t>Does it have an impact?</a:t>
            </a:r>
          </a:p>
          <a:p>
            <a:pPr marL="0" indent="0" algn="ctr" fontAlgn="auto">
              <a:spcAft>
                <a:spcPts val="0"/>
              </a:spcAft>
              <a:buClr>
                <a:schemeClr val="accent3"/>
              </a:buClr>
              <a:buFont typeface="Wingdings 2"/>
              <a:buNone/>
              <a:defRPr/>
            </a:pPr>
            <a:r>
              <a:rPr lang="en-US" dirty="0" smtClean="0"/>
              <a:t>Appropriate triage &amp; emergency treatment reduce early in-hospital mortality</a:t>
            </a:r>
            <a:endParaRPr lang="en-US" dirty="0"/>
          </a:p>
        </p:txBody>
      </p:sp>
    </p:spTree>
    <p:extLst>
      <p:ext uri="{BB962C8B-B14F-4D97-AF65-F5344CB8AC3E}">
        <p14:creationId xmlns:p14="http://schemas.microsoft.com/office/powerpoint/2010/main" val="2491386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Recife, Brazil</a:t>
            </a:r>
          </a:p>
        </p:txBody>
      </p:sp>
      <p:sp>
        <p:nvSpPr>
          <p:cNvPr id="3" name="Content Placeholder 2"/>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b="1" dirty="0" smtClean="0"/>
              <a:t>Population:  </a:t>
            </a:r>
          </a:p>
          <a:p>
            <a:pPr marL="640080" lvl="1" indent="-246888" eaLnBrk="1" fontAlgn="auto" hangingPunct="1">
              <a:spcAft>
                <a:spcPts val="0"/>
              </a:spcAft>
              <a:buFont typeface="Wingdings 2"/>
              <a:buChar char=""/>
              <a:defRPr/>
            </a:pPr>
            <a:r>
              <a:rPr lang="en-US" sz="2400" dirty="0" smtClean="0"/>
              <a:t>3837 patients, age 7 days to 5 years</a:t>
            </a:r>
          </a:p>
          <a:p>
            <a:pPr marL="640080" lvl="1" indent="-246888" eaLnBrk="1" fontAlgn="auto" hangingPunct="1">
              <a:spcAft>
                <a:spcPts val="0"/>
              </a:spcAft>
              <a:buFont typeface="Wingdings 2"/>
              <a:buChar char=""/>
              <a:defRPr/>
            </a:pPr>
            <a:r>
              <a:rPr lang="en-US" sz="2400" dirty="0" smtClean="0"/>
              <a:t>Tropical climate, malaria is uncommon</a:t>
            </a:r>
          </a:p>
          <a:p>
            <a:pPr marL="640080" lvl="1" indent="-246888" eaLnBrk="1" fontAlgn="auto" hangingPunct="1">
              <a:spcAft>
                <a:spcPts val="0"/>
              </a:spcAft>
              <a:buFont typeface="Wingdings 2"/>
              <a:buChar char=""/>
              <a:defRPr/>
            </a:pPr>
            <a:endParaRPr lang="en-US" sz="2400" dirty="0" smtClean="0"/>
          </a:p>
          <a:p>
            <a:pPr marL="274320" indent="-274320" eaLnBrk="1" fontAlgn="auto" hangingPunct="1">
              <a:spcAft>
                <a:spcPts val="0"/>
              </a:spcAft>
              <a:buClr>
                <a:schemeClr val="accent3"/>
              </a:buClr>
              <a:buFont typeface="Wingdings 2"/>
              <a:buChar char=""/>
              <a:defRPr/>
            </a:pPr>
            <a:r>
              <a:rPr lang="en-US" b="1" dirty="0" smtClean="0"/>
              <a:t>Intervention:   </a:t>
            </a:r>
            <a:r>
              <a:rPr lang="en-US" dirty="0" smtClean="0"/>
              <a:t>Assessment by ETAT-trained nurse</a:t>
            </a:r>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Char char=""/>
              <a:defRPr/>
            </a:pPr>
            <a:r>
              <a:rPr lang="en-US" b="1" dirty="0" smtClean="0"/>
              <a:t>Outcome:</a:t>
            </a:r>
          </a:p>
          <a:p>
            <a:pPr marL="641033" lvl="1" indent="-274320" eaLnBrk="1" fontAlgn="auto" hangingPunct="1">
              <a:spcAft>
                <a:spcPts val="0"/>
              </a:spcAft>
              <a:buClr>
                <a:schemeClr val="accent3"/>
              </a:buClr>
              <a:buFont typeface="Wingdings 2"/>
              <a:buChar char=""/>
              <a:defRPr/>
            </a:pPr>
            <a:r>
              <a:rPr lang="en-US" sz="2400" dirty="0" smtClean="0"/>
              <a:t>Sensitivity 86%, specificity 85% to detect admission</a:t>
            </a:r>
          </a:p>
          <a:p>
            <a:pPr marL="641033" lvl="1" indent="-274320" eaLnBrk="1" fontAlgn="auto" hangingPunct="1">
              <a:spcAft>
                <a:spcPts val="0"/>
              </a:spcAft>
              <a:buClr>
                <a:schemeClr val="accent3"/>
              </a:buClr>
              <a:buFont typeface="Wingdings 2"/>
              <a:buChar char=""/>
              <a:defRPr/>
            </a:pPr>
            <a:r>
              <a:rPr lang="en-US" sz="2400" dirty="0" smtClean="0"/>
              <a:t>Sensitivity 97%, specificity 91% to detect patients with pediatric advanced life support signs</a:t>
            </a:r>
            <a:endParaRPr lang="en-US" sz="2400" dirty="0"/>
          </a:p>
        </p:txBody>
      </p:sp>
      <p:pic>
        <p:nvPicPr>
          <p:cNvPr id="19460" name="Picture 2" descr="https://encrypted-tbn3.google.com/images?q=tbn:ANd9GcTH3958iA5LPlBurdBrsZTiFOnB10EhUfubLqS5K1mkIWw-el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2192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1"/>
          <p:cNvSpPr>
            <a:spLocks noChangeArrowheads="1"/>
          </p:cNvSpPr>
          <p:nvPr/>
        </p:nvSpPr>
        <p:spPr bwMode="auto">
          <a:xfrm>
            <a:off x="2209800" y="6210300"/>
            <a:ext cx="534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dirty="0" err="1" smtClean="0">
                <a:solidFill>
                  <a:prstClr val="black"/>
                </a:solidFill>
                <a:cs typeface="Arial" charset="0"/>
              </a:rPr>
              <a:t>Tamburlini</a:t>
            </a:r>
            <a:r>
              <a:rPr lang="en-US" dirty="0" smtClean="0">
                <a:solidFill>
                  <a:prstClr val="black"/>
                </a:solidFill>
                <a:cs typeface="Arial" charset="0"/>
              </a:rPr>
              <a:t>, G. et. al.  Arch Dis Child 1999;81:478‐82.</a:t>
            </a:r>
          </a:p>
        </p:txBody>
      </p:sp>
    </p:spTree>
    <p:extLst>
      <p:ext uri="{BB962C8B-B14F-4D97-AF65-F5344CB8AC3E}">
        <p14:creationId xmlns:p14="http://schemas.microsoft.com/office/powerpoint/2010/main" val="235152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Blantyre, Malawi</a:t>
            </a:r>
            <a:endParaRPr lang="en-US" dirty="0"/>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US" b="1" dirty="0"/>
              <a:t>Population:</a:t>
            </a:r>
          </a:p>
          <a:p>
            <a:pPr marL="640080" lvl="1" indent="-246888" fontAlgn="auto">
              <a:spcAft>
                <a:spcPts val="0"/>
              </a:spcAft>
              <a:buFont typeface="Wingdings 2"/>
              <a:buChar char=""/>
              <a:defRPr/>
            </a:pPr>
            <a:r>
              <a:rPr lang="en-US" sz="2400" dirty="0"/>
              <a:t>2281 children &lt; 5 </a:t>
            </a:r>
            <a:r>
              <a:rPr lang="en-US" sz="2400" dirty="0" smtClean="0"/>
              <a:t>years</a:t>
            </a:r>
            <a:endParaRPr lang="en-US" sz="2400" dirty="0"/>
          </a:p>
          <a:p>
            <a:pPr marL="640080" lvl="1" indent="-246888" fontAlgn="auto">
              <a:spcAft>
                <a:spcPts val="0"/>
              </a:spcAft>
              <a:buFont typeface="Wingdings 2"/>
              <a:buChar char=""/>
              <a:defRPr/>
            </a:pPr>
            <a:r>
              <a:rPr lang="en-US" sz="2400" dirty="0" smtClean="0"/>
              <a:t>10</a:t>
            </a:r>
            <a:r>
              <a:rPr lang="en-US" sz="2400" dirty="0"/>
              <a:t>% inpatient </a:t>
            </a:r>
            <a:r>
              <a:rPr lang="en-US" sz="2400" dirty="0" smtClean="0"/>
              <a:t>mortality</a:t>
            </a:r>
          </a:p>
          <a:p>
            <a:pPr marL="640080" lvl="1" indent="-246888" fontAlgn="auto">
              <a:spcAft>
                <a:spcPts val="0"/>
              </a:spcAft>
              <a:buFont typeface="Wingdings 2"/>
              <a:buChar char=""/>
              <a:defRPr/>
            </a:pPr>
            <a:r>
              <a:rPr lang="en-US" sz="2400" dirty="0" smtClean="0"/>
              <a:t>1/3 </a:t>
            </a:r>
            <a:r>
              <a:rPr lang="en-US" sz="2400" dirty="0"/>
              <a:t>within 24 </a:t>
            </a:r>
            <a:r>
              <a:rPr lang="en-US" sz="2400" dirty="0" smtClean="0"/>
              <a:t>hours</a:t>
            </a:r>
          </a:p>
          <a:p>
            <a:pPr marL="640080" lvl="1" indent="-246888" fontAlgn="auto">
              <a:spcAft>
                <a:spcPts val="0"/>
              </a:spcAft>
              <a:buFont typeface="Wingdings 2"/>
              <a:buChar char=""/>
              <a:defRPr/>
            </a:pPr>
            <a:endParaRPr lang="en-US" sz="2400" dirty="0" smtClean="0"/>
          </a:p>
          <a:p>
            <a:pPr marL="274320" indent="-274320" fontAlgn="auto">
              <a:spcAft>
                <a:spcPts val="0"/>
              </a:spcAft>
              <a:buClr>
                <a:schemeClr val="accent3"/>
              </a:buClr>
              <a:buFont typeface="Wingdings 2"/>
              <a:buChar char=""/>
              <a:defRPr/>
            </a:pPr>
            <a:r>
              <a:rPr lang="en-US" b="1" dirty="0"/>
              <a:t>Multiple changes in under-five </a:t>
            </a:r>
            <a:r>
              <a:rPr lang="en-US" b="1" dirty="0" smtClean="0"/>
              <a:t>clinic:</a:t>
            </a:r>
            <a:endParaRPr lang="en-US" b="1" dirty="0"/>
          </a:p>
          <a:p>
            <a:pPr marL="640080" lvl="1" indent="-246888" fontAlgn="auto">
              <a:spcAft>
                <a:spcPts val="0"/>
              </a:spcAft>
              <a:buFont typeface="Wingdings 2"/>
              <a:buChar char=""/>
              <a:defRPr/>
            </a:pPr>
            <a:r>
              <a:rPr lang="en-US" sz="2400" dirty="0"/>
              <a:t>ETAT training &amp; triage implementation</a:t>
            </a:r>
          </a:p>
          <a:p>
            <a:pPr marL="640080" lvl="1" indent="-246888" fontAlgn="auto">
              <a:spcAft>
                <a:spcPts val="0"/>
              </a:spcAft>
              <a:buFont typeface="Wingdings 2"/>
              <a:buChar char=""/>
              <a:defRPr/>
            </a:pPr>
            <a:r>
              <a:rPr lang="en-US" sz="2400" dirty="0"/>
              <a:t>Change in physical space</a:t>
            </a:r>
          </a:p>
          <a:p>
            <a:pPr marL="640080" lvl="1" indent="-246888" fontAlgn="auto">
              <a:spcAft>
                <a:spcPts val="0"/>
              </a:spcAft>
              <a:buFont typeface="Wingdings 2"/>
              <a:buChar char=""/>
              <a:defRPr/>
            </a:pPr>
            <a:r>
              <a:rPr lang="en-US" sz="2400" dirty="0"/>
              <a:t>Increased staffing</a:t>
            </a:r>
          </a:p>
          <a:p>
            <a:pPr marL="640080" lvl="1" indent="-246888" fontAlgn="auto">
              <a:spcAft>
                <a:spcPts val="0"/>
              </a:spcAft>
              <a:buFont typeface="Wingdings 2"/>
              <a:buChar char=""/>
              <a:defRPr/>
            </a:pPr>
            <a:r>
              <a:rPr lang="en-US" sz="2400" dirty="0"/>
              <a:t>Monitoring of workload &amp; mortality </a:t>
            </a:r>
            <a:r>
              <a:rPr lang="en-US" sz="2400" dirty="0" smtClean="0"/>
              <a:t>review</a:t>
            </a:r>
          </a:p>
          <a:p>
            <a:pPr marL="640080" lvl="1" indent="-246888" fontAlgn="auto">
              <a:spcAft>
                <a:spcPts val="0"/>
              </a:spcAft>
              <a:buFont typeface="Wingdings 2"/>
              <a:buChar char=""/>
              <a:defRPr/>
            </a:pPr>
            <a:endParaRPr lang="en-US" sz="2600" dirty="0"/>
          </a:p>
          <a:p>
            <a:endParaRPr lang="en-US" dirty="0"/>
          </a:p>
        </p:txBody>
      </p:sp>
      <p:pic>
        <p:nvPicPr>
          <p:cNvPr id="4" name="Picture 4" descr="https://encrypted-tbn0.google.com/images?q=tbn:ANd9GcRAbaiqfcRMAF26RoDKXRxPBcaAn9qbwbVMKrNfHWbe1zOLVS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065" y="1676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26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Wednesday</a:t>
            </a:r>
            <a:endParaRPr lang="en-US" dirty="0"/>
          </a:p>
        </p:txBody>
      </p:sp>
      <p:sp>
        <p:nvSpPr>
          <p:cNvPr id="3" name="Content Placeholder 2"/>
          <p:cNvSpPr>
            <a:spLocks noGrp="1"/>
          </p:cNvSpPr>
          <p:nvPr>
            <p:ph sz="half" idx="1"/>
          </p:nvPr>
        </p:nvSpPr>
        <p:spPr/>
        <p:txBody>
          <a:bodyPr>
            <a:normAutofit fontScale="92500"/>
          </a:bodyPr>
          <a:lstStyle/>
          <a:p>
            <a:r>
              <a:rPr lang="en-US" sz="2800" dirty="0" smtClean="0"/>
              <a:t>You arrive at 8am and start seeing patients</a:t>
            </a:r>
          </a:p>
          <a:p>
            <a:r>
              <a:rPr lang="en-US" sz="2800" dirty="0" smtClean="0"/>
              <a:t>You ask the second year med student volunteer to check on the next 10 patients waiting to be seen and report back</a:t>
            </a:r>
          </a:p>
          <a:p>
            <a:r>
              <a:rPr lang="en-US" sz="2800" dirty="0" smtClean="0"/>
              <a:t>He brings you a list of chief complaints and asks what you want him to check for each patient</a:t>
            </a:r>
            <a:endParaRPr lang="en-US" sz="2800" dirty="0"/>
          </a:p>
        </p:txBody>
      </p:sp>
      <p:sp>
        <p:nvSpPr>
          <p:cNvPr id="4" name="Content Placeholder 3"/>
          <p:cNvSpPr>
            <a:spLocks noGrp="1"/>
          </p:cNvSpPr>
          <p:nvPr>
            <p:ph sz="half" idx="2"/>
          </p:nvPr>
        </p:nvSpPr>
        <p:spPr/>
        <p:txBody>
          <a:bodyPr>
            <a:normAutofit fontScale="92500"/>
          </a:bodyPr>
          <a:lstStyle/>
          <a:p>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357" b="17758"/>
          <a:stretch/>
        </p:blipFill>
        <p:spPr bwMode="auto">
          <a:xfrm>
            <a:off x="4869873" y="2438400"/>
            <a:ext cx="3610374" cy="26670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1222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t>Blantyre, Malawi</a:t>
            </a:r>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US" sz="2800" dirty="0" smtClean="0"/>
              <a:t>Inpatient mortality fell from 10-18% to 6-8%</a:t>
            </a:r>
          </a:p>
          <a:p>
            <a:pPr marL="274320" indent="-274320" fontAlgn="auto">
              <a:spcAft>
                <a:spcPts val="0"/>
              </a:spcAft>
              <a:buClr>
                <a:schemeClr val="accent3"/>
              </a:buClr>
              <a:buFont typeface="Wingdings 2"/>
              <a:buChar char=""/>
              <a:defRPr/>
            </a:pPr>
            <a:endParaRPr lang="en-US" sz="2800" dirty="0" smtClean="0"/>
          </a:p>
          <a:p>
            <a:pPr marL="274320" indent="-274320" fontAlgn="auto">
              <a:spcAft>
                <a:spcPts val="0"/>
              </a:spcAft>
              <a:buClr>
                <a:schemeClr val="accent3"/>
              </a:buClr>
              <a:buFont typeface="Wingdings 2"/>
              <a:buChar char=""/>
              <a:defRPr/>
            </a:pPr>
            <a:r>
              <a:rPr lang="en-US" sz="2800" dirty="0" smtClean="0"/>
              <a:t>Proportion of inpatient deaths in first 24 hours decreased 36% → 12.6%</a:t>
            </a:r>
          </a:p>
          <a:p>
            <a:pPr marL="274320" indent="-274320" fontAlgn="auto">
              <a:spcAft>
                <a:spcPts val="0"/>
              </a:spcAft>
              <a:buClr>
                <a:schemeClr val="accent3"/>
              </a:buClr>
              <a:buFont typeface="Wingdings 2"/>
              <a:buChar char=""/>
              <a:defRPr/>
            </a:pPr>
            <a:endParaRPr lang="en-US" sz="2800" dirty="0" smtClean="0"/>
          </a:p>
          <a:p>
            <a:pPr marL="274320" indent="-274320" fontAlgn="auto">
              <a:spcAft>
                <a:spcPts val="0"/>
              </a:spcAft>
              <a:buClr>
                <a:schemeClr val="accent3"/>
              </a:buClr>
              <a:buFont typeface="Wingdings 2"/>
              <a:buChar char=""/>
              <a:defRPr/>
            </a:pPr>
            <a:r>
              <a:rPr lang="en-US" sz="2800" dirty="0" smtClean="0"/>
              <a:t>Number of admissions increased</a:t>
            </a:r>
          </a:p>
          <a:p>
            <a:pPr marL="274320" indent="-274320" fontAlgn="auto">
              <a:spcAft>
                <a:spcPts val="0"/>
              </a:spcAft>
              <a:buClr>
                <a:schemeClr val="accent3"/>
              </a:buClr>
              <a:buFont typeface="Wingdings 2"/>
              <a:buChar char=""/>
              <a:defRPr/>
            </a:pPr>
            <a:endParaRPr lang="en-US" sz="2800" dirty="0" smtClean="0"/>
          </a:p>
          <a:p>
            <a:pPr marL="274320" indent="-274320" fontAlgn="auto">
              <a:spcAft>
                <a:spcPts val="0"/>
              </a:spcAft>
              <a:buClr>
                <a:schemeClr val="accent3"/>
              </a:buClr>
              <a:buFont typeface="Wingdings 2"/>
              <a:buChar char=""/>
              <a:defRPr/>
            </a:pPr>
            <a:r>
              <a:rPr lang="en-US" sz="2800" dirty="0" smtClean="0"/>
              <a:t>Criteria for admission unchanged</a:t>
            </a:r>
          </a:p>
          <a:p>
            <a:pPr marL="274320" indent="-274320" fontAlgn="auto">
              <a:spcAft>
                <a:spcPts val="0"/>
              </a:spcAft>
              <a:buClr>
                <a:schemeClr val="accent3"/>
              </a:buClr>
              <a:buFont typeface="Wingdings 2"/>
              <a:buChar char=""/>
              <a:defRPr/>
            </a:pPr>
            <a:endParaRPr lang="en-US" dirty="0"/>
          </a:p>
        </p:txBody>
      </p:sp>
      <p:sp>
        <p:nvSpPr>
          <p:cNvPr id="5" name="Rectangle 4"/>
          <p:cNvSpPr/>
          <p:nvPr/>
        </p:nvSpPr>
        <p:spPr>
          <a:xfrm>
            <a:off x="914400" y="6219553"/>
            <a:ext cx="6858000" cy="369332"/>
          </a:xfrm>
          <a:prstGeom prst="rect">
            <a:avLst/>
          </a:prstGeom>
        </p:spPr>
        <p:txBody>
          <a:bodyPr wrap="square">
            <a:spAutoFit/>
          </a:bodyPr>
          <a:lstStyle/>
          <a:p>
            <a:pPr fontAlgn="base">
              <a:spcBef>
                <a:spcPct val="0"/>
              </a:spcBef>
              <a:spcAft>
                <a:spcPct val="0"/>
              </a:spcAft>
            </a:pPr>
            <a:r>
              <a:rPr lang="en-US" dirty="0" err="1">
                <a:solidFill>
                  <a:prstClr val="black"/>
                </a:solidFill>
                <a:cs typeface="Arial" pitchFamily="34" charset="0"/>
              </a:rPr>
              <a:t>Molyneux</a:t>
            </a:r>
            <a:r>
              <a:rPr lang="en-US" dirty="0">
                <a:solidFill>
                  <a:prstClr val="black"/>
                </a:solidFill>
                <a:cs typeface="Arial" pitchFamily="34" charset="0"/>
              </a:rPr>
              <a:t>, E. et. al. Bull World Health Organ 2006;84(4): 314‐9.</a:t>
            </a:r>
          </a:p>
        </p:txBody>
      </p:sp>
    </p:spTree>
    <p:extLst>
      <p:ext uri="{BB962C8B-B14F-4D97-AF65-F5344CB8AC3E}">
        <p14:creationId xmlns:p14="http://schemas.microsoft.com/office/powerpoint/2010/main" val="2608036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72589"/>
            <a:ext cx="7896225"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8244945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Lilongwe, Malawi</a:t>
            </a:r>
            <a:endParaRPr lang="en-US" dirty="0"/>
          </a:p>
        </p:txBody>
      </p:sp>
      <p:sp>
        <p:nvSpPr>
          <p:cNvPr id="3" name="Content Placeholder 2"/>
          <p:cNvSpPr>
            <a:spLocks noGrp="1"/>
          </p:cNvSpPr>
          <p:nvPr>
            <p:ph idx="1"/>
          </p:nvPr>
        </p:nvSpPr>
        <p:spPr>
          <a:xfrm>
            <a:off x="457201" y="1600200"/>
            <a:ext cx="4528120" cy="4876800"/>
          </a:xfrm>
        </p:spPr>
        <p:txBody>
          <a:bodyPr/>
          <a:lstStyle/>
          <a:p>
            <a:r>
              <a:rPr lang="en-US" sz="2800" dirty="0" smtClean="0"/>
              <a:t>Intervention in under-five clinic</a:t>
            </a:r>
          </a:p>
          <a:p>
            <a:pPr lvl="1"/>
            <a:r>
              <a:rPr lang="en-US" sz="2400" dirty="0" smtClean="0"/>
              <a:t>Institution of formal triage process</a:t>
            </a:r>
          </a:p>
          <a:p>
            <a:pPr lvl="1"/>
            <a:r>
              <a:rPr lang="en-US" sz="2400" dirty="0" smtClean="0"/>
              <a:t>Treatment &amp; stabilization</a:t>
            </a:r>
          </a:p>
          <a:p>
            <a:pPr lvl="1"/>
            <a:r>
              <a:rPr lang="en-US" sz="2400" dirty="0"/>
              <a:t>Reallocation of senior-level clinical support to clinic to supervise emergency </a:t>
            </a:r>
            <a:r>
              <a:rPr lang="en-US" sz="2400" dirty="0" smtClean="0"/>
              <a:t>care</a:t>
            </a:r>
            <a:endParaRPr lang="en-US" sz="2400" dirty="0"/>
          </a:p>
        </p:txBody>
      </p:sp>
      <p:pic>
        <p:nvPicPr>
          <p:cNvPr id="4" name="Picture 4" descr="https://encrypted-tbn0.google.com/images?q=tbn:ANd9GcRAbaiqfcRMAF26RoDKXRxPBcaAn9qbwbVMKrNfHWbe1zOLVSg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19200"/>
            <a:ext cx="1615293" cy="161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2209800" y="6210300"/>
            <a:ext cx="3521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dirty="0" smtClean="0">
                <a:solidFill>
                  <a:prstClr val="black"/>
                </a:solidFill>
                <a:cs typeface="Arial" charset="0"/>
              </a:rPr>
              <a:t>Robison, J. et. al.  Pediatrics 2012.</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276600"/>
            <a:ext cx="362314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4248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Post-Intervention</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535" y="1828800"/>
            <a:ext cx="6629400" cy="436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7308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Lilongwe, Malawi</a:t>
            </a:r>
          </a:p>
        </p:txBody>
      </p:sp>
      <p:sp>
        <p:nvSpPr>
          <p:cNvPr id="3" name="Content Placeholder 2"/>
          <p:cNvSpPr>
            <a:spLocks noGrp="1"/>
          </p:cNvSpPr>
          <p:nvPr>
            <p:ph idx="1"/>
          </p:nvPr>
        </p:nvSpPr>
        <p:spPr/>
        <p:txBody>
          <a:bodyPr/>
          <a:lstStyle/>
          <a:p>
            <a:r>
              <a:rPr lang="en-US" sz="2800" dirty="0"/>
              <a:t>Early mortality decreased </a:t>
            </a:r>
          </a:p>
          <a:p>
            <a:pPr lvl="1"/>
            <a:r>
              <a:rPr lang="en-US" sz="2400" dirty="0" smtClean="0"/>
              <a:t>47.6 </a:t>
            </a:r>
            <a:r>
              <a:rPr lang="en-US" sz="2400" dirty="0"/>
              <a:t>per 1000 admissions to 37.9 per </a:t>
            </a:r>
            <a:r>
              <a:rPr lang="en-US" sz="2400" dirty="0" smtClean="0"/>
              <a:t>1000</a:t>
            </a:r>
          </a:p>
          <a:p>
            <a:pPr lvl="1"/>
            <a:r>
              <a:rPr lang="en-US" sz="2400" dirty="0" smtClean="0"/>
              <a:t>72 fewer early deaths over 5 </a:t>
            </a:r>
            <a:r>
              <a:rPr lang="en-US" sz="2400" dirty="0" err="1" smtClean="0"/>
              <a:t>mo</a:t>
            </a:r>
            <a:r>
              <a:rPr lang="en-US" sz="2400" dirty="0" smtClean="0"/>
              <a:t> (95% CI 22-120) </a:t>
            </a:r>
            <a:endParaRPr lang="en-US" sz="2400" dirty="0"/>
          </a:p>
          <a:p>
            <a:r>
              <a:rPr lang="en-US" sz="2800" dirty="0" smtClean="0"/>
              <a:t>Total </a:t>
            </a:r>
            <a:r>
              <a:rPr lang="en-US" sz="2800" dirty="0"/>
              <a:t>mortality </a:t>
            </a:r>
            <a:r>
              <a:rPr lang="en-US" sz="2800" dirty="0" smtClean="0"/>
              <a:t>decreased</a:t>
            </a:r>
          </a:p>
          <a:p>
            <a:pPr lvl="1"/>
            <a:r>
              <a:rPr lang="en-US" sz="2400" dirty="0" smtClean="0"/>
              <a:t>80.5 </a:t>
            </a:r>
            <a:r>
              <a:rPr lang="en-US" sz="2400" dirty="0"/>
              <a:t>per 1000 to 70.5 per </a:t>
            </a:r>
            <a:r>
              <a:rPr lang="en-US" sz="2400" dirty="0" smtClean="0"/>
              <a:t>1000</a:t>
            </a:r>
          </a:p>
          <a:p>
            <a:pPr lvl="1"/>
            <a:r>
              <a:rPr lang="en-US" sz="2400" dirty="0" smtClean="0"/>
              <a:t>75 fewer deaths over 5 </a:t>
            </a:r>
            <a:r>
              <a:rPr lang="en-US" sz="2400" dirty="0" err="1" smtClean="0"/>
              <a:t>mo</a:t>
            </a:r>
            <a:r>
              <a:rPr lang="en-US" sz="2400" dirty="0" smtClean="0"/>
              <a:t> (95% CI 14-142)</a:t>
            </a:r>
            <a:endParaRPr lang="en-US" sz="2400" dirty="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873" y="4648200"/>
            <a:ext cx="701675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5562600" y="5105400"/>
            <a:ext cx="1981200" cy="889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1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ETAT fit?</a:t>
            </a:r>
            <a:endParaRPr lang="en-US" dirty="0"/>
          </a:p>
        </p:txBody>
      </p:sp>
      <p:sp>
        <p:nvSpPr>
          <p:cNvPr id="3" name="Content Placeholder 2"/>
          <p:cNvSpPr>
            <a:spLocks noGrp="1"/>
          </p:cNvSpPr>
          <p:nvPr>
            <p:ph sz="half" idx="1"/>
          </p:nvPr>
        </p:nvSpPr>
        <p:spPr/>
        <p:txBody>
          <a:bodyPr/>
          <a:lstStyle/>
          <a:p>
            <a:r>
              <a:rPr lang="en-US" dirty="0" smtClean="0"/>
              <a:t>Pocketbook</a:t>
            </a:r>
          </a:p>
          <a:p>
            <a:pPr lvl="1"/>
            <a:r>
              <a:rPr lang="en-US" dirty="0" smtClean="0"/>
              <a:t>ETAT Charts</a:t>
            </a:r>
          </a:p>
          <a:p>
            <a:pPr lvl="1"/>
            <a:r>
              <a:rPr lang="en-US" dirty="0" smtClean="0"/>
              <a:t>Differential diagnosis</a:t>
            </a:r>
          </a:p>
          <a:p>
            <a:pPr lvl="1"/>
            <a:r>
              <a:rPr lang="en-US" dirty="0" smtClean="0"/>
              <a:t>Hospital-level treatment in resource-limited settings</a:t>
            </a:r>
            <a:endParaRPr lang="en-US" dirty="0"/>
          </a:p>
        </p:txBody>
      </p:sp>
      <p:sp>
        <p:nvSpPr>
          <p:cNvPr id="4" name="Content Placeholder 3"/>
          <p:cNvSpPr>
            <a:spLocks noGrp="1"/>
          </p:cNvSpPr>
          <p:nvPr>
            <p:ph sz="half" idx="2"/>
          </p:nvPr>
        </p:nvSpPr>
        <p:spPr/>
        <p:txBody>
          <a:bodyPr/>
          <a:lstStyle/>
          <a:p>
            <a:r>
              <a:rPr lang="en-US" dirty="0" smtClean="0"/>
              <a:t>IMCI</a:t>
            </a:r>
          </a:p>
          <a:p>
            <a:pPr lvl="1"/>
            <a:r>
              <a:rPr lang="en-US" dirty="0" smtClean="0"/>
              <a:t>Outpatient </a:t>
            </a:r>
            <a:r>
              <a:rPr lang="en-US" dirty="0" err="1" smtClean="0"/>
              <a:t>tx</a:t>
            </a:r>
            <a:r>
              <a:rPr lang="en-US" dirty="0" smtClean="0"/>
              <a:t> &amp; referral guidelines for difficulty breathing, fever, diarrhea, ear problems</a:t>
            </a:r>
          </a:p>
          <a:p>
            <a:endParaRPr lang="en-US" dirty="0"/>
          </a:p>
        </p:txBody>
      </p:sp>
      <p:pic>
        <p:nvPicPr>
          <p:cNvPr id="5" name="Picture 5" descr="HBE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4213168"/>
            <a:ext cx="13081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9241546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72" y="4213168"/>
            <a:ext cx="1303338"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descr="C:\Users\Kristen\Pictures\RoatanAug09\Talk\ry%3D4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971" y="3918686"/>
            <a:ext cx="34290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5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ETAT &amp; IMCI</a:t>
            </a:r>
            <a:endParaRPr lang="en-US" dirty="0"/>
          </a:p>
        </p:txBody>
      </p:sp>
      <p:sp>
        <p:nvSpPr>
          <p:cNvPr id="4" name="Rounded Rectangle 3"/>
          <p:cNvSpPr/>
          <p:nvPr/>
        </p:nvSpPr>
        <p:spPr>
          <a:xfrm>
            <a:off x="7620000" y="5775960"/>
            <a:ext cx="1524000"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767" y="1600200"/>
            <a:ext cx="70675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38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Summary</a:t>
            </a:r>
            <a:endParaRPr lang="en-US" dirty="0">
              <a:solidFill>
                <a:schemeClr val="accent4"/>
              </a:solidFill>
            </a:endParaRPr>
          </a:p>
        </p:txBody>
      </p:sp>
      <p:sp>
        <p:nvSpPr>
          <p:cNvPr id="3" name="Content Placeholder 2"/>
          <p:cNvSpPr>
            <a:spLocks noGrp="1"/>
          </p:cNvSpPr>
          <p:nvPr>
            <p:ph idx="1"/>
          </p:nvPr>
        </p:nvSpPr>
        <p:spPr/>
        <p:txBody>
          <a:bodyPr>
            <a:normAutofit/>
          </a:bodyPr>
          <a:lstStyle/>
          <a:p>
            <a:r>
              <a:rPr lang="en-US" sz="2800" dirty="0" smtClean="0"/>
              <a:t>Triage should identify children at high risk of preventable mortality</a:t>
            </a:r>
          </a:p>
          <a:p>
            <a:r>
              <a:rPr lang="en-US" sz="2800" dirty="0" smtClean="0"/>
              <a:t>Emergency care requires systematic assessment and an organized response</a:t>
            </a:r>
            <a:endParaRPr lang="en-US" dirty="0"/>
          </a:p>
          <a:p>
            <a:r>
              <a:rPr lang="en-US" sz="2800" dirty="0" smtClean="0"/>
              <a:t>Implementing ETAT may require changes in staffing, patient flow, and emergency supplies</a:t>
            </a:r>
          </a:p>
          <a:p>
            <a:r>
              <a:rPr lang="en-US" sz="2800" dirty="0" smtClean="0"/>
              <a:t>Effective triage and emergency care can reduce in-hospital mortality</a:t>
            </a:r>
          </a:p>
        </p:txBody>
      </p:sp>
    </p:spTree>
    <p:extLst>
      <p:ext uri="{BB962C8B-B14F-4D97-AF65-F5344CB8AC3E}">
        <p14:creationId xmlns:p14="http://schemas.microsoft.com/office/powerpoint/2010/main" val="38705969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References</a:t>
            </a:r>
          </a:p>
        </p:txBody>
      </p:sp>
      <p:sp>
        <p:nvSpPr>
          <p:cNvPr id="31747" name="Content Placeholder 2"/>
          <p:cNvSpPr>
            <a:spLocks noGrp="1"/>
          </p:cNvSpPr>
          <p:nvPr>
            <p:ph idx="1"/>
          </p:nvPr>
        </p:nvSpPr>
        <p:spPr/>
        <p:txBody>
          <a:bodyPr/>
          <a:lstStyle/>
          <a:p>
            <a:r>
              <a:rPr lang="en-US" sz="1600" dirty="0"/>
              <a:t>Gove S, </a:t>
            </a:r>
            <a:r>
              <a:rPr lang="en-US" sz="1600" dirty="0" err="1"/>
              <a:t>Tamburlini</a:t>
            </a:r>
            <a:r>
              <a:rPr lang="en-US" sz="1600" dirty="0"/>
              <a:t> G, </a:t>
            </a:r>
            <a:r>
              <a:rPr lang="en-US" sz="1600" dirty="0" err="1"/>
              <a:t>Molyneux</a:t>
            </a:r>
            <a:r>
              <a:rPr lang="en-US" sz="1600" dirty="0"/>
              <a:t> E, </a:t>
            </a:r>
            <a:r>
              <a:rPr lang="en-US" sz="1600" dirty="0" err="1"/>
              <a:t>Whitesell</a:t>
            </a:r>
            <a:r>
              <a:rPr lang="en-US" sz="1600" dirty="0"/>
              <a:t> P, Campbell H. Development and technical basis of simplified treatment </a:t>
            </a:r>
            <a:r>
              <a:rPr lang="en-US" sz="1600" dirty="0" err="1"/>
              <a:t>guidelinesfor</a:t>
            </a:r>
            <a:r>
              <a:rPr lang="en-US" sz="1600" dirty="0"/>
              <a:t> emergency triage assessment and treatment in developing countries. Arch Dis Child 1999;81:473‐7</a:t>
            </a:r>
          </a:p>
          <a:p>
            <a:r>
              <a:rPr lang="en-US" sz="1600" dirty="0" smtClean="0"/>
              <a:t>Nolan T, et al. Quality of hospital care for seriously ill children in less‐developed countries. Lancet 2001;357:106‐110.</a:t>
            </a:r>
          </a:p>
          <a:p>
            <a:r>
              <a:rPr lang="it-IT" sz="1600" dirty="0"/>
              <a:t>Tamburlini G, Di Mario S, Maggi RS, Vilarim JN, Gove S. Evaluation of </a:t>
            </a:r>
            <a:r>
              <a:rPr lang="en-US" sz="1600" dirty="0"/>
              <a:t>guidelines for emergency assessment and treatment in developing countries. Arch Dis Child </a:t>
            </a:r>
            <a:r>
              <a:rPr lang="en-US" sz="1600" dirty="0" smtClean="0"/>
              <a:t>1999;81:478‐82</a:t>
            </a:r>
          </a:p>
          <a:p>
            <a:r>
              <a:rPr lang="en-US" sz="1600" dirty="0" err="1" smtClean="0"/>
              <a:t>Molyneux</a:t>
            </a:r>
            <a:r>
              <a:rPr lang="en-US" sz="1600" dirty="0" smtClean="0"/>
              <a:t> E, Ahmad S, Robertson A. Improved triage and emergency care for children reduces inpatient mortality in a </a:t>
            </a:r>
            <a:r>
              <a:rPr lang="en-US" sz="1600" dirty="0" err="1" smtClean="0"/>
              <a:t>resourceconstrained</a:t>
            </a:r>
            <a:r>
              <a:rPr lang="en-US" sz="1600" dirty="0" smtClean="0"/>
              <a:t> setting. Bull World Health Organ 2006;84(4): 314‐9</a:t>
            </a:r>
          </a:p>
          <a:p>
            <a:r>
              <a:rPr lang="en-US" sz="1600" dirty="0" smtClean="0"/>
              <a:t>Robison, J., et. al.  Decreased Pediatric Hospital Mortality After an Intervention to Improve Emergency Care in Lilongwe, Malawi.  Pediatrics  August 13,2012.</a:t>
            </a:r>
          </a:p>
        </p:txBody>
      </p:sp>
    </p:spTree>
    <p:extLst>
      <p:ext uri="{BB962C8B-B14F-4D97-AF65-F5344CB8AC3E}">
        <p14:creationId xmlns:p14="http://schemas.microsoft.com/office/powerpoint/2010/main" val="2824439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Waiting Room</a:t>
            </a:r>
            <a:endParaRPr lang="en-US" dirty="0"/>
          </a:p>
        </p:txBody>
      </p:sp>
      <p:sp>
        <p:nvSpPr>
          <p:cNvPr id="3" name="Content Placeholder 2"/>
          <p:cNvSpPr>
            <a:spLocks noGrp="1"/>
          </p:cNvSpPr>
          <p:nvPr>
            <p:ph sz="half" idx="1"/>
          </p:nvPr>
        </p:nvSpPr>
        <p:spPr/>
        <p:txBody>
          <a:bodyPr>
            <a:normAutofit fontScale="92500" lnSpcReduction="10000"/>
          </a:bodyPr>
          <a:lstStyle/>
          <a:p>
            <a:pPr marL="514350" indent="-514350">
              <a:buFont typeface="+mj-lt"/>
              <a:buAutoNum type="arabicParenR"/>
            </a:pPr>
            <a:r>
              <a:rPr lang="en-US" dirty="0" smtClean="0"/>
              <a:t>3 </a:t>
            </a:r>
            <a:r>
              <a:rPr lang="en-US" dirty="0" err="1" smtClean="0"/>
              <a:t>yo</a:t>
            </a:r>
            <a:r>
              <a:rPr lang="en-US" dirty="0" smtClean="0"/>
              <a:t> with diarrhea</a:t>
            </a:r>
          </a:p>
          <a:p>
            <a:pPr marL="514350" indent="-514350">
              <a:buFont typeface="+mj-lt"/>
              <a:buAutoNum type="arabicParenR"/>
            </a:pPr>
            <a:endParaRPr lang="en-US" dirty="0" smtClean="0"/>
          </a:p>
          <a:p>
            <a:pPr marL="514350" indent="-514350">
              <a:buFont typeface="+mj-lt"/>
              <a:buAutoNum type="arabicParenR"/>
            </a:pPr>
            <a:r>
              <a:rPr lang="en-US" dirty="0" smtClean="0"/>
              <a:t>1 </a:t>
            </a:r>
            <a:r>
              <a:rPr lang="en-US" dirty="0" err="1" smtClean="0"/>
              <a:t>yo</a:t>
            </a:r>
            <a:r>
              <a:rPr lang="en-US" dirty="0" smtClean="0"/>
              <a:t> with febrile seizure</a:t>
            </a:r>
          </a:p>
          <a:p>
            <a:pPr marL="514350" indent="-514350">
              <a:buFont typeface="+mj-lt"/>
              <a:buAutoNum type="arabicParenR"/>
            </a:pPr>
            <a:endParaRPr lang="en-US" dirty="0" smtClean="0"/>
          </a:p>
          <a:p>
            <a:pPr marL="514350" indent="-514350">
              <a:buFont typeface="+mj-lt"/>
              <a:buAutoNum type="arabicParenR"/>
            </a:pPr>
            <a:r>
              <a:rPr lang="en-US" dirty="0"/>
              <a:t>1</a:t>
            </a:r>
            <a:r>
              <a:rPr lang="en-US" dirty="0" smtClean="0"/>
              <a:t> </a:t>
            </a:r>
            <a:r>
              <a:rPr lang="en-US" dirty="0" err="1" smtClean="0"/>
              <a:t>mo</a:t>
            </a:r>
            <a:r>
              <a:rPr lang="en-US" dirty="0" smtClean="0"/>
              <a:t> with noisy breathing</a:t>
            </a:r>
          </a:p>
          <a:p>
            <a:pPr marL="514350" indent="-514350">
              <a:buFont typeface="+mj-lt"/>
              <a:buAutoNum type="arabicParenR"/>
            </a:pPr>
            <a:endParaRPr lang="en-US" dirty="0" smtClean="0"/>
          </a:p>
          <a:p>
            <a:pPr marL="514350" indent="-514350">
              <a:buFont typeface="+mj-lt"/>
              <a:buAutoNum type="arabicParenR"/>
            </a:pPr>
            <a:r>
              <a:rPr lang="en-US" dirty="0" smtClean="0"/>
              <a:t>20 </a:t>
            </a:r>
            <a:r>
              <a:rPr lang="en-US" dirty="0" err="1" smtClean="0"/>
              <a:t>mo</a:t>
            </a:r>
            <a:r>
              <a:rPr lang="en-US" dirty="0" smtClean="0"/>
              <a:t> with fever</a:t>
            </a:r>
          </a:p>
          <a:p>
            <a:pPr marL="514350" indent="-514350">
              <a:buFont typeface="+mj-lt"/>
              <a:buAutoNum type="arabicParenR"/>
            </a:pPr>
            <a:endParaRPr lang="en-US" dirty="0" smtClean="0"/>
          </a:p>
          <a:p>
            <a:pPr marL="514350" indent="-514350">
              <a:buFont typeface="+mj-lt"/>
              <a:buAutoNum type="arabicParenR"/>
            </a:pPr>
            <a:r>
              <a:rPr lang="en-US" dirty="0" smtClean="0"/>
              <a:t>9 </a:t>
            </a:r>
            <a:r>
              <a:rPr lang="en-US" dirty="0" err="1" smtClean="0"/>
              <a:t>mo</a:t>
            </a:r>
            <a:r>
              <a:rPr lang="en-US" dirty="0" smtClean="0"/>
              <a:t> with cough</a:t>
            </a:r>
          </a:p>
          <a:p>
            <a:pPr marL="514350" indent="-514350">
              <a:buFont typeface="+mj-lt"/>
              <a:buAutoNum type="arabicParenR"/>
            </a:pPr>
            <a:endParaRPr lang="en-US" dirty="0"/>
          </a:p>
        </p:txBody>
      </p:sp>
      <p:sp>
        <p:nvSpPr>
          <p:cNvPr id="4" name="Content Placeholder 3"/>
          <p:cNvSpPr>
            <a:spLocks noGrp="1"/>
          </p:cNvSpPr>
          <p:nvPr>
            <p:ph sz="half" idx="2"/>
          </p:nvPr>
        </p:nvSpPr>
        <p:spPr/>
        <p:txBody>
          <a:bodyPr>
            <a:normAutofit fontScale="92500" lnSpcReduction="10000"/>
          </a:bodyPr>
          <a:lstStyle/>
          <a:p>
            <a:pPr marL="514350" indent="-514350">
              <a:buFont typeface="+mj-lt"/>
              <a:buAutoNum type="arabicParenR" startAt="6"/>
            </a:pPr>
            <a:r>
              <a:rPr lang="en-US" dirty="0"/>
              <a:t>3</a:t>
            </a:r>
            <a:r>
              <a:rPr lang="en-US" dirty="0" smtClean="0"/>
              <a:t> </a:t>
            </a:r>
            <a:r>
              <a:rPr lang="en-US" dirty="0" err="1" smtClean="0"/>
              <a:t>yo</a:t>
            </a:r>
            <a:r>
              <a:rPr lang="en-US" dirty="0" smtClean="0"/>
              <a:t> hurt by a bicycle</a:t>
            </a:r>
          </a:p>
          <a:p>
            <a:pPr marL="514350" indent="-514350">
              <a:buFont typeface="+mj-lt"/>
              <a:buAutoNum type="arabicParenR" startAt="6"/>
            </a:pPr>
            <a:endParaRPr lang="en-US" dirty="0" smtClean="0"/>
          </a:p>
          <a:p>
            <a:pPr marL="514350" indent="-514350">
              <a:buFont typeface="+mj-lt"/>
              <a:buAutoNum type="arabicParenR" startAt="6"/>
            </a:pPr>
            <a:r>
              <a:rPr lang="en-US" dirty="0" smtClean="0"/>
              <a:t>16 </a:t>
            </a:r>
            <a:r>
              <a:rPr lang="en-US" dirty="0" err="1" smtClean="0"/>
              <a:t>mo</a:t>
            </a:r>
            <a:r>
              <a:rPr lang="en-US" dirty="0" smtClean="0"/>
              <a:t> with rash</a:t>
            </a:r>
          </a:p>
          <a:p>
            <a:pPr marL="514350" indent="-514350">
              <a:buFont typeface="+mj-lt"/>
              <a:buAutoNum type="arabicParenR" startAt="6"/>
            </a:pPr>
            <a:endParaRPr lang="en-US" dirty="0" smtClean="0"/>
          </a:p>
          <a:p>
            <a:pPr marL="514350" indent="-514350">
              <a:buFont typeface="+mj-lt"/>
              <a:buAutoNum type="arabicParenR" startAt="6"/>
            </a:pPr>
            <a:r>
              <a:rPr lang="en-US" dirty="0" smtClean="0"/>
              <a:t>14 </a:t>
            </a:r>
            <a:r>
              <a:rPr lang="en-US" dirty="0" err="1" smtClean="0"/>
              <a:t>mo</a:t>
            </a:r>
            <a:r>
              <a:rPr lang="en-US" dirty="0" smtClean="0"/>
              <a:t> with sleepiness</a:t>
            </a:r>
          </a:p>
          <a:p>
            <a:pPr marL="514350" indent="-514350">
              <a:buFont typeface="+mj-lt"/>
              <a:buAutoNum type="arabicParenR" startAt="6"/>
            </a:pPr>
            <a:endParaRPr lang="en-US" dirty="0" smtClean="0"/>
          </a:p>
          <a:p>
            <a:pPr marL="514350" indent="-514350">
              <a:buFont typeface="+mj-lt"/>
              <a:buAutoNum type="arabicParenR" startAt="6"/>
            </a:pPr>
            <a:r>
              <a:rPr lang="en-US" dirty="0" smtClean="0"/>
              <a:t>4 </a:t>
            </a:r>
            <a:r>
              <a:rPr lang="en-US" dirty="0" err="1" smtClean="0"/>
              <a:t>yo</a:t>
            </a:r>
            <a:r>
              <a:rPr lang="en-US" dirty="0" smtClean="0"/>
              <a:t> with trouble breathing</a:t>
            </a:r>
          </a:p>
          <a:p>
            <a:pPr marL="514350" indent="-514350">
              <a:buFont typeface="+mj-lt"/>
              <a:buAutoNum type="arabicParenR" startAt="6"/>
            </a:pPr>
            <a:endParaRPr lang="en-US" dirty="0" smtClean="0"/>
          </a:p>
          <a:p>
            <a:pPr marL="514350" indent="-514350">
              <a:buFont typeface="+mj-lt"/>
              <a:buAutoNum type="arabicParenR" startAt="6"/>
            </a:pPr>
            <a:r>
              <a:rPr lang="en-US" dirty="0" smtClean="0"/>
              <a:t>2 </a:t>
            </a:r>
            <a:r>
              <a:rPr lang="en-US" dirty="0" err="1" smtClean="0"/>
              <a:t>yo</a:t>
            </a:r>
            <a:r>
              <a:rPr lang="en-US" dirty="0" smtClean="0"/>
              <a:t> with vomiting </a:t>
            </a:r>
          </a:p>
          <a:p>
            <a:endParaRPr lang="en-US" dirty="0"/>
          </a:p>
        </p:txBody>
      </p:sp>
    </p:spTree>
    <p:extLst>
      <p:ext uri="{BB962C8B-B14F-4D97-AF65-F5344CB8AC3E}">
        <p14:creationId xmlns:p14="http://schemas.microsoft.com/office/powerpoint/2010/main" val="2395679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rPr>
              <a:t>Waiting Room</a:t>
            </a:r>
            <a:endParaRPr lang="en-US" dirty="0">
              <a:solidFill>
                <a:schemeClr val="accent6">
                  <a:lumMod val="50000"/>
                </a:schemeClr>
              </a:solidFill>
            </a:endParaRPr>
          </a:p>
        </p:txBody>
      </p:sp>
      <p:sp>
        <p:nvSpPr>
          <p:cNvPr id="3" name="Content Placeholder 2"/>
          <p:cNvSpPr>
            <a:spLocks noGrp="1"/>
          </p:cNvSpPr>
          <p:nvPr>
            <p:ph sz="half" idx="1"/>
          </p:nvPr>
        </p:nvSpPr>
        <p:spPr/>
        <p:txBody>
          <a:bodyPr>
            <a:normAutofit fontScale="85000" lnSpcReduction="10000"/>
          </a:bodyPr>
          <a:lstStyle/>
          <a:p>
            <a:pPr marL="514350" indent="-514350">
              <a:buFont typeface="+mj-lt"/>
              <a:buAutoNum type="arabicParenR"/>
            </a:pPr>
            <a:r>
              <a:rPr lang="en-US" dirty="0" smtClean="0"/>
              <a:t>3 </a:t>
            </a:r>
            <a:r>
              <a:rPr lang="en-US" dirty="0" err="1" smtClean="0"/>
              <a:t>yo</a:t>
            </a:r>
            <a:r>
              <a:rPr lang="en-US" dirty="0" smtClean="0"/>
              <a:t> with diarrhea</a:t>
            </a:r>
          </a:p>
          <a:p>
            <a:pPr marL="400050" lvl="1" indent="0">
              <a:buNone/>
            </a:pPr>
            <a:r>
              <a:rPr lang="en-US" dirty="0" smtClean="0">
                <a:solidFill>
                  <a:srgbClr val="FF0000"/>
                </a:solidFill>
              </a:rPr>
              <a:t>Active, P 90, good cap refill</a:t>
            </a:r>
          </a:p>
          <a:p>
            <a:pPr marL="514350" indent="-514350">
              <a:buFont typeface="+mj-lt"/>
              <a:buAutoNum type="arabicParenR"/>
            </a:pPr>
            <a:r>
              <a:rPr lang="en-US" dirty="0" smtClean="0"/>
              <a:t>1 </a:t>
            </a:r>
            <a:r>
              <a:rPr lang="en-US" dirty="0" err="1" smtClean="0"/>
              <a:t>yo</a:t>
            </a:r>
            <a:r>
              <a:rPr lang="en-US" dirty="0" smtClean="0"/>
              <a:t> with febrile seizure</a:t>
            </a:r>
          </a:p>
          <a:p>
            <a:pPr marL="400050" lvl="1" indent="0">
              <a:buNone/>
            </a:pPr>
            <a:r>
              <a:rPr lang="en-US" dirty="0" smtClean="0">
                <a:solidFill>
                  <a:srgbClr val="FF0000"/>
                </a:solidFill>
              </a:rPr>
              <a:t>Not seizing now, awake, no breathing problems</a:t>
            </a:r>
          </a:p>
          <a:p>
            <a:pPr marL="514350" indent="-514350">
              <a:buFont typeface="+mj-lt"/>
              <a:buAutoNum type="arabicParenR"/>
            </a:pPr>
            <a:r>
              <a:rPr lang="en-US" dirty="0"/>
              <a:t>1</a:t>
            </a:r>
            <a:r>
              <a:rPr lang="en-US" dirty="0" smtClean="0"/>
              <a:t> </a:t>
            </a:r>
            <a:r>
              <a:rPr lang="en-US" dirty="0" err="1" smtClean="0"/>
              <a:t>mo</a:t>
            </a:r>
            <a:r>
              <a:rPr lang="en-US" dirty="0" smtClean="0"/>
              <a:t> with noisy breathing</a:t>
            </a:r>
          </a:p>
          <a:p>
            <a:pPr marL="400050" lvl="1" indent="0">
              <a:buNone/>
            </a:pPr>
            <a:r>
              <a:rPr lang="en-US" dirty="0" smtClean="0">
                <a:solidFill>
                  <a:srgbClr val="FF0000"/>
                </a:solidFill>
              </a:rPr>
              <a:t>R 40, P 120, feeding well</a:t>
            </a:r>
          </a:p>
          <a:p>
            <a:pPr marL="514350" indent="-514350">
              <a:buFont typeface="+mj-lt"/>
              <a:buAutoNum type="arabicParenR"/>
            </a:pPr>
            <a:r>
              <a:rPr lang="en-US" dirty="0" smtClean="0"/>
              <a:t>20 </a:t>
            </a:r>
            <a:r>
              <a:rPr lang="en-US" dirty="0" err="1" smtClean="0"/>
              <a:t>mo</a:t>
            </a:r>
            <a:r>
              <a:rPr lang="en-US" dirty="0" smtClean="0"/>
              <a:t> with fever</a:t>
            </a:r>
          </a:p>
          <a:p>
            <a:pPr marL="400050" lvl="1" indent="0">
              <a:buNone/>
            </a:pPr>
            <a:r>
              <a:rPr lang="en-US" dirty="0" smtClean="0">
                <a:solidFill>
                  <a:srgbClr val="FF0000"/>
                </a:solidFill>
              </a:rPr>
              <a:t>P 140, no distress, pale</a:t>
            </a:r>
          </a:p>
          <a:p>
            <a:pPr marL="514350" indent="-514350">
              <a:buFont typeface="+mj-lt"/>
              <a:buAutoNum type="arabicParenR"/>
            </a:pPr>
            <a:r>
              <a:rPr lang="en-US" dirty="0" smtClean="0"/>
              <a:t>9 </a:t>
            </a:r>
            <a:r>
              <a:rPr lang="en-US" dirty="0" err="1" smtClean="0"/>
              <a:t>mo</a:t>
            </a:r>
            <a:r>
              <a:rPr lang="en-US" dirty="0" smtClean="0"/>
              <a:t> with cough</a:t>
            </a:r>
          </a:p>
          <a:p>
            <a:pPr marL="400050" lvl="1" indent="0">
              <a:buNone/>
            </a:pPr>
            <a:r>
              <a:rPr lang="en-US" dirty="0" smtClean="0">
                <a:solidFill>
                  <a:srgbClr val="FF0000"/>
                </a:solidFill>
              </a:rPr>
              <a:t>R 45, no distress</a:t>
            </a:r>
          </a:p>
          <a:p>
            <a:pPr marL="514350" indent="-514350">
              <a:buFont typeface="+mj-lt"/>
              <a:buAutoNum type="arabicParenR"/>
            </a:pPr>
            <a:endParaRPr lang="en-US" dirty="0"/>
          </a:p>
        </p:txBody>
      </p:sp>
      <p:sp>
        <p:nvSpPr>
          <p:cNvPr id="4" name="Content Placeholder 3"/>
          <p:cNvSpPr>
            <a:spLocks noGrp="1"/>
          </p:cNvSpPr>
          <p:nvPr>
            <p:ph sz="half" idx="2"/>
          </p:nvPr>
        </p:nvSpPr>
        <p:spPr>
          <a:xfrm>
            <a:off x="4648200" y="1600200"/>
            <a:ext cx="4038600" cy="4648200"/>
          </a:xfrm>
        </p:spPr>
        <p:txBody>
          <a:bodyPr>
            <a:normAutofit fontScale="85000" lnSpcReduction="10000"/>
          </a:bodyPr>
          <a:lstStyle/>
          <a:p>
            <a:pPr marL="514350" indent="-514350">
              <a:buFont typeface="+mj-lt"/>
              <a:buAutoNum type="arabicParenR" startAt="6"/>
            </a:pPr>
            <a:r>
              <a:rPr lang="en-US" dirty="0"/>
              <a:t>3</a:t>
            </a:r>
            <a:r>
              <a:rPr lang="en-US" dirty="0" smtClean="0"/>
              <a:t> </a:t>
            </a:r>
            <a:r>
              <a:rPr lang="en-US" dirty="0" err="1" smtClean="0"/>
              <a:t>yo</a:t>
            </a:r>
            <a:r>
              <a:rPr lang="en-US" dirty="0" smtClean="0"/>
              <a:t> hurt by a bicycle</a:t>
            </a:r>
          </a:p>
          <a:p>
            <a:pPr marL="400050" lvl="1" indent="0">
              <a:buNone/>
            </a:pPr>
            <a:r>
              <a:rPr lang="en-US" dirty="0" smtClean="0">
                <a:solidFill>
                  <a:srgbClr val="FF0000"/>
                </a:solidFill>
              </a:rPr>
              <a:t>Alert, P 110, R 30, no bleeding</a:t>
            </a:r>
          </a:p>
          <a:p>
            <a:pPr marL="514350" indent="-514350">
              <a:buFont typeface="+mj-lt"/>
              <a:buAutoNum type="arabicParenR" startAt="6"/>
            </a:pPr>
            <a:r>
              <a:rPr lang="en-US" dirty="0" smtClean="0"/>
              <a:t>16 </a:t>
            </a:r>
            <a:r>
              <a:rPr lang="en-US" dirty="0" err="1" smtClean="0"/>
              <a:t>mo</a:t>
            </a:r>
            <a:r>
              <a:rPr lang="en-US" dirty="0" smtClean="0"/>
              <a:t> with rash</a:t>
            </a:r>
          </a:p>
          <a:p>
            <a:pPr marL="400050" lvl="1" indent="0">
              <a:buNone/>
            </a:pPr>
            <a:r>
              <a:rPr lang="en-US" dirty="0" smtClean="0">
                <a:solidFill>
                  <a:srgbClr val="FF0000"/>
                </a:solidFill>
              </a:rPr>
              <a:t>Pruritic, red welts, blanching</a:t>
            </a:r>
          </a:p>
          <a:p>
            <a:pPr marL="514350" indent="-514350">
              <a:buFont typeface="+mj-lt"/>
              <a:buAutoNum type="arabicParenR" startAt="6"/>
            </a:pPr>
            <a:r>
              <a:rPr lang="en-US" dirty="0" smtClean="0"/>
              <a:t>2 </a:t>
            </a:r>
            <a:r>
              <a:rPr lang="en-US" dirty="0" err="1" smtClean="0"/>
              <a:t>yo</a:t>
            </a:r>
            <a:r>
              <a:rPr lang="en-US" dirty="0" smtClean="0"/>
              <a:t> with sleepiness</a:t>
            </a:r>
          </a:p>
          <a:p>
            <a:pPr marL="400050" lvl="1" indent="0">
              <a:buNone/>
            </a:pPr>
            <a:r>
              <a:rPr lang="en-US" dirty="0" smtClean="0">
                <a:solidFill>
                  <a:srgbClr val="FF0000"/>
                </a:solidFill>
              </a:rPr>
              <a:t>Drank allergy medicine</a:t>
            </a:r>
          </a:p>
          <a:p>
            <a:pPr marL="400050" lvl="1" indent="0">
              <a:buNone/>
            </a:pPr>
            <a:r>
              <a:rPr lang="en-US" dirty="0" smtClean="0">
                <a:solidFill>
                  <a:srgbClr val="FF0000"/>
                </a:solidFill>
              </a:rPr>
              <a:t>Sleepy, P 140, CR 2s</a:t>
            </a:r>
          </a:p>
          <a:p>
            <a:pPr marL="514350" indent="-514350">
              <a:buFont typeface="+mj-lt"/>
              <a:buAutoNum type="arabicParenR" startAt="6"/>
            </a:pPr>
            <a:r>
              <a:rPr lang="en-US" dirty="0" smtClean="0"/>
              <a:t>4 </a:t>
            </a:r>
            <a:r>
              <a:rPr lang="en-US" dirty="0" err="1" smtClean="0"/>
              <a:t>yo</a:t>
            </a:r>
            <a:r>
              <a:rPr lang="en-US" dirty="0" smtClean="0"/>
              <a:t> with trouble breathing</a:t>
            </a:r>
          </a:p>
          <a:p>
            <a:pPr marL="400050" lvl="1" indent="0">
              <a:buNone/>
            </a:pPr>
            <a:r>
              <a:rPr lang="en-US" dirty="0" smtClean="0">
                <a:solidFill>
                  <a:srgbClr val="FF0000"/>
                </a:solidFill>
              </a:rPr>
              <a:t>R 45, mild subcostal </a:t>
            </a:r>
            <a:r>
              <a:rPr lang="en-US" dirty="0" err="1" smtClean="0">
                <a:solidFill>
                  <a:srgbClr val="FF0000"/>
                </a:solidFill>
              </a:rPr>
              <a:t>rtxns</a:t>
            </a:r>
            <a:endParaRPr lang="en-US" dirty="0" smtClean="0">
              <a:solidFill>
                <a:srgbClr val="FF0000"/>
              </a:solidFill>
            </a:endParaRPr>
          </a:p>
          <a:p>
            <a:pPr marL="514350" indent="-514350">
              <a:buFont typeface="+mj-lt"/>
              <a:buAutoNum type="arabicParenR" startAt="6"/>
            </a:pPr>
            <a:r>
              <a:rPr lang="en-US" dirty="0" smtClean="0"/>
              <a:t>2 </a:t>
            </a:r>
            <a:r>
              <a:rPr lang="en-US" dirty="0" err="1" smtClean="0"/>
              <a:t>yo</a:t>
            </a:r>
            <a:r>
              <a:rPr lang="en-US" dirty="0" smtClean="0"/>
              <a:t> with vomiting </a:t>
            </a:r>
          </a:p>
          <a:p>
            <a:pPr marL="400050" lvl="1" indent="0">
              <a:buNone/>
            </a:pPr>
            <a:r>
              <a:rPr lang="en-US" dirty="0" smtClean="0">
                <a:solidFill>
                  <a:srgbClr val="FF0000"/>
                </a:solidFill>
              </a:rPr>
              <a:t>Irritable, P 160, CR 2s</a:t>
            </a:r>
          </a:p>
        </p:txBody>
      </p:sp>
    </p:spTree>
    <p:extLst>
      <p:ext uri="{BB962C8B-B14F-4D97-AF65-F5344CB8AC3E}">
        <p14:creationId xmlns:p14="http://schemas.microsoft.com/office/powerpoint/2010/main" val="1777353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4"/>
                </a:solidFill>
              </a:rPr>
              <a:t>Under-Fives Clinic, Malawi</a:t>
            </a:r>
            <a:endParaRPr lang="en-US" dirty="0">
              <a:solidFill>
                <a:schemeClr val="accent4"/>
              </a:solidFill>
            </a:endParaRPr>
          </a:p>
        </p:txBody>
      </p:sp>
      <p:sp>
        <p:nvSpPr>
          <p:cNvPr id="3" name="Content Placeholder 2"/>
          <p:cNvSpPr>
            <a:spLocks noGrp="1"/>
          </p:cNvSpPr>
          <p:nvPr>
            <p:ph idx="1"/>
          </p:nvPr>
        </p:nvSpPr>
        <p:spPr/>
        <p:txBody>
          <a:bodyPr>
            <a:normAutofit/>
          </a:bodyPr>
          <a:lstStyle/>
          <a:p>
            <a:r>
              <a:rPr lang="en-US" sz="2800" dirty="0" smtClean="0"/>
              <a:t>Initial contact with nurse who weighs fully clothed child</a:t>
            </a:r>
          </a:p>
          <a:p>
            <a:r>
              <a:rPr lang="en-US" sz="2800" dirty="0" smtClean="0"/>
              <a:t>Retrospective review of 50 severely ill children who were admitted (45), died before admission (2), or treated in ED (3)</a:t>
            </a:r>
          </a:p>
          <a:p>
            <a:pPr lvl="1"/>
            <a:r>
              <a:rPr lang="en-US" sz="2400" dirty="0" smtClean="0"/>
              <a:t>13 of 50 children identified by nurse</a:t>
            </a:r>
            <a:endParaRPr lang="en-US" sz="2400" dirty="0"/>
          </a:p>
          <a:p>
            <a:pPr lvl="1"/>
            <a:r>
              <a:rPr lang="en-US" sz="2400" dirty="0" smtClean="0"/>
              <a:t>5 identified by caregiver who alerted staff</a:t>
            </a:r>
          </a:p>
          <a:p>
            <a:pPr lvl="1"/>
            <a:r>
              <a:rPr lang="en-US" sz="2400" dirty="0" smtClean="0"/>
              <a:t>32 waited in line</a:t>
            </a:r>
          </a:p>
        </p:txBody>
      </p:sp>
    </p:spTree>
    <p:extLst>
      <p:ext uri="{BB962C8B-B14F-4D97-AF65-F5344CB8AC3E}">
        <p14:creationId xmlns:p14="http://schemas.microsoft.com/office/powerpoint/2010/main" val="29468444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3169</TotalTime>
  <Words>3120</Words>
  <Application>Microsoft Office PowerPoint</Application>
  <PresentationFormat>On-screen Show (4:3)</PresentationFormat>
  <Paragraphs>587</Paragraphs>
  <Slides>68</Slides>
  <Notes>50</Notes>
  <HiddenSlides>0</HiddenSlides>
  <MMClips>11</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Clarity</vt:lpstr>
      <vt:lpstr>Emergency Triage Assessment &amp; Treatment</vt:lpstr>
      <vt:lpstr>Objectives</vt:lpstr>
      <vt:lpstr>Your international elective</vt:lpstr>
      <vt:lpstr>Tuesday, 11am, 12th patient</vt:lpstr>
      <vt:lpstr>Follow Up</vt:lpstr>
      <vt:lpstr>Wednesday</vt:lpstr>
      <vt:lpstr>Waiting Room</vt:lpstr>
      <vt:lpstr>Waiting Room</vt:lpstr>
      <vt:lpstr>Under-Fives Clinic, Malawi</vt:lpstr>
      <vt:lpstr>Nolan, 2001</vt:lpstr>
      <vt:lpstr>Nolan, 2001</vt:lpstr>
      <vt:lpstr>Problems</vt:lpstr>
      <vt:lpstr>Development of ETAT</vt:lpstr>
      <vt:lpstr>Emergency Signs</vt:lpstr>
      <vt:lpstr>Emergency Treatments</vt:lpstr>
      <vt:lpstr>ETAT Training</vt:lpstr>
      <vt:lpstr>Triage</vt:lpstr>
      <vt:lpstr>Triage</vt:lpstr>
      <vt:lpstr>Triage</vt:lpstr>
      <vt:lpstr>Categories</vt:lpstr>
      <vt:lpstr>Emergency Signs ABCD</vt:lpstr>
      <vt:lpstr>Priority Signs</vt:lpstr>
      <vt:lpstr>Palmar Pallor</vt:lpstr>
      <vt:lpstr>Restless, irritable, or lethargic</vt:lpstr>
      <vt:lpstr>Respiratory Distress</vt:lpstr>
      <vt:lpstr>Severe Malnutrition - Wasting</vt:lpstr>
      <vt:lpstr>Severe Malnutrition - Edema</vt:lpstr>
      <vt:lpstr>Emergency Treatment</vt:lpstr>
      <vt:lpstr>Emergent &amp; Priority</vt:lpstr>
      <vt:lpstr>Triage Drill</vt:lpstr>
      <vt:lpstr>Triage Drill</vt:lpstr>
      <vt:lpstr>Triage Drill</vt:lpstr>
      <vt:lpstr>Triage Drill</vt:lpstr>
      <vt:lpstr>Triage Drill</vt:lpstr>
      <vt:lpstr>Triage Drill</vt:lpstr>
      <vt:lpstr>Triage Drill</vt:lpstr>
      <vt:lpstr>Triage Summary</vt:lpstr>
      <vt:lpstr>Emergency Treatment</vt:lpstr>
      <vt:lpstr>PowerPoint Presentation</vt:lpstr>
      <vt:lpstr>Airway &amp; Breathing</vt:lpstr>
      <vt:lpstr>Shock without Severe Malnutrition</vt:lpstr>
      <vt:lpstr>Shock with Severe Malnutrition</vt:lpstr>
      <vt:lpstr>Severe Malnutrition</vt:lpstr>
      <vt:lpstr>PowerPoint Presentation</vt:lpstr>
      <vt:lpstr>Coma/Convulsions</vt:lpstr>
      <vt:lpstr>Dehydration with Diarrhea</vt:lpstr>
      <vt:lpstr>Cases</vt:lpstr>
      <vt:lpstr>3yo wrapped in a blanket</vt:lpstr>
      <vt:lpstr>2yo boy brought in after a seizure</vt:lpstr>
      <vt:lpstr>1yo who had two seizures</vt:lpstr>
      <vt:lpstr>PowerPoint Presentation</vt:lpstr>
      <vt:lpstr>14mo sleeping too much</vt:lpstr>
      <vt:lpstr>PowerPoint Presentation</vt:lpstr>
      <vt:lpstr>4 yo hit by bicycle</vt:lpstr>
      <vt:lpstr>PowerPoint Presentation</vt:lpstr>
      <vt:lpstr>Evidence</vt:lpstr>
      <vt:lpstr>Is this worthwhile?</vt:lpstr>
      <vt:lpstr>Recife, Brazil</vt:lpstr>
      <vt:lpstr>Blantyre, Malawi</vt:lpstr>
      <vt:lpstr>Blantyre, Malawi</vt:lpstr>
      <vt:lpstr>PowerPoint Presentation</vt:lpstr>
      <vt:lpstr>Lilongwe, Malawi</vt:lpstr>
      <vt:lpstr>Post-Intervention</vt:lpstr>
      <vt:lpstr>Lilongwe, Malawi</vt:lpstr>
      <vt:lpstr>Where does ETAT fit?</vt:lpstr>
      <vt:lpstr>ETAT &amp; IMCI</vt:lpstr>
      <vt:lpstr>Summary</vt:lpstr>
      <vt:lpstr>References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dc:creator>
  <cp:lastModifiedBy>Abdulrahman, Eiman</cp:lastModifiedBy>
  <cp:revision>80</cp:revision>
  <dcterms:created xsi:type="dcterms:W3CDTF">2012-09-10T21:23:26Z</dcterms:created>
  <dcterms:modified xsi:type="dcterms:W3CDTF">2013-04-05T16:42:29Z</dcterms:modified>
</cp:coreProperties>
</file>