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0.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1.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2.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3.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4.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5.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 id="2147483760" r:id="rId2"/>
    <p:sldMasterId id="2147483840" r:id="rId3"/>
    <p:sldMasterId id="2147483968" r:id="rId4"/>
    <p:sldMasterId id="2147484000" r:id="rId5"/>
    <p:sldMasterId id="2147484016" r:id="rId6"/>
    <p:sldMasterId id="2147484032" r:id="rId7"/>
    <p:sldMasterId id="2147484048" r:id="rId8"/>
    <p:sldMasterId id="2147484064" r:id="rId9"/>
    <p:sldMasterId id="2147484080" r:id="rId10"/>
    <p:sldMasterId id="2147484096" r:id="rId11"/>
    <p:sldMasterId id="2147484112" r:id="rId12"/>
    <p:sldMasterId id="2147484128" r:id="rId13"/>
    <p:sldMasterId id="2147484144" r:id="rId14"/>
    <p:sldMasterId id="2147484176" r:id="rId15"/>
    <p:sldMasterId id="2147484192" r:id="rId16"/>
  </p:sldMasterIdLst>
  <p:notesMasterIdLst>
    <p:notesMasterId r:id="rId64"/>
  </p:notesMasterIdLst>
  <p:handoutMasterIdLst>
    <p:handoutMasterId r:id="rId65"/>
  </p:handoutMasterIdLst>
  <p:sldIdLst>
    <p:sldId id="332" r:id="rId17"/>
    <p:sldId id="328" r:id="rId18"/>
    <p:sldId id="273" r:id="rId19"/>
    <p:sldId id="278" r:id="rId20"/>
    <p:sldId id="351" r:id="rId21"/>
    <p:sldId id="347" r:id="rId22"/>
    <p:sldId id="372" r:id="rId23"/>
    <p:sldId id="312" r:id="rId24"/>
    <p:sldId id="362" r:id="rId25"/>
    <p:sldId id="373" r:id="rId26"/>
    <p:sldId id="363" r:id="rId27"/>
    <p:sldId id="354" r:id="rId28"/>
    <p:sldId id="316" r:id="rId29"/>
    <p:sldId id="311" r:id="rId30"/>
    <p:sldId id="391" r:id="rId31"/>
    <p:sldId id="366" r:id="rId32"/>
    <p:sldId id="318" r:id="rId33"/>
    <p:sldId id="320" r:id="rId34"/>
    <p:sldId id="322" r:id="rId35"/>
    <p:sldId id="334" r:id="rId36"/>
    <p:sldId id="291" r:id="rId37"/>
    <p:sldId id="292" r:id="rId38"/>
    <p:sldId id="378" r:id="rId39"/>
    <p:sldId id="293" r:id="rId40"/>
    <p:sldId id="376" r:id="rId41"/>
    <p:sldId id="304" r:id="rId42"/>
    <p:sldId id="390" r:id="rId43"/>
    <p:sldId id="306" r:id="rId44"/>
    <p:sldId id="361" r:id="rId45"/>
    <p:sldId id="324" r:id="rId46"/>
    <p:sldId id="392" r:id="rId47"/>
    <p:sldId id="297" r:id="rId48"/>
    <p:sldId id="329" r:id="rId49"/>
    <p:sldId id="299" r:id="rId50"/>
    <p:sldId id="364" r:id="rId51"/>
    <p:sldId id="370" r:id="rId52"/>
    <p:sldId id="365" r:id="rId53"/>
    <p:sldId id="389" r:id="rId54"/>
    <p:sldId id="379" r:id="rId55"/>
    <p:sldId id="393" r:id="rId56"/>
    <p:sldId id="344" r:id="rId57"/>
    <p:sldId id="386" r:id="rId58"/>
    <p:sldId id="382" r:id="rId59"/>
    <p:sldId id="383" r:id="rId60"/>
    <p:sldId id="384" r:id="rId61"/>
    <p:sldId id="385" r:id="rId62"/>
    <p:sldId id="388" r:id="rId63"/>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 d="1"/>
        <a:sy n="1" d="1"/>
      </p:scale>
      <p:origin x="0" y="0"/>
    </p:cViewPr>
  </p:notesTextViewPr>
  <p:sorterViewPr>
    <p:cViewPr>
      <p:scale>
        <a:sx n="100" d="100"/>
        <a:sy n="100" d="100"/>
      </p:scale>
      <p:origin x="0" y="168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slide" Target="slides/slide47.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61" Type="http://schemas.openxmlformats.org/officeDocument/2006/relationships/slide" Target="slides/slide4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523B5594-AD1E-4BB1-BCAE-079690191843}" type="datetimeFigureOut">
              <a:rPr lang="en-US" smtClean="0"/>
              <a:pPr/>
              <a:t>4/2/2013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B1CEEDED-0050-44DC-8E83-76142A387D13}" type="slidenum">
              <a:rPr lang="en-US" smtClean="0"/>
              <a:pPr/>
              <a:t>‹#›</a:t>
            </a:fld>
            <a:endParaRPr lang="en-US"/>
          </a:p>
        </p:txBody>
      </p:sp>
    </p:spTree>
    <p:extLst>
      <p:ext uri="{BB962C8B-B14F-4D97-AF65-F5344CB8AC3E}">
        <p14:creationId xmlns:p14="http://schemas.microsoft.com/office/powerpoint/2010/main" val="185007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CA6A635-6734-48BB-A33B-62D8A0773B5D}" type="datetimeFigureOut">
              <a:rPr lang="en-US" smtClean="0"/>
              <a:pPr/>
              <a:t>4/2/2013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0026903E-D0C6-49C1-A4FB-6A660E493B19}" type="slidenum">
              <a:rPr lang="en-US" smtClean="0"/>
              <a:pPr/>
              <a:t>‹#›</a:t>
            </a:fld>
            <a:endParaRPr lang="en-US"/>
          </a:p>
        </p:txBody>
      </p:sp>
    </p:spTree>
    <p:extLst>
      <p:ext uri="{BB962C8B-B14F-4D97-AF65-F5344CB8AC3E}">
        <p14:creationId xmlns:p14="http://schemas.microsoft.com/office/powerpoint/2010/main" val="204292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522F345-D334-9B47-BD3C-56BD57611639}" type="slidenum">
              <a:rPr lang="en-US">
                <a:solidFill>
                  <a:prstClr val="black"/>
                </a:solidFill>
              </a:rPr>
              <a:pPr/>
              <a:t>3</a:t>
            </a:fld>
            <a:endParaRPr lang="en-US">
              <a:solidFill>
                <a:prstClr val="black"/>
              </a:solidFill>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68BE05-B624-4500-8CFB-C363D1776BC1}" type="slidenum">
              <a:rPr lang="en-US"/>
              <a:pPr/>
              <a:t>28</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BC1B984-CC0F-884B-828D-A3EDAEEF0311}" type="slidenum">
              <a:rPr lang="en-US">
                <a:solidFill>
                  <a:prstClr val="black"/>
                </a:solidFill>
              </a:rPr>
              <a:pPr/>
              <a:t>32</a:t>
            </a:fld>
            <a:endParaRPr lang="en-US">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5E47B84B-0A7C-4F48-B3C0-AB20980DF960}" type="slidenum">
              <a:rPr lang="en-US">
                <a:solidFill>
                  <a:prstClr val="black"/>
                </a:solidFill>
              </a:rPr>
              <a:pPr/>
              <a:t>4</a:t>
            </a:fld>
            <a:endParaRPr lang="en-US">
              <a:solidFill>
                <a:prstClr val="black"/>
              </a:solidFill>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E82C3-1AE5-4D0A-B3DC-683CF372E4BA}" type="slidenum">
              <a:rPr lang="en-US"/>
              <a:pPr/>
              <a:t>14</a:t>
            </a:fld>
            <a:endParaRPr lang="en-US"/>
          </a:p>
        </p:txBody>
      </p:sp>
      <p:sp>
        <p:nvSpPr>
          <p:cNvPr id="339970" name="Rectangle 2"/>
          <p:cNvSpPr>
            <a:spLocks noGrp="1" noRot="1" noChangeAspect="1" noChangeArrowheads="1" noTextEdit="1"/>
          </p:cNvSpPr>
          <p:nvPr>
            <p:ph type="sldImg"/>
          </p:nvPr>
        </p:nvSpPr>
        <p:spPr>
          <a:ln/>
        </p:spPr>
      </p:sp>
      <p:sp>
        <p:nvSpPr>
          <p:cNvPr id="339971" name="Rectangle 3"/>
          <p:cNvSpPr>
            <a:spLocks noGrp="1" noChangeArrowheads="1"/>
          </p:cNvSpPr>
          <p:nvPr>
            <p:ph type="body" idx="1"/>
          </p:nvPr>
        </p:nvSpPr>
        <p:spPr>
          <a:xfrm>
            <a:off x="917575" y="4416426"/>
            <a:ext cx="5046663" cy="4498975"/>
          </a:xfrm>
        </p:spPr>
        <p:txBody>
          <a:bodyPr/>
          <a:lstStyle/>
          <a:p>
            <a:endParaRPr lang="en-US"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xfrm>
            <a:off x="1117600" y="696913"/>
            <a:ext cx="4648200" cy="3486150"/>
          </a:xfrm>
          <a:ln/>
        </p:spPr>
      </p:sp>
      <p:sp>
        <p:nvSpPr>
          <p:cNvPr id="27651" name="Rectangle 3"/>
          <p:cNvSpPr>
            <a:spLocks noGrp="1" noChangeArrowheads="1"/>
          </p:cNvSpPr>
          <p:nvPr>
            <p:ph type="body" idx="1"/>
          </p:nvPr>
        </p:nvSpPr>
        <p:spPr>
          <a:xfrm>
            <a:off x="917888" y="4414839"/>
            <a:ext cx="5046040" cy="4184650"/>
          </a:xfrm>
          <a:noFill/>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D936B52-2E95-FC40-A53C-A4A71F1C582E}" type="slidenum">
              <a:rPr lang="en-US">
                <a:solidFill>
                  <a:prstClr val="black"/>
                </a:solidFill>
              </a:rPr>
              <a:pPr/>
              <a:t>21</a:t>
            </a:fld>
            <a:endParaRPr lang="en-US">
              <a:solidFill>
                <a:prstClr val="black"/>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917575" y="4415790"/>
            <a:ext cx="5046663" cy="4183380"/>
          </a:xfrm>
          <a:noFill/>
          <a:ln/>
        </p:spPr>
        <p:txBody>
          <a:bodyPr/>
          <a:lstStyle/>
          <a:p>
            <a:pPr eaLnBrk="1" hangingPunct="1"/>
            <a:r>
              <a:rPr lang="en-US" sz="1000">
                <a:latin typeface="Arial" charset="0"/>
                <a:ea typeface="ＭＳ Ｐゴシック" charset="-128"/>
                <a:cs typeface="ＭＳ Ｐゴシック" charset="-128"/>
              </a:rPr>
              <a:t>Trafficking victims suffer from a host of physical and psychological problems because they are often forced to live in inhuman conditions, work in dangerous conditions, and subjected to brutal physical and emotional attacks.  Often they lack access to quality medical care.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E771ED68-C451-2D46-AF0D-E831C8CCBD78}" type="slidenum">
              <a:rPr lang="en-US">
                <a:solidFill>
                  <a:prstClr val="black"/>
                </a:solidFill>
              </a:rPr>
              <a:pPr/>
              <a:t>22</a:t>
            </a:fld>
            <a:endParaRPr lang="en-US">
              <a:solidFill>
                <a:prstClr val="black"/>
              </a:solidFill>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7575" y="4415790"/>
            <a:ext cx="5046663" cy="4183380"/>
          </a:xfrm>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55C9B14-8FC0-8B4F-BD35-35A9AB1DE587}" type="slidenum">
              <a:rPr lang="en-US"/>
              <a:pPr/>
              <a:t>23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xfrm>
            <a:off x="917575" y="4415790"/>
            <a:ext cx="5046663" cy="4183380"/>
          </a:xfrm>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695B4D1-55C3-144B-8179-782BBC31DED6}" type="slidenum">
              <a:rPr lang="en-US">
                <a:solidFill>
                  <a:prstClr val="black"/>
                </a:solidFill>
              </a:rPr>
              <a:pPr/>
              <a:t>24</a:t>
            </a:fld>
            <a:endParaRPr 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7575" y="4415790"/>
            <a:ext cx="5046663" cy="4183380"/>
          </a:xfrm>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33B20966-56DD-491B-908C-414478A8ADE3}" type="slidenum">
              <a:rPr lang="en-US" smtClean="0">
                <a:cs typeface="Arial" charset="0"/>
              </a:rPr>
              <a:pPr/>
              <a:t>27</a:t>
            </a:fld>
            <a:endParaRPr lang="en-US" smtClean="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458787" y="4416425"/>
            <a:ext cx="6118761" cy="4183063"/>
          </a:xfrm>
          <a:noFill/>
        </p:spPr>
        <p:txBody>
          <a:bodyPr/>
          <a:lstStyle/>
          <a:p>
            <a:endParaRPr lang="en-US"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6140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685091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5601905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93350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973311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937335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084536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8455435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041542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7272788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9087037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64059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069221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544415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936500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026431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336430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98259863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129413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906760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21749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9567084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560153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656143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660292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9410351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57718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76673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9446353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941564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3089739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9872004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3740579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244763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457889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352221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389858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586756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03089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238871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16598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5860872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4050983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2442088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80585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784101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957569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8585941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4671252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556958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127960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709429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4798819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1911195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989263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639766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6906789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3207151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1243919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02039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8553306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4232200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4707002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86546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86618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1004193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42956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094915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5279315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1480776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894636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55311235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702474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780402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4738523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4861267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321768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6720578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969901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7299755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6753692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2550092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6432700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8545120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5240005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93238596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7869823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944612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10655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98230428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256394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16268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756746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588816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5267718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966891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03399883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334393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936158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69346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4601693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577299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2152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1828892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9018208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347389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640601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4877321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1795549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652722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9178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41483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30540846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5837917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145199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9036634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628516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1025370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51260489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993607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4091736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834129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903718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8161900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8053924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75373208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6390542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71875864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148588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2201148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476262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6683838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49610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925919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7357896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685900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08161311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43706710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5152334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29819510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0084884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5063995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2462258"/>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2482757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6958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26339737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2946140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634069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8628167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1706821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4580616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10597590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6913571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92710429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4979857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2159616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586124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26917223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888045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481272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63516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40373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9565385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15184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661051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368501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416421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1069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494709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327715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395146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46756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21806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9507919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47872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471620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926361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78859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37900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369248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45288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42993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0400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49355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95679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71768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9558177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84299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31732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391035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5582678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0447651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238005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445232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6805535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055974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116606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786311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771987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416086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316791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9773461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426230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142911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5993905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9413792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8127001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98138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3010106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063099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418470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90492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430360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541420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841016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8769A28-3DF9-4E58-BF78-A1182C3C9EFF}" type="slidenum">
              <a:rPr lang="en-US"/>
              <a:pPr/>
              <a:t>‹#›</a:t>
            </a:fld>
            <a:endParaRPr lang="en-US"/>
          </a:p>
        </p:txBody>
      </p:sp>
    </p:spTree>
    <p:extLst>
      <p:ext uri="{BB962C8B-B14F-4D97-AF65-F5344CB8AC3E}">
        <p14:creationId xmlns:p14="http://schemas.microsoft.com/office/powerpoint/2010/main" val="2027947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980040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13101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071797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153965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28590880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8115743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785914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5965469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468244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674830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42DC58DE-75C0-5240-909F-04C6BC17EAC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0480653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68E37755-EDC5-6C47-8A5F-913CB61FB2A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960783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FEB5A2F-F6C5-D249-B743-69A6DCE619B3}"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1644461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DA18457D-1282-3A48-9214-032EFBD134A8}"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67452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88BF64AD-E67B-AA47-8D20-1AF7757A90A4}"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54823194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5441CF9-B27F-5944-8C0F-2232CE7AA31B}"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7530270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B23D895D-0AAE-3B48-9401-AA65004A849B}"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2329864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197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119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09"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0986566A-31AC-074F-9B81-9B07CC40DEB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59655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03076618-BD7D-9B47-B8F7-9D371349616D}"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6896836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fld id="{C1F15010-E585-8F49-9456-78CC2C69A1B5}" type="slidenum">
              <a:rPr lang="en-US">
                <a:solidFill>
                  <a:srgbClr val="FFFFFF"/>
                </a:solidFill>
              </a: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964212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13257538-EA38-D746-848B-F85146B700C7}"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4208673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fld id="{D4748CA0-C607-2D4D-A8B7-6151E8EEC76C}" type="slidenum">
              <a:rPr lang="en-US">
                <a:solidFill>
                  <a:srgbClr val="FFFFFF"/>
                </a:solidFill>
              </a: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4251468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fld id="{AED30404-9BB5-E74C-A0AD-3E68CE4C4342}" type="slidenum">
              <a:rPr lang="en-US">
                <a:solidFill>
                  <a:srgbClr val="FFFFFF"/>
                </a:solidFill>
              </a: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08802837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fld id="{6FECF42C-0C54-C64F-A9E3-F1DCDD6FD0D7}" type="slidenum">
              <a:rPr lang="en-US">
                <a:solidFill>
                  <a:srgbClr val="FFFFFF"/>
                </a:solidFill>
              </a: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113570062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fld id="{051D97BB-B59B-244F-9A28-EFBD2F52865C}" type="slidenum">
              <a:rPr lang="en-US">
                <a:solidFill>
                  <a:srgbClr val="FFFFFF"/>
                </a:solidFill>
              </a: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endParaRPr lang="en-US">
              <a:solidFill>
                <a:srgbClr val="FFFFFF"/>
              </a:solidFill>
            </a:endParaRPr>
          </a:p>
        </p:txBody>
      </p:sp>
    </p:spTree>
    <p:extLst>
      <p:ext uri="{BB962C8B-B14F-4D97-AF65-F5344CB8AC3E}">
        <p14:creationId xmlns:p14="http://schemas.microsoft.com/office/powerpoint/2010/main" val="3301285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6" Type="http://schemas.openxmlformats.org/officeDocument/2006/relationships/theme" Target="../theme/theme10.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6" Type="http://schemas.openxmlformats.org/officeDocument/2006/relationships/theme" Target="../theme/theme11.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2" Type="http://schemas.openxmlformats.org/officeDocument/2006/relationships/slideLayout" Target="../slideLayouts/slideLayout168.xml"/><Relationship Id="rId16" Type="http://schemas.openxmlformats.org/officeDocument/2006/relationships/theme" Target="../theme/theme12.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slideLayout" Target="../slideLayouts/slideLayout194.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6" Type="http://schemas.openxmlformats.org/officeDocument/2006/relationships/theme" Target="../theme/theme1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slideLayout" Target="../slideLayouts/slideLayout19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slideLayout" Target="../slideLayouts/slideLayout19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6" Type="http://schemas.openxmlformats.org/officeDocument/2006/relationships/theme" Target="../theme/theme14.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slideLayout" Target="../slideLayouts/slideLayout21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2" Type="http://schemas.openxmlformats.org/officeDocument/2006/relationships/slideLayout" Target="../slideLayouts/slideLayout213.xml"/><Relationship Id="rId16" Type="http://schemas.openxmlformats.org/officeDocument/2006/relationships/theme" Target="../theme/theme15.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slideLayout" Target="../slideLayouts/slideLayout239.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2" Type="http://schemas.openxmlformats.org/officeDocument/2006/relationships/slideLayout" Target="../slideLayouts/slideLayout228.xml"/><Relationship Id="rId16" Type="http://schemas.openxmlformats.org/officeDocument/2006/relationships/theme" Target="../theme/theme16.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5" Type="http://schemas.openxmlformats.org/officeDocument/2006/relationships/slideLayout" Target="../slideLayouts/slideLayout24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heme" Target="../theme/theme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6" Type="http://schemas.openxmlformats.org/officeDocument/2006/relationships/theme" Target="../theme/theme6.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6" Type="http://schemas.openxmlformats.org/officeDocument/2006/relationships/theme" Target="../theme/theme7.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5" Type="http://schemas.openxmlformats.org/officeDocument/2006/relationships/slideLayout" Target="../slideLayouts/slideLayout10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6" Type="http://schemas.openxmlformats.org/officeDocument/2006/relationships/theme" Target="../theme/theme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slideLayout" Target="../slideLayouts/slideLayout133.xml"/><Relationship Id="rId2" Type="http://schemas.openxmlformats.org/officeDocument/2006/relationships/slideLayout" Target="../slideLayouts/slideLayout123.xml"/><Relationship Id="rId16" Type="http://schemas.openxmlformats.org/officeDocument/2006/relationships/theme" Target="../theme/theme9.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748468"/>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0335590"/>
      </p:ext>
    </p:extLst>
  </p:cSld>
  <p:clrMap bg1="dk2" tx1="lt1" bg2="dk1"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435374"/>
      </p:ext>
    </p:extLst>
  </p:cSld>
  <p:clrMap bg1="dk2" tx1="lt1" bg2="dk1" tx2="lt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09" r:id="rId13"/>
    <p:sldLayoutId id="2147484110" r:id="rId14"/>
    <p:sldLayoutId id="2147484111"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175984"/>
      </p:ext>
    </p:extLst>
  </p:cSld>
  <p:clrMap bg1="dk2" tx1="lt1" bg2="dk1" tx2="lt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 id="2147484124" r:id="rId12"/>
    <p:sldLayoutId id="2147484125" r:id="rId13"/>
    <p:sldLayoutId id="2147484126" r:id="rId14"/>
    <p:sldLayoutId id="2147484127"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3890687"/>
      </p:ext>
    </p:extLst>
  </p:cSld>
  <p:clrMap bg1="dk2" tx1="lt1" bg2="dk1" tx2="lt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488824"/>
      </p:ext>
    </p:extLst>
  </p:cSld>
  <p:clrMap bg1="dk2" tx1="lt1" bg2="dk1" tx2="lt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 id="2147484156" r:id="rId12"/>
    <p:sldLayoutId id="2147484157" r:id="rId13"/>
    <p:sldLayoutId id="2147484158" r:id="rId14"/>
    <p:sldLayoutId id="2147484159"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6491623"/>
      </p:ext>
    </p:extLst>
  </p:cSld>
  <p:clrMap bg1="dk2" tx1="lt1" bg2="dk1" tx2="lt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 id="2147484188" r:id="rId12"/>
    <p:sldLayoutId id="2147484189" r:id="rId13"/>
    <p:sldLayoutId id="2147484190" r:id="rId14"/>
    <p:sldLayoutId id="2147484191"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0288394"/>
      </p:ext>
    </p:extLst>
  </p:cSld>
  <p:clrMap bg1="dk2" tx1="lt1" bg2="dk1" tx2="lt2" accent1="accent1" accent2="accent2" accent3="accent3" accent4="accent4" accent5="accent5" accent6="accent6" hlink="hlink" folHlink="folHlink"/>
  <p:sldLayoutIdLst>
    <p:sldLayoutId id="2147484193" r:id="rId1"/>
    <p:sldLayoutId id="2147484194" r:id="rId2"/>
    <p:sldLayoutId id="2147484195" r:id="rId3"/>
    <p:sldLayoutId id="2147484196" r:id="rId4"/>
    <p:sldLayoutId id="2147484197" r:id="rId5"/>
    <p:sldLayoutId id="2147484198" r:id="rId6"/>
    <p:sldLayoutId id="2147484199" r:id="rId7"/>
    <p:sldLayoutId id="2147484200" r:id="rId8"/>
    <p:sldLayoutId id="2147484201" r:id="rId9"/>
    <p:sldLayoutId id="2147484202" r:id="rId10"/>
    <p:sldLayoutId id="2147484203" r:id="rId11"/>
    <p:sldLayoutId id="2147484204" r:id="rId12"/>
    <p:sldLayoutId id="2147484205" r:id="rId13"/>
    <p:sldLayoutId id="2147484206" r:id="rId14"/>
    <p:sldLayoutId id="2147484207"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142372"/>
      </p:ext>
    </p:extLst>
  </p:cSld>
  <p:clrMap bg1="dk2" tx1="lt1" bg2="dk1" tx2="lt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1647398"/>
      </p:ext>
    </p:extLst>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9859693"/>
      </p:ext>
    </p:extLst>
  </p:cSld>
  <p:clrMap bg1="dk2" tx1="lt1" bg2="dk1" tx2="lt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 id="2147483983"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655562"/>
      </p:ext>
    </p:extLst>
  </p:cSld>
  <p:clrMap bg1="dk2" tx1="lt1" bg2="dk1" tx2="lt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2" r:id="rId12"/>
    <p:sldLayoutId id="2147484013" r:id="rId13"/>
    <p:sldLayoutId id="2147484014" r:id="rId14"/>
    <p:sldLayoutId id="2147484015" r:id="rId15"/>
    <p:sldLayoutId id="2147484240" r:id="rId16"/>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844701"/>
      </p:ext>
    </p:extLst>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065368"/>
      </p:ext>
    </p:extLst>
  </p:cSld>
  <p:clrMap bg1="dk2" tx1="lt1" bg2="dk1"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4144870"/>
      </p:ext>
    </p:extLst>
  </p:cSld>
  <p:clrMap bg1="dk2" tx1="lt1" bg2="dk1" tx2="lt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 id="2147484060" r:id="rId12"/>
    <p:sldLayoutId id="2147484061" r:id="rId13"/>
    <p:sldLayoutId id="2147484062" r:id="rId14"/>
    <p:sldLayoutId id="2147484063"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47"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A68EA373-5C18-DE45-A0FB-71D787BA888F}" type="slidenum">
              <a:rPr lang="en-US">
                <a:solidFill>
                  <a:srgbClr val="FFFFFF"/>
                </a:solidFill>
              </a:rPr>
              <a:pPr fontAlgn="base">
                <a:spcBef>
                  <a:spcPct val="0"/>
                </a:spcBef>
                <a:spcAft>
                  <a:spcPct val="0"/>
                </a:spcAft>
              </a:pPr>
              <a:t>‹#›</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10950"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1"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2"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3"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4"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5"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210956"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prstTxWarp prst="textNoShape">
                <a:avLst/>
              </a:prstTxWarp>
            </a:bodyPr>
            <a:lstStyle/>
            <a:p>
              <a:pPr eaLnBrk="0" fontAlgn="base" hangingPunct="0">
                <a:spcBef>
                  <a:spcPct val="0"/>
                </a:spcBef>
                <a:spcAft>
                  <a:spcPct val="0"/>
                </a:spcAft>
              </a:pPr>
              <a:endParaRPr lang="en-US">
                <a:solidFill>
                  <a:srgbClr val="FFFFFF"/>
                </a:solidFill>
              </a:endParaRPr>
            </a:p>
          </p:txBody>
        </p:sp>
      </p:grpSp>
      <p:sp>
        <p:nvSpPr>
          <p:cNvPr id="210957"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0958"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a:solidFill>
                <a:srgbClr val="FFFFFF"/>
              </a:solidFill>
            </a:endParaRPr>
          </a:p>
        </p:txBody>
      </p:sp>
      <p:sp>
        <p:nvSpPr>
          <p:cNvPr id="210959"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547730"/>
      </p:ext>
    </p:extLst>
  </p:cSld>
  <p:clrMap bg1="dk2" tx1="lt1" bg2="dk1" tx2="lt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 id="2147484077" r:id="rId13"/>
    <p:sldLayoutId id="2147484078" r:id="rId14"/>
    <p:sldLayoutId id="2147484079" r:id="rId15"/>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09" charset="0"/>
          <a:ea typeface="ＭＳ Ｐゴシック" pitchFamily="-65" charset="-128"/>
          <a:cs typeface="ＭＳ Ｐゴシック" pitchFamily="-6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9" charset="0"/>
        </a:defRPr>
      </a:lvl9pPr>
    </p:titleStyle>
    <p:bodyStyle>
      <a:lvl1pPr marL="342900" indent="-342900" algn="l" rtl="0" eaLnBrk="0" fontAlgn="base" hangingPunct="0">
        <a:spcBef>
          <a:spcPct val="20000"/>
        </a:spcBef>
        <a:spcAft>
          <a:spcPct val="0"/>
        </a:spcAft>
        <a:buClr>
          <a:schemeClr val="hlink"/>
        </a:buClr>
        <a:buSzPct val="70000"/>
        <a:buFont typeface="Wingdings" charset="2"/>
        <a:buChar char="n"/>
        <a:defRPr sz="3200">
          <a:solidFill>
            <a:schemeClr val="tx1"/>
          </a:solidFill>
          <a:effectLst>
            <a:outerShdw blurRad="38100" dist="38100" dir="2700000" algn="tl">
              <a:srgbClr val="000000"/>
            </a:outerShdw>
          </a:effectLst>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chemeClr val="accent2"/>
        </a:buClr>
        <a:buSzPct val="70000"/>
        <a:buFont typeface="Wingdings" charset="2"/>
        <a:buChar char="n"/>
        <a:defRPr sz="2800">
          <a:solidFill>
            <a:schemeClr val="tx1"/>
          </a:solidFill>
          <a:effectLst>
            <a:outerShdw blurRad="38100" dist="38100" dir="2700000" algn="tl">
              <a:srgbClr val="000000"/>
            </a:outerShdw>
          </a:effectLst>
          <a:latin typeface="+mn-lt"/>
          <a:ea typeface="ＭＳ Ｐゴシック" pitchFamily="-109" charset="-128"/>
        </a:defRPr>
      </a:lvl2pPr>
      <a:lvl3pPr marL="1143000" indent="-228600" algn="l" rtl="0" eaLnBrk="0" fontAlgn="base" hangingPunct="0">
        <a:spcBef>
          <a:spcPct val="20000"/>
        </a:spcBef>
        <a:spcAft>
          <a:spcPct val="0"/>
        </a:spcAft>
        <a:buClr>
          <a:schemeClr val="tx2"/>
        </a:buClr>
        <a:buSzPct val="70000"/>
        <a:buFont typeface="Wingdings" charset="2"/>
        <a:buChar char="n"/>
        <a:defRPr sz="2400">
          <a:solidFill>
            <a:schemeClr val="tx1"/>
          </a:solidFill>
          <a:effectLst>
            <a:outerShdw blurRad="38100" dist="38100" dir="2700000" algn="tl">
              <a:srgbClr val="000000"/>
            </a:outerShdw>
          </a:effectLst>
          <a:latin typeface="+mn-lt"/>
          <a:ea typeface="ＭＳ Ｐゴシック" pitchFamily="-109" charset="-128"/>
        </a:defRPr>
      </a:lvl3pPr>
      <a:lvl4pPr marL="1600200" indent="-228600" algn="l" rtl="0" eaLnBrk="0" fontAlgn="base" hangingPunct="0">
        <a:spcBef>
          <a:spcPct val="20000"/>
        </a:spcBef>
        <a:spcAft>
          <a:spcPct val="0"/>
        </a:spcAft>
        <a:buClr>
          <a:schemeClr val="accent2"/>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4pPr>
      <a:lvl5pPr marL="2057400" indent="-228600" algn="l" rtl="0" eaLnBrk="0" fontAlgn="base" hangingPunct="0">
        <a:spcBef>
          <a:spcPct val="20000"/>
        </a:spcBef>
        <a:spcAft>
          <a:spcPct val="0"/>
        </a:spcAft>
        <a:buClr>
          <a:schemeClr val="hlink"/>
        </a:buClr>
        <a:buSzPct val="70000"/>
        <a:buFont typeface="Wingdings" charset="2"/>
        <a:buChar char="n"/>
        <a:defRPr sz="2000">
          <a:solidFill>
            <a:schemeClr val="tx1"/>
          </a:solidFill>
          <a:effectLst>
            <a:outerShdw blurRad="38100" dist="38100" dir="2700000" algn="tl">
              <a:srgbClr val="000000"/>
            </a:outerShdw>
          </a:effectLst>
          <a:latin typeface="+mn-lt"/>
          <a:ea typeface="ＭＳ Ｐゴシック" pitchFamily="-109" charset="-128"/>
        </a:defRPr>
      </a:lvl5pPr>
      <a:lvl6pPr marL="25146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6pPr>
      <a:lvl7pPr marL="29718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7pPr>
      <a:lvl8pPr marL="34290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8pPr>
      <a:lvl9pPr marL="3886200" indent="-228600" algn="l" rtl="0" fontAlgn="base">
        <a:spcBef>
          <a:spcPct val="20000"/>
        </a:spcBef>
        <a:spcAft>
          <a:spcPct val="0"/>
        </a:spcAft>
        <a:buClr>
          <a:schemeClr val="hlink"/>
        </a:buClr>
        <a:buSzPct val="70000"/>
        <a:buFont typeface="Wingdings" pitchFamily="-109" charset="2"/>
        <a:buChar char="n"/>
        <a:defRPr sz="2000">
          <a:solidFill>
            <a:schemeClr val="tx1"/>
          </a:solidFill>
          <a:effectLst>
            <a:outerShdw blurRad="38100" dist="38100" dir="2700000" algn="tl">
              <a:srgbClr val="000000"/>
            </a:outerShdw>
          </a:effectLst>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4.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6.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5.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15.xml"/></Relationships>
</file>

<file path=ppt/slides/_rels/slide3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13.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15.xml"/></Relationships>
</file>

<file path=ppt/slides/_rels/slide3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15.xml"/></Relationships>
</file>

<file path=ppt/slides/_rels/slide3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1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4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13.xml"/></Relationships>
</file>

<file path=ppt/slides/_rels/slide43.xml.rels><?xml version="1.0" encoding="UTF-8" standalone="yes"?>
<Relationships xmlns="http://schemas.openxmlformats.org/package/2006/relationships"><Relationship Id="rId2" Type="http://schemas.openxmlformats.org/officeDocument/2006/relationships/hyperlink" Target="http://www.acf.hhs.gov/trafficking" TargetMode="External"/><Relationship Id="rId1" Type="http://schemas.openxmlformats.org/officeDocument/2006/relationships/slideLayout" Target="../slideLayouts/slideLayout2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85800" y="1447801"/>
            <a:ext cx="7772400" cy="1981199"/>
          </a:xfrm>
        </p:spPr>
        <p:txBody>
          <a:bodyPr/>
          <a:lstStyle/>
          <a:p>
            <a:r>
              <a:rPr lang="en-US" dirty="0" smtClean="0"/>
              <a:t>Human Trafficking: </a:t>
            </a:r>
            <a:br>
              <a:rPr lang="en-US" dirty="0" smtClean="0"/>
            </a:br>
            <a:r>
              <a:rPr lang="en-US" sz="3200" dirty="0" smtClean="0"/>
              <a:t>What health care professionals </a:t>
            </a:r>
            <a:br>
              <a:rPr lang="en-US" sz="3200" dirty="0" smtClean="0"/>
            </a:br>
            <a:r>
              <a:rPr lang="en-US" sz="3200" dirty="0" smtClean="0"/>
              <a:t>need to know</a:t>
            </a:r>
            <a:endParaRPr lang="en-US" sz="4800" dirty="0"/>
          </a:p>
        </p:txBody>
      </p:sp>
      <p:sp>
        <p:nvSpPr>
          <p:cNvPr id="3" name="Subtitle 2"/>
          <p:cNvSpPr>
            <a:spLocks noGrp="1"/>
          </p:cNvSpPr>
          <p:nvPr>
            <p:ph type="subTitle" sz="quarter" idx="1"/>
          </p:nvPr>
        </p:nvSpPr>
        <p:spPr/>
        <p:txBody>
          <a:bodyPr/>
          <a:lstStyle/>
          <a:p>
            <a:r>
              <a:rPr lang="en-US" dirty="0" smtClean="0"/>
              <a:t>Clydette Powell, MD, MPH</a:t>
            </a:r>
          </a:p>
          <a:p>
            <a:r>
              <a:rPr lang="en-US" dirty="0" smtClean="0"/>
              <a:t>April 2013</a:t>
            </a:r>
            <a:endParaRPr lang="en-US" dirty="0"/>
          </a:p>
        </p:txBody>
      </p:sp>
    </p:spTree>
    <p:extLst>
      <p:ext uri="{BB962C8B-B14F-4D97-AF65-F5344CB8AC3E}">
        <p14:creationId xmlns:p14="http://schemas.microsoft.com/office/powerpoint/2010/main" val="39445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val 2"/>
          <p:cNvSpPr>
            <a:spLocks noChangeArrowheads="1"/>
          </p:cNvSpPr>
          <p:nvPr/>
        </p:nvSpPr>
        <p:spPr bwMode="auto">
          <a:xfrm>
            <a:off x="2819400" y="2514600"/>
            <a:ext cx="3352800" cy="22860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Sexual Trafficking</a:t>
            </a:r>
          </a:p>
        </p:txBody>
      </p:sp>
      <p:sp>
        <p:nvSpPr>
          <p:cNvPr id="9219" name="Oval 3"/>
          <p:cNvSpPr>
            <a:spLocks noChangeArrowheads="1"/>
          </p:cNvSpPr>
          <p:nvPr/>
        </p:nvSpPr>
        <p:spPr bwMode="auto">
          <a:xfrm>
            <a:off x="152400" y="1219200"/>
            <a:ext cx="914400" cy="9144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War</a:t>
            </a:r>
          </a:p>
        </p:txBody>
      </p:sp>
      <p:sp>
        <p:nvSpPr>
          <p:cNvPr id="9220" name="Oval 4"/>
          <p:cNvSpPr>
            <a:spLocks noChangeArrowheads="1"/>
          </p:cNvSpPr>
          <p:nvPr/>
        </p:nvSpPr>
        <p:spPr bwMode="auto">
          <a:xfrm>
            <a:off x="2209800" y="228600"/>
            <a:ext cx="2057400" cy="11430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New</a:t>
            </a:r>
          </a:p>
          <a:p>
            <a:pPr algn="ctr" eaLnBrk="1" hangingPunct="1"/>
            <a:r>
              <a:rPr lang="en-US">
                <a:latin typeface="Arial" charset="0"/>
              </a:rPr>
              <a:t>Technologies</a:t>
            </a:r>
          </a:p>
        </p:txBody>
      </p:sp>
      <p:sp>
        <p:nvSpPr>
          <p:cNvPr id="9221" name="Oval 5"/>
          <p:cNvSpPr>
            <a:spLocks noChangeArrowheads="1"/>
          </p:cNvSpPr>
          <p:nvPr/>
        </p:nvSpPr>
        <p:spPr bwMode="auto">
          <a:xfrm>
            <a:off x="4419600" y="228600"/>
            <a:ext cx="2667000" cy="13716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Cultural Attitudes</a:t>
            </a:r>
          </a:p>
          <a:p>
            <a:pPr algn="ctr" eaLnBrk="1" hangingPunct="1"/>
            <a:r>
              <a:rPr lang="en-US">
                <a:latin typeface="Arial" charset="0"/>
              </a:rPr>
              <a:t>And Values</a:t>
            </a:r>
          </a:p>
        </p:txBody>
      </p:sp>
      <p:sp>
        <p:nvSpPr>
          <p:cNvPr id="9222" name="Oval 6"/>
          <p:cNvSpPr>
            <a:spLocks noChangeArrowheads="1"/>
          </p:cNvSpPr>
          <p:nvPr/>
        </p:nvSpPr>
        <p:spPr bwMode="auto">
          <a:xfrm>
            <a:off x="228600" y="3886200"/>
            <a:ext cx="1371600" cy="9144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Poverty</a:t>
            </a:r>
          </a:p>
        </p:txBody>
      </p:sp>
      <p:sp>
        <p:nvSpPr>
          <p:cNvPr id="9223" name="Oval 7"/>
          <p:cNvSpPr>
            <a:spLocks noChangeArrowheads="1"/>
          </p:cNvSpPr>
          <p:nvPr/>
        </p:nvSpPr>
        <p:spPr bwMode="auto">
          <a:xfrm>
            <a:off x="228600" y="5029200"/>
            <a:ext cx="1981200" cy="10668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Ethnic</a:t>
            </a:r>
          </a:p>
          <a:p>
            <a:pPr algn="ctr" eaLnBrk="1" hangingPunct="1"/>
            <a:r>
              <a:rPr lang="en-US">
                <a:latin typeface="Arial" charset="0"/>
              </a:rPr>
              <a:t>Minority</a:t>
            </a:r>
          </a:p>
        </p:txBody>
      </p:sp>
      <p:sp>
        <p:nvSpPr>
          <p:cNvPr id="9224" name="Oval 8"/>
          <p:cNvSpPr>
            <a:spLocks noChangeArrowheads="1"/>
          </p:cNvSpPr>
          <p:nvPr/>
        </p:nvSpPr>
        <p:spPr bwMode="auto">
          <a:xfrm>
            <a:off x="7086600" y="762000"/>
            <a:ext cx="1828800" cy="8382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Orphaned</a:t>
            </a:r>
          </a:p>
        </p:txBody>
      </p:sp>
      <p:sp>
        <p:nvSpPr>
          <p:cNvPr id="9225" name="Oval 9"/>
          <p:cNvSpPr>
            <a:spLocks noChangeArrowheads="1"/>
          </p:cNvSpPr>
          <p:nvPr/>
        </p:nvSpPr>
        <p:spPr bwMode="auto">
          <a:xfrm>
            <a:off x="6553200" y="4876800"/>
            <a:ext cx="2590800" cy="12192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Abandonment/</a:t>
            </a:r>
          </a:p>
          <a:p>
            <a:pPr algn="ctr" eaLnBrk="1" hangingPunct="1"/>
            <a:r>
              <a:rPr lang="en-US">
                <a:latin typeface="Arial" charset="0"/>
              </a:rPr>
              <a:t>Runaways</a:t>
            </a:r>
          </a:p>
        </p:txBody>
      </p:sp>
      <p:sp>
        <p:nvSpPr>
          <p:cNvPr id="9226" name="Oval 10"/>
          <p:cNvSpPr>
            <a:spLocks noChangeArrowheads="1"/>
          </p:cNvSpPr>
          <p:nvPr/>
        </p:nvSpPr>
        <p:spPr bwMode="auto">
          <a:xfrm>
            <a:off x="1905000" y="5638800"/>
            <a:ext cx="3124200" cy="12192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Legal and Tolerated</a:t>
            </a:r>
          </a:p>
          <a:p>
            <a:pPr algn="ctr" eaLnBrk="1" hangingPunct="1"/>
            <a:r>
              <a:rPr lang="en-US">
                <a:latin typeface="Arial" charset="0"/>
              </a:rPr>
              <a:t>Sex Industries</a:t>
            </a:r>
          </a:p>
        </p:txBody>
      </p:sp>
      <p:sp>
        <p:nvSpPr>
          <p:cNvPr id="9227" name="Oval 11"/>
          <p:cNvSpPr>
            <a:spLocks noChangeArrowheads="1"/>
          </p:cNvSpPr>
          <p:nvPr/>
        </p:nvSpPr>
        <p:spPr bwMode="auto">
          <a:xfrm>
            <a:off x="5562600" y="6096000"/>
            <a:ext cx="2133600" cy="7620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Corruption</a:t>
            </a:r>
          </a:p>
        </p:txBody>
      </p:sp>
      <p:sp>
        <p:nvSpPr>
          <p:cNvPr id="9228" name="Oval 12"/>
          <p:cNvSpPr>
            <a:spLocks noChangeArrowheads="1"/>
          </p:cNvSpPr>
          <p:nvPr/>
        </p:nvSpPr>
        <p:spPr bwMode="auto">
          <a:xfrm>
            <a:off x="0" y="2514600"/>
            <a:ext cx="2286000" cy="10668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Prior Sexual</a:t>
            </a:r>
          </a:p>
          <a:p>
            <a:pPr algn="ctr" eaLnBrk="1" hangingPunct="1"/>
            <a:r>
              <a:rPr lang="en-US">
                <a:latin typeface="Arial" charset="0"/>
              </a:rPr>
              <a:t>Abuse</a:t>
            </a:r>
          </a:p>
        </p:txBody>
      </p:sp>
      <p:sp>
        <p:nvSpPr>
          <p:cNvPr id="9229" name="Oval 13"/>
          <p:cNvSpPr>
            <a:spLocks noChangeArrowheads="1"/>
          </p:cNvSpPr>
          <p:nvPr/>
        </p:nvSpPr>
        <p:spPr bwMode="auto">
          <a:xfrm>
            <a:off x="7848600" y="1981200"/>
            <a:ext cx="1295400" cy="9144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Gender</a:t>
            </a:r>
          </a:p>
        </p:txBody>
      </p:sp>
      <p:sp>
        <p:nvSpPr>
          <p:cNvPr id="9230" name="Oval 14"/>
          <p:cNvSpPr>
            <a:spLocks noChangeArrowheads="1"/>
          </p:cNvSpPr>
          <p:nvPr/>
        </p:nvSpPr>
        <p:spPr bwMode="auto">
          <a:xfrm>
            <a:off x="6629400" y="3200400"/>
            <a:ext cx="2514600" cy="12192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Demand for</a:t>
            </a:r>
          </a:p>
          <a:p>
            <a:pPr algn="ctr" eaLnBrk="1" hangingPunct="1"/>
            <a:r>
              <a:rPr lang="en-US">
                <a:latin typeface="Arial" charset="0"/>
              </a:rPr>
              <a:t>Commercial Sex</a:t>
            </a:r>
          </a:p>
        </p:txBody>
      </p:sp>
      <p:sp>
        <p:nvSpPr>
          <p:cNvPr id="9231" name="Line 15"/>
          <p:cNvSpPr>
            <a:spLocks noChangeShapeType="1"/>
          </p:cNvSpPr>
          <p:nvPr/>
        </p:nvSpPr>
        <p:spPr bwMode="auto">
          <a:xfrm>
            <a:off x="3505200" y="1371600"/>
            <a:ext cx="304800" cy="1219200"/>
          </a:xfrm>
          <a:prstGeom prst="line">
            <a:avLst/>
          </a:prstGeom>
          <a:noFill/>
          <a:ln w="12700">
            <a:solidFill>
              <a:schemeClr val="tx1"/>
            </a:solidFill>
            <a:round/>
            <a:headEnd/>
            <a:tailEnd type="triangle" w="med" len="med"/>
          </a:ln>
        </p:spPr>
        <p:txBody>
          <a:bodyPr wrap="none" anchor="ctr"/>
          <a:lstStyle/>
          <a:p>
            <a:endParaRPr lang="en-US"/>
          </a:p>
        </p:txBody>
      </p:sp>
      <p:sp>
        <p:nvSpPr>
          <p:cNvPr id="9232" name="Line 16"/>
          <p:cNvSpPr>
            <a:spLocks noChangeShapeType="1"/>
          </p:cNvSpPr>
          <p:nvPr/>
        </p:nvSpPr>
        <p:spPr bwMode="auto">
          <a:xfrm flipH="1">
            <a:off x="4953000" y="1600200"/>
            <a:ext cx="533400" cy="914400"/>
          </a:xfrm>
          <a:prstGeom prst="line">
            <a:avLst/>
          </a:prstGeom>
          <a:noFill/>
          <a:ln w="12700">
            <a:solidFill>
              <a:schemeClr val="tx1"/>
            </a:solidFill>
            <a:round/>
            <a:headEnd/>
            <a:tailEnd type="triangle" w="med" len="med"/>
          </a:ln>
        </p:spPr>
        <p:txBody>
          <a:bodyPr wrap="none" anchor="ctr"/>
          <a:lstStyle/>
          <a:p>
            <a:endParaRPr lang="en-US"/>
          </a:p>
        </p:txBody>
      </p:sp>
      <p:sp>
        <p:nvSpPr>
          <p:cNvPr id="9233" name="Line 17"/>
          <p:cNvSpPr>
            <a:spLocks noChangeShapeType="1"/>
          </p:cNvSpPr>
          <p:nvPr/>
        </p:nvSpPr>
        <p:spPr bwMode="auto">
          <a:xfrm flipH="1">
            <a:off x="5638800" y="1447800"/>
            <a:ext cx="1600200" cy="1295400"/>
          </a:xfrm>
          <a:prstGeom prst="line">
            <a:avLst/>
          </a:prstGeom>
          <a:noFill/>
          <a:ln w="12700">
            <a:solidFill>
              <a:schemeClr val="tx1"/>
            </a:solidFill>
            <a:round/>
            <a:headEnd/>
            <a:tailEnd type="triangle" w="med" len="med"/>
          </a:ln>
        </p:spPr>
        <p:txBody>
          <a:bodyPr wrap="none" anchor="ctr"/>
          <a:lstStyle/>
          <a:p>
            <a:endParaRPr lang="en-US"/>
          </a:p>
        </p:txBody>
      </p:sp>
      <p:sp>
        <p:nvSpPr>
          <p:cNvPr id="9234" name="Line 18"/>
          <p:cNvSpPr>
            <a:spLocks noChangeShapeType="1"/>
          </p:cNvSpPr>
          <p:nvPr/>
        </p:nvSpPr>
        <p:spPr bwMode="auto">
          <a:xfrm flipH="1">
            <a:off x="5943600" y="2514600"/>
            <a:ext cx="1905000" cy="457200"/>
          </a:xfrm>
          <a:prstGeom prst="line">
            <a:avLst/>
          </a:prstGeom>
          <a:noFill/>
          <a:ln w="12700">
            <a:solidFill>
              <a:schemeClr val="tx1"/>
            </a:solidFill>
            <a:round/>
            <a:headEnd/>
            <a:tailEnd type="triangle" w="med" len="med"/>
          </a:ln>
        </p:spPr>
        <p:txBody>
          <a:bodyPr wrap="none" anchor="ctr"/>
          <a:lstStyle/>
          <a:p>
            <a:endParaRPr lang="en-US"/>
          </a:p>
        </p:txBody>
      </p:sp>
      <p:sp>
        <p:nvSpPr>
          <p:cNvPr id="9235" name="Line 19"/>
          <p:cNvSpPr>
            <a:spLocks noChangeShapeType="1"/>
          </p:cNvSpPr>
          <p:nvPr/>
        </p:nvSpPr>
        <p:spPr bwMode="auto">
          <a:xfrm flipH="1">
            <a:off x="6248400" y="3733800"/>
            <a:ext cx="304800" cy="0"/>
          </a:xfrm>
          <a:prstGeom prst="line">
            <a:avLst/>
          </a:prstGeom>
          <a:noFill/>
          <a:ln w="12700">
            <a:solidFill>
              <a:schemeClr val="tx1"/>
            </a:solidFill>
            <a:round/>
            <a:headEnd/>
            <a:tailEnd type="triangle" w="med" len="med"/>
          </a:ln>
        </p:spPr>
        <p:txBody>
          <a:bodyPr wrap="none" anchor="ctr"/>
          <a:lstStyle/>
          <a:p>
            <a:endParaRPr lang="en-US"/>
          </a:p>
        </p:txBody>
      </p:sp>
      <p:sp>
        <p:nvSpPr>
          <p:cNvPr id="9236" name="Line 20"/>
          <p:cNvSpPr>
            <a:spLocks noChangeShapeType="1"/>
          </p:cNvSpPr>
          <p:nvPr/>
        </p:nvSpPr>
        <p:spPr bwMode="auto">
          <a:xfrm>
            <a:off x="1066800" y="1752600"/>
            <a:ext cx="2209800" cy="1143000"/>
          </a:xfrm>
          <a:prstGeom prst="line">
            <a:avLst/>
          </a:prstGeom>
          <a:noFill/>
          <a:ln w="12700">
            <a:solidFill>
              <a:schemeClr val="tx1"/>
            </a:solidFill>
            <a:round/>
            <a:headEnd/>
            <a:tailEnd type="triangle" w="med" len="med"/>
          </a:ln>
        </p:spPr>
        <p:txBody>
          <a:bodyPr wrap="none" anchor="ctr"/>
          <a:lstStyle/>
          <a:p>
            <a:endParaRPr lang="en-US"/>
          </a:p>
        </p:txBody>
      </p:sp>
      <p:sp>
        <p:nvSpPr>
          <p:cNvPr id="9237" name="Line 21"/>
          <p:cNvSpPr>
            <a:spLocks noChangeShapeType="1"/>
          </p:cNvSpPr>
          <p:nvPr/>
        </p:nvSpPr>
        <p:spPr bwMode="auto">
          <a:xfrm>
            <a:off x="2286000" y="2971800"/>
            <a:ext cx="609600" cy="228600"/>
          </a:xfrm>
          <a:prstGeom prst="line">
            <a:avLst/>
          </a:prstGeom>
          <a:noFill/>
          <a:ln w="12700">
            <a:solidFill>
              <a:schemeClr val="tx1"/>
            </a:solidFill>
            <a:round/>
            <a:headEnd/>
            <a:tailEnd type="triangle" w="med" len="med"/>
          </a:ln>
        </p:spPr>
        <p:txBody>
          <a:bodyPr wrap="none" anchor="ctr"/>
          <a:lstStyle/>
          <a:p>
            <a:endParaRPr lang="en-US"/>
          </a:p>
        </p:txBody>
      </p:sp>
      <p:sp>
        <p:nvSpPr>
          <p:cNvPr id="9238" name="Line 22"/>
          <p:cNvSpPr>
            <a:spLocks noChangeShapeType="1"/>
          </p:cNvSpPr>
          <p:nvPr/>
        </p:nvSpPr>
        <p:spPr bwMode="auto">
          <a:xfrm flipV="1">
            <a:off x="1600200" y="3962400"/>
            <a:ext cx="1219200" cy="304800"/>
          </a:xfrm>
          <a:prstGeom prst="line">
            <a:avLst/>
          </a:prstGeom>
          <a:noFill/>
          <a:ln w="12700">
            <a:solidFill>
              <a:schemeClr val="tx1"/>
            </a:solidFill>
            <a:round/>
            <a:headEnd/>
            <a:tailEnd type="triangle" w="med" len="med"/>
          </a:ln>
        </p:spPr>
        <p:txBody>
          <a:bodyPr wrap="none" anchor="ctr"/>
          <a:lstStyle/>
          <a:p>
            <a:endParaRPr lang="en-US"/>
          </a:p>
        </p:txBody>
      </p:sp>
      <p:sp>
        <p:nvSpPr>
          <p:cNvPr id="9239" name="Line 23"/>
          <p:cNvSpPr>
            <a:spLocks noChangeShapeType="1"/>
          </p:cNvSpPr>
          <p:nvPr/>
        </p:nvSpPr>
        <p:spPr bwMode="auto">
          <a:xfrm flipV="1">
            <a:off x="1981200" y="4343400"/>
            <a:ext cx="1066800" cy="838200"/>
          </a:xfrm>
          <a:prstGeom prst="line">
            <a:avLst/>
          </a:prstGeom>
          <a:noFill/>
          <a:ln w="12700">
            <a:solidFill>
              <a:schemeClr val="tx1"/>
            </a:solidFill>
            <a:round/>
            <a:headEnd/>
            <a:tailEnd type="triangle" w="med" len="med"/>
          </a:ln>
        </p:spPr>
        <p:txBody>
          <a:bodyPr wrap="none" anchor="ctr"/>
          <a:lstStyle/>
          <a:p>
            <a:endParaRPr lang="en-US"/>
          </a:p>
        </p:txBody>
      </p:sp>
      <p:sp>
        <p:nvSpPr>
          <p:cNvPr id="9240" name="Line 24"/>
          <p:cNvSpPr>
            <a:spLocks noChangeShapeType="1"/>
          </p:cNvSpPr>
          <p:nvPr/>
        </p:nvSpPr>
        <p:spPr bwMode="auto">
          <a:xfrm flipV="1">
            <a:off x="3657600" y="4876800"/>
            <a:ext cx="381000" cy="762000"/>
          </a:xfrm>
          <a:prstGeom prst="line">
            <a:avLst/>
          </a:prstGeom>
          <a:noFill/>
          <a:ln w="12700">
            <a:solidFill>
              <a:schemeClr val="tx1"/>
            </a:solidFill>
            <a:round/>
            <a:headEnd/>
            <a:tailEnd type="triangle" w="med" len="med"/>
          </a:ln>
        </p:spPr>
        <p:txBody>
          <a:bodyPr wrap="none" anchor="ctr"/>
          <a:lstStyle/>
          <a:p>
            <a:endParaRPr lang="en-US"/>
          </a:p>
        </p:txBody>
      </p:sp>
      <p:sp>
        <p:nvSpPr>
          <p:cNvPr id="9241" name="Line 25"/>
          <p:cNvSpPr>
            <a:spLocks noChangeShapeType="1"/>
          </p:cNvSpPr>
          <p:nvPr/>
        </p:nvSpPr>
        <p:spPr bwMode="auto">
          <a:xfrm flipH="1" flipV="1">
            <a:off x="5334000" y="4800600"/>
            <a:ext cx="838200" cy="1295400"/>
          </a:xfrm>
          <a:prstGeom prst="line">
            <a:avLst/>
          </a:prstGeom>
          <a:noFill/>
          <a:ln w="12700">
            <a:solidFill>
              <a:schemeClr val="tx1"/>
            </a:solidFill>
            <a:round/>
            <a:headEnd/>
            <a:tailEnd type="triangle" w="med" len="med"/>
          </a:ln>
        </p:spPr>
        <p:txBody>
          <a:bodyPr wrap="none" anchor="ctr"/>
          <a:lstStyle/>
          <a:p>
            <a:endParaRPr lang="en-US"/>
          </a:p>
        </p:txBody>
      </p:sp>
      <p:sp>
        <p:nvSpPr>
          <p:cNvPr id="9242" name="Line 26"/>
          <p:cNvSpPr>
            <a:spLocks noChangeShapeType="1"/>
          </p:cNvSpPr>
          <p:nvPr/>
        </p:nvSpPr>
        <p:spPr bwMode="auto">
          <a:xfrm flipH="1" flipV="1">
            <a:off x="5943600" y="4343400"/>
            <a:ext cx="990600" cy="685800"/>
          </a:xfrm>
          <a:prstGeom prst="line">
            <a:avLst/>
          </a:prstGeom>
          <a:noFill/>
          <a:ln w="12700">
            <a:solidFill>
              <a:schemeClr val="tx1"/>
            </a:solidFill>
            <a:round/>
            <a:headEnd/>
            <a:tailEnd type="triangle" w="med" len="med"/>
          </a:ln>
        </p:spPr>
        <p:txBody>
          <a:bodyPr wrap="none" anchor="ctr"/>
          <a:lstStyle/>
          <a:p>
            <a:endParaRPr lang="en-US"/>
          </a:p>
        </p:txBody>
      </p:sp>
      <p:sp>
        <p:nvSpPr>
          <p:cNvPr id="9243" name="Oval 27"/>
          <p:cNvSpPr>
            <a:spLocks noChangeArrowheads="1"/>
          </p:cNvSpPr>
          <p:nvPr/>
        </p:nvSpPr>
        <p:spPr bwMode="auto">
          <a:xfrm>
            <a:off x="0" y="0"/>
            <a:ext cx="2133600" cy="1066800"/>
          </a:xfrm>
          <a:prstGeom prst="ellipse">
            <a:avLst/>
          </a:prstGeom>
          <a:gradFill rotWithShape="1">
            <a:gsLst>
              <a:gs pos="0">
                <a:srgbClr val="AC0000"/>
              </a:gs>
              <a:gs pos="100000">
                <a:schemeClr val="bg1"/>
              </a:gs>
            </a:gsLst>
            <a:path path="shape">
              <a:fillToRect l="50000" t="50000" r="50000" b="50000"/>
            </a:path>
          </a:gradFill>
          <a:ln w="12700" algn="ctr">
            <a:solidFill>
              <a:schemeClr val="tx1"/>
            </a:solidFill>
            <a:round/>
            <a:headEnd/>
            <a:tailEnd/>
          </a:ln>
        </p:spPr>
        <p:txBody>
          <a:bodyPr wrap="none" anchor="ctr"/>
          <a:lstStyle/>
          <a:p>
            <a:pPr algn="ctr" eaLnBrk="1" hangingPunct="1"/>
            <a:r>
              <a:rPr lang="en-US">
                <a:latin typeface="Arial" charset="0"/>
              </a:rPr>
              <a:t>Government</a:t>
            </a:r>
          </a:p>
          <a:p>
            <a:pPr algn="ctr" eaLnBrk="1" hangingPunct="1"/>
            <a:r>
              <a:rPr lang="en-US">
                <a:latin typeface="Arial" charset="0"/>
              </a:rPr>
              <a:t>Policies</a:t>
            </a:r>
          </a:p>
        </p:txBody>
      </p:sp>
      <p:sp>
        <p:nvSpPr>
          <p:cNvPr id="9244" name="Line 28"/>
          <p:cNvSpPr>
            <a:spLocks noChangeShapeType="1"/>
          </p:cNvSpPr>
          <p:nvPr/>
        </p:nvSpPr>
        <p:spPr bwMode="auto">
          <a:xfrm>
            <a:off x="1676400" y="990600"/>
            <a:ext cx="1828800" cy="1676400"/>
          </a:xfrm>
          <a:prstGeom prst="line">
            <a:avLst/>
          </a:prstGeom>
          <a:noFill/>
          <a:ln w="12700">
            <a:solidFill>
              <a:schemeClr val="tx1"/>
            </a:solidFill>
            <a:round/>
            <a:headEnd/>
            <a:tailEnd type="triangle" w="med" len="me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a:t>
            </a:r>
            <a:endParaRPr lang="en-US" dirty="0"/>
          </a:p>
        </p:txBody>
      </p:sp>
      <p:sp>
        <p:nvSpPr>
          <p:cNvPr id="3" name="Content Placeholder 2"/>
          <p:cNvSpPr>
            <a:spLocks noGrp="1"/>
          </p:cNvSpPr>
          <p:nvPr>
            <p:ph idx="1"/>
          </p:nvPr>
        </p:nvSpPr>
        <p:spPr/>
        <p:txBody>
          <a:bodyPr/>
          <a:lstStyle/>
          <a:p>
            <a:r>
              <a:rPr lang="en-US" sz="2800" dirty="0" smtClean="0"/>
              <a:t>Trafficking happens somewhere else in the world</a:t>
            </a:r>
          </a:p>
          <a:p>
            <a:r>
              <a:rPr lang="en-US" sz="2800" dirty="0" smtClean="0"/>
              <a:t>Mostly it is a problem for women</a:t>
            </a:r>
          </a:p>
          <a:p>
            <a:r>
              <a:rPr lang="en-US" sz="2800" dirty="0" smtClean="0"/>
              <a:t>Most trafficking is sex trafficking</a:t>
            </a:r>
          </a:p>
          <a:p>
            <a:r>
              <a:rPr lang="en-US" sz="2800" dirty="0" smtClean="0"/>
              <a:t>You can tell who is a trafficker, pimp, or john</a:t>
            </a:r>
          </a:p>
          <a:p>
            <a:r>
              <a:rPr lang="en-US" sz="2800" dirty="0" smtClean="0"/>
              <a:t>Legalization of prostitution helps to control the problem</a:t>
            </a:r>
          </a:p>
          <a:p>
            <a:r>
              <a:rPr lang="en-US" sz="2800" dirty="0" smtClean="0"/>
              <a:t>Health care professionals have a small role to play</a:t>
            </a:r>
            <a:endParaRPr lang="en-US" sz="2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2" name="Rectangle 4"/>
          <p:cNvSpPr>
            <a:spLocks noGrp="1" noChangeArrowheads="1"/>
          </p:cNvSpPr>
          <p:nvPr>
            <p:ph type="ctrTitle"/>
          </p:nvPr>
        </p:nvSpPr>
        <p:spPr/>
        <p:txBody>
          <a:bodyPr/>
          <a:lstStyle/>
          <a:p>
            <a:pPr eaLnBrk="1" hangingPunct="1">
              <a:defRPr/>
            </a:pPr>
            <a:r>
              <a:rPr lang="en-US" smtClean="0"/>
              <a:t>Teenage Prostitution…</a:t>
            </a:r>
          </a:p>
        </p:txBody>
      </p:sp>
      <p:sp>
        <p:nvSpPr>
          <p:cNvPr id="442373" name="Rectangle 5"/>
          <p:cNvSpPr>
            <a:spLocks noGrp="1" noChangeArrowheads="1"/>
          </p:cNvSpPr>
          <p:nvPr>
            <p:ph type="subTitle" idx="1"/>
          </p:nvPr>
        </p:nvSpPr>
        <p:spPr/>
        <p:txBody>
          <a:bodyPr/>
          <a:lstStyle/>
          <a:p>
            <a:pPr eaLnBrk="1" hangingPunct="1">
              <a:defRPr/>
            </a:pPr>
            <a:r>
              <a:rPr lang="en-US" smtClean="0"/>
              <a:t>The most common form of human trafficking in the US today</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p:cNvSpPr>
          <p:nvPr>
            <p:ph type="title"/>
          </p:nvPr>
        </p:nvSpPr>
        <p:spPr>
          <a:xfrm>
            <a:off x="482600" y="381000"/>
            <a:ext cx="8153400" cy="1155700"/>
          </a:xfrm>
        </p:spPr>
        <p:txBody>
          <a:bodyPr/>
          <a:lstStyle/>
          <a:p>
            <a:r>
              <a:rPr lang="en-US" sz="2800" dirty="0" smtClean="0"/>
              <a:t>The National Report on </a:t>
            </a:r>
            <a:br>
              <a:rPr lang="en-US" sz="2800" dirty="0" smtClean="0"/>
            </a:br>
            <a:r>
              <a:rPr lang="en-US" sz="2800" dirty="0" smtClean="0"/>
              <a:t>Domestic Minor Sex Trafficking</a:t>
            </a:r>
          </a:p>
        </p:txBody>
      </p:sp>
      <p:sp>
        <p:nvSpPr>
          <p:cNvPr id="6147" name="Rectangle 3"/>
          <p:cNvSpPr>
            <a:spLocks noGrp="1" noChangeArrowheads="1"/>
          </p:cNvSpPr>
          <p:nvPr>
            <p:ph type="body" idx="1"/>
          </p:nvPr>
        </p:nvSpPr>
        <p:spPr/>
        <p:txBody>
          <a:bodyPr/>
          <a:lstStyle/>
          <a:p>
            <a:pPr>
              <a:buFont typeface="Wingdings" pitchFamily="2" charset="2"/>
              <a:buNone/>
            </a:pPr>
            <a:endParaRPr lang="en-US" smtClean="0"/>
          </a:p>
          <a:p>
            <a:endParaRPr lang="en-US" smtClean="0"/>
          </a:p>
        </p:txBody>
      </p:sp>
      <p:sp>
        <p:nvSpPr>
          <p:cNvPr id="6148" name="Rectangle 6"/>
          <p:cNvSpPr>
            <a:spLocks noChangeArrowheads="1"/>
          </p:cNvSpPr>
          <p:nvPr/>
        </p:nvSpPr>
        <p:spPr bwMode="auto">
          <a:xfrm>
            <a:off x="3059113" y="1906032"/>
            <a:ext cx="5576887" cy="5499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28600" indent="-228600" eaLnBrk="0" fontAlgn="base" hangingPunct="0">
              <a:spcBef>
                <a:spcPct val="20000"/>
              </a:spcBef>
              <a:spcAft>
                <a:spcPct val="0"/>
              </a:spcAft>
              <a:buClr>
                <a:srgbClr val="00C3F8"/>
              </a:buClr>
              <a:buFont typeface="Wingdings" pitchFamily="2" charset="2"/>
              <a:buChar char="§"/>
            </a:pPr>
            <a:r>
              <a:rPr lang="en-US" sz="2800" dirty="0" smtClean="0"/>
              <a:t>100,000 to 300,000 </a:t>
            </a:r>
            <a:r>
              <a:rPr lang="en-US" sz="2800" dirty="0"/>
              <a:t>children are used in prostitution every year in the United States.</a:t>
            </a:r>
          </a:p>
          <a:p>
            <a:pPr marL="228600" indent="-228600" eaLnBrk="0" fontAlgn="base" hangingPunct="0">
              <a:spcBef>
                <a:spcPct val="20000"/>
              </a:spcBef>
              <a:spcAft>
                <a:spcPct val="0"/>
              </a:spcAft>
              <a:buClr>
                <a:srgbClr val="00C3F8"/>
              </a:buClr>
              <a:buFont typeface="Wingdings" pitchFamily="2" charset="2"/>
              <a:buChar char="§"/>
            </a:pPr>
            <a:r>
              <a:rPr lang="en-US" sz="2800" dirty="0"/>
              <a:t>The average age of entry into prostitution is </a:t>
            </a:r>
            <a:r>
              <a:rPr lang="en-US" sz="2800" u="sng" dirty="0"/>
              <a:t>13 years old</a:t>
            </a:r>
            <a:r>
              <a:rPr lang="en-US" sz="2800" dirty="0"/>
              <a:t>.</a:t>
            </a:r>
          </a:p>
          <a:p>
            <a:pPr marL="228600" indent="-228600" eaLnBrk="0" fontAlgn="base" hangingPunct="0">
              <a:spcBef>
                <a:spcPct val="20000"/>
              </a:spcBef>
              <a:spcAft>
                <a:spcPct val="0"/>
              </a:spcAft>
              <a:buClr>
                <a:srgbClr val="00C3F8"/>
              </a:buClr>
              <a:buFont typeface="Wingdings" pitchFamily="2" charset="2"/>
              <a:buChar char="§"/>
            </a:pPr>
            <a:r>
              <a:rPr lang="en-US" sz="2800" dirty="0" smtClean="0"/>
              <a:t>easy targets– </a:t>
            </a:r>
            <a:r>
              <a:rPr lang="en-US" sz="2800" dirty="0"/>
              <a:t>pre-teen and adolescent girls are especially susceptible to the deception of traffickers. </a:t>
            </a:r>
          </a:p>
        </p:txBody>
      </p:sp>
      <p:sp>
        <p:nvSpPr>
          <p:cNvPr id="27655" name="Text Box 7"/>
          <p:cNvSpPr txBox="1">
            <a:spLocks noChangeArrowheads="1"/>
          </p:cNvSpPr>
          <p:nvPr/>
        </p:nvSpPr>
        <p:spPr bwMode="auto">
          <a:xfrm>
            <a:off x="152400" y="1536700"/>
            <a:ext cx="8991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eaLnBrk="0" hangingPunct="0">
              <a:defRPr>
                <a:solidFill>
                  <a:schemeClr val="tx1"/>
                </a:solidFill>
                <a:latin typeface="Arial" pitchFamily="34" charset="0"/>
              </a:defRPr>
            </a:lvl3pPr>
            <a:lvl4pPr eaLnBrk="0" hangingPunct="0">
              <a:defRPr>
                <a:solidFill>
                  <a:schemeClr val="tx1"/>
                </a:solidFill>
                <a:latin typeface="Arial" pitchFamily="34" charset="0"/>
              </a:defRPr>
            </a:lvl4pPr>
            <a:lvl5pPr eaLnBrk="0" hangingPunct="0">
              <a:defRPr>
                <a:solidFill>
                  <a:schemeClr val="tx1"/>
                </a:solidFill>
                <a:latin typeface="Arial" pitchFamily="34" charset="0"/>
              </a:defRPr>
            </a:lvl5pPr>
            <a:lvl6pPr eaLnBrk="0" fontAlgn="base" hangingPunct="0">
              <a:spcBef>
                <a:spcPct val="0"/>
              </a:spcBef>
              <a:spcAft>
                <a:spcPct val="0"/>
              </a:spcAft>
              <a:defRPr>
                <a:solidFill>
                  <a:schemeClr val="tx1"/>
                </a:solidFill>
                <a:latin typeface="Arial" pitchFamily="34" charset="0"/>
              </a:defRPr>
            </a:lvl6pPr>
            <a:lvl7pPr eaLnBrk="0" fontAlgn="base" hangingPunct="0">
              <a:spcBef>
                <a:spcPct val="0"/>
              </a:spcBef>
              <a:spcAft>
                <a:spcPct val="0"/>
              </a:spcAft>
              <a:defRPr>
                <a:solidFill>
                  <a:schemeClr val="tx1"/>
                </a:solidFill>
                <a:latin typeface="Arial" pitchFamily="34" charset="0"/>
              </a:defRPr>
            </a:lvl7pPr>
            <a:lvl8pPr eaLnBrk="0" fontAlgn="base" hangingPunct="0">
              <a:spcBef>
                <a:spcPct val="0"/>
              </a:spcBef>
              <a:spcAft>
                <a:spcPct val="0"/>
              </a:spcAft>
              <a:defRPr>
                <a:solidFill>
                  <a:schemeClr val="tx1"/>
                </a:solidFill>
                <a:latin typeface="Arial" pitchFamily="34" charset="0"/>
              </a:defRPr>
            </a:lvl8pPr>
            <a:lvl9pPr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buClr>
                <a:srgbClr val="0055A5"/>
              </a:buClr>
              <a:buSzPct val="80000"/>
              <a:buFont typeface="Wingdings" pitchFamily="2" charset="2"/>
              <a:buNone/>
              <a:defRPr/>
            </a:pPr>
            <a:r>
              <a:rPr lang="en-US" i="1" dirty="0" smtClean="0">
                <a:solidFill>
                  <a:prstClr val="black"/>
                </a:solidFill>
                <a:effectLst>
                  <a:outerShdw blurRad="38100" dist="38100" dir="2700000" algn="tl">
                    <a:srgbClr val="C0C0C0"/>
                  </a:outerShdw>
                </a:effectLst>
                <a:latin typeface="Calibri" pitchFamily="34" charset="0"/>
              </a:rPr>
              <a:t>     </a:t>
            </a:r>
            <a:endParaRPr lang="en-US" i="1" dirty="0" smtClean="0">
              <a:effectLst>
                <a:outerShdw blurRad="38100" dist="38100" dir="2700000" algn="tl">
                  <a:srgbClr val="C0C0C0"/>
                </a:outerShdw>
              </a:effectLst>
              <a:latin typeface="Calibri" pitchFamily="34" charset="0"/>
            </a:endParaRPr>
          </a:p>
        </p:txBody>
      </p:sp>
      <p:pic>
        <p:nvPicPr>
          <p:cNvPr id="6150" name="Picture 8" descr="Shared Hope International National Report on DMST for distributio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25315">
            <a:off x="444500" y="2935288"/>
            <a:ext cx="2398713" cy="313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252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sz="4000" dirty="0">
                <a:solidFill>
                  <a:schemeClr val="tx1"/>
                </a:solidFill>
              </a:rPr>
              <a:t>Methods of </a:t>
            </a:r>
            <a:br>
              <a:rPr lang="en-US" sz="4000" dirty="0">
                <a:solidFill>
                  <a:schemeClr val="tx1"/>
                </a:solidFill>
              </a:rPr>
            </a:br>
            <a:r>
              <a:rPr lang="en-US" sz="4000" dirty="0">
                <a:solidFill>
                  <a:schemeClr val="tx1"/>
                </a:solidFill>
              </a:rPr>
              <a:t>Recruitment and Trafficking</a:t>
            </a:r>
          </a:p>
        </p:txBody>
      </p:sp>
      <p:sp>
        <p:nvSpPr>
          <p:cNvPr id="338947" name="Rectangle 3"/>
          <p:cNvSpPr>
            <a:spLocks noGrp="1" noChangeArrowheads="1"/>
          </p:cNvSpPr>
          <p:nvPr>
            <p:ph type="body" sz="half" idx="1"/>
          </p:nvPr>
        </p:nvSpPr>
        <p:spPr>
          <a:xfrm>
            <a:off x="228600" y="1676400"/>
            <a:ext cx="4953000" cy="5029200"/>
          </a:xfrm>
        </p:spPr>
        <p:txBody>
          <a:bodyPr/>
          <a:lstStyle/>
          <a:p>
            <a:pPr>
              <a:buClr>
                <a:schemeClr val="tx2"/>
              </a:buClr>
              <a:buSzPct val="95000"/>
              <a:buFont typeface="Wingdings" pitchFamily="2" charset="2"/>
              <a:buChar char="§"/>
            </a:pPr>
            <a:r>
              <a:rPr lang="en-US" sz="2400" b="1">
                <a:solidFill>
                  <a:schemeClr val="folHlink"/>
                </a:solidFill>
              </a:rPr>
              <a:t>Kidnapping</a:t>
            </a:r>
          </a:p>
          <a:p>
            <a:pPr>
              <a:buClr>
                <a:schemeClr val="tx2"/>
              </a:buClr>
              <a:buSzPct val="95000"/>
              <a:buFont typeface="Wingdings" pitchFamily="2" charset="2"/>
              <a:buChar char="§"/>
            </a:pPr>
            <a:r>
              <a:rPr lang="en-US" sz="2400" b="1">
                <a:solidFill>
                  <a:schemeClr val="folHlink"/>
                </a:solidFill>
              </a:rPr>
              <a:t>Deception/Fraud</a:t>
            </a:r>
          </a:p>
          <a:p>
            <a:pPr lvl="1">
              <a:buSzPct val="95000"/>
              <a:buFont typeface="Wingdings" pitchFamily="2" charset="2"/>
              <a:buChar char="§"/>
            </a:pPr>
            <a:r>
              <a:rPr lang="en-US" sz="2400" b="1">
                <a:solidFill>
                  <a:schemeClr val="folHlink"/>
                </a:solidFill>
              </a:rPr>
              <a:t>Newspaper ads</a:t>
            </a:r>
          </a:p>
          <a:p>
            <a:pPr lvl="1">
              <a:buSzPct val="95000"/>
              <a:buFont typeface="Wingdings" pitchFamily="2" charset="2"/>
              <a:buChar char="§"/>
            </a:pPr>
            <a:r>
              <a:rPr lang="en-US" sz="2400" b="1">
                <a:solidFill>
                  <a:schemeClr val="folHlink"/>
                </a:solidFill>
              </a:rPr>
              <a:t>Recruitment by other victims</a:t>
            </a:r>
          </a:p>
          <a:p>
            <a:pPr lvl="1">
              <a:buSzPct val="95000"/>
              <a:buFont typeface="Wingdings" pitchFamily="2" charset="2"/>
              <a:buChar char="§"/>
            </a:pPr>
            <a:r>
              <a:rPr lang="en-US" sz="2400" b="1">
                <a:solidFill>
                  <a:schemeClr val="folHlink"/>
                </a:solidFill>
              </a:rPr>
              <a:t>Falsified travel document</a:t>
            </a:r>
          </a:p>
          <a:p>
            <a:pPr lvl="1">
              <a:buSzPct val="95000"/>
              <a:buFont typeface="Wingdings" pitchFamily="2" charset="2"/>
              <a:buChar char="§"/>
            </a:pPr>
            <a:r>
              <a:rPr lang="en-US" sz="2400" b="1">
                <a:solidFill>
                  <a:schemeClr val="folHlink"/>
                </a:solidFill>
              </a:rPr>
              <a:t>Visa overstays</a:t>
            </a:r>
          </a:p>
          <a:p>
            <a:pPr>
              <a:buClr>
                <a:schemeClr val="tx2"/>
              </a:buClr>
              <a:buSzPct val="95000"/>
              <a:buFont typeface="Wingdings" pitchFamily="2" charset="2"/>
              <a:buChar char="§"/>
            </a:pPr>
            <a:r>
              <a:rPr lang="en-US" sz="2400" b="1">
                <a:solidFill>
                  <a:schemeClr val="folHlink"/>
                </a:solidFill>
              </a:rPr>
              <a:t>Debt bondage</a:t>
            </a:r>
          </a:p>
          <a:p>
            <a:pPr>
              <a:buClr>
                <a:schemeClr val="tx2"/>
              </a:buClr>
              <a:buSzPct val="95000"/>
              <a:buFont typeface="Wingdings" pitchFamily="2" charset="2"/>
              <a:buChar char="§"/>
            </a:pPr>
            <a:r>
              <a:rPr lang="en-US" sz="2400" b="1">
                <a:solidFill>
                  <a:schemeClr val="folHlink"/>
                </a:solidFill>
              </a:rPr>
              <a:t>Parents, family, boyfriends, husbands selling children/wives/relatives</a:t>
            </a:r>
          </a:p>
        </p:txBody>
      </p:sp>
      <p:pic>
        <p:nvPicPr>
          <p:cNvPr id="338948" name="Picture 4" descr="Newpaper Ad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105400" y="1905000"/>
            <a:ext cx="4038600" cy="3971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05770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38948"/>
                                        </p:tgtEl>
                                        <p:attrNameLst>
                                          <p:attrName>style.visibility</p:attrName>
                                        </p:attrNameLst>
                                      </p:cBhvr>
                                      <p:to>
                                        <p:strVal val="visible"/>
                                      </p:to>
                                    </p:set>
                                    <p:animEffect transition="in" filter="fade">
                                      <p:cBhvr>
                                        <p:cTn id="7" dur="2000"/>
                                        <p:tgtEl>
                                          <p:spTgt spid="338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Mobile </a:t>
            </a:r>
            <a:r>
              <a:rPr lang="en-US" sz="3600" dirty="0"/>
              <a:t>technology, the internet </a:t>
            </a:r>
            <a:r>
              <a:rPr lang="en-US" sz="3600" dirty="0" smtClean="0"/>
              <a:t>and TIP</a:t>
            </a:r>
            <a:endParaRPr lang="en-US" sz="3600" dirty="0">
              <a:latin typeface="Garamond" pitchFamily="18" charset="0"/>
            </a:endParaRPr>
          </a:p>
        </p:txBody>
      </p:sp>
      <p:sp>
        <p:nvSpPr>
          <p:cNvPr id="4" name="Content Placeholder 3"/>
          <p:cNvSpPr>
            <a:spLocks noGrp="1"/>
          </p:cNvSpPr>
          <p:nvPr>
            <p:ph sz="half" idx="2"/>
          </p:nvPr>
        </p:nvSpPr>
        <p:spPr/>
        <p:txBody>
          <a:bodyPr>
            <a:normAutofit/>
          </a:bodyPr>
          <a:lstStyle/>
          <a:p>
            <a:endParaRPr lang="en-US" dirty="0" smtClean="0">
              <a:latin typeface="Comic Sans MS" pitchFamily="66" charset="0"/>
              <a:ea typeface="ＭＳ Ｐゴシック" charset="-128"/>
              <a:cs typeface="ＭＳ Ｐゴシック" charset="-128"/>
            </a:endParaRPr>
          </a:p>
          <a:p>
            <a:r>
              <a:rPr lang="en-US" dirty="0"/>
              <a:t>Child porn: </a:t>
            </a:r>
            <a:r>
              <a:rPr lang="en-US" dirty="0" smtClean="0"/>
              <a:t>fastest </a:t>
            </a:r>
            <a:r>
              <a:rPr lang="en-US" dirty="0"/>
              <a:t>growing online industry</a:t>
            </a:r>
          </a:p>
          <a:p>
            <a:r>
              <a:rPr lang="en-US" dirty="0" smtClean="0"/>
              <a:t>Predators  - on cutting </a:t>
            </a:r>
            <a:r>
              <a:rPr lang="en-US" dirty="0"/>
              <a:t>edge of </a:t>
            </a:r>
            <a:r>
              <a:rPr lang="en-US" dirty="0" smtClean="0"/>
              <a:t>technology</a:t>
            </a:r>
          </a:p>
          <a:p>
            <a:r>
              <a:rPr lang="en-US" dirty="0" smtClean="0"/>
              <a:t>Home – </a:t>
            </a:r>
            <a:r>
              <a:rPr lang="en-US" dirty="0"/>
              <a:t>the “virtual brothel” </a:t>
            </a:r>
          </a:p>
          <a:p>
            <a:r>
              <a:rPr lang="en-US" dirty="0"/>
              <a:t>“Sexting” </a:t>
            </a:r>
            <a:endParaRPr lang="en-US" dirty="0" smtClean="0"/>
          </a:p>
          <a:p>
            <a:r>
              <a:rPr lang="en-US" dirty="0" smtClean="0"/>
              <a:t>Apps </a:t>
            </a:r>
          </a:p>
          <a:p>
            <a:endParaRPr lang="en-US" dirty="0" smtClean="0">
              <a:latin typeface="Comic Sans MS" pitchFamily="66" charset="0"/>
              <a:ea typeface="ＭＳ Ｐゴシック" charset="-128"/>
              <a:cs typeface="ＭＳ Ｐゴシック" charset="-128"/>
            </a:endParaRPr>
          </a:p>
          <a:p>
            <a:endParaRPr lang="en-US" dirty="0" smtClean="0">
              <a:latin typeface="Comic Sans MS" pitchFamily="66" charset="0"/>
              <a:ea typeface="ＭＳ Ｐゴシック" charset="-128"/>
              <a:cs typeface="ＭＳ Ｐゴシック" charset="-128"/>
            </a:endParaRPr>
          </a:p>
          <a:p>
            <a:endParaRPr lang="en-US" dirty="0"/>
          </a:p>
        </p:txBody>
      </p:sp>
      <p:pic>
        <p:nvPicPr>
          <p:cNvPr id="6146" name="Picture 2" descr="C:\Documents and Settings\cpowell\Local Settings\Temporary Internet Files\Content.IE5\81CX42SM\MC900294935[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981201"/>
            <a:ext cx="37338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1326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Grooming and cyber seduction</a:t>
            </a:r>
            <a:endParaRPr lang="en-US" dirty="0"/>
          </a:p>
        </p:txBody>
      </p:sp>
      <p:sp>
        <p:nvSpPr>
          <p:cNvPr id="3" name="Content Placeholder 2"/>
          <p:cNvSpPr>
            <a:spLocks noGrp="1"/>
          </p:cNvSpPr>
          <p:nvPr>
            <p:ph sz="half" idx="1"/>
          </p:nvPr>
        </p:nvSpPr>
        <p:spPr/>
        <p:txBody>
          <a:bodyPr>
            <a:noAutofit/>
          </a:bodyPr>
          <a:lstStyle/>
          <a:p>
            <a:r>
              <a:rPr lang="en-US" b="1" dirty="0" smtClean="0"/>
              <a:t>Predators’ risk assessment </a:t>
            </a:r>
          </a:p>
          <a:p>
            <a:pPr lvl="1"/>
            <a:r>
              <a:rPr lang="en-US" sz="2800" b="1" dirty="0" smtClean="0"/>
              <a:t>easy target?</a:t>
            </a:r>
          </a:p>
          <a:p>
            <a:pPr lvl="1"/>
            <a:r>
              <a:rPr lang="en-US" sz="2800" b="1" dirty="0" smtClean="0"/>
              <a:t>introduce a sexually explicit conversation</a:t>
            </a:r>
          </a:p>
          <a:p>
            <a:pPr lvl="1"/>
            <a:r>
              <a:rPr lang="en-US" sz="2800" b="1" dirty="0" smtClean="0"/>
              <a:t>teen willing to engage?</a:t>
            </a:r>
          </a:p>
          <a:p>
            <a:pPr lvl="1"/>
            <a:r>
              <a:rPr lang="en-US" sz="2800" b="1" dirty="0" smtClean="0"/>
              <a:t>send photo?</a:t>
            </a:r>
          </a:p>
          <a:p>
            <a:endParaRPr lang="en-US" sz="2400" dirty="0" smtClean="0"/>
          </a:p>
        </p:txBody>
      </p:sp>
      <p:pic>
        <p:nvPicPr>
          <p:cNvPr id="5122" name="Picture 2" descr="C:\Documents and Settings\cpowell\Local Settings\Temporary Internet Files\Content.IE5\GMGQ1EK6\MP900386296[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38700" y="2647029"/>
            <a:ext cx="3657600" cy="243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577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p:cNvSpPr>
          <p:nvPr>
            <p:ph type="title"/>
          </p:nvPr>
        </p:nvSpPr>
        <p:spPr>
          <a:xfrm>
            <a:off x="381000" y="533400"/>
            <a:ext cx="8229600" cy="825500"/>
          </a:xfrm>
        </p:spPr>
        <p:txBody>
          <a:bodyPr/>
          <a:lstStyle/>
          <a:p>
            <a:r>
              <a:rPr lang="en-US" smtClean="0"/>
              <a:t>Who Are the Traffickers?</a:t>
            </a:r>
          </a:p>
        </p:txBody>
      </p:sp>
      <p:sp>
        <p:nvSpPr>
          <p:cNvPr id="9219" name="Rectangle 3"/>
          <p:cNvSpPr>
            <a:spLocks noGrp="1" noChangeArrowheads="1"/>
          </p:cNvSpPr>
          <p:nvPr>
            <p:ph type="body" idx="1"/>
          </p:nvPr>
        </p:nvSpPr>
        <p:spPr>
          <a:xfrm>
            <a:off x="609600" y="1828800"/>
            <a:ext cx="8229600" cy="4525963"/>
          </a:xfrm>
        </p:spPr>
        <p:txBody>
          <a:bodyPr/>
          <a:lstStyle/>
          <a:p>
            <a:r>
              <a:rPr lang="en-US" sz="2800" dirty="0" smtClean="0"/>
              <a:t>Pimp = Trafficker</a:t>
            </a:r>
          </a:p>
          <a:p>
            <a:r>
              <a:rPr lang="en-US" sz="2800" dirty="0" smtClean="0"/>
              <a:t>Can be a boyfriend, father, mother, brother, uncle, a coach, a teacher or anyone exerting control over a minor, even a peer</a:t>
            </a:r>
          </a:p>
          <a:p>
            <a:r>
              <a:rPr lang="en-US" sz="2800" dirty="0" smtClean="0"/>
              <a:t>Not always organized criminals</a:t>
            </a:r>
          </a:p>
          <a:p>
            <a:r>
              <a:rPr lang="en-US" sz="2800" dirty="0" smtClean="0"/>
              <a:t>Men and women of varying ages</a:t>
            </a:r>
          </a:p>
          <a:p>
            <a:r>
              <a:rPr lang="en-US" sz="2800" dirty="0" smtClean="0"/>
              <a:t>Any ethnicity or race</a:t>
            </a:r>
          </a:p>
          <a:p>
            <a:r>
              <a:rPr lang="en-US" sz="2800" i="1" dirty="0" smtClean="0"/>
              <a:t>Anyone who benefits from the commercial sexual exploitation of a minor or facilitates the commercial sexual exploitation of a minor</a:t>
            </a:r>
          </a:p>
          <a:p>
            <a:endParaRPr lang="en-US" i="1" dirty="0" smtClean="0"/>
          </a:p>
        </p:txBody>
      </p:sp>
    </p:spTree>
    <p:extLst>
      <p:ext uri="{BB962C8B-B14F-4D97-AF65-F5344CB8AC3E}">
        <p14:creationId xmlns:p14="http://schemas.microsoft.com/office/powerpoint/2010/main" val="40177969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p:cNvSpPr>
          <p:nvPr>
            <p:ph type="title"/>
          </p:nvPr>
        </p:nvSpPr>
        <p:spPr/>
        <p:txBody>
          <a:bodyPr/>
          <a:lstStyle/>
          <a:p>
            <a:r>
              <a:rPr lang="en-US" dirty="0" smtClean="0"/>
              <a:t>Pimp Control</a:t>
            </a:r>
          </a:p>
        </p:txBody>
      </p:sp>
      <p:sp>
        <p:nvSpPr>
          <p:cNvPr id="11267" name="Rectangle 3"/>
          <p:cNvSpPr>
            <a:spLocks noGrp="1" noChangeArrowheads="1"/>
          </p:cNvSpPr>
          <p:nvPr>
            <p:ph type="body" idx="1"/>
          </p:nvPr>
        </p:nvSpPr>
        <p:spPr>
          <a:xfrm>
            <a:off x="927100" y="1536700"/>
            <a:ext cx="7289800" cy="4559300"/>
          </a:xfrm>
        </p:spPr>
        <p:txBody>
          <a:bodyPr/>
          <a:lstStyle/>
          <a:p>
            <a:pPr>
              <a:buFont typeface="Wingdings" pitchFamily="2" charset="2"/>
              <a:buNone/>
            </a:pPr>
            <a:r>
              <a:rPr lang="en-US" i="1" dirty="0" smtClean="0"/>
              <a:t>“</a:t>
            </a:r>
            <a:r>
              <a:rPr lang="en-US" sz="2800" i="1" dirty="0" smtClean="0"/>
              <a:t>You'll start to dress her, think for her, own her. If you and your victim are sexually active, slow it down. After sex, take her shopping for one item. Hair and/or nails is fine. She'll develop a feeling of accomplishment. The shopping after a month will be replaced with cash. The love making turns into raw sex. She'll start to crave the intimacy and be willing to get back into your good graces. After you have broken her spirit, she has no sense of self value. Now pimp, put a price tag on the item you have manufactured.”</a:t>
            </a:r>
          </a:p>
          <a:p>
            <a:endParaRPr lang="en-US" dirty="0" smtClean="0"/>
          </a:p>
        </p:txBody>
      </p:sp>
      <p:sp>
        <p:nvSpPr>
          <p:cNvPr id="11268" name="Rectangle 4"/>
          <p:cNvSpPr>
            <a:spLocks noChangeArrowheads="1"/>
          </p:cNvSpPr>
          <p:nvPr/>
        </p:nvSpPr>
        <p:spPr bwMode="auto">
          <a:xfrm>
            <a:off x="1144588" y="6151563"/>
            <a:ext cx="419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20000"/>
              </a:spcBef>
              <a:spcAft>
                <a:spcPct val="0"/>
              </a:spcAft>
              <a:buClr>
                <a:srgbClr val="00C3F8"/>
              </a:buClr>
              <a:buFont typeface="Wingdings" pitchFamily="2" charset="2"/>
              <a:buNone/>
            </a:pPr>
            <a:r>
              <a:rPr lang="en-US" sz="1400" i="1">
                <a:solidFill>
                  <a:prstClr val="black"/>
                </a:solidFill>
              </a:rPr>
              <a:t>The Pimp Game; An Instructional Manual (Royal, 1998),</a:t>
            </a:r>
          </a:p>
        </p:txBody>
      </p:sp>
    </p:spTree>
    <p:extLst>
      <p:ext uri="{BB962C8B-B14F-4D97-AF65-F5344CB8AC3E}">
        <p14:creationId xmlns:p14="http://schemas.microsoft.com/office/powerpoint/2010/main" val="1452964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p:cNvSpPr>
          <p:nvPr>
            <p:ph type="title"/>
          </p:nvPr>
        </p:nvSpPr>
        <p:spPr/>
        <p:txBody>
          <a:bodyPr/>
          <a:lstStyle/>
          <a:p>
            <a:r>
              <a:rPr lang="en-US" dirty="0" smtClean="0"/>
              <a:t>Why don’t victims seek help?</a:t>
            </a:r>
          </a:p>
        </p:txBody>
      </p:sp>
      <p:sp>
        <p:nvSpPr>
          <p:cNvPr id="14339" name="Rectangle 3"/>
          <p:cNvSpPr>
            <a:spLocks noGrp="1" noChangeArrowheads="1"/>
          </p:cNvSpPr>
          <p:nvPr>
            <p:ph type="body" idx="1"/>
          </p:nvPr>
        </p:nvSpPr>
        <p:spPr>
          <a:xfrm>
            <a:off x="698500" y="1358900"/>
            <a:ext cx="7632700" cy="5072063"/>
          </a:xfrm>
        </p:spPr>
        <p:txBody>
          <a:bodyPr/>
          <a:lstStyle/>
          <a:p>
            <a:pPr>
              <a:spcBef>
                <a:spcPct val="0"/>
              </a:spcBef>
            </a:pPr>
            <a:endParaRPr lang="en-US" sz="3200" dirty="0" smtClean="0"/>
          </a:p>
          <a:p>
            <a:pPr>
              <a:spcBef>
                <a:spcPct val="0"/>
              </a:spcBef>
            </a:pPr>
            <a:r>
              <a:rPr lang="en-US" sz="3200" dirty="0" smtClean="0"/>
              <a:t>Captivity, confinement and isolation</a:t>
            </a:r>
          </a:p>
          <a:p>
            <a:pPr>
              <a:spcBef>
                <a:spcPct val="0"/>
              </a:spcBef>
            </a:pPr>
            <a:r>
              <a:rPr lang="en-US" sz="3200" dirty="0" smtClean="0"/>
              <a:t>Use and threat of violence </a:t>
            </a:r>
          </a:p>
          <a:p>
            <a:pPr>
              <a:spcBef>
                <a:spcPct val="0"/>
              </a:spcBef>
            </a:pPr>
            <a:r>
              <a:rPr lang="en-US" sz="3200" dirty="0" smtClean="0"/>
              <a:t>Fear, shame, self-blame and hopelessness</a:t>
            </a:r>
          </a:p>
          <a:p>
            <a:pPr>
              <a:spcBef>
                <a:spcPct val="0"/>
              </a:spcBef>
            </a:pPr>
            <a:r>
              <a:rPr lang="en-US" sz="3200" dirty="0" smtClean="0"/>
              <a:t>Dependency</a:t>
            </a:r>
          </a:p>
          <a:p>
            <a:pPr>
              <a:spcBef>
                <a:spcPct val="0"/>
              </a:spcBef>
            </a:pPr>
            <a:r>
              <a:rPr lang="en-US" dirty="0">
                <a:ea typeface="ＭＳ Ｐゴシック" charset="-128"/>
                <a:cs typeface="ＭＳ Ｐゴシック" charset="-128"/>
              </a:rPr>
              <a:t>Often do not view themselves as a victim</a:t>
            </a:r>
          </a:p>
          <a:p>
            <a:pPr>
              <a:spcBef>
                <a:spcPct val="0"/>
              </a:spcBef>
            </a:pPr>
            <a:r>
              <a:rPr lang="en-US" dirty="0" smtClean="0"/>
              <a:t>Distrust </a:t>
            </a:r>
            <a:r>
              <a:rPr lang="en-US" dirty="0"/>
              <a:t>of service providers &amp; law enforcement</a:t>
            </a:r>
          </a:p>
          <a:p>
            <a:pPr>
              <a:spcBef>
                <a:spcPct val="0"/>
              </a:spcBef>
            </a:pPr>
            <a:endParaRPr lang="en-US" sz="3200" dirty="0" smtClean="0"/>
          </a:p>
          <a:p>
            <a:pPr>
              <a:lnSpc>
                <a:spcPct val="75000"/>
              </a:lnSpc>
              <a:spcBef>
                <a:spcPct val="0"/>
              </a:spcBef>
            </a:pPr>
            <a:endParaRPr lang="en-US" sz="2000" dirty="0" smtClean="0"/>
          </a:p>
          <a:p>
            <a:endParaRPr lang="en-US" dirty="0" smtClean="0"/>
          </a:p>
        </p:txBody>
      </p:sp>
    </p:spTree>
    <p:extLst>
      <p:ext uri="{BB962C8B-B14F-4D97-AF65-F5344CB8AC3E}">
        <p14:creationId xmlns:p14="http://schemas.microsoft.com/office/powerpoint/2010/main" val="18887316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To characterize the epidemic of human trafficking  (TIP) – magnitude, geography, demographics</a:t>
            </a:r>
          </a:p>
          <a:p>
            <a:r>
              <a:rPr lang="en-US" dirty="0" smtClean="0"/>
              <a:t>Identify risk factors,  health consequences, and impact of TIP</a:t>
            </a:r>
          </a:p>
          <a:p>
            <a:r>
              <a:rPr lang="en-US" dirty="0" smtClean="0"/>
              <a:t>Define the role and response of health care professionals </a:t>
            </a:r>
          </a:p>
          <a:p>
            <a:r>
              <a:rPr lang="en-US" dirty="0" smtClean="0"/>
              <a:t>Identify next steps and resources</a:t>
            </a:r>
          </a:p>
          <a:p>
            <a:endParaRPr lang="en-US" dirty="0" smtClean="0"/>
          </a:p>
          <a:p>
            <a:endParaRPr lang="en-US" dirty="0"/>
          </a:p>
        </p:txBody>
      </p:sp>
    </p:spTree>
    <p:extLst>
      <p:ext uri="{BB962C8B-B14F-4D97-AF65-F5344CB8AC3E}">
        <p14:creationId xmlns:p14="http://schemas.microsoft.com/office/powerpoint/2010/main" val="7803593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p:txBody>
          <a:bodyPr/>
          <a:lstStyle/>
          <a:p>
            <a:r>
              <a:rPr lang="en-US" dirty="0" smtClean="0">
                <a:solidFill>
                  <a:schemeClr val="tx1"/>
                </a:solidFill>
              </a:rPr>
              <a:t>Who are the buyers?</a:t>
            </a:r>
            <a:endParaRPr lang="en-US" dirty="0">
              <a:solidFill>
                <a:schemeClr val="tx1"/>
              </a:solidFill>
            </a:endParaRPr>
          </a:p>
        </p:txBody>
      </p:sp>
      <p:sp>
        <p:nvSpPr>
          <p:cNvPr id="343043" name="Rectangle 3"/>
          <p:cNvSpPr>
            <a:spLocks noGrp="1" noChangeArrowheads="1"/>
          </p:cNvSpPr>
          <p:nvPr>
            <p:ph type="body" sz="half" idx="1"/>
          </p:nvPr>
        </p:nvSpPr>
        <p:spPr>
          <a:xfrm>
            <a:off x="457200" y="1600200"/>
            <a:ext cx="4038600" cy="4191000"/>
          </a:xfrm>
        </p:spPr>
        <p:txBody>
          <a:bodyPr/>
          <a:lstStyle/>
          <a:p>
            <a:pPr>
              <a:buFont typeface="Wingdings" pitchFamily="2" charset="2"/>
              <a:buChar char="§"/>
            </a:pPr>
            <a:r>
              <a:rPr lang="en-US" sz="2800">
                <a:solidFill>
                  <a:schemeClr val="folHlink"/>
                </a:solidFill>
                <a:effectLst>
                  <a:outerShdw blurRad="38100" dist="38100" dir="2700000" algn="tl">
                    <a:srgbClr val="FFFFFF"/>
                  </a:outerShdw>
                </a:effectLst>
              </a:rPr>
              <a:t>Men who purchase sex acts are all ages and come from all socioeconomic levels, all occupation categories, and ethnic/racial groups. Their behavior to buy a sex act is a choice.</a:t>
            </a:r>
          </a:p>
        </p:txBody>
      </p:sp>
      <p:pic>
        <p:nvPicPr>
          <p:cNvPr id="343044" name="Picture 4" descr="devil on the shoulder"/>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4876800" y="1447800"/>
            <a:ext cx="4038600" cy="4121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3045" name="Text Box 5"/>
          <p:cNvSpPr txBox="1">
            <a:spLocks noChangeArrowheads="1"/>
          </p:cNvSpPr>
          <p:nvPr/>
        </p:nvSpPr>
        <p:spPr bwMode="auto">
          <a:xfrm>
            <a:off x="838200" y="6096000"/>
            <a:ext cx="6019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chemeClr val="folHlink"/>
                </a:solidFill>
                <a:latin typeface="Arial" pitchFamily="34" charset="0"/>
                <a:cs typeface="Arial" pitchFamily="34" charset="0"/>
              </a:rPr>
              <a:t>Donna Hughes. </a:t>
            </a:r>
            <a:r>
              <a:rPr lang="en-US" sz="1400" i="1">
                <a:solidFill>
                  <a:schemeClr val="folHlink"/>
                </a:solidFill>
                <a:latin typeface="Arial" pitchFamily="34" charset="0"/>
                <a:cs typeface="Arial" pitchFamily="34" charset="0"/>
              </a:rPr>
              <a:t>Best Practices to End Demand</a:t>
            </a:r>
            <a:r>
              <a:rPr lang="en-US" sz="1400">
                <a:solidFill>
                  <a:schemeClr val="folHlink"/>
                </a:solidFill>
                <a:latin typeface="Arial" pitchFamily="34" charset="0"/>
                <a:cs typeface="Arial" pitchFamily="34" charset="0"/>
              </a:rPr>
              <a:t>. 2004.</a:t>
            </a:r>
          </a:p>
        </p:txBody>
      </p:sp>
    </p:spTree>
    <p:extLst>
      <p:ext uri="{BB962C8B-B14F-4D97-AF65-F5344CB8AC3E}">
        <p14:creationId xmlns:p14="http://schemas.microsoft.com/office/powerpoint/2010/main" val="3409601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3045"/>
                                        </p:tgtEl>
                                        <p:attrNameLst>
                                          <p:attrName>style.visibility</p:attrName>
                                        </p:attrNameLst>
                                      </p:cBhvr>
                                      <p:to>
                                        <p:strVal val="visible"/>
                                      </p:to>
                                    </p:set>
                                    <p:animEffect transition="in" filter="fade">
                                      <p:cBhvr>
                                        <p:cTn id="7" dur="2000"/>
                                        <p:tgtEl>
                                          <p:spTgt spid="343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rrowheads="1"/>
          </p:cNvSpPr>
          <p:nvPr>
            <p:ph type="title"/>
          </p:nvPr>
        </p:nvSpPr>
        <p:spPr/>
        <p:txBody>
          <a:bodyPr/>
          <a:lstStyle/>
          <a:p>
            <a:pPr eaLnBrk="1" hangingPunct="1"/>
            <a:r>
              <a:rPr lang="en-US" sz="3200" b="0" dirty="0" smtClean="0">
                <a:ea typeface="ＭＳ Ｐゴシック" charset="-128"/>
                <a:cs typeface="ＭＳ Ｐゴシック" charset="-128"/>
              </a:rPr>
              <a:t>What are the settings for the health problems of trafficked victims ?</a:t>
            </a:r>
            <a:endParaRPr lang="en-US" sz="3200" b="0" dirty="0">
              <a:ea typeface="ＭＳ Ｐゴシック" charset="-128"/>
              <a:cs typeface="ＭＳ Ｐゴシック" charset="-128"/>
            </a:endParaRPr>
          </a:p>
        </p:txBody>
      </p:sp>
      <p:sp>
        <p:nvSpPr>
          <p:cNvPr id="304131" name="Rectangle 3"/>
          <p:cNvSpPr>
            <a:spLocks noGrp="1" noChangeArrowheads="1"/>
          </p:cNvSpPr>
          <p:nvPr>
            <p:ph type="body" sz="half" idx="1"/>
          </p:nvPr>
        </p:nvSpPr>
        <p:spPr/>
        <p:txBody>
          <a:bodyPr/>
          <a:lstStyle/>
          <a:p>
            <a:pPr eaLnBrk="1" hangingPunct="1"/>
            <a:r>
              <a:rPr lang="en-US" sz="2400">
                <a:ea typeface="ＭＳ Ｐゴシック" charset="-128"/>
                <a:cs typeface="ＭＳ Ｐゴシック" charset="-128"/>
              </a:rPr>
              <a:t>Victims suffer from host of physical and psychological problems stemming from:</a:t>
            </a:r>
            <a:r>
              <a:rPr lang="en-US" sz="2800">
                <a:ea typeface="ＭＳ Ｐゴシック" charset="-128"/>
                <a:cs typeface="ＭＳ Ｐゴシック" charset="-128"/>
              </a:rPr>
              <a:t> </a:t>
            </a:r>
          </a:p>
          <a:p>
            <a:pPr lvl="1" eaLnBrk="1" hangingPunct="1"/>
            <a:r>
              <a:rPr lang="en-US" sz="2000" i="1"/>
              <a:t>Inhumane living conditions</a:t>
            </a:r>
          </a:p>
          <a:p>
            <a:pPr lvl="1" eaLnBrk="1" hangingPunct="1"/>
            <a:r>
              <a:rPr lang="en-US" sz="2000" i="1"/>
              <a:t>Poor sanitation</a:t>
            </a:r>
          </a:p>
          <a:p>
            <a:pPr lvl="1" eaLnBrk="1" hangingPunct="1"/>
            <a:r>
              <a:rPr lang="en-US" sz="2000" i="1"/>
              <a:t>Inadequate nutrition</a:t>
            </a:r>
          </a:p>
          <a:p>
            <a:pPr lvl="1" eaLnBrk="1" hangingPunct="1"/>
            <a:r>
              <a:rPr lang="en-US" sz="2000" i="1"/>
              <a:t>Poor personal hygiene</a:t>
            </a:r>
          </a:p>
          <a:p>
            <a:pPr lvl="1" eaLnBrk="1" hangingPunct="1"/>
            <a:r>
              <a:rPr lang="en-US" sz="2000" i="1"/>
              <a:t>Brutal physical and emotional abuse</a:t>
            </a:r>
          </a:p>
          <a:p>
            <a:pPr lvl="1" eaLnBrk="1" hangingPunct="1"/>
            <a:r>
              <a:rPr lang="en-US" sz="2000" i="1"/>
              <a:t>Dangerous workplace conditions</a:t>
            </a:r>
          </a:p>
          <a:p>
            <a:pPr lvl="1" eaLnBrk="1" hangingPunct="1"/>
            <a:r>
              <a:rPr lang="en-US" sz="2000" i="1"/>
              <a:t>General lack of quality medical care</a:t>
            </a:r>
          </a:p>
        </p:txBody>
      </p:sp>
      <p:pic>
        <p:nvPicPr>
          <p:cNvPr id="74756" name="Picture 4"/>
          <p:cNvPicPr>
            <a:picLocks noGrp="1" noChangeAspect="1" noChangeArrowheads="1"/>
          </p:cNvPicPr>
          <p:nvPr>
            <p:ph sz="half" idx="2"/>
          </p:nvPr>
        </p:nvPicPr>
        <p:blipFill>
          <a:blip r:embed="rId3" cstate="print"/>
          <a:srcRect/>
          <a:stretch>
            <a:fillRect/>
          </a:stretch>
        </p:blipFill>
        <p:spPr>
          <a:xfrm>
            <a:off x="4648200" y="3048000"/>
            <a:ext cx="4324350" cy="2335213"/>
          </a:xfrm>
          <a:noFill/>
        </p:spPr>
      </p:pic>
    </p:spTree>
    <p:extLst>
      <p:ext uri="{BB962C8B-B14F-4D97-AF65-F5344CB8AC3E}">
        <p14:creationId xmlns:p14="http://schemas.microsoft.com/office/powerpoint/2010/main" val="12852575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pPr eaLnBrk="1" hangingPunct="1"/>
            <a:r>
              <a:rPr lang="en-US" sz="3600" b="0">
                <a:ea typeface="ＭＳ Ｐゴシック" charset="-128"/>
                <a:cs typeface="ＭＳ Ｐゴシック" charset="-128"/>
              </a:rPr>
              <a:t>Health Issues Associated with Victims of Human Trafficking</a:t>
            </a:r>
          </a:p>
        </p:txBody>
      </p:sp>
      <p:sp>
        <p:nvSpPr>
          <p:cNvPr id="105475" name="Rectangle 3"/>
          <p:cNvSpPr>
            <a:spLocks noGrp="1" noChangeArrowheads="1"/>
          </p:cNvSpPr>
          <p:nvPr>
            <p:ph sz="half" idx="1"/>
          </p:nvPr>
        </p:nvSpPr>
        <p:spPr/>
        <p:txBody>
          <a:bodyPr/>
          <a:lstStyle/>
          <a:p>
            <a:pPr lvl="1">
              <a:buSzPct val="95000"/>
              <a:buFont typeface="Wingdings" pitchFamily="2" charset="2"/>
              <a:buChar char="§"/>
            </a:pPr>
            <a:r>
              <a:rPr lang="en-US" b="1" dirty="0" smtClean="0">
                <a:solidFill>
                  <a:schemeClr val="folHlink"/>
                </a:solidFill>
              </a:rPr>
              <a:t>Drug/alcohol </a:t>
            </a:r>
            <a:r>
              <a:rPr lang="en-US" b="1" dirty="0">
                <a:solidFill>
                  <a:schemeClr val="folHlink"/>
                </a:solidFill>
              </a:rPr>
              <a:t>addiction</a:t>
            </a:r>
          </a:p>
          <a:p>
            <a:pPr lvl="1">
              <a:buSzPct val="95000"/>
              <a:buFont typeface="Wingdings" pitchFamily="2" charset="2"/>
              <a:buChar char="§"/>
            </a:pPr>
            <a:r>
              <a:rPr lang="en-US" b="1" dirty="0">
                <a:solidFill>
                  <a:schemeClr val="folHlink"/>
                </a:solidFill>
              </a:rPr>
              <a:t>Bodily </a:t>
            </a:r>
            <a:r>
              <a:rPr lang="en-US" b="1" dirty="0" smtClean="0">
                <a:solidFill>
                  <a:schemeClr val="folHlink"/>
                </a:solidFill>
              </a:rPr>
              <a:t>injuries, burns</a:t>
            </a:r>
            <a:endParaRPr lang="en-US" b="1" dirty="0">
              <a:solidFill>
                <a:schemeClr val="folHlink"/>
              </a:solidFill>
            </a:endParaRPr>
          </a:p>
          <a:p>
            <a:pPr lvl="1">
              <a:buSzPct val="95000"/>
              <a:buFont typeface="Wingdings" pitchFamily="2" charset="2"/>
              <a:buChar char="§"/>
            </a:pPr>
            <a:r>
              <a:rPr lang="en-US" b="1" dirty="0">
                <a:solidFill>
                  <a:schemeClr val="folHlink"/>
                </a:solidFill>
              </a:rPr>
              <a:t>Traumatic brain injury </a:t>
            </a:r>
          </a:p>
          <a:p>
            <a:pPr lvl="1">
              <a:buSzPct val="95000"/>
              <a:buFont typeface="Wingdings" pitchFamily="2" charset="2"/>
              <a:buChar char="§"/>
            </a:pPr>
            <a:r>
              <a:rPr lang="en-US" b="1" dirty="0" smtClean="0">
                <a:solidFill>
                  <a:schemeClr val="folHlink"/>
                </a:solidFill>
              </a:rPr>
              <a:t>STIs; </a:t>
            </a:r>
            <a:r>
              <a:rPr lang="en-US" b="1" dirty="0" err="1" smtClean="0">
                <a:solidFill>
                  <a:schemeClr val="folHlink"/>
                </a:solidFill>
              </a:rPr>
              <a:t>comm</a:t>
            </a:r>
            <a:r>
              <a:rPr lang="en-US" b="1" dirty="0" smtClean="0">
                <a:solidFill>
                  <a:schemeClr val="folHlink"/>
                </a:solidFill>
              </a:rPr>
              <a:t> disease</a:t>
            </a:r>
            <a:endParaRPr lang="en-US" b="1" dirty="0">
              <a:solidFill>
                <a:schemeClr val="folHlink"/>
              </a:solidFill>
            </a:endParaRPr>
          </a:p>
          <a:p>
            <a:pPr lvl="1">
              <a:buSzPct val="95000"/>
              <a:buFont typeface="Wingdings" pitchFamily="2" charset="2"/>
              <a:buChar char="§"/>
            </a:pPr>
            <a:r>
              <a:rPr lang="en-US" b="1" dirty="0" smtClean="0">
                <a:solidFill>
                  <a:schemeClr val="folHlink"/>
                </a:solidFill>
              </a:rPr>
              <a:t>Reproductive health</a:t>
            </a:r>
          </a:p>
          <a:p>
            <a:pPr lvl="1">
              <a:buSzPct val="95000"/>
              <a:buFont typeface="Wingdings" pitchFamily="2" charset="2"/>
              <a:buChar char="§"/>
            </a:pPr>
            <a:r>
              <a:rPr lang="en-US" b="1" dirty="0" smtClean="0">
                <a:solidFill>
                  <a:schemeClr val="folHlink"/>
                </a:solidFill>
              </a:rPr>
              <a:t>Forced abortions</a:t>
            </a:r>
          </a:p>
          <a:p>
            <a:pPr lvl="1">
              <a:buSzPct val="95000"/>
              <a:buFont typeface="Wingdings" pitchFamily="2" charset="2"/>
              <a:buChar char="§"/>
            </a:pPr>
            <a:r>
              <a:rPr lang="en-US" b="1" dirty="0" smtClean="0">
                <a:solidFill>
                  <a:schemeClr val="folHlink"/>
                </a:solidFill>
              </a:rPr>
              <a:t>Sleep disorders Malnutrition</a:t>
            </a:r>
          </a:p>
          <a:p>
            <a:pPr lvl="1">
              <a:buSzPct val="95000"/>
              <a:buFont typeface="Wingdings" pitchFamily="2" charset="2"/>
              <a:buChar char="§"/>
            </a:pPr>
            <a:r>
              <a:rPr lang="en-US" b="1" dirty="0" smtClean="0">
                <a:solidFill>
                  <a:schemeClr val="folHlink"/>
                </a:solidFill>
              </a:rPr>
              <a:t>Dental trauma</a:t>
            </a:r>
          </a:p>
          <a:p>
            <a:pPr lvl="1">
              <a:buSzPct val="95000"/>
              <a:buFont typeface="Wingdings" pitchFamily="2" charset="2"/>
              <a:buChar char="§"/>
            </a:pPr>
            <a:r>
              <a:rPr lang="en-US" b="1" dirty="0" smtClean="0">
                <a:solidFill>
                  <a:schemeClr val="folHlink"/>
                </a:solidFill>
              </a:rPr>
              <a:t>Occupational hazards</a:t>
            </a:r>
            <a:endParaRPr lang="en-US" b="1" dirty="0">
              <a:solidFill>
                <a:schemeClr val="folHlink"/>
              </a:solidFill>
            </a:endParaRPr>
          </a:p>
        </p:txBody>
      </p:sp>
      <p:pic>
        <p:nvPicPr>
          <p:cNvPr id="80900" name="Content Placeholder 5" descr="1.0788_Pattaya_streetscene1.jpg"/>
          <p:cNvPicPr>
            <a:picLocks noGrp="1" noChangeAspect="1"/>
          </p:cNvPicPr>
          <p:nvPr>
            <p:ph sz="half" idx="2"/>
          </p:nvPr>
        </p:nvPicPr>
        <p:blipFill>
          <a:blip r:embed="rId3" cstate="print"/>
          <a:srcRect t="-34615" b="-34615"/>
          <a:stretch>
            <a:fillRect/>
          </a:stretch>
        </p:blipFill>
        <p:spPr/>
      </p:pic>
      <p:sp>
        <p:nvSpPr>
          <p:cNvPr id="80901" name="TextBox 3"/>
          <p:cNvSpPr txBox="1">
            <a:spLocks noChangeArrowheads="1"/>
          </p:cNvSpPr>
          <p:nvPr/>
        </p:nvSpPr>
        <p:spPr bwMode="auto">
          <a:xfrm>
            <a:off x="4572000" y="5410200"/>
            <a:ext cx="4419600" cy="954088"/>
          </a:xfrm>
          <a:prstGeom prst="rect">
            <a:avLst/>
          </a:prstGeom>
          <a:noFill/>
          <a:ln w="9525">
            <a:noFill/>
            <a:miter lim="800000"/>
            <a:headEnd/>
            <a:tailEnd/>
          </a:ln>
        </p:spPr>
        <p:txBody>
          <a:bodyPr>
            <a:prstTxWarp prst="textNoShape">
              <a:avLst/>
            </a:prstTxWarp>
            <a:spAutoFit/>
          </a:bodyPr>
          <a:lstStyle/>
          <a:p>
            <a:pPr eaLnBrk="0" fontAlgn="base" hangingPunct="0">
              <a:spcBef>
                <a:spcPct val="0"/>
              </a:spcBef>
              <a:spcAft>
                <a:spcPct val="0"/>
              </a:spcAft>
            </a:pPr>
            <a:r>
              <a:rPr lang="en-US" sz="1400">
                <a:solidFill>
                  <a:srgbClr val="FFFFFF"/>
                </a:solidFill>
              </a:rPr>
              <a:t>Silverman, JG, Decker MR, Gupta J, Dharmadhkari A, Seage GR, and Raj J. “Syphilis and Hepatitis B co-infection among HIV infected sex trafficked women and girls, Nepal”. (2008) </a:t>
            </a:r>
            <a:r>
              <a:rPr lang="en-US" sz="1400" i="1">
                <a:solidFill>
                  <a:srgbClr val="FFFFFF"/>
                </a:solidFill>
              </a:rPr>
              <a:t>Emerg Inf Dis</a:t>
            </a:r>
            <a:r>
              <a:rPr lang="en-US" sz="1400">
                <a:solidFill>
                  <a:srgbClr val="FFFFFF"/>
                </a:solidFill>
              </a:rPr>
              <a:t> 14(6):932-934). </a:t>
            </a:r>
          </a:p>
        </p:txBody>
      </p:sp>
    </p:spTree>
    <p:extLst>
      <p:ext uri="{BB962C8B-B14F-4D97-AF65-F5344CB8AC3E}">
        <p14:creationId xmlns:p14="http://schemas.microsoft.com/office/powerpoint/2010/main" val="29486182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a:xfrm>
            <a:off x="762000" y="304800"/>
            <a:ext cx="7772400" cy="1295400"/>
          </a:xfrm>
        </p:spPr>
        <p:txBody>
          <a:bodyPr/>
          <a:lstStyle/>
          <a:p>
            <a:pPr eaLnBrk="1" hangingPunct="1"/>
            <a:r>
              <a:rPr lang="en-US" sz="3600" b="0" dirty="0" smtClean="0">
                <a:ea typeface="ＭＳ Ｐゴシック" charset="-128"/>
                <a:cs typeface="ＭＳ Ｐゴシック" charset="-128"/>
              </a:rPr>
              <a:t>HIV and Victims </a:t>
            </a:r>
            <a:r>
              <a:rPr lang="en-US" sz="3600" b="0" dirty="0">
                <a:ea typeface="ＭＳ Ｐゴシック" charset="-128"/>
                <a:cs typeface="ＭＳ Ｐゴシック" charset="-128"/>
              </a:rPr>
              <a:t>of Human Trafficking</a:t>
            </a:r>
          </a:p>
        </p:txBody>
      </p:sp>
      <p:sp>
        <p:nvSpPr>
          <p:cNvPr id="105475" name="Rectangle 3"/>
          <p:cNvSpPr>
            <a:spLocks noGrp="1" noChangeArrowheads="1"/>
          </p:cNvSpPr>
          <p:nvPr>
            <p:ph type="body" idx="1"/>
          </p:nvPr>
        </p:nvSpPr>
        <p:spPr>
          <a:xfrm>
            <a:off x="990600" y="1828800"/>
            <a:ext cx="7239000" cy="4262438"/>
          </a:xfrm>
        </p:spPr>
        <p:txBody>
          <a:bodyPr/>
          <a:lstStyle/>
          <a:p>
            <a:pPr lvl="1" eaLnBrk="1" hangingPunct="1"/>
            <a:r>
              <a:rPr lang="en-US" dirty="0" smtClean="0"/>
              <a:t>Rates of HIV range from 6 to 20 times normal population</a:t>
            </a:r>
          </a:p>
          <a:p>
            <a:pPr lvl="2" eaLnBrk="1" hangingPunct="1"/>
            <a:r>
              <a:rPr lang="en-US" dirty="0" smtClean="0">
                <a:ea typeface="ＭＳ Ｐゴシック" charset="-128"/>
              </a:rPr>
              <a:t>Rates as high as 80% have been reported</a:t>
            </a:r>
          </a:p>
          <a:p>
            <a:pPr lvl="2" eaLnBrk="1" hangingPunct="1"/>
            <a:endParaRPr lang="en-US" dirty="0" smtClean="0">
              <a:ea typeface="ＭＳ Ｐゴシック" charset="-128"/>
            </a:endParaRPr>
          </a:p>
          <a:p>
            <a:pPr lvl="1" eaLnBrk="1" hangingPunct="1"/>
            <a:r>
              <a:rPr lang="en-US" dirty="0" smtClean="0"/>
              <a:t>Girls </a:t>
            </a:r>
            <a:r>
              <a:rPr lang="en-US" sz="2400" dirty="0" smtClean="0"/>
              <a:t>&lt; 15 </a:t>
            </a:r>
            <a:r>
              <a:rPr lang="en-US" dirty="0" smtClean="0"/>
              <a:t>recruited into sex trafficking in Nepal have a higher risk of HIV than older prostitutes- 61%</a:t>
            </a:r>
          </a:p>
          <a:p>
            <a:pPr lvl="2" eaLnBrk="1" hangingPunct="1"/>
            <a:r>
              <a:rPr lang="en-US" dirty="0" smtClean="0">
                <a:ea typeface="ＭＳ Ｐゴシック" charset="-128"/>
              </a:rPr>
              <a:t>Limited ability to negotiate condom use</a:t>
            </a:r>
          </a:p>
          <a:p>
            <a:pPr lvl="2" eaLnBrk="1" hangingPunct="1"/>
            <a:r>
              <a:rPr lang="en-US" dirty="0" smtClean="0">
                <a:ea typeface="ＭＳ Ｐゴシック" charset="-128"/>
              </a:rPr>
              <a:t>Low levels of awareness of HIV/STI’s</a:t>
            </a:r>
          </a:p>
          <a:p>
            <a:pPr lvl="2" eaLnBrk="1" hangingPunct="1"/>
            <a:r>
              <a:rPr lang="en-US" dirty="0" smtClean="0">
                <a:ea typeface="ＭＳ Ｐゴシック" charset="-128"/>
              </a:rPr>
              <a:t>Subjected to greater violence in sex</a:t>
            </a:r>
          </a:p>
          <a:p>
            <a:pPr lvl="1" eaLnBrk="1" hangingPunct="1"/>
            <a:endParaRPr lang="en-US" dirty="0" smtClean="0"/>
          </a:p>
          <a:p>
            <a:pPr lvl="2" eaLnBrk="1" hangingPunct="1">
              <a:buFont typeface="Wingdings" charset="2"/>
              <a:buNone/>
            </a:pPr>
            <a:endParaRPr lang="en-US"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rrowheads="1"/>
          </p:cNvSpPr>
          <p:nvPr>
            <p:ph type="title"/>
          </p:nvPr>
        </p:nvSpPr>
        <p:spPr/>
        <p:txBody>
          <a:bodyPr/>
          <a:lstStyle/>
          <a:p>
            <a:pPr eaLnBrk="1" hangingPunct="1"/>
            <a:r>
              <a:rPr lang="en-US" sz="3600" b="0" smtClean="0">
                <a:ea typeface="ＭＳ Ｐゴシック" charset="-128"/>
                <a:cs typeface="ＭＳ Ｐゴシック" charset="-128"/>
              </a:rPr>
              <a:t>Mental Health Issues Associated with Victims of Human Trafficking</a:t>
            </a:r>
          </a:p>
        </p:txBody>
      </p:sp>
      <p:sp>
        <p:nvSpPr>
          <p:cNvPr id="306179" name="Rectangle 3"/>
          <p:cNvSpPr>
            <a:spLocks noGrp="1" noChangeArrowheads="1"/>
          </p:cNvSpPr>
          <p:nvPr>
            <p:ph type="body" sz="half" idx="1"/>
          </p:nvPr>
        </p:nvSpPr>
        <p:spPr/>
        <p:txBody>
          <a:bodyPr/>
          <a:lstStyle/>
          <a:p>
            <a:pPr eaLnBrk="1" hangingPunct="1"/>
            <a:r>
              <a:rPr lang="en-US" sz="2400" dirty="0">
                <a:ea typeface="ＭＳ Ｐゴシック" charset="-128"/>
                <a:cs typeface="ＭＳ Ｐゴシック" charset="-128"/>
              </a:rPr>
              <a:t>Substance abuse or addictions</a:t>
            </a:r>
          </a:p>
          <a:p>
            <a:pPr eaLnBrk="1" hangingPunct="1"/>
            <a:r>
              <a:rPr lang="en-US" sz="2400" dirty="0">
                <a:ea typeface="ＭＳ Ｐゴシック" charset="-128"/>
                <a:cs typeface="ＭＳ Ｐゴシック" charset="-128"/>
              </a:rPr>
              <a:t>Psychological trauma </a:t>
            </a:r>
          </a:p>
          <a:p>
            <a:pPr lvl="1" eaLnBrk="1" hangingPunct="1"/>
            <a:r>
              <a:rPr lang="en-US" sz="2000" dirty="0"/>
              <a:t>Daily mental abuse </a:t>
            </a:r>
          </a:p>
          <a:p>
            <a:pPr lvl="1" eaLnBrk="1" hangingPunct="1"/>
            <a:r>
              <a:rPr lang="en-US" sz="2000" dirty="0"/>
              <a:t>Torture </a:t>
            </a:r>
          </a:p>
          <a:p>
            <a:pPr eaLnBrk="1" hangingPunct="1"/>
            <a:r>
              <a:rPr lang="en-US" sz="2400" dirty="0">
                <a:ea typeface="ＭＳ Ｐゴシック" charset="-128"/>
                <a:cs typeface="ＭＳ Ｐゴシック" charset="-128"/>
              </a:rPr>
              <a:t>Psychological problems</a:t>
            </a:r>
          </a:p>
          <a:p>
            <a:pPr lvl="1" eaLnBrk="1" hangingPunct="1"/>
            <a:r>
              <a:rPr lang="en-US" sz="2000" dirty="0"/>
              <a:t>Depression </a:t>
            </a:r>
          </a:p>
          <a:p>
            <a:pPr lvl="1" eaLnBrk="1" hangingPunct="1"/>
            <a:r>
              <a:rPr lang="en-US" sz="2000" dirty="0"/>
              <a:t>Stress-related </a:t>
            </a:r>
            <a:r>
              <a:rPr lang="en-US" sz="2000" dirty="0" smtClean="0"/>
              <a:t>disorders; PTSD</a:t>
            </a:r>
            <a:endParaRPr lang="en-US" sz="2000" dirty="0"/>
          </a:p>
          <a:p>
            <a:pPr lvl="1" eaLnBrk="1" hangingPunct="1"/>
            <a:r>
              <a:rPr lang="en-US" sz="2000" dirty="0"/>
              <a:t>Phobias </a:t>
            </a:r>
          </a:p>
          <a:p>
            <a:pPr lvl="1" eaLnBrk="1" hangingPunct="1"/>
            <a:r>
              <a:rPr lang="en-US" sz="2000" dirty="0"/>
              <a:t>Panic </a:t>
            </a:r>
            <a:r>
              <a:rPr lang="en-US" sz="2000" dirty="0" smtClean="0"/>
              <a:t>attacks</a:t>
            </a:r>
          </a:p>
          <a:p>
            <a:pPr lvl="1" eaLnBrk="1" hangingPunct="1"/>
            <a:r>
              <a:rPr lang="en-US" sz="2000" dirty="0" smtClean="0"/>
              <a:t>Suicide</a:t>
            </a:r>
            <a:endParaRPr lang="en-US" sz="2000" dirty="0"/>
          </a:p>
          <a:p>
            <a:pPr eaLnBrk="1" hangingPunct="1"/>
            <a:endParaRPr lang="en-US" sz="2800" dirty="0">
              <a:ea typeface="ＭＳ Ｐゴシック" charset="-128"/>
              <a:cs typeface="ＭＳ Ｐゴシック" charset="-128"/>
            </a:endParaRPr>
          </a:p>
        </p:txBody>
      </p:sp>
      <p:pic>
        <p:nvPicPr>
          <p:cNvPr id="84996" name="Picture 4"/>
          <p:cNvPicPr>
            <a:picLocks noGrp="1" noChangeAspect="1" noChangeArrowheads="1"/>
          </p:cNvPicPr>
          <p:nvPr>
            <p:ph sz="half" idx="2"/>
          </p:nvPr>
        </p:nvPicPr>
        <p:blipFill>
          <a:blip r:embed="rId3" cstate="print"/>
          <a:srcRect/>
          <a:stretch>
            <a:fillRect/>
          </a:stretch>
        </p:blipFill>
        <p:spPr>
          <a:xfrm>
            <a:off x="5105400" y="1981200"/>
            <a:ext cx="3257550" cy="3257550"/>
          </a:xfrm>
          <a:noFill/>
        </p:spPr>
      </p:pic>
    </p:spTree>
    <p:extLst>
      <p:ext uri="{BB962C8B-B14F-4D97-AF65-F5344CB8AC3E}">
        <p14:creationId xmlns:p14="http://schemas.microsoft.com/office/powerpoint/2010/main" val="410717479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defRPr/>
            </a:pPr>
            <a:r>
              <a:rPr lang="en-US" sz="4000" dirty="0" smtClean="0">
                <a:solidFill>
                  <a:schemeClr val="tx1"/>
                </a:solidFill>
              </a:rPr>
              <a:t>PTSD Among Prostituted Women</a:t>
            </a:r>
          </a:p>
        </p:txBody>
      </p:sp>
      <p:sp>
        <p:nvSpPr>
          <p:cNvPr id="295939" name="Rectangle 3"/>
          <p:cNvSpPr>
            <a:spLocks noGrp="1" noChangeArrowheads="1"/>
          </p:cNvSpPr>
          <p:nvPr>
            <p:ph type="body" idx="1"/>
          </p:nvPr>
        </p:nvSpPr>
        <p:spPr>
          <a:xfrm>
            <a:off x="457200" y="1600200"/>
            <a:ext cx="8229600" cy="3048000"/>
          </a:xfrm>
        </p:spPr>
        <p:txBody>
          <a:bodyPr/>
          <a:lstStyle/>
          <a:p>
            <a:pPr eaLnBrk="1" hangingPunct="1">
              <a:buFont typeface="Wingdings" pitchFamily="2" charset="2"/>
              <a:buNone/>
              <a:defRPr/>
            </a:pPr>
            <a:r>
              <a:rPr lang="en-US" dirty="0" smtClean="0"/>
              <a:t>	</a:t>
            </a:r>
          </a:p>
          <a:p>
            <a:pPr eaLnBrk="1" hangingPunct="1">
              <a:buFont typeface="Wingdings" pitchFamily="2" charset="2"/>
              <a:buNone/>
              <a:defRPr/>
            </a:pPr>
            <a:r>
              <a:rPr lang="en-US" sz="2800" dirty="0" smtClean="0">
                <a:solidFill>
                  <a:schemeClr val="folHlink"/>
                </a:solidFill>
                <a:effectLst>
                  <a:outerShdw blurRad="38100" dist="38100" dir="2700000" algn="tl">
                    <a:srgbClr val="FFFFFF"/>
                  </a:outerShdw>
                </a:effectLst>
              </a:rPr>
              <a:t>In a study of prostituted women from 9 countries, PTSD was 68%, which is in the same range as that of treatment-seeking combat veterans.</a:t>
            </a:r>
          </a:p>
          <a:p>
            <a:pPr eaLnBrk="1" hangingPunct="1">
              <a:buFont typeface="Wingdings" pitchFamily="2" charset="2"/>
              <a:buNone/>
              <a:defRPr/>
            </a:pPr>
            <a:endParaRPr lang="en-US" sz="1000" dirty="0" smtClean="0">
              <a:solidFill>
                <a:schemeClr val="folHlink"/>
              </a:solidFill>
              <a:effectLst>
                <a:outerShdw blurRad="38100" dist="38100" dir="2700000" algn="tl">
                  <a:srgbClr val="FFFFFF"/>
                </a:outerShdw>
              </a:effectLst>
            </a:endParaRPr>
          </a:p>
          <a:p>
            <a:pPr eaLnBrk="1" hangingPunct="1">
              <a:buFont typeface="Wingdings" pitchFamily="2" charset="2"/>
              <a:buNone/>
              <a:defRPr/>
            </a:pPr>
            <a:r>
              <a:rPr lang="en-US" sz="2800" dirty="0" smtClean="0">
                <a:solidFill>
                  <a:schemeClr val="folHlink"/>
                </a:solidFill>
                <a:effectLst>
                  <a:outerShdw blurRad="38100" dist="38100" dir="2700000" algn="tl">
                    <a:srgbClr val="FFFFFF"/>
                  </a:outerShdw>
                </a:effectLst>
              </a:rPr>
              <a:t>	</a:t>
            </a:r>
            <a:r>
              <a:rPr lang="en-US" sz="1400" dirty="0" smtClean="0">
                <a:solidFill>
                  <a:schemeClr val="folHlink"/>
                </a:solidFill>
                <a:effectLst>
                  <a:outerShdw blurRad="38100" dist="38100" dir="2700000" algn="tl">
                    <a:srgbClr val="FFFFFF"/>
                  </a:outerShdw>
                </a:effectLst>
              </a:rPr>
              <a:t>(Farley et al. (2003). Prostitution and Trafficking in Nine Countries: An Update on Violence and Posttraumatic Stress Disorder. </a:t>
            </a:r>
            <a:r>
              <a:rPr lang="en-US" sz="1400" i="1" dirty="0" smtClean="0">
                <a:solidFill>
                  <a:schemeClr val="folHlink"/>
                </a:solidFill>
                <a:effectLst>
                  <a:outerShdw blurRad="38100" dist="38100" dir="2700000" algn="tl">
                    <a:srgbClr val="FFFFFF"/>
                  </a:outerShdw>
                </a:effectLst>
              </a:rPr>
              <a:t>Prostitution, Trafficking, and Traumatic Stress.</a:t>
            </a:r>
            <a:r>
              <a:rPr lang="en-US" sz="1400" dirty="0" smtClean="0">
                <a:solidFill>
                  <a:schemeClr val="folHlink"/>
                </a:solidFill>
                <a:effectLst>
                  <a:outerShdw blurRad="38100" dist="38100" dir="2700000" algn="tl">
                    <a:srgbClr val="FFFFFF"/>
                  </a:outerShdw>
                </a:effectLst>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dirty="0">
                <a:solidFill>
                  <a:schemeClr val="tx1"/>
                </a:solidFill>
              </a:rPr>
              <a:t>The Faces of Prostitution</a:t>
            </a:r>
          </a:p>
        </p:txBody>
      </p:sp>
      <p:pic>
        <p:nvPicPr>
          <p:cNvPr id="302083" name="Picture 3"/>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0" y="1676400"/>
            <a:ext cx="3602038" cy="4583113"/>
          </a:xfrm>
          <a:noFill/>
          <a:ln/>
          <a:extLst>
            <a:ext uri="{91240B29-F687-4F45-9708-019B960494DF}">
              <a14:hiddenLine xmlns:a14="http://schemas.microsoft.com/office/drawing/2010/main" w="12700" cap="flat" cmpd="sng">
                <a:solidFill>
                  <a:schemeClr val="tx1"/>
                </a:solidFill>
                <a:prstDash val="solid"/>
                <a:miter lim="800000"/>
                <a:headEnd type="none" w="sm" len="sm"/>
                <a:tailEnd type="none" w="sm" len="sm"/>
              </a14:hiddenLine>
            </a:ext>
          </a:extLst>
        </p:spPr>
      </p:pic>
      <p:pic>
        <p:nvPicPr>
          <p:cNvPr id="302084" name="Picture 4" descr="photo"/>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l="18091" r="18091"/>
          <a:stretch>
            <a:fillRect/>
          </a:stretch>
        </p:blipFill>
        <p:spPr>
          <a:xfrm>
            <a:off x="3581400" y="1676400"/>
            <a:ext cx="2892425" cy="3709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2085" name="Picture 5" descr="photo"/>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6419850" y="1676400"/>
            <a:ext cx="2724150" cy="3703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2086" name="Text Box 6"/>
          <p:cNvSpPr txBox="1">
            <a:spLocks noChangeArrowheads="1"/>
          </p:cNvSpPr>
          <p:nvPr/>
        </p:nvSpPr>
        <p:spPr bwMode="auto">
          <a:xfrm>
            <a:off x="228600" y="6400800"/>
            <a:ext cx="358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chemeClr val="folHlink"/>
                </a:solidFill>
                <a:latin typeface="Arial" pitchFamily="34" charset="0"/>
                <a:cs typeface="Arial" pitchFamily="34" charset="0"/>
              </a:rPr>
              <a:t>Courtney. </a:t>
            </a:r>
            <a:r>
              <a:rPr lang="en-US" sz="1400" i="1">
                <a:solidFill>
                  <a:schemeClr val="folHlink"/>
                </a:solidFill>
                <a:latin typeface="Arial" pitchFamily="34" charset="0"/>
                <a:cs typeface="Arial" pitchFamily="34" charset="0"/>
              </a:rPr>
              <a:t>The Denver Post</a:t>
            </a:r>
            <a:r>
              <a:rPr lang="en-US" sz="1400">
                <a:solidFill>
                  <a:schemeClr val="folHlink"/>
                </a:solidFill>
                <a:latin typeface="Arial" pitchFamily="34" charset="0"/>
                <a:cs typeface="Arial" pitchFamily="34" charset="0"/>
              </a:rPr>
              <a:t>. 2005.</a:t>
            </a:r>
          </a:p>
        </p:txBody>
      </p:sp>
      <p:sp>
        <p:nvSpPr>
          <p:cNvPr id="302087" name="Text Box 7"/>
          <p:cNvSpPr txBox="1">
            <a:spLocks noChangeArrowheads="1"/>
          </p:cNvSpPr>
          <p:nvPr/>
        </p:nvSpPr>
        <p:spPr bwMode="auto">
          <a:xfrm>
            <a:off x="4038600" y="6324600"/>
            <a:ext cx="464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400">
                <a:solidFill>
                  <a:schemeClr val="folHlink"/>
                </a:solidFill>
                <a:latin typeface="Arial" pitchFamily="34" charset="0"/>
                <a:cs typeface="Arial" pitchFamily="34" charset="0"/>
              </a:rPr>
              <a:t>Melissa. Photos -Pinellas County Police Dept, Florida.</a:t>
            </a:r>
            <a:r>
              <a:rPr lang="en-US" sz="1800">
                <a:latin typeface="Arial" pitchFamily="34" charset="0"/>
                <a:cs typeface="Arial" pitchFamily="34" charset="0"/>
              </a:rPr>
              <a:t> </a:t>
            </a:r>
          </a:p>
        </p:txBody>
      </p:sp>
    </p:spTree>
    <p:extLst>
      <p:ext uri="{BB962C8B-B14F-4D97-AF65-F5344CB8AC3E}">
        <p14:creationId xmlns:p14="http://schemas.microsoft.com/office/powerpoint/2010/main" val="11240091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2083"/>
                                        </p:tgtEl>
                                        <p:attrNameLst>
                                          <p:attrName>style.visibility</p:attrName>
                                        </p:attrNameLst>
                                      </p:cBhvr>
                                      <p:to>
                                        <p:strVal val="visible"/>
                                      </p:to>
                                    </p:set>
                                    <p:animEffect transition="in" filter="fade">
                                      <p:cBhvr>
                                        <p:cTn id="7" dur="2000"/>
                                        <p:tgtEl>
                                          <p:spTgt spid="302083"/>
                                        </p:tgtEl>
                                      </p:cBhvr>
                                    </p:animEffect>
                                  </p:childTnLst>
                                </p:cTn>
                              </p:par>
                              <p:par>
                                <p:cTn id="8" presetID="10" presetClass="entr" presetSubtype="0" fill="hold" nodeType="withEffect">
                                  <p:stCondLst>
                                    <p:cond delay="0"/>
                                  </p:stCondLst>
                                  <p:childTnLst>
                                    <p:set>
                                      <p:cBhvr>
                                        <p:cTn id="9" dur="1" fill="hold">
                                          <p:stCondLst>
                                            <p:cond delay="0"/>
                                          </p:stCondLst>
                                        </p:cTn>
                                        <p:tgtEl>
                                          <p:spTgt spid="302084"/>
                                        </p:tgtEl>
                                        <p:attrNameLst>
                                          <p:attrName>style.visibility</p:attrName>
                                        </p:attrNameLst>
                                      </p:cBhvr>
                                      <p:to>
                                        <p:strVal val="visible"/>
                                      </p:to>
                                    </p:set>
                                    <p:animEffect transition="in" filter="fade">
                                      <p:cBhvr>
                                        <p:cTn id="10" dur="2000"/>
                                        <p:tgtEl>
                                          <p:spTgt spid="302084"/>
                                        </p:tgtEl>
                                      </p:cBhvr>
                                    </p:animEffect>
                                  </p:childTnLst>
                                </p:cTn>
                              </p:par>
                              <p:par>
                                <p:cTn id="11" presetID="10" presetClass="entr" presetSubtype="0" fill="hold" nodeType="withEffect">
                                  <p:stCondLst>
                                    <p:cond delay="0"/>
                                  </p:stCondLst>
                                  <p:childTnLst>
                                    <p:set>
                                      <p:cBhvr>
                                        <p:cTn id="12" dur="1" fill="hold">
                                          <p:stCondLst>
                                            <p:cond delay="0"/>
                                          </p:stCondLst>
                                        </p:cTn>
                                        <p:tgtEl>
                                          <p:spTgt spid="302085"/>
                                        </p:tgtEl>
                                        <p:attrNameLst>
                                          <p:attrName>style.visibility</p:attrName>
                                        </p:attrNameLst>
                                      </p:cBhvr>
                                      <p:to>
                                        <p:strVal val="visible"/>
                                      </p:to>
                                    </p:set>
                                    <p:animEffect transition="in" filter="fade">
                                      <p:cBhvr>
                                        <p:cTn id="13" dur="2000"/>
                                        <p:tgtEl>
                                          <p:spTgt spid="30208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2086"/>
                                        </p:tgtEl>
                                        <p:attrNameLst>
                                          <p:attrName>style.visibility</p:attrName>
                                        </p:attrNameLst>
                                      </p:cBhvr>
                                      <p:to>
                                        <p:strVal val="visible"/>
                                      </p:to>
                                    </p:set>
                                    <p:animEffect transition="in" filter="fade">
                                      <p:cBhvr>
                                        <p:cTn id="16" dur="2000"/>
                                        <p:tgtEl>
                                          <p:spTgt spid="30208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2087"/>
                                        </p:tgtEl>
                                        <p:attrNameLst>
                                          <p:attrName>style.visibility</p:attrName>
                                        </p:attrNameLst>
                                      </p:cBhvr>
                                      <p:to>
                                        <p:strVal val="visible"/>
                                      </p:to>
                                    </p:set>
                                    <p:animEffect transition="in" filter="fade">
                                      <p:cBhvr>
                                        <p:cTn id="19" dur="2000"/>
                                        <p:tgtEl>
                                          <p:spTgt spid="302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6" grpId="0"/>
      <p:bldP spid="30208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pPr eaLnBrk="1" hangingPunct="1">
              <a:defRPr/>
            </a:pPr>
            <a:r>
              <a:rPr lang="en-US" dirty="0"/>
              <a:t>Indirect health effects: </a:t>
            </a:r>
            <a:br>
              <a:rPr lang="en-US" dirty="0"/>
            </a:br>
            <a:r>
              <a:rPr lang="en-US" dirty="0"/>
              <a:t>the children of trafficked </a:t>
            </a:r>
            <a:r>
              <a:rPr lang="en-US" dirty="0" smtClean="0"/>
              <a:t>persons</a:t>
            </a:r>
            <a:endParaRPr lang="en-US" dirty="0" smtClean="0">
              <a:solidFill>
                <a:schemeClr val="tx1"/>
              </a:solidFill>
            </a:endParaRPr>
          </a:p>
        </p:txBody>
      </p:sp>
      <p:sp>
        <p:nvSpPr>
          <p:cNvPr id="340995" name="Rectangle 3"/>
          <p:cNvSpPr>
            <a:spLocks noGrp="1" noChangeArrowheads="1"/>
          </p:cNvSpPr>
          <p:nvPr>
            <p:ph type="body" sz="half" idx="1"/>
          </p:nvPr>
        </p:nvSpPr>
        <p:spPr>
          <a:xfrm>
            <a:off x="228600" y="1600200"/>
            <a:ext cx="4191000" cy="5257800"/>
          </a:xfrm>
        </p:spPr>
        <p:txBody>
          <a:bodyPr/>
          <a:lstStyle/>
          <a:p>
            <a:pPr eaLnBrk="1" hangingPunct="1">
              <a:defRPr/>
            </a:pPr>
            <a:endParaRPr lang="en-US" sz="2000" b="1" dirty="0" smtClean="0"/>
          </a:p>
          <a:p>
            <a:pPr eaLnBrk="1" hangingPunct="1">
              <a:defRPr/>
            </a:pPr>
            <a:r>
              <a:rPr lang="en-US" sz="2000" b="1" dirty="0" smtClean="0"/>
              <a:t>Single </a:t>
            </a:r>
            <a:r>
              <a:rPr lang="en-US" sz="2000" b="1" dirty="0"/>
              <a:t>parent issues</a:t>
            </a:r>
          </a:p>
          <a:p>
            <a:pPr>
              <a:lnSpc>
                <a:spcPct val="90000"/>
              </a:lnSpc>
            </a:pPr>
            <a:r>
              <a:rPr lang="en-US" sz="2000" b="1" dirty="0" smtClean="0"/>
              <a:t>Sleep disorders</a:t>
            </a:r>
            <a:endParaRPr lang="en-US" sz="2000" b="1" dirty="0"/>
          </a:p>
          <a:p>
            <a:pPr>
              <a:lnSpc>
                <a:spcPct val="90000"/>
              </a:lnSpc>
            </a:pPr>
            <a:r>
              <a:rPr lang="en-US" sz="2000" b="1" dirty="0" smtClean="0"/>
              <a:t>Schooling</a:t>
            </a:r>
            <a:endParaRPr lang="en-US" sz="2000" b="1" dirty="0"/>
          </a:p>
          <a:p>
            <a:pPr>
              <a:lnSpc>
                <a:spcPct val="90000"/>
              </a:lnSpc>
            </a:pPr>
            <a:r>
              <a:rPr lang="en-US" sz="2000" b="1" dirty="0" smtClean="0"/>
              <a:t>Health </a:t>
            </a:r>
            <a:r>
              <a:rPr lang="en-US" sz="2000" b="1" dirty="0"/>
              <a:t>care access</a:t>
            </a:r>
          </a:p>
          <a:p>
            <a:pPr>
              <a:lnSpc>
                <a:spcPct val="90000"/>
              </a:lnSpc>
            </a:pPr>
            <a:r>
              <a:rPr lang="en-US" sz="2000" b="1" dirty="0"/>
              <a:t>Witness to sexual violence </a:t>
            </a:r>
            <a:endParaRPr lang="en-US" sz="2000" b="1" dirty="0" smtClean="0"/>
          </a:p>
          <a:p>
            <a:pPr>
              <a:lnSpc>
                <a:spcPct val="90000"/>
              </a:lnSpc>
            </a:pPr>
            <a:r>
              <a:rPr lang="en-US" sz="2000" b="1" dirty="0" smtClean="0"/>
              <a:t>Left </a:t>
            </a:r>
            <a:r>
              <a:rPr lang="en-US" sz="2000" b="1" dirty="0"/>
              <a:t>behind in “raids”</a:t>
            </a:r>
          </a:p>
          <a:p>
            <a:pPr>
              <a:lnSpc>
                <a:spcPct val="90000"/>
              </a:lnSpc>
            </a:pPr>
            <a:r>
              <a:rPr lang="en-US" sz="2000" b="1" dirty="0" smtClean="0"/>
              <a:t>Potential </a:t>
            </a:r>
            <a:r>
              <a:rPr lang="en-US" sz="2000" b="1" dirty="0"/>
              <a:t>target of reprisals </a:t>
            </a:r>
            <a:endParaRPr lang="en-US" sz="2000" b="1" dirty="0" smtClean="0"/>
          </a:p>
          <a:p>
            <a:pPr>
              <a:lnSpc>
                <a:spcPct val="90000"/>
              </a:lnSpc>
            </a:pPr>
            <a:r>
              <a:rPr lang="en-US" sz="2000" b="1" dirty="0" smtClean="0"/>
              <a:t>Ultimately </a:t>
            </a:r>
            <a:r>
              <a:rPr lang="en-US" sz="2000" b="1" dirty="0"/>
              <a:t>vulnerable to being groomed and trafficked</a:t>
            </a:r>
          </a:p>
          <a:p>
            <a:pPr>
              <a:lnSpc>
                <a:spcPct val="90000"/>
              </a:lnSpc>
            </a:pPr>
            <a:endParaRPr lang="en-US" sz="2400" dirty="0" smtClean="0">
              <a:solidFill>
                <a:schemeClr val="folHlink"/>
              </a:solidFill>
              <a:effectLst>
                <a:outerShdw blurRad="38100" dist="38100" dir="2700000" algn="tl">
                  <a:srgbClr val="FFFFFF"/>
                </a:outerShdw>
              </a:effectLst>
            </a:endParaRPr>
          </a:p>
        </p:txBody>
      </p:sp>
      <p:pic>
        <p:nvPicPr>
          <p:cNvPr id="340996" name="Picture 4" descr="Child Asleep on the Street in Thailand"/>
          <p:cNvPicPr>
            <a:picLocks noGrp="1" noChangeAspect="1" noChangeArrowheads="1"/>
          </p:cNvPicPr>
          <p:nvPr>
            <p:ph sz="half" idx="2"/>
          </p:nvPr>
        </p:nvPicPr>
        <p:blipFill>
          <a:blip r:embed="rId3" cstate="print"/>
          <a:srcRect l="7408" r="7408"/>
          <a:stretch>
            <a:fillRect/>
          </a:stretch>
        </p:blipFill>
        <p:spPr>
          <a:xfrm>
            <a:off x="4408488" y="1905000"/>
            <a:ext cx="4735512" cy="3705225"/>
          </a:xfrm>
          <a:noFill/>
        </p:spPr>
      </p:pic>
    </p:spTree>
    <p:extLst>
      <p:ext uri="{BB962C8B-B14F-4D97-AF65-F5344CB8AC3E}">
        <p14:creationId xmlns:p14="http://schemas.microsoft.com/office/powerpoint/2010/main" val="2451519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40996"/>
                                        </p:tgtEl>
                                        <p:attrNameLst>
                                          <p:attrName>style.visibility</p:attrName>
                                        </p:attrNameLst>
                                      </p:cBhvr>
                                      <p:to>
                                        <p:strVal val="visible"/>
                                      </p:to>
                                    </p:set>
                                    <p:animEffect transition="in" filter="fade">
                                      <p:cBhvr>
                                        <p:cTn id="7" dur="2000"/>
                                        <p:tgtEl>
                                          <p:spTgt spid="340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r>
              <a:rPr lang="en-US" dirty="0">
                <a:solidFill>
                  <a:schemeClr val="tx1"/>
                </a:solidFill>
              </a:rPr>
              <a:t>Understanding the Impact</a:t>
            </a:r>
          </a:p>
        </p:txBody>
      </p:sp>
      <p:sp>
        <p:nvSpPr>
          <p:cNvPr id="300035" name="Rectangle 3"/>
          <p:cNvSpPr>
            <a:spLocks noGrp="1" noChangeArrowheads="1"/>
          </p:cNvSpPr>
          <p:nvPr>
            <p:ph type="body" idx="1"/>
          </p:nvPr>
        </p:nvSpPr>
        <p:spPr>
          <a:xfrm>
            <a:off x="304800" y="1600200"/>
            <a:ext cx="4343400" cy="4953000"/>
          </a:xfrm>
        </p:spPr>
        <p:txBody>
          <a:bodyPr/>
          <a:lstStyle/>
          <a:p>
            <a:pPr>
              <a:buFontTx/>
              <a:buNone/>
            </a:pPr>
            <a:r>
              <a:rPr lang="en-US"/>
              <a:t>	</a:t>
            </a:r>
            <a:r>
              <a:rPr lang="en-US" sz="2800" b="1">
                <a:solidFill>
                  <a:schemeClr val="folHlink"/>
                </a:solidFill>
              </a:rPr>
              <a:t>“Sexual trauma is unique from other forms of trauma. It is a violation of the most intimate and personal aspects of the self. One’s own body becomes the setting in which the atrocities are perpetrated . . . .”</a:t>
            </a:r>
          </a:p>
          <a:p>
            <a:endParaRPr lang="en-US" sz="800" b="1">
              <a:solidFill>
                <a:schemeClr val="folHlink"/>
              </a:solidFill>
            </a:endParaRPr>
          </a:p>
          <a:p>
            <a:pPr>
              <a:buFontTx/>
              <a:buNone/>
            </a:pPr>
            <a:r>
              <a:rPr lang="en-US">
                <a:solidFill>
                  <a:schemeClr val="folHlink"/>
                </a:solidFill>
              </a:rPr>
              <a:t>	</a:t>
            </a:r>
            <a:endParaRPr lang="en-US" sz="1400">
              <a:solidFill>
                <a:schemeClr val="folHlink"/>
              </a:solidFill>
            </a:endParaRPr>
          </a:p>
        </p:txBody>
      </p:sp>
      <p:pic>
        <p:nvPicPr>
          <p:cNvPr id="300037" name="Picture 5" descr="cemetarystatue"/>
          <p:cNvPicPr>
            <a:picLocks noChangeAspect="1" noChangeArrowheads="1"/>
          </p:cNvPicPr>
          <p:nvPr/>
        </p:nvPicPr>
        <p:blipFill>
          <a:blip r:embed="rId3" cstate="print">
            <a:extLst>
              <a:ext uri="{28A0092B-C50C-407E-A947-70E740481C1C}">
                <a14:useLocalDpi xmlns:a14="http://schemas.microsoft.com/office/drawing/2010/main" val="0"/>
              </a:ext>
            </a:extLst>
          </a:blip>
          <a:srcRect l="9599"/>
          <a:stretch>
            <a:fillRect/>
          </a:stretch>
        </p:blipFill>
        <p:spPr bwMode="auto">
          <a:xfrm>
            <a:off x="4681538" y="2209800"/>
            <a:ext cx="4462462" cy="370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067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00037"/>
                                        </p:tgtEl>
                                        <p:attrNameLst>
                                          <p:attrName>style.visibility</p:attrName>
                                        </p:attrNameLst>
                                      </p:cBhvr>
                                      <p:to>
                                        <p:strVal val="visible"/>
                                      </p:to>
                                    </p:set>
                                    <p:animEffect transition="in" filter="fade">
                                      <p:cBhvr>
                                        <p:cTn id="7" dur="2000"/>
                                        <p:tgtEl>
                                          <p:spTgt spid="300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The crime scene is… the body</a:t>
            </a:r>
            <a:endParaRPr lang="en-US" dirty="0"/>
          </a:p>
        </p:txBody>
      </p:sp>
      <p:sp>
        <p:nvSpPr>
          <p:cNvPr id="3" name="Subtitle 2"/>
          <p:cNvSpPr>
            <a:spLocks noGrp="1"/>
          </p:cNvSpPr>
          <p:nvPr>
            <p:ph type="subTitle"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en-US">
                <a:ea typeface="ＭＳ Ｐゴシック" charset="-128"/>
                <a:cs typeface="ＭＳ Ｐゴシック" charset="-128"/>
              </a:rPr>
              <a:t>Jill’s Story</a:t>
            </a:r>
          </a:p>
        </p:txBody>
      </p:sp>
      <p:sp>
        <p:nvSpPr>
          <p:cNvPr id="8195" name="Rectangle 3"/>
          <p:cNvSpPr>
            <a:spLocks noGrp="1" noChangeArrowheads="1"/>
          </p:cNvSpPr>
          <p:nvPr>
            <p:ph type="body" sz="half" idx="1"/>
          </p:nvPr>
        </p:nvSpPr>
        <p:spPr/>
        <p:txBody>
          <a:bodyPr/>
          <a:lstStyle/>
          <a:p>
            <a:pPr eaLnBrk="1" hangingPunct="1"/>
            <a:r>
              <a:rPr lang="en-US" sz="2800">
                <a:ea typeface="ＭＳ Ｐゴシック" charset="-128"/>
                <a:cs typeface="ＭＳ Ｐゴシック" charset="-128"/>
              </a:rPr>
              <a:t>Runaway teen at age 14, escaping sexual and physical abuse</a:t>
            </a:r>
          </a:p>
          <a:p>
            <a:pPr eaLnBrk="1" hangingPunct="1"/>
            <a:r>
              <a:rPr lang="en-US" sz="2800">
                <a:ea typeface="ＭＳ Ｐゴシック" charset="-128"/>
                <a:cs typeface="ＭＳ Ｐゴシック" charset="-128"/>
              </a:rPr>
              <a:t>Homeless until approached in a suburban mall by a man named Bruce</a:t>
            </a:r>
          </a:p>
          <a:p>
            <a:pPr eaLnBrk="1" hangingPunct="1"/>
            <a:r>
              <a:rPr lang="en-US" sz="2800">
                <a:ea typeface="ＭＳ Ｐゴシック" charset="-128"/>
                <a:cs typeface="ＭＳ Ｐゴシック" charset="-128"/>
              </a:rPr>
              <a:t>Promised to help and provide work</a:t>
            </a:r>
          </a:p>
          <a:p>
            <a:pPr eaLnBrk="1" hangingPunct="1"/>
            <a:endParaRPr lang="en-US" sz="2800">
              <a:ea typeface="ＭＳ Ｐゴシック" charset="-128"/>
              <a:cs typeface="ＭＳ Ｐゴシック" charset="-128"/>
            </a:endParaRPr>
          </a:p>
        </p:txBody>
      </p:sp>
      <p:pic>
        <p:nvPicPr>
          <p:cNvPr id="21508" name="Picture 4"/>
          <p:cNvPicPr>
            <a:picLocks noGrp="1" noChangeAspect="1" noChangeArrowheads="1"/>
          </p:cNvPicPr>
          <p:nvPr>
            <p:ph type="clipArt" sz="half" idx="2"/>
          </p:nvPr>
        </p:nvPicPr>
        <p:blipFill>
          <a:blip r:embed="rId3" cstate="print"/>
          <a:srcRect/>
          <a:stretch>
            <a:fillRect/>
          </a:stretch>
        </p:blipFill>
        <p:spPr>
          <a:xfrm>
            <a:off x="5181600" y="1676400"/>
            <a:ext cx="3505200" cy="4530725"/>
          </a:xfrm>
        </p:spPr>
      </p:pic>
    </p:spTree>
    <p:extLst>
      <p:ext uri="{BB962C8B-B14F-4D97-AF65-F5344CB8AC3E}">
        <p14:creationId xmlns:p14="http://schemas.microsoft.com/office/powerpoint/2010/main" val="15462733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How do I know if this is a trafficked minor?  </a:t>
            </a:r>
            <a:endParaRPr lang="en-US" dirty="0"/>
          </a:p>
        </p:txBody>
      </p:sp>
      <p:sp>
        <p:nvSpPr>
          <p:cNvPr id="3" name="Subtitle 2"/>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214362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observe….</a:t>
            </a:r>
            <a:endParaRPr lang="en-US" dirty="0"/>
          </a:p>
        </p:txBody>
      </p:sp>
      <p:sp>
        <p:nvSpPr>
          <p:cNvPr id="3" name="Content Placeholder 2"/>
          <p:cNvSpPr>
            <a:spLocks noGrp="1"/>
          </p:cNvSpPr>
          <p:nvPr>
            <p:ph sz="half" idx="1"/>
          </p:nvPr>
        </p:nvSpPr>
        <p:spPr/>
        <p:txBody>
          <a:bodyPr/>
          <a:lstStyle/>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General </a:t>
            </a:r>
            <a:r>
              <a:rPr lang="en-US" dirty="0">
                <a:ea typeface="ＭＳ Ｐゴシック" charset="-128"/>
                <a:cs typeface="ＭＳ Ｐゴシック" charset="-128"/>
              </a:rPr>
              <a:t>identifiers of </a:t>
            </a:r>
            <a:r>
              <a:rPr lang="en-US" dirty="0" smtClean="0">
                <a:ea typeface="ＭＳ Ｐゴシック" charset="-128"/>
                <a:cs typeface="ＭＳ Ｐゴシック" charset="-128"/>
              </a:rPr>
              <a:t>DMST</a:t>
            </a:r>
          </a:p>
          <a:p>
            <a:r>
              <a:rPr lang="en-US" dirty="0" smtClean="0">
                <a:ea typeface="ＭＳ Ｐゴシック" charset="-128"/>
              </a:rPr>
              <a:t>Your initial assessment of patient and accompanying person</a:t>
            </a:r>
            <a:endParaRPr lang="en-US" dirty="0"/>
          </a:p>
        </p:txBody>
      </p:sp>
      <p:pic>
        <p:nvPicPr>
          <p:cNvPr id="3074" name="Picture 2" descr="C:\Documents and Settings\cpowell\Local Settings\Temporary Internet Files\Content.IE5\JW48Z49A\MC900433797[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24643" y="2720324"/>
            <a:ext cx="2285714" cy="2285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38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rrowheads="1"/>
          </p:cNvSpPr>
          <p:nvPr>
            <p:ph type="title"/>
          </p:nvPr>
        </p:nvSpPr>
        <p:spPr/>
        <p:txBody>
          <a:bodyPr/>
          <a:lstStyle/>
          <a:p>
            <a:pPr eaLnBrk="1" hangingPunct="1"/>
            <a:r>
              <a:rPr lang="en-US" sz="3600" b="0">
                <a:ea typeface="ＭＳ Ｐゴシック" charset="-128"/>
                <a:cs typeface="ＭＳ Ｐゴシック" charset="-128"/>
              </a:rPr>
              <a:t>Communicating with Victims of Human Trafficking</a:t>
            </a:r>
          </a:p>
        </p:txBody>
      </p:sp>
      <p:sp>
        <p:nvSpPr>
          <p:cNvPr id="143363" name="Rectangle 3"/>
          <p:cNvSpPr>
            <a:spLocks noGrp="1" noChangeArrowheads="1"/>
          </p:cNvSpPr>
          <p:nvPr>
            <p:ph type="body" idx="1"/>
          </p:nvPr>
        </p:nvSpPr>
        <p:spPr/>
        <p:txBody>
          <a:bodyPr/>
          <a:lstStyle/>
          <a:p>
            <a:pPr eaLnBrk="1" hangingPunct="1"/>
            <a:r>
              <a:rPr lang="en-US" dirty="0" smtClean="0">
                <a:ea typeface="ＭＳ Ｐゴシック" charset="-128"/>
                <a:cs typeface="ＭＳ Ｐゴシック" charset="-128"/>
              </a:rPr>
              <a:t>Before </a:t>
            </a:r>
            <a:r>
              <a:rPr lang="en-US" dirty="0">
                <a:ea typeface="ＭＳ Ｐゴシック" charset="-128"/>
                <a:cs typeface="ＭＳ Ｐゴシック" charset="-128"/>
              </a:rPr>
              <a:t>questioning potential trafficking victim: </a:t>
            </a:r>
          </a:p>
          <a:p>
            <a:pPr lvl="1" eaLnBrk="1" hangingPunct="1"/>
            <a:r>
              <a:rPr lang="en-US" b="1" dirty="0"/>
              <a:t>Isolate</a:t>
            </a:r>
            <a:r>
              <a:rPr lang="en-US" dirty="0"/>
              <a:t> individual</a:t>
            </a:r>
          </a:p>
          <a:p>
            <a:pPr lvl="1" eaLnBrk="1" hangingPunct="1"/>
            <a:r>
              <a:rPr lang="en-US" dirty="0">
                <a:ea typeface="ＭＳ Ｐゴシック" charset="-128"/>
                <a:cs typeface="ＭＳ Ｐゴシック" charset="-128"/>
              </a:rPr>
              <a:t>Remember their training and bonding</a:t>
            </a:r>
          </a:p>
          <a:p>
            <a:pPr eaLnBrk="1" hangingPunct="1"/>
            <a:r>
              <a:rPr lang="en-US" dirty="0" smtClean="0">
                <a:ea typeface="ＭＳ Ｐゴシック" charset="-128"/>
                <a:cs typeface="ＭＳ Ｐゴシック" charset="-128"/>
              </a:rPr>
              <a:t>Give control</a:t>
            </a:r>
          </a:p>
          <a:p>
            <a:pPr eaLnBrk="1" hangingPunct="1"/>
            <a:r>
              <a:rPr lang="en-US" dirty="0" smtClean="0">
                <a:ea typeface="ＭＳ Ｐゴシック" charset="-128"/>
                <a:cs typeface="ＭＳ Ｐゴシック" charset="-128"/>
              </a:rPr>
              <a:t>Inform and inquire</a:t>
            </a:r>
          </a:p>
          <a:p>
            <a:pPr marL="342900" lvl="1" indent="-342900" eaLnBrk="1" hangingPunct="1">
              <a:buClr>
                <a:schemeClr val="hlink"/>
              </a:buClr>
            </a:pPr>
            <a:r>
              <a:rPr lang="en-US" sz="3200" dirty="0">
                <a:ea typeface="ＭＳ Ｐゴシック" charset="-128"/>
                <a:cs typeface="ＭＳ Ｐゴシック" charset="-128"/>
              </a:rPr>
              <a:t>Establish </a:t>
            </a:r>
            <a:r>
              <a:rPr lang="en-US" sz="3200" dirty="0" smtClean="0">
                <a:ea typeface="ＭＳ Ｐゴシック" charset="-128"/>
                <a:cs typeface="ＭＳ Ｐゴシック" charset="-128"/>
              </a:rPr>
              <a:t>trust</a:t>
            </a:r>
          </a:p>
          <a:p>
            <a:pPr marL="342900" lvl="1" indent="-342900" eaLnBrk="1" hangingPunct="1">
              <a:buClr>
                <a:schemeClr val="hlink"/>
              </a:buClr>
            </a:pPr>
            <a:r>
              <a:rPr lang="en-US" sz="3200" dirty="0" smtClean="0">
                <a:ea typeface="ＭＳ Ｐゴシック" charset="-128"/>
                <a:cs typeface="ＭＳ Ｐゴシック" charset="-128"/>
              </a:rPr>
              <a:t>Be patient</a:t>
            </a:r>
          </a:p>
          <a:p>
            <a:pPr marL="342900" lvl="1" indent="-342900" eaLnBrk="1" hangingPunct="1">
              <a:buClr>
                <a:schemeClr val="hlink"/>
              </a:buClr>
            </a:pPr>
            <a:r>
              <a:rPr lang="en-US" sz="3200" dirty="0" smtClean="0">
                <a:ea typeface="ＭＳ Ｐゴシック" charset="-128"/>
                <a:cs typeface="ＭＳ Ｐゴシック" charset="-128"/>
              </a:rPr>
              <a:t>Ask key questions…</a:t>
            </a:r>
            <a:endParaRPr lang="en-US" sz="3200" dirty="0">
              <a:ea typeface="ＭＳ Ｐゴシック" charset="-128"/>
              <a:cs typeface="ＭＳ Ｐゴシック" charset="-128"/>
            </a:endParaRPr>
          </a:p>
          <a:p>
            <a:pPr eaLnBrk="1" hangingPunct="1"/>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3048275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patient...</a:t>
            </a:r>
            <a:endParaRPr lang="en-US" dirty="0"/>
          </a:p>
        </p:txBody>
      </p:sp>
      <p:sp>
        <p:nvSpPr>
          <p:cNvPr id="3" name="Content Placeholder 2"/>
          <p:cNvSpPr>
            <a:spLocks noGrp="1"/>
          </p:cNvSpPr>
          <p:nvPr>
            <p:ph idx="1"/>
          </p:nvPr>
        </p:nvSpPr>
        <p:spPr/>
        <p:txBody>
          <a:bodyPr/>
          <a:lstStyle/>
          <a:p>
            <a:r>
              <a:rPr lang="en-US" dirty="0" smtClean="0"/>
              <a:t>Where do you eat and sleep?</a:t>
            </a:r>
          </a:p>
          <a:p>
            <a:r>
              <a:rPr lang="en-US" dirty="0" smtClean="0"/>
              <a:t>Do you have to ask permission to eat, sleep, go to the bathroom?</a:t>
            </a:r>
          </a:p>
          <a:p>
            <a:r>
              <a:rPr lang="en-US" dirty="0" smtClean="0"/>
              <a:t>Are there locks on your doors and windows?</a:t>
            </a:r>
          </a:p>
          <a:p>
            <a:r>
              <a:rPr lang="en-US" dirty="0" smtClean="0"/>
              <a:t>Has your family been threatened? </a:t>
            </a:r>
          </a:p>
          <a:p>
            <a:r>
              <a:rPr lang="en-US" dirty="0" smtClean="0"/>
              <a:t>Are you known by other names? </a:t>
            </a:r>
          </a:p>
          <a:p>
            <a:r>
              <a:rPr lang="en-US" dirty="0" smtClean="0"/>
              <a:t>Is any one hurting you? Do you feel unsafe? </a:t>
            </a:r>
            <a:endParaRPr lang="en-US" dirty="0"/>
          </a:p>
        </p:txBody>
      </p:sp>
    </p:spTree>
    <p:extLst>
      <p:ext uri="{BB962C8B-B14F-4D97-AF65-F5344CB8AC3E}">
        <p14:creationId xmlns:p14="http://schemas.microsoft.com/office/powerpoint/2010/main" val="36659141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ea typeface="ＭＳ Ｐゴシック" charset="-128"/>
                <a:cs typeface="ＭＳ Ｐゴシック" charset="-128"/>
              </a:rPr>
              <a:t>What do I do if I discover someone who may be a  victim of trafficking?</a:t>
            </a:r>
          </a:p>
        </p:txBody>
      </p:sp>
      <p:sp>
        <p:nvSpPr>
          <p:cNvPr id="4" name="Subtitle 3"/>
          <p:cNvSpPr>
            <a:spLocks noGrp="1"/>
          </p:cNvSpPr>
          <p:nvPr>
            <p:ph type="subTitle" sz="quarter" idx="1"/>
          </p:nvPr>
        </p:nvSpPr>
        <p:spPr/>
        <p:txBody>
          <a:bodyPr/>
          <a:lstStyle/>
          <a:p>
            <a:pPr>
              <a:buFont typeface="Wingdings" charset="2"/>
              <a:buNone/>
            </a:pPr>
            <a:endParaRPr lang="en-US" dirty="0">
              <a:ea typeface="ＭＳ Ｐゴシック" charset="-128"/>
              <a:cs typeface="ＭＳ Ｐゴシック" charset="-128"/>
            </a:endParaRPr>
          </a:p>
        </p:txBody>
      </p:sp>
    </p:spTree>
    <p:extLst>
      <p:ext uri="{BB962C8B-B14F-4D97-AF65-F5344CB8AC3E}">
        <p14:creationId xmlns:p14="http://schemas.microsoft.com/office/powerpoint/2010/main" val="3284086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Hotline (USA)</a:t>
            </a:r>
            <a:endParaRPr lang="en-US" dirty="0"/>
          </a:p>
        </p:txBody>
      </p:sp>
      <p:sp>
        <p:nvSpPr>
          <p:cNvPr id="3" name="Content Placeholder 2"/>
          <p:cNvSpPr>
            <a:spLocks noGrp="1"/>
          </p:cNvSpPr>
          <p:nvPr>
            <p:ph sz="half" idx="1"/>
          </p:nvPr>
        </p:nvSpPr>
        <p:spPr/>
        <p:txBody>
          <a:bodyPr/>
          <a:lstStyle/>
          <a:p>
            <a:endParaRPr lang="en-US" sz="3200" dirty="0">
              <a:solidFill>
                <a:schemeClr val="folHlink"/>
              </a:solidFill>
              <a:effectLst>
                <a:outerShdw blurRad="38100" dist="38100" dir="2700000" algn="tl">
                  <a:srgbClr val="FFFFFF"/>
                </a:outerShdw>
              </a:effectLst>
              <a:latin typeface="Comic Sans MS" pitchFamily="66" charset="0"/>
            </a:endParaRPr>
          </a:p>
          <a:p>
            <a:pPr>
              <a:buNone/>
            </a:pPr>
            <a:r>
              <a:rPr lang="en-US" sz="6000" dirty="0" smtClean="0">
                <a:solidFill>
                  <a:schemeClr val="folHlink"/>
                </a:solidFill>
                <a:effectLst>
                  <a:outerShdw blurRad="38100" dist="38100" dir="2700000" algn="tl">
                    <a:srgbClr val="FFFFFF"/>
                  </a:outerShdw>
                </a:effectLst>
                <a:latin typeface="Comic Sans MS" pitchFamily="66" charset="0"/>
              </a:rPr>
              <a:t>  1-888-3737-888</a:t>
            </a:r>
            <a:endParaRPr lang="en-US" sz="6000" dirty="0">
              <a:solidFill>
                <a:schemeClr val="folHlink"/>
              </a:solidFill>
              <a:effectLst>
                <a:outerShdw blurRad="38100" dist="38100" dir="2700000" algn="tl">
                  <a:srgbClr val="FFFFFF"/>
                </a:outerShdw>
              </a:effectLst>
              <a:latin typeface="Comic Sans MS" pitchFamily="66" charset="0"/>
            </a:endParaRPr>
          </a:p>
          <a:p>
            <a:endParaRPr lang="en-US" dirty="0"/>
          </a:p>
        </p:txBody>
      </p:sp>
      <p:pic>
        <p:nvPicPr>
          <p:cNvPr id="8194" name="Picture 2" descr="C:\Program Files\Microsoft Office\MEDIA\CAGCAT10\j0332268.wm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2057400"/>
            <a:ext cx="3886200" cy="3637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90626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else can I do??</a:t>
            </a:r>
            <a:endParaRPr lang="en-US" dirty="0"/>
          </a:p>
        </p:txBody>
      </p:sp>
      <p:pic>
        <p:nvPicPr>
          <p:cNvPr id="4" name="Picture 2" descr="C:\Documents and Settings\cpowell\Local Settings\Temporary Internet Files\Content.IE5\790I4AZG\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342059"/>
            <a:ext cx="4038599" cy="4772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first steps</a:t>
            </a:r>
            <a:endParaRPr lang="en-US" dirty="0"/>
          </a:p>
        </p:txBody>
      </p:sp>
      <p:sp>
        <p:nvSpPr>
          <p:cNvPr id="3" name="Content Placeholder 2"/>
          <p:cNvSpPr>
            <a:spLocks noGrp="1"/>
          </p:cNvSpPr>
          <p:nvPr>
            <p:ph sz="half" idx="1"/>
          </p:nvPr>
        </p:nvSpPr>
        <p:spPr/>
        <p:txBody>
          <a:bodyPr>
            <a:normAutofit lnSpcReduction="10000"/>
          </a:bodyPr>
          <a:lstStyle/>
          <a:p>
            <a:r>
              <a:rPr lang="en-US" sz="2600" b="1" dirty="0" smtClean="0"/>
              <a:t>Reflect</a:t>
            </a:r>
          </a:p>
          <a:p>
            <a:pPr lvl="1"/>
            <a:r>
              <a:rPr lang="en-US" sz="2600" b="1" dirty="0" smtClean="0"/>
              <a:t>Slaveryfootprint.org</a:t>
            </a:r>
          </a:p>
          <a:p>
            <a:r>
              <a:rPr lang="en-US" sz="2600" b="1" dirty="0" smtClean="0"/>
              <a:t>Learn</a:t>
            </a:r>
          </a:p>
          <a:p>
            <a:pPr lvl="1"/>
            <a:r>
              <a:rPr lang="en-US" sz="2600" b="1" dirty="0" smtClean="0"/>
              <a:t>SAFE;  </a:t>
            </a:r>
            <a:r>
              <a:rPr lang="en-US" sz="2600" b="1" dirty="0" err="1" smtClean="0"/>
              <a:t>VoT</a:t>
            </a:r>
            <a:r>
              <a:rPr lang="en-US" sz="2600" b="1" dirty="0" smtClean="0"/>
              <a:t>; R and R</a:t>
            </a:r>
          </a:p>
          <a:p>
            <a:r>
              <a:rPr lang="en-US" sz="2600" b="1" dirty="0" smtClean="0"/>
              <a:t>Know your community resources</a:t>
            </a:r>
            <a:endParaRPr lang="en-US" sz="2600" b="1" dirty="0"/>
          </a:p>
          <a:p>
            <a:pPr lvl="1"/>
            <a:r>
              <a:rPr lang="en-US" sz="2600" b="1" dirty="0" smtClean="0"/>
              <a:t>Law enforcement</a:t>
            </a:r>
            <a:endParaRPr lang="en-US" sz="2600" b="1" dirty="0"/>
          </a:p>
          <a:p>
            <a:r>
              <a:rPr lang="en-US" sz="2600" b="1" dirty="0" smtClean="0"/>
              <a:t>Address demand</a:t>
            </a:r>
            <a:endParaRPr lang="en-US" sz="2600" b="1" dirty="0"/>
          </a:p>
          <a:p>
            <a:r>
              <a:rPr lang="en-US" sz="2600" b="1" dirty="0" smtClean="0"/>
              <a:t>Serve/Give</a:t>
            </a:r>
            <a:endParaRPr lang="en-US" sz="2600" b="1" dirty="0"/>
          </a:p>
          <a:p>
            <a:r>
              <a:rPr lang="en-US" sz="2600" b="1" dirty="0" smtClean="0"/>
              <a:t>Report </a:t>
            </a:r>
            <a:endParaRPr lang="en-US" sz="2600" b="1" dirty="0"/>
          </a:p>
          <a:p>
            <a:endParaRPr lang="en-US" dirty="0"/>
          </a:p>
        </p:txBody>
      </p:sp>
      <p:pic>
        <p:nvPicPr>
          <p:cNvPr id="2050" name="Picture 2" descr="C:\Documents and Settings\cpowell\Local Settings\Temporary Internet Files\Content.IE5\GMGQ1EK6\MP900422533[1].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843881"/>
            <a:ext cx="4038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1461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So, how many slaves are working for you?</a:t>
            </a:r>
          </a:p>
        </p:txBody>
      </p:sp>
      <p:sp>
        <p:nvSpPr>
          <p:cNvPr id="4" name="Content Placeholder 3"/>
          <p:cNvSpPr>
            <a:spLocks noGrp="1"/>
          </p:cNvSpPr>
          <p:nvPr>
            <p:ph sz="half" idx="2"/>
          </p:nvPr>
        </p:nvSpPr>
        <p:spPr/>
        <p:txBody>
          <a:bodyPr/>
          <a:lstStyle/>
          <a:p>
            <a:endParaRPr lang="en-US" dirty="0" smtClean="0"/>
          </a:p>
          <a:p>
            <a:endParaRPr lang="en-US" dirty="0"/>
          </a:p>
          <a:p>
            <a:endParaRPr lang="en-US" dirty="0" smtClean="0"/>
          </a:p>
          <a:p>
            <a:r>
              <a:rPr lang="en-US" sz="3200" b="1" dirty="0" smtClean="0"/>
              <a:t>Slaveryfootprint.org</a:t>
            </a:r>
            <a:endParaRPr lang="en-US" sz="3200" b="1" dirty="0"/>
          </a:p>
          <a:p>
            <a:endParaRPr lang="en-US" dirty="0"/>
          </a:p>
        </p:txBody>
      </p:sp>
      <p:pic>
        <p:nvPicPr>
          <p:cNvPr id="1026" name="Picture 2" descr="C:\Documents and Settings\cpowell\Local Settings\Temporary Internet Files\Content.IE5\ZVQYG7AM\MC900048133[1].wmf"/>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590800"/>
            <a:ext cx="2362199" cy="231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6997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referrals</a:t>
            </a:r>
            <a:endParaRPr lang="en-US" dirty="0"/>
          </a:p>
        </p:txBody>
      </p:sp>
      <p:sp>
        <p:nvSpPr>
          <p:cNvPr id="3" name="Content Placeholder 2"/>
          <p:cNvSpPr>
            <a:spLocks noGrp="1"/>
          </p:cNvSpPr>
          <p:nvPr>
            <p:ph sz="half" idx="1"/>
          </p:nvPr>
        </p:nvSpPr>
        <p:spPr/>
        <p:txBody>
          <a:bodyPr>
            <a:normAutofit/>
          </a:bodyPr>
          <a:lstStyle/>
          <a:p>
            <a:r>
              <a:rPr lang="en-US" dirty="0" smtClean="0"/>
              <a:t>Know your local resources</a:t>
            </a:r>
          </a:p>
          <a:p>
            <a:r>
              <a:rPr lang="en-US" dirty="0" smtClean="0"/>
              <a:t>Make a list of name and phone numbers to call. </a:t>
            </a:r>
          </a:p>
          <a:p>
            <a:r>
              <a:rPr lang="en-US" dirty="0" smtClean="0"/>
              <a:t>Shelters and safe houses</a:t>
            </a:r>
          </a:p>
          <a:p>
            <a:r>
              <a:rPr lang="en-US" dirty="0" smtClean="0"/>
              <a:t>Hotlines</a:t>
            </a:r>
          </a:p>
          <a:p>
            <a:r>
              <a:rPr lang="en-US" dirty="0" smtClean="0"/>
              <a:t>Local clergy and other organizations</a:t>
            </a:r>
            <a:endParaRPr lang="en-US" dirty="0"/>
          </a:p>
        </p:txBody>
      </p:sp>
      <p:pic>
        <p:nvPicPr>
          <p:cNvPr id="16386" name="Picture 2" descr="C:\Users\Clydette\AppData\Local\Microsoft\Windows\Temporary Internet Files\Content.IE5\728BITF0\MC900231381[1].wmf"/>
          <p:cNvPicPr>
            <a:picLocks noGrp="1" noChangeAspect="1" noChangeArrowheads="1"/>
          </p:cNvPicPr>
          <p:nvPr>
            <p:ph sz="half" idx="2"/>
          </p:nvPr>
        </p:nvPicPr>
        <p:blipFill>
          <a:blip r:embed="rId2" cstate="print"/>
          <a:srcRect/>
          <a:stretch>
            <a:fillRect/>
          </a:stretch>
        </p:blipFill>
        <p:spPr bwMode="auto">
          <a:xfrm>
            <a:off x="5007698" y="2398029"/>
            <a:ext cx="3319604" cy="293030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p:txBody>
          <a:bodyPr/>
          <a:lstStyle/>
          <a:p>
            <a:pPr eaLnBrk="1" hangingPunct="1"/>
            <a:r>
              <a:rPr lang="en-US">
                <a:ea typeface="ＭＳ Ｐゴシック" charset="-128"/>
                <a:cs typeface="ＭＳ Ｐゴシック" charset="-128"/>
              </a:rPr>
              <a:t>Jill’s Story</a:t>
            </a:r>
          </a:p>
        </p:txBody>
      </p:sp>
      <p:sp>
        <p:nvSpPr>
          <p:cNvPr id="17411" name="Rectangle 3"/>
          <p:cNvSpPr>
            <a:spLocks noGrp="1" noChangeArrowheads="1"/>
          </p:cNvSpPr>
          <p:nvPr>
            <p:ph type="body" sz="half" idx="1"/>
          </p:nvPr>
        </p:nvSpPr>
        <p:spPr/>
        <p:txBody>
          <a:bodyPr/>
          <a:lstStyle/>
          <a:p>
            <a:pPr eaLnBrk="1" hangingPunct="1"/>
            <a:endParaRPr lang="en-US" sz="2800" dirty="0" smtClean="0">
              <a:ea typeface="ＭＳ Ｐゴシック" charset="-128"/>
              <a:cs typeface="ＭＳ Ｐゴシック" charset="-128"/>
            </a:endParaRPr>
          </a:p>
          <a:p>
            <a:pPr eaLnBrk="1" hangingPunct="1"/>
            <a:r>
              <a:rPr lang="en-US" sz="2800" dirty="0" smtClean="0">
                <a:ea typeface="ＭＳ Ｐゴシック" charset="-128"/>
                <a:cs typeface="ＭＳ Ｐゴシック" charset="-128"/>
              </a:rPr>
              <a:t>What are some signs that might have tipped you off that Jill was a TIP victim?</a:t>
            </a:r>
          </a:p>
          <a:p>
            <a:pPr eaLnBrk="1" hangingPunct="1"/>
            <a:endParaRPr lang="en-US" sz="2800" dirty="0" smtClean="0">
              <a:ea typeface="ＭＳ Ｐゴシック" charset="-128"/>
              <a:cs typeface="ＭＳ Ｐゴシック" charset="-128"/>
            </a:endParaRPr>
          </a:p>
          <a:p>
            <a:pPr eaLnBrk="1" hangingPunct="1"/>
            <a:r>
              <a:rPr lang="en-US" sz="2800" dirty="0">
                <a:ea typeface="ＭＳ Ｐゴシック" charset="-128"/>
                <a:cs typeface="ＭＳ Ｐゴシック" charset="-128"/>
              </a:rPr>
              <a:t>What could </a:t>
            </a:r>
            <a:r>
              <a:rPr lang="en-US" sz="2800" dirty="0" smtClean="0">
                <a:ea typeface="ＭＳ Ｐゴシック" charset="-128"/>
                <a:cs typeface="ＭＳ Ｐゴシック" charset="-128"/>
              </a:rPr>
              <a:t>have </a:t>
            </a:r>
            <a:r>
              <a:rPr lang="en-US" sz="2800" dirty="0">
                <a:ea typeface="ＭＳ Ｐゴシック" charset="-128"/>
                <a:cs typeface="ＭＳ Ｐゴシック" charset="-128"/>
              </a:rPr>
              <a:t>been done to </a:t>
            </a:r>
            <a:r>
              <a:rPr lang="en-US" sz="2800" dirty="0" smtClean="0">
                <a:ea typeface="ＭＳ Ｐゴシック" charset="-128"/>
                <a:cs typeface="ＭＳ Ｐゴシック" charset="-128"/>
              </a:rPr>
              <a:t>look further into this </a:t>
            </a:r>
            <a:r>
              <a:rPr lang="en-US" sz="2800" dirty="0">
                <a:ea typeface="ＭＳ Ｐゴシック" charset="-128"/>
                <a:cs typeface="ＭＳ Ｐゴシック" charset="-128"/>
              </a:rPr>
              <a:t>possibility?</a:t>
            </a:r>
          </a:p>
          <a:p>
            <a:pPr eaLnBrk="1" hangingPunct="1"/>
            <a:endParaRPr lang="en-US" sz="2800" dirty="0" smtClean="0">
              <a:ea typeface="ＭＳ Ｐゴシック" charset="-128"/>
              <a:cs typeface="ＭＳ Ｐゴシック" charset="-128"/>
            </a:endParaRPr>
          </a:p>
          <a:p>
            <a:pPr eaLnBrk="1" hangingPunct="1"/>
            <a:endParaRPr lang="en-US" sz="2800" dirty="0" smtClean="0">
              <a:ea typeface="ＭＳ Ｐゴシック" charset="-128"/>
              <a:cs typeface="ＭＳ Ｐゴシック" charset="-128"/>
            </a:endParaRPr>
          </a:p>
        </p:txBody>
      </p:sp>
      <p:pic>
        <p:nvPicPr>
          <p:cNvPr id="31748" name="Picture 4"/>
          <p:cNvPicPr>
            <a:picLocks noGrp="1" noChangeAspect="1" noChangeArrowheads="1"/>
          </p:cNvPicPr>
          <p:nvPr>
            <p:ph type="clipArt" sz="half" idx="2"/>
          </p:nvPr>
        </p:nvPicPr>
        <p:blipFill>
          <a:blip r:embed="rId3" cstate="print"/>
          <a:srcRect/>
          <a:stretch>
            <a:fillRect/>
          </a:stretch>
        </p:blipFill>
        <p:spPr>
          <a:xfrm>
            <a:off x="5181600" y="1676400"/>
            <a:ext cx="3505200" cy="4530725"/>
          </a:xfrm>
        </p:spPr>
      </p:pic>
    </p:spTree>
    <p:extLst>
      <p:ext uri="{BB962C8B-B14F-4D97-AF65-F5344CB8AC3E}">
        <p14:creationId xmlns:p14="http://schemas.microsoft.com/office/powerpoint/2010/main" val="64377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Ideas for </a:t>
            </a:r>
            <a:r>
              <a:rPr lang="en-US" dirty="0" smtClean="0">
                <a:solidFill>
                  <a:schemeClr val="tx1"/>
                </a:solidFill>
              </a:rPr>
              <a:t>Action</a:t>
            </a:r>
            <a:endParaRPr lang="en-US" dirty="0"/>
          </a:p>
        </p:txBody>
      </p:sp>
      <p:sp>
        <p:nvSpPr>
          <p:cNvPr id="3" name="Content Placeholder 2"/>
          <p:cNvSpPr>
            <a:spLocks noGrp="1"/>
          </p:cNvSpPr>
          <p:nvPr>
            <p:ph idx="1"/>
          </p:nvPr>
        </p:nvSpPr>
        <p:spPr/>
        <p:txBody>
          <a:bodyPr/>
          <a:lstStyle/>
          <a:p>
            <a:r>
              <a:rPr lang="en-US" dirty="0"/>
              <a:t>Get training</a:t>
            </a:r>
          </a:p>
          <a:p>
            <a:r>
              <a:rPr lang="en-US" dirty="0"/>
              <a:t>Give/support</a:t>
            </a:r>
          </a:p>
          <a:p>
            <a:r>
              <a:rPr lang="en-US" dirty="0" smtClean="0"/>
              <a:t>Know the internet  and mobile technology –yours and theirs</a:t>
            </a:r>
          </a:p>
          <a:p>
            <a:r>
              <a:rPr lang="en-US" dirty="0" smtClean="0"/>
              <a:t>Reach out through survivor programs</a:t>
            </a:r>
          </a:p>
          <a:p>
            <a:r>
              <a:rPr lang="en-US" dirty="0" smtClean="0"/>
              <a:t>Address </a:t>
            </a:r>
            <a:r>
              <a:rPr lang="en-US" dirty="0"/>
              <a:t>demand</a:t>
            </a:r>
          </a:p>
          <a:p>
            <a:endParaRPr lang="en-US" dirty="0" smtClean="0"/>
          </a:p>
        </p:txBody>
      </p:sp>
    </p:spTree>
    <p:extLst>
      <p:ext uri="{BB962C8B-B14F-4D97-AF65-F5344CB8AC3E}">
        <p14:creationId xmlns:p14="http://schemas.microsoft.com/office/powerpoint/2010/main" val="37429362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tx1"/>
                </a:solidFill>
              </a:rPr>
              <a:t>Fight demand</a:t>
            </a:r>
            <a:endParaRPr lang="en-US" sz="4000" dirty="0">
              <a:solidFill>
                <a:schemeClr val="tx1"/>
              </a:solidFill>
            </a:endParaRPr>
          </a:p>
        </p:txBody>
      </p:sp>
      <p:sp>
        <p:nvSpPr>
          <p:cNvPr id="3" name="Content Placeholder 2"/>
          <p:cNvSpPr>
            <a:spLocks noGrp="1"/>
          </p:cNvSpPr>
          <p:nvPr>
            <p:ph idx="1"/>
          </p:nvPr>
        </p:nvSpPr>
        <p:spPr/>
        <p:txBody>
          <a:bodyPr/>
          <a:lstStyle/>
          <a:p>
            <a:r>
              <a:rPr lang="en-US" sz="2400" b="1" dirty="0" smtClean="0">
                <a:solidFill>
                  <a:schemeClr val="folHlink"/>
                </a:solidFill>
              </a:rPr>
              <a:t>Fight </a:t>
            </a:r>
            <a:r>
              <a:rPr lang="en-US" sz="2400" b="1" dirty="0">
                <a:solidFill>
                  <a:schemeClr val="folHlink"/>
                </a:solidFill>
              </a:rPr>
              <a:t>internet pornography</a:t>
            </a:r>
          </a:p>
          <a:p>
            <a:pPr>
              <a:buFont typeface="Wingdings" pitchFamily="2" charset="2"/>
              <a:buChar char="§"/>
            </a:pPr>
            <a:r>
              <a:rPr lang="en-US" sz="2400" b="1" dirty="0">
                <a:solidFill>
                  <a:schemeClr val="folHlink"/>
                </a:solidFill>
              </a:rPr>
              <a:t>Advocate laws that criminalize demand </a:t>
            </a:r>
          </a:p>
          <a:p>
            <a:pPr lvl="1">
              <a:buFont typeface="Wingdings" pitchFamily="2" charset="2"/>
              <a:buChar char="§"/>
            </a:pPr>
            <a:r>
              <a:rPr lang="en-US" sz="2400" b="1" dirty="0">
                <a:solidFill>
                  <a:schemeClr val="folHlink"/>
                </a:solidFill>
              </a:rPr>
              <a:t>Billboards with pictures of men arrested for soliciting</a:t>
            </a:r>
          </a:p>
          <a:p>
            <a:pPr lvl="1">
              <a:buFont typeface="Wingdings" pitchFamily="2" charset="2"/>
              <a:buChar char="§"/>
            </a:pPr>
            <a:r>
              <a:rPr lang="en-US" sz="2400" b="1" dirty="0">
                <a:solidFill>
                  <a:schemeClr val="folHlink"/>
                </a:solidFill>
              </a:rPr>
              <a:t>Impounding cars of men arrested for soliciting</a:t>
            </a:r>
          </a:p>
          <a:p>
            <a:pPr lvl="1">
              <a:buFont typeface="Wingdings" pitchFamily="2" charset="2"/>
              <a:buChar char="§"/>
            </a:pPr>
            <a:r>
              <a:rPr lang="en-US" sz="2400" b="1" dirty="0">
                <a:solidFill>
                  <a:schemeClr val="folHlink"/>
                </a:solidFill>
              </a:rPr>
              <a:t>Johns schools</a:t>
            </a:r>
          </a:p>
          <a:p>
            <a:pPr>
              <a:buFont typeface="Wingdings" pitchFamily="2" charset="2"/>
              <a:buChar char="§"/>
            </a:pPr>
            <a:r>
              <a:rPr lang="en-US" sz="2400" b="1" dirty="0">
                <a:solidFill>
                  <a:schemeClr val="folHlink"/>
                </a:solidFill>
              </a:rPr>
              <a:t>Sex addiction treatment programs </a:t>
            </a:r>
          </a:p>
          <a:p>
            <a:pPr>
              <a:buFont typeface="Wingdings" pitchFamily="2" charset="2"/>
              <a:buChar char="§"/>
            </a:pPr>
            <a:r>
              <a:rPr lang="en-US" sz="2400" b="1" dirty="0">
                <a:solidFill>
                  <a:schemeClr val="folHlink"/>
                </a:solidFill>
              </a:rPr>
              <a:t>Oppose legalization of prostitution</a:t>
            </a:r>
          </a:p>
          <a:p>
            <a:pPr>
              <a:buFont typeface="Wingdings" pitchFamily="2" charset="2"/>
              <a:buChar char="§"/>
            </a:pPr>
            <a:r>
              <a:rPr lang="en-US" sz="2400" b="1" dirty="0">
                <a:solidFill>
                  <a:schemeClr val="folHlink"/>
                </a:solidFill>
              </a:rPr>
              <a:t>Street outreach to potential “johns” passing out literature</a:t>
            </a:r>
          </a:p>
          <a:p>
            <a:endParaRPr lang="en-US" dirty="0"/>
          </a:p>
        </p:txBody>
      </p:sp>
    </p:spTree>
    <p:extLst>
      <p:ext uri="{BB962C8B-B14F-4D97-AF65-F5344CB8AC3E}">
        <p14:creationId xmlns:p14="http://schemas.microsoft.com/office/powerpoint/2010/main" val="33830480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learn more?</a:t>
            </a:r>
            <a:endParaRPr lang="en-US" dirty="0"/>
          </a:p>
        </p:txBody>
      </p:sp>
      <p:pic>
        <p:nvPicPr>
          <p:cNvPr id="4" name="Picture 2" descr="C:\Documents and Settings\cpowell\Local Settings\Temporary Internet Files\Content.IE5\790I4AZG\MC900441902[1].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342059"/>
            <a:ext cx="4038599" cy="47721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Where to go for more information…(US </a:t>
            </a:r>
            <a:r>
              <a:rPr lang="en-US" sz="4000" dirty="0" err="1" smtClean="0"/>
              <a:t>govt</a:t>
            </a:r>
            <a:r>
              <a:rPr lang="en-US" sz="4000" dirty="0" smtClean="0"/>
              <a:t> and UN)</a:t>
            </a:r>
            <a:endParaRPr lang="en-US" sz="4000" dirty="0"/>
          </a:p>
        </p:txBody>
      </p:sp>
      <p:sp>
        <p:nvSpPr>
          <p:cNvPr id="3" name="Content Placeholder 2"/>
          <p:cNvSpPr>
            <a:spLocks noGrp="1"/>
          </p:cNvSpPr>
          <p:nvPr>
            <p:ph idx="1"/>
          </p:nvPr>
        </p:nvSpPr>
        <p:spPr/>
        <p:txBody>
          <a:bodyPr>
            <a:normAutofit/>
          </a:bodyPr>
          <a:lstStyle/>
          <a:p>
            <a:r>
              <a:rPr lang="en-US" sz="2400" dirty="0" smtClean="0"/>
              <a:t>US Health and Human Services</a:t>
            </a:r>
          </a:p>
          <a:p>
            <a:pPr lvl="1"/>
            <a:r>
              <a:rPr lang="en-US" sz="2400" dirty="0" smtClean="0">
                <a:hlinkClick r:id="rId2"/>
              </a:rPr>
              <a:t>www.acf.hhs.gov/trafficking</a:t>
            </a:r>
            <a:endParaRPr lang="en-US" sz="2400" dirty="0" smtClean="0"/>
          </a:p>
          <a:p>
            <a:r>
              <a:rPr lang="en-US" sz="2400" dirty="0" smtClean="0"/>
              <a:t>US Department of State – J/TIP Office</a:t>
            </a:r>
          </a:p>
          <a:p>
            <a:r>
              <a:rPr lang="en-US" sz="2400" dirty="0" smtClean="0"/>
              <a:t>US Department of Justice</a:t>
            </a:r>
          </a:p>
          <a:p>
            <a:pPr lvl="1"/>
            <a:r>
              <a:rPr lang="en-US" sz="2400" dirty="0" smtClean="0"/>
              <a:t>Office on Victims and Crime</a:t>
            </a:r>
          </a:p>
          <a:p>
            <a:r>
              <a:rPr lang="en-US" sz="2400" dirty="0" smtClean="0"/>
              <a:t>US Agency for International Development</a:t>
            </a:r>
          </a:p>
          <a:p>
            <a:pPr lvl="1"/>
            <a:r>
              <a:rPr lang="en-US" sz="2400" dirty="0" smtClean="0"/>
              <a:t>Bureau for Democracy, Conflict, </a:t>
            </a:r>
            <a:r>
              <a:rPr lang="en-US" sz="2400" dirty="0" err="1" smtClean="0"/>
              <a:t>Hum’tn</a:t>
            </a:r>
            <a:r>
              <a:rPr lang="en-US" sz="2400" dirty="0" smtClean="0"/>
              <a:t> Assistance </a:t>
            </a:r>
          </a:p>
          <a:p>
            <a:r>
              <a:rPr lang="en-US" sz="2400" dirty="0" smtClean="0"/>
              <a:t>International Organization for Migration (UN)</a:t>
            </a:r>
          </a:p>
          <a:p>
            <a:r>
              <a:rPr lang="en-US" sz="2400" dirty="0" smtClean="0"/>
              <a:t>UN Office on Drugs and Crime </a:t>
            </a:r>
          </a:p>
          <a:p>
            <a:r>
              <a:rPr lang="en-US" sz="2400" dirty="0" smtClean="0"/>
              <a:t>Local area Human Trafficking Task Force</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Where to go for more information</a:t>
            </a:r>
            <a:br>
              <a:rPr lang="en-US" sz="4000" dirty="0" smtClean="0"/>
            </a:br>
            <a:r>
              <a:rPr lang="en-US" sz="4000" dirty="0" smtClean="0"/>
              <a:t>(non-</a:t>
            </a:r>
            <a:r>
              <a:rPr lang="en-US" sz="4000" dirty="0" err="1" smtClean="0"/>
              <a:t>govt</a:t>
            </a:r>
            <a:r>
              <a:rPr lang="en-US" sz="4000" dirty="0" smtClean="0"/>
              <a:t>)</a:t>
            </a:r>
            <a:endParaRPr lang="en-US" sz="4000" dirty="0"/>
          </a:p>
        </p:txBody>
      </p:sp>
      <p:sp>
        <p:nvSpPr>
          <p:cNvPr id="3" name="Content Placeholder 2"/>
          <p:cNvSpPr>
            <a:spLocks noGrp="1"/>
          </p:cNvSpPr>
          <p:nvPr>
            <p:ph idx="1"/>
          </p:nvPr>
        </p:nvSpPr>
        <p:spPr/>
        <p:txBody>
          <a:bodyPr>
            <a:normAutofit fontScale="92500" lnSpcReduction="20000"/>
          </a:bodyPr>
          <a:lstStyle/>
          <a:p>
            <a:endParaRPr lang="en-US" sz="2800" b="1" dirty="0" smtClean="0"/>
          </a:p>
          <a:p>
            <a:r>
              <a:rPr lang="en-US" sz="2800" b="1" dirty="0" smtClean="0"/>
              <a:t>National Center for Missing and Exploited Children</a:t>
            </a:r>
          </a:p>
          <a:p>
            <a:r>
              <a:rPr lang="en-US" sz="2800" b="1" dirty="0" smtClean="0"/>
              <a:t>International Justice Mission</a:t>
            </a:r>
          </a:p>
          <a:p>
            <a:r>
              <a:rPr lang="en-US" sz="2800" b="1" dirty="0" smtClean="0"/>
              <a:t>Polaris (NHTRC)</a:t>
            </a:r>
          </a:p>
          <a:p>
            <a:r>
              <a:rPr lang="en-US" sz="2800" b="1" dirty="0" smtClean="0"/>
              <a:t>Academic researchers – e.g., Melissa Farley</a:t>
            </a:r>
          </a:p>
          <a:p>
            <a:r>
              <a:rPr lang="en-US" sz="2800" b="1" dirty="0" smtClean="0"/>
              <a:t>The Coalition to Abolish Slavery and Trafficking</a:t>
            </a:r>
          </a:p>
          <a:p>
            <a:r>
              <a:rPr lang="en-US" sz="2800" b="1" dirty="0" smtClean="0"/>
              <a:t>ECPAT (End Child Prostitution and Trafficking)</a:t>
            </a:r>
          </a:p>
          <a:p>
            <a:r>
              <a:rPr lang="en-US" sz="2800" b="1" dirty="0" smtClean="0"/>
              <a:t>GEMS (NYC)</a:t>
            </a:r>
          </a:p>
          <a:p>
            <a:r>
              <a:rPr lang="en-US" sz="2800" b="1" dirty="0" smtClean="0"/>
              <a:t>Shared Hope International</a:t>
            </a:r>
          </a:p>
          <a:p>
            <a:r>
              <a:rPr lang="en-US" sz="2800" b="1" dirty="0" smtClean="0"/>
              <a:t>Salvation Army </a:t>
            </a:r>
          </a:p>
          <a:p>
            <a:r>
              <a:rPr lang="en-US" sz="2800" b="1" dirty="0" smtClean="0"/>
              <a:t>Enough </a:t>
            </a:r>
            <a:r>
              <a:rPr lang="en-US" sz="2800" b="1" smtClean="0"/>
              <a:t>is Enough</a:t>
            </a:r>
            <a:endParaRPr lang="en-US" sz="2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films on TIP</a:t>
            </a:r>
            <a:endParaRPr lang="en-US" dirty="0"/>
          </a:p>
        </p:txBody>
      </p:sp>
      <p:sp>
        <p:nvSpPr>
          <p:cNvPr id="3" name="Content Placeholder 2"/>
          <p:cNvSpPr>
            <a:spLocks noGrp="1"/>
          </p:cNvSpPr>
          <p:nvPr>
            <p:ph idx="1"/>
          </p:nvPr>
        </p:nvSpPr>
        <p:spPr/>
        <p:txBody>
          <a:bodyPr>
            <a:normAutofit lnSpcReduction="10000"/>
          </a:bodyPr>
          <a:lstStyle/>
          <a:p>
            <a:r>
              <a:rPr lang="en-US" dirty="0" smtClean="0"/>
              <a:t>Not My Life (2012)  - global</a:t>
            </a:r>
          </a:p>
          <a:p>
            <a:endParaRPr lang="en-US" dirty="0" smtClean="0"/>
          </a:p>
          <a:p>
            <a:r>
              <a:rPr lang="en-US" dirty="0" smtClean="0"/>
              <a:t>Trade of Innocents ( 2012)  - Cambodia </a:t>
            </a:r>
          </a:p>
          <a:p>
            <a:endParaRPr lang="en-US" dirty="0" smtClean="0"/>
          </a:p>
          <a:p>
            <a:r>
              <a:rPr lang="en-US" dirty="0" smtClean="0"/>
              <a:t>Playground  (2010 ) 		USA</a:t>
            </a:r>
          </a:p>
          <a:p>
            <a:r>
              <a:rPr lang="en-US" dirty="0" smtClean="0"/>
              <a:t>Precious (2009) 		USA</a:t>
            </a:r>
          </a:p>
          <a:p>
            <a:r>
              <a:rPr lang="en-US" dirty="0" smtClean="0"/>
              <a:t>Very Young Girls (2007)   USA</a:t>
            </a:r>
          </a:p>
          <a:p>
            <a:r>
              <a:rPr lang="en-US" dirty="0" smtClean="0"/>
              <a:t>Taken (2007)    		USA</a:t>
            </a:r>
          </a:p>
          <a:p>
            <a:endParaRPr lang="en-US" dirty="0" smtClean="0"/>
          </a:p>
          <a:p>
            <a:endParaRPr lang="en-US" dirty="0" smtClean="0"/>
          </a:p>
          <a:p>
            <a:endParaRPr lang="en-US"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Books</a:t>
            </a:r>
            <a:endParaRPr lang="en-US" dirty="0"/>
          </a:p>
        </p:txBody>
      </p:sp>
      <p:sp>
        <p:nvSpPr>
          <p:cNvPr id="3" name="Content Placeholder 2"/>
          <p:cNvSpPr>
            <a:spLocks noGrp="1"/>
          </p:cNvSpPr>
          <p:nvPr>
            <p:ph idx="1"/>
          </p:nvPr>
        </p:nvSpPr>
        <p:spPr/>
        <p:txBody>
          <a:bodyPr/>
          <a:lstStyle/>
          <a:p>
            <a:r>
              <a:rPr lang="en-US" dirty="0" smtClean="0"/>
              <a:t>Prostitution, Trafficking, and Traumatic Stress – (Farley)</a:t>
            </a:r>
          </a:p>
          <a:p>
            <a:r>
              <a:rPr lang="en-US" dirty="0" smtClean="0"/>
              <a:t>Not for Sale (Batson)</a:t>
            </a:r>
          </a:p>
          <a:p>
            <a:r>
              <a:rPr lang="en-US" dirty="0" smtClean="0"/>
              <a:t>Disposable People (Bales)</a:t>
            </a:r>
          </a:p>
          <a:p>
            <a:r>
              <a:rPr lang="en-US" dirty="0" smtClean="0"/>
              <a:t>Terrify No More (Haugen)</a:t>
            </a:r>
          </a:p>
          <a:p>
            <a:r>
              <a:rPr lang="en-US" dirty="0" smtClean="0"/>
              <a:t>The Johns: Sex for sale and the men who buy it (</a:t>
            </a:r>
            <a:r>
              <a:rPr lang="en-US" dirty="0" err="1" smtClean="0"/>
              <a:t>Malarek</a:t>
            </a:r>
            <a:r>
              <a:rPr lang="en-US" dirty="0" smtClean="0"/>
              <a:t>)</a:t>
            </a:r>
          </a:p>
          <a:p>
            <a:r>
              <a:rPr lang="en-US" dirty="0" smtClean="0"/>
              <a:t>Girls Like Us (Lloyd)</a:t>
            </a:r>
          </a:p>
          <a:p>
            <a:endParaRPr lang="en-US" dirty="0" smtClean="0"/>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t>Human Trafficking is Modern day Slavery</a:t>
            </a:r>
            <a:endParaRPr lang="en-US" dirty="0"/>
          </a:p>
        </p:txBody>
      </p:sp>
      <p:sp>
        <p:nvSpPr>
          <p:cNvPr id="3" name="Subtitle 2"/>
          <p:cNvSpPr>
            <a:spLocks noGrp="1"/>
          </p:cNvSpPr>
          <p:nvPr>
            <p:ph type="subTitle" sz="quarter" idx="1"/>
          </p:nvPr>
        </p:nvSpPr>
        <p:spPr/>
        <p:txBody>
          <a:bodyPr/>
          <a:lstStyle/>
          <a:p>
            <a:endParaRPr lang="en-US" dirty="0" smtClean="0"/>
          </a:p>
          <a:p>
            <a:r>
              <a:rPr lang="en-US" sz="4800" dirty="0" smtClean="0"/>
              <a:t>Abolition!!</a:t>
            </a:r>
            <a:endParaRPr 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AutoShape 2"/>
          <p:cNvSpPr>
            <a:spLocks noChangeArrowheads="1"/>
          </p:cNvSpPr>
          <p:nvPr/>
        </p:nvSpPr>
        <p:spPr bwMode="auto">
          <a:xfrm>
            <a:off x="762000" y="304800"/>
            <a:ext cx="8077200" cy="990600"/>
          </a:xfrm>
          <a:prstGeom prst="roundRect">
            <a:avLst>
              <a:gd name="adj" fmla="val 16667"/>
            </a:avLst>
          </a:prstGeom>
          <a:gradFill rotWithShape="1">
            <a:gsLst>
              <a:gs pos="0">
                <a:srgbClr val="764700"/>
              </a:gs>
              <a:gs pos="100000">
                <a:srgbClr val="FF9900"/>
              </a:gs>
            </a:gsLst>
            <a:lin ang="5400000" scaled="1"/>
          </a:gradFill>
          <a:ln w="12700" algn="ctr">
            <a:solidFill>
              <a:schemeClr val="tx1"/>
            </a:solidFill>
            <a:round/>
            <a:headEnd/>
            <a:tailEnd/>
          </a:ln>
        </p:spPr>
        <p:txBody>
          <a:bodyPr wrap="none" anchor="ctr"/>
          <a:lstStyle/>
          <a:p>
            <a:pPr algn="ctr" eaLnBrk="1" hangingPunct="1"/>
            <a:r>
              <a:rPr lang="en-US" sz="3200" dirty="0">
                <a:solidFill>
                  <a:schemeClr val="bg2"/>
                </a:solidFill>
                <a:latin typeface="Arial" charset="0"/>
              </a:rPr>
              <a:t>Two Broad Categories of Human Trafficking</a:t>
            </a:r>
          </a:p>
        </p:txBody>
      </p:sp>
      <p:sp>
        <p:nvSpPr>
          <p:cNvPr id="317443" name="AutoShape 3"/>
          <p:cNvSpPr>
            <a:spLocks noChangeArrowheads="1"/>
          </p:cNvSpPr>
          <p:nvPr/>
        </p:nvSpPr>
        <p:spPr bwMode="auto">
          <a:xfrm>
            <a:off x="457200" y="1833563"/>
            <a:ext cx="4038600" cy="4719637"/>
          </a:xfrm>
          <a:prstGeom prst="roundRect">
            <a:avLst>
              <a:gd name="adj" fmla="val 16667"/>
            </a:avLst>
          </a:prstGeom>
          <a:gradFill rotWithShape="1">
            <a:gsLst>
              <a:gs pos="0">
                <a:srgbClr val="764E12"/>
              </a:gs>
              <a:gs pos="100000">
                <a:srgbClr val="FFA827"/>
              </a:gs>
            </a:gsLst>
            <a:lin ang="5400000" scaled="1"/>
          </a:gradFill>
          <a:ln w="12700" algn="ctr">
            <a:solidFill>
              <a:schemeClr val="tx1"/>
            </a:solidFill>
            <a:round/>
            <a:headEnd/>
            <a:tailEnd/>
          </a:ln>
        </p:spPr>
        <p:txBody>
          <a:bodyPr wrap="none" anchor="ctr"/>
          <a:lstStyle/>
          <a:p>
            <a:pPr eaLnBrk="1" hangingPunct="1"/>
            <a:r>
              <a:rPr lang="en-US" sz="2800" u="sng" dirty="0">
                <a:latin typeface="Arial" charset="0"/>
              </a:rPr>
              <a:t>Labor Trafficking:</a:t>
            </a:r>
          </a:p>
          <a:p>
            <a:pPr eaLnBrk="1" hangingPunct="1"/>
            <a:endParaRPr lang="en-US" sz="900" dirty="0">
              <a:latin typeface="Arial" charset="0"/>
            </a:endParaRPr>
          </a:p>
          <a:p>
            <a:pPr eaLnBrk="1" hangingPunct="1"/>
            <a:r>
              <a:rPr lang="en-US" sz="2800" dirty="0">
                <a:solidFill>
                  <a:schemeClr val="bg2"/>
                </a:solidFill>
                <a:latin typeface="Arial" charset="0"/>
              </a:rPr>
              <a:t>Domestic Service</a:t>
            </a:r>
          </a:p>
          <a:p>
            <a:pPr eaLnBrk="1" hangingPunct="1"/>
            <a:r>
              <a:rPr lang="en-US" sz="2800" dirty="0">
                <a:solidFill>
                  <a:schemeClr val="bg2"/>
                </a:solidFill>
                <a:latin typeface="Arial" charset="0"/>
              </a:rPr>
              <a:t>Sweat Shops/Factories</a:t>
            </a:r>
          </a:p>
          <a:p>
            <a:pPr eaLnBrk="1" hangingPunct="1"/>
            <a:r>
              <a:rPr lang="en-US" sz="2800" dirty="0">
                <a:solidFill>
                  <a:schemeClr val="bg2"/>
                </a:solidFill>
                <a:latin typeface="Arial" charset="0"/>
              </a:rPr>
              <a:t>Begging</a:t>
            </a:r>
          </a:p>
          <a:p>
            <a:pPr eaLnBrk="1" hangingPunct="1"/>
            <a:r>
              <a:rPr lang="en-US" sz="2800" dirty="0">
                <a:solidFill>
                  <a:schemeClr val="bg2"/>
                </a:solidFill>
                <a:latin typeface="Arial" charset="0"/>
              </a:rPr>
              <a:t>Agricultural Work</a:t>
            </a:r>
          </a:p>
          <a:p>
            <a:pPr eaLnBrk="1" hangingPunct="1"/>
            <a:r>
              <a:rPr lang="en-US" sz="2800" dirty="0">
                <a:solidFill>
                  <a:schemeClr val="bg2"/>
                </a:solidFill>
                <a:latin typeface="Arial" charset="0"/>
              </a:rPr>
              <a:t>Mining</a:t>
            </a:r>
          </a:p>
          <a:p>
            <a:pPr eaLnBrk="1" hangingPunct="1"/>
            <a:r>
              <a:rPr lang="en-US" sz="2800" dirty="0">
                <a:solidFill>
                  <a:schemeClr val="bg2"/>
                </a:solidFill>
                <a:latin typeface="Arial" charset="0"/>
              </a:rPr>
              <a:t>Brick Kilns</a:t>
            </a:r>
          </a:p>
          <a:p>
            <a:pPr eaLnBrk="1" hangingPunct="1"/>
            <a:r>
              <a:rPr lang="en-US" sz="2800" dirty="0">
                <a:solidFill>
                  <a:schemeClr val="bg2"/>
                </a:solidFill>
                <a:latin typeface="Arial" charset="0"/>
              </a:rPr>
              <a:t>Military Conscription</a:t>
            </a:r>
          </a:p>
        </p:txBody>
      </p:sp>
      <p:sp>
        <p:nvSpPr>
          <p:cNvPr id="317444" name="AutoShape 4"/>
          <p:cNvSpPr>
            <a:spLocks noChangeArrowheads="1"/>
          </p:cNvSpPr>
          <p:nvPr/>
        </p:nvSpPr>
        <p:spPr bwMode="auto">
          <a:xfrm>
            <a:off x="5029200" y="1828800"/>
            <a:ext cx="3962400" cy="4724400"/>
          </a:xfrm>
          <a:prstGeom prst="roundRect">
            <a:avLst>
              <a:gd name="adj" fmla="val 16667"/>
            </a:avLst>
          </a:prstGeom>
          <a:gradFill rotWithShape="1">
            <a:gsLst>
              <a:gs pos="0">
                <a:srgbClr val="764700"/>
              </a:gs>
              <a:gs pos="100000">
                <a:srgbClr val="FF9900"/>
              </a:gs>
            </a:gsLst>
            <a:lin ang="5400000" scaled="1"/>
          </a:gradFill>
          <a:ln w="12700" algn="ctr">
            <a:solidFill>
              <a:schemeClr val="tx1"/>
            </a:solidFill>
            <a:round/>
            <a:headEnd/>
            <a:tailEnd/>
          </a:ln>
        </p:spPr>
        <p:txBody>
          <a:bodyPr wrap="none" anchor="ctr"/>
          <a:lstStyle/>
          <a:p>
            <a:pPr eaLnBrk="1" hangingPunct="1"/>
            <a:r>
              <a:rPr lang="en-US" sz="2800" u="sng" dirty="0">
                <a:latin typeface="Arial" charset="0"/>
              </a:rPr>
              <a:t>Sexual Trafficking:</a:t>
            </a:r>
          </a:p>
          <a:p>
            <a:pPr eaLnBrk="1" hangingPunct="1"/>
            <a:endParaRPr lang="en-US" sz="900" dirty="0">
              <a:latin typeface="Arial" charset="0"/>
            </a:endParaRPr>
          </a:p>
          <a:p>
            <a:pPr eaLnBrk="1" hangingPunct="1"/>
            <a:r>
              <a:rPr lang="en-US" sz="2800" dirty="0">
                <a:solidFill>
                  <a:schemeClr val="bg2"/>
                </a:solidFill>
                <a:latin typeface="Arial" charset="0"/>
              </a:rPr>
              <a:t>Prostitution</a:t>
            </a:r>
          </a:p>
          <a:p>
            <a:pPr eaLnBrk="1" hangingPunct="1"/>
            <a:r>
              <a:rPr lang="en-US" sz="2800" dirty="0">
                <a:solidFill>
                  <a:schemeClr val="bg2"/>
                </a:solidFill>
                <a:latin typeface="Arial" charset="0"/>
              </a:rPr>
              <a:t>Pornography</a:t>
            </a:r>
          </a:p>
          <a:p>
            <a:pPr eaLnBrk="1" hangingPunct="1"/>
            <a:r>
              <a:rPr lang="en-US" sz="2800" dirty="0">
                <a:solidFill>
                  <a:schemeClr val="bg2"/>
                </a:solidFill>
                <a:latin typeface="Arial" charset="0"/>
              </a:rPr>
              <a:t>Stripping</a:t>
            </a:r>
          </a:p>
          <a:p>
            <a:pPr eaLnBrk="1" hangingPunct="1"/>
            <a:r>
              <a:rPr lang="en-US" sz="2800" dirty="0">
                <a:solidFill>
                  <a:schemeClr val="bg2"/>
                </a:solidFill>
                <a:latin typeface="Arial" charset="0"/>
              </a:rPr>
              <a:t>Lap Dancing</a:t>
            </a:r>
          </a:p>
          <a:p>
            <a:pPr eaLnBrk="1" hangingPunct="1"/>
            <a:r>
              <a:rPr lang="en-US" sz="2800" dirty="0">
                <a:solidFill>
                  <a:schemeClr val="bg2"/>
                </a:solidFill>
                <a:latin typeface="Arial" charset="0"/>
              </a:rPr>
              <a:t>Live-Sex Shows</a:t>
            </a:r>
          </a:p>
          <a:p>
            <a:pPr eaLnBrk="1" hangingPunct="1"/>
            <a:r>
              <a:rPr lang="en-US" sz="2800" dirty="0">
                <a:solidFill>
                  <a:schemeClr val="bg2"/>
                </a:solidFill>
                <a:latin typeface="Arial" charset="0"/>
              </a:rPr>
              <a:t>Mail-order Brides</a:t>
            </a:r>
          </a:p>
          <a:p>
            <a:pPr eaLnBrk="1" hangingPunct="1"/>
            <a:r>
              <a:rPr lang="en-US" sz="2800" dirty="0">
                <a:solidFill>
                  <a:schemeClr val="bg2"/>
                </a:solidFill>
                <a:latin typeface="Arial" charset="0"/>
              </a:rPr>
              <a:t>Child Brides</a:t>
            </a:r>
          </a:p>
          <a:p>
            <a:pPr eaLnBrk="1" hangingPunct="1"/>
            <a:endParaRPr lang="en-US" sz="900" dirty="0">
              <a:solidFill>
                <a:schemeClr val="bg2"/>
              </a:solidFill>
              <a:latin typeface="Arial" charset="0"/>
            </a:endParaRPr>
          </a:p>
          <a:p>
            <a:pPr eaLnBrk="1" hangingPunct="1"/>
            <a:r>
              <a:rPr lang="en-US" dirty="0">
                <a:solidFill>
                  <a:schemeClr val="bg2"/>
                </a:solidFill>
                <a:latin typeface="Arial" charset="0"/>
              </a:rPr>
              <a:t>(Sex is Not Labor/Work!)</a:t>
            </a:r>
          </a:p>
        </p:txBody>
      </p:sp>
      <p:sp>
        <p:nvSpPr>
          <p:cNvPr id="317445" name="Line 5"/>
          <p:cNvSpPr>
            <a:spLocks noChangeShapeType="1"/>
          </p:cNvSpPr>
          <p:nvPr/>
        </p:nvSpPr>
        <p:spPr bwMode="auto">
          <a:xfrm>
            <a:off x="2362200" y="1295400"/>
            <a:ext cx="0" cy="533400"/>
          </a:xfrm>
          <a:prstGeom prst="line">
            <a:avLst/>
          </a:prstGeom>
          <a:noFill/>
          <a:ln w="12700">
            <a:solidFill>
              <a:schemeClr val="tx1"/>
            </a:solidFill>
            <a:round/>
            <a:headEnd/>
            <a:tailEnd/>
          </a:ln>
        </p:spPr>
        <p:txBody>
          <a:bodyPr wrap="none" anchor="ctr"/>
          <a:lstStyle/>
          <a:p>
            <a:endParaRPr lang="en-US"/>
          </a:p>
        </p:txBody>
      </p:sp>
      <p:sp>
        <p:nvSpPr>
          <p:cNvPr id="317446" name="Line 6"/>
          <p:cNvSpPr>
            <a:spLocks noChangeShapeType="1"/>
          </p:cNvSpPr>
          <p:nvPr/>
        </p:nvSpPr>
        <p:spPr bwMode="auto">
          <a:xfrm>
            <a:off x="6934200" y="1295400"/>
            <a:ext cx="0" cy="533400"/>
          </a:xfrm>
          <a:prstGeom prst="line">
            <a:avLst/>
          </a:prstGeom>
          <a:noFill/>
          <a:ln w="12700">
            <a:solidFill>
              <a:schemeClr val="tx1"/>
            </a:solidFill>
            <a:round/>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42"/>
                                        </p:tgtEl>
                                        <p:attrNameLst>
                                          <p:attrName>style.visibility</p:attrName>
                                        </p:attrNameLst>
                                      </p:cBhvr>
                                      <p:to>
                                        <p:strVal val="visible"/>
                                      </p:to>
                                    </p:set>
                                    <p:animEffect transition="in" filter="fade">
                                      <p:cBhvr>
                                        <p:cTn id="7" dur="3000"/>
                                        <p:tgtEl>
                                          <p:spTgt spid="3174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7443"/>
                                        </p:tgtEl>
                                        <p:attrNameLst>
                                          <p:attrName>style.visibility</p:attrName>
                                        </p:attrNameLst>
                                      </p:cBhvr>
                                      <p:to>
                                        <p:strVal val="visible"/>
                                      </p:to>
                                    </p:set>
                                    <p:animEffect transition="in" filter="fade">
                                      <p:cBhvr>
                                        <p:cTn id="10" dur="3000"/>
                                        <p:tgtEl>
                                          <p:spTgt spid="31744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7445"/>
                                        </p:tgtEl>
                                        <p:attrNameLst>
                                          <p:attrName>style.visibility</p:attrName>
                                        </p:attrNameLst>
                                      </p:cBhvr>
                                      <p:to>
                                        <p:strVal val="visible"/>
                                      </p:to>
                                    </p:set>
                                    <p:animEffect transition="in" filter="fade">
                                      <p:cBhvr>
                                        <p:cTn id="13" dur="3000"/>
                                        <p:tgtEl>
                                          <p:spTgt spid="3174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7444"/>
                                        </p:tgtEl>
                                        <p:attrNameLst>
                                          <p:attrName>style.visibility</p:attrName>
                                        </p:attrNameLst>
                                      </p:cBhvr>
                                      <p:to>
                                        <p:strVal val="visible"/>
                                      </p:to>
                                    </p:set>
                                    <p:animEffect transition="in" filter="fade">
                                      <p:cBhvr>
                                        <p:cTn id="16" dur="3000"/>
                                        <p:tgtEl>
                                          <p:spTgt spid="31744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7446"/>
                                        </p:tgtEl>
                                        <p:attrNameLst>
                                          <p:attrName>style.visibility</p:attrName>
                                        </p:attrNameLst>
                                      </p:cBhvr>
                                      <p:to>
                                        <p:strVal val="visible"/>
                                      </p:to>
                                    </p:set>
                                    <p:animEffect transition="in" filter="fade">
                                      <p:cBhvr>
                                        <p:cTn id="19" dur="3000"/>
                                        <p:tgtEl>
                                          <p:spTgt spid="317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42" grpId="0" animBg="1"/>
      <p:bldP spid="317443" grpId="0" animBg="1"/>
      <p:bldP spid="317444" grpId="0" animBg="1"/>
      <p:bldP spid="317445" grpId="0" animBg="1"/>
      <p:bldP spid="3174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57200" y="609600"/>
            <a:ext cx="8229600" cy="1139825"/>
          </a:xfrm>
        </p:spPr>
        <p:txBody>
          <a:bodyPr/>
          <a:lstStyle/>
          <a:p>
            <a:pPr eaLnBrk="1" hangingPunct="1">
              <a:defRPr/>
            </a:pPr>
            <a:r>
              <a:rPr lang="en-US" sz="3600" dirty="0" smtClean="0"/>
              <a:t>Types of Trafficking in Persons: </a:t>
            </a:r>
            <a:br>
              <a:rPr lang="en-US" sz="3600" dirty="0" smtClean="0"/>
            </a:br>
            <a:r>
              <a:rPr lang="en-US" sz="3600" dirty="0" smtClean="0"/>
              <a:t>(Federal Definition)</a:t>
            </a:r>
            <a:r>
              <a:rPr lang="en-US" sz="4000" u="sng" dirty="0" smtClean="0"/>
              <a:t/>
            </a:r>
            <a:br>
              <a:rPr lang="en-US" sz="4000" u="sng" dirty="0" smtClean="0"/>
            </a:br>
            <a:r>
              <a:rPr lang="en-US" sz="2000" dirty="0" smtClean="0"/>
              <a:t/>
            </a:r>
            <a:br>
              <a:rPr lang="en-US" sz="2000" dirty="0" smtClean="0"/>
            </a:br>
            <a:endParaRPr lang="en-US" sz="2000" dirty="0" smtClean="0"/>
          </a:p>
        </p:txBody>
      </p:sp>
      <p:sp>
        <p:nvSpPr>
          <p:cNvPr id="8195" name="Rectangle 3"/>
          <p:cNvSpPr>
            <a:spLocks noGrp="1" noChangeArrowheads="1"/>
          </p:cNvSpPr>
          <p:nvPr>
            <p:ph type="body" idx="4294967295"/>
          </p:nvPr>
        </p:nvSpPr>
        <p:spPr>
          <a:xfrm>
            <a:off x="0" y="2362200"/>
            <a:ext cx="5334000" cy="3352800"/>
          </a:xfrm>
        </p:spPr>
        <p:txBody>
          <a:bodyPr/>
          <a:lstStyle/>
          <a:p>
            <a:pPr lvl="1" eaLnBrk="1" hangingPunct="1">
              <a:buNone/>
              <a:defRPr/>
            </a:pPr>
            <a:r>
              <a:rPr lang="en-US" b="1" dirty="0" smtClean="0">
                <a:latin typeface="Arial" charset="0"/>
              </a:rPr>
              <a:t>	</a:t>
            </a:r>
            <a:r>
              <a:rPr lang="en-US" b="1" u="sng" dirty="0" smtClean="0"/>
              <a:t>Sex trafficking</a:t>
            </a:r>
            <a:r>
              <a:rPr lang="en-US" b="1" dirty="0" smtClean="0"/>
              <a:t>: </a:t>
            </a:r>
            <a:r>
              <a:rPr lang="en-US" dirty="0" smtClean="0"/>
              <a:t>a commercial sex act is induced by </a:t>
            </a:r>
            <a:r>
              <a:rPr lang="en-US" dirty="0" smtClean="0">
                <a:solidFill>
                  <a:srgbClr val="FFFF00"/>
                </a:solidFill>
              </a:rPr>
              <a:t>force</a:t>
            </a:r>
            <a:r>
              <a:rPr lang="en-US" dirty="0" smtClean="0"/>
              <a:t>, </a:t>
            </a:r>
            <a:r>
              <a:rPr lang="en-US" dirty="0" smtClean="0">
                <a:solidFill>
                  <a:srgbClr val="FFFF00"/>
                </a:solidFill>
              </a:rPr>
              <a:t>fraud</a:t>
            </a:r>
            <a:r>
              <a:rPr lang="en-US" dirty="0" smtClean="0"/>
              <a:t>, or </a:t>
            </a:r>
            <a:r>
              <a:rPr lang="en-US" dirty="0" smtClean="0">
                <a:solidFill>
                  <a:srgbClr val="FFFF00"/>
                </a:solidFill>
              </a:rPr>
              <a:t>coercion</a:t>
            </a:r>
            <a:r>
              <a:rPr lang="en-US" dirty="0" smtClean="0"/>
              <a:t>, OR in which the person induced to perform such act has not attained 18 years of age</a:t>
            </a:r>
          </a:p>
          <a:p>
            <a:pPr lvl="1" eaLnBrk="1" hangingPunct="1">
              <a:defRPr/>
            </a:pPr>
            <a:endParaRPr lang="en-US" dirty="0" smtClean="0">
              <a:latin typeface="Arial" charset="0"/>
            </a:endParaRPr>
          </a:p>
          <a:p>
            <a:pPr eaLnBrk="1" hangingPunct="1">
              <a:buFont typeface="Wingdings" pitchFamily="2" charset="2"/>
              <a:buNone/>
              <a:defRPr/>
            </a:pPr>
            <a:endParaRPr lang="en-US" dirty="0" smtClean="0"/>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286000"/>
            <a:ext cx="34639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3609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Trafficking is …</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a:t>
            </a:r>
            <a:r>
              <a:rPr lang="en-US" b="1" dirty="0" smtClean="0"/>
              <a:t>The recruitment, harboring, transportation, provision, or obtaining a person for labor or services, through the use of force, fraud, or coercion for the purpose of subjection to involuntary servitude, peonage, debt bondage, or slavery”</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r>
              <a:rPr lang="en-US" dirty="0">
                <a:solidFill>
                  <a:schemeClr val="tx1"/>
                </a:solidFill>
              </a:rPr>
              <a:t>Trafficking in Persons is Not</a:t>
            </a:r>
          </a:p>
        </p:txBody>
      </p:sp>
      <p:sp>
        <p:nvSpPr>
          <p:cNvPr id="320515" name="Rectangle 3"/>
          <p:cNvSpPr>
            <a:spLocks noGrp="1" noChangeArrowheads="1"/>
          </p:cNvSpPr>
          <p:nvPr>
            <p:ph type="body" idx="1"/>
          </p:nvPr>
        </p:nvSpPr>
        <p:spPr>
          <a:xfrm>
            <a:off x="990600" y="1600200"/>
            <a:ext cx="7239000" cy="3957638"/>
          </a:xfrm>
        </p:spPr>
        <p:txBody>
          <a:bodyPr/>
          <a:lstStyle/>
          <a:p>
            <a:pPr marL="609600" indent="-609600">
              <a:buFontTx/>
              <a:buNone/>
            </a:pPr>
            <a:endParaRPr lang="en-US" sz="900" dirty="0"/>
          </a:p>
          <a:p>
            <a:pPr marL="609600" indent="-609600">
              <a:buClr>
                <a:schemeClr val="folHlink"/>
              </a:buClr>
              <a:buFont typeface="Wingdings" pitchFamily="2" charset="2"/>
              <a:buAutoNum type="arabicPeriod"/>
            </a:pPr>
            <a:r>
              <a:rPr lang="en-US" sz="2800" b="1" dirty="0">
                <a:solidFill>
                  <a:schemeClr val="folHlink"/>
                </a:solidFill>
              </a:rPr>
              <a:t>Not </a:t>
            </a:r>
            <a:r>
              <a:rPr lang="en-US" sz="2800" b="1" u="sng" dirty="0">
                <a:solidFill>
                  <a:schemeClr val="folHlink"/>
                </a:solidFill>
              </a:rPr>
              <a:t>exclusively</a:t>
            </a:r>
            <a:r>
              <a:rPr lang="en-US" sz="2800" b="1" dirty="0">
                <a:solidFill>
                  <a:schemeClr val="folHlink"/>
                </a:solidFill>
              </a:rPr>
              <a:t> movement of persons</a:t>
            </a:r>
          </a:p>
          <a:p>
            <a:pPr marL="609600" indent="-609600">
              <a:buClr>
                <a:schemeClr val="folHlink"/>
              </a:buClr>
              <a:buFont typeface="Wingdings" pitchFamily="2" charset="2"/>
              <a:buNone/>
            </a:pPr>
            <a:r>
              <a:rPr lang="en-US" sz="2800" b="1" dirty="0">
                <a:solidFill>
                  <a:schemeClr val="folHlink"/>
                </a:solidFill>
              </a:rPr>
              <a:t>	</a:t>
            </a:r>
            <a:r>
              <a:rPr lang="en-US" sz="2400" b="1" dirty="0">
                <a:solidFill>
                  <a:schemeClr val="folHlink"/>
                </a:solidFill>
              </a:rPr>
              <a:t>(Remember: recruitment, harboring, transportation, provisioning, and obtaining)</a:t>
            </a:r>
          </a:p>
          <a:p>
            <a:pPr marL="609600" indent="-609600">
              <a:buClr>
                <a:schemeClr val="folHlink"/>
              </a:buClr>
              <a:buFont typeface="Wingdings" pitchFamily="2" charset="2"/>
              <a:buNone/>
            </a:pPr>
            <a:endParaRPr lang="en-US" sz="700" b="1" dirty="0">
              <a:solidFill>
                <a:schemeClr val="folHlink"/>
              </a:solidFill>
            </a:endParaRPr>
          </a:p>
          <a:p>
            <a:pPr marL="609600" indent="-609600">
              <a:buClr>
                <a:schemeClr val="folHlink"/>
              </a:buClr>
              <a:buFont typeface="Wingdings" pitchFamily="2" charset="2"/>
              <a:buAutoNum type="arabicPeriod" startAt="2"/>
            </a:pPr>
            <a:r>
              <a:rPr lang="en-US" sz="2800" b="1" dirty="0">
                <a:solidFill>
                  <a:schemeClr val="folHlink"/>
                </a:solidFill>
              </a:rPr>
              <a:t>Not carried out by </a:t>
            </a:r>
            <a:r>
              <a:rPr lang="en-US" sz="2800" b="1" u="sng" dirty="0">
                <a:solidFill>
                  <a:schemeClr val="folHlink"/>
                </a:solidFill>
              </a:rPr>
              <a:t>exclusively</a:t>
            </a:r>
            <a:r>
              <a:rPr lang="en-US" sz="2800" b="1" dirty="0">
                <a:solidFill>
                  <a:schemeClr val="folHlink"/>
                </a:solidFill>
              </a:rPr>
              <a:t> violent means of force</a:t>
            </a:r>
          </a:p>
          <a:p>
            <a:pPr marL="609600" indent="-609600">
              <a:buClr>
                <a:schemeClr val="folHlink"/>
              </a:buClr>
              <a:buFont typeface="Wingdings" pitchFamily="2" charset="2"/>
              <a:buAutoNum type="arabicPeriod" startAt="2"/>
            </a:pPr>
            <a:endParaRPr lang="en-US" sz="900" b="1" dirty="0">
              <a:solidFill>
                <a:schemeClr val="folHlink"/>
              </a:solidFill>
            </a:endParaRPr>
          </a:p>
          <a:p>
            <a:pPr marL="609600" indent="-609600">
              <a:buClr>
                <a:schemeClr val="folHlink"/>
              </a:buClr>
              <a:buFont typeface="Wingdings" pitchFamily="2" charset="2"/>
              <a:buAutoNum type="arabicPeriod" startAt="2"/>
            </a:pPr>
            <a:r>
              <a:rPr lang="en-US" sz="2800" b="1" dirty="0">
                <a:solidFill>
                  <a:schemeClr val="folHlink"/>
                </a:solidFill>
              </a:rPr>
              <a:t>Not the same as smuggling of migrants</a:t>
            </a:r>
          </a:p>
        </p:txBody>
      </p:sp>
    </p:spTree>
    <p:extLst>
      <p:ext uri="{BB962C8B-B14F-4D97-AF65-F5344CB8AC3E}">
        <p14:creationId xmlns:p14="http://schemas.microsoft.com/office/powerpoint/2010/main" val="339213635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International Scope of TIP</a:t>
            </a:r>
            <a:endParaRPr lang="en-US"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dirty="0" smtClean="0"/>
              <a:t>21 million in forced labor, bonded labor, forced child labor, and sex servitude at any given time</a:t>
            </a:r>
          </a:p>
          <a:p>
            <a:r>
              <a:rPr lang="en-US" dirty="0" smtClean="0"/>
              <a:t>Domestic servitude – 50 – 100 million</a:t>
            </a:r>
          </a:p>
          <a:p>
            <a:r>
              <a:rPr lang="en-US" dirty="0" smtClean="0"/>
              <a:t>Women  and children – 55%</a:t>
            </a:r>
          </a:p>
          <a:p>
            <a:r>
              <a:rPr lang="en-US" dirty="0" smtClean="0"/>
              <a:t>One million kids are sex trafficked each year</a:t>
            </a:r>
          </a:p>
          <a:p>
            <a:r>
              <a:rPr lang="en-US" dirty="0" smtClean="0"/>
              <a:t>Billions of dollars – no tax, no regulation</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4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5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7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0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Garamond" pitchFamily="-109"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674</TotalTime>
  <Words>1624</Words>
  <Application>Microsoft Office PowerPoint</Application>
  <PresentationFormat>On-screen Show (4:3)</PresentationFormat>
  <Paragraphs>319</Paragraphs>
  <Slides>47</Slides>
  <Notes>11</Notes>
  <HiddenSlides>0</HiddenSlides>
  <MMClips>0</MMClips>
  <ScaleCrop>false</ScaleCrop>
  <HeadingPairs>
    <vt:vector size="4" baseType="variant">
      <vt:variant>
        <vt:lpstr>Theme</vt:lpstr>
      </vt:variant>
      <vt:variant>
        <vt:i4>16</vt:i4>
      </vt:variant>
      <vt:variant>
        <vt:lpstr>Slide Titles</vt:lpstr>
      </vt:variant>
      <vt:variant>
        <vt:i4>47</vt:i4>
      </vt:variant>
    </vt:vector>
  </HeadingPairs>
  <TitlesOfParts>
    <vt:vector size="63" baseType="lpstr">
      <vt:lpstr>Stream</vt:lpstr>
      <vt:lpstr>1_Stream</vt:lpstr>
      <vt:lpstr>6_Stream</vt:lpstr>
      <vt:lpstr>14_Stream</vt:lpstr>
      <vt:lpstr>16_Stream</vt:lpstr>
      <vt:lpstr>17_Stream</vt:lpstr>
      <vt:lpstr>18_Stream</vt:lpstr>
      <vt:lpstr>19_Stream</vt:lpstr>
      <vt:lpstr>20_Stream</vt:lpstr>
      <vt:lpstr>21_Stream</vt:lpstr>
      <vt:lpstr>22_Stream</vt:lpstr>
      <vt:lpstr>23_Stream</vt:lpstr>
      <vt:lpstr>24_Stream</vt:lpstr>
      <vt:lpstr>25_Stream</vt:lpstr>
      <vt:lpstr>27_Stream</vt:lpstr>
      <vt:lpstr>28_Stream</vt:lpstr>
      <vt:lpstr>Human Trafficking:  What health care professionals  need to know</vt:lpstr>
      <vt:lpstr>Learning Objectives</vt:lpstr>
      <vt:lpstr>Jill’s Story</vt:lpstr>
      <vt:lpstr>Jill’s Story</vt:lpstr>
      <vt:lpstr>PowerPoint Presentation</vt:lpstr>
      <vt:lpstr>Types of Trafficking in Persons:  (Federal Definition)  </vt:lpstr>
      <vt:lpstr>Trafficking is …</vt:lpstr>
      <vt:lpstr>Trafficking in Persons is Not</vt:lpstr>
      <vt:lpstr>International Scope of TIP</vt:lpstr>
      <vt:lpstr>PowerPoint Presentation</vt:lpstr>
      <vt:lpstr>Myths….</vt:lpstr>
      <vt:lpstr>Teenage Prostitution…</vt:lpstr>
      <vt:lpstr>The National Report on  Domestic Minor Sex Trafficking</vt:lpstr>
      <vt:lpstr>Methods of  Recruitment and Trafficking</vt:lpstr>
      <vt:lpstr>Mobile technology, the internet and TIP</vt:lpstr>
      <vt:lpstr>Grooming and cyber seduction</vt:lpstr>
      <vt:lpstr>Who Are the Traffickers?</vt:lpstr>
      <vt:lpstr>Pimp Control</vt:lpstr>
      <vt:lpstr>Why don’t victims seek help?</vt:lpstr>
      <vt:lpstr>Who are the buyers?</vt:lpstr>
      <vt:lpstr>What are the settings for the health problems of trafficked victims ?</vt:lpstr>
      <vt:lpstr>Health Issues Associated with Victims of Human Trafficking</vt:lpstr>
      <vt:lpstr>HIV and Victims of Human Trafficking</vt:lpstr>
      <vt:lpstr>Mental Health Issues Associated with Victims of Human Trafficking</vt:lpstr>
      <vt:lpstr>PTSD Among Prostituted Women</vt:lpstr>
      <vt:lpstr>The Faces of Prostitution</vt:lpstr>
      <vt:lpstr>Indirect health effects:  the children of trafficked persons</vt:lpstr>
      <vt:lpstr>Understanding the Impact</vt:lpstr>
      <vt:lpstr>The crime scene is… the body</vt:lpstr>
      <vt:lpstr>How do I know if this is a trafficked minor?  </vt:lpstr>
      <vt:lpstr>First, observe….</vt:lpstr>
      <vt:lpstr>Communicating with Victims of Human Trafficking</vt:lpstr>
      <vt:lpstr>Ask the patient...</vt:lpstr>
      <vt:lpstr>What do I do if I discover someone who may be a  victim of trafficking?</vt:lpstr>
      <vt:lpstr>Hotline (USA)</vt:lpstr>
      <vt:lpstr>So, what else can I do??</vt:lpstr>
      <vt:lpstr>Easy first steps</vt:lpstr>
      <vt:lpstr>So, how many slaves are working for you?</vt:lpstr>
      <vt:lpstr>Community referrals</vt:lpstr>
      <vt:lpstr>Ideas for Action</vt:lpstr>
      <vt:lpstr>Fight demand</vt:lpstr>
      <vt:lpstr>Where can I learn more?</vt:lpstr>
      <vt:lpstr>Where to go for more information…(US govt and UN)</vt:lpstr>
      <vt:lpstr>Where to go for more information (non-govt)</vt:lpstr>
      <vt:lpstr>Some films on TIP</vt:lpstr>
      <vt:lpstr>Books</vt:lpstr>
      <vt:lpstr>Human Trafficking is Modern day Slavery</vt:lpstr>
    </vt:vector>
  </TitlesOfParts>
  <Company>USAID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Powell, Clydette L(GH/HIDN/ID)</dc:creator>
  <cp:lastModifiedBy>Powell, Clydette L(GH/HIDN/ID)</cp:lastModifiedBy>
  <cp:revision>73</cp:revision>
  <cp:lastPrinted>2013-04-02T21:34:22Z</cp:lastPrinted>
  <dcterms:created xsi:type="dcterms:W3CDTF">2011-04-14T18:58:31Z</dcterms:created>
  <dcterms:modified xsi:type="dcterms:W3CDTF">2013-04-02T21:34:41Z</dcterms:modified>
</cp:coreProperties>
</file>