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256" r:id="rId2"/>
    <p:sldId id="262" r:id="rId3"/>
    <p:sldId id="263" r:id="rId4"/>
    <p:sldId id="278" r:id="rId5"/>
    <p:sldId id="264" r:id="rId6"/>
    <p:sldId id="275" r:id="rId7"/>
    <p:sldId id="273" r:id="rId8"/>
    <p:sldId id="257" r:id="rId9"/>
    <p:sldId id="265" r:id="rId10"/>
    <p:sldId id="258" r:id="rId11"/>
    <p:sldId id="276" r:id="rId12"/>
    <p:sldId id="266" r:id="rId13"/>
    <p:sldId id="270" r:id="rId14"/>
    <p:sldId id="261" r:id="rId15"/>
    <p:sldId id="271" r:id="rId16"/>
    <p:sldId id="279" r:id="rId17"/>
    <p:sldId id="274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9" autoAdjust="0"/>
    <p:restoredTop sz="9466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9E9D6-3597-4989-BA5E-AEA61D45DC91}" type="doc">
      <dgm:prSet loTypeId="urn:microsoft.com/office/officeart/2005/8/layout/cycle6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4D94B81-2DE7-4FC8-9096-B7AE5028CBC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Stability</a:t>
          </a:r>
          <a:endParaRPr lang="en-US" dirty="0">
            <a:solidFill>
              <a:schemeClr val="tx1"/>
            </a:solidFill>
          </a:endParaRPr>
        </a:p>
      </dgm:t>
    </dgm:pt>
    <dgm:pt modelId="{49A3182F-94A3-448A-B973-902D4E12B207}" type="parTrans" cxnId="{04A8BB65-31DC-42D2-AE1E-2B77D70667D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E2454B-5292-4C17-B518-BE7DC27A6F06}" type="sibTrans" cxnId="{04A8BB65-31DC-42D2-AE1E-2B77D70667D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461492-5E3B-40E8-804F-46D042A33FF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Safety</a:t>
          </a:r>
          <a:endParaRPr lang="en-US" dirty="0">
            <a:solidFill>
              <a:schemeClr val="tx1"/>
            </a:solidFill>
          </a:endParaRPr>
        </a:p>
      </dgm:t>
    </dgm:pt>
    <dgm:pt modelId="{994E9DE3-3C94-4C94-A3C2-DAFFFE2769A6}" type="parTrans" cxnId="{C2BE9D84-E8B0-4E72-BCFD-3B1BCC926B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2543AA-17D9-4571-83D8-31D808FC0035}" type="sibTrans" cxnId="{C2BE9D84-E8B0-4E72-BCFD-3B1BCC926B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36111C-4687-4C4F-9142-F29A475D645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Supervision</a:t>
          </a:r>
          <a:endParaRPr lang="en-US" dirty="0">
            <a:solidFill>
              <a:schemeClr val="tx1"/>
            </a:solidFill>
          </a:endParaRPr>
        </a:p>
      </dgm:t>
    </dgm:pt>
    <dgm:pt modelId="{57FB6055-7003-4D75-92B7-D02C4EBC99CB}" type="parTrans" cxnId="{79283C7A-FC00-48F4-9431-708BF4C7736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4F7CFD-9376-42D9-A85E-D25DC086756F}" type="sibTrans" cxnId="{79283C7A-FC00-48F4-9431-708BF4C7736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46740D-CFDC-4C0D-B279-986D03153C4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Sound judgment</a:t>
          </a:r>
          <a:endParaRPr lang="en-US" dirty="0">
            <a:solidFill>
              <a:schemeClr val="tx1"/>
            </a:solidFill>
          </a:endParaRPr>
        </a:p>
      </dgm:t>
    </dgm:pt>
    <dgm:pt modelId="{914612BA-A76B-41A7-BF8D-11A4ED081FA2}" type="parTrans" cxnId="{FCB39015-B96A-4DC8-BAB0-58AAD47A6B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28A675-6D3C-43E5-B0FF-CE9F78CF5427}" type="sibTrans" cxnId="{FCB39015-B96A-4DC8-BAB0-58AAD47A6B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8F5047-BA73-4E67-BF2D-F32CDD884E4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Sustainability</a:t>
          </a:r>
          <a:endParaRPr lang="en-US" dirty="0">
            <a:solidFill>
              <a:schemeClr val="tx1"/>
            </a:solidFill>
          </a:endParaRPr>
        </a:p>
      </dgm:t>
    </dgm:pt>
    <dgm:pt modelId="{32551F3C-2CA5-4FB0-99F5-5F67062C407A}" type="parTrans" cxnId="{7D185430-833E-4DDB-AB1F-77C6DE6E35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77BEF11-2BFC-40A7-B36A-822348819BBB}" type="sibTrans" cxnId="{7D185430-833E-4DDB-AB1F-77C6DE6E35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68ADFC-B166-4216-B0D0-E182EEC90F8C}" type="pres">
      <dgm:prSet presAssocID="{4D09E9D6-3597-4989-BA5E-AEA61D45DC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1DDDFC-6A6E-4AC6-9E4F-030141AE41B0}" type="pres">
      <dgm:prSet presAssocID="{D4D94B81-2DE7-4FC8-9096-B7AE5028CB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71628-7998-49E8-9FB9-0B43F2477A50}" type="pres">
      <dgm:prSet presAssocID="{D4D94B81-2DE7-4FC8-9096-B7AE5028CBC7}" presName="spNode" presStyleCnt="0"/>
      <dgm:spPr/>
      <dgm:t>
        <a:bodyPr/>
        <a:lstStyle/>
        <a:p>
          <a:endParaRPr lang="en-US"/>
        </a:p>
      </dgm:t>
    </dgm:pt>
    <dgm:pt modelId="{18770EFC-7648-4B2E-8C40-14AAB028B3C4}" type="pres">
      <dgm:prSet presAssocID="{D9E2454B-5292-4C17-B518-BE7DC27A6F0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521C94A-73CA-4917-95B3-D22FD98489D6}" type="pres">
      <dgm:prSet presAssocID="{62461492-5E3B-40E8-804F-46D042A33F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F95CE-AACE-420B-8C18-A472364F4CFE}" type="pres">
      <dgm:prSet presAssocID="{62461492-5E3B-40E8-804F-46D042A33FFD}" presName="spNode" presStyleCnt="0"/>
      <dgm:spPr/>
      <dgm:t>
        <a:bodyPr/>
        <a:lstStyle/>
        <a:p>
          <a:endParaRPr lang="en-US"/>
        </a:p>
      </dgm:t>
    </dgm:pt>
    <dgm:pt modelId="{1D576E55-8F0C-4199-8398-50BDB69B0292}" type="pres">
      <dgm:prSet presAssocID="{FB2543AA-17D9-4571-83D8-31D808FC003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9E2AAD4-70F3-4FB3-B0F7-C494454EDF94}" type="pres">
      <dgm:prSet presAssocID="{0C36111C-4687-4C4F-9142-F29A475D64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1E2E7-7012-47D1-8BF3-1AC4E1E6C62F}" type="pres">
      <dgm:prSet presAssocID="{0C36111C-4687-4C4F-9142-F29A475D6459}" presName="spNode" presStyleCnt="0"/>
      <dgm:spPr/>
      <dgm:t>
        <a:bodyPr/>
        <a:lstStyle/>
        <a:p>
          <a:endParaRPr lang="en-US"/>
        </a:p>
      </dgm:t>
    </dgm:pt>
    <dgm:pt modelId="{FFCE491E-8E08-47AD-9E8D-0E32619B2D63}" type="pres">
      <dgm:prSet presAssocID="{F54F7CFD-9376-42D9-A85E-D25DC086756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F6FFBE-4EB1-4DB7-9526-116828748D36}" type="pres">
      <dgm:prSet presAssocID="{7346740D-CFDC-4C0D-B279-986D03153C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7AF0F-2EA0-413E-96A9-A35F7340F345}" type="pres">
      <dgm:prSet presAssocID="{7346740D-CFDC-4C0D-B279-986D03153C42}" presName="spNode" presStyleCnt="0"/>
      <dgm:spPr/>
      <dgm:t>
        <a:bodyPr/>
        <a:lstStyle/>
        <a:p>
          <a:endParaRPr lang="en-US"/>
        </a:p>
      </dgm:t>
    </dgm:pt>
    <dgm:pt modelId="{954FF5A9-2340-4BAA-8A79-1D5035C6D73D}" type="pres">
      <dgm:prSet presAssocID="{E228A675-6D3C-43E5-B0FF-CE9F78CF542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B9667E5-4011-4C73-8408-E516ABAA7585}" type="pres">
      <dgm:prSet presAssocID="{308F5047-BA73-4E67-BF2D-F32CDD884E4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FA59B-AF04-4C9E-BE1D-62AA68612749}" type="pres">
      <dgm:prSet presAssocID="{308F5047-BA73-4E67-BF2D-F32CDD884E4A}" presName="spNode" presStyleCnt="0"/>
      <dgm:spPr/>
      <dgm:t>
        <a:bodyPr/>
        <a:lstStyle/>
        <a:p>
          <a:endParaRPr lang="en-US"/>
        </a:p>
      </dgm:t>
    </dgm:pt>
    <dgm:pt modelId="{2B5795C7-7BE9-4AAE-B7FF-62BF8E9DF79A}" type="pres">
      <dgm:prSet presAssocID="{377BEF11-2BFC-40A7-B36A-822348819BB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D185430-833E-4DDB-AB1F-77C6DE6E35A8}" srcId="{4D09E9D6-3597-4989-BA5E-AEA61D45DC91}" destId="{308F5047-BA73-4E67-BF2D-F32CDD884E4A}" srcOrd="4" destOrd="0" parTransId="{32551F3C-2CA5-4FB0-99F5-5F67062C407A}" sibTransId="{377BEF11-2BFC-40A7-B36A-822348819BBB}"/>
    <dgm:cxn modelId="{79283C7A-FC00-48F4-9431-708BF4C77369}" srcId="{4D09E9D6-3597-4989-BA5E-AEA61D45DC91}" destId="{0C36111C-4687-4C4F-9142-F29A475D6459}" srcOrd="2" destOrd="0" parTransId="{57FB6055-7003-4D75-92B7-D02C4EBC99CB}" sibTransId="{F54F7CFD-9376-42D9-A85E-D25DC086756F}"/>
    <dgm:cxn modelId="{C2BE9D84-E8B0-4E72-BCFD-3B1BCC926BF9}" srcId="{4D09E9D6-3597-4989-BA5E-AEA61D45DC91}" destId="{62461492-5E3B-40E8-804F-46D042A33FFD}" srcOrd="1" destOrd="0" parTransId="{994E9DE3-3C94-4C94-A3C2-DAFFFE2769A6}" sibTransId="{FB2543AA-17D9-4571-83D8-31D808FC0035}"/>
    <dgm:cxn modelId="{08B185EF-52C8-4BE0-948A-B8D30E9EB384}" type="presOf" srcId="{7346740D-CFDC-4C0D-B279-986D03153C42}" destId="{02F6FFBE-4EB1-4DB7-9526-116828748D36}" srcOrd="0" destOrd="0" presId="urn:microsoft.com/office/officeart/2005/8/layout/cycle6"/>
    <dgm:cxn modelId="{48BDA5A7-C5BC-42DA-B54B-BA4F0AD76410}" type="presOf" srcId="{377BEF11-2BFC-40A7-B36A-822348819BBB}" destId="{2B5795C7-7BE9-4AAE-B7FF-62BF8E9DF79A}" srcOrd="0" destOrd="0" presId="urn:microsoft.com/office/officeart/2005/8/layout/cycle6"/>
    <dgm:cxn modelId="{B6E34CF6-F792-43F2-BD09-6DE2773F6541}" type="presOf" srcId="{D4D94B81-2DE7-4FC8-9096-B7AE5028CBC7}" destId="{A41DDDFC-6A6E-4AC6-9E4F-030141AE41B0}" srcOrd="0" destOrd="0" presId="urn:microsoft.com/office/officeart/2005/8/layout/cycle6"/>
    <dgm:cxn modelId="{04A8BB65-31DC-42D2-AE1E-2B77D70667D7}" srcId="{4D09E9D6-3597-4989-BA5E-AEA61D45DC91}" destId="{D4D94B81-2DE7-4FC8-9096-B7AE5028CBC7}" srcOrd="0" destOrd="0" parTransId="{49A3182F-94A3-448A-B973-902D4E12B207}" sibTransId="{D9E2454B-5292-4C17-B518-BE7DC27A6F06}"/>
    <dgm:cxn modelId="{FCB39015-B96A-4DC8-BAB0-58AAD47A6B9E}" srcId="{4D09E9D6-3597-4989-BA5E-AEA61D45DC91}" destId="{7346740D-CFDC-4C0D-B279-986D03153C42}" srcOrd="3" destOrd="0" parTransId="{914612BA-A76B-41A7-BF8D-11A4ED081FA2}" sibTransId="{E228A675-6D3C-43E5-B0FF-CE9F78CF5427}"/>
    <dgm:cxn modelId="{0B8AACFA-B447-4A7E-B156-F13097AD0E26}" type="presOf" srcId="{62461492-5E3B-40E8-804F-46D042A33FFD}" destId="{3521C94A-73CA-4917-95B3-D22FD98489D6}" srcOrd="0" destOrd="0" presId="urn:microsoft.com/office/officeart/2005/8/layout/cycle6"/>
    <dgm:cxn modelId="{CE4996B3-0B93-465A-A94D-C63AC444E6B4}" type="presOf" srcId="{4D09E9D6-3597-4989-BA5E-AEA61D45DC91}" destId="{DF68ADFC-B166-4216-B0D0-E182EEC90F8C}" srcOrd="0" destOrd="0" presId="urn:microsoft.com/office/officeart/2005/8/layout/cycle6"/>
    <dgm:cxn modelId="{0EF17710-3F99-49F3-8EAA-3238CACC5E25}" type="presOf" srcId="{308F5047-BA73-4E67-BF2D-F32CDD884E4A}" destId="{9B9667E5-4011-4C73-8408-E516ABAA7585}" srcOrd="0" destOrd="0" presId="urn:microsoft.com/office/officeart/2005/8/layout/cycle6"/>
    <dgm:cxn modelId="{89E6FCEB-CDBA-4A92-A668-F88C05A11FC0}" type="presOf" srcId="{0C36111C-4687-4C4F-9142-F29A475D6459}" destId="{A9E2AAD4-70F3-4FB3-B0F7-C494454EDF94}" srcOrd="0" destOrd="0" presId="urn:microsoft.com/office/officeart/2005/8/layout/cycle6"/>
    <dgm:cxn modelId="{40440213-59EC-4BFF-BDB4-C3988968573D}" type="presOf" srcId="{FB2543AA-17D9-4571-83D8-31D808FC0035}" destId="{1D576E55-8F0C-4199-8398-50BDB69B0292}" srcOrd="0" destOrd="0" presId="urn:microsoft.com/office/officeart/2005/8/layout/cycle6"/>
    <dgm:cxn modelId="{EE8328F6-54D6-4843-A7D4-28068CD0E2E3}" type="presOf" srcId="{E228A675-6D3C-43E5-B0FF-CE9F78CF5427}" destId="{954FF5A9-2340-4BAA-8A79-1D5035C6D73D}" srcOrd="0" destOrd="0" presId="urn:microsoft.com/office/officeart/2005/8/layout/cycle6"/>
    <dgm:cxn modelId="{C8F3049A-E311-4B52-8476-733A5DE9E0A5}" type="presOf" srcId="{D9E2454B-5292-4C17-B518-BE7DC27A6F06}" destId="{18770EFC-7648-4B2E-8C40-14AAB028B3C4}" srcOrd="0" destOrd="0" presId="urn:microsoft.com/office/officeart/2005/8/layout/cycle6"/>
    <dgm:cxn modelId="{F1BDA724-DA99-4380-A1A9-DBB1F70D3088}" type="presOf" srcId="{F54F7CFD-9376-42D9-A85E-D25DC086756F}" destId="{FFCE491E-8E08-47AD-9E8D-0E32619B2D63}" srcOrd="0" destOrd="0" presId="urn:microsoft.com/office/officeart/2005/8/layout/cycle6"/>
    <dgm:cxn modelId="{E7F270F1-F40B-44A1-BF87-F7A6C8F88B7F}" type="presParOf" srcId="{DF68ADFC-B166-4216-B0D0-E182EEC90F8C}" destId="{A41DDDFC-6A6E-4AC6-9E4F-030141AE41B0}" srcOrd="0" destOrd="0" presId="urn:microsoft.com/office/officeart/2005/8/layout/cycle6"/>
    <dgm:cxn modelId="{BFAAB812-E564-489B-AEB1-D5EDE08B336B}" type="presParOf" srcId="{DF68ADFC-B166-4216-B0D0-E182EEC90F8C}" destId="{DEE71628-7998-49E8-9FB9-0B43F2477A50}" srcOrd="1" destOrd="0" presId="urn:microsoft.com/office/officeart/2005/8/layout/cycle6"/>
    <dgm:cxn modelId="{305F92C7-CA5C-4D84-8E60-0E0DBBCED6D8}" type="presParOf" srcId="{DF68ADFC-B166-4216-B0D0-E182EEC90F8C}" destId="{18770EFC-7648-4B2E-8C40-14AAB028B3C4}" srcOrd="2" destOrd="0" presId="urn:microsoft.com/office/officeart/2005/8/layout/cycle6"/>
    <dgm:cxn modelId="{99EE878F-BCB5-425C-84A8-9EF23D2286D3}" type="presParOf" srcId="{DF68ADFC-B166-4216-B0D0-E182EEC90F8C}" destId="{3521C94A-73CA-4917-95B3-D22FD98489D6}" srcOrd="3" destOrd="0" presId="urn:microsoft.com/office/officeart/2005/8/layout/cycle6"/>
    <dgm:cxn modelId="{DDAA0666-E0EA-449F-AE5D-569163192FD4}" type="presParOf" srcId="{DF68ADFC-B166-4216-B0D0-E182EEC90F8C}" destId="{A08F95CE-AACE-420B-8C18-A472364F4CFE}" srcOrd="4" destOrd="0" presId="urn:microsoft.com/office/officeart/2005/8/layout/cycle6"/>
    <dgm:cxn modelId="{F512AA2C-05AB-4A14-889A-303A9C1365EF}" type="presParOf" srcId="{DF68ADFC-B166-4216-B0D0-E182EEC90F8C}" destId="{1D576E55-8F0C-4199-8398-50BDB69B0292}" srcOrd="5" destOrd="0" presId="urn:microsoft.com/office/officeart/2005/8/layout/cycle6"/>
    <dgm:cxn modelId="{755791DD-4D50-4DA7-B8C0-1DC445EF242C}" type="presParOf" srcId="{DF68ADFC-B166-4216-B0D0-E182EEC90F8C}" destId="{A9E2AAD4-70F3-4FB3-B0F7-C494454EDF94}" srcOrd="6" destOrd="0" presId="urn:microsoft.com/office/officeart/2005/8/layout/cycle6"/>
    <dgm:cxn modelId="{28DE9F4B-E0FE-4CEE-BE57-599F0211DDC7}" type="presParOf" srcId="{DF68ADFC-B166-4216-B0D0-E182EEC90F8C}" destId="{F8A1E2E7-7012-47D1-8BF3-1AC4E1E6C62F}" srcOrd="7" destOrd="0" presId="urn:microsoft.com/office/officeart/2005/8/layout/cycle6"/>
    <dgm:cxn modelId="{22EDDF0A-81B1-4D4E-BBED-9211B28C1F30}" type="presParOf" srcId="{DF68ADFC-B166-4216-B0D0-E182EEC90F8C}" destId="{FFCE491E-8E08-47AD-9E8D-0E32619B2D63}" srcOrd="8" destOrd="0" presId="urn:microsoft.com/office/officeart/2005/8/layout/cycle6"/>
    <dgm:cxn modelId="{68FD4D60-F6AE-463D-B839-4A42351A6A34}" type="presParOf" srcId="{DF68ADFC-B166-4216-B0D0-E182EEC90F8C}" destId="{02F6FFBE-4EB1-4DB7-9526-116828748D36}" srcOrd="9" destOrd="0" presId="urn:microsoft.com/office/officeart/2005/8/layout/cycle6"/>
    <dgm:cxn modelId="{8D36FFEB-B798-4B62-B810-3ADC67E23157}" type="presParOf" srcId="{DF68ADFC-B166-4216-B0D0-E182EEC90F8C}" destId="{D817AF0F-2EA0-413E-96A9-A35F7340F345}" srcOrd="10" destOrd="0" presId="urn:microsoft.com/office/officeart/2005/8/layout/cycle6"/>
    <dgm:cxn modelId="{646D8B4D-BBF1-49C0-989D-FA25AB7502EB}" type="presParOf" srcId="{DF68ADFC-B166-4216-B0D0-E182EEC90F8C}" destId="{954FF5A9-2340-4BAA-8A79-1D5035C6D73D}" srcOrd="11" destOrd="0" presId="urn:microsoft.com/office/officeart/2005/8/layout/cycle6"/>
    <dgm:cxn modelId="{A2ECBF57-3B13-4B45-930D-BB861CC38E97}" type="presParOf" srcId="{DF68ADFC-B166-4216-B0D0-E182EEC90F8C}" destId="{9B9667E5-4011-4C73-8408-E516ABAA7585}" srcOrd="12" destOrd="0" presId="urn:microsoft.com/office/officeart/2005/8/layout/cycle6"/>
    <dgm:cxn modelId="{F66205CA-17F4-4880-9071-B97A3500CDAF}" type="presParOf" srcId="{DF68ADFC-B166-4216-B0D0-E182EEC90F8C}" destId="{1F6FA59B-AF04-4C9E-BE1D-62AA68612749}" srcOrd="13" destOrd="0" presId="urn:microsoft.com/office/officeart/2005/8/layout/cycle6"/>
    <dgm:cxn modelId="{018DC080-157F-4CEB-9892-B39E2C630BF1}" type="presParOf" srcId="{DF68ADFC-B166-4216-B0D0-E182EEC90F8C}" destId="{2B5795C7-7BE9-4AAE-B7FF-62BF8E9DF79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DDDFC-6A6E-4AC6-9E4F-030141AE41B0}">
      <dsp:nvSpPr>
        <dsp:cNvPr id="0" name=""/>
        <dsp:cNvSpPr/>
      </dsp:nvSpPr>
      <dsp:spPr>
        <a:xfrm>
          <a:off x="2550635" y="2903"/>
          <a:ext cx="1375729" cy="894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Stability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94287" y="46555"/>
        <a:ext cx="1288425" cy="806920"/>
      </dsp:txXfrm>
    </dsp:sp>
    <dsp:sp modelId="{18770EFC-7648-4B2E-8C40-14AAB028B3C4}">
      <dsp:nvSpPr>
        <dsp:cNvPr id="0" name=""/>
        <dsp:cNvSpPr/>
      </dsp:nvSpPr>
      <dsp:spPr>
        <a:xfrm>
          <a:off x="1452003" y="450016"/>
          <a:ext cx="3572992" cy="3572992"/>
        </a:xfrm>
        <a:custGeom>
          <a:avLst/>
          <a:gdLst/>
          <a:ahLst/>
          <a:cxnLst/>
          <a:rect l="0" t="0" r="0" b="0"/>
          <a:pathLst>
            <a:path>
              <a:moveTo>
                <a:pt x="2483811" y="141710"/>
              </a:moveTo>
              <a:arcTo wR="1786496" hR="1786496" stAng="17578485" swAng="196138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1C94A-73CA-4917-95B3-D22FD98489D6}">
      <dsp:nvSpPr>
        <dsp:cNvPr id="0" name=""/>
        <dsp:cNvSpPr/>
      </dsp:nvSpPr>
      <dsp:spPr>
        <a:xfrm>
          <a:off x="4249693" y="1237342"/>
          <a:ext cx="1375729" cy="894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Safety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293345" y="1280994"/>
        <a:ext cx="1288425" cy="806920"/>
      </dsp:txXfrm>
    </dsp:sp>
    <dsp:sp modelId="{1D576E55-8F0C-4199-8398-50BDB69B0292}">
      <dsp:nvSpPr>
        <dsp:cNvPr id="0" name=""/>
        <dsp:cNvSpPr/>
      </dsp:nvSpPr>
      <dsp:spPr>
        <a:xfrm>
          <a:off x="1452003" y="450016"/>
          <a:ext cx="3572992" cy="3572992"/>
        </a:xfrm>
        <a:custGeom>
          <a:avLst/>
          <a:gdLst/>
          <a:ahLst/>
          <a:cxnLst/>
          <a:rect l="0" t="0" r="0" b="0"/>
          <a:pathLst>
            <a:path>
              <a:moveTo>
                <a:pt x="3570542" y="1692969"/>
              </a:moveTo>
              <a:arcTo wR="1786496" hR="1786496" stAng="21419945" swAng="219618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2AAD4-70F3-4FB3-B0F7-C494454EDF94}">
      <dsp:nvSpPr>
        <dsp:cNvPr id="0" name=""/>
        <dsp:cNvSpPr/>
      </dsp:nvSpPr>
      <dsp:spPr>
        <a:xfrm>
          <a:off x="3600711" y="3234705"/>
          <a:ext cx="1375729" cy="894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Supervision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644363" y="3278357"/>
        <a:ext cx="1288425" cy="806920"/>
      </dsp:txXfrm>
    </dsp:sp>
    <dsp:sp modelId="{FFCE491E-8E08-47AD-9E8D-0E32619B2D63}">
      <dsp:nvSpPr>
        <dsp:cNvPr id="0" name=""/>
        <dsp:cNvSpPr/>
      </dsp:nvSpPr>
      <dsp:spPr>
        <a:xfrm>
          <a:off x="1452003" y="450016"/>
          <a:ext cx="3572992" cy="3572992"/>
        </a:xfrm>
        <a:custGeom>
          <a:avLst/>
          <a:gdLst/>
          <a:ahLst/>
          <a:cxnLst/>
          <a:rect l="0" t="0" r="0" b="0"/>
          <a:pathLst>
            <a:path>
              <a:moveTo>
                <a:pt x="2141610" y="3537342"/>
              </a:moveTo>
              <a:arcTo wR="1786496" hR="1786496" stAng="4712073" swAng="137585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6FFBE-4EB1-4DB7-9526-116828748D36}">
      <dsp:nvSpPr>
        <dsp:cNvPr id="0" name=""/>
        <dsp:cNvSpPr/>
      </dsp:nvSpPr>
      <dsp:spPr>
        <a:xfrm>
          <a:off x="1500558" y="3234705"/>
          <a:ext cx="1375729" cy="894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Sound judgment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544210" y="3278357"/>
        <a:ext cx="1288425" cy="806920"/>
      </dsp:txXfrm>
    </dsp:sp>
    <dsp:sp modelId="{954FF5A9-2340-4BAA-8A79-1D5035C6D73D}">
      <dsp:nvSpPr>
        <dsp:cNvPr id="0" name=""/>
        <dsp:cNvSpPr/>
      </dsp:nvSpPr>
      <dsp:spPr>
        <a:xfrm>
          <a:off x="1452003" y="450016"/>
          <a:ext cx="3572992" cy="3572992"/>
        </a:xfrm>
        <a:custGeom>
          <a:avLst/>
          <a:gdLst/>
          <a:ahLst/>
          <a:cxnLst/>
          <a:rect l="0" t="0" r="0" b="0"/>
          <a:pathLst>
            <a:path>
              <a:moveTo>
                <a:pt x="298522" y="2775184"/>
              </a:moveTo>
              <a:arcTo wR="1786496" hR="1786496" stAng="8783870" swAng="219618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667E5-4011-4C73-8408-E516ABAA7585}">
      <dsp:nvSpPr>
        <dsp:cNvPr id="0" name=""/>
        <dsp:cNvSpPr/>
      </dsp:nvSpPr>
      <dsp:spPr>
        <a:xfrm>
          <a:off x="851576" y="1237342"/>
          <a:ext cx="1375729" cy="894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Sustainability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895228" y="1280994"/>
        <a:ext cx="1288425" cy="806920"/>
      </dsp:txXfrm>
    </dsp:sp>
    <dsp:sp modelId="{2B5795C7-7BE9-4AAE-B7FF-62BF8E9DF79A}">
      <dsp:nvSpPr>
        <dsp:cNvPr id="0" name=""/>
        <dsp:cNvSpPr/>
      </dsp:nvSpPr>
      <dsp:spPr>
        <a:xfrm>
          <a:off x="1452003" y="450016"/>
          <a:ext cx="3572992" cy="3572992"/>
        </a:xfrm>
        <a:custGeom>
          <a:avLst/>
          <a:gdLst/>
          <a:ahLst/>
          <a:cxnLst/>
          <a:rect l="0" t="0" r="0" b="0"/>
          <a:pathLst>
            <a:path>
              <a:moveTo>
                <a:pt x="311299" y="778844"/>
              </a:moveTo>
              <a:arcTo wR="1786496" hR="1786496" stAng="12860131" swAng="196138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0391E65-F604-414C-ADAA-032F29418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34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BAB337-6D7A-4445-9743-24A87FA2A8F0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2C07B-64DC-4A55-91E9-5903D3F62C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5DE38-7E85-4A0B-9B0D-A182EB2F6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7763F-4A24-4DAF-A13B-19D153A9A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1D580-B65D-40EA-AB35-F3411424C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9F20-21F9-4228-ACCC-1B0FAA5818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3FA92-EDB8-4BF8-B35A-3277B6BF1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FA86-1563-42E5-AF35-B3FED062ED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B9ABB-28DD-43CB-BFAD-B4935A0155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F623E-AC0B-4297-A69C-342E9FD35F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D01CB-CBBF-41F4-8DB5-ECCBE52E2F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50956-0E94-4306-9EF8-73325103FC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6227A6-E047-4FA1-8651-AA1979B88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c.gov/" TargetMode="Externa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travel.state.gov/travel/tips/safety/safety_1180.html" TargetMode="Externa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Prepare for Your International Experience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Melanie Anspacher, MD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Adapted from: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Neha Shah, MD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Wayne Hale, MD (GHEC)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675467"/>
            <a:ext cx="5147733" cy="345069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Appropriate level of supervision</a:t>
            </a:r>
          </a:p>
          <a:p>
            <a:pPr eaLnBrk="1" hangingPunct="1">
              <a:defRPr/>
            </a:pPr>
            <a:r>
              <a:rPr lang="en-US" dirty="0" smtClean="0"/>
              <a:t>Well-defined expectations</a:t>
            </a:r>
          </a:p>
          <a:p>
            <a:pPr eaLnBrk="1" hangingPunct="1">
              <a:defRPr/>
            </a:pPr>
            <a:r>
              <a:rPr lang="en-US" dirty="0" smtClean="0"/>
              <a:t>Good fit for your skill set</a:t>
            </a:r>
          </a:p>
          <a:p>
            <a:pPr eaLnBrk="1" hangingPunct="1">
              <a:defRPr/>
            </a:pPr>
            <a:r>
              <a:rPr lang="en-US" dirty="0" smtClean="0"/>
              <a:t>Program practices are responsible and ethical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Choosing a Site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" t="6153" r="6749" b="3930"/>
          <a:stretch/>
        </p:blipFill>
        <p:spPr>
          <a:xfrm>
            <a:off x="5867400" y="3125337"/>
            <a:ext cx="3002507" cy="33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Choosing a Site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4672905"/>
              </p:ext>
            </p:extLst>
          </p:nvPr>
        </p:nvGraphicFramePr>
        <p:xfrm>
          <a:off x="1295400" y="2057400"/>
          <a:ext cx="6477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Mentorship</a:t>
            </a:r>
          </a:p>
          <a:p>
            <a:pPr eaLnBrk="1" hangingPunct="1">
              <a:defRPr/>
            </a:pPr>
            <a:r>
              <a:rPr lang="en-US" dirty="0" smtClean="0"/>
              <a:t>Contact previous volunteers</a:t>
            </a:r>
          </a:p>
          <a:p>
            <a:pPr eaLnBrk="1" hangingPunct="1">
              <a:defRPr/>
            </a:pPr>
            <a:r>
              <a:rPr lang="en-US" dirty="0" smtClean="0"/>
              <a:t>Timeline</a:t>
            </a:r>
          </a:p>
          <a:p>
            <a:pPr eaLnBrk="1" hangingPunct="1">
              <a:defRPr/>
            </a:pPr>
            <a:r>
              <a:rPr lang="en-US" dirty="0" smtClean="0"/>
              <a:t>Individualized Learning Objectives</a:t>
            </a:r>
          </a:p>
          <a:p>
            <a:pPr eaLnBrk="1" hangingPunct="1">
              <a:defRPr/>
            </a:pPr>
            <a:r>
              <a:rPr lang="en-US" dirty="0" smtClean="0"/>
              <a:t>Learn. Learn. Learn.</a:t>
            </a:r>
          </a:p>
          <a:p>
            <a:pPr eaLnBrk="1" hangingPunct="1">
              <a:defRPr/>
            </a:pPr>
            <a:r>
              <a:rPr lang="en-US" dirty="0" smtClean="0"/>
              <a:t>Health &amp; Safety</a:t>
            </a:r>
          </a:p>
          <a:p>
            <a:pPr eaLnBrk="1" hangingPunct="1">
              <a:defRPr/>
            </a:pPr>
            <a:r>
              <a:rPr lang="en-US" dirty="0" smtClean="0"/>
              <a:t>What to bring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Preparing for Your International Experience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7" r="10307"/>
          <a:stretch/>
        </p:blipFill>
        <p:spPr>
          <a:xfrm>
            <a:off x="5787788" y="2819400"/>
            <a:ext cx="3084394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Registration with Embassy/State </a:t>
            </a:r>
            <a:r>
              <a:rPr lang="en-US" dirty="0" err="1" smtClean="0"/>
              <a:t>Dept</a:t>
            </a:r>
            <a:endParaRPr lang="en-US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State </a:t>
            </a:r>
            <a:r>
              <a:rPr lang="en-US" dirty="0" err="1" smtClean="0"/>
              <a:t>Dept</a:t>
            </a:r>
            <a:r>
              <a:rPr lang="en-US" dirty="0" smtClean="0"/>
              <a:t> Travel Information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Evacuation/Medical Insurance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Travel Clinic – </a:t>
            </a: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Immunizations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Malaria Prophylaxis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mtClean="0"/>
              <a:t>Post-exposure prophylaxis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Health and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12109" y="381000"/>
            <a:ext cx="861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Important websites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t="15363" r="11998" b="4800"/>
          <a:stretch>
            <a:fillRect/>
          </a:stretch>
        </p:blipFill>
        <p:spPr bwMode="auto">
          <a:xfrm>
            <a:off x="609600" y="2057400"/>
            <a:ext cx="3886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524500" y="6167651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>
                <a:solidFill>
                  <a:srgbClr val="51452E"/>
                </a:solidFill>
                <a:latin typeface="Arial" pitchFamily="34" charset="0"/>
                <a:hlinkClick r:id="rId6"/>
              </a:rPr>
              <a:t>http://travel.state.gov</a:t>
            </a:r>
            <a:endParaRPr lang="en-US">
              <a:solidFill>
                <a:srgbClr val="51452E"/>
              </a:solidFill>
              <a:latin typeface="Arial" pitchFamily="34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3886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6107" y="61722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dirty="0">
                <a:latin typeface="Arial" pitchFamily="34" charset="0"/>
                <a:hlinkClick r:id="rId8"/>
              </a:rPr>
              <a:t>www.cdc.gov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95600"/>
            <a:ext cx="7408333" cy="34506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Visa requirements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Donations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Personal medical equipment/books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Communication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Packing light, packing well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Personal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r>
              <a:rPr lang="en-US" dirty="0" smtClean="0"/>
              <a:t>Understand your local colleagues</a:t>
            </a:r>
          </a:p>
          <a:p>
            <a:r>
              <a:rPr lang="en-US" dirty="0" smtClean="0"/>
              <a:t>Coping with distress</a:t>
            </a:r>
          </a:p>
          <a:p>
            <a:r>
              <a:rPr lang="en-US" dirty="0" smtClean="0"/>
              <a:t>Model behavior</a:t>
            </a:r>
          </a:p>
          <a:p>
            <a:r>
              <a:rPr lang="en-US" dirty="0" smtClean="0"/>
              <a:t>Stay safe</a:t>
            </a:r>
          </a:p>
          <a:p>
            <a:r>
              <a:rPr lang="en-US" dirty="0" smtClean="0"/>
              <a:t>Teach</a:t>
            </a:r>
          </a:p>
          <a:p>
            <a:r>
              <a:rPr lang="en-US" dirty="0" smtClean="0"/>
              <a:t>Learn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you are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1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7408333" cy="345069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“Reverse culture shock”</a:t>
            </a:r>
          </a:p>
          <a:p>
            <a:pPr eaLnBrk="1" hangingPunct="1">
              <a:defRPr/>
            </a:pPr>
            <a:r>
              <a:rPr lang="en-US" dirty="0" smtClean="0"/>
              <a:t>Importance of Mentorship</a:t>
            </a:r>
          </a:p>
          <a:p>
            <a:pPr eaLnBrk="1" hangingPunct="1">
              <a:defRPr/>
            </a:pPr>
            <a:r>
              <a:rPr lang="en-US" dirty="0" smtClean="0"/>
              <a:t>Journal/Blog</a:t>
            </a:r>
          </a:p>
          <a:p>
            <a:pPr eaLnBrk="1" hangingPunct="1">
              <a:defRPr/>
            </a:pPr>
            <a:r>
              <a:rPr lang="en-US" dirty="0" smtClean="0"/>
              <a:t>Debriefing</a:t>
            </a:r>
          </a:p>
          <a:p>
            <a:pPr eaLnBrk="1" hangingPunct="1">
              <a:defRPr/>
            </a:pPr>
            <a:r>
              <a:rPr lang="en-US" dirty="0" smtClean="0"/>
              <a:t>Feedback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Return</a:t>
            </a:r>
          </a:p>
        </p:txBody>
      </p:sp>
      <p:pic>
        <p:nvPicPr>
          <p:cNvPr id="4" name="Content Placeholder 3" descr="Fred Pakse Hospit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3048000"/>
            <a:ext cx="3419190" cy="2563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49213" y="930275"/>
            <a:ext cx="8623301" cy="5095875"/>
            <a:chOff x="144" y="913"/>
            <a:chExt cx="5432" cy="321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432" y="3648"/>
              <a:ext cx="10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FFFF00"/>
                  </a:solidFill>
                  <a:latin typeface="+mj-lt"/>
                </a:rPr>
                <a:t>Home Culture</a:t>
              </a: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2400" y="3648"/>
              <a:ext cx="98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00"/>
                  </a:solidFill>
                  <a:latin typeface="+mj-lt"/>
                </a:rPr>
                <a:t>Host Culture</a:t>
              </a:r>
            </a:p>
            <a:p>
              <a:pPr>
                <a:defRPr/>
              </a:pPr>
              <a:endParaRPr lang="en-US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416" y="3648"/>
              <a:ext cx="10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00"/>
                  </a:solidFill>
                  <a:latin typeface="+mj-lt"/>
                </a:rPr>
                <a:t>Home Culture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200" y="1632"/>
              <a:ext cx="5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j-lt"/>
                </a:rPr>
                <a:t>Entry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984" y="1680"/>
              <a:ext cx="7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j-lt"/>
                </a:rPr>
                <a:t>Re-entry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00" y="3871"/>
              <a:ext cx="12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rgbClr val="FFFF00"/>
                  </a:solidFill>
                  <a:latin typeface="+mj-lt"/>
                </a:rPr>
                <a:t>Time and Place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 rot="-5400000">
              <a:off x="-1173" y="2230"/>
              <a:ext cx="28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FFFF00"/>
                  </a:solidFill>
                  <a:latin typeface="+mj-lt"/>
                </a:rPr>
                <a:t>Low</a:t>
              </a:r>
              <a:r>
                <a:rPr lang="en-US" sz="2000" dirty="0">
                  <a:solidFill>
                    <a:srgbClr val="FFFF00"/>
                  </a:solidFill>
                  <a:latin typeface="+mj-lt"/>
                </a:rPr>
                <a:t> 			            </a:t>
              </a:r>
              <a:r>
                <a:rPr lang="en-US" b="1" dirty="0">
                  <a:solidFill>
                    <a:srgbClr val="FFFF00"/>
                  </a:solidFill>
                  <a:latin typeface="+mj-lt"/>
                </a:rPr>
                <a:t>High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24" y="2825"/>
              <a:ext cx="7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Anticipating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departure</a:t>
              </a:r>
              <a:endParaRPr lang="en-US" sz="140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392" y="1865"/>
              <a:ext cx="6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folHlink"/>
                  </a:solidFill>
                  <a:latin typeface="+mj-lt"/>
                </a:rPr>
                <a:t>Emotional</a:t>
              </a:r>
              <a:r>
                <a:rPr lang="en-US" sz="1400" dirty="0">
                  <a:solidFill>
                    <a:schemeClr val="folHlink"/>
                  </a:solidFill>
                  <a:latin typeface="+mj-lt"/>
                </a:rPr>
                <a:t> </a:t>
              </a:r>
            </a:p>
            <a:p>
              <a:pPr>
                <a:defRPr/>
              </a:pPr>
              <a:r>
                <a:rPr lang="en-US" sz="1400" b="1" dirty="0">
                  <a:solidFill>
                    <a:schemeClr val="folHlink"/>
                  </a:solidFill>
                  <a:latin typeface="+mj-lt"/>
                </a:rPr>
                <a:t>high point</a:t>
              </a:r>
              <a:endParaRPr lang="en-US" sz="1400" dirty="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3113"/>
              <a:ext cx="6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Critical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 low point</a:t>
              </a:r>
              <a:endParaRPr lang="en-US" sz="140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448" y="1817"/>
              <a:ext cx="7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Initial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 adjustment</a:t>
              </a:r>
              <a:endParaRPr lang="en-US" sz="140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120" y="3401"/>
              <a:ext cx="8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Confronting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 deeper issues</a:t>
              </a:r>
              <a:endParaRPr lang="en-US" sz="140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456" y="1961"/>
              <a:ext cx="7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Adapting &amp;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 assimilating</a:t>
              </a:r>
              <a:endParaRPr lang="en-US" sz="140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840" y="2633"/>
              <a:ext cx="8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Anticipating 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Return home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800" y="2057"/>
              <a:ext cx="7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Re-entry</a:t>
              </a:r>
            </a:p>
            <a:p>
              <a:pPr>
                <a:defRPr/>
              </a:pPr>
              <a:r>
                <a:rPr lang="en-US" sz="1400" b="1">
                  <a:solidFill>
                    <a:schemeClr val="folHlink"/>
                  </a:solidFill>
                  <a:latin typeface="+mj-lt"/>
                </a:rPr>
                <a:t> adjustment</a:t>
              </a:r>
              <a:endParaRPr lang="en-US" sz="1400">
                <a:solidFill>
                  <a:schemeClr val="folHlink"/>
                </a:solidFill>
                <a:latin typeface="+mj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28" y="2064"/>
              <a:ext cx="5048" cy="1352"/>
            </a:xfrm>
            <a:custGeom>
              <a:avLst/>
              <a:gdLst>
                <a:gd name="T0" fmla="*/ 0 w 5048"/>
                <a:gd name="T1" fmla="*/ 544 h 1352"/>
                <a:gd name="T2" fmla="*/ 624 w 5048"/>
                <a:gd name="T3" fmla="*/ 688 h 1352"/>
                <a:gd name="T4" fmla="*/ 960 w 5048"/>
                <a:gd name="T5" fmla="*/ 256 h 1352"/>
                <a:gd name="T6" fmla="*/ 1200 w 5048"/>
                <a:gd name="T7" fmla="*/ 256 h 1352"/>
                <a:gd name="T8" fmla="*/ 1440 w 5048"/>
                <a:gd name="T9" fmla="*/ 880 h 1352"/>
                <a:gd name="T10" fmla="*/ 1728 w 5048"/>
                <a:gd name="T11" fmla="*/ 928 h 1352"/>
                <a:gd name="T12" fmla="*/ 1968 w 5048"/>
                <a:gd name="T13" fmla="*/ 304 h 1352"/>
                <a:gd name="T14" fmla="*/ 2256 w 5048"/>
                <a:gd name="T15" fmla="*/ 256 h 1352"/>
                <a:gd name="T16" fmla="*/ 2592 w 5048"/>
                <a:gd name="T17" fmla="*/ 1168 h 1352"/>
                <a:gd name="T18" fmla="*/ 2832 w 5048"/>
                <a:gd name="T19" fmla="*/ 1216 h 1352"/>
                <a:gd name="T20" fmla="*/ 3168 w 5048"/>
                <a:gd name="T21" fmla="*/ 352 h 1352"/>
                <a:gd name="T22" fmla="*/ 3696 w 5048"/>
                <a:gd name="T23" fmla="*/ 448 h 1352"/>
                <a:gd name="T24" fmla="*/ 4272 w 5048"/>
                <a:gd name="T25" fmla="*/ 304 h 1352"/>
                <a:gd name="T26" fmla="*/ 4560 w 5048"/>
                <a:gd name="T27" fmla="*/ 928 h 1352"/>
                <a:gd name="T28" fmla="*/ 4800 w 5048"/>
                <a:gd name="T29" fmla="*/ 736 h 1352"/>
                <a:gd name="T30" fmla="*/ 4992 w 5048"/>
                <a:gd name="T31" fmla="*/ 256 h 1352"/>
                <a:gd name="T32" fmla="*/ 5040 w 5048"/>
                <a:gd name="T33" fmla="*/ 16 h 1352"/>
                <a:gd name="T34" fmla="*/ 5040 w 5048"/>
                <a:gd name="T35" fmla="*/ 160 h 13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48"/>
                <a:gd name="T55" fmla="*/ 0 h 1352"/>
                <a:gd name="T56" fmla="*/ 5048 w 5048"/>
                <a:gd name="T57" fmla="*/ 1352 h 13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48" h="1352">
                  <a:moveTo>
                    <a:pt x="0" y="544"/>
                  </a:moveTo>
                  <a:cubicBezTo>
                    <a:pt x="232" y="640"/>
                    <a:pt x="464" y="736"/>
                    <a:pt x="624" y="688"/>
                  </a:cubicBezTo>
                  <a:cubicBezTo>
                    <a:pt x="784" y="640"/>
                    <a:pt x="864" y="328"/>
                    <a:pt x="960" y="256"/>
                  </a:cubicBezTo>
                  <a:cubicBezTo>
                    <a:pt x="1056" y="184"/>
                    <a:pt x="1120" y="152"/>
                    <a:pt x="1200" y="256"/>
                  </a:cubicBezTo>
                  <a:cubicBezTo>
                    <a:pt x="1280" y="360"/>
                    <a:pt x="1352" y="768"/>
                    <a:pt x="1440" y="880"/>
                  </a:cubicBezTo>
                  <a:cubicBezTo>
                    <a:pt x="1528" y="992"/>
                    <a:pt x="1640" y="1024"/>
                    <a:pt x="1728" y="928"/>
                  </a:cubicBezTo>
                  <a:cubicBezTo>
                    <a:pt x="1816" y="832"/>
                    <a:pt x="1880" y="416"/>
                    <a:pt x="1968" y="304"/>
                  </a:cubicBezTo>
                  <a:cubicBezTo>
                    <a:pt x="2056" y="192"/>
                    <a:pt x="2152" y="112"/>
                    <a:pt x="2256" y="256"/>
                  </a:cubicBezTo>
                  <a:cubicBezTo>
                    <a:pt x="2360" y="400"/>
                    <a:pt x="2496" y="1008"/>
                    <a:pt x="2592" y="1168"/>
                  </a:cubicBezTo>
                  <a:cubicBezTo>
                    <a:pt x="2688" y="1328"/>
                    <a:pt x="2736" y="1352"/>
                    <a:pt x="2832" y="1216"/>
                  </a:cubicBezTo>
                  <a:cubicBezTo>
                    <a:pt x="2928" y="1080"/>
                    <a:pt x="3024" y="480"/>
                    <a:pt x="3168" y="352"/>
                  </a:cubicBezTo>
                  <a:cubicBezTo>
                    <a:pt x="3312" y="224"/>
                    <a:pt x="3512" y="456"/>
                    <a:pt x="3696" y="448"/>
                  </a:cubicBezTo>
                  <a:cubicBezTo>
                    <a:pt x="3880" y="440"/>
                    <a:pt x="4128" y="224"/>
                    <a:pt x="4272" y="304"/>
                  </a:cubicBezTo>
                  <a:cubicBezTo>
                    <a:pt x="4416" y="384"/>
                    <a:pt x="4472" y="856"/>
                    <a:pt x="4560" y="928"/>
                  </a:cubicBezTo>
                  <a:cubicBezTo>
                    <a:pt x="4648" y="1000"/>
                    <a:pt x="4728" y="848"/>
                    <a:pt x="4800" y="736"/>
                  </a:cubicBezTo>
                  <a:cubicBezTo>
                    <a:pt x="4872" y="624"/>
                    <a:pt x="4952" y="376"/>
                    <a:pt x="4992" y="256"/>
                  </a:cubicBezTo>
                  <a:cubicBezTo>
                    <a:pt x="5032" y="136"/>
                    <a:pt x="5032" y="32"/>
                    <a:pt x="5040" y="16"/>
                  </a:cubicBezTo>
                  <a:cubicBezTo>
                    <a:pt x="5048" y="0"/>
                    <a:pt x="5044" y="80"/>
                    <a:pt x="5040" y="160"/>
                  </a:cubicBezTo>
                </a:path>
              </a:pathLst>
            </a:custGeom>
            <a:noFill/>
            <a:ln w="9525">
              <a:solidFill>
                <a:srgbClr val="9191FF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rgbClr val="9191FF"/>
              </a:extrusionClr>
            </a:sp3d>
          </p:spPr>
          <p:txBody>
            <a:bodyPr>
              <a:flatTx/>
            </a:bodyPr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19" name="Rectangle 19"/>
          <p:cNvSpPr>
            <a:spLocks noChangeArrowheads="1"/>
          </p:cNvSpPr>
          <p:nvPr/>
        </p:nvSpPr>
        <p:spPr bwMode="auto">
          <a:xfrm rot="16200000">
            <a:off x="-1244600" y="3159126"/>
            <a:ext cx="2962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2000" b="1" dirty="0">
                <a:latin typeface="+mj-lt"/>
              </a:rPr>
              <a:t>Comfort &amp; Satisfaction</a:t>
            </a:r>
            <a:endParaRPr kumimoji="1" lang="en-US" sz="2400" dirty="0">
              <a:latin typeface="+mj-lt"/>
            </a:endParaRPr>
          </a:p>
        </p:txBody>
      </p:sp>
      <p:sp>
        <p:nvSpPr>
          <p:cNvPr id="21508" name="Rectangle 20"/>
          <p:cNvSpPr>
            <a:spLocks noChangeArrowheads="1"/>
          </p:cNvSpPr>
          <p:nvPr/>
        </p:nvSpPr>
        <p:spPr bwMode="auto">
          <a:xfrm>
            <a:off x="165100" y="271463"/>
            <a:ext cx="8458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sz="3200"/>
              <a:t>On the Ground: Cultural Adjustment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Choosing a volunteer opportunity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Know Yourself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Preparation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Learning about your destination 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Preparing yourself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Return/Debriefing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Previous experience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How do you deal with situations where you need to be…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Flexible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Adaptable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Patient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Open to new things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Humble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Frustrated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Know Yourself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657600"/>
            <a:ext cx="4038600" cy="302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/>
              <a:t>Tolerance for: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Travel uncertainties and risks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Uncomfortable living conditions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New foods and cultural practices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Disease and injury exposure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Frustration about limited ability to help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Diagnosing and treating based on limited information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90800"/>
            <a:ext cx="8686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See the world and experience other cultures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Develop/improve communication skills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Enhance clinical skills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See illnesses and surgical problems uncommon in the U.S.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-  Practice in a simpler and more gratifying setting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-  Get a new perspective on U.S. medical issues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-  Find purpose and spiritual fulfillment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are your expectations?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675467"/>
            <a:ext cx="5300133" cy="345069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Share knowledge/experience</a:t>
            </a:r>
          </a:p>
          <a:p>
            <a:pPr eaLnBrk="1" hangingPunct="1">
              <a:defRPr/>
            </a:pPr>
            <a:r>
              <a:rPr lang="en-US" dirty="0" smtClean="0"/>
              <a:t>Improve medical care in a low-resource environment</a:t>
            </a:r>
          </a:p>
          <a:p>
            <a:pPr eaLnBrk="1" hangingPunct="1">
              <a:defRPr/>
            </a:pPr>
            <a:r>
              <a:rPr lang="en-US" dirty="0" smtClean="0"/>
              <a:t>Treat patients who have no access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    to care</a:t>
            </a:r>
          </a:p>
          <a:p>
            <a:pPr eaLnBrk="1" hangingPunct="1">
              <a:defRPr/>
            </a:pPr>
            <a:r>
              <a:rPr lang="en-US" dirty="0" smtClean="0"/>
              <a:t>Save </a:t>
            </a:r>
            <a:r>
              <a:rPr lang="en-US" dirty="0" smtClean="0"/>
              <a:t>lives?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Save the </a:t>
            </a:r>
            <a:r>
              <a:rPr lang="en-US" dirty="0" smtClean="0"/>
              <a:t>world???</a:t>
            </a:r>
            <a:endParaRPr lang="en-US" dirty="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your expectations?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-28433" y="5867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</a:rPr>
              <a:t>In most cases, you will gain more than you give.</a:t>
            </a:r>
          </a:p>
        </p:txBody>
      </p:sp>
      <p:pic>
        <p:nvPicPr>
          <p:cNvPr id="1026" name="Picture 2" descr="http://www.healthfrontiers.org/wp-content/uploads/2011/02/steveround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770" y="2971800"/>
            <a:ext cx="3091664" cy="228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27275"/>
            <a:ext cx="9144000" cy="45307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</a:rPr>
              <a:t>	Flexibility</a:t>
            </a:r>
            <a:r>
              <a:rPr lang="en-US" sz="2400" dirty="0" smtClean="0"/>
              <a:t> 	</a:t>
            </a:r>
            <a:r>
              <a:rPr lang="en-US" sz="1800" dirty="0"/>
              <a:t>“</a:t>
            </a:r>
            <a:r>
              <a:rPr lang="en-US" sz="1800" dirty="0" err="1"/>
              <a:t>unforseen</a:t>
            </a:r>
            <a:r>
              <a:rPr lang="en-US" sz="1800" dirty="0"/>
              <a:t> circumstances and situations routinely arise in the 			developing country setting”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</a:rPr>
              <a:t>	Patience</a:t>
            </a:r>
            <a:r>
              <a:rPr lang="en-US" dirty="0"/>
              <a:t>	</a:t>
            </a:r>
            <a:r>
              <a:rPr lang="en-US" sz="1800" dirty="0"/>
              <a:t>“pace of life tends to be slower…concepts of time and 				punctuality can differ greatly”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</a:rPr>
              <a:t>	Innovativeness</a:t>
            </a:r>
            <a:r>
              <a:rPr lang="en-US" dirty="0" smtClean="0">
                <a:solidFill>
                  <a:schemeClr val="hlink"/>
                </a:solidFill>
              </a:rPr>
              <a:t>	</a:t>
            </a:r>
            <a:r>
              <a:rPr lang="en-US" sz="1800" dirty="0" smtClean="0"/>
              <a:t>“getting </a:t>
            </a:r>
            <a:r>
              <a:rPr lang="en-US" sz="1800" dirty="0"/>
              <a:t>by in a limited resource setting”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</a:rPr>
              <a:t>	Openness</a:t>
            </a:r>
            <a:r>
              <a:rPr lang="en-US" sz="2400" dirty="0" smtClean="0"/>
              <a:t> 	</a:t>
            </a:r>
            <a:r>
              <a:rPr lang="en-US" sz="1800" dirty="0" smtClean="0"/>
              <a:t>“</a:t>
            </a:r>
            <a:r>
              <a:rPr lang="en-US" sz="1800" dirty="0"/>
              <a:t>appreciate what is culturally valuable, medically sound and </a:t>
            </a:r>
            <a:r>
              <a:rPr lang="en-US" sz="1800" dirty="0" smtClean="0"/>
              <a:t>				technologically </a:t>
            </a:r>
            <a:r>
              <a:rPr lang="en-US" sz="1800" dirty="0"/>
              <a:t>feasible”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</a:rPr>
              <a:t>	Integrity</a:t>
            </a:r>
            <a:r>
              <a:rPr lang="en-US" sz="2400" dirty="0" smtClean="0"/>
              <a:t> 	</a:t>
            </a:r>
            <a:r>
              <a:rPr lang="en-US" sz="1800" dirty="0" smtClean="0"/>
              <a:t>“</a:t>
            </a:r>
            <a:r>
              <a:rPr lang="en-US" sz="1800" dirty="0"/>
              <a:t>maintaining the same standard of behavior to which you hold </a:t>
            </a:r>
            <a:r>
              <a:rPr lang="en-US" sz="1800" dirty="0" smtClean="0"/>
              <a:t>			yourself </a:t>
            </a:r>
            <a:r>
              <a:rPr lang="en-US" sz="1800" dirty="0"/>
              <a:t>at home”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</a:rPr>
              <a:t>	Cultural 	</a:t>
            </a:r>
            <a:r>
              <a:rPr lang="en-US" sz="1800" dirty="0" smtClean="0"/>
              <a:t>“not just knowing what people from other cultures do but why”</a:t>
            </a:r>
            <a:endParaRPr lang="en-US" sz="1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Awareness</a:t>
            </a:r>
            <a:endParaRPr lang="en-US" sz="16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HVO – The Effective Volunteer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Choosing a Site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743200"/>
            <a:ext cx="4033838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Word of Mouth, Internet searches</a:t>
            </a:r>
          </a:p>
          <a:p>
            <a:pPr eaLnBrk="1" hangingPunct="1">
              <a:defRPr/>
            </a:pPr>
            <a:r>
              <a:rPr lang="en-US" dirty="0" smtClean="0"/>
              <a:t>CNMC</a:t>
            </a:r>
          </a:p>
          <a:p>
            <a:pPr eaLnBrk="1" hangingPunct="1">
              <a:defRPr/>
            </a:pPr>
            <a:r>
              <a:rPr lang="en-US" dirty="0" smtClean="0"/>
              <a:t>GW Medical School</a:t>
            </a:r>
          </a:p>
          <a:p>
            <a:pPr eaLnBrk="1" hangingPunct="1">
              <a:defRPr/>
            </a:pPr>
            <a:r>
              <a:rPr lang="en-US" dirty="0" smtClean="0"/>
              <a:t>AAP SOICH</a:t>
            </a:r>
          </a:p>
          <a:p>
            <a:pPr eaLnBrk="1" hangingPunct="1">
              <a:defRPr/>
            </a:pPr>
            <a:r>
              <a:rPr lang="en-US" dirty="0" smtClean="0"/>
              <a:t>AMA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48200" y="2743200"/>
            <a:ext cx="4033837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GHEC- International Medical Health Education Consortium</a:t>
            </a:r>
          </a:p>
          <a:p>
            <a:pPr eaLnBrk="1" hangingPunct="1">
              <a:defRPr/>
            </a:pPr>
            <a:r>
              <a:rPr lang="en-US" dirty="0" smtClean="0"/>
              <a:t>IHOP-International Health Opportunities</a:t>
            </a:r>
          </a:p>
          <a:p>
            <a:pPr eaLnBrk="1" hangingPunct="1">
              <a:defRPr/>
            </a:pPr>
            <a:r>
              <a:rPr lang="en-US" dirty="0" smtClean="0"/>
              <a:t>AMSA</a:t>
            </a:r>
          </a:p>
          <a:p>
            <a:pPr eaLnBrk="1" hangingPunct="1">
              <a:defRPr/>
            </a:pPr>
            <a:r>
              <a:rPr lang="en-US" dirty="0" smtClean="0"/>
              <a:t>Global Medicine Network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49E0C9A-A169-482D-B225-6375D7EE1A32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8F89897-92D5-4A58-B455-E3212E115FBB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226</TotalTime>
  <Words>403</Words>
  <Application>Microsoft Office PowerPoint</Application>
  <PresentationFormat>On-screen Show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How to Prepare for Your International Experience</vt:lpstr>
      <vt:lpstr>Objectives</vt:lpstr>
      <vt:lpstr>Know Yourself</vt:lpstr>
      <vt:lpstr>Know Yourself</vt:lpstr>
      <vt:lpstr>What are your expectations?</vt:lpstr>
      <vt:lpstr>What are your expectations?</vt:lpstr>
      <vt:lpstr>HVO – The Effective Volunteer</vt:lpstr>
      <vt:lpstr>Choosing a Site</vt:lpstr>
      <vt:lpstr>PowerPoint Presentation</vt:lpstr>
      <vt:lpstr>Choosing a Site</vt:lpstr>
      <vt:lpstr>Choosing a Site</vt:lpstr>
      <vt:lpstr>Preparing for Your International Experience</vt:lpstr>
      <vt:lpstr>Health and Safety</vt:lpstr>
      <vt:lpstr>PowerPoint Presentation</vt:lpstr>
      <vt:lpstr>Personal Preparation</vt:lpstr>
      <vt:lpstr>While you are there</vt:lpstr>
      <vt:lpstr>Return</vt:lpstr>
      <vt:lpstr>PowerPoint Presentation</vt:lpstr>
    </vt:vector>
  </TitlesOfParts>
  <Manager/>
  <Company>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for Your International Elective</dc:title>
  <dc:subject/>
  <dc:creator>CNMC Staff</dc:creator>
  <cp:keywords/>
  <dc:description/>
  <cp:lastModifiedBy>Anspacher, Melanie</cp:lastModifiedBy>
  <cp:revision>25</cp:revision>
  <cp:lastPrinted>1601-01-01T00:00:00Z</cp:lastPrinted>
  <dcterms:created xsi:type="dcterms:W3CDTF">2007-09-28T11:52:14Z</dcterms:created>
  <dcterms:modified xsi:type="dcterms:W3CDTF">2013-04-02T16:35:57Z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TC010690071033</vt:lpwstr>
  </property>
</Properties>
</file>