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notesSlides/notesSlide7.xml" ContentType="application/vnd.openxmlformats-officedocument.presentationml.notesSlide+xml"/>
  <Override PartName="/ppt/embeddings/oleObject5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6.bin" ContentType="application/vnd.openxmlformats-officedocument.oleObject"/>
  <Override PartName="/ppt/notesSlides/notesSlide11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2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2.bin" ContentType="application/vnd.openxmlformats-officedocument.oleObject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6"/>
  </p:notesMasterIdLst>
  <p:sldIdLst>
    <p:sldId id="425" r:id="rId2"/>
    <p:sldId id="630" r:id="rId3"/>
    <p:sldId id="633" r:id="rId4"/>
    <p:sldId id="634" r:id="rId5"/>
    <p:sldId id="635" r:id="rId6"/>
    <p:sldId id="612" r:id="rId7"/>
    <p:sldId id="613" r:id="rId8"/>
    <p:sldId id="614" r:id="rId9"/>
    <p:sldId id="615" r:id="rId10"/>
    <p:sldId id="616" r:id="rId11"/>
    <p:sldId id="617" r:id="rId12"/>
    <p:sldId id="618" r:id="rId13"/>
    <p:sldId id="619" r:id="rId14"/>
    <p:sldId id="484" r:id="rId15"/>
    <p:sldId id="485" r:id="rId16"/>
    <p:sldId id="487" r:id="rId17"/>
    <p:sldId id="489" r:id="rId18"/>
    <p:sldId id="491" r:id="rId19"/>
    <p:sldId id="493" r:id="rId20"/>
    <p:sldId id="609" r:id="rId21"/>
    <p:sldId id="494" r:id="rId22"/>
    <p:sldId id="649" r:id="rId23"/>
    <p:sldId id="533" r:id="rId24"/>
    <p:sldId id="495" r:id="rId25"/>
    <p:sldId id="496" r:id="rId26"/>
    <p:sldId id="499" r:id="rId27"/>
    <p:sldId id="650" r:id="rId28"/>
    <p:sldId id="610" r:id="rId29"/>
    <p:sldId id="622" r:id="rId30"/>
    <p:sldId id="623" r:id="rId31"/>
    <p:sldId id="524" r:id="rId32"/>
    <p:sldId id="525" r:id="rId33"/>
    <p:sldId id="529" r:id="rId34"/>
    <p:sldId id="517" r:id="rId35"/>
    <p:sldId id="518" r:id="rId36"/>
    <p:sldId id="519" r:id="rId37"/>
    <p:sldId id="653" r:id="rId38"/>
    <p:sldId id="535" r:id="rId39"/>
    <p:sldId id="536" r:id="rId40"/>
    <p:sldId id="638" r:id="rId41"/>
    <p:sldId id="636" r:id="rId42"/>
    <p:sldId id="637" r:id="rId43"/>
    <p:sldId id="520" r:id="rId44"/>
    <p:sldId id="374" r:id="rId45"/>
    <p:sldId id="372" r:id="rId46"/>
    <p:sldId id="538" r:id="rId47"/>
    <p:sldId id="430" r:id="rId48"/>
    <p:sldId id="376" r:id="rId49"/>
    <p:sldId id="377" r:id="rId50"/>
    <p:sldId id="539" r:id="rId51"/>
    <p:sldId id="661" r:id="rId52"/>
    <p:sldId id="505" r:id="rId53"/>
    <p:sldId id="506" r:id="rId54"/>
    <p:sldId id="507" r:id="rId55"/>
    <p:sldId id="508" r:id="rId56"/>
    <p:sldId id="544" r:id="rId57"/>
    <p:sldId id="624" r:id="rId58"/>
    <p:sldId id="510" r:id="rId59"/>
    <p:sldId id="632" r:id="rId60"/>
    <p:sldId id="631" r:id="rId61"/>
    <p:sldId id="429" r:id="rId62"/>
    <p:sldId id="514" r:id="rId63"/>
    <p:sldId id="546" r:id="rId64"/>
    <p:sldId id="662" r:id="rId65"/>
    <p:sldId id="522" r:id="rId66"/>
    <p:sldId id="540" r:id="rId67"/>
    <p:sldId id="541" r:id="rId68"/>
    <p:sldId id="521" r:id="rId69"/>
    <p:sldId id="571" r:id="rId70"/>
    <p:sldId id="542" r:id="rId71"/>
    <p:sldId id="663" r:id="rId72"/>
    <p:sldId id="664" r:id="rId73"/>
    <p:sldId id="665" r:id="rId74"/>
    <p:sldId id="666" r:id="rId75"/>
    <p:sldId id="667" r:id="rId76"/>
    <p:sldId id="543" r:id="rId77"/>
    <p:sldId id="639" r:id="rId78"/>
    <p:sldId id="572" r:id="rId79"/>
    <p:sldId id="596" r:id="rId80"/>
    <p:sldId id="668" r:id="rId81"/>
    <p:sldId id="669" r:id="rId82"/>
    <p:sldId id="670" r:id="rId83"/>
    <p:sldId id="597" r:id="rId84"/>
    <p:sldId id="646" r:id="rId85"/>
    <p:sldId id="626" r:id="rId86"/>
    <p:sldId id="573" r:id="rId87"/>
    <p:sldId id="671" r:id="rId88"/>
    <p:sldId id="574" r:id="rId89"/>
    <p:sldId id="576" r:id="rId90"/>
    <p:sldId id="579" r:id="rId91"/>
    <p:sldId id="580" r:id="rId92"/>
    <p:sldId id="672" r:id="rId93"/>
    <p:sldId id="586" r:id="rId94"/>
    <p:sldId id="673" r:id="rId95"/>
    <p:sldId id="602" r:id="rId96"/>
    <p:sldId id="674" r:id="rId97"/>
    <p:sldId id="675" r:id="rId98"/>
    <p:sldId id="640" r:id="rId99"/>
    <p:sldId id="641" r:id="rId100"/>
    <p:sldId id="550" r:id="rId101"/>
    <p:sldId id="551" r:id="rId102"/>
    <p:sldId id="676" r:id="rId103"/>
    <p:sldId id="553" r:id="rId104"/>
    <p:sldId id="554" r:id="rId105"/>
    <p:sldId id="555" r:id="rId106"/>
    <p:sldId id="556" r:id="rId107"/>
    <p:sldId id="677" r:id="rId108"/>
    <p:sldId id="561" r:id="rId109"/>
    <p:sldId id="678" r:id="rId110"/>
    <p:sldId id="566" r:id="rId111"/>
    <p:sldId id="567" r:id="rId112"/>
    <p:sldId id="679" r:id="rId113"/>
    <p:sldId id="657" r:id="rId114"/>
    <p:sldId id="658" r:id="rId115"/>
    <p:sldId id="680" r:id="rId116"/>
    <p:sldId id="608" r:id="rId117"/>
    <p:sldId id="604" r:id="rId118"/>
    <p:sldId id="472" r:id="rId119"/>
    <p:sldId id="605" r:id="rId120"/>
    <p:sldId id="607" r:id="rId121"/>
    <p:sldId id="474" r:id="rId122"/>
    <p:sldId id="659" r:id="rId123"/>
    <p:sldId id="660" r:id="rId124"/>
    <p:sldId id="643" r:id="rId1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33CC"/>
    <a:srgbClr val="FF66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68" autoAdjust="0"/>
    <p:restoredTop sz="99539" autoAdjust="0"/>
  </p:normalViewPr>
  <p:slideViewPr>
    <p:cSldViewPr>
      <p:cViewPr>
        <p:scale>
          <a:sx n="85" d="100"/>
          <a:sy n="85" d="100"/>
        </p:scale>
        <p:origin x="-17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notesMaster" Target="notesMasters/notesMaster1.xml"/><Relationship Id="rId127" Type="http://schemas.openxmlformats.org/officeDocument/2006/relationships/printerSettings" Target="printerSettings/printerSettings1.bin"/><Relationship Id="rId128" Type="http://schemas.openxmlformats.org/officeDocument/2006/relationships/presProps" Target="presProps.xml"/><Relationship Id="rId12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theme" Target="theme/theme1.xml"/><Relationship Id="rId13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Relationship Id="rId2" Type="http://schemas.openxmlformats.org/officeDocument/2006/relationships/image" Target="../media/image127.emf"/><Relationship Id="rId3" Type="http://schemas.openxmlformats.org/officeDocument/2006/relationships/image" Target="../media/image1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D8C507-945B-E84B-82B6-A5DCF1BEBE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82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8AD67B-B2D6-BF47-9824-BFBDF85A263B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E28D8B-94A2-E24A-9A16-280A331AA129}" type="slidenum">
              <a:rPr lang="en-US" sz="1200"/>
              <a:pPr eaLnBrk="1" hangingPunct="1"/>
              <a:t>84</a:t>
            </a:fld>
            <a:endParaRPr lang="en-US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1B2798-7448-2B4D-8C1C-D68D630A8853}" type="slidenum">
              <a:rPr lang="en-US" sz="1200"/>
              <a:pPr eaLnBrk="1" hangingPunct="1"/>
              <a:t>95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D1E5D9-93B9-E54A-8B45-BBC737CF691E}" type="slidenum">
              <a:rPr lang="en-US" sz="1200"/>
              <a:pPr eaLnBrk="1" hangingPunct="1"/>
              <a:t>117</a:t>
            </a:fld>
            <a:endParaRPr lang="en-US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35" tIns="44967" rIns="89935" bIns="44967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927681-1630-AA42-BC80-3A3760F6C286}" type="slidenum">
              <a:rPr lang="en-US" sz="1200"/>
              <a:pPr eaLnBrk="1" hangingPunct="1"/>
              <a:t>118</a:t>
            </a:fld>
            <a:endParaRPr lang="en-US" sz="1200"/>
          </a:p>
        </p:txBody>
      </p:sp>
      <p:sp>
        <p:nvSpPr>
          <p:cNvPr id="1372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1E455EF-4AB6-1D4B-A0BE-D3AD771D8B99}" type="slidenum">
              <a:rPr lang="en-US" sz="1200"/>
              <a:pPr algn="r" eaLnBrk="1" hangingPunct="1"/>
              <a:t>118</a:t>
            </a:fld>
            <a:endParaRPr lang="en-US" sz="1200"/>
          </a:p>
        </p:txBody>
      </p:sp>
      <p:sp>
        <p:nvSpPr>
          <p:cNvPr id="137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451E3D-D615-E441-AFE4-9167B69BA895}" type="slidenum">
              <a:rPr lang="en-US" sz="1200"/>
              <a:pPr eaLnBrk="1" hangingPunct="1"/>
              <a:t>120</a:t>
            </a:fld>
            <a:endParaRPr lang="en-US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35" tIns="44967" rIns="89935" bIns="44967"/>
          <a:lstStyle/>
          <a:p>
            <a:pPr eaLnBrk="1" hangingPunct="1">
              <a:spcBef>
                <a:spcPct val="0"/>
              </a:spcBef>
            </a:pPr>
            <a:r>
              <a:rPr lang="en-US"/>
              <a:t>$0.03 to $0.50 for each individual disease intervention…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8AAA71-B8D7-EB4D-B9E7-17709893B28F}" type="slidenum">
              <a:rPr lang="en-US" sz="1200"/>
              <a:pPr eaLnBrk="1" hangingPunct="1"/>
              <a:t>121</a:t>
            </a:fld>
            <a:endParaRPr lang="en-US" sz="12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TB = 50 million DALYS</a:t>
            </a:r>
          </a:p>
          <a:p>
            <a:r>
              <a:rPr lang="en-US">
                <a:latin typeface="Arial" charset="0"/>
              </a:rPr>
              <a:t>HIV = 80 million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02AC8221-2F8B-EF40-AEC6-41FE4163D375}" type="slidenum">
              <a:rPr lang="en-US"/>
              <a:pPr eaLnBrk="1" hangingPunct="1"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C4355B-D4AA-044C-84EE-5C3728515FC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-big head, out of proportion with the rest of his body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Emergency laparotomy for acute intestinal obstruction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E25B60-8D49-BF43-873E-99C61DBF6EF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53B55-81F8-B54C-A790-7FD669C36617}" type="slidenum">
              <a:rPr lang="en-US" sz="1200"/>
              <a:pPr eaLnBrk="1" hangingPunct="1"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EE21EC-6F8B-4342-82EA-8BE0F418A2DC}" type="slidenum">
              <a:rPr lang="en-US" sz="1200"/>
              <a:pPr eaLnBrk="1" hangingPunct="1"/>
              <a:t>55</a:t>
            </a:fld>
            <a:endParaRPr lang="en-US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5A17E1-ADB3-E546-AFB9-4474F8665827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/>
              <a:t>430</a:t>
            </a:r>
            <a:r>
              <a:rPr lang="en-US"/>
              <a:t> </a:t>
            </a:r>
            <a:r>
              <a:rPr lang="en-US" b="1"/>
              <a:t>Adult hookworms in situ</a:t>
            </a:r>
            <a:r>
              <a:rPr lang="en-US"/>
              <a:t> The worms are about 1 cm long and characteristically curved. They are attached by their buccal capsules to the villi of the small intestine. (</a:t>
            </a:r>
            <a:r>
              <a:rPr lang="en-US" i="1"/>
              <a:t>Natural size</a:t>
            </a:r>
            <a:r>
              <a:rPr lang="en-US"/>
              <a:t>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000000"/>
                </a:solidFill>
                <a:latin typeface="Gill Sans MT" charset="0"/>
                <a:ea typeface="MS PGothic" charset="0"/>
                <a:cs typeface="MS PGothic" charset="0"/>
              </a:rPr>
              <a:t> xxx00.#####.ppt  </a:t>
            </a:r>
            <a:fld id="{E24386F6-4291-C843-AD84-A7BC396ED8A3}" type="datetime9">
              <a:rPr lang="en-US" sz="800">
                <a:solidFill>
                  <a:srgbClr val="000000"/>
                </a:solidFill>
                <a:latin typeface="Gill Sans MT" charset="0"/>
                <a:ea typeface="MS PGothic" charset="0"/>
                <a:cs typeface="MS PGothic" charset="0"/>
              </a:rPr>
              <a:pPr algn="r"/>
              <a:t>10/11/15 10:19 PM</a:t>
            </a:fld>
            <a:endParaRPr lang="en-US" sz="800">
              <a:solidFill>
                <a:srgbClr val="000000"/>
              </a:solidFill>
              <a:latin typeface="Gill Sans MT" charset="0"/>
              <a:ea typeface="MS PGothic" charset="0"/>
              <a:cs typeface="MS PGothic" charset="0"/>
            </a:endParaRPr>
          </a:p>
        </p:txBody>
      </p:sp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b"/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000000"/>
                </a:solidFill>
                <a:latin typeface="Gill Sans MT" charset="0"/>
                <a:ea typeface="MS PGothic" charset="0"/>
                <a:cs typeface="MS PGothic" charset="0"/>
              </a:rPr>
              <a:t> P.</a:t>
            </a:r>
            <a:fld id="{3F8D22CC-E875-2F48-8BA9-A8B31E55EA72}" type="slidenum">
              <a:rPr lang="en-US" sz="800">
                <a:solidFill>
                  <a:srgbClr val="000000"/>
                </a:solidFill>
                <a:latin typeface="Gill Sans MT" charset="0"/>
                <a:ea typeface="MS PGothic" charset="0"/>
                <a:cs typeface="MS PGothic" charset="0"/>
              </a:rPr>
              <a:pPr algn="r"/>
              <a:t>74</a:t>
            </a:fld>
            <a:endParaRPr lang="en-US" sz="800">
              <a:solidFill>
                <a:srgbClr val="000000"/>
              </a:solidFill>
              <a:latin typeface="Gill Sans MT" charset="0"/>
              <a:ea typeface="MS PGothic" charset="0"/>
              <a:cs typeface="MS PGothic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5863" y="4294188"/>
            <a:ext cx="4487862" cy="98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Bef>
                <a:spcPct val="0"/>
              </a:spcBef>
            </a:pPr>
            <a:r>
              <a:rPr lang="en-US">
                <a:latin typeface="Gill Sans MT" charset="0"/>
              </a:rPr>
              <a:t>Text</a:t>
            </a:r>
          </a:p>
          <a:p>
            <a:pPr lvl="2">
              <a:spcBef>
                <a:spcPct val="0"/>
              </a:spcBef>
            </a:pPr>
            <a:r>
              <a:rPr lang="en-US">
                <a:latin typeface="Gill Sans MT" charset="0"/>
              </a:rPr>
              <a:t>Text</a:t>
            </a:r>
          </a:p>
          <a:p>
            <a:pPr lvl="3">
              <a:spcBef>
                <a:spcPct val="0"/>
              </a:spcBef>
            </a:pPr>
            <a:r>
              <a:rPr lang="en-US">
                <a:latin typeface="Gill Sans MT" charset="0"/>
              </a:rPr>
              <a:t>Text</a:t>
            </a:r>
          </a:p>
          <a:p>
            <a:pPr lvl="4">
              <a:spcBef>
                <a:spcPct val="0"/>
              </a:spcBef>
            </a:pPr>
            <a:r>
              <a:rPr lang="en-US">
                <a:latin typeface="Gill Sans MT" charset="0"/>
              </a:rPr>
              <a:t>Text</a:t>
            </a:r>
          </a:p>
        </p:txBody>
      </p:sp>
      <p:sp>
        <p:nvSpPr>
          <p:cNvPr id="51205" name="Header Placeholder 1"/>
          <p:cNvSpPr txBox="1">
            <a:spLocks noGrp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ea typeface="MS PGothic" charset="0"/>
                <a:cs typeface="MS PGothic" charset="0"/>
              </a:rPr>
              <a:t>Hotez - UTSPH Middle East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D88543-A361-E241-A8E3-FC76EC5C10F1}" type="slidenum">
              <a:rPr lang="en-US" sz="1200"/>
              <a:pPr eaLnBrk="1" hangingPunct="1"/>
              <a:t>82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FA8BAD-FA5F-DB49-B73C-6304E477E4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9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2D2FE-FF09-AD4C-ADCF-A1902E324F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19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C8E10-F2CE-EE4A-A600-3885AAC52E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2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CBDA1-29D5-A44D-B514-5AC9BFC6C8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1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AC528-A512-814A-8F14-9E83E14E40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7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44016-EA78-B444-9D05-156CBEC309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5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596CAA-CCAE-484C-B8F5-71BD593961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EC1D5-B145-5046-A4C0-5EEE991676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7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FA69E-CFC3-9840-A97A-C416AABDBD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6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5AA22-80EC-1E46-A176-6A814C9679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21E29-909F-E046-8F4D-A167B861EB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4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03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0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DF2DCEB0-D0BC-ED44-A4E8-33E0079243F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88" r:id="rId2"/>
    <p:sldLayoutId id="2147483789" r:id="rId3"/>
    <p:sldLayoutId id="2147483790" r:id="rId4"/>
    <p:sldLayoutId id="2147483797" r:id="rId5"/>
    <p:sldLayoutId id="2147483798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charset="0"/>
        <a:buChar char="▫"/>
        <a:defRPr sz="2600" kern="1200">
          <a:solidFill>
            <a:schemeClr val="accent2"/>
          </a:solidFill>
          <a:latin typeface="+mn-lt"/>
          <a:ea typeface="ＭＳ Ｐゴシック" charset="0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charset="0"/>
        <a:buChar char=""/>
        <a:defRPr sz="2400" kern="1200">
          <a:solidFill>
            <a:schemeClr val="accent1"/>
          </a:solidFill>
          <a:latin typeface="+mn-lt"/>
          <a:ea typeface="ＭＳ Ｐゴシック" charset="0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charset="0"/>
        <a:buChar char=""/>
        <a:defRPr sz="2200" kern="1200">
          <a:solidFill>
            <a:schemeClr val="accent1"/>
          </a:solidFill>
          <a:latin typeface="+mn-lt"/>
          <a:ea typeface="ＭＳ Ｐゴシック" charset="0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charset="0"/>
        <a:buChar char="▫"/>
        <a:defRPr sz="2000" kern="1200">
          <a:solidFill>
            <a:srgbClr val="A04DA3"/>
          </a:solidFill>
          <a:latin typeface="+mn-lt"/>
          <a:ea typeface="ＭＳ Ｐゴシック" charset="0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1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Relationship Id="rId3" Type="http://schemas.openxmlformats.org/officeDocument/2006/relationships/image" Target="../media/image123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Relationship Id="rId3" Type="http://schemas.openxmlformats.org/officeDocument/2006/relationships/image" Target="../media/image125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29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26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27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12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3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7.jpeg"/><Relationship Id="rId12" Type="http://schemas.openxmlformats.org/officeDocument/2006/relationships/image" Target="../media/image138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hyperlink" Target="http://www.schisto.org/Default.htm" TargetMode="External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hyperlink" Target="http://www.hki.org/index.html" TargetMode="External"/><Relationship Id="rId10" Type="http://schemas.openxmlformats.org/officeDocument/2006/relationships/image" Target="../media/image136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emf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tmcr.usuhs.mil/tmcr/toc.htm" TargetMode="External"/><Relationship Id="rId4" Type="http://schemas.openxmlformats.org/officeDocument/2006/relationships/hyperlink" Target="http://www.dpd.cdc.gov/dpdx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orgas.dom.uab.edu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61.jpeg"/><Relationship Id="rId5" Type="http://schemas.openxmlformats.org/officeDocument/2006/relationships/oleObject" Target="../embeddings/oleObject4.bin"/><Relationship Id="rId6" Type="http://schemas.openxmlformats.org/officeDocument/2006/relationships/image" Target="../media/image60.png"/><Relationship Id="rId7" Type="http://schemas.openxmlformats.org/officeDocument/2006/relationships/image" Target="../media/image6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file://localhost/D/%5CPeters%5Cimages%5C2FF430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7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hyperlink" Target="http://www.google.com/url?sa=i&amp;rct=j&amp;q=&amp;esrc=s&amp;frm=1&amp;source=images&amp;cd=&amp;cad=rja&amp;docid=FM0g7g5UjQS2cM&amp;tbnid=QqFiBXLe2hiJYM:&amp;ved=0CAUQjRw&amp;url=http://www.who.int/entity/neglected_diseases/integrated_media_urogenital_schistosomiasis/en/index.html&amp;ei=EN3zUYueE4bg8AT_9YG4Dw&amp;bvm=bv.49784469,d.eWU&amp;psig=AFQjCNHS4KN1Jwb5yQb2aVbplcUxWMCCpA&amp;ust=1375022712944074" TargetMode="External"/><Relationship Id="rId5" Type="http://schemas.openxmlformats.org/officeDocument/2006/relationships/image" Target="../media/image82.jpeg"/><Relationship Id="rId6" Type="http://schemas.openxmlformats.org/officeDocument/2006/relationships/hyperlink" Target="http://www.google.com/url?sa=i&amp;rct=j&amp;q=&amp;esrc=s&amp;frm=1&amp;source=images&amp;cd=&amp;cad=rja&amp;docid=FM0g7g5UjQS2cM&amp;tbnid=QqFiBXLe2hiJYM:&amp;ved=&amp;url=http://www.nhm.ac.uk/nature-online/species-of-the-day/scientific-advances/disease/biomphalaria-choanomphala/disease/index.html&amp;ei=Qd3zUY6FFYP89gS6wYGoDQ&amp;bvm=bv.49784469,d.eWU&amp;psig=AFQjCNHS4KN1Jwb5yQb2aVbplcUxWMCCpA&amp;ust=1375022712944074" TargetMode="External"/><Relationship Id="rId7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0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jpeg"/><Relationship Id="rId12" Type="http://schemas.openxmlformats.org/officeDocument/2006/relationships/image" Target="file://localhost/http/::images.google.com:images%3Fq=tbn/nluwmdG5WCikUM/www.formulaforlife.com.au:images:content:logo_qimr.jpg" TargetMode="External"/><Relationship Id="rId13" Type="http://schemas.openxmlformats.org/officeDocument/2006/relationships/image" Target="../media/image96.jpeg"/><Relationship Id="rId14" Type="http://schemas.openxmlformats.org/officeDocument/2006/relationships/image" Target="file://localhost/http/::bvsarouca.cict.fiocruz.br:img:logo.jpg" TargetMode="External"/><Relationship Id="rId15" Type="http://schemas.openxmlformats.org/officeDocument/2006/relationships/image" Target="../media/image97.wmf"/><Relationship Id="rId16" Type="http://schemas.openxmlformats.org/officeDocument/2006/relationships/image" Target="../media/image98.png"/><Relationship Id="rId17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2.jpeg"/><Relationship Id="rId4" Type="http://schemas.openxmlformats.org/officeDocument/2006/relationships/hyperlink" Target="http://www.jobs.ac.uk/images/19.gif" TargetMode="External"/><Relationship Id="rId5" Type="http://schemas.openxmlformats.org/officeDocument/2006/relationships/image" Target="../media/image93.jpeg"/><Relationship Id="rId6" Type="http://schemas.openxmlformats.org/officeDocument/2006/relationships/image" Target="file://localhost/http/::images.google.com:images%3Fq=tbn/90Y7pE3U5E1meM/http/::www.jobs.ac.uk:images:19.gif" TargetMode="External"/><Relationship Id="rId7" Type="http://schemas.openxmlformats.org/officeDocument/2006/relationships/hyperlink" Target="http://www.wppi.com/ips/gwu" TargetMode="External"/><Relationship Id="rId8" Type="http://schemas.openxmlformats.org/officeDocument/2006/relationships/image" Target="../media/image94.png"/><Relationship Id="rId9" Type="http://schemas.openxmlformats.org/officeDocument/2006/relationships/image" Target="file://localhost/http/::www.wppi.com:albums:gwu:gwu_logo_001.highlight.gif" TargetMode="External"/><Relationship Id="rId10" Type="http://schemas.openxmlformats.org/officeDocument/2006/relationships/hyperlink" Target="http://images.google.com/imgres?imgurl=http://www.formulaforlife.com.au/images/content/logo_qimr.jpg&amp;imgrefurl=http://www.formulaforlife.com.au/asp/content.asp?cmd=aboutus&amp;h=100&amp;w=119&amp;sz=5&amp;tbnid=nluwmdG5WCikUM:&amp;tbnh=69&amp;tbnw=83&amp;hl=en&amp;start=2&amp;prev=/images?q=Queensland+Institute+of+Medical+Research+logo&amp;svnum=10&amp;hl=en&amp;lr=&amp;rls=TSHA,TSHA:2005-18,TSHA:en&amp;sa=N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Relationship Id="rId3" Type="http://schemas.openxmlformats.org/officeDocument/2006/relationships/image" Target="../media/image109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1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1"/>
          <p:cNvPicPr>
            <a:picLocks noChangeAspect="1" noChangeArrowheads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473825"/>
            <a:ext cx="1270000" cy="384175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10"/>
          <p:cNvSpPr>
            <a:spLocks noGrp="1"/>
          </p:cNvSpPr>
          <p:nvPr>
            <p:ph type="ctrTitle"/>
          </p:nvPr>
        </p:nvSpPr>
        <p:spPr>
          <a:xfrm>
            <a:off x="304800" y="2263775"/>
            <a:ext cx="8458200" cy="1470025"/>
          </a:xfrm>
        </p:spPr>
        <p:txBody>
          <a:bodyPr/>
          <a:lstStyle/>
          <a:p>
            <a:pPr eaLnBrk="1" hangingPunct="1"/>
            <a:r>
              <a:rPr lang="en-US" dirty="0">
                <a:latin typeface="Trebuchet MS" charset="0"/>
              </a:rPr>
              <a:t>Parasitic Infections in Children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228600" y="4343400"/>
            <a:ext cx="5638800" cy="2133600"/>
          </a:xfrm>
        </p:spPr>
        <p:txBody>
          <a:bodyPr>
            <a:normAutofit fontScale="47500" lnSpcReduction="20000"/>
          </a:bodyPr>
          <a:lstStyle/>
          <a:p>
            <a:pPr marL="635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n-US" sz="5100" b="1" dirty="0" smtClean="0">
                <a:ea typeface="+mn-ea"/>
              </a:rPr>
              <a:t>David Diemert, MD, FRCP(C)</a:t>
            </a:r>
          </a:p>
          <a:p>
            <a:pPr marL="635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sz="1700" i="1" dirty="0" smtClean="0">
              <a:ea typeface="+mn-ea"/>
            </a:endParaRPr>
          </a:p>
          <a:p>
            <a:pPr marL="6350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n-US" sz="3400" i="1" dirty="0" smtClean="0">
                <a:ea typeface="+mn-ea"/>
              </a:rPr>
              <a:t>Associate Professor</a:t>
            </a:r>
          </a:p>
          <a:p>
            <a:pPr marL="6350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n-US" sz="3400" i="1" dirty="0" smtClean="0">
                <a:ea typeface="+mn-ea"/>
              </a:rPr>
              <a:t>Dept. of Microbiology, Immunology &amp; Tropical Medicine</a:t>
            </a:r>
          </a:p>
          <a:p>
            <a:pPr marL="6350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n-US" sz="3400" i="1" dirty="0" smtClean="0">
                <a:ea typeface="+mn-ea"/>
              </a:rPr>
              <a:t>George Washington University</a:t>
            </a:r>
          </a:p>
          <a:p>
            <a:pPr marL="6350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n-US" sz="3400" i="1" dirty="0" smtClean="0">
                <a:ea typeface="+mn-ea"/>
              </a:rPr>
              <a:t>   </a:t>
            </a:r>
            <a:r>
              <a:rPr lang="en-US" sz="3400" dirty="0" smtClean="0">
                <a:ea typeface="+mn-ea"/>
              </a:rPr>
              <a:t>&amp;</a:t>
            </a:r>
          </a:p>
          <a:p>
            <a:pPr marL="6350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n-US" sz="3400" i="1" dirty="0" smtClean="0">
                <a:ea typeface="+mn-ea"/>
              </a:rPr>
              <a:t>Director of Clinical Trials</a:t>
            </a:r>
          </a:p>
          <a:p>
            <a:pPr marL="6350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n-US" sz="3400" i="1" dirty="0" smtClean="0">
                <a:ea typeface="+mn-ea"/>
              </a:rPr>
              <a:t>Albert B. Sabin Vaccine Institute</a:t>
            </a:r>
            <a:endParaRPr lang="en-US" sz="5900" i="1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5181600"/>
            <a:ext cx="2590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dirty="0" smtClean="0">
                <a:latin typeface="+mn-lt"/>
                <a:ea typeface="+mn-ea"/>
              </a:rPr>
              <a:t>12 October</a:t>
            </a:r>
            <a:r>
              <a:rPr lang="en-US" sz="1800" dirty="0" smtClean="0">
                <a:latin typeface="+mn-lt"/>
                <a:ea typeface="+mn-ea"/>
              </a:rPr>
              <a:t> </a:t>
            </a:r>
            <a:r>
              <a:rPr lang="en-US" sz="1800" dirty="0" smtClean="0">
                <a:latin typeface="+mn-lt"/>
                <a:ea typeface="+mn-ea"/>
              </a:rPr>
              <a:t>2015</a:t>
            </a:r>
            <a:endParaRPr lang="en-US" sz="1800" dirty="0">
              <a:latin typeface="+mn-lt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014" y="5638800"/>
            <a:ext cx="2324986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Worms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3888" indent="-514350" eaLnBrk="1" hangingPunct="1">
              <a:lnSpc>
                <a:spcPct val="90000"/>
              </a:lnSpc>
              <a:buClrTx/>
              <a:buFont typeface="Trebuchet MS" charset="0"/>
              <a:buAutoNum type="arabicPeriod" startAt="3"/>
            </a:pPr>
            <a:r>
              <a:rPr lang="en-US" b="1" dirty="0">
                <a:latin typeface="Georgia" charset="0"/>
              </a:rPr>
              <a:t>Flukes (</a:t>
            </a:r>
            <a:r>
              <a:rPr lang="en-US" b="1" dirty="0" err="1">
                <a:latin typeface="Georgia" charset="0"/>
              </a:rPr>
              <a:t>Trematodes</a:t>
            </a:r>
            <a:r>
              <a:rPr lang="en-US" b="1" dirty="0">
                <a:latin typeface="Georgia" charset="0"/>
              </a:rPr>
              <a:t>):</a:t>
            </a:r>
            <a:r>
              <a:rPr lang="en-US" dirty="0">
                <a:latin typeface="Georgia" charset="0"/>
              </a:rPr>
              <a:t> </a:t>
            </a:r>
            <a:r>
              <a:rPr lang="en-US" dirty="0" smtClean="0">
                <a:latin typeface="Georgia" charset="0"/>
              </a:rPr>
              <a:t>think </a:t>
            </a:r>
            <a:r>
              <a:rPr lang="en-US" dirty="0">
                <a:latin typeface="Georgia" charset="0"/>
              </a:rPr>
              <a:t>snails!</a:t>
            </a:r>
          </a:p>
          <a:p>
            <a:pPr marL="915988" lvl="1" indent="-514350" eaLnBrk="1" hangingPunct="1">
              <a:lnSpc>
                <a:spcPct val="90000"/>
              </a:lnSpc>
              <a:buFont typeface="Trebuchet MS" charset="0"/>
              <a:buAutoNum type="alphaLcParenR"/>
            </a:pPr>
            <a:r>
              <a:rPr lang="en-US" u="sng" dirty="0">
                <a:latin typeface="Georgia" charset="0"/>
              </a:rPr>
              <a:t>Liver flukes</a:t>
            </a:r>
            <a:r>
              <a:rPr lang="en-US" dirty="0">
                <a:latin typeface="Georgia" charset="0"/>
              </a:rPr>
              <a:t>:</a:t>
            </a:r>
          </a:p>
          <a:p>
            <a:pPr marL="1436688" lvl="3" indent="-514350" eaLnBrk="1" hangingPunct="1">
              <a:lnSpc>
                <a:spcPct val="90000"/>
              </a:lnSpc>
            </a:pPr>
            <a:r>
              <a:rPr lang="en-US" i="1" dirty="0" err="1">
                <a:latin typeface="Georgia" charset="0"/>
              </a:rPr>
              <a:t>Fasciola</a:t>
            </a:r>
            <a:r>
              <a:rPr lang="en-US" i="1" dirty="0">
                <a:latin typeface="Georgia" charset="0"/>
              </a:rPr>
              <a:t> hepatica</a:t>
            </a:r>
          </a:p>
          <a:p>
            <a:pPr marL="1436688" lvl="3" indent="-514350" eaLnBrk="1" hangingPunct="1">
              <a:lnSpc>
                <a:spcPct val="90000"/>
              </a:lnSpc>
            </a:pPr>
            <a:r>
              <a:rPr lang="en-US" i="1" dirty="0" err="1">
                <a:latin typeface="Georgia" charset="0"/>
              </a:rPr>
              <a:t>Clonorchis</a:t>
            </a:r>
            <a:endParaRPr lang="en-US" i="1" dirty="0">
              <a:latin typeface="Georgia" charset="0"/>
            </a:endParaRPr>
          </a:p>
          <a:p>
            <a:pPr marL="1436688" lvl="3" indent="-514350" eaLnBrk="1" hangingPunct="1">
              <a:lnSpc>
                <a:spcPct val="90000"/>
              </a:lnSpc>
            </a:pPr>
            <a:r>
              <a:rPr lang="en-US" i="1" dirty="0" err="1">
                <a:latin typeface="Georgia" charset="0"/>
              </a:rPr>
              <a:t>Opisthorchis</a:t>
            </a:r>
            <a:endParaRPr lang="en-US" i="1" dirty="0">
              <a:latin typeface="Georgia" charset="0"/>
            </a:endParaRPr>
          </a:p>
          <a:p>
            <a:pPr marL="915988" lvl="1" indent="-514350" eaLnBrk="1" hangingPunct="1">
              <a:lnSpc>
                <a:spcPct val="90000"/>
              </a:lnSpc>
              <a:buFont typeface="Trebuchet MS" charset="0"/>
              <a:buAutoNum type="alphaLcParenR"/>
            </a:pPr>
            <a:r>
              <a:rPr lang="en-US" u="sng" dirty="0">
                <a:latin typeface="Georgia" charset="0"/>
              </a:rPr>
              <a:t>Lung fluke</a:t>
            </a:r>
            <a:r>
              <a:rPr lang="en-US" dirty="0">
                <a:latin typeface="Georgia" charset="0"/>
              </a:rPr>
              <a:t>: </a:t>
            </a:r>
            <a:r>
              <a:rPr lang="en-US" i="1" dirty="0" err="1">
                <a:latin typeface="Georgia" charset="0"/>
              </a:rPr>
              <a:t>Paragonimus</a:t>
            </a:r>
            <a:endParaRPr lang="en-US" i="1" dirty="0">
              <a:latin typeface="Georgia" charset="0"/>
            </a:endParaRPr>
          </a:p>
          <a:p>
            <a:pPr marL="915988" lvl="1" indent="-514350" eaLnBrk="1" hangingPunct="1">
              <a:lnSpc>
                <a:spcPct val="90000"/>
              </a:lnSpc>
              <a:buFont typeface="Trebuchet MS" charset="0"/>
              <a:buAutoNum type="alphaLcParenR"/>
            </a:pPr>
            <a:r>
              <a:rPr lang="en-US" u="sng" dirty="0">
                <a:latin typeface="Georgia" charset="0"/>
              </a:rPr>
              <a:t>Blood fluke</a:t>
            </a:r>
            <a:r>
              <a:rPr lang="en-US" dirty="0">
                <a:latin typeface="Georgia" charset="0"/>
              </a:rPr>
              <a:t>: </a:t>
            </a:r>
            <a:r>
              <a:rPr lang="en-US" b="1" i="1" dirty="0" err="1">
                <a:solidFill>
                  <a:srgbClr val="800000"/>
                </a:solidFill>
                <a:latin typeface="Georgia" charset="0"/>
              </a:rPr>
              <a:t>Schistosoma</a:t>
            </a:r>
            <a:endParaRPr lang="en-US" b="1" i="1" dirty="0">
              <a:solidFill>
                <a:srgbClr val="800000"/>
              </a:solidFill>
              <a:latin typeface="Georgia" charset="0"/>
            </a:endParaRPr>
          </a:p>
          <a:p>
            <a:pPr marL="1436688" lvl="3" indent="-514350" eaLnBrk="1" hangingPunct="1">
              <a:lnSpc>
                <a:spcPct val="90000"/>
              </a:lnSpc>
            </a:pPr>
            <a:r>
              <a:rPr lang="en-US" i="1" dirty="0">
                <a:latin typeface="Georgia" charset="0"/>
              </a:rPr>
              <a:t>S. mansoni </a:t>
            </a:r>
            <a:r>
              <a:rPr lang="en-US" dirty="0">
                <a:latin typeface="Georgia" charset="0"/>
              </a:rPr>
              <a:t>&amp; </a:t>
            </a:r>
            <a:r>
              <a:rPr lang="en-US" i="1" dirty="0">
                <a:latin typeface="Georgia" charset="0"/>
              </a:rPr>
              <a:t>S. </a:t>
            </a:r>
            <a:r>
              <a:rPr lang="en-US" i="1" dirty="0" err="1">
                <a:latin typeface="Georgia" charset="0"/>
              </a:rPr>
              <a:t>japonicum</a:t>
            </a:r>
            <a:r>
              <a:rPr lang="en-US" dirty="0">
                <a:latin typeface="Georgia" charset="0"/>
              </a:rPr>
              <a:t>: </a:t>
            </a:r>
            <a:r>
              <a:rPr lang="en-US" dirty="0" err="1">
                <a:latin typeface="Georgia" charset="0"/>
              </a:rPr>
              <a:t>venules</a:t>
            </a:r>
            <a:r>
              <a:rPr lang="en-US" dirty="0">
                <a:latin typeface="Georgia" charset="0"/>
              </a:rPr>
              <a:t> of intestine</a:t>
            </a:r>
          </a:p>
          <a:p>
            <a:pPr marL="1647825" lvl="4" indent="-514350"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Chronic infection – liver disease</a:t>
            </a:r>
          </a:p>
          <a:p>
            <a:pPr marL="1436688" lvl="3" indent="-514350" eaLnBrk="1" hangingPunct="1">
              <a:lnSpc>
                <a:spcPct val="90000"/>
              </a:lnSpc>
            </a:pPr>
            <a:r>
              <a:rPr lang="en-US" i="1" dirty="0">
                <a:latin typeface="Georgia" charset="0"/>
              </a:rPr>
              <a:t>S. </a:t>
            </a:r>
            <a:r>
              <a:rPr lang="en-US" i="1" dirty="0" err="1">
                <a:latin typeface="Georgia" charset="0"/>
              </a:rPr>
              <a:t>haematobium</a:t>
            </a:r>
            <a:r>
              <a:rPr lang="en-US" dirty="0">
                <a:latin typeface="Georgia" charset="0"/>
              </a:rPr>
              <a:t>: </a:t>
            </a:r>
            <a:r>
              <a:rPr lang="en-US" dirty="0" err="1">
                <a:latin typeface="Georgia" charset="0"/>
              </a:rPr>
              <a:t>venules</a:t>
            </a:r>
            <a:r>
              <a:rPr lang="en-US" dirty="0">
                <a:latin typeface="Georgia" charset="0"/>
              </a:rPr>
              <a:t> of bladder</a:t>
            </a:r>
          </a:p>
          <a:p>
            <a:pPr marL="1647825" lvl="4" indent="-514350"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Chronic infection – bladder disease/cancer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pPr eaLnBrk="1" hangingPunct="1"/>
            <a:r>
              <a:rPr lang="en-US" sz="3200" b="1" u="sng">
                <a:latin typeface="Trebuchet MS" charset="0"/>
              </a:rPr>
              <a:t>Leishmaniasis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92638"/>
          </a:xfrm>
        </p:spPr>
        <p:txBody>
          <a:bodyPr/>
          <a:lstStyle/>
          <a:p>
            <a:pPr eaLnBrk="1" hangingPunct="1"/>
            <a:r>
              <a:rPr lang="en-US">
                <a:latin typeface="Georgia" charset="0"/>
              </a:rPr>
              <a:t>Visceral leishmaniasis (VL)</a:t>
            </a:r>
          </a:p>
          <a:p>
            <a:pPr lvl="1" eaLnBrk="1" hangingPunct="1"/>
            <a:r>
              <a:rPr lang="en-US">
                <a:latin typeface="Georgia" charset="0"/>
              </a:rPr>
              <a:t>Kala-azar</a:t>
            </a:r>
          </a:p>
          <a:p>
            <a:pPr lvl="1" eaLnBrk="1" hangingPunct="1"/>
            <a:r>
              <a:rPr lang="en-US">
                <a:latin typeface="Georgia" charset="0"/>
              </a:rPr>
              <a:t>Major cause of morbidity &amp; mortality</a:t>
            </a:r>
          </a:p>
          <a:p>
            <a:pPr lvl="1" eaLnBrk="1" hangingPunct="1"/>
            <a:r>
              <a:rPr lang="en-US">
                <a:latin typeface="Georgia" charset="0"/>
              </a:rPr>
              <a:t>Opportunistic infection in HIV/AIDS</a:t>
            </a:r>
          </a:p>
          <a:p>
            <a:pPr eaLnBrk="1" hangingPunct="1"/>
            <a:r>
              <a:rPr lang="en-US">
                <a:latin typeface="Georgia" charset="0"/>
              </a:rPr>
              <a:t>Cutaneous leishmaniasis (CL)</a:t>
            </a:r>
          </a:p>
          <a:p>
            <a:pPr eaLnBrk="1" hangingPunct="1"/>
            <a:r>
              <a:rPr lang="en-US">
                <a:latin typeface="Georgia" charset="0"/>
              </a:rPr>
              <a:t>Mucocutaneous leishmaniasis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9975"/>
          </a:xfrm>
        </p:spPr>
        <p:txBody>
          <a:bodyPr/>
          <a:lstStyle/>
          <a:p>
            <a:pPr algn="ctr" eaLnBrk="1" hangingPunct="1"/>
            <a:r>
              <a:rPr lang="en-US" sz="2800" b="1" u="sng">
                <a:latin typeface="Trebuchet MS" charset="0"/>
              </a:rPr>
              <a:t>Sandfly Vector of </a:t>
            </a:r>
            <a:r>
              <a:rPr lang="en-US" sz="2800" b="1" i="1" u="sng">
                <a:latin typeface="Trebuchet MS" charset="0"/>
              </a:rPr>
              <a:t>Leishmania </a:t>
            </a:r>
            <a:r>
              <a:rPr lang="en-US" sz="2800" b="1" u="sng">
                <a:latin typeface="Trebuchet MS" charset="0"/>
              </a:rPr>
              <a:t>spp.</a:t>
            </a: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2057400"/>
            <a:ext cx="6696075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229600" cy="1066800"/>
          </a:xfrm>
        </p:spPr>
        <p:txBody>
          <a:bodyPr/>
          <a:lstStyle/>
          <a:p>
            <a:pPr eaLnBrk="1" hangingPunct="1"/>
            <a:r>
              <a:rPr lang="en-US" sz="3200" b="1" u="sng">
                <a:latin typeface="Trebuchet MS" charset="0"/>
              </a:rPr>
              <a:t>Visceral Leishmaniasis</a:t>
            </a:r>
            <a:r>
              <a:rPr lang="en-US" sz="3200" b="1">
                <a:latin typeface="Trebuchet MS" charset="0"/>
              </a:rPr>
              <a:t>: </a:t>
            </a:r>
            <a:r>
              <a:rPr lang="en-US" sz="3200" b="1" u="sng">
                <a:latin typeface="Trebuchet MS" charset="0"/>
              </a:rPr>
              <a:t>Kala Azar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8915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i="1">
                <a:latin typeface="Georgia" charset="0"/>
              </a:rPr>
              <a:t>L. donovani</a:t>
            </a:r>
            <a:r>
              <a:rPr lang="en-US" sz="2400">
                <a:latin typeface="Georgia" charset="0"/>
              </a:rPr>
              <a:t> (Asia-Africa), </a:t>
            </a:r>
            <a:r>
              <a:rPr lang="en-US" sz="2400" i="1">
                <a:latin typeface="Georgia" charset="0"/>
              </a:rPr>
              <a:t>L. infantum</a:t>
            </a:r>
            <a:r>
              <a:rPr lang="en-US" sz="2400">
                <a:latin typeface="Georgia" charset="0"/>
              </a:rPr>
              <a:t> (southern Europe), </a:t>
            </a:r>
            <a:r>
              <a:rPr lang="en-US" sz="2400" i="1">
                <a:latin typeface="Georgia" charset="0"/>
              </a:rPr>
              <a:t>L. chagasi </a:t>
            </a:r>
            <a:r>
              <a:rPr lang="en-US" sz="2400">
                <a:latin typeface="Georgia" charset="0"/>
              </a:rPr>
              <a:t>(Brazil)</a:t>
            </a:r>
          </a:p>
          <a:p>
            <a:pPr eaLnBrk="1" hangingPunct="1">
              <a:lnSpc>
                <a:spcPct val="90000"/>
              </a:lnSpc>
            </a:pPr>
            <a:endParaRPr lang="en-US" sz="2400"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Georgia" charset="0"/>
              </a:rPr>
              <a:t>~500,000 new cases/year: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200">
                <a:latin typeface="Georgia" charset="0"/>
              </a:rPr>
              <a:t>90% in India and Sudan</a:t>
            </a:r>
          </a:p>
          <a:p>
            <a:pPr eaLnBrk="1" hangingPunct="1">
              <a:lnSpc>
                <a:spcPct val="90000"/>
              </a:lnSpc>
            </a:pPr>
            <a:endParaRPr lang="en-US" sz="2400" b="1"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>
                <a:latin typeface="Georgia" charset="0"/>
              </a:rPr>
              <a:t>Opportunistic infection in AIDS patients</a:t>
            </a:r>
          </a:p>
        </p:txBody>
      </p:sp>
    </p:spTree>
    <p:extLst>
      <p:ext uri="{BB962C8B-B14F-4D97-AF65-F5344CB8AC3E}">
        <p14:creationId xmlns:p14="http://schemas.microsoft.com/office/powerpoint/2010/main" val="301174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229600" cy="1066800"/>
          </a:xfrm>
        </p:spPr>
        <p:txBody>
          <a:bodyPr/>
          <a:lstStyle/>
          <a:p>
            <a:pPr eaLnBrk="1" hangingPunct="1"/>
            <a:r>
              <a:rPr lang="en-US" u="sng" dirty="0">
                <a:latin typeface="Trebuchet MS" charset="0"/>
              </a:rPr>
              <a:t>Global Distribution of VL</a:t>
            </a:r>
          </a:p>
        </p:txBody>
      </p:sp>
      <p:pic>
        <p:nvPicPr>
          <p:cNvPr id="1105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9" y="1861803"/>
            <a:ext cx="8906221" cy="459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00800" y="6550025"/>
            <a:ext cx="25955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 err="1">
                <a:latin typeface="+mn-lt"/>
                <a:ea typeface="+mn-ea"/>
              </a:rPr>
              <a:t>Desjeux</a:t>
            </a:r>
            <a:r>
              <a:rPr lang="en-US" sz="1400" i="1" dirty="0">
                <a:latin typeface="+mn-lt"/>
                <a:ea typeface="+mn-ea"/>
              </a:rPr>
              <a:t>, Nat Rev Micro, 2004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engagement standing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36"/>
            <a:ext cx="4643438" cy="6854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u="sng" dirty="0">
                <a:latin typeface="Trebuchet MS" charset="0"/>
              </a:rPr>
              <a:t>Clinical Features of Kala-</a:t>
            </a:r>
            <a:r>
              <a:rPr lang="en-US" sz="2800" b="1" u="sng" dirty="0" err="1">
                <a:latin typeface="Trebuchet MS" charset="0"/>
              </a:rPr>
              <a:t>Azar</a:t>
            </a:r>
            <a:r>
              <a:rPr lang="en-US" sz="2800" b="1" dirty="0">
                <a:latin typeface="Trebuchet MS" charset="0"/>
              </a:rPr>
              <a:t> (</a:t>
            </a:r>
            <a:r>
              <a:rPr lang="ja-JP" altLang="en-US" sz="2800" b="1" dirty="0">
                <a:latin typeface="Trebuchet MS" charset="0"/>
              </a:rPr>
              <a:t>“</a:t>
            </a:r>
            <a:r>
              <a:rPr lang="en-US" sz="2800" b="1" dirty="0">
                <a:latin typeface="Trebuchet MS" charset="0"/>
              </a:rPr>
              <a:t>Black Fever</a:t>
            </a:r>
            <a:r>
              <a:rPr lang="ja-JP" altLang="en-US" sz="2800" b="1" dirty="0">
                <a:latin typeface="Trebuchet MS" charset="0"/>
              </a:rPr>
              <a:t>”</a:t>
            </a:r>
            <a:r>
              <a:rPr lang="en-US" sz="2800" b="1" dirty="0">
                <a:latin typeface="Trebuchet MS" charset="0"/>
              </a:rPr>
              <a:t>)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Majority of infections self-resolving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Full-blown Kala-</a:t>
            </a:r>
            <a:r>
              <a:rPr lang="en-US" dirty="0" err="1">
                <a:latin typeface="Georgia" charset="0"/>
              </a:rPr>
              <a:t>azar</a:t>
            </a:r>
            <a:endParaRPr lang="en-US" dirty="0">
              <a:latin typeface="Georgia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Georgia" charset="0"/>
              </a:rPr>
              <a:t>Fever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Georgia" charset="0"/>
              </a:rPr>
              <a:t>Weight Loss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>
                <a:latin typeface="Georgia" charset="0"/>
              </a:rPr>
              <a:t>Hepatosplenomegaly</a:t>
            </a:r>
            <a:endParaRPr lang="en-US" sz="2400" dirty="0">
              <a:latin typeface="Georgia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Georgia" charset="0"/>
              </a:rPr>
              <a:t>Neutropenia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>
                <a:latin typeface="Georgia" charset="0"/>
              </a:rPr>
              <a:t>Hypergammaglobulinemia</a:t>
            </a:r>
            <a:endParaRPr lang="en-US" sz="2400" dirty="0">
              <a:latin typeface="Georgia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Georgia" charset="0"/>
              </a:rPr>
              <a:t>Hyperpigmentation (</a:t>
            </a:r>
            <a:r>
              <a:rPr lang="ja-JP" altLang="en-US" sz="2400" dirty="0">
                <a:latin typeface="Georgia" charset="0"/>
              </a:rPr>
              <a:t>“</a:t>
            </a:r>
            <a:r>
              <a:rPr lang="en-US" sz="2400" dirty="0">
                <a:latin typeface="Georgia" charset="0"/>
              </a:rPr>
              <a:t>Black Fever</a:t>
            </a:r>
            <a:r>
              <a:rPr lang="ja-JP" altLang="en-US" sz="2400" dirty="0">
                <a:latin typeface="Georgia" charset="0"/>
              </a:rPr>
              <a:t>”</a:t>
            </a:r>
            <a:r>
              <a:rPr lang="en-US" sz="2400" dirty="0">
                <a:latin typeface="Georgia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Children </a:t>
            </a:r>
            <a:r>
              <a:rPr lang="en-US" dirty="0" smtClean="0">
                <a:latin typeface="Georgia" charset="0"/>
              </a:rPr>
              <a:t>&lt;5 </a:t>
            </a:r>
            <a:r>
              <a:rPr lang="en-US" dirty="0">
                <a:latin typeface="Georgia" charset="0"/>
              </a:rPr>
              <a:t>years are the most susceptible age groups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5029200" y="762000"/>
          <a:ext cx="3625850" cy="589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Image" r:id="rId3" imgW="5295238" imgH="8609524" progId="Photoshop.Image.6">
                  <p:embed/>
                </p:oleObj>
              </mc:Choice>
              <mc:Fallback>
                <p:oleObj name="Image" r:id="rId3" imgW="5295238" imgH="8609524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762000"/>
                        <a:ext cx="3625850" cy="589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2895600"/>
            <a:ext cx="4648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2"/>
                </a:solidFill>
                <a:latin typeface="+mj-lt"/>
                <a:ea typeface="+mn-ea"/>
              </a:rPr>
              <a:t>Child with Visceral Leishmaniasis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229600" cy="1066800"/>
          </a:xfrm>
        </p:spPr>
        <p:txBody>
          <a:bodyPr/>
          <a:lstStyle/>
          <a:p>
            <a:pPr eaLnBrk="1" hangingPunct="1"/>
            <a:r>
              <a:rPr lang="en-US" sz="3200" u="sng">
                <a:latin typeface="Trebuchet MS" charset="0"/>
              </a:rPr>
              <a:t>Diagnosis of Kala-Azar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4745038"/>
          </a:xfrm>
        </p:spPr>
        <p:txBody>
          <a:bodyPr/>
          <a:lstStyle/>
          <a:p>
            <a:pPr eaLnBrk="1" hangingPunct="1"/>
            <a:r>
              <a:rPr lang="en-US" b="1" dirty="0">
                <a:latin typeface="Georgia" charset="0"/>
              </a:rPr>
              <a:t>PCR</a:t>
            </a:r>
            <a:r>
              <a:rPr lang="en-US" dirty="0">
                <a:latin typeface="Georgia" charset="0"/>
              </a:rPr>
              <a:t> of blood or biopsy material</a:t>
            </a:r>
          </a:p>
          <a:p>
            <a:pPr lvl="1" eaLnBrk="1" hangingPunct="1"/>
            <a:r>
              <a:rPr lang="en-US" dirty="0">
                <a:latin typeface="Georgia" charset="0"/>
              </a:rPr>
              <a:t>Lymph node, bone marrow, spleen aspirate</a:t>
            </a:r>
          </a:p>
          <a:p>
            <a:pPr eaLnBrk="1" hangingPunct="1"/>
            <a:r>
              <a:rPr lang="en-US" dirty="0">
                <a:latin typeface="Georgia" charset="0"/>
              </a:rPr>
              <a:t>Microscopic visualization of </a:t>
            </a:r>
            <a:r>
              <a:rPr lang="en-US" dirty="0" err="1">
                <a:latin typeface="Georgia" charset="0"/>
              </a:rPr>
              <a:t>amastigotes</a:t>
            </a:r>
            <a:endParaRPr lang="en-US" dirty="0">
              <a:latin typeface="Georgia" charset="0"/>
            </a:endParaRPr>
          </a:p>
          <a:p>
            <a:pPr lvl="1" eaLnBrk="1" hangingPunct="1"/>
            <a:r>
              <a:rPr lang="en-US" dirty="0">
                <a:latin typeface="Georgia" charset="0"/>
              </a:rPr>
              <a:t>Bone marrow, spleen aspirate</a:t>
            </a:r>
          </a:p>
          <a:p>
            <a:pPr eaLnBrk="1" hangingPunct="1"/>
            <a:r>
              <a:rPr lang="en-US" dirty="0" smtClean="0">
                <a:latin typeface="Georgia" charset="0"/>
              </a:rPr>
              <a:t>Serology (anti</a:t>
            </a:r>
            <a:r>
              <a:rPr lang="en-US" dirty="0">
                <a:latin typeface="Georgia" charset="0"/>
              </a:rPr>
              <a:t>-rK39 </a:t>
            </a:r>
            <a:r>
              <a:rPr lang="en-US" dirty="0" err="1" smtClean="0">
                <a:latin typeface="Georgia" charset="0"/>
              </a:rPr>
              <a:t>Ab</a:t>
            </a:r>
            <a:r>
              <a:rPr lang="en-US" dirty="0" smtClean="0">
                <a:latin typeface="Georgia" charset="0"/>
              </a:rPr>
              <a:t>: </a:t>
            </a:r>
            <a:r>
              <a:rPr lang="en-US" dirty="0">
                <a:latin typeface="Georgia" charset="0"/>
              </a:rPr>
              <a:t>sensitive and </a:t>
            </a:r>
            <a:r>
              <a:rPr lang="en-US" dirty="0" smtClean="0">
                <a:latin typeface="Georgia" charset="0"/>
              </a:rPr>
              <a:t>specific)</a:t>
            </a:r>
            <a:endParaRPr lang="en-US" dirty="0">
              <a:latin typeface="Georgia" charset="0"/>
            </a:endParaRPr>
          </a:p>
          <a:p>
            <a:pPr eaLnBrk="1" hangingPunct="1"/>
            <a:endParaRPr lang="en-US" dirty="0">
              <a:latin typeface="Georgia" charset="0"/>
            </a:endParaRPr>
          </a:p>
        </p:txBody>
      </p:sp>
      <p:pic>
        <p:nvPicPr>
          <p:cNvPr id="808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19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Canine Reservoir and Leishmaniasis</a:t>
            </a:r>
          </a:p>
        </p:txBody>
      </p:sp>
      <p:pic>
        <p:nvPicPr>
          <p:cNvPr id="115715" name="Picture 5" descr="lesh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28900"/>
            <a:ext cx="34290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7" descr="l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49538"/>
            <a:ext cx="3886200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4231"/>
            <a:ext cx="8229600" cy="1066800"/>
          </a:xfrm>
        </p:spPr>
        <p:txBody>
          <a:bodyPr/>
          <a:lstStyle/>
          <a:p>
            <a:pPr eaLnBrk="1" hangingPunct="1"/>
            <a:r>
              <a:rPr lang="en-US" sz="3200" b="1" u="sng" dirty="0">
                <a:solidFill>
                  <a:schemeClr val="accent1"/>
                </a:solidFill>
                <a:latin typeface="Trebuchet MS" charset="0"/>
              </a:rPr>
              <a:t>Treatment of VL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2249488"/>
            <a:ext cx="8494753" cy="4324350"/>
          </a:xfrm>
        </p:spPr>
        <p:txBody>
          <a:bodyPr/>
          <a:lstStyle/>
          <a:p>
            <a:pPr eaLnBrk="1" hangingPunct="1"/>
            <a:r>
              <a:rPr lang="en-US" dirty="0" err="1">
                <a:latin typeface="Georgia" charset="0"/>
              </a:rPr>
              <a:t>Pentavalent</a:t>
            </a:r>
            <a:r>
              <a:rPr lang="en-US" dirty="0">
                <a:latin typeface="Georgia" charset="0"/>
              </a:rPr>
              <a:t> Antimony (</a:t>
            </a:r>
            <a:r>
              <a:rPr lang="en-US" dirty="0" err="1">
                <a:latin typeface="Georgia" charset="0"/>
              </a:rPr>
              <a:t>SbV</a:t>
            </a:r>
            <a:r>
              <a:rPr lang="en-US" dirty="0" smtClean="0">
                <a:latin typeface="Georgia" charset="0"/>
              </a:rPr>
              <a:t>): 28 days</a:t>
            </a:r>
            <a:endParaRPr lang="en-US" dirty="0">
              <a:latin typeface="Georgia" charset="0"/>
            </a:endParaRPr>
          </a:p>
          <a:p>
            <a:pPr lvl="1" eaLnBrk="1" hangingPunct="1"/>
            <a:r>
              <a:rPr lang="en-US" dirty="0" smtClean="0">
                <a:latin typeface="Georgia" charset="0"/>
              </a:rPr>
              <a:t>Many </a:t>
            </a:r>
            <a:r>
              <a:rPr lang="en-US" dirty="0">
                <a:latin typeface="Georgia" charset="0"/>
              </a:rPr>
              <a:t>side </a:t>
            </a:r>
            <a:r>
              <a:rPr lang="en-US" dirty="0" smtClean="0">
                <a:latin typeface="Georgia" charset="0"/>
              </a:rPr>
              <a:t>effects:</a:t>
            </a:r>
            <a:endParaRPr lang="en-US" dirty="0">
              <a:latin typeface="Georgia" charset="0"/>
            </a:endParaRPr>
          </a:p>
          <a:p>
            <a:pPr lvl="2" eaLnBrk="1" hangingPunct="1"/>
            <a:r>
              <a:rPr lang="en-US" dirty="0">
                <a:latin typeface="Georgia" charset="0"/>
              </a:rPr>
              <a:t>Nausea, vomiting, abdominal pain, chemical pancreatitis, </a:t>
            </a:r>
            <a:r>
              <a:rPr lang="en-US" b="1" dirty="0">
                <a:latin typeface="Georgia" charset="0"/>
              </a:rPr>
              <a:t>ECG changes</a:t>
            </a:r>
          </a:p>
          <a:p>
            <a:pPr lvl="1" eaLnBrk="1" hangingPunct="1"/>
            <a:r>
              <a:rPr lang="en-US" dirty="0">
                <a:latin typeface="Georgia" charset="0"/>
              </a:rPr>
              <a:t>Increasing resistance (esp. India)</a:t>
            </a:r>
          </a:p>
          <a:p>
            <a:pPr eaLnBrk="1" hangingPunct="1"/>
            <a:r>
              <a:rPr lang="en-US" dirty="0">
                <a:latin typeface="Georgia" charset="0"/>
              </a:rPr>
              <a:t>Liposomal amphotericin </a:t>
            </a:r>
            <a:r>
              <a:rPr lang="en-US" dirty="0" smtClean="0">
                <a:latin typeface="Georgia" charset="0"/>
              </a:rPr>
              <a:t>B: 1</a:t>
            </a:r>
            <a:r>
              <a:rPr lang="en-US" baseline="30000" dirty="0" smtClean="0">
                <a:latin typeface="Georgia" charset="0"/>
              </a:rPr>
              <a:t>st</a:t>
            </a:r>
            <a:r>
              <a:rPr lang="en-US" dirty="0" smtClean="0">
                <a:latin typeface="Georgia" charset="0"/>
              </a:rPr>
              <a:t> line in US</a:t>
            </a:r>
          </a:p>
          <a:p>
            <a:pPr lvl="1" eaLnBrk="1" hangingPunct="1"/>
            <a:r>
              <a:rPr lang="en-US" dirty="0" smtClean="0">
                <a:latin typeface="Georgia" charset="0"/>
              </a:rPr>
              <a:t>3 mg/kg days 1-5, 14 &amp; 21</a:t>
            </a:r>
            <a:endParaRPr lang="en-US" dirty="0">
              <a:latin typeface="Georgia" charset="0"/>
            </a:endParaRPr>
          </a:p>
          <a:p>
            <a:pPr eaLnBrk="1" hangingPunct="1"/>
            <a:r>
              <a:rPr lang="en-US" dirty="0">
                <a:latin typeface="Georgia" charset="0"/>
              </a:rPr>
              <a:t>Oral </a:t>
            </a:r>
            <a:r>
              <a:rPr lang="en-US" dirty="0" err="1" smtClean="0">
                <a:latin typeface="Georgia" charset="0"/>
              </a:rPr>
              <a:t>miltefosine</a:t>
            </a:r>
            <a:r>
              <a:rPr lang="en-US" dirty="0" smtClean="0">
                <a:latin typeface="Georgia" charset="0"/>
              </a:rPr>
              <a:t> x 28 days</a:t>
            </a:r>
          </a:p>
          <a:p>
            <a:pPr lvl="1" eaLnBrk="1" hangingPunct="1"/>
            <a:r>
              <a:rPr lang="en-US" dirty="0">
                <a:latin typeface="Georgia" charset="0"/>
              </a:rPr>
              <a:t>A</a:t>
            </a:r>
            <a:r>
              <a:rPr lang="en-US" dirty="0" smtClean="0">
                <a:latin typeface="Georgia" charset="0"/>
              </a:rPr>
              <a:t>pproved by FDA (March 2014)</a:t>
            </a:r>
            <a:endParaRPr lang="en-US" dirty="0">
              <a:latin typeface="Georgia" charset="0"/>
            </a:endParaRPr>
          </a:p>
          <a:p>
            <a:pPr marL="109537" indent="0" eaLnBrk="1" hangingPunct="1">
              <a:buNone/>
            </a:pPr>
            <a:endParaRPr lang="en-US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7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 dirty="0">
                <a:latin typeface="Trebuchet MS" charset="0"/>
              </a:rPr>
              <a:t>Protozoa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8" indent="-514350" eaLnBrk="1" hangingPunct="1">
              <a:buClrTx/>
              <a:buFont typeface="Trebuchet MS" charset="0"/>
              <a:buAutoNum type="arabicPeriod"/>
            </a:pPr>
            <a:r>
              <a:rPr lang="en-US" b="1" dirty="0">
                <a:latin typeface="Georgia" charset="0"/>
              </a:rPr>
              <a:t>Intestinal protozoa:</a:t>
            </a:r>
          </a:p>
          <a:p>
            <a:pPr marL="1181100" lvl="2" indent="-514350" eaLnBrk="1" hangingPunct="1"/>
            <a:r>
              <a:rPr lang="en-US" i="1" dirty="0">
                <a:latin typeface="Georgia" charset="0"/>
              </a:rPr>
              <a:t>Giardia </a:t>
            </a:r>
            <a:r>
              <a:rPr lang="en-US" dirty="0">
                <a:latin typeface="Georgia" charset="0"/>
              </a:rPr>
              <a:t>(chronic diarrhea)</a:t>
            </a:r>
          </a:p>
          <a:p>
            <a:pPr marL="1181100" lvl="2" indent="-514350" eaLnBrk="1" hangingPunct="1"/>
            <a:r>
              <a:rPr lang="en-US" i="1" dirty="0" err="1">
                <a:latin typeface="Georgia" charset="0"/>
              </a:rPr>
              <a:t>Entamoeba</a:t>
            </a:r>
            <a:r>
              <a:rPr lang="en-US" i="1" dirty="0">
                <a:latin typeface="Georgia" charset="0"/>
              </a:rPr>
              <a:t> </a:t>
            </a:r>
            <a:r>
              <a:rPr lang="en-US" i="1" dirty="0" err="1">
                <a:latin typeface="Georgia" charset="0"/>
              </a:rPr>
              <a:t>histolytica</a:t>
            </a:r>
            <a:r>
              <a:rPr lang="en-US" i="1" dirty="0">
                <a:latin typeface="Georgia" charset="0"/>
              </a:rPr>
              <a:t> </a:t>
            </a:r>
            <a:r>
              <a:rPr lang="en-US" dirty="0">
                <a:latin typeface="Georgia" charset="0"/>
              </a:rPr>
              <a:t>(dysentery, liver abscess)</a:t>
            </a:r>
          </a:p>
          <a:p>
            <a:pPr marL="1181100" lvl="2" indent="-514350" eaLnBrk="1" hangingPunct="1"/>
            <a:r>
              <a:rPr lang="en-US" i="1" dirty="0">
                <a:latin typeface="Georgia" charset="0"/>
              </a:rPr>
              <a:t>Cryptosporidium </a:t>
            </a:r>
            <a:r>
              <a:rPr lang="en-US" dirty="0">
                <a:latin typeface="Georgia" charset="0"/>
              </a:rPr>
              <a:t>(diarrhea in AIDS)</a:t>
            </a:r>
          </a:p>
          <a:p>
            <a:pPr marL="1181100" lvl="2" indent="-514350" eaLnBrk="1" hangingPunct="1"/>
            <a:r>
              <a:rPr lang="en-US" i="1" dirty="0" err="1" smtClean="0">
                <a:latin typeface="Georgia" charset="0"/>
              </a:rPr>
              <a:t>Cyclospora</a:t>
            </a:r>
            <a:endParaRPr lang="en-US" i="1" dirty="0" smtClean="0">
              <a:latin typeface="Georgia" charset="0"/>
            </a:endParaRPr>
          </a:p>
          <a:p>
            <a:pPr marL="1181100" lvl="2" indent="-514350" eaLnBrk="1" hangingPunct="1"/>
            <a:r>
              <a:rPr lang="en-US" i="1" dirty="0" err="1" smtClean="0">
                <a:latin typeface="Georgia" charset="0"/>
              </a:rPr>
              <a:t>Cystoisopora</a:t>
            </a:r>
            <a:r>
              <a:rPr lang="en-US" i="1" dirty="0">
                <a:latin typeface="Georgia" charset="0"/>
              </a:rPr>
              <a:t> </a:t>
            </a:r>
            <a:r>
              <a:rPr lang="en-US" i="1" dirty="0" smtClean="0">
                <a:latin typeface="Georgia" charset="0"/>
              </a:rPr>
              <a:t>(</a:t>
            </a:r>
            <a:r>
              <a:rPr lang="en-US" i="1" dirty="0" err="1" smtClean="0">
                <a:latin typeface="Georgia" charset="0"/>
              </a:rPr>
              <a:t>Isospora</a:t>
            </a:r>
            <a:r>
              <a:rPr lang="en-US" i="1" dirty="0" smtClean="0">
                <a:latin typeface="Georgia" charset="0"/>
              </a:rPr>
              <a:t>)</a:t>
            </a:r>
            <a:endParaRPr lang="en-US" i="1" dirty="0">
              <a:latin typeface="Georgia" charset="0"/>
            </a:endParaRPr>
          </a:p>
          <a:p>
            <a:pPr marL="1181100" lvl="2" indent="-514350" eaLnBrk="1" hangingPunct="1"/>
            <a:r>
              <a:rPr lang="en-US" i="1" dirty="0" err="1">
                <a:latin typeface="Georgia" charset="0"/>
              </a:rPr>
              <a:t>Dientamoeba</a:t>
            </a:r>
            <a:r>
              <a:rPr lang="en-US" i="1" dirty="0">
                <a:latin typeface="Georgia" charset="0"/>
              </a:rPr>
              <a:t> fragilis </a:t>
            </a:r>
          </a:p>
          <a:p>
            <a:pPr marL="1181100" lvl="2" indent="-514350" eaLnBrk="1" hangingPunct="1"/>
            <a:endParaRPr lang="en-US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593725" y="738188"/>
            <a:ext cx="7635875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u="sng">
                <a:solidFill>
                  <a:schemeClr val="accent1"/>
                </a:solidFill>
                <a:latin typeface="Trebuchet MS" charset="0"/>
              </a:rPr>
              <a:t>Cutaneous Leishmaniasis</a:t>
            </a:r>
            <a:r>
              <a:rPr lang="en-US" sz="2800" b="1">
                <a:solidFill>
                  <a:schemeClr val="accent1"/>
                </a:solidFill>
                <a:latin typeface="Trebuchet MS" charset="0"/>
              </a:rPr>
              <a:t>:</a:t>
            </a:r>
          </a:p>
          <a:p>
            <a:pPr algn="ctr"/>
            <a:r>
              <a:rPr lang="en-US" b="1">
                <a:solidFill>
                  <a:schemeClr val="accent1"/>
                </a:solidFill>
                <a:latin typeface="Trebuchet MS" charset="0"/>
              </a:rPr>
              <a:t>Baghdad boil, Delhi boil, Chiclero</a:t>
            </a:r>
            <a:r>
              <a:rPr lang="ja-JP" altLang="en-US" b="1">
                <a:solidFill>
                  <a:schemeClr val="accent1"/>
                </a:solidFill>
                <a:latin typeface="Trebuchet MS" charset="0"/>
              </a:rPr>
              <a:t>’</a:t>
            </a:r>
            <a:r>
              <a:rPr lang="en-US" b="1">
                <a:solidFill>
                  <a:schemeClr val="accent1"/>
                </a:solidFill>
                <a:latin typeface="Trebuchet MS" charset="0"/>
              </a:rPr>
              <a:t>s ulcer, Uta</a:t>
            </a:r>
          </a:p>
        </p:txBody>
      </p:sp>
      <p:pic>
        <p:nvPicPr>
          <p:cNvPr id="1187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7131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u="sng">
                <a:solidFill>
                  <a:schemeClr val="accent1"/>
                </a:solidFill>
                <a:latin typeface="Trebuchet MS" charset="0"/>
              </a:rPr>
              <a:t>Cutaneous Leishmaniasis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eorgia" charset="0"/>
              </a:rPr>
              <a:t>New World CL</a:t>
            </a:r>
          </a:p>
          <a:p>
            <a:pPr lvl="1" eaLnBrk="1" hangingPunct="1"/>
            <a:r>
              <a:rPr lang="en-US" sz="2400" i="1" dirty="0">
                <a:latin typeface="Georgia" charset="0"/>
              </a:rPr>
              <a:t>L. </a:t>
            </a:r>
            <a:r>
              <a:rPr lang="en-US" sz="2400" i="1" dirty="0" err="1">
                <a:latin typeface="Georgia" charset="0"/>
              </a:rPr>
              <a:t>mexicana</a:t>
            </a:r>
            <a:endParaRPr lang="en-US" sz="2400" dirty="0">
              <a:latin typeface="Georgia" charset="0"/>
            </a:endParaRPr>
          </a:p>
          <a:p>
            <a:pPr lvl="1" eaLnBrk="1" hangingPunct="1"/>
            <a:r>
              <a:rPr lang="en-US" sz="2400" i="1" dirty="0">
                <a:latin typeface="Georgia" charset="0"/>
              </a:rPr>
              <a:t>L. </a:t>
            </a:r>
            <a:r>
              <a:rPr lang="en-US" sz="2400" i="1" dirty="0" err="1">
                <a:latin typeface="Georgia" charset="0"/>
              </a:rPr>
              <a:t>amazonensis</a:t>
            </a:r>
            <a:endParaRPr lang="en-US" sz="2400" i="1" dirty="0">
              <a:latin typeface="Georgia" charset="0"/>
            </a:endParaRPr>
          </a:p>
          <a:p>
            <a:pPr lvl="1" eaLnBrk="1" hangingPunct="1"/>
            <a:r>
              <a:rPr lang="en-US" sz="2400" i="1" dirty="0">
                <a:latin typeface="Georgia" charset="0"/>
              </a:rPr>
              <a:t>L. </a:t>
            </a:r>
            <a:r>
              <a:rPr lang="en-US" sz="2400" i="1" dirty="0" err="1">
                <a:latin typeface="Georgia" charset="0"/>
              </a:rPr>
              <a:t>braziliensis</a:t>
            </a:r>
            <a:endParaRPr lang="en-US" sz="2400" i="1" dirty="0">
              <a:latin typeface="Georgia" charset="0"/>
            </a:endParaRPr>
          </a:p>
          <a:p>
            <a:pPr eaLnBrk="1" hangingPunct="1"/>
            <a:endParaRPr lang="en-US" dirty="0" smtClean="0">
              <a:latin typeface="Georgia" charset="0"/>
            </a:endParaRPr>
          </a:p>
          <a:p>
            <a:pPr eaLnBrk="1" hangingPunct="1"/>
            <a:r>
              <a:rPr lang="en-US" dirty="0" smtClean="0">
                <a:latin typeface="Georgia" charset="0"/>
              </a:rPr>
              <a:t>Old </a:t>
            </a:r>
            <a:r>
              <a:rPr lang="en-US" dirty="0">
                <a:latin typeface="Georgia" charset="0"/>
              </a:rPr>
              <a:t>World CL</a:t>
            </a:r>
          </a:p>
          <a:p>
            <a:pPr lvl="1" eaLnBrk="1" hangingPunct="1"/>
            <a:r>
              <a:rPr lang="en-US" sz="2400" i="1" dirty="0">
                <a:latin typeface="Georgia" charset="0"/>
              </a:rPr>
              <a:t>L. major</a:t>
            </a:r>
            <a:r>
              <a:rPr lang="en-US" sz="2400" dirty="0">
                <a:latin typeface="Georgia" charset="0"/>
              </a:rPr>
              <a:t> (Iran, Middle East, </a:t>
            </a:r>
            <a:r>
              <a:rPr lang="en-US" sz="2400" dirty="0" err="1">
                <a:latin typeface="Georgia" charset="0"/>
              </a:rPr>
              <a:t>Subsaharan</a:t>
            </a:r>
            <a:r>
              <a:rPr lang="en-US" sz="2400" dirty="0">
                <a:latin typeface="Georgia" charset="0"/>
              </a:rPr>
              <a:t> W. Africa)</a:t>
            </a:r>
          </a:p>
          <a:p>
            <a:pPr lvl="1" eaLnBrk="1" hangingPunct="1"/>
            <a:r>
              <a:rPr lang="en-US" sz="2400" i="1" dirty="0">
                <a:latin typeface="Georgia" charset="0"/>
              </a:rPr>
              <a:t>L. </a:t>
            </a:r>
            <a:r>
              <a:rPr lang="en-US" sz="2400" i="1" dirty="0" err="1">
                <a:latin typeface="Georgia" charset="0"/>
              </a:rPr>
              <a:t>tropica</a:t>
            </a:r>
            <a:r>
              <a:rPr lang="en-US" sz="2400" dirty="0">
                <a:latin typeface="Georgia" charset="0"/>
              </a:rPr>
              <a:t> (Middle East, India, Pakistan, Central Asia)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pPr eaLnBrk="1" hangingPunct="1"/>
            <a:r>
              <a:rPr lang="en-US" sz="3600" b="1" u="sng">
                <a:solidFill>
                  <a:schemeClr val="accent1"/>
                </a:solidFill>
                <a:latin typeface="Trebuchet MS" charset="0"/>
              </a:rPr>
              <a:t>Cutaneous Manifestations of CL</a:t>
            </a:r>
          </a:p>
        </p:txBody>
      </p:sp>
      <p:sp>
        <p:nvSpPr>
          <p:cNvPr id="111618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Georgia" charset="0"/>
              </a:rPr>
              <a:t>Ulcer develops </a:t>
            </a:r>
            <a:r>
              <a:rPr lang="en-US" dirty="0">
                <a:latin typeface="Georgia" charset="0"/>
              </a:rPr>
              <a:t>at site where parasites are </a:t>
            </a:r>
            <a:r>
              <a:rPr lang="en-US" dirty="0" smtClean="0">
                <a:latin typeface="Georgia" charset="0"/>
              </a:rPr>
              <a:t>inoculated</a:t>
            </a:r>
            <a:endParaRPr lang="en-US" dirty="0">
              <a:latin typeface="Georgia" charset="0"/>
            </a:endParaRPr>
          </a:p>
          <a:p>
            <a:pPr marL="109537" indent="0" eaLnBrk="1" hangingPunct="1">
              <a:buFont typeface="Georgia" charset="0"/>
              <a:buNone/>
              <a:defRPr/>
            </a:pPr>
            <a:endParaRPr lang="en-US" dirty="0" smtClean="0">
              <a:latin typeface="Georgia" charset="0"/>
            </a:endParaRPr>
          </a:p>
          <a:p>
            <a:pPr marL="109537" indent="0" eaLnBrk="1" hangingPunct="1">
              <a:buFont typeface="Georgia" charset="0"/>
              <a:buNone/>
              <a:defRPr/>
            </a:pPr>
            <a:endParaRPr lang="en-US" dirty="0">
              <a:latin typeface="Georgia" charset="0"/>
            </a:endParaRPr>
          </a:p>
          <a:p>
            <a:pPr marL="109537" indent="0" eaLnBrk="1" hangingPunct="1">
              <a:buFont typeface="Georgia" charset="0"/>
              <a:buNone/>
              <a:defRPr/>
            </a:pPr>
            <a:endParaRPr lang="en-US" dirty="0" smtClean="0">
              <a:latin typeface="Georgia" charset="0"/>
            </a:endParaRPr>
          </a:p>
          <a:p>
            <a:pPr marL="109537" indent="0" eaLnBrk="1" hangingPunct="1">
              <a:buFont typeface="Georgia" charset="0"/>
              <a:buNone/>
              <a:defRPr/>
            </a:pPr>
            <a:endParaRPr lang="en-US" dirty="0">
              <a:latin typeface="Georgia" charset="0"/>
            </a:endParaRPr>
          </a:p>
          <a:p>
            <a:pPr marL="109537" indent="0" eaLnBrk="1" hangingPunct="1">
              <a:buFont typeface="Georgia" charset="0"/>
              <a:buNone/>
              <a:defRPr/>
            </a:pPr>
            <a:endParaRPr lang="en-US" dirty="0" smtClean="0">
              <a:latin typeface="Georgia" charset="0"/>
            </a:endParaRPr>
          </a:p>
          <a:p>
            <a:pPr marL="109537" indent="0" eaLnBrk="1" hangingPunct="1">
              <a:buFont typeface="Georgia" charset="0"/>
              <a:buNone/>
              <a:defRPr/>
            </a:pPr>
            <a:endParaRPr lang="en-US" dirty="0">
              <a:latin typeface="Georgia" charset="0"/>
            </a:endParaRPr>
          </a:p>
          <a:p>
            <a:pPr marL="109537" indent="0" eaLnBrk="1" hangingPunct="1">
              <a:buFont typeface="Georgia" charset="0"/>
              <a:buNone/>
              <a:defRPr/>
            </a:pPr>
            <a:endParaRPr lang="en-US" dirty="0" smtClean="0">
              <a:latin typeface="Georgia" charset="0"/>
            </a:endParaRPr>
          </a:p>
          <a:p>
            <a:pPr marL="109537" indent="0" eaLnBrk="1" hangingPunct="1">
              <a:buFont typeface="Georgia" charset="0"/>
              <a:buNone/>
              <a:defRPr/>
            </a:pPr>
            <a:endParaRPr lang="en-US" dirty="0" smtClean="0">
              <a:latin typeface="Georgia" charset="0"/>
            </a:endParaRPr>
          </a:p>
          <a:p>
            <a:pPr marL="109537" indent="0" eaLnBrk="1" hangingPunct="1">
              <a:buFont typeface="Georgia" charset="0"/>
              <a:buNone/>
              <a:defRPr/>
            </a:pPr>
            <a:endParaRPr lang="en-US" dirty="0">
              <a:latin typeface="Georgia" charset="0"/>
            </a:endParaRPr>
          </a:p>
          <a:p>
            <a:pPr eaLnBrk="1" hangingPunct="1">
              <a:defRPr/>
            </a:pPr>
            <a:r>
              <a:rPr lang="en-US" dirty="0">
                <a:latin typeface="Georgia" charset="0"/>
              </a:rPr>
              <a:t>Diagnosis: biopsy (serology not useful)</a:t>
            </a:r>
          </a:p>
          <a:p>
            <a:pPr lvl="1" eaLnBrk="1" hangingPunct="1">
              <a:defRPr/>
            </a:pPr>
            <a:r>
              <a:rPr lang="en-US" dirty="0">
                <a:latin typeface="Georgia" charset="0"/>
              </a:rPr>
              <a:t>Pathology &amp; PCR</a:t>
            </a:r>
          </a:p>
        </p:txBody>
      </p:sp>
      <p:pic>
        <p:nvPicPr>
          <p:cNvPr id="849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43113"/>
            <a:ext cx="500697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7" descr="leishmania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32162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23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229600" cy="1066800"/>
          </a:xfrm>
        </p:spPr>
        <p:txBody>
          <a:bodyPr/>
          <a:lstStyle/>
          <a:p>
            <a:r>
              <a:rPr lang="en-US" u="sng">
                <a:latin typeface="Trebuchet MS" charset="0"/>
              </a:rPr>
              <a:t>Mucocutaneous Leishmaniasis</a:t>
            </a:r>
          </a:p>
        </p:txBody>
      </p:sp>
      <p:sp>
        <p:nvSpPr>
          <p:cNvPr id="1157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>
                <a:latin typeface="Georgia" charset="0"/>
              </a:rPr>
              <a:t>L. braziliensis</a:t>
            </a:r>
            <a:r>
              <a:rPr lang="en-US">
                <a:latin typeface="Georgia" charset="0"/>
              </a:rPr>
              <a:t> (Central/South America)</a:t>
            </a:r>
          </a:p>
          <a:p>
            <a:r>
              <a:rPr lang="en-US">
                <a:latin typeface="Georgia" charset="0"/>
              </a:rPr>
              <a:t>Destructive mucosal lesions can develop at same time as cutaneous lesion:</a:t>
            </a:r>
          </a:p>
          <a:p>
            <a:pPr lvl="1"/>
            <a:r>
              <a:rPr lang="en-US">
                <a:latin typeface="Georgia" charset="0"/>
              </a:rPr>
              <a:t>More commonly, mucosal lesions develop months to years after cutaneous lesion has resolved</a:t>
            </a:r>
          </a:p>
          <a:p>
            <a:pPr lvl="1"/>
            <a:r>
              <a:rPr lang="en-US">
                <a:latin typeface="Georgia" charset="0"/>
              </a:rPr>
              <a:t>Nose, oropharynx most commonly involved</a:t>
            </a:r>
          </a:p>
          <a:p>
            <a:pPr lvl="1"/>
            <a:r>
              <a:rPr lang="en-US">
                <a:latin typeface="Georgia" charset="0"/>
              </a:rPr>
              <a:t>Treatment of cutaneous lesion may not prevent future mucosal lesion</a:t>
            </a:r>
          </a:p>
        </p:txBody>
      </p:sp>
    </p:spTree>
    <p:extLst>
      <p:ext uri="{BB962C8B-B14F-4D97-AF65-F5344CB8AC3E}">
        <p14:creationId xmlns:p14="http://schemas.microsoft.com/office/powerpoint/2010/main" val="167877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</p:spPr>
        <p:txBody>
          <a:bodyPr/>
          <a:lstStyle/>
          <a:p>
            <a:pPr algn="ctr"/>
            <a:r>
              <a:rPr lang="en-US" u="sng">
                <a:latin typeface="Trebuchet MS" charset="0"/>
              </a:rPr>
              <a:t>Mucocutaneous Leishmaniasis</a:t>
            </a:r>
          </a:p>
        </p:txBody>
      </p:sp>
      <p:pic>
        <p:nvPicPr>
          <p:cNvPr id="1239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2545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48000"/>
            <a:ext cx="485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45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72539"/>
            <a:ext cx="8229600" cy="1066800"/>
          </a:xfrm>
        </p:spPr>
        <p:txBody>
          <a:bodyPr/>
          <a:lstStyle/>
          <a:p>
            <a:pPr eaLnBrk="1" hangingPunct="1"/>
            <a:r>
              <a:rPr lang="en-US" sz="3600" b="1" u="sng" dirty="0">
                <a:solidFill>
                  <a:schemeClr val="accent1"/>
                </a:solidFill>
                <a:latin typeface="Trebuchet MS" charset="0"/>
              </a:rPr>
              <a:t>Treatment of CL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4309"/>
            <a:ext cx="8229600" cy="4324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u="sng" dirty="0" smtClean="0">
                <a:latin typeface="Georgia" charset="0"/>
              </a:rPr>
              <a:t>Mild disease</a:t>
            </a:r>
            <a:r>
              <a:rPr lang="en-US" dirty="0" smtClean="0">
                <a:latin typeface="Georgia" charset="0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Georgia" charset="0"/>
              </a:rPr>
              <a:t>Topical </a:t>
            </a:r>
            <a:r>
              <a:rPr lang="en-US" dirty="0" err="1" smtClean="0">
                <a:latin typeface="Georgia" charset="0"/>
              </a:rPr>
              <a:t>paromomycin</a:t>
            </a:r>
            <a:endParaRPr lang="en-US" dirty="0" smtClean="0">
              <a:latin typeface="Georgia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Georgia" charset="0"/>
              </a:rPr>
              <a:t>Heat therapy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 smtClean="0">
                <a:latin typeface="Georgia" charset="0"/>
              </a:rPr>
              <a:t>Intralesional</a:t>
            </a:r>
            <a:r>
              <a:rPr lang="en-US" dirty="0" smtClean="0">
                <a:latin typeface="Georgia" charset="0"/>
              </a:rPr>
              <a:t> antimony x 8-10 weeks</a:t>
            </a:r>
            <a:endParaRPr lang="en-US" dirty="0"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endParaRPr lang="en-US" u="sng" dirty="0"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u="sng" dirty="0" smtClean="0">
                <a:latin typeface="Georgia" charset="0"/>
              </a:rPr>
              <a:t>Moderate disease</a:t>
            </a:r>
            <a:r>
              <a:rPr lang="en-US" dirty="0" smtClean="0">
                <a:latin typeface="Georgia" charset="0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>
                <a:latin typeface="Georgia" charset="0"/>
              </a:rPr>
              <a:t>Pentavalent</a:t>
            </a:r>
            <a:r>
              <a:rPr lang="en-US" dirty="0">
                <a:latin typeface="Georgia" charset="0"/>
              </a:rPr>
              <a:t> a</a:t>
            </a:r>
            <a:r>
              <a:rPr lang="en-US" dirty="0" smtClean="0">
                <a:latin typeface="Georgia" charset="0"/>
              </a:rPr>
              <a:t>ntimony</a:t>
            </a:r>
            <a:endParaRPr lang="en-US" dirty="0">
              <a:latin typeface="Georgia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Sodium </a:t>
            </a:r>
            <a:r>
              <a:rPr lang="en-US" dirty="0" err="1">
                <a:latin typeface="Georgia" charset="0"/>
              </a:rPr>
              <a:t>stibogluconate</a:t>
            </a:r>
            <a:r>
              <a:rPr lang="en-US" dirty="0">
                <a:latin typeface="Georgia" charset="0"/>
              </a:rPr>
              <a:t> (</a:t>
            </a:r>
            <a:r>
              <a:rPr lang="en-US" dirty="0" err="1">
                <a:latin typeface="Georgia" charset="0"/>
              </a:rPr>
              <a:t>Pentostam</a:t>
            </a:r>
            <a:r>
              <a:rPr lang="en-US" dirty="0">
                <a:latin typeface="Georgia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err="1">
                <a:latin typeface="Georgia" charset="0"/>
              </a:rPr>
              <a:t>Meglumin</a:t>
            </a:r>
            <a:r>
              <a:rPr lang="en-US" dirty="0">
                <a:latin typeface="Georgia" charset="0"/>
              </a:rPr>
              <a:t> </a:t>
            </a:r>
            <a:r>
              <a:rPr lang="en-US" dirty="0" err="1">
                <a:latin typeface="Georgia" charset="0"/>
              </a:rPr>
              <a:t>antimonate</a:t>
            </a:r>
            <a:r>
              <a:rPr lang="en-US" dirty="0">
                <a:latin typeface="Georgia" charset="0"/>
              </a:rPr>
              <a:t> (</a:t>
            </a:r>
            <a:r>
              <a:rPr lang="en-US" dirty="0" err="1">
                <a:latin typeface="Georgia" charset="0"/>
              </a:rPr>
              <a:t>Glucantime</a:t>
            </a:r>
            <a:r>
              <a:rPr lang="en-US" dirty="0">
                <a:latin typeface="Georgia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20 mg/kg/d for 20 </a:t>
            </a:r>
            <a:r>
              <a:rPr lang="en-US" dirty="0" smtClean="0">
                <a:latin typeface="Georgia" charset="0"/>
              </a:rPr>
              <a:t>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Georgia" charset="0"/>
              </a:rPr>
              <a:t>Fluconazole/ketoconazole x 4-6 weeks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Oral </a:t>
            </a:r>
            <a:r>
              <a:rPr lang="en-US" dirty="0" err="1">
                <a:latin typeface="Georgia" charset="0"/>
              </a:rPr>
              <a:t>miltefosine</a:t>
            </a:r>
            <a:endParaRPr lang="en-US" dirty="0">
              <a:latin typeface="Georgia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Georgia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66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3"/>
          <p:cNvSpPr>
            <a:spLocks noGrp="1"/>
          </p:cNvSpPr>
          <p:nvPr>
            <p:ph type="ctrTitle"/>
          </p:nvPr>
        </p:nvSpPr>
        <p:spPr>
          <a:xfrm>
            <a:off x="457200" y="2401888"/>
            <a:ext cx="8458200" cy="1470025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Integrated Control of NTDs</a:t>
            </a:r>
          </a:p>
        </p:txBody>
      </p:sp>
      <p:sp>
        <p:nvSpPr>
          <p:cNvPr id="122883" name="Subtitle 4"/>
          <p:cNvSpPr>
            <a:spLocks noGrp="1"/>
          </p:cNvSpPr>
          <p:nvPr>
            <p:ph type="subTitle" idx="1"/>
          </p:nvPr>
        </p:nvSpPr>
        <p:spPr>
          <a:xfrm>
            <a:off x="457200" y="3900488"/>
            <a:ext cx="4953000" cy="1752600"/>
          </a:xfrm>
        </p:spPr>
        <p:txBody>
          <a:bodyPr/>
          <a:lstStyle/>
          <a:p>
            <a:pPr marL="63500" eaLnBrk="1" hangingPunct="1"/>
            <a:endParaRPr lang="en-US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6" name="Group 2"/>
          <p:cNvGrpSpPr>
            <a:grpSpLocks/>
          </p:cNvGrpSpPr>
          <p:nvPr/>
        </p:nvGrpSpPr>
        <p:grpSpPr bwMode="auto">
          <a:xfrm>
            <a:off x="0" y="1165225"/>
            <a:ext cx="8893175" cy="5694363"/>
            <a:chOff x="0" y="734"/>
            <a:chExt cx="5602" cy="3587"/>
          </a:xfrm>
        </p:grpSpPr>
        <p:pic>
          <p:nvPicPr>
            <p:cNvPr id="1024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" y="2669"/>
              <a:ext cx="2756" cy="1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242" name="Object 2"/>
            <p:cNvGraphicFramePr>
              <a:graphicFrameLocks noChangeAspect="1"/>
            </p:cNvGraphicFramePr>
            <p:nvPr/>
          </p:nvGraphicFramePr>
          <p:xfrm>
            <a:off x="2880" y="2629"/>
            <a:ext cx="2722" cy="1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7" name="Worksheet" r:id="rId5" imgW="6108700" imgH="4851400" progId="Excel.Sheet.8">
                    <p:embed/>
                  </p:oleObj>
                </mc:Choice>
                <mc:Fallback>
                  <p:oleObj name="Worksheet" r:id="rId5" imgW="6108700" imgH="4851400" progId="Excel.Sheet.8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629"/>
                          <a:ext cx="2722" cy="1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2" name="Text Box 5"/>
            <p:cNvSpPr txBox="1">
              <a:spLocks noChangeArrowheads="1"/>
            </p:cNvSpPr>
            <p:nvPr/>
          </p:nvSpPr>
          <p:spPr bwMode="auto">
            <a:xfrm>
              <a:off x="242" y="2423"/>
              <a:ext cx="24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dirty="0">
                  <a:latin typeface="+mn-lt"/>
                  <a:ea typeface="+mn-ea"/>
                </a:rPr>
                <a:t>Lymphatic </a:t>
              </a:r>
              <a:r>
                <a:rPr lang="en-US" sz="1600" b="1" dirty="0" err="1">
                  <a:latin typeface="+mn-lt"/>
                  <a:ea typeface="+mn-ea"/>
                </a:rPr>
                <a:t>filariasis</a:t>
              </a:r>
              <a:r>
                <a:rPr lang="en-US" sz="1600" b="1" dirty="0">
                  <a:latin typeface="+mn-lt"/>
                  <a:ea typeface="+mn-ea"/>
                </a:rPr>
                <a:t> - Zanzibar</a:t>
              </a:r>
            </a:p>
          </p:txBody>
        </p:sp>
        <p:sp>
          <p:nvSpPr>
            <p:cNvPr id="6153" name="Text Box 6"/>
            <p:cNvSpPr txBox="1">
              <a:spLocks noChangeArrowheads="1"/>
            </p:cNvSpPr>
            <p:nvPr/>
          </p:nvSpPr>
          <p:spPr bwMode="auto">
            <a:xfrm>
              <a:off x="3396" y="2423"/>
              <a:ext cx="179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dirty="0">
                  <a:latin typeface="+mn-lt"/>
                  <a:ea typeface="+mn-ea"/>
                </a:rPr>
                <a:t>Trachoma - Morocco</a:t>
              </a:r>
            </a:p>
          </p:txBody>
        </p:sp>
        <p:sp>
          <p:nvSpPr>
            <p:cNvPr id="6154" name="Text Box 7"/>
            <p:cNvSpPr txBox="1">
              <a:spLocks noChangeArrowheads="1"/>
            </p:cNvSpPr>
            <p:nvPr/>
          </p:nvSpPr>
          <p:spPr bwMode="auto">
            <a:xfrm>
              <a:off x="595" y="4108"/>
              <a:ext cx="14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+mn-lt"/>
                  <a:ea typeface="+mn-ea"/>
                </a:rPr>
                <a:t>Guinea Worm - Global</a:t>
              </a:r>
            </a:p>
          </p:txBody>
        </p:sp>
        <p:sp>
          <p:nvSpPr>
            <p:cNvPr id="6155" name="Text Box 8"/>
            <p:cNvSpPr txBox="1">
              <a:spLocks noChangeArrowheads="1"/>
            </p:cNvSpPr>
            <p:nvPr/>
          </p:nvSpPr>
          <p:spPr bwMode="auto">
            <a:xfrm>
              <a:off x="3419" y="4108"/>
              <a:ext cx="152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latin typeface="+mn-lt"/>
                  <a:ea typeface="+mn-ea"/>
                </a:rPr>
                <a:t>Schistosomiasis</a:t>
              </a:r>
              <a:r>
                <a:rPr lang="en-US" sz="1600" b="1" dirty="0">
                  <a:latin typeface="+mn-lt"/>
                  <a:ea typeface="+mn-ea"/>
                </a:rPr>
                <a:t> - Egypt</a:t>
              </a:r>
            </a:p>
          </p:txBody>
        </p:sp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0" y="734"/>
            <a:ext cx="2805" cy="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8" name="Chart" r:id="rId7" imgW="4410151" imgH="2819400" progId="MSGraph.Chart.8">
                    <p:embed followColorScheme="full"/>
                  </p:oleObj>
                </mc:Choice>
                <mc:Fallback>
                  <p:oleObj name="Chart" r:id="rId7" imgW="4410151" imgH="2819400" progId="MSGraph.Chart.8">
                    <p:embed followColorScheme="full"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734"/>
                          <a:ext cx="2805" cy="17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44" name="Object 4"/>
            <p:cNvGraphicFramePr>
              <a:graphicFrameLocks noChangeAspect="1"/>
            </p:cNvGraphicFramePr>
            <p:nvPr/>
          </p:nvGraphicFramePr>
          <p:xfrm>
            <a:off x="2845" y="735"/>
            <a:ext cx="2757" cy="1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9" name="Chart" r:id="rId9" imgW="6096000" imgH="4067251" progId="MSGraph.Chart.8">
                    <p:embed followColorScheme="full"/>
                  </p:oleObj>
                </mc:Choice>
                <mc:Fallback>
                  <p:oleObj name="Chart" r:id="rId9" imgW="6096000" imgH="4067251" progId="MSGraph.Chart.8">
                    <p:embed followColorScheme="full"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5" y="735"/>
                          <a:ext cx="2757" cy="17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50" name="Text Box 11"/>
          <p:cNvSpPr txBox="1">
            <a:spLocks noChangeArrowheads="1"/>
          </p:cNvSpPr>
          <p:nvPr/>
        </p:nvSpPr>
        <p:spPr bwMode="auto">
          <a:xfrm>
            <a:off x="1905000" y="381000"/>
            <a:ext cx="5807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u="sng" dirty="0">
                <a:latin typeface="+mj-lt"/>
                <a:ea typeface="+mn-ea"/>
              </a:rPr>
              <a:t>Proven Treatment Strategies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tx1"/>
                </a:solidFill>
                <a:latin typeface="Trebuchet MS" charset="0"/>
              </a:rPr>
              <a:t>The Solution: The </a:t>
            </a:r>
            <a:r>
              <a:rPr lang="ja-JP" altLang="en-US" sz="3200" b="1">
                <a:solidFill>
                  <a:schemeClr val="tx1"/>
                </a:solidFill>
                <a:latin typeface="Trebuchet MS" charset="0"/>
              </a:rPr>
              <a:t>“</a:t>
            </a:r>
            <a:r>
              <a:rPr lang="en-US" sz="3200" b="1">
                <a:solidFill>
                  <a:schemeClr val="tx1"/>
                </a:solidFill>
                <a:latin typeface="Trebuchet MS" charset="0"/>
              </a:rPr>
              <a:t>Rapid Impact Package</a:t>
            </a:r>
            <a:r>
              <a:rPr lang="ja-JP" altLang="en-US" sz="3200" b="1">
                <a:solidFill>
                  <a:schemeClr val="tx1"/>
                </a:solidFill>
                <a:latin typeface="Trebuchet MS" charset="0"/>
              </a:rPr>
              <a:t>”</a:t>
            </a:r>
            <a:endParaRPr lang="en-US" sz="3200" b="1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255838"/>
            <a:ext cx="3505200" cy="39163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000" b="1">
                <a:solidFill>
                  <a:srgbClr val="C00000"/>
                </a:solidFill>
                <a:latin typeface="Arial Black" charset="0"/>
              </a:rPr>
              <a:t>The Rapid </a:t>
            </a:r>
          </a:p>
          <a:p>
            <a:pPr algn="ctr" eaLnBrk="1" hangingPunct="1">
              <a:buFontTx/>
              <a:buNone/>
            </a:pPr>
            <a:r>
              <a:rPr lang="en-US" sz="4000" b="1">
                <a:solidFill>
                  <a:srgbClr val="C00000"/>
                </a:solidFill>
                <a:latin typeface="Arial Black" charset="0"/>
              </a:rPr>
              <a:t>Impact</a:t>
            </a:r>
          </a:p>
          <a:p>
            <a:pPr algn="ctr" eaLnBrk="1" hangingPunct="1">
              <a:buFontTx/>
              <a:buNone/>
            </a:pPr>
            <a:r>
              <a:rPr lang="en-US" sz="4000" b="1">
                <a:solidFill>
                  <a:srgbClr val="C00000"/>
                </a:solidFill>
                <a:latin typeface="Arial Black" charset="0"/>
              </a:rPr>
              <a:t>Package</a:t>
            </a:r>
          </a:p>
          <a:p>
            <a:pPr lvl="1" eaLnBrk="1" hangingPunct="1"/>
            <a:r>
              <a:rPr lang="en-US" sz="1600" b="1">
                <a:latin typeface="Georgia" charset="0"/>
              </a:rPr>
              <a:t>Albendazole (GSK) or Mebendazole (J&amp;J)</a:t>
            </a:r>
          </a:p>
          <a:p>
            <a:pPr lvl="1" eaLnBrk="1" hangingPunct="1"/>
            <a:r>
              <a:rPr lang="en-US" sz="1600" b="1">
                <a:latin typeface="Georgia" charset="0"/>
              </a:rPr>
              <a:t>Diethylcarbamazine or Ivermectin (Merck)</a:t>
            </a:r>
          </a:p>
          <a:p>
            <a:pPr lvl="1" eaLnBrk="1" hangingPunct="1"/>
            <a:r>
              <a:rPr lang="en-US" sz="1600" b="1">
                <a:latin typeface="Georgia" charset="0"/>
              </a:rPr>
              <a:t>Praziquantel</a:t>
            </a:r>
          </a:p>
          <a:p>
            <a:pPr lvl="1" eaLnBrk="1" hangingPunct="1"/>
            <a:r>
              <a:rPr lang="en-US" sz="1600" b="1">
                <a:latin typeface="Georgia" charset="0"/>
              </a:rPr>
              <a:t>Azithromycin (Pfizer)</a:t>
            </a:r>
          </a:p>
          <a:p>
            <a:pPr eaLnBrk="1" hangingPunct="1"/>
            <a:endParaRPr lang="en-US" sz="1600">
              <a:latin typeface="Georgia" charset="0"/>
            </a:endParaRPr>
          </a:p>
        </p:txBody>
      </p:sp>
      <p:grpSp>
        <p:nvGrpSpPr>
          <p:cNvPr id="123908" name="Group 4"/>
          <p:cNvGrpSpPr>
            <a:grpSpLocks/>
          </p:cNvGrpSpPr>
          <p:nvPr/>
        </p:nvGrpSpPr>
        <p:grpSpPr bwMode="auto">
          <a:xfrm>
            <a:off x="0" y="1524000"/>
            <a:ext cx="9144000" cy="228600"/>
            <a:chOff x="0" y="1008"/>
            <a:chExt cx="4032" cy="192"/>
          </a:xfrm>
        </p:grpSpPr>
        <p:sp>
          <p:nvSpPr>
            <p:cNvPr id="123914" name="Rectangle 5"/>
            <p:cNvSpPr>
              <a:spLocks noChangeArrowheads="1"/>
            </p:cNvSpPr>
            <p:nvPr/>
          </p:nvSpPr>
          <p:spPr bwMode="auto">
            <a:xfrm>
              <a:off x="0" y="1104"/>
              <a:ext cx="4032" cy="9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23915" name="Rectangle 6"/>
            <p:cNvSpPr>
              <a:spLocks noChangeArrowheads="1"/>
            </p:cNvSpPr>
            <p:nvPr/>
          </p:nvSpPr>
          <p:spPr bwMode="auto">
            <a:xfrm>
              <a:off x="0" y="1008"/>
              <a:ext cx="4032" cy="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  <p:sp>
        <p:nvSpPr>
          <p:cNvPr id="123909" name="AutoShape 7"/>
          <p:cNvSpPr>
            <a:spLocks noChangeArrowheads="1"/>
          </p:cNvSpPr>
          <p:nvPr/>
        </p:nvSpPr>
        <p:spPr bwMode="auto">
          <a:xfrm>
            <a:off x="4343400" y="3505200"/>
            <a:ext cx="1828800" cy="762000"/>
          </a:xfrm>
          <a:prstGeom prst="rightArrow">
            <a:avLst>
              <a:gd name="adj1" fmla="val 50000"/>
              <a:gd name="adj2" fmla="val 6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23910" name="AutoShape 8"/>
          <p:cNvSpPr>
            <a:spLocks/>
          </p:cNvSpPr>
          <p:nvPr/>
        </p:nvSpPr>
        <p:spPr bwMode="auto">
          <a:xfrm>
            <a:off x="3124200" y="2133600"/>
            <a:ext cx="914400" cy="4191000"/>
          </a:xfrm>
          <a:prstGeom prst="rightBrace">
            <a:avLst>
              <a:gd name="adj1" fmla="val 38194"/>
              <a:gd name="adj2" fmla="val 50000"/>
            </a:avLst>
          </a:prstGeom>
          <a:noFill/>
          <a:ln w="635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chemeClr val="folHlink"/>
              </a:solidFill>
            </a:endParaRPr>
          </a:p>
        </p:txBody>
      </p:sp>
      <p:sp>
        <p:nvSpPr>
          <p:cNvPr id="105479" name="Text Box 9"/>
          <p:cNvSpPr txBox="1">
            <a:spLocks noChangeArrowheads="1"/>
          </p:cNvSpPr>
          <p:nvPr/>
        </p:nvSpPr>
        <p:spPr bwMode="auto">
          <a:xfrm>
            <a:off x="6400800" y="1981200"/>
            <a:ext cx="274320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u="sng" dirty="0">
                <a:solidFill>
                  <a:srgbClr val="C00000"/>
                </a:solidFill>
                <a:latin typeface="+mn-lt"/>
                <a:ea typeface="+mn-ea"/>
              </a:rPr>
              <a:t>BIG SEVEN NTDs</a:t>
            </a:r>
          </a:p>
          <a:p>
            <a:pPr>
              <a:spcBef>
                <a:spcPct val="50000"/>
              </a:spcBef>
              <a:defRPr/>
            </a:pPr>
            <a:r>
              <a:rPr lang="en-US" sz="1800" b="1" dirty="0">
                <a:latin typeface="+mn-lt"/>
                <a:ea typeface="+mn-ea"/>
              </a:rPr>
              <a:t>Ascariasis</a:t>
            </a:r>
          </a:p>
          <a:p>
            <a:pPr>
              <a:spcBef>
                <a:spcPct val="50000"/>
              </a:spcBef>
              <a:defRPr/>
            </a:pPr>
            <a:r>
              <a:rPr lang="en-US" sz="1800" b="1" dirty="0">
                <a:latin typeface="+mn-lt"/>
                <a:ea typeface="+mn-ea"/>
              </a:rPr>
              <a:t>Trichuriasis</a:t>
            </a:r>
          </a:p>
          <a:p>
            <a:pPr>
              <a:spcBef>
                <a:spcPct val="50000"/>
              </a:spcBef>
              <a:defRPr/>
            </a:pPr>
            <a:r>
              <a:rPr lang="en-US" sz="1800" b="1" dirty="0">
                <a:latin typeface="+mn-lt"/>
                <a:ea typeface="+mn-ea"/>
              </a:rPr>
              <a:t>Hookworm</a:t>
            </a:r>
          </a:p>
          <a:p>
            <a:pPr>
              <a:spcBef>
                <a:spcPct val="50000"/>
              </a:spcBef>
              <a:defRPr/>
            </a:pPr>
            <a:r>
              <a:rPr lang="en-US" sz="1800" b="1" dirty="0">
                <a:latin typeface="+mn-lt"/>
                <a:ea typeface="+mn-ea"/>
              </a:rPr>
              <a:t>Lymphatic Filariasis</a:t>
            </a:r>
          </a:p>
          <a:p>
            <a:pPr>
              <a:spcBef>
                <a:spcPct val="50000"/>
              </a:spcBef>
              <a:defRPr/>
            </a:pPr>
            <a:r>
              <a:rPr lang="en-US" sz="1800" b="1" dirty="0">
                <a:latin typeface="+mn-lt"/>
                <a:ea typeface="+mn-ea"/>
              </a:rPr>
              <a:t>Onchocerciasis</a:t>
            </a:r>
          </a:p>
          <a:p>
            <a:pPr>
              <a:spcBef>
                <a:spcPct val="50000"/>
              </a:spcBef>
              <a:defRPr/>
            </a:pPr>
            <a:r>
              <a:rPr lang="en-US" sz="1800" b="1" dirty="0">
                <a:latin typeface="+mn-lt"/>
                <a:ea typeface="+mn-ea"/>
              </a:rPr>
              <a:t>Schistosomiasis</a:t>
            </a:r>
          </a:p>
          <a:p>
            <a:pPr>
              <a:spcBef>
                <a:spcPct val="50000"/>
              </a:spcBef>
              <a:defRPr/>
            </a:pPr>
            <a:r>
              <a:rPr lang="en-US" sz="1800" b="1" dirty="0">
                <a:latin typeface="+mn-lt"/>
                <a:ea typeface="+mn-ea"/>
              </a:rPr>
              <a:t>Trachoma</a:t>
            </a:r>
          </a:p>
        </p:txBody>
      </p:sp>
      <p:sp>
        <p:nvSpPr>
          <p:cNvPr id="105480" name="Text Box 10"/>
          <p:cNvSpPr txBox="1">
            <a:spLocks noChangeArrowheads="1"/>
          </p:cNvSpPr>
          <p:nvPr/>
        </p:nvSpPr>
        <p:spPr bwMode="auto">
          <a:xfrm>
            <a:off x="6477000" y="5334000"/>
            <a:ext cx="19812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u="sng" dirty="0">
                <a:solidFill>
                  <a:srgbClr val="C00000"/>
                </a:solidFill>
                <a:latin typeface="+mn-lt"/>
                <a:ea typeface="+mn-ea"/>
              </a:rPr>
              <a:t>Bonuses</a:t>
            </a: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en-US" sz="1600" dirty="0">
                <a:latin typeface="+mn-lt"/>
                <a:ea typeface="+mn-ea"/>
              </a:rPr>
              <a:t>Strongyloidiasis</a:t>
            </a:r>
          </a:p>
          <a:p>
            <a:pPr>
              <a:buFontTx/>
              <a:buChar char="•"/>
              <a:defRPr/>
            </a:pPr>
            <a:r>
              <a:rPr lang="en-US" sz="1600" dirty="0" err="1">
                <a:latin typeface="+mn-lt"/>
                <a:ea typeface="+mn-ea"/>
              </a:rPr>
              <a:t>Trematodiases</a:t>
            </a:r>
            <a:endParaRPr lang="en-US" sz="1600" dirty="0">
              <a:latin typeface="+mn-lt"/>
              <a:ea typeface="+mn-ea"/>
            </a:endParaRPr>
          </a:p>
          <a:p>
            <a:pPr>
              <a:buFontTx/>
              <a:buChar char="•"/>
              <a:defRPr/>
            </a:pPr>
            <a:r>
              <a:rPr lang="en-US" sz="1600" dirty="0">
                <a:latin typeface="+mn-lt"/>
                <a:ea typeface="+mn-ea"/>
              </a:rPr>
              <a:t>Taeniasis</a:t>
            </a:r>
          </a:p>
          <a:p>
            <a:pPr>
              <a:buFontTx/>
              <a:buChar char="•"/>
              <a:defRPr/>
            </a:pPr>
            <a:r>
              <a:rPr lang="en-US" sz="1600" dirty="0">
                <a:latin typeface="+mn-lt"/>
                <a:ea typeface="+mn-ea"/>
              </a:rPr>
              <a:t>Scabies</a:t>
            </a:r>
          </a:p>
        </p:txBody>
      </p:sp>
      <p:sp>
        <p:nvSpPr>
          <p:cNvPr id="123913" name="Text Box 11"/>
          <p:cNvSpPr txBox="1">
            <a:spLocks noChangeArrowheads="1"/>
          </p:cNvSpPr>
          <p:nvPr/>
        </p:nvSpPr>
        <p:spPr bwMode="auto">
          <a:xfrm>
            <a:off x="228600" y="28956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1905000" y="304800"/>
            <a:ext cx="5424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>
                <a:solidFill>
                  <a:schemeClr val="accent1"/>
                </a:solidFill>
                <a:latin typeface="+mj-lt"/>
                <a:ea typeface="+mn-ea"/>
              </a:rPr>
              <a:t>NTD INTEGRATED CONTROL</a:t>
            </a:r>
          </a:p>
        </p:txBody>
      </p:sp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1025"/>
            <a:ext cx="57912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838200" y="1143000"/>
            <a:ext cx="6934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  <a:ea typeface="+mn-ea"/>
              </a:rPr>
              <a:t> </a:t>
            </a:r>
            <a:r>
              <a:rPr lang="en-US" sz="1800" b="1" u="sng" dirty="0">
                <a:latin typeface="+mn-lt"/>
                <a:ea typeface="+mn-ea"/>
              </a:rPr>
              <a:t>SEVEN NTDS:</a:t>
            </a:r>
            <a:r>
              <a:rPr lang="en-US" sz="1800" b="1" dirty="0">
                <a:latin typeface="+mn-lt"/>
                <a:ea typeface="+mn-ea"/>
              </a:rPr>
              <a:t> </a:t>
            </a:r>
            <a:r>
              <a:rPr lang="en-US" sz="1800" b="1" dirty="0" err="1">
                <a:latin typeface="+mn-lt"/>
                <a:ea typeface="+mn-ea"/>
              </a:rPr>
              <a:t>Ascariasis</a:t>
            </a:r>
            <a:r>
              <a:rPr lang="en-US" sz="1800" b="1" dirty="0">
                <a:latin typeface="+mn-lt"/>
                <a:ea typeface="+mn-ea"/>
              </a:rPr>
              <a:t>, </a:t>
            </a:r>
            <a:r>
              <a:rPr lang="en-US" sz="1800" b="1" dirty="0" err="1">
                <a:latin typeface="+mn-lt"/>
                <a:ea typeface="+mn-ea"/>
              </a:rPr>
              <a:t>Trichuriasis</a:t>
            </a:r>
            <a:r>
              <a:rPr lang="en-US" sz="1800" b="1" dirty="0">
                <a:latin typeface="+mn-lt"/>
                <a:ea typeface="+mn-ea"/>
              </a:rPr>
              <a:t>, Hookworm,  </a:t>
            </a:r>
            <a:br>
              <a:rPr lang="en-US" sz="1800" b="1" dirty="0">
                <a:latin typeface="+mn-lt"/>
                <a:ea typeface="+mn-ea"/>
              </a:rPr>
            </a:br>
            <a:r>
              <a:rPr lang="en-US" sz="1800" b="1" dirty="0">
                <a:latin typeface="+mn-lt"/>
                <a:ea typeface="+mn-ea"/>
              </a:rPr>
              <a:t> Schistosomiasis, LF, </a:t>
            </a:r>
            <a:r>
              <a:rPr lang="en-US" sz="1800" b="1" dirty="0" err="1">
                <a:latin typeface="+mn-lt"/>
                <a:ea typeface="+mn-ea"/>
              </a:rPr>
              <a:t>Onchocerciasis</a:t>
            </a:r>
            <a:r>
              <a:rPr lang="en-US" sz="1800" b="1" dirty="0">
                <a:latin typeface="+mn-lt"/>
                <a:ea typeface="+mn-ea"/>
              </a:rPr>
              <a:t>, and Trachoma</a:t>
            </a:r>
            <a:br>
              <a:rPr lang="en-US" sz="1800" b="1" dirty="0">
                <a:latin typeface="+mn-lt"/>
                <a:ea typeface="+mn-ea"/>
              </a:rPr>
            </a:br>
            <a:r>
              <a:rPr lang="en-US" sz="1800" b="1" dirty="0">
                <a:latin typeface="+mn-lt"/>
                <a:ea typeface="+mn-ea"/>
              </a:rPr>
              <a:t/>
            </a:r>
            <a:br>
              <a:rPr lang="en-US" sz="1800" b="1" dirty="0">
                <a:latin typeface="+mn-lt"/>
                <a:ea typeface="+mn-ea"/>
              </a:rPr>
            </a:br>
            <a:r>
              <a:rPr lang="en-US" sz="1800" b="1" dirty="0">
                <a:latin typeface="+mn-lt"/>
                <a:ea typeface="+mn-ea"/>
              </a:rPr>
              <a:t> </a:t>
            </a:r>
            <a:r>
              <a:rPr lang="en-US" sz="1800" b="1" u="sng" dirty="0">
                <a:latin typeface="+mn-lt"/>
                <a:ea typeface="+mn-ea"/>
              </a:rPr>
              <a:t>FOUR Donated DRUGS:</a:t>
            </a:r>
            <a:r>
              <a:rPr lang="en-US" sz="1800" b="1" dirty="0">
                <a:latin typeface="+mn-lt"/>
                <a:ea typeface="+mn-ea"/>
              </a:rPr>
              <a:t> Albendazole, </a:t>
            </a:r>
            <a:r>
              <a:rPr lang="en-US" sz="1800" b="1" dirty="0" err="1">
                <a:latin typeface="+mn-lt"/>
                <a:ea typeface="+mn-ea"/>
              </a:rPr>
              <a:t>Ivermectin</a:t>
            </a:r>
            <a:r>
              <a:rPr lang="en-US" sz="1800" b="1" dirty="0">
                <a:latin typeface="+mn-lt"/>
                <a:ea typeface="+mn-ea"/>
              </a:rPr>
              <a:t>, </a:t>
            </a:r>
          </a:p>
          <a:p>
            <a:pPr>
              <a:defRPr/>
            </a:pPr>
            <a:r>
              <a:rPr lang="en-US" sz="1800" b="1" dirty="0">
                <a:latin typeface="+mn-lt"/>
                <a:ea typeface="+mn-ea"/>
              </a:rPr>
              <a:t>			   </a:t>
            </a:r>
            <a:r>
              <a:rPr lang="en-US" sz="1800" b="1" dirty="0" err="1">
                <a:latin typeface="+mn-lt"/>
                <a:ea typeface="+mn-ea"/>
              </a:rPr>
              <a:t>Azithromycin</a:t>
            </a:r>
            <a:r>
              <a:rPr lang="en-US" sz="1800" b="1" dirty="0">
                <a:latin typeface="+mn-lt"/>
                <a:ea typeface="+mn-ea"/>
              </a:rPr>
              <a:t> &amp; Praziquantel </a:t>
            </a:r>
            <a:endParaRPr lang="en-US" sz="1800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Protozoa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88"/>
            <a:ext cx="8382000" cy="4608512"/>
          </a:xfrm>
        </p:spPr>
        <p:txBody>
          <a:bodyPr>
            <a:normAutofit lnSpcReduction="10000"/>
          </a:bodyPr>
          <a:lstStyle/>
          <a:p>
            <a:pPr marL="624078" indent="-514350" eaLnBrk="1" fontAlgn="auto" hangingPunct="1">
              <a:spcAft>
                <a:spcPts val="0"/>
              </a:spcAft>
              <a:buClrTx/>
              <a:buFont typeface="+mj-lt"/>
              <a:buAutoNum type="arabicPeriod" startAt="2"/>
              <a:defRPr/>
            </a:pPr>
            <a:r>
              <a:rPr lang="en-US" b="1" dirty="0" smtClean="0">
                <a:ea typeface="+mn-ea"/>
              </a:rPr>
              <a:t>Tissue protozoa:</a:t>
            </a:r>
          </a:p>
          <a:p>
            <a:pPr marL="916686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 err="1" smtClean="0">
                <a:ea typeface="+mn-ea"/>
              </a:rPr>
              <a:t>Trypanosomiasis</a:t>
            </a:r>
            <a:endParaRPr lang="en-US" dirty="0" smtClean="0">
              <a:ea typeface="+mn-ea"/>
            </a:endParaRPr>
          </a:p>
          <a:p>
            <a:pPr marL="1181862" lvl="2" indent="-514350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dirty="0" smtClean="0">
                <a:ea typeface="+mn-ea"/>
              </a:rPr>
              <a:t>African: </a:t>
            </a:r>
            <a:r>
              <a:rPr lang="en-US" i="1" dirty="0" smtClean="0">
                <a:ea typeface="+mn-ea"/>
              </a:rPr>
              <a:t>T. b. </a:t>
            </a:r>
            <a:r>
              <a:rPr lang="en-US" i="1" dirty="0" err="1" smtClean="0">
                <a:ea typeface="+mn-ea"/>
              </a:rPr>
              <a:t>rhodesiense</a:t>
            </a:r>
            <a:r>
              <a:rPr lang="en-US" dirty="0" smtClean="0">
                <a:ea typeface="+mn-ea"/>
              </a:rPr>
              <a:t>, </a:t>
            </a:r>
            <a:r>
              <a:rPr lang="en-US" i="1" dirty="0" smtClean="0">
                <a:ea typeface="+mn-ea"/>
              </a:rPr>
              <a:t>T. b. </a:t>
            </a:r>
            <a:r>
              <a:rPr lang="en-US" i="1" dirty="0" err="1" smtClean="0">
                <a:ea typeface="+mn-ea"/>
              </a:rPr>
              <a:t>gambiense</a:t>
            </a:r>
            <a:endParaRPr lang="en-US" i="1" dirty="0" smtClean="0">
              <a:ea typeface="+mn-ea"/>
            </a:endParaRPr>
          </a:p>
          <a:p>
            <a:pPr marL="1648206" lvl="4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▫"/>
              <a:defRPr/>
            </a:pPr>
            <a:r>
              <a:rPr lang="en-US" dirty="0" smtClean="0">
                <a:solidFill>
                  <a:schemeClr val="accent3"/>
                </a:solidFill>
                <a:ea typeface="+mn-ea"/>
              </a:rPr>
              <a:t>Rhodesian: East Africa (cattle reservoir)</a:t>
            </a:r>
          </a:p>
          <a:p>
            <a:pPr marL="1648206" lvl="4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▫"/>
              <a:defRPr/>
            </a:pPr>
            <a:r>
              <a:rPr lang="en-US" dirty="0" smtClean="0">
                <a:solidFill>
                  <a:schemeClr val="accent3"/>
                </a:solidFill>
                <a:ea typeface="+mn-ea"/>
              </a:rPr>
              <a:t>Gambian: West Africa (no animal reservoir)</a:t>
            </a:r>
          </a:p>
          <a:p>
            <a:pPr marL="1648206" lvl="4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▫"/>
              <a:defRPr/>
            </a:pPr>
            <a:r>
              <a:rPr lang="en-US" dirty="0" smtClean="0">
                <a:solidFill>
                  <a:schemeClr val="accent3"/>
                </a:solidFill>
                <a:ea typeface="+mn-ea"/>
              </a:rPr>
              <a:t>Both: CNS disease</a:t>
            </a:r>
          </a:p>
          <a:p>
            <a:pPr marL="1181862" lvl="2" indent="-514350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dirty="0" smtClean="0">
                <a:ea typeface="+mn-ea"/>
              </a:rPr>
              <a:t>South American: </a:t>
            </a:r>
            <a:r>
              <a:rPr lang="en-US" i="1" dirty="0" smtClean="0">
                <a:ea typeface="+mn-ea"/>
              </a:rPr>
              <a:t>T. </a:t>
            </a:r>
            <a:r>
              <a:rPr lang="en-US" i="1" dirty="0" err="1" smtClean="0">
                <a:ea typeface="+mn-ea"/>
              </a:rPr>
              <a:t>cruzi</a:t>
            </a:r>
            <a:r>
              <a:rPr lang="en-US" i="1" dirty="0" smtClean="0">
                <a:ea typeface="+mn-ea"/>
              </a:rPr>
              <a:t> </a:t>
            </a:r>
            <a:r>
              <a:rPr lang="en-US" dirty="0" smtClean="0">
                <a:ea typeface="+mn-ea"/>
              </a:rPr>
              <a:t>(</a:t>
            </a:r>
            <a:r>
              <a:rPr lang="en-US" dirty="0" err="1" smtClean="0">
                <a:ea typeface="+mn-ea"/>
              </a:rPr>
              <a:t>Chagas</a:t>
            </a:r>
            <a:r>
              <a:rPr lang="en-US" dirty="0" smtClean="0">
                <a:ea typeface="+mn-ea"/>
              </a:rPr>
              <a:t> Disease)</a:t>
            </a:r>
          </a:p>
          <a:p>
            <a:pPr marL="1648206" lvl="4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▫"/>
              <a:defRPr/>
            </a:pPr>
            <a:r>
              <a:rPr lang="en-US" dirty="0" err="1" smtClean="0">
                <a:solidFill>
                  <a:schemeClr val="accent3"/>
                </a:solidFill>
                <a:ea typeface="+mn-ea"/>
              </a:rPr>
              <a:t>Chagoma</a:t>
            </a:r>
            <a:r>
              <a:rPr lang="en-US" dirty="0" smtClean="0">
                <a:solidFill>
                  <a:schemeClr val="accent3"/>
                </a:solidFill>
                <a:ea typeface="+mn-ea"/>
              </a:rPr>
              <a:t> (acute), heart &amp; GI disease (chronic)</a:t>
            </a:r>
          </a:p>
          <a:p>
            <a:pPr marL="916686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b="1" dirty="0" err="1" smtClean="0">
                <a:solidFill>
                  <a:srgbClr val="800000"/>
                </a:solidFill>
                <a:ea typeface="+mn-ea"/>
              </a:rPr>
              <a:t>Leishmaniasis</a:t>
            </a:r>
            <a:endParaRPr lang="en-US" b="1" dirty="0" smtClean="0">
              <a:solidFill>
                <a:srgbClr val="800000"/>
              </a:solidFill>
              <a:ea typeface="+mn-ea"/>
            </a:endParaRPr>
          </a:p>
          <a:p>
            <a:pPr marL="923544" lvl="2" indent="-219456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dirty="0" smtClean="0">
                <a:ea typeface="+mn-ea"/>
              </a:rPr>
              <a:t>Visceral</a:t>
            </a:r>
            <a:r>
              <a:rPr lang="en-US" i="1" dirty="0" smtClean="0">
                <a:ea typeface="+mn-ea"/>
              </a:rPr>
              <a:t> vs</a:t>
            </a:r>
            <a:r>
              <a:rPr lang="en-US" dirty="0" smtClean="0">
                <a:ea typeface="+mn-ea"/>
              </a:rPr>
              <a:t>. </a:t>
            </a:r>
            <a:r>
              <a:rPr lang="en-US" dirty="0" smtClean="0">
                <a:ea typeface="+mn-ea"/>
              </a:rPr>
              <a:t>cutaneous</a:t>
            </a:r>
          </a:p>
          <a:p>
            <a:pPr marL="923544" lvl="2" indent="-219456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endParaRPr lang="en-US" dirty="0" smtClean="0">
              <a:ea typeface="+mn-ea"/>
            </a:endParaRPr>
          </a:p>
          <a:p>
            <a:pPr marL="953325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 smtClean="0">
                <a:ea typeface="+mn-ea"/>
              </a:rPr>
              <a:t>Toxoplasmosis</a:t>
            </a:r>
            <a:endParaRPr lang="en-US" dirty="0"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18588" y="5094941"/>
            <a:ext cx="1846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GB" sz="3200" b="1" u="sng">
                <a:solidFill>
                  <a:schemeClr val="tx1"/>
                </a:solidFill>
                <a:latin typeface="Trebuchet MS" charset="0"/>
              </a:rPr>
              <a:t>Low Cost of Interventions</a:t>
            </a:r>
            <a:endParaRPr lang="en-US" sz="3200" b="1" u="sng">
              <a:solidFill>
                <a:schemeClr val="tx1"/>
              </a:solidFill>
              <a:latin typeface="Trebuchet MS" charset="0"/>
            </a:endParaRPr>
          </a:p>
        </p:txBody>
      </p:sp>
      <p:graphicFrame>
        <p:nvGraphicFramePr>
          <p:cNvPr id="11266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065213" y="1219200"/>
          <a:ext cx="7013575" cy="493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1" name="Chart" r:id="rId4" imgW="7781849" imgH="5476951" progId="MSGraph.Chart.8">
                  <p:embed followColorScheme="full"/>
                </p:oleObj>
              </mc:Choice>
              <mc:Fallback>
                <p:oleObj name="Chart" r:id="rId4" imgW="7781849" imgH="5476951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1219200"/>
                        <a:ext cx="7013575" cy="493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-152400" y="6324600"/>
            <a:ext cx="3421063" cy="584200"/>
          </a:xfrm>
          <a:prstGeom prst="rect">
            <a:avLst/>
          </a:prstGeom>
          <a:noFill/>
          <a:ln w="9525" cap="rnd">
            <a:solidFill>
              <a:schemeClr val="hlink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600" b="1" dirty="0">
                <a:latin typeface="+mn-lt"/>
                <a:ea typeface="+mn-ea"/>
              </a:rPr>
              <a:t>~$0.40 for combined  drug intervention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1258888" y="5589588"/>
            <a:ext cx="7921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5105400" y="6324600"/>
            <a:ext cx="3810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n-lt"/>
                <a:ea typeface="+mn-ea"/>
              </a:rPr>
              <a:t>Source: Global Network for NTD Control</a:t>
            </a:r>
            <a:endParaRPr lang="en-US" sz="2400" i="1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069975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tx1"/>
                </a:solidFill>
                <a:latin typeface="Trebuchet MS" charset="0"/>
              </a:rPr>
              <a:t>Partners of </a:t>
            </a:r>
            <a:br>
              <a:rPr lang="en-US" sz="3200" b="1">
                <a:solidFill>
                  <a:schemeClr val="tx1"/>
                </a:solidFill>
                <a:latin typeface="Trebuchet MS" charset="0"/>
              </a:rPr>
            </a:br>
            <a:r>
              <a:rPr lang="en-US" sz="3200" b="1">
                <a:solidFill>
                  <a:schemeClr val="tx1"/>
                </a:solidFill>
                <a:latin typeface="Trebuchet MS" charset="0"/>
              </a:rPr>
              <a:t>The Global Network for NTDs</a:t>
            </a:r>
          </a:p>
        </p:txBody>
      </p:sp>
      <p:grpSp>
        <p:nvGrpSpPr>
          <p:cNvPr id="125955" name="Group 3"/>
          <p:cNvGrpSpPr>
            <a:grpSpLocks/>
          </p:cNvGrpSpPr>
          <p:nvPr/>
        </p:nvGrpSpPr>
        <p:grpSpPr bwMode="auto">
          <a:xfrm>
            <a:off x="0" y="1676400"/>
            <a:ext cx="9144000" cy="228600"/>
            <a:chOff x="0" y="1008"/>
            <a:chExt cx="4032" cy="192"/>
          </a:xfrm>
        </p:grpSpPr>
        <p:sp>
          <p:nvSpPr>
            <p:cNvPr id="125968" name="Rectangle 4"/>
            <p:cNvSpPr>
              <a:spLocks noChangeArrowheads="1"/>
            </p:cNvSpPr>
            <p:nvPr/>
          </p:nvSpPr>
          <p:spPr bwMode="auto">
            <a:xfrm>
              <a:off x="0" y="1104"/>
              <a:ext cx="4032" cy="9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69" name="Rectangle 5"/>
            <p:cNvSpPr>
              <a:spLocks noChangeArrowheads="1"/>
            </p:cNvSpPr>
            <p:nvPr/>
          </p:nvSpPr>
          <p:spPr bwMode="auto">
            <a:xfrm>
              <a:off x="0" y="1008"/>
              <a:ext cx="4032" cy="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5956" name="Picture 6" descr="h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 bwMode="auto">
          <a:xfrm>
            <a:off x="1058863" y="5510213"/>
            <a:ext cx="3589337" cy="11938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7" descr="The Earth Institute at Columbia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89"/>
          <a:stretch>
            <a:fillRect/>
          </a:stretch>
        </p:blipFill>
        <p:spPr bwMode="auto">
          <a:xfrm>
            <a:off x="4038600" y="4456113"/>
            <a:ext cx="4267200" cy="863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958" name="Group 8"/>
          <p:cNvGrpSpPr>
            <a:grpSpLocks/>
          </p:cNvGrpSpPr>
          <p:nvPr/>
        </p:nvGrpSpPr>
        <p:grpSpPr bwMode="auto">
          <a:xfrm>
            <a:off x="838200" y="3429000"/>
            <a:ext cx="5403850" cy="762000"/>
            <a:chOff x="3408" y="1008"/>
            <a:chExt cx="2916" cy="384"/>
          </a:xfrm>
        </p:grpSpPr>
        <p:pic>
          <p:nvPicPr>
            <p:cNvPr id="125966" name="Picture 9" descr="Schisto.org Home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08"/>
              <a:ext cx="60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67" name="Picture 10" descr="Image: The Schistosomiasis Control Initiative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9"/>
            <a:stretch>
              <a:fillRect/>
            </a:stretch>
          </p:blipFill>
          <p:spPr bwMode="auto">
            <a:xfrm>
              <a:off x="3984" y="1008"/>
              <a:ext cx="23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5959" name="Picture 11" descr="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2" b="2771"/>
          <a:stretch>
            <a:fillRect/>
          </a:stretch>
        </p:blipFill>
        <p:spPr bwMode="auto">
          <a:xfrm>
            <a:off x="982663" y="4367213"/>
            <a:ext cx="2903537" cy="987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5960" name="Picture 12" descr="Helen Keller International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10213"/>
            <a:ext cx="2057400" cy="11366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1" name="Picture 13" descr="index_0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510213"/>
            <a:ext cx="1111250" cy="11953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962" name="Group 14"/>
          <p:cNvGrpSpPr>
            <a:grpSpLocks/>
          </p:cNvGrpSpPr>
          <p:nvPr/>
        </p:nvGrpSpPr>
        <p:grpSpPr bwMode="auto">
          <a:xfrm>
            <a:off x="1066800" y="1981200"/>
            <a:ext cx="7010400" cy="1295400"/>
            <a:chOff x="672" y="831"/>
            <a:chExt cx="4416" cy="816"/>
          </a:xfrm>
        </p:grpSpPr>
        <p:sp>
          <p:nvSpPr>
            <p:cNvPr id="125964" name="AutoShape 15"/>
            <p:cNvSpPr>
              <a:spLocks noChangeArrowheads="1"/>
            </p:cNvSpPr>
            <p:nvPr/>
          </p:nvSpPr>
          <p:spPr bwMode="auto">
            <a:xfrm>
              <a:off x="672" y="831"/>
              <a:ext cx="4416" cy="816"/>
            </a:xfrm>
            <a:prstGeom prst="ellipseRibbon2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5965" name="Picture 16" descr="GNNTDC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" r="61662"/>
            <a:stretch>
              <a:fillRect/>
            </a:stretch>
          </p:blipFill>
          <p:spPr bwMode="auto">
            <a:xfrm>
              <a:off x="2112" y="849"/>
              <a:ext cx="1536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5963" name="Picture 21"/>
          <p:cNvPicPr>
            <a:picLocks noChangeAspect="1" noChangeArrowheads="1"/>
          </p:cNvPicPr>
          <p:nvPr/>
        </p:nvPicPr>
        <p:blipFill>
          <a:blip r:embed="rId1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9000"/>
            <a:ext cx="2209800" cy="668338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069848"/>
          </a:xfrm>
        </p:spPr>
        <p:txBody>
          <a:bodyPr/>
          <a:lstStyle/>
          <a:p>
            <a:r>
              <a:rPr lang="en-US" u="sng" dirty="0" smtClean="0"/>
              <a:t>London Declaration on NTDs</a:t>
            </a:r>
            <a:r>
              <a:rPr lang="en-US" dirty="0" smtClean="0"/>
              <a:t> – </a:t>
            </a:r>
            <a:r>
              <a:rPr lang="en-US" u="sng" dirty="0" smtClean="0"/>
              <a:t>2012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13" y="1676400"/>
            <a:ext cx="4480587" cy="4834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905000"/>
            <a:ext cx="3657600" cy="424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 smtClean="0">
                <a:latin typeface="+mn-lt"/>
              </a:rPr>
              <a:t>Governments, industry, NGOs, foundations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latin typeface="+mn-lt"/>
              </a:rPr>
              <a:t>Targets 10 NTDs for control, elimination or eradication by 2020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latin typeface="+mn-lt"/>
              </a:rPr>
              <a:t>Drug donations major component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330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400"/>
            <a:ext cx="64643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7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066800"/>
          </a:xfrm>
        </p:spPr>
        <p:txBody>
          <a:bodyPr/>
          <a:lstStyle/>
          <a:p>
            <a:r>
              <a:rPr lang="en-US" b="1" u="sng" dirty="0" smtClean="0"/>
              <a:t>Resources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45038"/>
          </a:xfrm>
        </p:spPr>
        <p:txBody>
          <a:bodyPr/>
          <a:lstStyle/>
          <a:p>
            <a:r>
              <a:rPr lang="en-US" sz="2400" u="sng" dirty="0" smtClean="0"/>
              <a:t>Gorgas Course</a:t>
            </a:r>
            <a:r>
              <a:rPr lang="en-US" sz="2400" dirty="0" smtClean="0"/>
              <a:t>: </a:t>
            </a:r>
            <a:r>
              <a:rPr lang="en-US" sz="2400" dirty="0" smtClean="0">
                <a:hlinkClick r:id="rId2"/>
              </a:rPr>
              <a:t>http://gorgas.dom.uab.edu/</a:t>
            </a:r>
            <a:endParaRPr lang="en-US" sz="2400" dirty="0" smtClean="0"/>
          </a:p>
          <a:p>
            <a:r>
              <a:rPr lang="en-US" sz="2400" u="sng" dirty="0" smtClean="0"/>
              <a:t>Tropical Medicine Central Resource</a:t>
            </a:r>
            <a:r>
              <a:rPr lang="en-US" sz="2400" dirty="0" smtClean="0"/>
              <a:t>: </a:t>
            </a:r>
            <a:r>
              <a:rPr lang="en-US" sz="2400" dirty="0" smtClean="0">
                <a:hlinkClick r:id="rId3"/>
              </a:rPr>
              <a:t>http://tmcr.usuhs.mil/tmcr/toc.htm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Imaging of Tropical Diseases</a:t>
            </a:r>
          </a:p>
          <a:p>
            <a:r>
              <a:rPr lang="en-US" sz="2400" u="sng" dirty="0" smtClean="0"/>
              <a:t>CDC Parasite Diagnosis Aid</a:t>
            </a:r>
            <a:r>
              <a:rPr lang="en-US" sz="2400" dirty="0" smtClean="0"/>
              <a:t>:</a:t>
            </a:r>
          </a:p>
          <a:p>
            <a:pPr lvl="1"/>
            <a:r>
              <a:rPr lang="en-US" sz="2400" dirty="0" smtClean="0">
                <a:hlinkClick r:id="rId4"/>
              </a:rPr>
              <a:t>http://www.dpd.cdc.gov/dpdx/</a:t>
            </a:r>
            <a:endParaRPr lang="en-US" sz="2400" dirty="0" smtClean="0"/>
          </a:p>
          <a:p>
            <a:endParaRPr lang="en-US" sz="24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60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Protozoa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8" indent="-514350" eaLnBrk="1" hangingPunct="1">
              <a:buClrTx/>
              <a:buFont typeface="Trebuchet MS" charset="0"/>
              <a:buAutoNum type="arabicPeriod" startAt="3"/>
            </a:pPr>
            <a:r>
              <a:rPr lang="en-US" b="1" dirty="0">
                <a:latin typeface="Georgia" charset="0"/>
              </a:rPr>
              <a:t>Blood protozoa:</a:t>
            </a:r>
          </a:p>
          <a:p>
            <a:pPr marL="915988" lvl="1" indent="-514350" eaLnBrk="1" hangingPunct="1">
              <a:buFont typeface="Trebuchet MS" charset="0"/>
              <a:buAutoNum type="alphaLcParenR"/>
            </a:pPr>
            <a:endParaRPr lang="en-US" i="1" dirty="0">
              <a:latin typeface="Georgia" charset="0"/>
            </a:endParaRPr>
          </a:p>
          <a:p>
            <a:pPr marL="915988" lvl="1" indent="-514350" eaLnBrk="1" hangingPunct="1">
              <a:buFont typeface="Trebuchet MS" charset="0"/>
              <a:buAutoNum type="alphaLcParenR"/>
            </a:pPr>
            <a:r>
              <a:rPr lang="en-US" i="1" dirty="0">
                <a:latin typeface="Georgia" charset="0"/>
              </a:rPr>
              <a:t>Plasmodium</a:t>
            </a:r>
            <a:r>
              <a:rPr lang="en-US" dirty="0">
                <a:latin typeface="Georgia" charset="0"/>
              </a:rPr>
              <a:t> (malaria)</a:t>
            </a:r>
          </a:p>
          <a:p>
            <a:pPr marL="1492250" lvl="2" indent="-336550" eaLnBrk="1" hangingPunct="1">
              <a:buFont typeface="Wingdings" charset="0"/>
              <a:buChar char="§"/>
            </a:pPr>
            <a:r>
              <a:rPr lang="en-US" i="1" dirty="0">
                <a:latin typeface="Georgia" charset="0"/>
              </a:rPr>
              <a:t>P. falciparum</a:t>
            </a:r>
            <a:r>
              <a:rPr lang="en-US" dirty="0">
                <a:latin typeface="Georgia" charset="0"/>
              </a:rPr>
              <a:t>, </a:t>
            </a:r>
            <a:r>
              <a:rPr lang="en-US" i="1" dirty="0">
                <a:latin typeface="Georgia" charset="0"/>
              </a:rPr>
              <a:t>P. </a:t>
            </a:r>
            <a:r>
              <a:rPr lang="en-US" i="1" dirty="0" err="1">
                <a:latin typeface="Georgia" charset="0"/>
              </a:rPr>
              <a:t>vivax</a:t>
            </a:r>
            <a:r>
              <a:rPr lang="en-US" dirty="0">
                <a:latin typeface="Georgia" charset="0"/>
              </a:rPr>
              <a:t>, </a:t>
            </a:r>
            <a:r>
              <a:rPr lang="en-US" i="1" dirty="0">
                <a:latin typeface="Georgia" charset="0"/>
              </a:rPr>
              <a:t>P. </a:t>
            </a:r>
            <a:r>
              <a:rPr lang="en-US" i="1" dirty="0" err="1">
                <a:latin typeface="Georgia" charset="0"/>
              </a:rPr>
              <a:t>ovale</a:t>
            </a:r>
            <a:r>
              <a:rPr lang="en-US" dirty="0">
                <a:latin typeface="Georgia" charset="0"/>
              </a:rPr>
              <a:t>, </a:t>
            </a:r>
            <a:r>
              <a:rPr lang="en-US" i="1" dirty="0">
                <a:latin typeface="Georgia" charset="0"/>
              </a:rPr>
              <a:t>P. </a:t>
            </a:r>
            <a:r>
              <a:rPr lang="en-US" i="1" dirty="0" err="1">
                <a:latin typeface="Georgia" charset="0"/>
              </a:rPr>
              <a:t>malariae</a:t>
            </a:r>
            <a:r>
              <a:rPr lang="en-US" i="1" dirty="0">
                <a:latin typeface="Georgia" charset="0"/>
              </a:rPr>
              <a:t>,  P. </a:t>
            </a:r>
            <a:r>
              <a:rPr lang="en-US" i="1" dirty="0" err="1">
                <a:latin typeface="Georgia" charset="0"/>
              </a:rPr>
              <a:t>knowlesi</a:t>
            </a:r>
            <a:endParaRPr lang="en-US" i="1" dirty="0">
              <a:latin typeface="Georgia" charset="0"/>
            </a:endParaRPr>
          </a:p>
          <a:p>
            <a:pPr marL="915988" lvl="1" indent="-514350" eaLnBrk="1" hangingPunct="1">
              <a:buFont typeface="Trebuchet MS" charset="0"/>
              <a:buAutoNum type="alphaLcParenR"/>
            </a:pPr>
            <a:endParaRPr lang="en-US" i="1" dirty="0">
              <a:latin typeface="Georgia" charset="0"/>
            </a:endParaRPr>
          </a:p>
          <a:p>
            <a:pPr marL="915988" lvl="1" indent="-514350" eaLnBrk="1" hangingPunct="1">
              <a:buFont typeface="Trebuchet MS" charset="0"/>
              <a:buAutoNum type="alphaLcParenR"/>
            </a:pPr>
            <a:r>
              <a:rPr lang="en-US" i="1" dirty="0">
                <a:latin typeface="Georgia" charset="0"/>
              </a:rPr>
              <a:t>Babesia</a:t>
            </a:r>
          </a:p>
          <a:p>
            <a:pPr marL="1647825" lvl="4" indent="-514350" eaLnBrk="1" hangingPunct="1">
              <a:buClr>
                <a:schemeClr val="accent1"/>
              </a:buClr>
              <a:buFont typeface="Wingdings" charset="0"/>
              <a:buChar char="§"/>
            </a:pPr>
            <a:r>
              <a:rPr lang="en-US" sz="2400" dirty="0">
                <a:solidFill>
                  <a:schemeClr val="accent1"/>
                </a:solidFill>
                <a:latin typeface="Georgia" charset="0"/>
              </a:rPr>
              <a:t>Transmitted by ticks</a:t>
            </a:r>
          </a:p>
          <a:p>
            <a:pPr marL="1438275" lvl="3" indent="-514350" eaLnBrk="1" hangingPunct="1">
              <a:buFont typeface="Wingdings 2" charset="0"/>
              <a:buNone/>
            </a:pPr>
            <a:endParaRPr lang="en-US" i="1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0"/>
            <a:ext cx="17526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47800"/>
            <a:ext cx="2286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23622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22860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4114800" y="663575"/>
            <a:ext cx="449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  <a:ea typeface="+mn-ea"/>
              </a:rPr>
              <a:t>Postgraduate Medical Institute,</a:t>
            </a:r>
          </a:p>
          <a:p>
            <a:pPr>
              <a:defRPr/>
            </a:pPr>
            <a:r>
              <a:rPr lang="en-US" sz="2000" b="1" i="1" dirty="0">
                <a:latin typeface="+mj-lt"/>
                <a:ea typeface="+mn-ea"/>
              </a:rPr>
              <a:t>Chandigarh, India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16764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peru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36671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25431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4038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086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76200" y="2982913"/>
            <a:ext cx="480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>
                <a:latin typeface="+mj-lt"/>
                <a:ea typeface="+mn-ea"/>
              </a:rPr>
              <a:t>Gorgas Course in Clinical Tropical Medicine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5016500" cy="681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5257800" y="0"/>
            <a:ext cx="3886200" cy="4267200"/>
            <a:chOff x="547688" y="1600200"/>
            <a:chExt cx="4710112" cy="4802188"/>
          </a:xfrm>
        </p:grpSpPr>
        <p:pic>
          <p:nvPicPr>
            <p:cNvPr id="34821" name="Picture 4" descr="Imag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88" y="1600200"/>
              <a:ext cx="4710112" cy="480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302436" y="3658281"/>
              <a:ext cx="2585944" cy="3805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Donéguébougou</a:t>
              </a:r>
            </a:p>
          </p:txBody>
        </p:sp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H="1">
              <a:off x="2509838" y="4256088"/>
              <a:ext cx="420687" cy="9445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358234" y="5198268"/>
              <a:ext cx="182786" cy="184013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pic>
        <p:nvPicPr>
          <p:cNvPr id="34820" name="Picture 12" descr="DSCF01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4348163"/>
            <a:ext cx="3244850" cy="24336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PIC00022"/>
          <p:cNvPicPr>
            <a:picLocks noChangeAspect="1" noChangeArrowheads="1"/>
          </p:cNvPicPr>
          <p:nvPr/>
        </p:nvPicPr>
        <p:blipFill>
          <a:blip r:embed="rId2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40075"/>
            <a:ext cx="4648200" cy="371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9"/>
          <p:cNvSpPr txBox="1">
            <a:spLocks noChangeArrowheads="1"/>
          </p:cNvSpPr>
          <p:nvPr/>
        </p:nvSpPr>
        <p:spPr bwMode="auto">
          <a:xfrm>
            <a:off x="457200" y="5181600"/>
            <a:ext cx="3810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Georgia" charset="0"/>
              </a:rPr>
              <a:t>Donéguébougou, Mali</a:t>
            </a:r>
          </a:p>
        </p:txBody>
      </p:sp>
      <p:pic>
        <p:nvPicPr>
          <p:cNvPr id="35844" name="Picture 4" descr="done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5334000" cy="354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DSC000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733800"/>
            <a:ext cx="41656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2" descr="DSC000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43000"/>
            <a:ext cx="47752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TextBox 4"/>
          <p:cNvSpPr txBox="1">
            <a:spLocks noChangeArrowheads="1"/>
          </p:cNvSpPr>
          <p:nvPr/>
        </p:nvSpPr>
        <p:spPr bwMode="auto">
          <a:xfrm>
            <a:off x="457200" y="5638800"/>
            <a:ext cx="4191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latin typeface="Georgia" charset="0"/>
              </a:rPr>
              <a:t>Donéguébougou, Mali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986338" y="228600"/>
          <a:ext cx="4157662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Photo Editor Photo" r:id="rId5" imgW="12193702" imgH="9752381" progId="MSPhotoEd.3">
                  <p:embed/>
                </p:oleObj>
              </mc:Choice>
              <mc:Fallback>
                <p:oleObj name="Photo Editor Photo" r:id="rId5" imgW="12193702" imgH="975238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338" y="228600"/>
                        <a:ext cx="4157662" cy="304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2590800"/>
            <a:ext cx="8229600" cy="2727325"/>
          </a:xfrm>
        </p:spPr>
        <p:txBody>
          <a:bodyPr/>
          <a:lstStyle/>
          <a:p>
            <a:pPr algn="ctr" eaLnBrk="1" hangingPunct="1">
              <a:buFont typeface="Wingdings 3" charset="0"/>
              <a:buNone/>
            </a:pPr>
            <a:r>
              <a:rPr lang="en-US" sz="3200" b="1">
                <a:latin typeface="Georgia" charset="0"/>
              </a:rPr>
              <a:t>Malaria is a Parasitic but </a:t>
            </a:r>
          </a:p>
          <a:p>
            <a:pPr algn="ctr" eaLnBrk="1" hangingPunct="1">
              <a:buFont typeface="Wingdings 3" charset="0"/>
              <a:buNone/>
            </a:pPr>
            <a:r>
              <a:rPr lang="ja-JP" altLang="en-US" sz="3200" b="1">
                <a:latin typeface="Georgia" charset="0"/>
              </a:rPr>
              <a:t>“</a:t>
            </a:r>
            <a:r>
              <a:rPr lang="en-US" sz="3200" b="1">
                <a:latin typeface="Georgia" charset="0"/>
              </a:rPr>
              <a:t>Un</a:t>
            </a:r>
            <a:r>
              <a:rPr lang="ja-JP" altLang="en-US" sz="3200" b="1">
                <a:latin typeface="Georgia" charset="0"/>
              </a:rPr>
              <a:t>”</a:t>
            </a:r>
            <a:r>
              <a:rPr lang="en-US" sz="3200" b="1">
                <a:latin typeface="Georgia" charset="0"/>
              </a:rPr>
              <a:t>- Neglected Tropical Disease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US" u="sng">
                <a:latin typeface="Trebuchet MS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458200" cy="4324350"/>
          </a:xfrm>
        </p:spPr>
        <p:txBody>
          <a:bodyPr/>
          <a:lstStyle/>
          <a:p>
            <a:pPr marL="623887" indent="-514350">
              <a:spcAft>
                <a:spcPts val="600"/>
              </a:spcAft>
              <a:buClrTx/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Describe the parasitic infections that most commonly cause disease in children.</a:t>
            </a:r>
          </a:p>
          <a:p>
            <a:pPr marL="623887" indent="-514350">
              <a:spcAft>
                <a:spcPts val="600"/>
              </a:spcAft>
              <a:buClrTx/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Recognize the </a:t>
            </a:r>
            <a:r>
              <a:rPr lang="en-US" u="sng" dirty="0" smtClean="0">
                <a:ea typeface="+mn-ea"/>
              </a:rPr>
              <a:t>clinical manifestations</a:t>
            </a:r>
            <a:r>
              <a:rPr lang="en-US" dirty="0" smtClean="0">
                <a:ea typeface="+mn-ea"/>
              </a:rPr>
              <a:t> of these diseases and know how to </a:t>
            </a:r>
            <a:r>
              <a:rPr lang="en-US" u="sng" dirty="0" smtClean="0">
                <a:ea typeface="+mn-ea"/>
              </a:rPr>
              <a:t>diagnosis</a:t>
            </a:r>
            <a:r>
              <a:rPr lang="en-US" dirty="0" smtClean="0">
                <a:ea typeface="+mn-ea"/>
              </a:rPr>
              <a:t> them.</a:t>
            </a:r>
          </a:p>
          <a:p>
            <a:pPr marL="623887" indent="-514350">
              <a:spcAft>
                <a:spcPts val="600"/>
              </a:spcAft>
              <a:buClrTx/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Identify </a:t>
            </a:r>
            <a:r>
              <a:rPr lang="en-US" u="sng" dirty="0" smtClean="0">
                <a:ea typeface="+mn-ea"/>
              </a:rPr>
              <a:t>treatment and management strategies</a:t>
            </a:r>
            <a:r>
              <a:rPr lang="en-US" dirty="0" smtClean="0">
                <a:ea typeface="+mn-ea"/>
              </a:rPr>
              <a:t> for parasitic infections, especially intestinal helminths.</a:t>
            </a:r>
          </a:p>
          <a:p>
            <a:pPr marL="623887" indent="-514350">
              <a:buClrTx/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Develop awareness of international policies/strategies toward </a:t>
            </a:r>
            <a:r>
              <a:rPr lang="en-US" u="sng" dirty="0" smtClean="0">
                <a:ea typeface="+mn-ea"/>
              </a:rPr>
              <a:t>control</a:t>
            </a:r>
            <a:r>
              <a:rPr lang="en-US" dirty="0" smtClean="0">
                <a:ea typeface="+mn-ea"/>
              </a:rPr>
              <a:t> of parasitic infections.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HHVI FIOCRUZ team in Brazi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6858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brazil-geo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28194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 descr="F:\HHVI Files\Photos\CIMG07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60788"/>
            <a:ext cx="412908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b="1" u="sng">
                <a:solidFill>
                  <a:schemeClr val="tx1"/>
                </a:solidFill>
                <a:latin typeface="Trebuchet MS" charset="0"/>
              </a:rPr>
              <a:t>The Neglected Tropical Diseases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828800"/>
            <a:ext cx="8686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Georgia" charset="0"/>
              </a:rPr>
              <a:t>Group of tropical infectious diseases that afflict the poor and powerless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Georgia" charset="0"/>
              </a:rPr>
              <a:t>Rural areas of low-income countries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Georgia" charset="0"/>
              </a:rPr>
              <a:t>Transmission of many NTDs related to contact with contaminated soil or water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Georgia" charset="0"/>
              </a:rPr>
              <a:t>Cause immense suffering, life-long disabilities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Georgia" charset="0"/>
              </a:rPr>
              <a:t>Morbidity related to parasite burden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Georgia" charset="0"/>
              </a:rPr>
              <a:t>Promote poverty and impair education and economic development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Georgia" charset="0"/>
              </a:rPr>
              <a:t>Do not receive attention and funding of high-mortality diseases (HIV/AIDS, TB, malaria)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533400" y="669925"/>
            <a:ext cx="8318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u="sng" dirty="0">
                <a:latin typeface="+mj-lt"/>
                <a:ea typeface="+mn-ea"/>
              </a:rPr>
              <a:t>Disease burden of the NTDs in Deaths and DALYs</a:t>
            </a:r>
            <a:endParaRPr lang="en-US" sz="2800" b="1" u="sng" baseline="30000" dirty="0">
              <a:latin typeface="+mj-lt"/>
              <a:ea typeface="+mn-ea"/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381000" y="1589088"/>
            <a:ext cx="86106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u="sng" dirty="0">
                <a:latin typeface="+mn-lt"/>
                <a:ea typeface="+mn-ea"/>
              </a:rPr>
              <a:t>Disease</a:t>
            </a:r>
            <a:r>
              <a:rPr lang="en-US" sz="1600" b="1" dirty="0">
                <a:latin typeface="+mn-lt"/>
                <a:ea typeface="+mn-ea"/>
              </a:rPr>
              <a:t>				</a:t>
            </a:r>
            <a:r>
              <a:rPr lang="en-US" sz="1600" b="1" u="sng" dirty="0">
                <a:latin typeface="+mn-lt"/>
                <a:ea typeface="+mn-ea"/>
              </a:rPr>
              <a:t>Deaths/yr</a:t>
            </a:r>
            <a:r>
              <a:rPr lang="en-US" sz="1600" b="1" dirty="0">
                <a:latin typeface="+mn-lt"/>
                <a:ea typeface="+mn-ea"/>
              </a:rPr>
              <a:t>		    </a:t>
            </a:r>
            <a:r>
              <a:rPr lang="en-US" sz="1600" b="1" u="sng" dirty="0">
                <a:latin typeface="+mn-lt"/>
                <a:ea typeface="+mn-ea"/>
              </a:rPr>
              <a:t>DALYs/yr</a:t>
            </a:r>
          </a:p>
          <a:p>
            <a:pPr>
              <a:defRPr/>
            </a:pPr>
            <a:endParaRPr lang="en-US" sz="1600" b="1" u="sng" dirty="0">
              <a:solidFill>
                <a:srgbClr val="800000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en-US" sz="1600" b="1" dirty="0">
                <a:solidFill>
                  <a:srgbClr val="800000"/>
                </a:solidFill>
                <a:latin typeface="+mn-lt"/>
                <a:ea typeface="+mn-ea"/>
              </a:rPr>
              <a:t>Schistosomiasis		                    11,700			  3.3 million</a:t>
            </a:r>
          </a:p>
          <a:p>
            <a:pPr>
              <a:defRPr/>
            </a:pPr>
            <a:r>
              <a:rPr lang="en-US" sz="1600" b="1" dirty="0">
                <a:solidFill>
                  <a:srgbClr val="800000"/>
                </a:solidFill>
                <a:latin typeface="+mn-lt"/>
                <a:ea typeface="+mn-ea"/>
              </a:rPr>
              <a:t>Hookworm			        -			  3.2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Ascariasis			    2,700			  1.3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Leishmaniasis			        -			  3.3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African </a:t>
            </a:r>
            <a:r>
              <a:rPr lang="en-US" sz="1600" b="1" dirty="0" err="1">
                <a:latin typeface="+mn-lt"/>
                <a:ea typeface="+mn-ea"/>
              </a:rPr>
              <a:t>Trypanosomiasis</a:t>
            </a:r>
            <a:r>
              <a:rPr lang="en-US" sz="1600" b="1" dirty="0">
                <a:latin typeface="+mn-lt"/>
                <a:ea typeface="+mn-ea"/>
              </a:rPr>
              <a:t> (HAT)	    9,100			  0.6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Chagas disease			  10,300			  0.5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Trichuriasis			        - 			  0.6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Dengue				   14,700 			  0.8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Lymphatic Filariasis		           0			  2.8 million</a:t>
            </a:r>
          </a:p>
          <a:p>
            <a:pPr>
              <a:defRPr/>
            </a:pPr>
            <a:r>
              <a:rPr lang="en-US" sz="1600" b="1" dirty="0" err="1">
                <a:latin typeface="+mn-lt"/>
                <a:ea typeface="+mn-ea"/>
              </a:rPr>
              <a:t>Cysticercosis</a:t>
            </a:r>
            <a:r>
              <a:rPr lang="en-US" sz="1600" b="1" dirty="0">
                <a:latin typeface="+mn-lt"/>
                <a:ea typeface="+mn-ea"/>
              </a:rPr>
              <a:t>			      1,200			  0.5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Echinococcosis			      1,200			  0.1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Trachoma			           0 			  0.3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Onchocerciasis			           0			  0.5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Rabies				    26,400		   1.5 million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</a:rPr>
              <a:t>Other NTDs			    23,700		  4.7 million</a:t>
            </a:r>
          </a:p>
          <a:p>
            <a:pPr>
              <a:defRPr/>
            </a:pPr>
            <a:endParaRPr lang="en-US" sz="1600" b="1" dirty="0">
              <a:latin typeface="+mn-lt"/>
              <a:ea typeface="+mn-ea"/>
            </a:endParaRPr>
          </a:p>
          <a:p>
            <a:pPr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Total				152,000			25.0 million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6392863" y="6519863"/>
            <a:ext cx="27511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600" dirty="0">
                <a:latin typeface="+mn-lt"/>
                <a:ea typeface="+mn-ea"/>
              </a:rPr>
              <a:t>Wilson C et al.  </a:t>
            </a:r>
            <a:r>
              <a:rPr lang="en-US" sz="1600" i="1" dirty="0">
                <a:latin typeface="+mn-lt"/>
                <a:ea typeface="+mn-ea"/>
              </a:rPr>
              <a:t>Lancet 2012</a:t>
            </a:r>
            <a:endParaRPr lang="en-US" sz="16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977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686800" cy="1066800"/>
          </a:xfrm>
        </p:spPr>
        <p:txBody>
          <a:bodyPr/>
          <a:lstStyle/>
          <a:p>
            <a:pPr algn="ctr" eaLnBrk="1" hangingPunct="1"/>
            <a:r>
              <a:rPr lang="en-US" sz="3200" b="1" u="sng" dirty="0">
                <a:solidFill>
                  <a:schemeClr val="tx1"/>
                </a:solidFill>
                <a:latin typeface="Trebuchet MS" charset="0"/>
              </a:rPr>
              <a:t>The Neglected Tropical Diseases &amp; Children</a:t>
            </a:r>
            <a:endParaRPr lang="en-US" sz="3200" u="sng" dirty="0">
              <a:latin typeface="Trebuchet MS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164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Georgia" charset="0"/>
              </a:rPr>
              <a:t>Peak prevalence/intensity of many NTDs is in childhood, particularly ages 5-15 years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Result in chronic morbidity: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Iron-deficiency anemia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Malnutrition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Deformity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Georgia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Georgia" charset="0"/>
              </a:rPr>
              <a:t>Impair childhood growth and development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Georgia" charset="0"/>
              </a:rPr>
              <a:t>Lasting impact through adulthood</a:t>
            </a:r>
          </a:p>
          <a:p>
            <a:pPr eaLnBrk="1" hangingPunct="1"/>
            <a:endParaRPr lang="en-US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534400" cy="990600"/>
          </a:xfrm>
        </p:spPr>
        <p:txBody>
          <a:bodyPr/>
          <a:lstStyle/>
          <a:p>
            <a:pPr eaLnBrk="1" hangingPunct="1"/>
            <a:r>
              <a:rPr lang="en-US" sz="2800" b="1" u="sng" dirty="0">
                <a:solidFill>
                  <a:schemeClr val="tx1"/>
                </a:solidFill>
                <a:latin typeface="Trebuchet MS" charset="0"/>
              </a:rPr>
              <a:t>The </a:t>
            </a:r>
            <a:r>
              <a:rPr lang="en-US" sz="2800" b="1" u="sng" dirty="0" smtClean="0">
                <a:solidFill>
                  <a:schemeClr val="tx1"/>
                </a:solidFill>
                <a:latin typeface="Trebuchet MS" charset="0"/>
              </a:rPr>
              <a:t>NTDs</a:t>
            </a:r>
            <a:r>
              <a:rPr lang="en-US" sz="2800" b="1" dirty="0" smtClean="0">
                <a:solidFill>
                  <a:schemeClr val="tx1"/>
                </a:solidFill>
                <a:latin typeface="Trebuchet MS" charset="0"/>
              </a:rPr>
              <a:t>: </a:t>
            </a:r>
            <a:r>
              <a:rPr lang="en-US" sz="2800" b="1" u="sng" dirty="0">
                <a:solidFill>
                  <a:schemeClr val="tx1"/>
                </a:solidFill>
                <a:latin typeface="Trebuchet MS" charset="0"/>
              </a:rPr>
              <a:t>Humanity</a:t>
            </a:r>
            <a:r>
              <a:rPr lang="ja-JP" altLang="en-US" sz="2800" b="1" u="sng" dirty="0">
                <a:solidFill>
                  <a:schemeClr val="tx1"/>
                </a:solidFill>
                <a:latin typeface="Trebuchet MS" charset="0"/>
              </a:rPr>
              <a:t>’</a:t>
            </a:r>
            <a:r>
              <a:rPr lang="en-US" sz="2800" b="1" u="sng" dirty="0">
                <a:solidFill>
                  <a:schemeClr val="tx1"/>
                </a:solidFill>
                <a:latin typeface="Trebuchet MS" charset="0"/>
              </a:rPr>
              <a:t>s Ancient Diseases of Stigma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81000" y="1600200"/>
            <a:ext cx="8763000" cy="4114800"/>
          </a:xfrm>
        </p:spPr>
        <p:txBody>
          <a:bodyPr/>
          <a:lstStyle/>
          <a:p>
            <a:pPr eaLnBrk="1" hangingPunct="1"/>
            <a:r>
              <a:rPr lang="en-US" sz="3200">
                <a:latin typeface="Georgia" charset="0"/>
              </a:rPr>
              <a:t>Have existed for centuries</a:t>
            </a:r>
          </a:p>
          <a:p>
            <a:pPr eaLnBrk="1" hangingPunct="1"/>
            <a:r>
              <a:rPr lang="en-US" sz="3200">
                <a:latin typeface="Georgia" charset="0"/>
              </a:rPr>
              <a:t>Deforming and disabling diseases</a:t>
            </a:r>
          </a:p>
          <a:p>
            <a:pPr eaLnBrk="1" hangingPunct="1"/>
            <a:r>
              <a:rPr lang="en-US" sz="3200">
                <a:latin typeface="Georgia" charset="0"/>
              </a:rPr>
              <a:t>Associated with intense stigma</a:t>
            </a:r>
          </a:p>
          <a:p>
            <a:pPr algn="ctr" eaLnBrk="1" hangingPunct="1">
              <a:buFontTx/>
              <a:buNone/>
            </a:pPr>
            <a:endParaRPr lang="en-US" sz="2400" b="1">
              <a:latin typeface="Georgia" charset="0"/>
            </a:endParaRPr>
          </a:p>
          <a:p>
            <a:pPr eaLnBrk="1" hangingPunct="1">
              <a:buFontTx/>
              <a:buNone/>
            </a:pPr>
            <a:r>
              <a:rPr lang="en-US" sz="2400" b="1">
                <a:latin typeface="Georgia" charset="0"/>
              </a:rPr>
              <a:t>   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577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Scan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19600"/>
            <a:ext cx="27432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288925" y="6400800"/>
            <a:ext cx="200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Gill Sans MT" charset="0"/>
              </a:rPr>
              <a:t>River Blindness</a:t>
            </a:r>
          </a:p>
        </p:txBody>
      </p:sp>
      <p:sp>
        <p:nvSpPr>
          <p:cNvPr id="40968" name="Text Box 9"/>
          <p:cNvSpPr txBox="1">
            <a:spLocks noChangeArrowheads="1"/>
          </p:cNvSpPr>
          <p:nvPr/>
        </p:nvSpPr>
        <p:spPr bwMode="auto">
          <a:xfrm>
            <a:off x="3260725" y="6411913"/>
            <a:ext cx="1865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Gill Sans MT" charset="0"/>
              </a:rPr>
              <a:t>Guinea Worm</a:t>
            </a:r>
          </a:p>
        </p:txBody>
      </p:sp>
      <p:sp>
        <p:nvSpPr>
          <p:cNvPr id="40969" name="Text Box 10"/>
          <p:cNvSpPr txBox="1">
            <a:spLocks noChangeArrowheads="1"/>
          </p:cNvSpPr>
          <p:nvPr/>
        </p:nvSpPr>
        <p:spPr bwMode="auto">
          <a:xfrm>
            <a:off x="5943600" y="6384925"/>
            <a:ext cx="298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Gill Sans MT" charset="0"/>
              </a:rPr>
              <a:t>Lymphatic Filariasis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000066"/>
                </a:solidFill>
                <a:latin typeface="Trebuchet MS" charset="0"/>
              </a:rPr>
              <a:t>The Neglected Tropical Diseases</a:t>
            </a:r>
          </a:p>
        </p:txBody>
      </p:sp>
      <p:sp>
        <p:nvSpPr>
          <p:cNvPr id="581635" name="Rectangle 1027"/>
          <p:cNvSpPr>
            <a:spLocks noGrp="1" noChangeArrowheads="1"/>
          </p:cNvSpPr>
          <p:nvPr>
            <p:ph sz="quarter" idx="1"/>
          </p:nvPr>
        </p:nvSpPr>
        <p:spPr>
          <a:xfrm>
            <a:off x="228600" y="762000"/>
            <a:ext cx="8915400" cy="579120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US" sz="2000" b="1" dirty="0">
                <a:solidFill>
                  <a:srgbClr val="3E3F68"/>
                </a:solidFill>
                <a:ea typeface="+mn-ea"/>
              </a:rPr>
              <a:t>Protozoan Infections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err="1">
                <a:solidFill>
                  <a:schemeClr val="tx1"/>
                </a:solidFill>
                <a:ea typeface="+mn-ea"/>
              </a:rPr>
              <a:t>Leishmaniasis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(Kala-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azar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)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>
                <a:solidFill>
                  <a:schemeClr val="tx1"/>
                </a:solidFill>
                <a:ea typeface="+mn-ea"/>
              </a:rPr>
              <a:t>African 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Trypanosomiasis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(Sleeping Sickness)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err="1">
                <a:solidFill>
                  <a:schemeClr val="tx1"/>
                </a:solidFill>
                <a:ea typeface="+mn-ea"/>
              </a:rPr>
              <a:t>Chagas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Disease</a:t>
            </a:r>
          </a:p>
          <a:p>
            <a:pPr marL="274320" indent="-27432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US" sz="2000" b="1" dirty="0" err="1">
                <a:solidFill>
                  <a:srgbClr val="3E3F68"/>
                </a:solidFill>
                <a:ea typeface="+mn-ea"/>
              </a:rPr>
              <a:t>Helminth</a:t>
            </a:r>
            <a:r>
              <a:rPr lang="en-US" sz="2000" b="1" dirty="0">
                <a:solidFill>
                  <a:srgbClr val="3E3F68"/>
                </a:solidFill>
                <a:ea typeface="+mn-ea"/>
              </a:rPr>
              <a:t> Infections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>
                <a:solidFill>
                  <a:schemeClr val="tx1"/>
                </a:solidFill>
                <a:ea typeface="+mn-ea"/>
              </a:rPr>
              <a:t>Soil-transmitted 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Helminth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ea typeface="+mn-ea"/>
              </a:rPr>
              <a:t>Infections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:</a:t>
            </a:r>
          </a:p>
          <a:p>
            <a:pPr marL="822960" lvl="2" indent="-219456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1">
                  <a:shade val="50000"/>
                </a:schemeClr>
              </a:buClr>
              <a:buFont typeface="Wingdings 3"/>
              <a:buChar char=""/>
              <a:defRPr/>
            </a:pPr>
            <a:r>
              <a:rPr lang="en-US" sz="1600" dirty="0" err="1" smtClean="0">
                <a:ea typeface="+mn-ea"/>
              </a:rPr>
              <a:t>Ascariasis</a:t>
            </a:r>
            <a:r>
              <a:rPr lang="en-US" sz="1600" dirty="0" smtClean="0">
                <a:ea typeface="+mn-ea"/>
              </a:rPr>
              <a:t>, </a:t>
            </a:r>
            <a:r>
              <a:rPr lang="en-US" sz="1600" dirty="0" err="1" smtClean="0">
                <a:ea typeface="+mn-ea"/>
              </a:rPr>
              <a:t>Trichuriasis</a:t>
            </a:r>
            <a:r>
              <a:rPr lang="en-US" sz="1600" dirty="0" smtClean="0">
                <a:ea typeface="+mn-ea"/>
              </a:rPr>
              <a:t>, Hookworm</a:t>
            </a:r>
            <a:endParaRPr lang="en-US" sz="1600" dirty="0">
              <a:ea typeface="+mn-ea"/>
            </a:endParaRP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>
                <a:solidFill>
                  <a:schemeClr val="tx1"/>
                </a:solidFill>
                <a:ea typeface="+mn-ea"/>
              </a:rPr>
              <a:t>Lymphatic 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Filariasis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(Elephantiasis)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err="1">
                <a:solidFill>
                  <a:schemeClr val="tx1"/>
                </a:solidFill>
                <a:ea typeface="+mn-ea"/>
              </a:rPr>
              <a:t>Onchocerciasis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(River Blindness)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err="1">
                <a:solidFill>
                  <a:schemeClr val="tx1"/>
                </a:solidFill>
                <a:ea typeface="+mn-ea"/>
              </a:rPr>
              <a:t>Schistosomiasis</a:t>
            </a:r>
            <a:endParaRPr lang="en-US" sz="1800" dirty="0">
              <a:solidFill>
                <a:schemeClr val="tx1"/>
              </a:solidFill>
              <a:ea typeface="+mn-ea"/>
            </a:endParaRP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err="1">
                <a:solidFill>
                  <a:schemeClr val="tx1"/>
                </a:solidFill>
                <a:ea typeface="+mn-ea"/>
              </a:rPr>
              <a:t>Dracunculiasis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(Guinea Worm</a:t>
            </a:r>
            <a:r>
              <a:rPr lang="en-US" sz="1800" dirty="0" smtClean="0">
                <a:solidFill>
                  <a:schemeClr val="tx1"/>
                </a:solidFill>
                <a:ea typeface="+mn-ea"/>
              </a:rPr>
              <a:t>)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smtClean="0">
                <a:solidFill>
                  <a:schemeClr val="tx1"/>
                </a:solidFill>
                <a:ea typeface="+mn-ea"/>
              </a:rPr>
              <a:t>Echinococcosis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smtClean="0">
                <a:solidFill>
                  <a:schemeClr val="tx1"/>
                </a:solidFill>
                <a:ea typeface="+mn-ea"/>
              </a:rPr>
              <a:t>Foodborne </a:t>
            </a:r>
            <a:r>
              <a:rPr lang="en-US" sz="1800" dirty="0" err="1" smtClean="0">
                <a:solidFill>
                  <a:schemeClr val="tx1"/>
                </a:solidFill>
                <a:ea typeface="+mn-ea"/>
              </a:rPr>
              <a:t>trematodiases</a:t>
            </a:r>
            <a:endParaRPr lang="en-US" sz="1800" dirty="0" smtClean="0">
              <a:solidFill>
                <a:schemeClr val="tx1"/>
              </a:solidFill>
              <a:ea typeface="+mn-ea"/>
            </a:endParaRP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err="1" smtClean="0">
                <a:solidFill>
                  <a:schemeClr val="tx1"/>
                </a:solidFill>
                <a:ea typeface="+mn-ea"/>
              </a:rPr>
              <a:t>Taeniasis</a:t>
            </a:r>
            <a:r>
              <a:rPr lang="en-US" sz="1800" dirty="0" smtClean="0">
                <a:solidFill>
                  <a:schemeClr val="tx1"/>
                </a:solidFill>
                <a:ea typeface="+mn-ea"/>
              </a:rPr>
              <a:t>/</a:t>
            </a:r>
            <a:r>
              <a:rPr lang="en-US" sz="1800" dirty="0" err="1" smtClean="0">
                <a:solidFill>
                  <a:schemeClr val="tx1"/>
                </a:solidFill>
                <a:ea typeface="+mn-ea"/>
              </a:rPr>
              <a:t>Cysticercosis</a:t>
            </a:r>
            <a:endParaRPr lang="en-US" sz="1800" dirty="0">
              <a:solidFill>
                <a:schemeClr val="tx1"/>
              </a:solidFill>
              <a:ea typeface="+mn-ea"/>
            </a:endParaRPr>
          </a:p>
          <a:p>
            <a:pPr marL="274320" indent="-27432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US" sz="2000" b="1" dirty="0">
                <a:solidFill>
                  <a:srgbClr val="3E3F68"/>
                </a:solidFill>
                <a:ea typeface="+mn-ea"/>
              </a:rPr>
              <a:t>Bacterial Infections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>
                <a:solidFill>
                  <a:schemeClr val="tx1"/>
                </a:solidFill>
                <a:ea typeface="+mn-ea"/>
              </a:rPr>
              <a:t>Leprosy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>
                <a:solidFill>
                  <a:schemeClr val="tx1"/>
                </a:solidFill>
                <a:ea typeface="+mn-ea"/>
              </a:rPr>
              <a:t>Trachoma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err="1" smtClean="0">
                <a:solidFill>
                  <a:schemeClr val="tx1"/>
                </a:solidFill>
                <a:ea typeface="+mn-ea"/>
              </a:rPr>
              <a:t>Buruli</a:t>
            </a:r>
            <a:r>
              <a:rPr lang="en-US" sz="1800" dirty="0" smtClean="0">
                <a:solidFill>
                  <a:schemeClr val="tx1"/>
                </a:solidFill>
                <a:ea typeface="+mn-ea"/>
              </a:rPr>
              <a:t> Ulcer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smtClean="0">
                <a:solidFill>
                  <a:schemeClr val="tx1"/>
                </a:solidFill>
                <a:ea typeface="+mn-ea"/>
              </a:rPr>
              <a:t>Yaws</a:t>
            </a:r>
          </a:p>
          <a:p>
            <a:pPr marL="256540" indent="-274320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a typeface="+mn-ea"/>
              </a:rPr>
              <a:t>Viral Infections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smtClean="0">
                <a:solidFill>
                  <a:schemeClr val="tx1"/>
                </a:solidFill>
                <a:ea typeface="+mn-ea"/>
              </a:rPr>
              <a:t>Dengue/Severe dengue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1800" dirty="0" smtClean="0">
                <a:solidFill>
                  <a:schemeClr val="tx1"/>
                </a:solidFill>
                <a:ea typeface="+mn-ea"/>
              </a:rPr>
              <a:t>Rabies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3838"/>
            <a:ext cx="9144000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2051"/>
          <p:cNvSpPr txBox="1">
            <a:spLocks noChangeArrowheads="1"/>
          </p:cNvSpPr>
          <p:nvPr/>
        </p:nvSpPr>
        <p:spPr bwMode="auto">
          <a:xfrm>
            <a:off x="228600" y="441325"/>
            <a:ext cx="51450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u="sng" dirty="0">
                <a:solidFill>
                  <a:srgbClr val="800000"/>
                </a:solidFill>
                <a:latin typeface="Gill Sans MT" charset="0"/>
              </a:rPr>
              <a:t>Neglected Tropical Diseases</a:t>
            </a:r>
          </a:p>
          <a:p>
            <a:pPr eaLnBrk="1" hangingPunct="1"/>
            <a:r>
              <a:rPr lang="en-US" sz="2000" b="1" dirty="0">
                <a:latin typeface="Gill Sans MT" charset="0"/>
              </a:rPr>
              <a:t>4.2 Billion People at risk in 142 Countries</a:t>
            </a:r>
          </a:p>
          <a:p>
            <a:pPr eaLnBrk="1" hangingPunct="1"/>
            <a:r>
              <a:rPr lang="en-US" sz="2000" b="1" dirty="0">
                <a:latin typeface="Gill Sans MT" charset="0"/>
              </a:rPr>
              <a:t>High rates of </a:t>
            </a:r>
            <a:r>
              <a:rPr lang="ja-JP" altLang="en-US" sz="2000" b="1" dirty="0">
                <a:latin typeface="Gill Sans MT" charset="0"/>
              </a:rPr>
              <a:t>“</a:t>
            </a:r>
            <a:r>
              <a:rPr lang="en-US" sz="2000" b="1" dirty="0" err="1">
                <a:latin typeface="Gill Sans MT" charset="0"/>
              </a:rPr>
              <a:t>Polyparasitism</a:t>
            </a:r>
            <a:r>
              <a:rPr lang="ja-JP" altLang="en-US" sz="2000" b="1" dirty="0">
                <a:latin typeface="Gill Sans MT" charset="0"/>
              </a:rPr>
              <a:t>”</a:t>
            </a:r>
            <a:endParaRPr lang="en-US" sz="2000" b="1" dirty="0">
              <a:latin typeface="Gill Sans MT" charset="0"/>
            </a:endParaRPr>
          </a:p>
          <a:p>
            <a:pPr eaLnBrk="1" hangingPunct="1"/>
            <a:endParaRPr lang="en-US" sz="2000" b="1" dirty="0">
              <a:latin typeface="Gill Sans MT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ctrTitle"/>
          </p:nvPr>
        </p:nvSpPr>
        <p:spPr>
          <a:xfrm>
            <a:off x="457200" y="2401888"/>
            <a:ext cx="84582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rebuchet MS" charset="0"/>
              </a:rPr>
              <a:t>Soil-Transmitted Helminths (STHs)</a:t>
            </a:r>
            <a:endParaRPr lang="en-US" dirty="0">
              <a:latin typeface="Trebuchet MS" charset="0"/>
            </a:endParaRPr>
          </a:p>
        </p:txBody>
      </p:sp>
      <p:sp>
        <p:nvSpPr>
          <p:cNvPr id="80899" name="Subtitle 2"/>
          <p:cNvSpPr>
            <a:spLocks noGrp="1"/>
          </p:cNvSpPr>
          <p:nvPr>
            <p:ph type="subTitle" idx="1"/>
          </p:nvPr>
        </p:nvSpPr>
        <p:spPr>
          <a:xfrm>
            <a:off x="457200" y="3900488"/>
            <a:ext cx="4953000" cy="1752600"/>
          </a:xfrm>
        </p:spPr>
        <p:txBody>
          <a:bodyPr/>
          <a:lstStyle/>
          <a:p>
            <a:pPr marL="63500" eaLnBrk="1" hangingPunct="1"/>
            <a:endParaRPr lang="en-US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7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1534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3600" b="1" u="sng" dirty="0">
              <a:solidFill>
                <a:srgbClr val="FFCC00"/>
              </a:solidFill>
              <a:latin typeface="+mj-lt"/>
              <a:ea typeface="+mn-ea"/>
            </a:endParaRPr>
          </a:p>
          <a:p>
            <a:pPr algn="ctr">
              <a:defRPr/>
            </a:pPr>
            <a:r>
              <a:rPr lang="en-US" sz="3200" b="1" u="sng" dirty="0">
                <a:latin typeface="+mj-lt"/>
                <a:ea typeface="+mn-ea"/>
              </a:rPr>
              <a:t>The Major Soil-Transmitted Helminths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04800" y="1905000"/>
            <a:ext cx="83058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chemeClr val="accent1"/>
                </a:solidFill>
                <a:latin typeface="Georgia" charset="0"/>
              </a:rPr>
              <a:t>Rank</a:t>
            </a:r>
            <a:r>
              <a:rPr lang="en-US" sz="2400" b="1" dirty="0">
                <a:solidFill>
                  <a:schemeClr val="accent1"/>
                </a:solidFill>
                <a:latin typeface="Georgia" charset="0"/>
              </a:rPr>
              <a:t>	   </a:t>
            </a:r>
            <a:r>
              <a:rPr lang="en-US" sz="2400" b="1" u="sng" dirty="0">
                <a:solidFill>
                  <a:schemeClr val="accent1"/>
                </a:solidFill>
                <a:latin typeface="Georgia" charset="0"/>
              </a:rPr>
              <a:t>Disease</a:t>
            </a:r>
            <a:r>
              <a:rPr lang="en-US" sz="2400" b="1" dirty="0">
                <a:solidFill>
                  <a:schemeClr val="accent1"/>
                </a:solidFill>
                <a:latin typeface="Georgia" charset="0"/>
              </a:rPr>
              <a:t>	 	  </a:t>
            </a:r>
            <a:r>
              <a:rPr lang="en-US" sz="2400" b="1" u="sng" dirty="0">
                <a:solidFill>
                  <a:schemeClr val="accent1"/>
                </a:solidFill>
                <a:latin typeface="Georgia" charset="0"/>
              </a:rPr>
              <a:t>Worldwide Prevalence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Georgia" charset="0"/>
              </a:rPr>
              <a:t>   1</a:t>
            </a:r>
            <a:r>
              <a:rPr lang="en-US" sz="2800" b="1" dirty="0">
                <a:latin typeface="Georgia" charset="0"/>
              </a:rPr>
              <a:t>.</a:t>
            </a:r>
            <a:r>
              <a:rPr lang="en-US" b="1" dirty="0">
                <a:latin typeface="Georgia" charset="0"/>
              </a:rPr>
              <a:t>	   </a:t>
            </a:r>
            <a:r>
              <a:rPr lang="en-US" b="1" dirty="0" err="1">
                <a:latin typeface="Georgia" charset="0"/>
              </a:rPr>
              <a:t>Ascariasis</a:t>
            </a:r>
            <a:r>
              <a:rPr lang="en-US" b="1" dirty="0">
                <a:latin typeface="Georgia" charset="0"/>
              </a:rPr>
              <a:t>		 807,000,000</a:t>
            </a:r>
          </a:p>
          <a:p>
            <a:pPr eaLnBrk="1" hangingPunct="1"/>
            <a:r>
              <a:rPr lang="en-US" b="1" dirty="0">
                <a:latin typeface="Georgia" charset="0"/>
              </a:rPr>
              <a:t>   2.	   </a:t>
            </a:r>
            <a:r>
              <a:rPr lang="en-US" b="1" dirty="0" err="1">
                <a:latin typeface="Georgia" charset="0"/>
              </a:rPr>
              <a:t>Trichuriasis</a:t>
            </a:r>
            <a:r>
              <a:rPr lang="en-US" b="1" dirty="0">
                <a:latin typeface="Georgia" charset="0"/>
              </a:rPr>
              <a:t>	   	 604,000,000</a:t>
            </a:r>
          </a:p>
          <a:p>
            <a:pPr eaLnBrk="1" hangingPunct="1"/>
            <a:r>
              <a:rPr lang="en-US" b="1" dirty="0">
                <a:latin typeface="Georgia" charset="0"/>
              </a:rPr>
              <a:t>   3.	   Hookworm</a:t>
            </a:r>
            <a:r>
              <a:rPr lang="en-US" b="1" dirty="0">
                <a:solidFill>
                  <a:srgbClr val="C00000"/>
                </a:solidFill>
                <a:latin typeface="Georgia" charset="0"/>
              </a:rPr>
              <a:t>	</a:t>
            </a:r>
            <a:r>
              <a:rPr lang="en-US" b="1" dirty="0">
                <a:latin typeface="Georgia" charset="0"/>
              </a:rPr>
              <a:t>	 576,000,000</a:t>
            </a:r>
          </a:p>
          <a:p>
            <a:pPr eaLnBrk="1" hangingPunct="1">
              <a:buFontTx/>
              <a:buAutoNum type="arabicPeriod" startAt="3"/>
            </a:pPr>
            <a:endParaRPr lang="en-US" b="1" dirty="0">
              <a:latin typeface="Georgia" charset="0"/>
            </a:endParaRPr>
          </a:p>
          <a:p>
            <a:pPr algn="ctr" eaLnBrk="1" hangingPunct="1"/>
            <a:endParaRPr lang="en-US" sz="3200" b="1" dirty="0">
              <a:solidFill>
                <a:srgbClr val="C00000"/>
              </a:solidFill>
              <a:latin typeface="Georgia" charset="0"/>
            </a:endParaRPr>
          </a:p>
          <a:p>
            <a:pPr algn="ctr" eaLnBrk="1" hangingPunct="1"/>
            <a:r>
              <a:rPr lang="ja-JP" altLang="en-US" sz="3200" b="1" dirty="0">
                <a:solidFill>
                  <a:srgbClr val="800000"/>
                </a:solidFill>
                <a:latin typeface="Georgia" charset="0"/>
              </a:rPr>
              <a:t>“</a:t>
            </a:r>
            <a:r>
              <a:rPr lang="en-US" sz="3200" b="1" dirty="0">
                <a:solidFill>
                  <a:srgbClr val="800000"/>
                </a:solidFill>
                <a:latin typeface="Georgia" charset="0"/>
              </a:rPr>
              <a:t>The Unholy Trinity</a:t>
            </a:r>
            <a:r>
              <a:rPr lang="ja-JP" altLang="en-US" sz="3200" b="1" dirty="0">
                <a:solidFill>
                  <a:srgbClr val="800000"/>
                </a:solidFill>
                <a:latin typeface="Georgia" charset="0"/>
              </a:rPr>
              <a:t>”</a:t>
            </a:r>
            <a:endParaRPr lang="en-US" sz="3200" b="1" dirty="0">
              <a:solidFill>
                <a:srgbClr val="800000"/>
              </a:solidFill>
              <a:latin typeface="Georgia" charset="0"/>
            </a:endParaRPr>
          </a:p>
          <a:p>
            <a:pPr algn="ctr" eaLnBrk="1" hangingPunct="1"/>
            <a:endParaRPr lang="en-US" sz="3200" b="1" dirty="0">
              <a:solidFill>
                <a:srgbClr val="C00000"/>
              </a:solidFill>
              <a:latin typeface="Georgia" charset="0"/>
            </a:endParaRPr>
          </a:p>
          <a:p>
            <a:pPr algn="ctr" eaLnBrk="1" hangingPunct="1"/>
            <a:r>
              <a:rPr lang="en-US" sz="2400" dirty="0">
                <a:latin typeface="Georgia" charset="0"/>
              </a:rPr>
              <a:t>[</a:t>
            </a:r>
            <a:r>
              <a:rPr lang="en-US" sz="2400" i="1" dirty="0" err="1">
                <a:latin typeface="Georgia" charset="0"/>
              </a:rPr>
              <a:t>Strongyloides</a:t>
            </a:r>
            <a:r>
              <a:rPr lang="en-US" sz="2400" i="1" dirty="0">
                <a:latin typeface="Georgia" charset="0"/>
              </a:rPr>
              <a:t> </a:t>
            </a:r>
            <a:r>
              <a:rPr lang="en-US" sz="2400" i="1" dirty="0" err="1">
                <a:latin typeface="Georgia" charset="0"/>
              </a:rPr>
              <a:t>stercoralis</a:t>
            </a:r>
            <a:r>
              <a:rPr lang="en-US" sz="2400" dirty="0">
                <a:latin typeface="Georgia" charset="0"/>
              </a:rPr>
              <a:t>: prevalence much lower]</a:t>
            </a:r>
            <a:endParaRPr lang="en-US" sz="1600" dirty="0">
              <a:latin typeface="Georgia" charset="0"/>
            </a:endParaRPr>
          </a:p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Georgia" charset="0"/>
              </a:rPr>
              <a:t>	</a:t>
            </a:r>
            <a:endParaRPr lang="en-US" sz="2800" b="1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85800" y="4572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3000" b="1" u="sng" dirty="0">
                <a:solidFill>
                  <a:schemeClr val="accent1"/>
                </a:solidFill>
                <a:latin typeface="+mj-lt"/>
                <a:ea typeface="+mn-ea"/>
              </a:rPr>
              <a:t>STHs</a:t>
            </a:r>
            <a:r>
              <a:rPr lang="en-US" sz="3000" b="1" dirty="0">
                <a:solidFill>
                  <a:schemeClr val="accent1"/>
                </a:solidFill>
                <a:latin typeface="+mj-lt"/>
                <a:ea typeface="+mn-ea"/>
              </a:rPr>
              <a:t>: </a:t>
            </a:r>
            <a:r>
              <a:rPr lang="en-US" sz="3000" b="1" u="sng" dirty="0">
                <a:solidFill>
                  <a:schemeClr val="accent1"/>
                </a:solidFill>
                <a:latin typeface="+mj-lt"/>
                <a:ea typeface="+mn-ea"/>
              </a:rPr>
              <a:t>Typical Age/Intensity Relationships </a:t>
            </a:r>
          </a:p>
        </p:txBody>
      </p:sp>
      <p:sp>
        <p:nvSpPr>
          <p:cNvPr id="47107" name="Freeform 4"/>
          <p:cNvSpPr>
            <a:spLocks/>
          </p:cNvSpPr>
          <p:nvPr/>
        </p:nvSpPr>
        <p:spPr bwMode="auto">
          <a:xfrm>
            <a:off x="1752600" y="2819400"/>
            <a:ext cx="6262688" cy="1935163"/>
          </a:xfrm>
          <a:custGeom>
            <a:avLst/>
            <a:gdLst>
              <a:gd name="T0" fmla="*/ 0 w 4258"/>
              <a:gd name="T1" fmla="*/ 2147483647 h 1494"/>
              <a:gd name="T2" fmla="*/ 2147483647 w 4258"/>
              <a:gd name="T3" fmla="*/ 2147483647 h 1494"/>
              <a:gd name="T4" fmla="*/ 2147483647 w 4258"/>
              <a:gd name="T5" fmla="*/ 0 h 1494"/>
              <a:gd name="T6" fmla="*/ 0 60000 65536"/>
              <a:gd name="T7" fmla="*/ 0 60000 65536"/>
              <a:gd name="T8" fmla="*/ 0 60000 65536"/>
              <a:gd name="T9" fmla="*/ 0 w 4258"/>
              <a:gd name="T10" fmla="*/ 0 h 1494"/>
              <a:gd name="T11" fmla="*/ 4258 w 4258"/>
              <a:gd name="T12" fmla="*/ 1494 h 14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58" h="1494">
                <a:moveTo>
                  <a:pt x="0" y="1494"/>
                </a:moveTo>
                <a:lnTo>
                  <a:pt x="2780" y="42"/>
                </a:lnTo>
                <a:lnTo>
                  <a:pt x="4258" y="0"/>
                </a:lnTo>
              </a:path>
            </a:pathLst>
          </a:custGeom>
          <a:noFill/>
          <a:ln w="190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4183063" y="5478463"/>
            <a:ext cx="160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Mean Age (y)</a:t>
            </a:r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 rot="-5389370">
            <a:off x="61690" y="3088759"/>
            <a:ext cx="1903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 smtClean="0"/>
              <a:t>PRevalence</a:t>
            </a:r>
            <a:r>
              <a:rPr lang="en-US" sz="1800" b="1" dirty="0" smtClean="0"/>
              <a:t> </a:t>
            </a:r>
            <a:r>
              <a:rPr lang="en-US" sz="1800" b="1" dirty="0"/>
              <a:t>(%)</a:t>
            </a:r>
          </a:p>
        </p:txBody>
      </p:sp>
      <p:sp>
        <p:nvSpPr>
          <p:cNvPr id="47110" name="Freeform 7"/>
          <p:cNvSpPr>
            <a:spLocks/>
          </p:cNvSpPr>
          <p:nvPr/>
        </p:nvSpPr>
        <p:spPr bwMode="auto">
          <a:xfrm>
            <a:off x="1709738" y="1743075"/>
            <a:ext cx="6900862" cy="3414713"/>
          </a:xfrm>
          <a:custGeom>
            <a:avLst/>
            <a:gdLst>
              <a:gd name="T0" fmla="*/ 0 w 4683"/>
              <a:gd name="T1" fmla="*/ 0 h 2646"/>
              <a:gd name="T2" fmla="*/ 0 w 4683"/>
              <a:gd name="T3" fmla="*/ 2147483647 h 2646"/>
              <a:gd name="T4" fmla="*/ 2147483647 w 4683"/>
              <a:gd name="T5" fmla="*/ 2147483647 h 2646"/>
              <a:gd name="T6" fmla="*/ 0 60000 65536"/>
              <a:gd name="T7" fmla="*/ 0 60000 65536"/>
              <a:gd name="T8" fmla="*/ 0 60000 65536"/>
              <a:gd name="T9" fmla="*/ 0 w 4683"/>
              <a:gd name="T10" fmla="*/ 0 h 2646"/>
              <a:gd name="T11" fmla="*/ 4683 w 4683"/>
              <a:gd name="T12" fmla="*/ 2646 h 26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83" h="2646">
                <a:moveTo>
                  <a:pt x="0" y="0"/>
                </a:moveTo>
                <a:lnTo>
                  <a:pt x="0" y="2646"/>
                </a:lnTo>
                <a:lnTo>
                  <a:pt x="4683" y="2646"/>
                </a:lnTo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7111" name="Group 8"/>
          <p:cNvGrpSpPr>
            <a:grpSpLocks/>
          </p:cNvGrpSpPr>
          <p:nvPr/>
        </p:nvGrpSpPr>
        <p:grpSpPr bwMode="auto">
          <a:xfrm>
            <a:off x="1622425" y="1741488"/>
            <a:ext cx="87313" cy="3406775"/>
            <a:chOff x="525" y="1160"/>
            <a:chExt cx="118" cy="2631"/>
          </a:xfrm>
        </p:grpSpPr>
        <p:sp>
          <p:nvSpPr>
            <p:cNvPr id="47157" name="Line 9"/>
            <p:cNvSpPr>
              <a:spLocks noChangeShapeType="1"/>
            </p:cNvSpPr>
            <p:nvPr/>
          </p:nvSpPr>
          <p:spPr bwMode="auto">
            <a:xfrm>
              <a:off x="525" y="1160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58" name="Line 10"/>
            <p:cNvSpPr>
              <a:spLocks noChangeShapeType="1"/>
            </p:cNvSpPr>
            <p:nvPr/>
          </p:nvSpPr>
          <p:spPr bwMode="auto">
            <a:xfrm>
              <a:off x="525" y="1423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59" name="Line 11"/>
            <p:cNvSpPr>
              <a:spLocks noChangeShapeType="1"/>
            </p:cNvSpPr>
            <p:nvPr/>
          </p:nvSpPr>
          <p:spPr bwMode="auto">
            <a:xfrm>
              <a:off x="525" y="1686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60" name="Line 12"/>
            <p:cNvSpPr>
              <a:spLocks noChangeShapeType="1"/>
            </p:cNvSpPr>
            <p:nvPr/>
          </p:nvSpPr>
          <p:spPr bwMode="auto">
            <a:xfrm>
              <a:off x="525" y="1949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61" name="Line 13"/>
            <p:cNvSpPr>
              <a:spLocks noChangeShapeType="1"/>
            </p:cNvSpPr>
            <p:nvPr/>
          </p:nvSpPr>
          <p:spPr bwMode="auto">
            <a:xfrm>
              <a:off x="525" y="2212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62" name="Line 14"/>
            <p:cNvSpPr>
              <a:spLocks noChangeShapeType="1"/>
            </p:cNvSpPr>
            <p:nvPr/>
          </p:nvSpPr>
          <p:spPr bwMode="auto">
            <a:xfrm>
              <a:off x="525" y="2475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63" name="Line 15"/>
            <p:cNvSpPr>
              <a:spLocks noChangeShapeType="1"/>
            </p:cNvSpPr>
            <p:nvPr/>
          </p:nvSpPr>
          <p:spPr bwMode="auto">
            <a:xfrm>
              <a:off x="525" y="2738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64" name="Line 16"/>
            <p:cNvSpPr>
              <a:spLocks noChangeShapeType="1"/>
            </p:cNvSpPr>
            <p:nvPr/>
          </p:nvSpPr>
          <p:spPr bwMode="auto">
            <a:xfrm>
              <a:off x="525" y="3001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65" name="Line 17"/>
            <p:cNvSpPr>
              <a:spLocks noChangeShapeType="1"/>
            </p:cNvSpPr>
            <p:nvPr/>
          </p:nvSpPr>
          <p:spPr bwMode="auto">
            <a:xfrm>
              <a:off x="525" y="3264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66" name="Line 18"/>
            <p:cNvSpPr>
              <a:spLocks noChangeShapeType="1"/>
            </p:cNvSpPr>
            <p:nvPr/>
          </p:nvSpPr>
          <p:spPr bwMode="auto">
            <a:xfrm>
              <a:off x="525" y="3527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67" name="Line 19"/>
            <p:cNvSpPr>
              <a:spLocks noChangeShapeType="1"/>
            </p:cNvSpPr>
            <p:nvPr/>
          </p:nvSpPr>
          <p:spPr bwMode="auto">
            <a:xfrm>
              <a:off x="525" y="3791"/>
              <a:ext cx="1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7112" name="Text Box 20"/>
          <p:cNvSpPr txBox="1">
            <a:spLocks noChangeArrowheads="1"/>
          </p:cNvSpPr>
          <p:nvPr/>
        </p:nvSpPr>
        <p:spPr bwMode="auto">
          <a:xfrm>
            <a:off x="3041650" y="521176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10</a:t>
            </a:r>
          </a:p>
        </p:txBody>
      </p:sp>
      <p:sp>
        <p:nvSpPr>
          <p:cNvPr id="47113" name="Text Box 21"/>
          <p:cNvSpPr txBox="1">
            <a:spLocks noChangeArrowheads="1"/>
          </p:cNvSpPr>
          <p:nvPr/>
        </p:nvSpPr>
        <p:spPr bwMode="auto">
          <a:xfrm>
            <a:off x="1265238" y="4645025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10</a:t>
            </a:r>
          </a:p>
        </p:txBody>
      </p:sp>
      <p:sp>
        <p:nvSpPr>
          <p:cNvPr id="47114" name="Text Box 22"/>
          <p:cNvSpPr txBox="1">
            <a:spLocks noChangeArrowheads="1"/>
          </p:cNvSpPr>
          <p:nvPr/>
        </p:nvSpPr>
        <p:spPr bwMode="auto">
          <a:xfrm>
            <a:off x="1265238" y="4302125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20</a:t>
            </a:r>
          </a:p>
        </p:txBody>
      </p:sp>
      <p:sp>
        <p:nvSpPr>
          <p:cNvPr id="47115" name="Text Box 23"/>
          <p:cNvSpPr txBox="1">
            <a:spLocks noChangeArrowheads="1"/>
          </p:cNvSpPr>
          <p:nvPr/>
        </p:nvSpPr>
        <p:spPr bwMode="auto">
          <a:xfrm>
            <a:off x="1265238" y="3963988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30</a:t>
            </a:r>
          </a:p>
        </p:txBody>
      </p:sp>
      <p:sp>
        <p:nvSpPr>
          <p:cNvPr id="47116" name="Text Box 24"/>
          <p:cNvSpPr txBox="1">
            <a:spLocks noChangeArrowheads="1"/>
          </p:cNvSpPr>
          <p:nvPr/>
        </p:nvSpPr>
        <p:spPr bwMode="auto">
          <a:xfrm>
            <a:off x="1265238" y="3625850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40</a:t>
            </a:r>
          </a:p>
        </p:txBody>
      </p:sp>
      <p:sp>
        <p:nvSpPr>
          <p:cNvPr id="47117" name="Text Box 25"/>
          <p:cNvSpPr txBox="1">
            <a:spLocks noChangeArrowheads="1"/>
          </p:cNvSpPr>
          <p:nvPr/>
        </p:nvSpPr>
        <p:spPr bwMode="auto">
          <a:xfrm>
            <a:off x="1265238" y="3284538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50</a:t>
            </a:r>
          </a:p>
        </p:txBody>
      </p:sp>
      <p:sp>
        <p:nvSpPr>
          <p:cNvPr id="47118" name="Text Box 26"/>
          <p:cNvSpPr txBox="1">
            <a:spLocks noChangeArrowheads="1"/>
          </p:cNvSpPr>
          <p:nvPr/>
        </p:nvSpPr>
        <p:spPr bwMode="auto">
          <a:xfrm>
            <a:off x="1265238" y="2960688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60</a:t>
            </a:r>
          </a:p>
        </p:txBody>
      </p:sp>
      <p:sp>
        <p:nvSpPr>
          <p:cNvPr id="47119" name="Text Box 27"/>
          <p:cNvSpPr txBox="1">
            <a:spLocks noChangeArrowheads="1"/>
          </p:cNvSpPr>
          <p:nvPr/>
        </p:nvSpPr>
        <p:spPr bwMode="auto">
          <a:xfrm>
            <a:off x="1265238" y="261461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70</a:t>
            </a:r>
          </a:p>
        </p:txBody>
      </p:sp>
      <p:sp>
        <p:nvSpPr>
          <p:cNvPr id="47120" name="Text Box 28"/>
          <p:cNvSpPr txBox="1">
            <a:spLocks noChangeArrowheads="1"/>
          </p:cNvSpPr>
          <p:nvPr/>
        </p:nvSpPr>
        <p:spPr bwMode="auto">
          <a:xfrm>
            <a:off x="1257300" y="2265363"/>
            <a:ext cx="417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80</a:t>
            </a:r>
          </a:p>
        </p:txBody>
      </p:sp>
      <p:sp>
        <p:nvSpPr>
          <p:cNvPr id="47121" name="Text Box 29"/>
          <p:cNvSpPr txBox="1">
            <a:spLocks noChangeArrowheads="1"/>
          </p:cNvSpPr>
          <p:nvPr/>
        </p:nvSpPr>
        <p:spPr bwMode="auto">
          <a:xfrm>
            <a:off x="1265238" y="193516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90</a:t>
            </a:r>
          </a:p>
        </p:txBody>
      </p:sp>
      <p:sp>
        <p:nvSpPr>
          <p:cNvPr id="47122" name="Text Box 30"/>
          <p:cNvSpPr txBox="1">
            <a:spLocks noChangeArrowheads="1"/>
          </p:cNvSpPr>
          <p:nvPr/>
        </p:nvSpPr>
        <p:spPr bwMode="auto">
          <a:xfrm>
            <a:off x="1152525" y="1600200"/>
            <a:ext cx="522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100</a:t>
            </a:r>
          </a:p>
        </p:txBody>
      </p:sp>
      <p:grpSp>
        <p:nvGrpSpPr>
          <p:cNvPr id="47123" name="Group 31"/>
          <p:cNvGrpSpPr>
            <a:grpSpLocks/>
          </p:cNvGrpSpPr>
          <p:nvPr/>
        </p:nvGrpSpPr>
        <p:grpSpPr bwMode="auto">
          <a:xfrm>
            <a:off x="1708150" y="5157788"/>
            <a:ext cx="6888163" cy="96837"/>
            <a:chOff x="709" y="3798"/>
            <a:chExt cx="4684" cy="75"/>
          </a:xfrm>
        </p:grpSpPr>
        <p:sp>
          <p:nvSpPr>
            <p:cNvPr id="47147" name="Line 32"/>
            <p:cNvSpPr>
              <a:spLocks noChangeShapeType="1"/>
            </p:cNvSpPr>
            <p:nvPr/>
          </p:nvSpPr>
          <p:spPr bwMode="auto">
            <a:xfrm>
              <a:off x="1229" y="3798"/>
              <a:ext cx="0" cy="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48" name="Line 33"/>
            <p:cNvSpPr>
              <a:spLocks noChangeShapeType="1"/>
            </p:cNvSpPr>
            <p:nvPr/>
          </p:nvSpPr>
          <p:spPr bwMode="auto">
            <a:xfrm>
              <a:off x="709" y="3798"/>
              <a:ext cx="0" cy="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49" name="Line 34"/>
            <p:cNvSpPr>
              <a:spLocks noChangeShapeType="1"/>
            </p:cNvSpPr>
            <p:nvPr/>
          </p:nvSpPr>
          <p:spPr bwMode="auto">
            <a:xfrm>
              <a:off x="2270" y="3798"/>
              <a:ext cx="0" cy="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50" name="Line 35"/>
            <p:cNvSpPr>
              <a:spLocks noChangeShapeType="1"/>
            </p:cNvSpPr>
            <p:nvPr/>
          </p:nvSpPr>
          <p:spPr bwMode="auto">
            <a:xfrm>
              <a:off x="1749" y="3798"/>
              <a:ext cx="0" cy="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51" name="Line 36"/>
            <p:cNvSpPr>
              <a:spLocks noChangeShapeType="1"/>
            </p:cNvSpPr>
            <p:nvPr/>
          </p:nvSpPr>
          <p:spPr bwMode="auto">
            <a:xfrm>
              <a:off x="2790" y="3798"/>
              <a:ext cx="0" cy="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52" name="Line 37"/>
            <p:cNvSpPr>
              <a:spLocks noChangeShapeType="1"/>
            </p:cNvSpPr>
            <p:nvPr/>
          </p:nvSpPr>
          <p:spPr bwMode="auto">
            <a:xfrm>
              <a:off x="3311" y="3798"/>
              <a:ext cx="0" cy="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53" name="Line 38"/>
            <p:cNvSpPr>
              <a:spLocks noChangeShapeType="1"/>
            </p:cNvSpPr>
            <p:nvPr/>
          </p:nvSpPr>
          <p:spPr bwMode="auto">
            <a:xfrm>
              <a:off x="3831" y="3798"/>
              <a:ext cx="0" cy="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54" name="Line 39"/>
            <p:cNvSpPr>
              <a:spLocks noChangeShapeType="1"/>
            </p:cNvSpPr>
            <p:nvPr/>
          </p:nvSpPr>
          <p:spPr bwMode="auto">
            <a:xfrm>
              <a:off x="4352" y="3798"/>
              <a:ext cx="0" cy="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55" name="Line 40"/>
            <p:cNvSpPr>
              <a:spLocks noChangeShapeType="1"/>
            </p:cNvSpPr>
            <p:nvPr/>
          </p:nvSpPr>
          <p:spPr bwMode="auto">
            <a:xfrm>
              <a:off x="4872" y="3798"/>
              <a:ext cx="0" cy="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156" name="Line 41"/>
            <p:cNvSpPr>
              <a:spLocks noChangeShapeType="1"/>
            </p:cNvSpPr>
            <p:nvPr/>
          </p:nvSpPr>
          <p:spPr bwMode="auto">
            <a:xfrm>
              <a:off x="5393" y="3798"/>
              <a:ext cx="0" cy="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7124" name="Freeform 42"/>
          <p:cNvSpPr>
            <a:spLocks/>
          </p:cNvSpPr>
          <p:nvPr/>
        </p:nvSpPr>
        <p:spPr bwMode="auto">
          <a:xfrm>
            <a:off x="1905000" y="1862138"/>
            <a:ext cx="6396038" cy="3263900"/>
          </a:xfrm>
          <a:custGeom>
            <a:avLst/>
            <a:gdLst>
              <a:gd name="T0" fmla="*/ 0 w 4349"/>
              <a:gd name="T1" fmla="*/ 2147483647 h 2521"/>
              <a:gd name="T2" fmla="*/ 2147483647 w 4349"/>
              <a:gd name="T3" fmla="*/ 2147483647 h 2521"/>
              <a:gd name="T4" fmla="*/ 2147483647 w 4349"/>
              <a:gd name="T5" fmla="*/ 2147483647 h 2521"/>
              <a:gd name="T6" fmla="*/ 2147483647 w 4349"/>
              <a:gd name="T7" fmla="*/ 0 h 2521"/>
              <a:gd name="T8" fmla="*/ 2147483647 w 4349"/>
              <a:gd name="T9" fmla="*/ 2147483647 h 2521"/>
              <a:gd name="T10" fmla="*/ 2147483647 w 4349"/>
              <a:gd name="T11" fmla="*/ 2147483647 h 25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49"/>
              <a:gd name="T19" fmla="*/ 0 h 2521"/>
              <a:gd name="T20" fmla="*/ 4349 w 4349"/>
              <a:gd name="T21" fmla="*/ 2521 h 25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49" h="2521">
                <a:moveTo>
                  <a:pt x="0" y="2521"/>
                </a:moveTo>
                <a:lnTo>
                  <a:pt x="34" y="685"/>
                </a:lnTo>
                <a:lnTo>
                  <a:pt x="159" y="367"/>
                </a:lnTo>
                <a:lnTo>
                  <a:pt x="543" y="0"/>
                </a:lnTo>
                <a:lnTo>
                  <a:pt x="1578" y="1394"/>
                </a:lnTo>
                <a:lnTo>
                  <a:pt x="4349" y="1795"/>
                </a:lnTo>
              </a:path>
            </a:pathLst>
          </a:cu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7125" name="Rectangle 43"/>
          <p:cNvSpPr>
            <a:spLocks noChangeArrowheads="1"/>
          </p:cNvSpPr>
          <p:nvPr/>
        </p:nvSpPr>
        <p:spPr bwMode="auto">
          <a:xfrm>
            <a:off x="1919288" y="2706688"/>
            <a:ext cx="85725" cy="746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Rectangle 44"/>
          <p:cNvSpPr>
            <a:spLocks noChangeArrowheads="1"/>
          </p:cNvSpPr>
          <p:nvPr/>
        </p:nvSpPr>
        <p:spPr bwMode="auto">
          <a:xfrm>
            <a:off x="2078038" y="2295525"/>
            <a:ext cx="85725" cy="76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Rectangle 45"/>
          <p:cNvSpPr>
            <a:spLocks noChangeArrowheads="1"/>
          </p:cNvSpPr>
          <p:nvPr/>
        </p:nvSpPr>
        <p:spPr bwMode="auto">
          <a:xfrm>
            <a:off x="2668588" y="1817688"/>
            <a:ext cx="84137" cy="76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Rectangle 46"/>
          <p:cNvSpPr>
            <a:spLocks noChangeArrowheads="1"/>
          </p:cNvSpPr>
          <p:nvPr/>
        </p:nvSpPr>
        <p:spPr bwMode="auto">
          <a:xfrm>
            <a:off x="4178300" y="3613150"/>
            <a:ext cx="85725" cy="76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Rectangle 47"/>
          <p:cNvSpPr>
            <a:spLocks noChangeArrowheads="1"/>
          </p:cNvSpPr>
          <p:nvPr/>
        </p:nvSpPr>
        <p:spPr bwMode="auto">
          <a:xfrm>
            <a:off x="8266113" y="4143375"/>
            <a:ext cx="85725" cy="7461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Rectangle 48"/>
          <p:cNvSpPr>
            <a:spLocks noChangeArrowheads="1"/>
          </p:cNvSpPr>
          <p:nvPr/>
        </p:nvSpPr>
        <p:spPr bwMode="auto">
          <a:xfrm>
            <a:off x="1858963" y="5084763"/>
            <a:ext cx="85725" cy="746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1" name="Freeform 49"/>
          <p:cNvSpPr>
            <a:spLocks/>
          </p:cNvSpPr>
          <p:nvPr/>
        </p:nvSpPr>
        <p:spPr bwMode="auto">
          <a:xfrm>
            <a:off x="1709738" y="3622675"/>
            <a:ext cx="6591300" cy="1535113"/>
          </a:xfrm>
          <a:custGeom>
            <a:avLst/>
            <a:gdLst>
              <a:gd name="T0" fmla="*/ 0 w 4482"/>
              <a:gd name="T1" fmla="*/ 2147483647 h 1185"/>
              <a:gd name="T2" fmla="*/ 2147483647 w 4482"/>
              <a:gd name="T3" fmla="*/ 2147483647 h 1185"/>
              <a:gd name="T4" fmla="*/ 2147483647 w 4482"/>
              <a:gd name="T5" fmla="*/ 2147483647 h 1185"/>
              <a:gd name="T6" fmla="*/ 2147483647 w 4482"/>
              <a:gd name="T7" fmla="*/ 2147483647 h 1185"/>
              <a:gd name="T8" fmla="*/ 2147483647 w 4482"/>
              <a:gd name="T9" fmla="*/ 0 h 1185"/>
              <a:gd name="T10" fmla="*/ 2147483647 w 4482"/>
              <a:gd name="T11" fmla="*/ 2147483647 h 1185"/>
              <a:gd name="T12" fmla="*/ 2147483647 w 4482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82"/>
              <a:gd name="T22" fmla="*/ 0 h 1185"/>
              <a:gd name="T23" fmla="*/ 4482 w 4482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82" h="1185">
                <a:moveTo>
                  <a:pt x="0" y="1185"/>
                </a:moveTo>
                <a:lnTo>
                  <a:pt x="116" y="751"/>
                </a:lnTo>
                <a:lnTo>
                  <a:pt x="192" y="701"/>
                </a:lnTo>
                <a:lnTo>
                  <a:pt x="292" y="384"/>
                </a:lnTo>
                <a:lnTo>
                  <a:pt x="692" y="0"/>
                </a:lnTo>
                <a:lnTo>
                  <a:pt x="1711" y="509"/>
                </a:lnTo>
                <a:lnTo>
                  <a:pt x="4482" y="643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7132" name="AutoShape 50"/>
          <p:cNvSpPr>
            <a:spLocks noChangeArrowheads="1"/>
          </p:cNvSpPr>
          <p:nvPr/>
        </p:nvSpPr>
        <p:spPr bwMode="auto">
          <a:xfrm>
            <a:off x="4162425" y="4217988"/>
            <a:ext cx="122238" cy="107950"/>
          </a:xfrm>
          <a:prstGeom prst="diamo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AutoShape 51"/>
          <p:cNvSpPr>
            <a:spLocks noChangeArrowheads="1"/>
          </p:cNvSpPr>
          <p:nvPr/>
        </p:nvSpPr>
        <p:spPr bwMode="auto">
          <a:xfrm>
            <a:off x="2674938" y="3570288"/>
            <a:ext cx="122237" cy="106362"/>
          </a:xfrm>
          <a:prstGeom prst="diamo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4" name="AutoShape 52"/>
          <p:cNvSpPr>
            <a:spLocks noChangeArrowheads="1"/>
          </p:cNvSpPr>
          <p:nvPr/>
        </p:nvSpPr>
        <p:spPr bwMode="auto">
          <a:xfrm>
            <a:off x="2073275" y="4067175"/>
            <a:ext cx="122238" cy="107950"/>
          </a:xfrm>
          <a:prstGeom prst="diamo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5" name="AutoShape 53"/>
          <p:cNvSpPr>
            <a:spLocks noChangeArrowheads="1"/>
          </p:cNvSpPr>
          <p:nvPr/>
        </p:nvSpPr>
        <p:spPr bwMode="auto">
          <a:xfrm>
            <a:off x="1927225" y="4467225"/>
            <a:ext cx="122238" cy="106363"/>
          </a:xfrm>
          <a:prstGeom prst="diamo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6" name="AutoShape 54"/>
          <p:cNvSpPr>
            <a:spLocks noChangeArrowheads="1"/>
          </p:cNvSpPr>
          <p:nvPr/>
        </p:nvSpPr>
        <p:spPr bwMode="auto">
          <a:xfrm>
            <a:off x="1839913" y="4541838"/>
            <a:ext cx="122237" cy="107950"/>
          </a:xfrm>
          <a:prstGeom prst="diamo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AutoShape 55"/>
          <p:cNvSpPr>
            <a:spLocks noChangeArrowheads="1"/>
          </p:cNvSpPr>
          <p:nvPr/>
        </p:nvSpPr>
        <p:spPr bwMode="auto">
          <a:xfrm>
            <a:off x="1655763" y="5116513"/>
            <a:ext cx="122237" cy="107950"/>
          </a:xfrm>
          <a:prstGeom prst="diamo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AutoShape 56"/>
          <p:cNvSpPr>
            <a:spLocks noChangeArrowheads="1"/>
          </p:cNvSpPr>
          <p:nvPr/>
        </p:nvSpPr>
        <p:spPr bwMode="auto">
          <a:xfrm>
            <a:off x="8235950" y="4402138"/>
            <a:ext cx="122238" cy="107950"/>
          </a:xfrm>
          <a:prstGeom prst="diamo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9" name="Text Box 57"/>
          <p:cNvSpPr txBox="1">
            <a:spLocks noChangeArrowheads="1"/>
          </p:cNvSpPr>
          <p:nvPr/>
        </p:nvSpPr>
        <p:spPr bwMode="auto">
          <a:xfrm>
            <a:off x="3189288" y="2252663"/>
            <a:ext cx="962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Trichuris</a:t>
            </a:r>
          </a:p>
        </p:txBody>
      </p:sp>
      <p:sp>
        <p:nvSpPr>
          <p:cNvPr id="47140" name="Text Box 58"/>
          <p:cNvSpPr txBox="1">
            <a:spLocks noChangeArrowheads="1"/>
          </p:cNvSpPr>
          <p:nvPr/>
        </p:nvSpPr>
        <p:spPr bwMode="auto">
          <a:xfrm>
            <a:off x="2352675" y="3289300"/>
            <a:ext cx="906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Ascaris </a:t>
            </a:r>
            <a:endParaRPr lang="en-US" sz="1600"/>
          </a:p>
        </p:txBody>
      </p:sp>
      <p:sp>
        <p:nvSpPr>
          <p:cNvPr id="47141" name="Text Box 59"/>
          <p:cNvSpPr txBox="1">
            <a:spLocks noChangeArrowheads="1"/>
          </p:cNvSpPr>
          <p:nvPr/>
        </p:nvSpPr>
        <p:spPr bwMode="auto">
          <a:xfrm>
            <a:off x="5726113" y="2895600"/>
            <a:ext cx="3036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Hookworm </a:t>
            </a:r>
            <a:endParaRPr lang="en-US" sz="1600">
              <a:cs typeface="Arial" charset="0"/>
            </a:endParaRPr>
          </a:p>
        </p:txBody>
      </p:sp>
      <p:sp>
        <p:nvSpPr>
          <p:cNvPr id="47142" name="Text Box 60"/>
          <p:cNvSpPr txBox="1">
            <a:spLocks noChangeArrowheads="1"/>
          </p:cNvSpPr>
          <p:nvPr/>
        </p:nvSpPr>
        <p:spPr bwMode="auto">
          <a:xfrm>
            <a:off x="1538288" y="5211763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0</a:t>
            </a:r>
          </a:p>
        </p:txBody>
      </p:sp>
      <p:sp>
        <p:nvSpPr>
          <p:cNvPr id="47143" name="Text Box 61"/>
          <p:cNvSpPr txBox="1">
            <a:spLocks noChangeArrowheads="1"/>
          </p:cNvSpPr>
          <p:nvPr/>
        </p:nvSpPr>
        <p:spPr bwMode="auto">
          <a:xfrm>
            <a:off x="4565650" y="521176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20</a:t>
            </a:r>
          </a:p>
        </p:txBody>
      </p:sp>
      <p:sp>
        <p:nvSpPr>
          <p:cNvPr id="47144" name="Text Box 62"/>
          <p:cNvSpPr txBox="1">
            <a:spLocks noChangeArrowheads="1"/>
          </p:cNvSpPr>
          <p:nvPr/>
        </p:nvSpPr>
        <p:spPr bwMode="auto">
          <a:xfrm>
            <a:off x="6073775" y="521176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30</a:t>
            </a:r>
          </a:p>
        </p:txBody>
      </p:sp>
      <p:sp>
        <p:nvSpPr>
          <p:cNvPr id="47145" name="Text Box 63"/>
          <p:cNvSpPr txBox="1">
            <a:spLocks noChangeArrowheads="1"/>
          </p:cNvSpPr>
          <p:nvPr/>
        </p:nvSpPr>
        <p:spPr bwMode="auto">
          <a:xfrm>
            <a:off x="7608888" y="521176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40</a:t>
            </a:r>
          </a:p>
        </p:txBody>
      </p:sp>
      <p:sp>
        <p:nvSpPr>
          <p:cNvPr id="47146" name="Text Box 64"/>
          <p:cNvSpPr txBox="1">
            <a:spLocks noChangeArrowheads="1"/>
          </p:cNvSpPr>
          <p:nvPr/>
        </p:nvSpPr>
        <p:spPr bwMode="auto">
          <a:xfrm>
            <a:off x="1377950" y="4979988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1066800"/>
          </a:xfrm>
        </p:spPr>
        <p:txBody>
          <a:bodyPr/>
          <a:lstStyle/>
          <a:p>
            <a:r>
              <a:rPr lang="en-US" u="sng" dirty="0">
                <a:latin typeface="Trebuchet MS" charset="0"/>
              </a:rPr>
              <a:t>Case Presentation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68838"/>
          </a:xfrm>
        </p:spPr>
        <p:txBody>
          <a:bodyPr/>
          <a:lstStyle/>
          <a:p>
            <a:r>
              <a:rPr lang="en-US" dirty="0">
                <a:latin typeface="Georgia" charset="0"/>
              </a:rPr>
              <a:t>10-year old girl living in small village in Mali</a:t>
            </a:r>
          </a:p>
          <a:p>
            <a:r>
              <a:rPr lang="en-US" u="sng" dirty="0">
                <a:latin typeface="Georgia" charset="0"/>
              </a:rPr>
              <a:t>Presenting complaint</a:t>
            </a:r>
            <a:r>
              <a:rPr lang="en-US" dirty="0">
                <a:latin typeface="Georgia" charset="0"/>
              </a:rPr>
              <a:t>: </a:t>
            </a:r>
            <a:r>
              <a:rPr lang="ja-JP" altLang="en-US" dirty="0">
                <a:latin typeface="Georgia" charset="0"/>
              </a:rPr>
              <a:t>“</a:t>
            </a:r>
            <a:r>
              <a:rPr lang="en-US" dirty="0">
                <a:latin typeface="Georgia" charset="0"/>
              </a:rPr>
              <a:t>urine is red</a:t>
            </a:r>
            <a:r>
              <a:rPr lang="ja-JP" altLang="en-US" dirty="0">
                <a:latin typeface="Georgia" charset="0"/>
              </a:rPr>
              <a:t>”</a:t>
            </a:r>
            <a:endParaRPr lang="en-US" dirty="0">
              <a:latin typeface="Georgia" charset="0"/>
            </a:endParaRPr>
          </a:p>
          <a:p>
            <a:r>
              <a:rPr lang="en-US" u="sng" dirty="0">
                <a:latin typeface="Georgia" charset="0"/>
              </a:rPr>
              <a:t>HPI</a:t>
            </a:r>
            <a:r>
              <a:rPr lang="en-US" dirty="0">
                <a:latin typeface="Georgia" charset="0"/>
              </a:rPr>
              <a:t>: longstanding history x </a:t>
            </a:r>
            <a:r>
              <a:rPr lang="en-US" dirty="0" err="1">
                <a:latin typeface="Georgia" charset="0"/>
              </a:rPr>
              <a:t>yrs</a:t>
            </a:r>
            <a:r>
              <a:rPr lang="en-US" dirty="0">
                <a:latin typeface="Georgia" charset="0"/>
              </a:rPr>
              <a:t> of episodic lower abdominal pain</a:t>
            </a:r>
          </a:p>
          <a:p>
            <a:pPr lvl="1"/>
            <a:r>
              <a:rPr lang="en-US" dirty="0">
                <a:latin typeface="Georgia" charset="0"/>
              </a:rPr>
              <a:t>Episodic red urine x 2 </a:t>
            </a:r>
            <a:r>
              <a:rPr lang="en-US" dirty="0" smtClean="0">
                <a:latin typeface="Georgia" charset="0"/>
              </a:rPr>
              <a:t>years + </a:t>
            </a:r>
            <a:r>
              <a:rPr lang="en-US" dirty="0">
                <a:latin typeface="Georgia" charset="0"/>
              </a:rPr>
              <a:t>mild dysuria</a:t>
            </a:r>
          </a:p>
          <a:p>
            <a:pPr lvl="1"/>
            <a:r>
              <a:rPr lang="en-US" dirty="0">
                <a:latin typeface="Georgia" charset="0"/>
              </a:rPr>
              <a:t>Denies frequency, fevers, diarrhea, bloody stool</a:t>
            </a:r>
          </a:p>
          <a:p>
            <a:pPr lvl="1"/>
            <a:endParaRPr lang="en-US" dirty="0">
              <a:latin typeface="Georgia" charset="0"/>
            </a:endParaRPr>
          </a:p>
          <a:p>
            <a:r>
              <a:rPr lang="en-US" u="sng" dirty="0">
                <a:latin typeface="Georgia" charset="0"/>
              </a:rPr>
              <a:t>Exam</a:t>
            </a:r>
            <a:r>
              <a:rPr lang="en-US" dirty="0">
                <a:latin typeface="Georgia" charset="0"/>
              </a:rPr>
              <a:t>: stunted, conjunctival pallor</a:t>
            </a:r>
          </a:p>
          <a:p>
            <a:pPr lvl="1"/>
            <a:r>
              <a:rPr lang="en-US" dirty="0" smtClean="0">
                <a:latin typeface="Georgia" charset="0"/>
              </a:rPr>
              <a:t>Abdomen: </a:t>
            </a:r>
            <a:r>
              <a:rPr lang="en-US" dirty="0">
                <a:latin typeface="Georgia" charset="0"/>
              </a:rPr>
              <a:t>non-tender, no masses or HSM</a:t>
            </a:r>
          </a:p>
          <a:p>
            <a:pPr lvl="1"/>
            <a:endParaRPr lang="en-US" dirty="0">
              <a:latin typeface="Georgia" charset="0"/>
            </a:endParaRPr>
          </a:p>
          <a:p>
            <a:pPr lvl="1">
              <a:buFont typeface="Georgia" charset="0"/>
              <a:buNone/>
            </a:pPr>
            <a:endParaRPr lang="en-US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41"/>
          <p:cNvGrpSpPr>
            <a:grpSpLocks/>
          </p:cNvGrpSpPr>
          <p:nvPr/>
        </p:nvGrpSpPr>
        <p:grpSpPr bwMode="auto">
          <a:xfrm>
            <a:off x="2667000" y="2819400"/>
            <a:ext cx="6248400" cy="3619500"/>
            <a:chOff x="935038" y="1981200"/>
            <a:chExt cx="7089775" cy="3677706"/>
          </a:xfrm>
        </p:grpSpPr>
        <p:sp>
          <p:nvSpPr>
            <p:cNvPr id="48137" name="Rectangle 2"/>
            <p:cNvSpPr>
              <a:spLocks noChangeArrowheads="1"/>
            </p:cNvSpPr>
            <p:nvPr/>
          </p:nvSpPr>
          <p:spPr bwMode="auto">
            <a:xfrm>
              <a:off x="1968500" y="2514600"/>
              <a:ext cx="381000" cy="18557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8" name="Rectangle 3"/>
            <p:cNvSpPr>
              <a:spLocks noChangeArrowheads="1"/>
            </p:cNvSpPr>
            <p:nvPr/>
          </p:nvSpPr>
          <p:spPr bwMode="auto">
            <a:xfrm>
              <a:off x="4075113" y="2514600"/>
              <a:ext cx="381000" cy="18557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9" name="Rectangle 4"/>
            <p:cNvSpPr>
              <a:spLocks noChangeArrowheads="1"/>
            </p:cNvSpPr>
            <p:nvPr/>
          </p:nvSpPr>
          <p:spPr bwMode="auto">
            <a:xfrm>
              <a:off x="6248400" y="2170113"/>
              <a:ext cx="381000" cy="22002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Rectangle 5"/>
            <p:cNvSpPr>
              <a:spLocks noChangeArrowheads="1"/>
            </p:cNvSpPr>
            <p:nvPr/>
          </p:nvSpPr>
          <p:spPr bwMode="auto">
            <a:xfrm>
              <a:off x="2352675" y="2952750"/>
              <a:ext cx="381000" cy="1417638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1" name="Rectangle 6"/>
            <p:cNvSpPr>
              <a:spLocks noChangeArrowheads="1"/>
            </p:cNvSpPr>
            <p:nvPr/>
          </p:nvSpPr>
          <p:spPr bwMode="auto">
            <a:xfrm>
              <a:off x="4452938" y="3602038"/>
              <a:ext cx="381000" cy="76835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2" name="Rectangle 7"/>
            <p:cNvSpPr>
              <a:spLocks noChangeArrowheads="1"/>
            </p:cNvSpPr>
            <p:nvPr/>
          </p:nvSpPr>
          <p:spPr bwMode="auto">
            <a:xfrm>
              <a:off x="6623050" y="2673350"/>
              <a:ext cx="381000" cy="1697038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3" name="Rectangle 8"/>
            <p:cNvSpPr>
              <a:spLocks noChangeArrowheads="1"/>
            </p:cNvSpPr>
            <p:nvPr/>
          </p:nvSpPr>
          <p:spPr bwMode="auto">
            <a:xfrm>
              <a:off x="2730500" y="3309938"/>
              <a:ext cx="381000" cy="10604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4" name="Rectangle 9"/>
            <p:cNvSpPr>
              <a:spLocks noChangeArrowheads="1"/>
            </p:cNvSpPr>
            <p:nvPr/>
          </p:nvSpPr>
          <p:spPr bwMode="auto">
            <a:xfrm>
              <a:off x="4837113" y="4078288"/>
              <a:ext cx="381000" cy="2921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5" name="Rectangle 10"/>
            <p:cNvSpPr>
              <a:spLocks noChangeArrowheads="1"/>
            </p:cNvSpPr>
            <p:nvPr/>
          </p:nvSpPr>
          <p:spPr bwMode="auto">
            <a:xfrm>
              <a:off x="6997700" y="3243263"/>
              <a:ext cx="381000" cy="112712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6" name="Rectangle 11"/>
            <p:cNvSpPr>
              <a:spLocks noChangeArrowheads="1"/>
            </p:cNvSpPr>
            <p:nvPr/>
          </p:nvSpPr>
          <p:spPr bwMode="auto">
            <a:xfrm>
              <a:off x="3114675" y="4210050"/>
              <a:ext cx="381000" cy="16033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7" name="Rectangle 12"/>
            <p:cNvSpPr>
              <a:spLocks noChangeArrowheads="1"/>
            </p:cNvSpPr>
            <p:nvPr/>
          </p:nvSpPr>
          <p:spPr bwMode="auto">
            <a:xfrm>
              <a:off x="5211763" y="3998913"/>
              <a:ext cx="381000" cy="37147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8" name="Rectangle 13"/>
            <p:cNvSpPr>
              <a:spLocks noChangeArrowheads="1"/>
            </p:cNvSpPr>
            <p:nvPr/>
          </p:nvSpPr>
          <p:spPr bwMode="auto">
            <a:xfrm>
              <a:off x="7377113" y="4224338"/>
              <a:ext cx="381000" cy="14605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9" name="Freeform 14"/>
            <p:cNvSpPr>
              <a:spLocks/>
            </p:cNvSpPr>
            <p:nvPr/>
          </p:nvSpPr>
          <p:spPr bwMode="auto">
            <a:xfrm>
              <a:off x="1730375" y="2138363"/>
              <a:ext cx="6294438" cy="2232025"/>
            </a:xfrm>
            <a:custGeom>
              <a:avLst/>
              <a:gdLst>
                <a:gd name="T0" fmla="*/ 0 w 3965"/>
                <a:gd name="T1" fmla="*/ 0 h 1385"/>
                <a:gd name="T2" fmla="*/ 2147483647 w 3965"/>
                <a:gd name="T3" fmla="*/ 2147483647 h 1385"/>
                <a:gd name="T4" fmla="*/ 2147483647 w 3965"/>
                <a:gd name="T5" fmla="*/ 2147483647 h 1385"/>
                <a:gd name="T6" fmla="*/ 0 60000 65536"/>
                <a:gd name="T7" fmla="*/ 0 60000 65536"/>
                <a:gd name="T8" fmla="*/ 0 60000 65536"/>
                <a:gd name="T9" fmla="*/ 0 w 3965"/>
                <a:gd name="T10" fmla="*/ 0 h 1385"/>
                <a:gd name="T11" fmla="*/ 3965 w 3965"/>
                <a:gd name="T12" fmla="*/ 1385 h 1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65" h="1385">
                  <a:moveTo>
                    <a:pt x="0" y="0"/>
                  </a:moveTo>
                  <a:lnTo>
                    <a:pt x="8" y="1385"/>
                  </a:lnTo>
                  <a:lnTo>
                    <a:pt x="3965" y="1385"/>
                  </a:lnTo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50" name="Rectangle 15"/>
            <p:cNvSpPr>
              <a:spLocks noChangeArrowheads="1"/>
            </p:cNvSpPr>
            <p:nvPr/>
          </p:nvSpPr>
          <p:spPr bwMode="auto">
            <a:xfrm>
              <a:off x="2009653" y="5413780"/>
              <a:ext cx="193675" cy="14605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1" name="Rectangle 16"/>
            <p:cNvSpPr>
              <a:spLocks noChangeArrowheads="1"/>
            </p:cNvSpPr>
            <p:nvPr/>
          </p:nvSpPr>
          <p:spPr bwMode="auto">
            <a:xfrm>
              <a:off x="3234106" y="5413780"/>
              <a:ext cx="193675" cy="14605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2" name="Rectangle 17"/>
            <p:cNvSpPr>
              <a:spLocks noChangeArrowheads="1"/>
            </p:cNvSpPr>
            <p:nvPr/>
          </p:nvSpPr>
          <p:spPr bwMode="auto">
            <a:xfrm>
              <a:off x="4411909" y="5413780"/>
              <a:ext cx="193675" cy="1460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3" name="Rectangle 18"/>
            <p:cNvSpPr>
              <a:spLocks noChangeArrowheads="1"/>
            </p:cNvSpPr>
            <p:nvPr/>
          </p:nvSpPr>
          <p:spPr bwMode="auto">
            <a:xfrm>
              <a:off x="5805656" y="5400405"/>
              <a:ext cx="193675" cy="14605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154" name="Group 19"/>
            <p:cNvGrpSpPr>
              <a:grpSpLocks/>
            </p:cNvGrpSpPr>
            <p:nvPr/>
          </p:nvGrpSpPr>
          <p:grpSpPr bwMode="auto">
            <a:xfrm>
              <a:off x="1643063" y="2144713"/>
              <a:ext cx="100012" cy="1765300"/>
              <a:chOff x="935" y="1478"/>
              <a:chExt cx="75" cy="1112"/>
            </a:xfrm>
          </p:grpSpPr>
          <p:sp>
            <p:nvSpPr>
              <p:cNvPr id="48170" name="Line 20"/>
              <p:cNvSpPr>
                <a:spLocks noChangeShapeType="1"/>
              </p:cNvSpPr>
              <p:nvPr/>
            </p:nvSpPr>
            <p:spPr bwMode="auto">
              <a:xfrm flipH="1">
                <a:off x="935" y="1478"/>
                <a:ext cx="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8171" name="Line 21"/>
              <p:cNvSpPr>
                <a:spLocks noChangeShapeType="1"/>
              </p:cNvSpPr>
              <p:nvPr/>
            </p:nvSpPr>
            <p:spPr bwMode="auto">
              <a:xfrm flipH="1">
                <a:off x="935" y="1762"/>
                <a:ext cx="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8172" name="Line 22"/>
              <p:cNvSpPr>
                <a:spLocks noChangeShapeType="1"/>
              </p:cNvSpPr>
              <p:nvPr/>
            </p:nvSpPr>
            <p:spPr bwMode="auto">
              <a:xfrm flipH="1">
                <a:off x="935" y="2038"/>
                <a:ext cx="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8173" name="Line 23"/>
              <p:cNvSpPr>
                <a:spLocks noChangeShapeType="1"/>
              </p:cNvSpPr>
              <p:nvPr/>
            </p:nvSpPr>
            <p:spPr bwMode="auto">
              <a:xfrm flipH="1">
                <a:off x="935" y="2314"/>
                <a:ext cx="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8174" name="Line 24"/>
              <p:cNvSpPr>
                <a:spLocks noChangeShapeType="1"/>
              </p:cNvSpPr>
              <p:nvPr/>
            </p:nvSpPr>
            <p:spPr bwMode="auto">
              <a:xfrm flipH="1">
                <a:off x="935" y="2314"/>
                <a:ext cx="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8175" name="Line 25"/>
              <p:cNvSpPr>
                <a:spLocks noChangeShapeType="1"/>
              </p:cNvSpPr>
              <p:nvPr/>
            </p:nvSpPr>
            <p:spPr bwMode="auto">
              <a:xfrm flipH="1">
                <a:off x="935" y="2590"/>
                <a:ext cx="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8155" name="Text Box 26"/>
            <p:cNvSpPr txBox="1">
              <a:spLocks noChangeArrowheads="1"/>
            </p:cNvSpPr>
            <p:nvPr/>
          </p:nvSpPr>
          <p:spPr bwMode="auto">
            <a:xfrm>
              <a:off x="1200150" y="1981200"/>
              <a:ext cx="4794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/>
                <a:t>100</a:t>
              </a:r>
            </a:p>
          </p:txBody>
        </p:sp>
        <p:sp>
          <p:nvSpPr>
            <p:cNvPr id="48156" name="Text Box 27"/>
            <p:cNvSpPr txBox="1">
              <a:spLocks noChangeArrowheads="1"/>
            </p:cNvSpPr>
            <p:nvPr/>
          </p:nvSpPr>
          <p:spPr bwMode="auto">
            <a:xfrm>
              <a:off x="1298575" y="2447925"/>
              <a:ext cx="381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/>
                <a:t>80</a:t>
              </a:r>
            </a:p>
          </p:txBody>
        </p:sp>
        <p:sp>
          <p:nvSpPr>
            <p:cNvPr id="48157" name="Text Box 28"/>
            <p:cNvSpPr txBox="1">
              <a:spLocks noChangeArrowheads="1"/>
            </p:cNvSpPr>
            <p:nvPr/>
          </p:nvSpPr>
          <p:spPr bwMode="auto">
            <a:xfrm>
              <a:off x="1298575" y="2895600"/>
              <a:ext cx="381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/>
                <a:t>60</a:t>
              </a:r>
            </a:p>
          </p:txBody>
        </p:sp>
        <p:sp>
          <p:nvSpPr>
            <p:cNvPr id="48158" name="Text Box 29"/>
            <p:cNvSpPr txBox="1">
              <a:spLocks noChangeArrowheads="1"/>
            </p:cNvSpPr>
            <p:nvPr/>
          </p:nvSpPr>
          <p:spPr bwMode="auto">
            <a:xfrm>
              <a:off x="1298575" y="3305175"/>
              <a:ext cx="381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/>
                <a:t>40</a:t>
              </a:r>
            </a:p>
          </p:txBody>
        </p:sp>
        <p:sp>
          <p:nvSpPr>
            <p:cNvPr id="48159" name="Text Box 30"/>
            <p:cNvSpPr txBox="1">
              <a:spLocks noChangeArrowheads="1"/>
            </p:cNvSpPr>
            <p:nvPr/>
          </p:nvSpPr>
          <p:spPr bwMode="auto">
            <a:xfrm>
              <a:off x="1298575" y="3762375"/>
              <a:ext cx="381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/>
                <a:t>20</a:t>
              </a:r>
            </a:p>
          </p:txBody>
        </p:sp>
        <p:sp>
          <p:nvSpPr>
            <p:cNvPr id="48160" name="Text Box 31"/>
            <p:cNvSpPr txBox="1">
              <a:spLocks noChangeArrowheads="1"/>
            </p:cNvSpPr>
            <p:nvPr/>
          </p:nvSpPr>
          <p:spPr bwMode="auto">
            <a:xfrm>
              <a:off x="1397000" y="4210050"/>
              <a:ext cx="2825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/>
                <a:t>0</a:t>
              </a:r>
            </a:p>
          </p:txBody>
        </p:sp>
        <p:sp>
          <p:nvSpPr>
            <p:cNvPr id="48161" name="Text Box 32"/>
            <p:cNvSpPr txBox="1">
              <a:spLocks noChangeArrowheads="1"/>
            </p:cNvSpPr>
            <p:nvPr/>
          </p:nvSpPr>
          <p:spPr bwMode="auto">
            <a:xfrm>
              <a:off x="2452688" y="4371975"/>
              <a:ext cx="577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/>
                <a:t>0 </a:t>
              </a:r>
              <a:r>
                <a:rPr lang="en-US" sz="1400">
                  <a:cs typeface="Arial" charset="0"/>
                </a:rPr>
                <a:t>– 3</a:t>
              </a:r>
              <a:endParaRPr lang="en-US" sz="1400"/>
            </a:p>
          </p:txBody>
        </p:sp>
        <p:sp>
          <p:nvSpPr>
            <p:cNvPr id="48162" name="Text Box 33"/>
            <p:cNvSpPr txBox="1">
              <a:spLocks noChangeArrowheads="1"/>
            </p:cNvSpPr>
            <p:nvPr/>
          </p:nvSpPr>
          <p:spPr bwMode="auto">
            <a:xfrm>
              <a:off x="4530725" y="4371975"/>
              <a:ext cx="577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/>
                <a:t>4 </a:t>
              </a:r>
              <a:r>
                <a:rPr lang="en-US" sz="1400">
                  <a:cs typeface="Arial" charset="0"/>
                </a:rPr>
                <a:t>– 7</a:t>
              </a:r>
              <a:endParaRPr lang="en-US" sz="1400"/>
            </a:p>
          </p:txBody>
        </p:sp>
        <p:sp>
          <p:nvSpPr>
            <p:cNvPr id="48163" name="Text Box 34"/>
            <p:cNvSpPr txBox="1">
              <a:spLocks noChangeArrowheads="1"/>
            </p:cNvSpPr>
            <p:nvPr/>
          </p:nvSpPr>
          <p:spPr bwMode="auto">
            <a:xfrm>
              <a:off x="6680200" y="4371975"/>
              <a:ext cx="6762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/>
                <a:t>8 </a:t>
              </a:r>
              <a:r>
                <a:rPr lang="en-US" sz="1400">
                  <a:cs typeface="Arial" charset="0"/>
                </a:rPr>
                <a:t>– 12</a:t>
              </a:r>
              <a:endParaRPr lang="en-US" sz="1400"/>
            </a:p>
          </p:txBody>
        </p:sp>
        <p:sp>
          <p:nvSpPr>
            <p:cNvPr id="48164" name="Text Box 35"/>
            <p:cNvSpPr txBox="1">
              <a:spLocks noChangeArrowheads="1"/>
            </p:cNvSpPr>
            <p:nvPr/>
          </p:nvSpPr>
          <p:spPr bwMode="auto">
            <a:xfrm rot="-5400000">
              <a:off x="274638" y="3008313"/>
              <a:ext cx="16573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/>
                <a:t>Prevalence (%)</a:t>
              </a:r>
            </a:p>
          </p:txBody>
        </p:sp>
        <p:sp>
          <p:nvSpPr>
            <p:cNvPr id="48165" name="Text Box 36"/>
            <p:cNvSpPr txBox="1">
              <a:spLocks noChangeArrowheads="1"/>
            </p:cNvSpPr>
            <p:nvPr/>
          </p:nvSpPr>
          <p:spPr bwMode="auto">
            <a:xfrm>
              <a:off x="4006850" y="4667250"/>
              <a:ext cx="15525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/>
                <a:t>Age Class (y)</a:t>
              </a:r>
            </a:p>
          </p:txBody>
        </p:sp>
        <p:sp>
          <p:nvSpPr>
            <p:cNvPr id="48166" name="Text Box 37"/>
            <p:cNvSpPr txBox="1">
              <a:spLocks noChangeArrowheads="1"/>
            </p:cNvSpPr>
            <p:nvPr/>
          </p:nvSpPr>
          <p:spPr bwMode="auto">
            <a:xfrm>
              <a:off x="2179638" y="5314950"/>
              <a:ext cx="909792" cy="34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Ascaris</a:t>
              </a:r>
            </a:p>
          </p:txBody>
        </p:sp>
        <p:sp>
          <p:nvSpPr>
            <p:cNvPr id="48167" name="Text Box 38"/>
            <p:cNvSpPr txBox="1">
              <a:spLocks noChangeArrowheads="1"/>
            </p:cNvSpPr>
            <p:nvPr/>
          </p:nvSpPr>
          <p:spPr bwMode="auto">
            <a:xfrm>
              <a:off x="3370263" y="5314950"/>
              <a:ext cx="1066068" cy="34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Trichuris</a:t>
              </a:r>
            </a:p>
          </p:txBody>
        </p:sp>
        <p:sp>
          <p:nvSpPr>
            <p:cNvPr id="48168" name="Text Box 39"/>
            <p:cNvSpPr txBox="1">
              <a:spLocks noChangeArrowheads="1"/>
            </p:cNvSpPr>
            <p:nvPr/>
          </p:nvSpPr>
          <p:spPr bwMode="auto">
            <a:xfrm>
              <a:off x="4551363" y="5314950"/>
              <a:ext cx="1269925" cy="34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Hookworm</a:t>
              </a:r>
            </a:p>
          </p:txBody>
        </p:sp>
        <p:sp>
          <p:nvSpPr>
            <p:cNvPr id="48169" name="Text Box 40"/>
            <p:cNvSpPr txBox="1">
              <a:spLocks noChangeArrowheads="1"/>
            </p:cNvSpPr>
            <p:nvPr/>
          </p:nvSpPr>
          <p:spPr bwMode="auto">
            <a:xfrm>
              <a:off x="5913438" y="5314950"/>
              <a:ext cx="1484986" cy="34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Strongyloides</a:t>
              </a:r>
            </a:p>
          </p:txBody>
        </p:sp>
      </p:grpSp>
      <p:sp>
        <p:nvSpPr>
          <p:cNvPr id="21539" name="Rectangle 41"/>
          <p:cNvSpPr>
            <a:spLocks noChangeArrowheads="1"/>
          </p:cNvSpPr>
          <p:nvPr/>
        </p:nvSpPr>
        <p:spPr bwMode="auto">
          <a:xfrm>
            <a:off x="685800" y="685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3000" b="1" u="sng" dirty="0">
                <a:solidFill>
                  <a:schemeClr val="tx2"/>
                </a:solidFill>
                <a:latin typeface="+mj-lt"/>
                <a:ea typeface="+mn-ea"/>
              </a:rPr>
              <a:t>STHs &amp; </a:t>
            </a:r>
            <a:r>
              <a:rPr lang="en-US" sz="3000" b="1" u="sng" dirty="0" err="1">
                <a:solidFill>
                  <a:schemeClr val="tx2"/>
                </a:solidFill>
                <a:latin typeface="+mj-lt"/>
                <a:ea typeface="+mn-ea"/>
              </a:rPr>
              <a:t>Polyparasitism</a:t>
            </a:r>
            <a:r>
              <a:rPr lang="en-US" sz="3000" b="1" dirty="0">
                <a:solidFill>
                  <a:schemeClr val="tx2"/>
                </a:solidFill>
                <a:latin typeface="+mj-lt"/>
                <a:ea typeface="+mn-ea"/>
              </a:rPr>
              <a:t>: </a:t>
            </a:r>
            <a:r>
              <a:rPr lang="en-US" sz="3000" b="1" u="sng" dirty="0">
                <a:solidFill>
                  <a:schemeClr val="tx2"/>
                </a:solidFill>
                <a:latin typeface="+mj-lt"/>
                <a:ea typeface="+mn-ea"/>
              </a:rPr>
              <a:t>Guatemala</a:t>
            </a:r>
          </a:p>
        </p:txBody>
      </p:sp>
      <p:grpSp>
        <p:nvGrpSpPr>
          <p:cNvPr id="48132" name="Group 42"/>
          <p:cNvGrpSpPr>
            <a:grpSpLocks/>
          </p:cNvGrpSpPr>
          <p:nvPr/>
        </p:nvGrpSpPr>
        <p:grpSpPr bwMode="auto">
          <a:xfrm>
            <a:off x="0" y="2362200"/>
            <a:ext cx="2438400" cy="3581400"/>
            <a:chOff x="3200400" y="1752600"/>
            <a:chExt cx="2868613" cy="4495800"/>
          </a:xfrm>
        </p:grpSpPr>
        <p:pic>
          <p:nvPicPr>
            <p:cNvPr id="4813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752600"/>
              <a:ext cx="2868613" cy="4495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/>
            <p:cNvSpPr/>
            <p:nvPr/>
          </p:nvSpPr>
          <p:spPr>
            <a:xfrm>
              <a:off x="4212632" y="2774917"/>
              <a:ext cx="380988" cy="1096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028768" y="3582008"/>
              <a:ext cx="380988" cy="107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flipV="1">
              <a:off x="3364748" y="3394683"/>
              <a:ext cx="380988" cy="757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Intestinal Helminths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8915400" cy="38862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dirty="0">
                <a:latin typeface="Georgia" charset="0"/>
              </a:rPr>
              <a:t>Long-lived: often survive for years in host</a:t>
            </a:r>
          </a:p>
          <a:p>
            <a:pPr eaLnBrk="1" hangingPunct="1"/>
            <a:r>
              <a:rPr lang="en-US" dirty="0">
                <a:latin typeface="Georgia" charset="0"/>
              </a:rPr>
              <a:t>In general, do not reproduce within human host</a:t>
            </a:r>
          </a:p>
          <a:p>
            <a:pPr lvl="1" eaLnBrk="1" hangingPunct="1">
              <a:spcAft>
                <a:spcPts val="600"/>
              </a:spcAft>
            </a:pPr>
            <a:r>
              <a:rPr lang="en-US" sz="2400" dirty="0">
                <a:latin typeface="Georgia" charset="0"/>
              </a:rPr>
              <a:t>Exceptions: </a:t>
            </a:r>
            <a:r>
              <a:rPr lang="en-US" sz="2400" i="1" dirty="0" err="1">
                <a:latin typeface="Georgia" charset="0"/>
              </a:rPr>
              <a:t>Strongyloides</a:t>
            </a:r>
            <a:r>
              <a:rPr lang="en-US" sz="2400" dirty="0">
                <a:latin typeface="Georgia" charset="0"/>
              </a:rPr>
              <a:t> &amp;</a:t>
            </a:r>
            <a:r>
              <a:rPr lang="en-US" sz="2400" i="1" dirty="0">
                <a:latin typeface="Georgia" charset="0"/>
              </a:rPr>
              <a:t> </a:t>
            </a:r>
            <a:r>
              <a:rPr lang="en-US" sz="2400" i="1" dirty="0" err="1">
                <a:latin typeface="Georgia" charset="0"/>
              </a:rPr>
              <a:t>Echinococcus</a:t>
            </a:r>
            <a:endParaRPr lang="en-US" sz="2400" i="1" dirty="0">
              <a:latin typeface="Georgia" charset="0"/>
            </a:endParaRPr>
          </a:p>
          <a:p>
            <a:pPr eaLnBrk="1" hangingPunct="1"/>
            <a:r>
              <a:rPr lang="en-US" dirty="0">
                <a:latin typeface="Georgia" charset="0"/>
              </a:rPr>
              <a:t>Morbidity related to worm burden</a:t>
            </a:r>
          </a:p>
          <a:p>
            <a:pPr lvl="1" eaLnBrk="1" hangingPunct="1"/>
            <a:r>
              <a:rPr lang="en-US" sz="2400" dirty="0">
                <a:latin typeface="Georgia" charset="0"/>
              </a:rPr>
              <a:t>Light infections usually asymptomatic</a:t>
            </a:r>
          </a:p>
          <a:p>
            <a:pPr lvl="1" eaLnBrk="1" hangingPunct="1"/>
            <a:endParaRPr lang="en-US" dirty="0">
              <a:latin typeface="Georgia" charset="0"/>
            </a:endParaRPr>
          </a:p>
          <a:p>
            <a:pPr eaLnBrk="1" hangingPunct="1"/>
            <a:r>
              <a:rPr lang="en-US" b="1" dirty="0">
                <a:solidFill>
                  <a:srgbClr val="800000"/>
                </a:solidFill>
                <a:latin typeface="Georgia" charset="0"/>
              </a:rPr>
              <a:t>Eosinophilia</a:t>
            </a:r>
            <a:r>
              <a:rPr lang="en-US" dirty="0">
                <a:latin typeface="Georgia" charset="0"/>
              </a:rPr>
              <a:t>: tissue migration phases of helminths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069975"/>
          </a:xfrm>
        </p:spPr>
        <p:txBody>
          <a:bodyPr/>
          <a:lstStyle/>
          <a:p>
            <a:pPr eaLnBrk="1" hangingPunct="1"/>
            <a:r>
              <a:rPr lang="en-US" u="sng" dirty="0">
                <a:latin typeface="Trebuchet MS" charset="0"/>
              </a:rPr>
              <a:t>Intestinal </a:t>
            </a:r>
            <a:r>
              <a:rPr lang="en-US" u="sng" dirty="0" err="1">
                <a:latin typeface="Trebuchet MS" charset="0"/>
              </a:rPr>
              <a:t>Helminths</a:t>
            </a:r>
            <a:r>
              <a:rPr lang="en-US" dirty="0">
                <a:latin typeface="Trebuchet MS" charset="0"/>
              </a:rPr>
              <a:t>: </a:t>
            </a:r>
            <a:r>
              <a:rPr lang="en-US" u="sng" dirty="0">
                <a:latin typeface="Trebuchet MS" charset="0"/>
              </a:rPr>
              <a:t>Diagnosis</a:t>
            </a:r>
          </a:p>
        </p:txBody>
      </p:sp>
      <p:pic>
        <p:nvPicPr>
          <p:cNvPr id="50179" name="Picture 5" descr="EggSize_Fig6-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05000"/>
            <a:ext cx="8583612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6934200" y="6491288"/>
            <a:ext cx="1828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i="1"/>
              <a:t>www.dpd.cdc.gov/dpdx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0" y="355600"/>
            <a:ext cx="4953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u="sng" dirty="0">
                <a:solidFill>
                  <a:schemeClr val="accent1"/>
                </a:solidFill>
                <a:latin typeface="+mj-lt"/>
                <a:ea typeface="+mn-ea"/>
              </a:rPr>
              <a:t>Soil-transmitted Helminth Infections</a:t>
            </a:r>
          </a:p>
          <a:p>
            <a:pPr>
              <a:defRPr/>
            </a:pPr>
            <a:r>
              <a:rPr lang="en-US" sz="2000" dirty="0">
                <a:solidFill>
                  <a:schemeClr val="accent1"/>
                </a:solidFill>
                <a:latin typeface="+mj-lt"/>
                <a:ea typeface="+mn-ea"/>
              </a:rPr>
              <a:t>Stunting, Impaired Memory</a:t>
            </a:r>
          </a:p>
          <a:p>
            <a:pPr>
              <a:defRPr/>
            </a:pPr>
            <a:r>
              <a:rPr lang="en-US" sz="2000" dirty="0">
                <a:solidFill>
                  <a:schemeClr val="accent1"/>
                </a:solidFill>
                <a:latin typeface="+mj-lt"/>
                <a:ea typeface="+mn-ea"/>
              </a:rPr>
              <a:t>Decreased School Performance</a:t>
            </a:r>
          </a:p>
        </p:txBody>
      </p:sp>
      <p:grpSp>
        <p:nvGrpSpPr>
          <p:cNvPr id="51203" name="Group 26"/>
          <p:cNvGrpSpPr>
            <a:grpSpLocks/>
          </p:cNvGrpSpPr>
          <p:nvPr/>
        </p:nvGrpSpPr>
        <p:grpSpPr bwMode="auto">
          <a:xfrm>
            <a:off x="4419600" y="304800"/>
            <a:ext cx="4724400" cy="6477000"/>
            <a:chOff x="2566" y="48"/>
            <a:chExt cx="3146" cy="4128"/>
          </a:xfrm>
        </p:grpSpPr>
        <p:pic>
          <p:nvPicPr>
            <p:cNvPr id="5120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" y="48"/>
              <a:ext cx="3146" cy="41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1210" name="Text Box 17"/>
            <p:cNvSpPr txBox="1">
              <a:spLocks noChangeArrowheads="1"/>
            </p:cNvSpPr>
            <p:nvPr/>
          </p:nvSpPr>
          <p:spPr bwMode="auto">
            <a:xfrm>
              <a:off x="5232" y="2688"/>
              <a:ext cx="192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/>
                <a:t>6</a:t>
              </a:r>
            </a:p>
          </p:txBody>
        </p:sp>
        <p:sp>
          <p:nvSpPr>
            <p:cNvPr id="51211" name="Text Box 18"/>
            <p:cNvSpPr txBox="1">
              <a:spLocks noChangeArrowheads="1"/>
            </p:cNvSpPr>
            <p:nvPr/>
          </p:nvSpPr>
          <p:spPr bwMode="auto">
            <a:xfrm>
              <a:off x="5232" y="2928"/>
              <a:ext cx="19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/>
                <a:t>5</a:t>
              </a:r>
            </a:p>
          </p:txBody>
        </p:sp>
      </p:grpSp>
      <p:pic>
        <p:nvPicPr>
          <p:cNvPr id="51204" name="Picture 29" descr="Kempner pics 0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9" t="16852" r="19781"/>
          <a:stretch>
            <a:fillRect/>
          </a:stretch>
        </p:blipFill>
        <p:spPr bwMode="auto">
          <a:xfrm>
            <a:off x="762000" y="2057400"/>
            <a:ext cx="2514600" cy="4648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05" name="Group 2"/>
          <p:cNvGrpSpPr>
            <a:grpSpLocks/>
          </p:cNvGrpSpPr>
          <p:nvPr/>
        </p:nvGrpSpPr>
        <p:grpSpPr bwMode="auto">
          <a:xfrm>
            <a:off x="0" y="1524000"/>
            <a:ext cx="4419600" cy="228600"/>
            <a:chOff x="0" y="1008"/>
            <a:chExt cx="4032" cy="192"/>
          </a:xfrm>
        </p:grpSpPr>
        <p:sp>
          <p:nvSpPr>
            <p:cNvPr id="51207" name="Rectangle 3"/>
            <p:cNvSpPr>
              <a:spLocks noChangeArrowheads="1"/>
            </p:cNvSpPr>
            <p:nvPr/>
          </p:nvSpPr>
          <p:spPr bwMode="auto">
            <a:xfrm>
              <a:off x="0" y="1104"/>
              <a:ext cx="4032" cy="9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" name="Rectangle 4"/>
            <p:cNvSpPr>
              <a:spLocks noChangeArrowheads="1"/>
            </p:cNvSpPr>
            <p:nvPr/>
          </p:nvSpPr>
          <p:spPr bwMode="auto">
            <a:xfrm>
              <a:off x="0" y="1008"/>
              <a:ext cx="4032" cy="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87" name="Text Box 31"/>
          <p:cNvSpPr txBox="1">
            <a:spLocks noChangeArrowheads="1"/>
          </p:cNvSpPr>
          <p:nvPr/>
        </p:nvSpPr>
        <p:spPr bwMode="auto">
          <a:xfrm>
            <a:off x="4191000" y="2590800"/>
            <a:ext cx="4495800" cy="16859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Hookworm leads to </a:t>
            </a:r>
            <a:r>
              <a:rPr lang="en-US" sz="4000" b="1">
                <a:solidFill>
                  <a:schemeClr val="bg1"/>
                </a:solidFill>
              </a:rPr>
              <a:t>40% reduction</a:t>
            </a:r>
            <a:r>
              <a:rPr lang="en-US" sz="3200" b="1">
                <a:solidFill>
                  <a:schemeClr val="bg1"/>
                </a:solidFill>
              </a:rPr>
              <a:t> in future wage earnings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8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069975"/>
          </a:xfrm>
        </p:spPr>
        <p:txBody>
          <a:bodyPr/>
          <a:lstStyle/>
          <a:p>
            <a:pPr eaLnBrk="1" hangingPunct="1"/>
            <a:r>
              <a:rPr lang="en-US" i="1" u="sng">
                <a:latin typeface="Trebuchet MS" charset="0"/>
              </a:rPr>
              <a:t>Ascaris lumbricoides</a:t>
            </a:r>
            <a:r>
              <a:rPr lang="en-US">
                <a:latin typeface="Trebuchet MS" charset="0"/>
              </a:rPr>
              <a:t>: Roundworm</a:t>
            </a:r>
          </a:p>
        </p:txBody>
      </p:sp>
      <p:pic>
        <p:nvPicPr>
          <p:cNvPr id="522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40000"/>
            <a:ext cx="4332288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09738"/>
            <a:ext cx="3128963" cy="4614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Rectangle 8"/>
          <p:cNvSpPr>
            <a:spLocks noChangeArrowheads="1"/>
          </p:cNvSpPr>
          <p:nvPr/>
        </p:nvSpPr>
        <p:spPr bwMode="auto">
          <a:xfrm>
            <a:off x="2286000" y="2743200"/>
            <a:ext cx="5334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1447800" y="6553200"/>
            <a:ext cx="769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en-US" sz="1400" i="1" dirty="0">
                <a:latin typeface="+mn-lt"/>
                <a:ea typeface="+mn-ea"/>
              </a:rPr>
              <a:t>From: Despommier DD, </a:t>
            </a:r>
            <a:r>
              <a:rPr lang="en-US" sz="1400" i="1" dirty="0" err="1">
                <a:latin typeface="+mn-lt"/>
                <a:ea typeface="+mn-ea"/>
              </a:rPr>
              <a:t>Gwadz</a:t>
            </a:r>
            <a:r>
              <a:rPr lang="en-US" sz="1400" i="1" dirty="0">
                <a:latin typeface="+mn-lt"/>
                <a:ea typeface="+mn-ea"/>
              </a:rPr>
              <a:t> RW, Hotez PJ, </a:t>
            </a:r>
            <a:r>
              <a:rPr lang="en-US" sz="1400" i="1" dirty="0" err="1">
                <a:latin typeface="+mn-lt"/>
                <a:ea typeface="+mn-ea"/>
              </a:rPr>
              <a:t>Knirsch</a:t>
            </a:r>
            <a:r>
              <a:rPr lang="en-US" sz="1400" i="1" dirty="0">
                <a:latin typeface="+mn-lt"/>
                <a:ea typeface="+mn-ea"/>
              </a:rPr>
              <a:t> CA. Parasitic Diseases, 5th Ed., 2005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371600"/>
          </a:xfrm>
        </p:spPr>
        <p:txBody>
          <a:bodyPr/>
          <a:lstStyle/>
          <a:p>
            <a:pPr algn="ctr" eaLnBrk="1" hangingPunct="1"/>
            <a:r>
              <a:rPr lang="en-US" sz="3600" i="1" u="sng" dirty="0" err="1">
                <a:latin typeface="Trebuchet MS" charset="0"/>
              </a:rPr>
              <a:t>Ascaris</a:t>
            </a:r>
            <a:r>
              <a:rPr lang="en-US" sz="3600" i="1" u="sng" dirty="0">
                <a:latin typeface="Trebuchet MS" charset="0"/>
              </a:rPr>
              <a:t> </a:t>
            </a:r>
            <a:r>
              <a:rPr lang="en-US" sz="3600" i="1" u="sng" dirty="0" err="1">
                <a:latin typeface="Trebuchet MS" charset="0"/>
              </a:rPr>
              <a:t>lumbricoides</a:t>
            </a:r>
            <a:r>
              <a:rPr lang="en-US" sz="3600" dirty="0">
                <a:latin typeface="Trebuchet MS" charset="0"/>
              </a:rPr>
              <a:t> – </a:t>
            </a:r>
            <a:r>
              <a:rPr lang="en-US" sz="3600" u="sng" dirty="0">
                <a:latin typeface="Trebuchet MS" charset="0"/>
              </a:rPr>
              <a:t>Life Cycle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89063"/>
            <a:ext cx="5370513" cy="5468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200" y="4572000"/>
            <a:ext cx="2743200" cy="1338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u="sng" dirty="0">
                <a:latin typeface="+mn-lt"/>
                <a:ea typeface="+mn-ea"/>
              </a:rPr>
              <a:t>Adult worms</a:t>
            </a:r>
            <a:r>
              <a:rPr lang="en-US" dirty="0">
                <a:latin typeface="+mn-lt"/>
                <a:ea typeface="+mn-ea"/>
              </a:rPr>
              <a:t>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small intestine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20-40 cm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066800"/>
          </a:xfrm>
        </p:spPr>
        <p:txBody>
          <a:bodyPr/>
          <a:lstStyle/>
          <a:p>
            <a:pPr eaLnBrk="1" hangingPunct="1"/>
            <a:r>
              <a:rPr lang="en-US" i="1" u="sng">
                <a:latin typeface="Trebuchet MS" charset="0"/>
              </a:rPr>
              <a:t>Ascaris lumbricoides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u="sng" dirty="0">
                <a:latin typeface="Georgia" charset="0"/>
              </a:rPr>
              <a:t>Symptoms</a:t>
            </a:r>
            <a:r>
              <a:rPr lang="en-US" dirty="0">
                <a:latin typeface="Georgia" charset="0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>
                <a:latin typeface="Georgia" charset="0"/>
              </a:rPr>
              <a:t>Usually asymptomatic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u="sng" dirty="0">
                <a:latin typeface="Georgia" charset="0"/>
              </a:rPr>
              <a:t>Pulmonary phase</a:t>
            </a:r>
            <a:r>
              <a:rPr lang="en-US" sz="2800" dirty="0">
                <a:latin typeface="Georgia" charset="0"/>
              </a:rPr>
              <a:t>: </a:t>
            </a:r>
            <a:r>
              <a:rPr lang="en-US" sz="2800" dirty="0" err="1">
                <a:latin typeface="Georgia" charset="0"/>
              </a:rPr>
              <a:t>eosinophilic</a:t>
            </a:r>
            <a:r>
              <a:rPr lang="en-US" sz="2800" dirty="0">
                <a:latin typeface="Georgia" charset="0"/>
              </a:rPr>
              <a:t> pneumonitis</a:t>
            </a:r>
          </a:p>
          <a:p>
            <a:pPr lvl="2" eaLnBrk="1" hangingPunct="1">
              <a:lnSpc>
                <a:spcPct val="80000"/>
              </a:lnSpc>
            </a:pPr>
            <a:r>
              <a:rPr lang="ja-JP" altLang="en-US" dirty="0">
                <a:latin typeface="Georgia" charset="0"/>
              </a:rPr>
              <a:t>“</a:t>
            </a:r>
            <a:r>
              <a:rPr lang="en-US" dirty="0" err="1">
                <a:latin typeface="Georgia" charset="0"/>
              </a:rPr>
              <a:t>Loeffler</a:t>
            </a:r>
            <a:r>
              <a:rPr lang="ja-JP" altLang="en-US" dirty="0">
                <a:latin typeface="Georgia" charset="0"/>
              </a:rPr>
              <a:t>’</a:t>
            </a:r>
            <a:r>
              <a:rPr lang="en-US" dirty="0">
                <a:latin typeface="Georgia" charset="0"/>
              </a:rPr>
              <a:t>s pneumonitis</a:t>
            </a:r>
            <a:r>
              <a:rPr lang="ja-JP" altLang="en-US" dirty="0">
                <a:latin typeface="Georgia" charset="0"/>
              </a:rPr>
              <a:t>”</a:t>
            </a:r>
            <a:endParaRPr lang="en-US" dirty="0">
              <a:latin typeface="Georgia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latin typeface="Georgia" charset="0"/>
              </a:rPr>
              <a:t>Asthma-like symptoms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u="sng" dirty="0">
                <a:latin typeface="Georgia" charset="0"/>
              </a:rPr>
              <a:t>High worm burdens</a:t>
            </a:r>
            <a:r>
              <a:rPr lang="en-US" sz="2800" dirty="0">
                <a:latin typeface="Georgia" charset="0"/>
              </a:rPr>
              <a:t>: abdominal pain and intestinal obstruction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latin typeface="Georgia" charset="0"/>
              </a:rPr>
              <a:t>Major cause of </a:t>
            </a:r>
            <a:r>
              <a:rPr lang="ja-JP" altLang="en-US" dirty="0">
                <a:latin typeface="Georgia" charset="0"/>
              </a:rPr>
              <a:t>“</a:t>
            </a:r>
            <a:r>
              <a:rPr lang="en-US" dirty="0">
                <a:latin typeface="Georgia" charset="0"/>
              </a:rPr>
              <a:t>surgical abdomen</a:t>
            </a:r>
            <a:r>
              <a:rPr lang="ja-JP" altLang="en-US" dirty="0">
                <a:latin typeface="Georgia" charset="0"/>
              </a:rPr>
              <a:t>”</a:t>
            </a:r>
            <a:r>
              <a:rPr lang="en-US" dirty="0">
                <a:latin typeface="Georgia" charset="0"/>
              </a:rPr>
              <a:t> worldwide, esp. young children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u="sng" dirty="0">
                <a:latin typeface="Georgia" charset="0"/>
              </a:rPr>
              <a:t>Worm migration</a:t>
            </a:r>
            <a:r>
              <a:rPr lang="en-US" sz="2800" dirty="0">
                <a:latin typeface="Georgia" charset="0"/>
              </a:rPr>
              <a:t>: biliary obstruction &amp; oral expulsion 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latin typeface="Georgia" charset="0"/>
              </a:rPr>
              <a:t>Pancreatitis &amp; cholangitis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u="sng" dirty="0">
                <a:latin typeface="Georgia" charset="0"/>
              </a:rPr>
              <a:t>Chronic infection</a:t>
            </a:r>
            <a:r>
              <a:rPr lang="en-US" dirty="0">
                <a:latin typeface="Georgia" charset="0"/>
              </a:rPr>
              <a:t>: impaired nutrition &amp; </a:t>
            </a:r>
            <a:r>
              <a:rPr lang="en-US" dirty="0" smtClean="0">
                <a:latin typeface="Georgia" charset="0"/>
              </a:rPr>
              <a:t>growth</a:t>
            </a:r>
            <a:endParaRPr lang="en-US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9975"/>
          </a:xfrm>
        </p:spPr>
        <p:txBody>
          <a:bodyPr/>
          <a:lstStyle/>
          <a:p>
            <a:pPr algn="ctr"/>
            <a:r>
              <a:rPr lang="en-US" u="sng">
                <a:latin typeface="Trebuchet MS" charset="0"/>
              </a:rPr>
              <a:t>10-year old Kenyan Girl</a:t>
            </a:r>
          </a:p>
        </p:txBody>
      </p:sp>
      <p:pic>
        <p:nvPicPr>
          <p:cNvPr id="4608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374900"/>
            <a:ext cx="852011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6324600"/>
            <a:ext cx="502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i="1" dirty="0">
                <a:latin typeface="+mn-lt"/>
              </a:rPr>
              <a:t>NEJM 2013</a:t>
            </a:r>
          </a:p>
        </p:txBody>
      </p:sp>
    </p:spTree>
    <p:extLst>
      <p:ext uri="{BB962C8B-B14F-4D97-AF65-F5344CB8AC3E}">
        <p14:creationId xmlns:p14="http://schemas.microsoft.com/office/powerpoint/2010/main" val="122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2FF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"/>
          <a:stretch>
            <a:fillRect/>
          </a:stretch>
        </p:blipFill>
        <p:spPr bwMode="auto">
          <a:xfrm>
            <a:off x="2133600" y="228600"/>
            <a:ext cx="4953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pPr eaLnBrk="1" hangingPunct="1"/>
            <a:r>
              <a:rPr lang="en-US" i="1" u="sng">
                <a:latin typeface="Trebuchet MS" charset="0"/>
              </a:rPr>
              <a:t>Ascaris lumbricoides</a:t>
            </a:r>
            <a:endParaRPr lang="en-US">
              <a:latin typeface="Trebuchet MS" charset="0"/>
            </a:endParaRPr>
          </a:p>
        </p:txBody>
      </p:sp>
      <p:sp>
        <p:nvSpPr>
          <p:cNvPr id="57347" name="Content Placeholder 4"/>
          <p:cNvSpPr>
            <a:spLocks noGrp="1"/>
          </p:cNvSpPr>
          <p:nvPr>
            <p:ph idx="1"/>
          </p:nvPr>
        </p:nvSpPr>
        <p:spPr>
          <a:xfrm>
            <a:off x="228600" y="2249488"/>
            <a:ext cx="8763000" cy="4324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b="1" dirty="0">
                <a:latin typeface="Georgia" charset="0"/>
              </a:rPr>
              <a:t>Diagnosis: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>
                <a:latin typeface="Georgia" charset="0"/>
              </a:rPr>
              <a:t>Microscopic demonstration of ova in fecal sample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>
                <a:latin typeface="Georgia" charset="0"/>
              </a:rPr>
              <a:t>Adult worms (post-treatment or migration)</a:t>
            </a:r>
            <a:endParaRPr lang="en-US" sz="3200" dirty="0"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endParaRPr lang="en-US" dirty="0"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>
                <a:latin typeface="Georgia" charset="0"/>
              </a:rPr>
              <a:t>Treatment: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b="1" dirty="0">
                <a:latin typeface="Georgia" charset="0"/>
              </a:rPr>
              <a:t>Albendazole</a:t>
            </a:r>
            <a:r>
              <a:rPr lang="en-US" sz="2800" dirty="0">
                <a:latin typeface="Georgia" charset="0"/>
              </a:rPr>
              <a:t>, mebendazole, ivermectin, </a:t>
            </a:r>
            <a:r>
              <a:rPr lang="en-US" sz="2800" dirty="0" err="1">
                <a:latin typeface="Georgia" charset="0"/>
              </a:rPr>
              <a:t>pyrantel</a:t>
            </a:r>
            <a:r>
              <a:rPr lang="en-US" sz="2800" dirty="0">
                <a:latin typeface="Georgia" charset="0"/>
              </a:rPr>
              <a:t> </a:t>
            </a:r>
            <a:r>
              <a:rPr lang="en-US" sz="2800" dirty="0" err="1">
                <a:latin typeface="Georgia" charset="0"/>
              </a:rPr>
              <a:t>pamoate</a:t>
            </a:r>
            <a:r>
              <a:rPr lang="en-US" sz="2800" dirty="0">
                <a:latin typeface="Georgia" charset="0"/>
              </a:rPr>
              <a:t>, levamisole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>
                <a:latin typeface="Georgia" charset="0"/>
              </a:rPr>
              <a:t>Single-dose recommended by WHO</a:t>
            </a:r>
          </a:p>
          <a:p>
            <a:pPr eaLnBrk="1" hangingPunct="1"/>
            <a:endParaRPr lang="en-US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1066800"/>
          </a:xfrm>
        </p:spPr>
        <p:txBody>
          <a:bodyPr/>
          <a:lstStyle/>
          <a:p>
            <a:r>
              <a:rPr lang="en-US" u="sng" dirty="0" smtClean="0"/>
              <a:t>Labs</a:t>
            </a:r>
            <a:endParaRPr lang="en-US" u="sng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458200" cy="4821238"/>
          </a:xfrm>
        </p:spPr>
        <p:txBody>
          <a:bodyPr/>
          <a:lstStyle/>
          <a:p>
            <a:r>
              <a:rPr lang="en-US" dirty="0" err="1" smtClean="0">
                <a:latin typeface="Georgia" charset="0"/>
              </a:rPr>
              <a:t>Hgb</a:t>
            </a:r>
            <a:r>
              <a:rPr lang="en-US" dirty="0" smtClean="0">
                <a:latin typeface="Georgia" charset="0"/>
              </a:rPr>
              <a:t> 		10.7 </a:t>
            </a:r>
            <a:r>
              <a:rPr lang="en-US" dirty="0">
                <a:latin typeface="Georgia" charset="0"/>
              </a:rPr>
              <a:t>g/dl</a:t>
            </a:r>
          </a:p>
          <a:p>
            <a:r>
              <a:rPr lang="en-US" dirty="0" smtClean="0">
                <a:latin typeface="Georgia" charset="0"/>
              </a:rPr>
              <a:t>Platelets 		179 </a:t>
            </a:r>
            <a:r>
              <a:rPr lang="en-US" dirty="0">
                <a:latin typeface="Georgia" charset="0"/>
              </a:rPr>
              <a:t>x 10</a:t>
            </a:r>
            <a:r>
              <a:rPr lang="en-US" baseline="30000" dirty="0">
                <a:latin typeface="Georgia" charset="0"/>
              </a:rPr>
              <a:t>6</a:t>
            </a:r>
            <a:r>
              <a:rPr lang="en-US" dirty="0">
                <a:latin typeface="Georgia" charset="0"/>
              </a:rPr>
              <a:t>/mm</a:t>
            </a:r>
            <a:r>
              <a:rPr lang="en-US" baseline="30000" dirty="0">
                <a:latin typeface="Georgia" charset="0"/>
              </a:rPr>
              <a:t>3</a:t>
            </a:r>
          </a:p>
          <a:p>
            <a:r>
              <a:rPr lang="en-US" dirty="0" smtClean="0">
                <a:latin typeface="Georgia" charset="0"/>
              </a:rPr>
              <a:t>WBC 		5.37 </a:t>
            </a:r>
            <a:r>
              <a:rPr lang="en-US" dirty="0">
                <a:latin typeface="Georgia" charset="0"/>
              </a:rPr>
              <a:t>x 10</a:t>
            </a:r>
            <a:r>
              <a:rPr lang="en-US" baseline="30000" dirty="0">
                <a:latin typeface="Georgia" charset="0"/>
              </a:rPr>
              <a:t>3</a:t>
            </a:r>
            <a:r>
              <a:rPr lang="en-US" dirty="0">
                <a:latin typeface="Georgia" charset="0"/>
              </a:rPr>
              <a:t>/mm</a:t>
            </a:r>
            <a:r>
              <a:rPr lang="en-US" baseline="30000" dirty="0">
                <a:latin typeface="Georgia" charset="0"/>
              </a:rPr>
              <a:t>3</a:t>
            </a:r>
            <a:r>
              <a:rPr lang="en-US" dirty="0">
                <a:latin typeface="Georgia" charset="0"/>
              </a:rPr>
              <a:t> </a:t>
            </a:r>
          </a:p>
          <a:p>
            <a:pPr lvl="1"/>
            <a:r>
              <a:rPr lang="en-US" dirty="0">
                <a:latin typeface="Georgia" charset="0"/>
              </a:rPr>
              <a:t>N 39.5%, L 38.2%, E 16.9%, M 4.8%</a:t>
            </a:r>
          </a:p>
          <a:p>
            <a:pPr lvl="1"/>
            <a:endParaRPr lang="en-US" dirty="0">
              <a:latin typeface="Georgia" charset="0"/>
            </a:endParaRPr>
          </a:p>
          <a:p>
            <a:r>
              <a:rPr lang="en-US" dirty="0">
                <a:latin typeface="Georgia" charset="0"/>
              </a:rPr>
              <a:t>ALT, bilirubin, </a:t>
            </a:r>
            <a:r>
              <a:rPr lang="en-US" dirty="0" err="1">
                <a:latin typeface="Georgia" charset="0"/>
              </a:rPr>
              <a:t>creatinine</a:t>
            </a:r>
            <a:r>
              <a:rPr lang="en-US" dirty="0">
                <a:latin typeface="Georgia" charset="0"/>
              </a:rPr>
              <a:t>: normal</a:t>
            </a:r>
          </a:p>
          <a:p>
            <a:endParaRPr lang="en-US" dirty="0">
              <a:latin typeface="Georgia" charset="0"/>
            </a:endParaRPr>
          </a:p>
          <a:p>
            <a:endParaRPr lang="en-US" dirty="0">
              <a:latin typeface="Georgia" charset="0"/>
            </a:endParaRPr>
          </a:p>
          <a:p>
            <a:r>
              <a:rPr lang="en-US" dirty="0">
                <a:latin typeface="Georgia" charset="0"/>
              </a:rPr>
              <a:t>Tests?</a:t>
            </a:r>
          </a:p>
          <a:p>
            <a:r>
              <a:rPr lang="en-US" dirty="0">
                <a:latin typeface="Georgia" charset="0"/>
              </a:rPr>
              <a:t>Diagnosis?</a:t>
            </a:r>
          </a:p>
          <a:p>
            <a:endParaRPr lang="en-US" dirty="0">
              <a:latin typeface="Georgia" charset="0"/>
            </a:endParaRPr>
          </a:p>
          <a:p>
            <a:endParaRPr lang="en-US" dirty="0">
              <a:latin typeface="Georgia" charset="0"/>
            </a:endParaRPr>
          </a:p>
        </p:txBody>
      </p:sp>
      <p:pic>
        <p:nvPicPr>
          <p:cNvPr id="19459" name="Picture 4" descr="sto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3" r="5882"/>
          <a:stretch>
            <a:fillRect/>
          </a:stretch>
        </p:blipFill>
        <p:spPr bwMode="auto">
          <a:xfrm>
            <a:off x="6577013" y="1600200"/>
            <a:ext cx="25669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latin typeface="Trebuchet MS" charset="0"/>
              </a:rPr>
              <a:t>Fecal Microscopy Techniques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latin typeface="Georgia" charset="0"/>
              </a:rPr>
              <a:t>Wet mount</a:t>
            </a:r>
            <a:r>
              <a:rPr lang="en-US" dirty="0">
                <a:latin typeface="Georgia" charset="0"/>
              </a:rPr>
              <a:t>: saline or iodine solution</a:t>
            </a:r>
          </a:p>
          <a:p>
            <a:r>
              <a:rPr lang="en-US" u="sng" dirty="0">
                <a:latin typeface="Georgia" charset="0"/>
              </a:rPr>
              <a:t>Kato-Katz</a:t>
            </a:r>
            <a:r>
              <a:rPr lang="en-US" dirty="0">
                <a:latin typeface="Georgia" charset="0"/>
              </a:rPr>
              <a:t>: semi-quantitative</a:t>
            </a:r>
          </a:p>
          <a:p>
            <a:r>
              <a:rPr lang="en-US" u="sng" dirty="0">
                <a:latin typeface="Georgia" charset="0"/>
              </a:rPr>
              <a:t>Concentration techniques</a:t>
            </a:r>
            <a:r>
              <a:rPr lang="en-US" dirty="0">
                <a:latin typeface="Georgia" charset="0"/>
              </a:rPr>
              <a:t>:</a:t>
            </a:r>
          </a:p>
          <a:p>
            <a:pPr lvl="1"/>
            <a:r>
              <a:rPr lang="en-US" dirty="0">
                <a:latin typeface="Georgia" charset="0"/>
              </a:rPr>
              <a:t>Sedimentation (formalin-</a:t>
            </a:r>
            <a:r>
              <a:rPr lang="en-US" dirty="0" smtClean="0">
                <a:latin typeface="Georgia" charset="0"/>
              </a:rPr>
              <a:t>ethyl alcohol)</a:t>
            </a:r>
            <a:endParaRPr lang="en-US" dirty="0">
              <a:latin typeface="Georgia" charset="0"/>
            </a:endParaRPr>
          </a:p>
          <a:p>
            <a:pPr lvl="1"/>
            <a:r>
              <a:rPr lang="en-US" dirty="0">
                <a:latin typeface="Georgia" charset="0"/>
              </a:rPr>
              <a:t>Flotation (saturated salt)</a:t>
            </a:r>
          </a:p>
          <a:p>
            <a:pPr lvl="1"/>
            <a:endParaRPr lang="en-US" dirty="0">
              <a:latin typeface="Georgia" charset="0"/>
            </a:endParaRPr>
          </a:p>
          <a:p>
            <a:r>
              <a:rPr lang="en-US" u="sng" dirty="0">
                <a:latin typeface="Georgia" charset="0"/>
              </a:rPr>
              <a:t>Stains</a:t>
            </a:r>
            <a:r>
              <a:rPr lang="en-US" dirty="0">
                <a:latin typeface="Georgia" charset="0"/>
              </a:rPr>
              <a:t>: malachite green, iron-</a:t>
            </a:r>
            <a:r>
              <a:rPr lang="en-US" dirty="0" err="1">
                <a:latin typeface="Georgia" charset="0"/>
              </a:rPr>
              <a:t>hematoxylin</a:t>
            </a:r>
            <a:r>
              <a:rPr lang="en-US" dirty="0">
                <a:latin typeface="Georgia" charset="0"/>
              </a:rPr>
              <a:t>, </a:t>
            </a:r>
            <a:r>
              <a:rPr lang="en-US" dirty="0" err="1">
                <a:latin typeface="Georgia" charset="0"/>
              </a:rPr>
              <a:t>trichrome</a:t>
            </a:r>
            <a:endParaRPr lang="en-US" dirty="0">
              <a:latin typeface="Georgia" charset="0"/>
            </a:endParaRPr>
          </a:p>
          <a:p>
            <a:endParaRPr lang="en-US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7625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2388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/>
          <a:stretch>
            <a:fillRect/>
          </a:stretch>
        </p:blipFill>
        <p:spPr bwMode="auto">
          <a:xfrm>
            <a:off x="457200" y="5334000"/>
            <a:ext cx="2667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81400" y="5867400"/>
            <a:ext cx="5562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rgbClr val="800000"/>
                </a:solidFill>
                <a:latin typeface="+mn-lt"/>
                <a:ea typeface="+mn-ea"/>
              </a:rPr>
              <a:t>Kato-Katz Fecal Smear Technique</a:t>
            </a:r>
          </a:p>
        </p:txBody>
      </p:sp>
      <p:sp>
        <p:nvSpPr>
          <p:cNvPr id="12" name="Right Arrow 11"/>
          <p:cNvSpPr/>
          <p:nvPr/>
        </p:nvSpPr>
        <p:spPr>
          <a:xfrm rot="5400000">
            <a:off x="1581150" y="4895850"/>
            <a:ext cx="3429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3505200" y="3581400"/>
            <a:ext cx="1752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Bent-Up Arrow 14"/>
          <p:cNvSpPr/>
          <p:nvPr/>
        </p:nvSpPr>
        <p:spPr>
          <a:xfrm rot="10800000" flipH="1">
            <a:off x="7848600" y="1219200"/>
            <a:ext cx="990600" cy="1143000"/>
          </a:xfrm>
          <a:prstGeom prst="bentUpArrow">
            <a:avLst>
              <a:gd name="adj1" fmla="val 25000"/>
              <a:gd name="adj2" fmla="val 2587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581400" y="12192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47434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14600"/>
            <a:ext cx="28575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914400"/>
            <a:ext cx="80010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u="sng" dirty="0">
                <a:solidFill>
                  <a:srgbClr val="800000"/>
                </a:solidFill>
                <a:latin typeface="+mj-lt"/>
                <a:ea typeface="+mn-ea"/>
              </a:rPr>
              <a:t>Formalin Ether Sedimentation Technique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9975"/>
          </a:xfrm>
        </p:spPr>
        <p:txBody>
          <a:bodyPr/>
          <a:lstStyle/>
          <a:p>
            <a:pPr eaLnBrk="1" hangingPunct="1"/>
            <a:r>
              <a:rPr lang="en-US" i="1" u="sng">
                <a:latin typeface="Trebuchet MS" charset="0"/>
              </a:rPr>
              <a:t>Ascaris lumbricoides</a:t>
            </a:r>
          </a:p>
        </p:txBody>
      </p:sp>
      <p:pic>
        <p:nvPicPr>
          <p:cNvPr id="6144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514667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6400800" y="6488113"/>
            <a:ext cx="274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>
                <a:latin typeface="+mn-lt"/>
                <a:ea typeface="+mn-ea"/>
              </a:rPr>
              <a:t>www.dpd.cdc.gov/dpdx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410200"/>
            <a:ext cx="4343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 Eggs extremely hardy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 Female: 200,000 eggs/day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04800" y="990600"/>
            <a:ext cx="3429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u="sng" dirty="0"/>
              <a:t>Life Cycle of </a:t>
            </a:r>
            <a:r>
              <a:rPr lang="en-US" sz="2800" b="1" i="1" u="sng" dirty="0" err="1"/>
              <a:t>Trichuris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trichiura</a:t>
            </a:r>
            <a:r>
              <a:rPr lang="en-US" sz="2800" b="1" i="1" dirty="0"/>
              <a:t>:</a:t>
            </a:r>
          </a:p>
          <a:p>
            <a:pPr algn="ctr" eaLnBrk="1" hangingPunct="1"/>
            <a:endParaRPr lang="en-US" sz="2800" b="1" dirty="0"/>
          </a:p>
          <a:p>
            <a:pPr algn="ctr" eaLnBrk="1" hangingPunct="1"/>
            <a:r>
              <a:rPr lang="ja-JP" altLang="en-US" sz="2800" b="1" dirty="0"/>
              <a:t>“</a:t>
            </a:r>
            <a:r>
              <a:rPr lang="en-US" sz="2800" b="1" dirty="0">
                <a:solidFill>
                  <a:srgbClr val="800000"/>
                </a:solidFill>
              </a:rPr>
              <a:t>Whipworm</a:t>
            </a:r>
            <a:r>
              <a:rPr lang="ja-JP" altLang="en-US" sz="2800" b="1" dirty="0"/>
              <a:t>”</a:t>
            </a:r>
            <a:endParaRPr lang="en-US" sz="2800" b="1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7159"/>
            <a:ext cx="4724400" cy="678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572000"/>
            <a:ext cx="4800600" cy="175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>
                <a:latin typeface="+mn-lt"/>
                <a:ea typeface="+mn-ea"/>
              </a:rPr>
              <a:t>Adult worms</a:t>
            </a:r>
            <a:r>
              <a:rPr lang="en-US" dirty="0">
                <a:latin typeface="+mn-lt"/>
                <a:ea typeface="+mn-ea"/>
              </a:rPr>
              <a:t>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</a:t>
            </a:r>
            <a:r>
              <a:rPr lang="en-US" dirty="0" smtClean="0">
                <a:latin typeface="+mn-lt"/>
                <a:ea typeface="+mn-ea"/>
              </a:rPr>
              <a:t>Colon</a:t>
            </a:r>
            <a:endParaRPr lang="en-US" dirty="0">
              <a:latin typeface="+mn-lt"/>
              <a:ea typeface="+mn-ea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</a:t>
            </a:r>
            <a:r>
              <a:rPr lang="en-US" dirty="0" smtClean="0">
                <a:latin typeface="+mn-lt"/>
                <a:ea typeface="+mn-ea"/>
              </a:rPr>
              <a:t>Up </a:t>
            </a:r>
            <a:r>
              <a:rPr lang="en-US" dirty="0">
                <a:latin typeface="+mn-lt"/>
                <a:ea typeface="+mn-ea"/>
              </a:rPr>
              <a:t>to 4 cm long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</a:t>
            </a:r>
            <a:r>
              <a:rPr lang="en-US" dirty="0" smtClean="0">
                <a:latin typeface="+mn-lt"/>
                <a:ea typeface="+mn-ea"/>
              </a:rPr>
              <a:t>Females </a:t>
            </a:r>
            <a:r>
              <a:rPr lang="en-US" dirty="0">
                <a:latin typeface="+mn-lt"/>
                <a:ea typeface="+mn-ea"/>
              </a:rPr>
              <a:t>lay 4-20K eggs/day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757363" y="609600"/>
            <a:ext cx="5634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u="sng">
                <a:solidFill>
                  <a:schemeClr val="tx2"/>
                </a:solidFill>
              </a:rPr>
              <a:t>Adult Male/Female </a:t>
            </a:r>
            <a:r>
              <a:rPr lang="en-US" sz="2400" b="1" i="1" u="sng">
                <a:solidFill>
                  <a:schemeClr val="tx2"/>
                </a:solidFill>
              </a:rPr>
              <a:t>Trichuris Trichiura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1814513" y="1143000"/>
          <a:ext cx="5513387" cy="536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Image" r:id="rId3" imgW="5997968" imgH="5552997" progId="Photoshop.Image.6">
                  <p:embed/>
                </p:oleObj>
              </mc:Choice>
              <mc:Fallback>
                <p:oleObj name="Image" r:id="rId3" imgW="5997968" imgH="5552997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73" t="3345"/>
                      <a:stretch>
                        <a:fillRect/>
                      </a:stretch>
                    </p:blipFill>
                    <p:spPr bwMode="auto">
                      <a:xfrm>
                        <a:off x="1814513" y="1143000"/>
                        <a:ext cx="5513387" cy="536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i="1" u="sng">
                <a:latin typeface="Trebuchet MS" charset="0"/>
              </a:rPr>
              <a:t>Trichuris trichiura</a:t>
            </a:r>
          </a:p>
        </p:txBody>
      </p:sp>
      <p:pic>
        <p:nvPicPr>
          <p:cNvPr id="63491" name="Picture 5" descr="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848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1828800" y="6324600"/>
            <a:ext cx="701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i="1" dirty="0">
                <a:latin typeface="+mn-lt"/>
                <a:ea typeface="+mn-ea"/>
              </a:rPr>
              <a:t>Courtesy of R. Pearson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3600" u="sng" dirty="0">
                <a:latin typeface="Trebuchet MS" charset="0"/>
              </a:rPr>
              <a:t>Whipworm</a:t>
            </a:r>
            <a:r>
              <a:rPr lang="en-US" sz="3600" dirty="0">
                <a:latin typeface="Trebuchet MS" charset="0"/>
              </a:rPr>
              <a:t>: </a:t>
            </a:r>
            <a:r>
              <a:rPr lang="en-US" sz="3600" i="1" u="sng" dirty="0" err="1">
                <a:latin typeface="Trebuchet MS" charset="0"/>
              </a:rPr>
              <a:t>Trichuris</a:t>
            </a:r>
            <a:r>
              <a:rPr lang="en-US" sz="3600" i="1" u="sng" dirty="0">
                <a:latin typeface="Trebuchet MS" charset="0"/>
              </a:rPr>
              <a:t> </a:t>
            </a:r>
            <a:r>
              <a:rPr lang="en-US" sz="3600" i="1" u="sng" dirty="0" err="1">
                <a:latin typeface="Trebuchet MS" charset="0"/>
              </a:rPr>
              <a:t>trichiuria</a:t>
            </a:r>
            <a:endParaRPr lang="en-US" sz="3600" i="1" u="sng" dirty="0">
              <a:latin typeface="Trebuchet MS" charset="0"/>
            </a:endParaRPr>
          </a:p>
        </p:txBody>
      </p:sp>
      <p:pic>
        <p:nvPicPr>
          <p:cNvPr id="64515" name="Picture 3" descr="2FF47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066800"/>
            <a:ext cx="4937125" cy="57912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u="sng">
                <a:latin typeface="Trebuchet MS" charset="0"/>
              </a:rPr>
              <a:t>Clinical Sequelae of Trichuriasis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Georgia" charset="0"/>
            </a:endParaRPr>
          </a:p>
          <a:p>
            <a:pPr eaLnBrk="1" hangingPunct="1"/>
            <a:r>
              <a:rPr lang="en-US" i="1">
                <a:latin typeface="Georgia" charset="0"/>
              </a:rPr>
              <a:t>Trichuris</a:t>
            </a:r>
            <a:r>
              <a:rPr lang="en-US">
                <a:latin typeface="Georgia" charset="0"/>
              </a:rPr>
              <a:t> Dysentery Syndrome</a:t>
            </a:r>
          </a:p>
          <a:p>
            <a:pPr eaLnBrk="1" hangingPunct="1"/>
            <a:r>
              <a:rPr lang="en-US" i="1">
                <a:latin typeface="Georgia" charset="0"/>
              </a:rPr>
              <a:t>Trichuris</a:t>
            </a:r>
            <a:r>
              <a:rPr lang="en-US">
                <a:latin typeface="Georgia" charset="0"/>
              </a:rPr>
              <a:t> colitis</a:t>
            </a:r>
          </a:p>
          <a:p>
            <a:pPr eaLnBrk="1" hangingPunct="1"/>
            <a:r>
              <a:rPr lang="en-US">
                <a:latin typeface="Georgia" charset="0"/>
              </a:rPr>
              <a:t>Rectal prolapse</a:t>
            </a:r>
          </a:p>
          <a:p>
            <a:pPr eaLnBrk="1" hangingPunct="1"/>
            <a:endParaRPr lang="en-US">
              <a:latin typeface="Georgia" charset="0"/>
            </a:endParaRPr>
          </a:p>
          <a:p>
            <a:pPr eaLnBrk="1" hangingPunct="1"/>
            <a:r>
              <a:rPr lang="en-US">
                <a:latin typeface="Georgia" charset="0"/>
              </a:rPr>
              <a:t>Usually only seen with heavy infections</a:t>
            </a:r>
          </a:p>
          <a:p>
            <a:pPr eaLnBrk="1" hangingPunct="1"/>
            <a:r>
              <a:rPr lang="en-US">
                <a:latin typeface="Georgia" charset="0"/>
              </a:rPr>
              <a:t>Light infections asymptomatic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447800" y="990600"/>
            <a:ext cx="6488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>
                <a:solidFill>
                  <a:schemeClr val="tx2"/>
                </a:solidFill>
                <a:latin typeface="+mj-lt"/>
                <a:ea typeface="+mn-ea"/>
              </a:rPr>
              <a:t>Rectal </a:t>
            </a:r>
            <a:r>
              <a:rPr lang="en-US" sz="3200" b="1" u="sng" dirty="0" err="1">
                <a:solidFill>
                  <a:schemeClr val="tx2"/>
                </a:solidFill>
                <a:latin typeface="+mj-lt"/>
                <a:ea typeface="+mn-ea"/>
              </a:rPr>
              <a:t>Prolapse</a:t>
            </a:r>
            <a:r>
              <a:rPr lang="en-US" sz="3200" b="1" u="sng" dirty="0">
                <a:solidFill>
                  <a:schemeClr val="tx2"/>
                </a:solidFill>
                <a:latin typeface="+mj-lt"/>
                <a:ea typeface="+mn-ea"/>
              </a:rPr>
              <a:t> from </a:t>
            </a:r>
            <a:r>
              <a:rPr lang="en-US" sz="3200" b="1" u="sng" dirty="0" err="1">
                <a:solidFill>
                  <a:schemeClr val="tx2"/>
                </a:solidFill>
                <a:latin typeface="+mj-lt"/>
                <a:ea typeface="+mn-ea"/>
              </a:rPr>
              <a:t>Trichuriasis</a:t>
            </a:r>
            <a:endParaRPr lang="en-US" sz="3200" b="1" u="sng" dirty="0">
              <a:solidFill>
                <a:schemeClr val="tx2"/>
              </a:solidFill>
              <a:latin typeface="+mj-lt"/>
              <a:ea typeface="+mn-ea"/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52400" y="2170113"/>
          <a:ext cx="4916488" cy="324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Image" r:id="rId3" imgW="8612936" imgH="5674907" progId="Photoshop.Image.6">
                  <p:embed/>
                </p:oleObj>
              </mc:Choice>
              <mc:Fallback>
                <p:oleObj name="Image" r:id="rId3" imgW="8612936" imgH="5674907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170113"/>
                        <a:ext cx="4916488" cy="324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362200"/>
            <a:ext cx="4000500" cy="2700338"/>
          </a:xfrm>
          <a:noFill/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066800"/>
          </a:xfrm>
        </p:spPr>
        <p:txBody>
          <a:bodyPr/>
          <a:lstStyle/>
          <a:p>
            <a:pPr eaLnBrk="1" hangingPunct="1"/>
            <a:r>
              <a:rPr lang="en-US" i="1" u="sng">
                <a:latin typeface="Trebuchet MS" charset="0"/>
              </a:rPr>
              <a:t>Trichuris trichiura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516438"/>
          </a:xfrm>
        </p:spPr>
        <p:txBody>
          <a:bodyPr/>
          <a:lstStyle/>
          <a:p>
            <a:pPr eaLnBrk="1" hangingPunct="1"/>
            <a:r>
              <a:rPr lang="en-US" b="1" dirty="0">
                <a:latin typeface="Georgia" charset="0"/>
              </a:rPr>
              <a:t>Diagnosis</a:t>
            </a:r>
            <a:r>
              <a:rPr lang="en-US" dirty="0">
                <a:latin typeface="Georgia" charset="0"/>
              </a:rPr>
              <a:t>: eggs in feces</a:t>
            </a:r>
          </a:p>
          <a:p>
            <a:pPr eaLnBrk="1" hangingPunct="1"/>
            <a:endParaRPr lang="en-US" b="1" dirty="0">
              <a:latin typeface="Georgia" charset="0"/>
            </a:endParaRPr>
          </a:p>
          <a:p>
            <a:pPr eaLnBrk="1" hangingPunct="1"/>
            <a:endParaRPr lang="en-US" b="1" dirty="0" smtClean="0">
              <a:latin typeface="Georgia" charset="0"/>
            </a:endParaRPr>
          </a:p>
          <a:p>
            <a:pPr eaLnBrk="1" hangingPunct="1"/>
            <a:endParaRPr lang="en-US" b="1" dirty="0">
              <a:latin typeface="Georgia" charset="0"/>
            </a:endParaRPr>
          </a:p>
          <a:p>
            <a:pPr eaLnBrk="1" hangingPunct="1"/>
            <a:endParaRPr lang="en-US" b="1" dirty="0" smtClean="0">
              <a:latin typeface="Georgia" charset="0"/>
            </a:endParaRPr>
          </a:p>
          <a:p>
            <a:pPr eaLnBrk="1" hangingPunct="1"/>
            <a:endParaRPr lang="en-US" b="1" dirty="0">
              <a:latin typeface="Georgia" charset="0"/>
            </a:endParaRPr>
          </a:p>
          <a:p>
            <a:pPr eaLnBrk="1" hangingPunct="1"/>
            <a:r>
              <a:rPr lang="en-US" b="1" dirty="0" smtClean="0">
                <a:latin typeface="Georgia" charset="0"/>
              </a:rPr>
              <a:t>Treatment</a:t>
            </a:r>
            <a:r>
              <a:rPr lang="en-US" dirty="0">
                <a:latin typeface="Georgia" charset="0"/>
              </a:rPr>
              <a:t>:</a:t>
            </a:r>
          </a:p>
          <a:p>
            <a:pPr lvl="1" eaLnBrk="1" hangingPunct="1"/>
            <a:r>
              <a:rPr lang="en-US" dirty="0">
                <a:latin typeface="Georgia" charset="0"/>
              </a:rPr>
              <a:t>Albendazole, mebendazole, </a:t>
            </a:r>
            <a:r>
              <a:rPr lang="en-US" dirty="0" err="1">
                <a:latin typeface="Georgia" charset="0"/>
              </a:rPr>
              <a:t>ivermectin</a:t>
            </a:r>
            <a:endParaRPr lang="en-US" dirty="0">
              <a:latin typeface="Georgia" charset="0"/>
            </a:endParaRPr>
          </a:p>
          <a:p>
            <a:pPr lvl="2" eaLnBrk="1" hangingPunct="1"/>
            <a:r>
              <a:rPr lang="en-US" dirty="0">
                <a:latin typeface="Georgia" charset="0"/>
              </a:rPr>
              <a:t>3 days for heavy infections</a:t>
            </a:r>
          </a:p>
        </p:txBody>
      </p:sp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1200"/>
            <a:ext cx="2860675" cy="286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066800"/>
          </a:xfrm>
        </p:spPr>
        <p:txBody>
          <a:bodyPr/>
          <a:lstStyle/>
          <a:p>
            <a:r>
              <a:rPr lang="en-US" u="sng" dirty="0" smtClean="0"/>
              <a:t>Case Presentation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324350"/>
          </a:xfrm>
        </p:spPr>
        <p:txBody>
          <a:bodyPr/>
          <a:lstStyle/>
          <a:p>
            <a:r>
              <a:rPr lang="en-US" dirty="0" smtClean="0"/>
              <a:t>4-year old girl in rural Brazil</a:t>
            </a:r>
          </a:p>
          <a:p>
            <a:r>
              <a:rPr lang="en-US" dirty="0" smtClean="0"/>
              <a:t>Brought to clinic because of months of increasing listlessness and fatigue</a:t>
            </a:r>
          </a:p>
          <a:p>
            <a:r>
              <a:rPr lang="en-US" dirty="0" smtClean="0"/>
              <a:t>On exam: conjunctival and palmar pallor</a:t>
            </a:r>
          </a:p>
          <a:p>
            <a:pPr lvl="1"/>
            <a:r>
              <a:rPr lang="en-US" dirty="0" smtClean="0"/>
              <a:t>Abdominal exam normal, no masses</a:t>
            </a:r>
          </a:p>
          <a:p>
            <a:pPr lvl="1"/>
            <a:r>
              <a:rPr lang="en-US" dirty="0" smtClean="0"/>
              <a:t>Cardiac exam normal</a:t>
            </a:r>
            <a:endParaRPr lang="en-US" dirty="0"/>
          </a:p>
          <a:p>
            <a:r>
              <a:rPr lang="en-US" dirty="0" smtClean="0"/>
              <a:t>Portable </a:t>
            </a:r>
            <a:r>
              <a:rPr lang="en-US" dirty="0" err="1" smtClean="0"/>
              <a:t>hemoglobinometer</a:t>
            </a:r>
            <a:r>
              <a:rPr lang="en-US" dirty="0" smtClean="0"/>
              <a:t>: </a:t>
            </a:r>
            <a:r>
              <a:rPr lang="en-US" dirty="0" err="1" smtClean="0"/>
              <a:t>Hgb</a:t>
            </a:r>
            <a:r>
              <a:rPr lang="en-US" dirty="0" smtClean="0"/>
              <a:t> 6.4 g/dl</a:t>
            </a:r>
          </a:p>
          <a:p>
            <a:endParaRPr lang="en-US" dirty="0"/>
          </a:p>
          <a:p>
            <a:r>
              <a:rPr lang="en-US" dirty="0" smtClean="0"/>
              <a:t>Tests? </a:t>
            </a:r>
          </a:p>
          <a:p>
            <a:r>
              <a:rPr lang="en-US" dirty="0" smtClean="0"/>
              <a:t>Differential?</a:t>
            </a:r>
          </a:p>
        </p:txBody>
      </p:sp>
    </p:spTree>
    <p:extLst>
      <p:ext uri="{BB962C8B-B14F-4D97-AF65-F5344CB8AC3E}">
        <p14:creationId xmlns:p14="http://schemas.microsoft.com/office/powerpoint/2010/main" val="3304368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Hookworm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eorgia" charset="0"/>
              </a:rPr>
              <a:t>Intestinal nematode</a:t>
            </a:r>
          </a:p>
          <a:p>
            <a:pPr eaLnBrk="1" hangingPunct="1"/>
            <a:r>
              <a:rPr lang="en-US">
                <a:latin typeface="Georgia" charset="0"/>
              </a:rPr>
              <a:t>Soil-transmitted helminth</a:t>
            </a:r>
          </a:p>
          <a:p>
            <a:pPr eaLnBrk="1" hangingPunct="1"/>
            <a:r>
              <a:rPr lang="en-US">
                <a:latin typeface="Georgia" charset="0"/>
              </a:rPr>
              <a:t>2 human hookworms:</a:t>
            </a:r>
          </a:p>
          <a:p>
            <a:pPr lvl="1" eaLnBrk="1" hangingPunct="1"/>
            <a:r>
              <a:rPr lang="en-US" b="1" i="1">
                <a:latin typeface="Georgia" charset="0"/>
              </a:rPr>
              <a:t>Necator americanus</a:t>
            </a:r>
          </a:p>
          <a:p>
            <a:pPr lvl="1" eaLnBrk="1" hangingPunct="1"/>
            <a:r>
              <a:rPr lang="en-US" b="1" i="1">
                <a:latin typeface="Georgia" charset="0"/>
              </a:rPr>
              <a:t>Ancylostoma duodenale</a:t>
            </a:r>
          </a:p>
          <a:p>
            <a:pPr eaLnBrk="1" hangingPunct="1"/>
            <a:r>
              <a:rPr lang="en-US">
                <a:latin typeface="Georgia" charset="0"/>
              </a:rPr>
              <a:t>Infection is chronic:</a:t>
            </a:r>
          </a:p>
          <a:p>
            <a:pPr lvl="1" eaLnBrk="1" hangingPunct="1"/>
            <a:r>
              <a:rPr lang="en-US" i="1">
                <a:latin typeface="Georgia" charset="0"/>
              </a:rPr>
              <a:t>A. duodenale</a:t>
            </a:r>
            <a:r>
              <a:rPr lang="en-US">
                <a:latin typeface="Georgia" charset="0"/>
              </a:rPr>
              <a:t>: 1 year</a:t>
            </a:r>
          </a:p>
          <a:p>
            <a:pPr lvl="1" eaLnBrk="1" hangingPunct="1"/>
            <a:r>
              <a:rPr lang="en-US" i="1">
                <a:latin typeface="Georgia" charset="0"/>
              </a:rPr>
              <a:t>N. americanus</a:t>
            </a:r>
            <a:r>
              <a:rPr lang="en-US">
                <a:latin typeface="Georgia" charset="0"/>
              </a:rPr>
              <a:t>: 3-5 years</a:t>
            </a:r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43200"/>
            <a:ext cx="32686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7"/>
          <p:cNvSpPr txBox="1">
            <a:spLocks noChangeArrowheads="1"/>
          </p:cNvSpPr>
          <p:nvPr/>
        </p:nvSpPr>
        <p:spPr bwMode="auto">
          <a:xfrm>
            <a:off x="974725" y="1249363"/>
            <a:ext cx="5651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L3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AutoShap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600" u="sng">
                <a:solidFill>
                  <a:schemeClr val="tx1"/>
                </a:solidFill>
                <a:latin typeface="Trebuchet MS" charset="0"/>
              </a:rPr>
              <a:t>Hookworm Infection</a:t>
            </a:r>
            <a:r>
              <a:rPr lang="en-US" sz="2600">
                <a:solidFill>
                  <a:schemeClr val="tx1"/>
                </a:solidFill>
                <a:latin typeface="Trebuchet MS" charset="0"/>
              </a:rPr>
              <a:t/>
            </a:r>
            <a:br>
              <a:rPr lang="en-US" sz="2600">
                <a:solidFill>
                  <a:schemeClr val="tx1"/>
                </a:solidFill>
                <a:latin typeface="Trebuchet MS" charset="0"/>
              </a:rPr>
            </a:br>
            <a:r>
              <a:rPr lang="en-US" sz="2300" b="1">
                <a:solidFill>
                  <a:schemeClr val="tx1"/>
                </a:solidFill>
                <a:latin typeface="Trebuchet MS" charset="0"/>
              </a:rPr>
              <a:t>&gt;576 million cases (25% of the world</a:t>
            </a:r>
            <a:r>
              <a:rPr lang="ja-JP" altLang="en-US" sz="2300" b="1">
                <a:solidFill>
                  <a:schemeClr val="tx1"/>
                </a:solidFill>
                <a:latin typeface="Arial" charset="0"/>
              </a:rPr>
              <a:t>’</a:t>
            </a:r>
            <a:r>
              <a:rPr lang="en-US" sz="2300" b="1">
                <a:solidFill>
                  <a:schemeClr val="tx1"/>
                </a:solidFill>
                <a:latin typeface="Trebuchet MS" charset="0"/>
              </a:rPr>
              <a:t>s poor)</a:t>
            </a:r>
            <a:br>
              <a:rPr lang="en-US" sz="2300" b="1">
                <a:solidFill>
                  <a:schemeClr val="tx1"/>
                </a:solidFill>
                <a:latin typeface="Trebuchet MS" charset="0"/>
              </a:rPr>
            </a:br>
            <a:r>
              <a:rPr lang="en-US" sz="2300" b="1">
                <a:solidFill>
                  <a:schemeClr val="tx1"/>
                </a:solidFill>
                <a:latin typeface="Trebuchet MS" charset="0"/>
              </a:rPr>
              <a:t>22 million DALYs lost annually</a:t>
            </a:r>
            <a:endParaRPr lang="en-US" sz="2300" b="1" i="1">
              <a:solidFill>
                <a:schemeClr val="tx1"/>
              </a:solidFill>
              <a:latin typeface="Trebuchet MS" charset="0"/>
            </a:endParaRPr>
          </a:p>
        </p:txBody>
      </p:sp>
      <p:pic>
        <p:nvPicPr>
          <p:cNvPr id="6963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828800"/>
            <a:ext cx="7848600" cy="4360863"/>
          </a:xfrm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68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+mn-ea"/>
              </a:rPr>
              <a:t>Overlap between Rural Poverty and Adequate Climate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96000" y="6629400"/>
            <a:ext cx="304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200" i="1" dirty="0">
                <a:latin typeface="+mn-lt"/>
                <a:ea typeface="+mn-ea"/>
              </a:rPr>
              <a:t>M. Shear, Public Library of Medicine</a:t>
            </a:r>
            <a:r>
              <a:rPr lang="en-US" sz="1200" dirty="0">
                <a:latin typeface="+mn-lt"/>
                <a:ea typeface="+mn-ea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0" y="1355725"/>
            <a:ext cx="891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 dirty="0">
                <a:latin typeface="+mn-lt"/>
                <a:ea typeface="+mn-ea"/>
              </a:rPr>
              <a:t>Adult worms injure their host by causing intestinal blood loss</a:t>
            </a:r>
            <a:r>
              <a:rPr lang="en-US" sz="2000" b="1" dirty="0">
                <a:latin typeface="+mn-lt"/>
                <a:ea typeface="+mn-ea"/>
              </a:rPr>
              <a:t>: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4800600" y="1295400"/>
            <a:ext cx="5334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28" tIns="0" rIns="0" bIns="0">
            <a:spAutoFit/>
          </a:bodyPr>
          <a:lstStyle/>
          <a:p>
            <a:endParaRPr lang="en-US" sz="2000" b="1" u="sng">
              <a:solidFill>
                <a:srgbClr val="006600"/>
              </a:solidFill>
              <a:latin typeface="Times New Roman" charset="0"/>
              <a:cs typeface="Times New Roman" charset="0"/>
            </a:endParaRPr>
          </a:p>
          <a:p>
            <a:pPr eaLnBrk="0" hangingPunct="0"/>
            <a:r>
              <a:rPr lang="en-US" b="1">
                <a:latin typeface="Times New Roman" charset="0"/>
                <a:cs typeface="Times New Roman" charset="0"/>
              </a:rPr>
              <a:t> </a:t>
            </a:r>
            <a:endParaRPr lang="en-US" sz="1200">
              <a:latin typeface="Times New Roman" charset="0"/>
              <a:cs typeface="Times New Roman" charset="0"/>
            </a:endParaRPr>
          </a:p>
          <a:p>
            <a:pPr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89796" name="Rectangle 4"/>
          <p:cNvSpPr>
            <a:spLocks noChangeArrowheads="1"/>
          </p:cNvSpPr>
          <p:nvPr/>
        </p:nvSpPr>
        <p:spPr bwMode="auto">
          <a:xfrm>
            <a:off x="215900" y="1603375"/>
            <a:ext cx="9144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292100" indent="-292100">
              <a:buFontTx/>
              <a:buChar char="•"/>
              <a:defRPr/>
            </a:pPr>
            <a:endParaRPr lang="en-US" sz="1800" dirty="0">
              <a:solidFill>
                <a:srgbClr val="FFCC66"/>
              </a:solidFill>
              <a:latin typeface="+mn-lt"/>
              <a:ea typeface="+mn-ea"/>
              <a:cs typeface="Times New Roman" pitchFamily="18" charset="0"/>
            </a:endParaRPr>
          </a:p>
          <a:p>
            <a:pPr marL="292100" indent="-292100">
              <a:buFontTx/>
              <a:buChar char="•"/>
              <a:defRPr/>
            </a:pPr>
            <a:r>
              <a:rPr lang="en-US" sz="2000" b="1" dirty="0">
                <a:latin typeface="+mn-lt"/>
                <a:ea typeface="+mn-ea"/>
              </a:rPr>
              <a:t>Intestinal blood loss</a:t>
            </a:r>
            <a:r>
              <a:rPr lang="en-US" sz="2000" dirty="0">
                <a:latin typeface="+mn-lt"/>
                <a:ea typeface="+mn-ea"/>
              </a:rPr>
              <a:t>: 25 </a:t>
            </a:r>
            <a:r>
              <a:rPr lang="en-US" sz="2000" i="1" dirty="0" err="1">
                <a:latin typeface="+mn-lt"/>
                <a:ea typeface="+mn-ea"/>
              </a:rPr>
              <a:t>Necator</a:t>
            </a:r>
            <a:r>
              <a:rPr lang="en-US" sz="2000" dirty="0">
                <a:latin typeface="+mn-lt"/>
                <a:ea typeface="+mn-ea"/>
              </a:rPr>
              <a:t> worms = 1 ml blood loss/day</a:t>
            </a:r>
          </a:p>
          <a:p>
            <a:pPr marL="292100" indent="-292100">
              <a:defRPr/>
            </a:pPr>
            <a:r>
              <a:rPr lang="en-US" sz="2000" dirty="0">
                <a:latin typeface="+mn-lt"/>
                <a:ea typeface="+mn-ea"/>
              </a:rPr>
              <a:t>			= 0.55 mg Fe = pediatric daily iron requirement</a:t>
            </a:r>
          </a:p>
          <a:p>
            <a:pPr marL="292100" indent="-292100">
              <a:buFontTx/>
              <a:buChar char="•"/>
              <a:defRPr/>
            </a:pPr>
            <a:endParaRPr lang="en-US" sz="2000" dirty="0">
              <a:latin typeface="+mn-lt"/>
              <a:ea typeface="+mn-ea"/>
            </a:endParaRPr>
          </a:p>
          <a:p>
            <a:pPr marL="292100" indent="-292100">
              <a:buFontTx/>
              <a:buChar char="•"/>
              <a:defRPr/>
            </a:pPr>
            <a:r>
              <a:rPr lang="en-US" sz="2000" b="1" dirty="0">
                <a:latin typeface="+mn-lt"/>
                <a:ea typeface="+mn-ea"/>
              </a:rPr>
              <a:t>Result</a:t>
            </a:r>
            <a:r>
              <a:rPr lang="en-US" sz="2000" dirty="0">
                <a:latin typeface="+mn-lt"/>
                <a:ea typeface="+mn-ea"/>
              </a:rPr>
              <a:t>: </a:t>
            </a:r>
            <a:r>
              <a:rPr lang="en-US" sz="2000" b="1" dirty="0">
                <a:solidFill>
                  <a:srgbClr val="800000"/>
                </a:solidFill>
                <a:latin typeface="+mn-lt"/>
                <a:ea typeface="+mn-ea"/>
              </a:rPr>
              <a:t>Iron Deficiency Anemia</a:t>
            </a:r>
            <a:r>
              <a:rPr lang="en-US" sz="2000" dirty="0">
                <a:latin typeface="+mn-lt"/>
                <a:ea typeface="+mn-ea"/>
              </a:rPr>
              <a:t> and protein malnutrition</a:t>
            </a:r>
            <a:endParaRPr lang="en-US" sz="2000" dirty="0">
              <a:latin typeface="+mn-lt"/>
              <a:ea typeface="+mn-ea"/>
              <a:cs typeface="Times New Roman" pitchFamily="18" charset="0"/>
            </a:endParaRPr>
          </a:p>
          <a:p>
            <a:pPr marL="292100" indent="-292100">
              <a:defRPr/>
            </a:pPr>
            <a:r>
              <a:rPr lang="en-US" sz="2000" dirty="0">
                <a:latin typeface="+mn-lt"/>
                <a:ea typeface="+mn-ea"/>
              </a:rPr>
              <a:t> </a:t>
            </a:r>
          </a:p>
        </p:txBody>
      </p:sp>
      <p:pic>
        <p:nvPicPr>
          <p:cNvPr id="289797" name="Picture 5" descr="bloody wor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8138" y="3641725"/>
            <a:ext cx="3208337" cy="2836863"/>
          </a:xfrm>
          <a:prstGeom prst="rect">
            <a:avLst/>
          </a:prstGeom>
          <a:noFill/>
          <a:effectLst>
            <a:outerShdw dist="107763" dir="2700000" algn="ctr" rotWithShape="0">
              <a:srgbClr val="FFCC66"/>
            </a:outerShdw>
          </a:effectLst>
        </p:spPr>
      </p:pic>
      <p:sp>
        <p:nvSpPr>
          <p:cNvPr id="289798" name="Rectangle 6"/>
          <p:cNvSpPr>
            <a:spLocks noChangeArrowheads="1"/>
          </p:cNvSpPr>
          <p:nvPr/>
        </p:nvSpPr>
        <p:spPr bwMode="auto">
          <a:xfrm>
            <a:off x="152400" y="501650"/>
            <a:ext cx="876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>
                <a:latin typeface="+mj-lt"/>
                <a:ea typeface="+mn-ea"/>
              </a:rPr>
              <a:t>Hookworm Infection</a:t>
            </a:r>
            <a:r>
              <a:rPr lang="en-US" sz="3600" b="1" dirty="0">
                <a:latin typeface="+mj-lt"/>
                <a:ea typeface="+mn-ea"/>
              </a:rPr>
              <a:t> = </a:t>
            </a:r>
            <a:r>
              <a:rPr lang="en-US" sz="3600" b="1" u="sng" dirty="0">
                <a:latin typeface="+mj-lt"/>
                <a:ea typeface="+mn-ea"/>
              </a:rPr>
              <a:t>Blood Loss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960688" y="3627438"/>
          <a:ext cx="2352675" cy="292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Bitmap Image" r:id="rId5" imgW="13847619" imgH="20761905" progId="Paint.Picture">
                  <p:embed/>
                </p:oleObj>
              </mc:Choice>
              <mc:Fallback>
                <p:oleObj name="Bitmap Image" r:id="rId5" imgW="13847619" imgH="2076190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13" t="11711" r="5664" b="11336"/>
                      <a:stretch>
                        <a:fillRect/>
                      </a:stretch>
                    </p:blipFill>
                    <p:spPr bwMode="auto">
                      <a:xfrm>
                        <a:off x="2960688" y="3627438"/>
                        <a:ext cx="2352675" cy="29257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4" name="Picture 8" descr="Hookworm_w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3668713"/>
            <a:ext cx="26177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99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u="sng" dirty="0">
                <a:ea typeface="+mj-ea"/>
              </a:rPr>
              <a:t>Hookworm-related Blood Loss is Proportional to Worm Burden</a:t>
            </a:r>
          </a:p>
        </p:txBody>
      </p:sp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1295400" y="6583363"/>
            <a:ext cx="822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i="1" dirty="0"/>
              <a:t>From: </a:t>
            </a:r>
            <a:r>
              <a:rPr lang="en-US" sz="1200" i="1" dirty="0" err="1"/>
              <a:t>Stoltzfus</a:t>
            </a:r>
            <a:r>
              <a:rPr lang="en-US" sz="1200" i="1" dirty="0"/>
              <a:t> RJ et al.  1997.  Hookworm control as a strategy to prevent iron deficiency.  </a:t>
            </a:r>
            <a:r>
              <a:rPr lang="en-US" sz="1200" i="1" dirty="0" err="1"/>
              <a:t>Nutr</a:t>
            </a:r>
            <a:r>
              <a:rPr lang="en-US" sz="1200" i="1" dirty="0"/>
              <a:t>. Rev.  55: 223-32.</a:t>
            </a:r>
          </a:p>
        </p:txBody>
      </p:sp>
      <p:pic>
        <p:nvPicPr>
          <p:cNvPr id="7168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696200" cy="568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069975"/>
          </a:xfrm>
        </p:spPr>
        <p:txBody>
          <a:bodyPr/>
          <a:lstStyle/>
          <a:p>
            <a:pPr algn="ctr"/>
            <a:r>
              <a:rPr lang="en-US" sz="2800" u="sng">
                <a:latin typeface="Trebuchet MS" charset="0"/>
              </a:rPr>
              <a:t>Impact of Treatment on Hemoglobin</a:t>
            </a:r>
            <a:r>
              <a:rPr lang="en-US" sz="2800">
                <a:latin typeface="Trebuchet MS" charset="0"/>
              </a:rPr>
              <a:t>: </a:t>
            </a:r>
            <a:r>
              <a:rPr lang="en-US" sz="2800" u="sng">
                <a:latin typeface="Trebuchet MS" charset="0"/>
              </a:rPr>
              <a:t>Schoolchildren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5181600" y="6626225"/>
            <a:ext cx="3962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i="1" dirty="0">
                <a:latin typeface="+mn-lt"/>
                <a:ea typeface="+mn-ea"/>
              </a:rPr>
              <a:t>Source: Brooker &amp; Smith</a:t>
            </a:r>
          </a:p>
        </p:txBody>
      </p:sp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7056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6172200"/>
            <a:ext cx="8382000" cy="4619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u="sng" dirty="0">
                <a:solidFill>
                  <a:srgbClr val="800000"/>
                </a:solidFill>
                <a:latin typeface="+mn-lt"/>
                <a:ea typeface="+mn-ea"/>
              </a:rPr>
              <a:t>Albendazole</a:t>
            </a:r>
            <a:r>
              <a:rPr lang="en-US" sz="2400" dirty="0">
                <a:solidFill>
                  <a:srgbClr val="800000"/>
                </a:solidFill>
                <a:latin typeface="+mn-lt"/>
                <a:ea typeface="+mn-ea"/>
              </a:rPr>
              <a:t>: mean </a:t>
            </a:r>
            <a:r>
              <a:rPr lang="en-US" sz="2400" b="1" dirty="0">
                <a:solidFill>
                  <a:srgbClr val="800000"/>
                </a:solidFill>
                <a:latin typeface="+mn-lt"/>
                <a:ea typeface="+mn-ea"/>
              </a:rPr>
              <a:t>1.9-2.6 g/dl </a:t>
            </a:r>
            <a:r>
              <a:rPr lang="en-US" sz="2400" dirty="0">
                <a:solidFill>
                  <a:srgbClr val="800000"/>
                </a:solidFill>
                <a:latin typeface="+mn-lt"/>
                <a:ea typeface="+mn-ea"/>
              </a:rPr>
              <a:t>increase in hemoglobin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905000" y="609600"/>
            <a:ext cx="562064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>
                <a:latin typeface="+mj-lt"/>
                <a:ea typeface="+mn-ea"/>
              </a:rPr>
              <a:t>Pediatric Hookworm Disease</a:t>
            </a:r>
          </a:p>
        </p:txBody>
      </p:sp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873250"/>
            <a:ext cx="3089275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4572000"/>
            <a:ext cx="14128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228600" y="1219200"/>
            <a:ext cx="53848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Iron deficiency anemia</a:t>
            </a:r>
          </a:p>
          <a:p>
            <a:pPr>
              <a:buFontTx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Protein malnutrition</a:t>
            </a:r>
          </a:p>
          <a:p>
            <a:pPr>
              <a:buFontTx/>
              <a:buChar char="•"/>
              <a:defRPr/>
            </a:pPr>
            <a:endParaRPr lang="en-US" sz="2400" dirty="0">
              <a:latin typeface="+mn-lt"/>
              <a:ea typeface="+mn-ea"/>
            </a:endParaRPr>
          </a:p>
          <a:p>
            <a:pPr>
              <a:buFontTx/>
              <a:buChar char="•"/>
              <a:defRPr/>
            </a:pPr>
            <a:endParaRPr lang="en-US" sz="2400" dirty="0">
              <a:latin typeface="+mn-lt"/>
              <a:ea typeface="+mn-ea"/>
            </a:endParaRPr>
          </a:p>
          <a:p>
            <a:pPr>
              <a:buFontTx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Growth stunting</a:t>
            </a:r>
          </a:p>
          <a:p>
            <a:pPr>
              <a:buFontTx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Impaired intellectual development</a:t>
            </a:r>
          </a:p>
          <a:p>
            <a:pPr>
              <a:buFontTx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Impairment in memory/</a:t>
            </a:r>
            <a:r>
              <a:rPr lang="en-US" sz="2400" dirty="0" smtClean="0">
                <a:latin typeface="+mn-lt"/>
                <a:ea typeface="+mn-ea"/>
              </a:rPr>
              <a:t>cognition</a:t>
            </a:r>
          </a:p>
          <a:p>
            <a:pPr>
              <a:buFontTx/>
              <a:buChar char="•"/>
              <a:defRPr/>
            </a:pPr>
            <a:endParaRPr lang="en-US" sz="2400" dirty="0">
              <a:latin typeface="+mn-lt"/>
              <a:ea typeface="+mn-ea"/>
            </a:endParaRPr>
          </a:p>
          <a:p>
            <a:pPr>
              <a:buFontTx/>
              <a:buChar char="•"/>
              <a:defRPr/>
            </a:pPr>
            <a:endParaRPr lang="en-US" sz="2400" dirty="0" smtClean="0">
              <a:latin typeface="+mn-lt"/>
              <a:ea typeface="+mn-ea"/>
            </a:endParaRPr>
          </a:p>
          <a:p>
            <a:pPr>
              <a:buFontTx/>
              <a:buChar char="•"/>
              <a:defRPr/>
            </a:pPr>
            <a:r>
              <a:rPr lang="en-US" sz="2400" dirty="0" smtClean="0">
                <a:latin typeface="+mn-lt"/>
                <a:ea typeface="+mn-ea"/>
              </a:rPr>
              <a:t>Reduction </a:t>
            </a:r>
            <a:r>
              <a:rPr lang="en-US" sz="2400" dirty="0">
                <a:latin typeface="+mn-lt"/>
                <a:ea typeface="+mn-ea"/>
              </a:rPr>
              <a:t>in school attendance</a:t>
            </a:r>
          </a:p>
          <a:p>
            <a:pPr>
              <a:buFontTx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Reduction in school performance</a:t>
            </a:r>
          </a:p>
          <a:p>
            <a:pPr>
              <a:defRPr/>
            </a:pPr>
            <a:endParaRPr lang="en-US" sz="2000" dirty="0">
              <a:latin typeface="+mn-lt"/>
              <a:ea typeface="+mn-ea"/>
            </a:endParaRPr>
          </a:p>
        </p:txBody>
      </p:sp>
      <p:sp>
        <p:nvSpPr>
          <p:cNvPr id="60422" name="Text Box 10"/>
          <p:cNvSpPr txBox="1">
            <a:spLocks noChangeArrowheads="1"/>
          </p:cNvSpPr>
          <p:nvPr/>
        </p:nvSpPr>
        <p:spPr bwMode="auto">
          <a:xfrm>
            <a:off x="304800" y="5791200"/>
            <a:ext cx="5187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ea typeface="+mn-ea"/>
              </a:rPr>
              <a:t>Impact on health, education</a:t>
            </a:r>
          </a:p>
          <a:p>
            <a:pPr>
              <a:defRPr/>
            </a:pPr>
            <a:r>
              <a:rPr lang="en-US" b="1" dirty="0">
                <a:latin typeface="+mn-lt"/>
                <a:ea typeface="+mn-ea"/>
              </a:rPr>
              <a:t>and economic development</a:t>
            </a:r>
          </a:p>
        </p:txBody>
      </p:sp>
      <p:sp>
        <p:nvSpPr>
          <p:cNvPr id="7" name="Down Arrow 6"/>
          <p:cNvSpPr/>
          <p:nvPr/>
        </p:nvSpPr>
        <p:spPr>
          <a:xfrm>
            <a:off x="1447800" y="2133600"/>
            <a:ext cx="685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1447800" y="5334000"/>
            <a:ext cx="685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1447800" y="3962400"/>
            <a:ext cx="685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457200"/>
            <a:ext cx="4540250" cy="6248400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304800" y="2590800"/>
            <a:ext cx="3352800" cy="1338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u="sng">
                <a:solidFill>
                  <a:schemeClr val="tx2"/>
                </a:solidFill>
                <a:latin typeface="Trebuchet MS" charset="0"/>
              </a:rPr>
              <a:t>Hookworm &amp; IQ</a:t>
            </a:r>
            <a:r>
              <a:rPr lang="en-US" b="1">
                <a:solidFill>
                  <a:schemeClr val="tx2"/>
                </a:solidFill>
                <a:latin typeface="Trebuchet MS" charset="0"/>
              </a:rPr>
              <a:t>:</a:t>
            </a:r>
          </a:p>
          <a:p>
            <a:pPr algn="ctr" eaLnBrk="1" hangingPunct="1"/>
            <a:endParaRPr lang="en-US" b="1">
              <a:solidFill>
                <a:schemeClr val="tx2"/>
              </a:solidFill>
              <a:latin typeface="Trebuchet MS" charset="0"/>
            </a:endParaRPr>
          </a:p>
          <a:p>
            <a:pPr algn="ctr" eaLnBrk="1" hangingPunct="1"/>
            <a:r>
              <a:rPr lang="en-US" b="1">
                <a:solidFill>
                  <a:schemeClr val="tx2"/>
                </a:solidFill>
                <a:latin typeface="Trebuchet MS" charset="0"/>
              </a:rPr>
              <a:t>Jeca Tatú in Brazil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066800"/>
          </a:xfrm>
        </p:spPr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Classification of Parasites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8" indent="-514350" eaLnBrk="1" hangingPunct="1">
              <a:buClrTx/>
              <a:buFont typeface="Trebuchet MS" charset="0"/>
              <a:buAutoNum type="arabicPeriod"/>
            </a:pPr>
            <a:r>
              <a:rPr lang="en-US" b="1" dirty="0">
                <a:latin typeface="Georgia" charset="0"/>
              </a:rPr>
              <a:t>Worms (helminths)</a:t>
            </a:r>
          </a:p>
          <a:p>
            <a:pPr marL="915988" lvl="1" indent="-514350" eaLnBrk="1" hangingPunct="1"/>
            <a:r>
              <a:rPr lang="en-US" dirty="0">
                <a:latin typeface="Georgia" charset="0"/>
              </a:rPr>
              <a:t>Multicellular</a:t>
            </a:r>
          </a:p>
          <a:p>
            <a:pPr marL="915988" lvl="1" indent="-514350" eaLnBrk="1" hangingPunct="1"/>
            <a:r>
              <a:rPr lang="en-US" dirty="0">
                <a:latin typeface="Georgia" charset="0"/>
              </a:rPr>
              <a:t>Large</a:t>
            </a:r>
          </a:p>
          <a:p>
            <a:pPr marL="915988" lvl="1" indent="-514350" eaLnBrk="1" hangingPunct="1"/>
            <a:r>
              <a:rPr lang="en-US" dirty="0">
                <a:latin typeface="Georgia" charset="0"/>
              </a:rPr>
              <a:t>Nematodes, </a:t>
            </a:r>
            <a:r>
              <a:rPr lang="en-US" dirty="0" err="1">
                <a:latin typeface="Georgia" charset="0"/>
              </a:rPr>
              <a:t>cestodes</a:t>
            </a:r>
            <a:r>
              <a:rPr lang="en-US" dirty="0">
                <a:latin typeface="Georgia" charset="0"/>
              </a:rPr>
              <a:t> &amp; </a:t>
            </a:r>
            <a:r>
              <a:rPr lang="en-US" dirty="0" err="1">
                <a:latin typeface="Georgia" charset="0"/>
              </a:rPr>
              <a:t>trematodes</a:t>
            </a:r>
            <a:endParaRPr lang="en-US" dirty="0">
              <a:latin typeface="Georgia" charset="0"/>
            </a:endParaRPr>
          </a:p>
          <a:p>
            <a:pPr marL="623888" indent="-514350" eaLnBrk="1" hangingPunct="1">
              <a:buFont typeface="Trebuchet MS" charset="0"/>
              <a:buAutoNum type="arabicPeriod"/>
            </a:pPr>
            <a:endParaRPr lang="en-US" dirty="0">
              <a:latin typeface="Georgia" charset="0"/>
            </a:endParaRPr>
          </a:p>
          <a:p>
            <a:pPr marL="623888" indent="-514350" eaLnBrk="1" hangingPunct="1">
              <a:buClrTx/>
              <a:buFont typeface="Trebuchet MS" charset="0"/>
              <a:buAutoNum type="arabicPeriod"/>
            </a:pPr>
            <a:r>
              <a:rPr lang="en-US" b="1" dirty="0">
                <a:latin typeface="Georgia" charset="0"/>
              </a:rPr>
              <a:t>Protozoa</a:t>
            </a:r>
          </a:p>
          <a:p>
            <a:pPr marL="915988" lvl="1" indent="-514350" eaLnBrk="1" hangingPunct="1"/>
            <a:r>
              <a:rPr lang="en-US" dirty="0">
                <a:latin typeface="Georgia" charset="0"/>
              </a:rPr>
              <a:t>Unicellular eukaryotes</a:t>
            </a:r>
          </a:p>
          <a:p>
            <a:pPr marL="915988" lvl="1" indent="-514350" eaLnBrk="1" hangingPunct="1"/>
            <a:r>
              <a:rPr lang="en-US" dirty="0">
                <a:latin typeface="Georgia" charset="0"/>
              </a:rPr>
              <a:t>Small</a:t>
            </a:r>
          </a:p>
          <a:p>
            <a:pPr marL="915988" lvl="1" indent="-514350" eaLnBrk="1" hangingPunct="1"/>
            <a:r>
              <a:rPr lang="en-US" dirty="0">
                <a:latin typeface="Georgia" charset="0"/>
              </a:rPr>
              <a:t>Intestinal, tissue &amp; blood protozoa</a:t>
            </a:r>
          </a:p>
          <a:p>
            <a:pPr marL="915988" lvl="1" indent="-514350" eaLnBrk="1" hangingPunct="1">
              <a:buFont typeface="Trebuchet MS" charset="0"/>
              <a:buAutoNum type="arabicPeriod"/>
            </a:pPr>
            <a:endParaRPr lang="en-US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6488113"/>
            <a:ext cx="6705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 err="1">
                <a:latin typeface="+mn-lt"/>
                <a:ea typeface="+mn-ea"/>
              </a:rPr>
              <a:t>Jardim-Botelho</a:t>
            </a:r>
            <a:r>
              <a:rPr lang="en-US" sz="1600" i="1" dirty="0">
                <a:latin typeface="+mn-lt"/>
                <a:ea typeface="+mn-ea"/>
              </a:rPr>
              <a:t> et al, 2008 (</a:t>
            </a:r>
            <a:r>
              <a:rPr lang="en-US" sz="1600" i="1" dirty="0" err="1">
                <a:latin typeface="+mn-lt"/>
                <a:ea typeface="+mn-ea"/>
              </a:rPr>
              <a:t>Trop</a:t>
            </a:r>
            <a:r>
              <a:rPr lang="en-US" sz="1600" i="1" dirty="0">
                <a:latin typeface="+mn-lt"/>
                <a:ea typeface="+mn-ea"/>
              </a:rPr>
              <a:t> Med </a:t>
            </a:r>
            <a:r>
              <a:rPr lang="en-US" sz="1600" i="1" dirty="0" err="1">
                <a:latin typeface="+mn-lt"/>
                <a:ea typeface="+mn-ea"/>
              </a:rPr>
              <a:t>Int</a:t>
            </a:r>
            <a:r>
              <a:rPr lang="en-US" sz="1600" i="1" dirty="0">
                <a:latin typeface="+mn-lt"/>
                <a:ea typeface="+mn-ea"/>
              </a:rPr>
              <a:t> Health;13:994-1004)</a:t>
            </a:r>
          </a:p>
        </p:txBody>
      </p:sp>
      <p:sp>
        <p:nvSpPr>
          <p:cNvPr id="76803" name="Title 3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069975"/>
          </a:xfrm>
        </p:spPr>
        <p:txBody>
          <a:bodyPr/>
          <a:lstStyle/>
          <a:p>
            <a:pPr algn="ctr"/>
            <a:r>
              <a:rPr lang="en-US" sz="3200" b="1" u="sng">
                <a:latin typeface="Trebuchet MS" charset="0"/>
              </a:rPr>
              <a:t>Effect of STHs on Cognitive Development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2743200"/>
            <a:ext cx="6324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  <a:ea typeface="+mn-ea"/>
              </a:rPr>
              <a:t>Americaninhas, Brazil</a:t>
            </a:r>
          </a:p>
        </p:txBody>
      </p:sp>
      <p:pic>
        <p:nvPicPr>
          <p:cNvPr id="768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918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Peters\images\2FF430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>
            <a:fillRect/>
          </a:stretch>
        </p:blipFill>
        <p:spPr bwMode="auto">
          <a:xfrm>
            <a:off x="1981200" y="1219200"/>
            <a:ext cx="4926013" cy="5562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800">
                <a:latin typeface="Trebuchet MS" charset="0"/>
              </a:rPr>
              <a:t>Adult Hookworms in Situ (1 cm)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Hookworm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24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u="sng" dirty="0">
                <a:latin typeface="Georgia" charset="0"/>
              </a:rPr>
              <a:t>Diagnosis</a:t>
            </a:r>
            <a:r>
              <a:rPr lang="en-US" dirty="0">
                <a:latin typeface="Georgia" charset="0"/>
              </a:rPr>
              <a:t>: fecal examination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Georgia" charset="0"/>
              </a:rPr>
              <a:t>Can’t </a:t>
            </a:r>
            <a:r>
              <a:rPr lang="en-US" dirty="0" err="1">
                <a:latin typeface="Georgia" charset="0"/>
              </a:rPr>
              <a:t>speciate</a:t>
            </a:r>
            <a:r>
              <a:rPr lang="en-US" dirty="0">
                <a:latin typeface="Georgia" charset="0"/>
              </a:rPr>
              <a:t> based on eggs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u="sng" dirty="0">
                <a:latin typeface="Georgia" charset="0"/>
              </a:rPr>
              <a:t>Treatment</a:t>
            </a:r>
            <a:r>
              <a:rPr lang="en-US" dirty="0">
                <a:latin typeface="Georgia" charset="0"/>
              </a:rPr>
              <a:t>: albendazole, mebendazole, </a:t>
            </a:r>
            <a:r>
              <a:rPr lang="en-US" dirty="0" err="1">
                <a:latin typeface="Georgia" charset="0"/>
              </a:rPr>
              <a:t>pyrantel</a:t>
            </a:r>
            <a:r>
              <a:rPr lang="en-US" dirty="0">
                <a:latin typeface="Georgia" charset="0"/>
              </a:rPr>
              <a:t> </a:t>
            </a:r>
            <a:r>
              <a:rPr lang="en-US" dirty="0" err="1">
                <a:latin typeface="Georgia" charset="0"/>
              </a:rPr>
              <a:t>pamoate</a:t>
            </a:r>
            <a:endParaRPr lang="en-US" dirty="0">
              <a:latin typeface="Georgia" charset="0"/>
            </a:endParaRPr>
          </a:p>
          <a:p>
            <a:pPr eaLnBrk="1" hangingPunct="1"/>
            <a:endParaRPr lang="en-US" dirty="0">
              <a:latin typeface="Georgia" charset="0"/>
            </a:endParaRPr>
          </a:p>
        </p:txBody>
      </p:sp>
      <p:pic>
        <p:nvPicPr>
          <p:cNvPr id="78852" name="Picture 11" descr="Hookworme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51275"/>
            <a:ext cx="3581400" cy="285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4941" y="1389529"/>
            <a:ext cx="1846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4648200" cy="914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800" b="1" u="sng" dirty="0"/>
              <a:t>Cutaneous Larva </a:t>
            </a:r>
            <a:r>
              <a:rPr lang="en-US" sz="2800" b="1" u="sng" dirty="0" err="1"/>
              <a:t>Migrans</a:t>
            </a:r>
            <a:r>
              <a:rPr lang="en-US" sz="2800" b="1" u="sng" dirty="0"/>
              <a:t/>
            </a:r>
            <a:br>
              <a:rPr lang="en-US" sz="2800" b="1" u="sng" dirty="0"/>
            </a:br>
            <a:r>
              <a:rPr lang="ja-JP" altLang="en-US" sz="2800" b="1" dirty="0"/>
              <a:t>“</a:t>
            </a:r>
            <a:r>
              <a:rPr lang="en-US" sz="2800" b="1" u="sng" dirty="0"/>
              <a:t>Creeping Eruption</a:t>
            </a:r>
            <a:r>
              <a:rPr lang="ja-JP" altLang="en-US" sz="2800" b="1" dirty="0"/>
              <a:t>”</a:t>
            </a:r>
            <a:endParaRPr lang="en-US" sz="2800" dirty="0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0"/>
            <a:ext cx="35956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CL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05275"/>
            <a:ext cx="38862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304800" y="1676400"/>
            <a:ext cx="5105400" cy="49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i="1" dirty="0">
                <a:latin typeface="+mn-lt"/>
                <a:ea typeface="+mn-ea"/>
              </a:rPr>
              <a:t> Ancylostoma caninum/braziliense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 Dog/cat hookworm</a:t>
            </a:r>
          </a:p>
          <a:p>
            <a:pPr>
              <a:buFont typeface="Arial" charset="0"/>
              <a:buChar char="•"/>
              <a:defRPr/>
            </a:pPr>
            <a:endParaRPr lang="en-US" sz="2400" dirty="0" smtClean="0">
              <a:latin typeface="+mn-lt"/>
              <a:ea typeface="+mn-ea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400" dirty="0" smtClean="0">
                <a:latin typeface="+mn-lt"/>
                <a:ea typeface="+mn-ea"/>
              </a:rPr>
              <a:t> Caribbean</a:t>
            </a:r>
            <a:endParaRPr lang="en-US" sz="2400" dirty="0">
              <a:latin typeface="+mn-lt"/>
              <a:ea typeface="+mn-ea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 Florida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 Gulf Coast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 Travelers from tropical resorts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 Military personnel</a:t>
            </a:r>
          </a:p>
          <a:p>
            <a:pPr>
              <a:buFont typeface="Arial" charset="0"/>
              <a:buChar char="•"/>
              <a:defRPr/>
            </a:pPr>
            <a:endParaRPr lang="en-US" sz="2400" dirty="0">
              <a:latin typeface="+mn-lt"/>
              <a:ea typeface="+mn-ea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 </a:t>
            </a:r>
            <a:r>
              <a:rPr lang="en-US" sz="2400" u="sng" dirty="0">
                <a:latin typeface="+mn-lt"/>
                <a:ea typeface="+mn-ea"/>
              </a:rPr>
              <a:t>Diagnosis</a:t>
            </a:r>
            <a:r>
              <a:rPr lang="en-US" sz="2400" dirty="0">
                <a:latin typeface="+mn-lt"/>
                <a:ea typeface="+mn-ea"/>
              </a:rPr>
              <a:t>: </a:t>
            </a:r>
            <a:r>
              <a:rPr lang="en-US" sz="2400" dirty="0" smtClean="0">
                <a:latin typeface="+mn-lt"/>
                <a:ea typeface="+mn-ea"/>
              </a:rPr>
              <a:t> clinical</a:t>
            </a:r>
            <a:endParaRPr lang="en-US" sz="2400" dirty="0">
              <a:latin typeface="+mn-lt"/>
              <a:ea typeface="+mn-ea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 </a:t>
            </a:r>
            <a:r>
              <a:rPr lang="en-US" sz="2400" u="sng" dirty="0">
                <a:latin typeface="+mn-lt"/>
                <a:ea typeface="+mn-ea"/>
              </a:rPr>
              <a:t>Treatment</a:t>
            </a:r>
            <a:r>
              <a:rPr lang="en-US" sz="2400" dirty="0">
                <a:latin typeface="+mn-lt"/>
                <a:ea typeface="+mn-ea"/>
              </a:rPr>
              <a:t>: oral ivermectin or </a:t>
            </a:r>
          </a:p>
          <a:p>
            <a:pPr>
              <a:defRPr/>
            </a:pPr>
            <a:r>
              <a:rPr lang="en-US" sz="2400" dirty="0">
                <a:latin typeface="+mn-lt"/>
                <a:ea typeface="+mn-ea"/>
              </a:rPr>
              <a:t>	            albendazole </a:t>
            </a:r>
            <a:br>
              <a:rPr lang="en-US" sz="2400" dirty="0">
                <a:latin typeface="+mn-lt"/>
                <a:ea typeface="+mn-ea"/>
              </a:rPr>
            </a:br>
            <a:endParaRPr lang="en-US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eviche wor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013" y="2249488"/>
            <a:ext cx="7675562" cy="4324350"/>
          </a:xfrm>
        </p:spPr>
      </p:pic>
    </p:spTree>
    <p:extLst>
      <p:ext uri="{BB962C8B-B14F-4D97-AF65-F5344CB8AC3E}">
        <p14:creationId xmlns:p14="http://schemas.microsoft.com/office/powerpoint/2010/main" val="351311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ctrTitle"/>
          </p:nvPr>
        </p:nvSpPr>
        <p:spPr>
          <a:xfrm>
            <a:off x="457200" y="2401888"/>
            <a:ext cx="8458200" cy="1470025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Schistosomiasis</a:t>
            </a:r>
          </a:p>
        </p:txBody>
      </p:sp>
      <p:sp>
        <p:nvSpPr>
          <p:cNvPr id="80899" name="Subtitle 2"/>
          <p:cNvSpPr>
            <a:spLocks noGrp="1"/>
          </p:cNvSpPr>
          <p:nvPr>
            <p:ph type="subTitle" idx="1"/>
          </p:nvPr>
        </p:nvSpPr>
        <p:spPr>
          <a:xfrm>
            <a:off x="457200" y="3900488"/>
            <a:ext cx="4953000" cy="1752600"/>
          </a:xfrm>
        </p:spPr>
        <p:txBody>
          <a:bodyPr/>
          <a:lstStyle/>
          <a:p>
            <a:pPr marL="63500" eaLnBrk="1" hangingPunct="1"/>
            <a:endParaRPr lang="en-US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Schistosomiasis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229600" cy="4324350"/>
          </a:xfrm>
        </p:spPr>
        <p:txBody>
          <a:bodyPr/>
          <a:lstStyle/>
          <a:p>
            <a:pPr eaLnBrk="1" hangingPunct="1"/>
            <a:r>
              <a:rPr lang="en-US" dirty="0">
                <a:latin typeface="Georgia" charset="0"/>
              </a:rPr>
              <a:t>Blood fluke (</a:t>
            </a:r>
            <a:r>
              <a:rPr lang="en-US" dirty="0" err="1">
                <a:latin typeface="Georgia" charset="0"/>
              </a:rPr>
              <a:t>trematode</a:t>
            </a:r>
            <a:r>
              <a:rPr lang="en-US" dirty="0">
                <a:latin typeface="Georgia" charset="0"/>
              </a:rPr>
              <a:t>)</a:t>
            </a:r>
          </a:p>
          <a:p>
            <a:pPr eaLnBrk="1" hangingPunct="1"/>
            <a:r>
              <a:rPr lang="en-US" dirty="0">
                <a:latin typeface="Georgia" charset="0"/>
              </a:rPr>
              <a:t>Africa, South America &amp; Asia</a:t>
            </a:r>
          </a:p>
          <a:p>
            <a:pPr eaLnBrk="1" hangingPunct="1"/>
            <a:r>
              <a:rPr lang="en-US" dirty="0">
                <a:latin typeface="Georgia" charset="0"/>
              </a:rPr>
              <a:t>Human disease caused by 3 main species:</a:t>
            </a:r>
          </a:p>
          <a:p>
            <a:pPr lvl="1" eaLnBrk="1" hangingPunct="1"/>
            <a:r>
              <a:rPr lang="en-US" b="1" i="1" dirty="0">
                <a:latin typeface="Georgia" charset="0"/>
              </a:rPr>
              <a:t>S. mansoni</a:t>
            </a:r>
          </a:p>
          <a:p>
            <a:pPr lvl="1" eaLnBrk="1" hangingPunct="1"/>
            <a:r>
              <a:rPr lang="en-US" b="1" i="1" dirty="0">
                <a:latin typeface="Georgia" charset="0"/>
              </a:rPr>
              <a:t>S. </a:t>
            </a:r>
            <a:r>
              <a:rPr lang="en-US" b="1" i="1" dirty="0" err="1">
                <a:latin typeface="Georgia" charset="0"/>
              </a:rPr>
              <a:t>hematobium</a:t>
            </a:r>
            <a:endParaRPr lang="en-US" b="1" i="1" dirty="0">
              <a:latin typeface="Georgia" charset="0"/>
            </a:endParaRPr>
          </a:p>
          <a:p>
            <a:pPr lvl="1" eaLnBrk="1" hangingPunct="1"/>
            <a:r>
              <a:rPr lang="en-US" i="1" dirty="0">
                <a:latin typeface="Georgia" charset="0"/>
              </a:rPr>
              <a:t>S. </a:t>
            </a:r>
            <a:r>
              <a:rPr lang="en-US" i="1" dirty="0" err="1">
                <a:latin typeface="Georgia" charset="0"/>
              </a:rPr>
              <a:t>japonicum</a:t>
            </a:r>
            <a:endParaRPr lang="en-US" i="1" dirty="0">
              <a:latin typeface="Georgia" charset="0"/>
            </a:endParaRPr>
          </a:p>
          <a:p>
            <a:pPr lvl="1" eaLnBrk="1" hangingPunct="1"/>
            <a:r>
              <a:rPr lang="en-US" dirty="0">
                <a:latin typeface="Georgia" charset="0"/>
              </a:rPr>
              <a:t>Less common:</a:t>
            </a:r>
            <a:r>
              <a:rPr lang="en-US" i="1" dirty="0">
                <a:latin typeface="Georgia" charset="0"/>
              </a:rPr>
              <a:t> S. </a:t>
            </a:r>
            <a:r>
              <a:rPr lang="en-US" i="1" dirty="0" err="1">
                <a:latin typeface="Georgia" charset="0"/>
              </a:rPr>
              <a:t>mekongi</a:t>
            </a:r>
            <a:r>
              <a:rPr lang="en-US" i="1" dirty="0">
                <a:latin typeface="Georgia" charset="0"/>
              </a:rPr>
              <a:t> </a:t>
            </a:r>
            <a:r>
              <a:rPr lang="en-US" dirty="0">
                <a:latin typeface="Georgia" charset="0"/>
              </a:rPr>
              <a:t>&amp; </a:t>
            </a:r>
            <a:r>
              <a:rPr lang="en-US" i="1" dirty="0">
                <a:latin typeface="Georgia" charset="0"/>
              </a:rPr>
              <a:t>S. </a:t>
            </a:r>
            <a:r>
              <a:rPr lang="en-US" i="1" dirty="0" err="1">
                <a:latin typeface="Georgia" charset="0"/>
              </a:rPr>
              <a:t>intercalatum</a:t>
            </a:r>
            <a:endParaRPr lang="en-US" i="1" dirty="0">
              <a:latin typeface="Georgia" charset="0"/>
            </a:endParaRPr>
          </a:p>
          <a:p>
            <a:pPr eaLnBrk="1" hangingPunct="1"/>
            <a:r>
              <a:rPr lang="en-US" dirty="0">
                <a:latin typeface="Georgia" charset="0"/>
              </a:rPr>
              <a:t>Contact with contaminated fresh water</a:t>
            </a:r>
          </a:p>
          <a:p>
            <a:pPr eaLnBrk="1" hangingPunct="1"/>
            <a:endParaRPr lang="en-US" i="1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504113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895600" y="152400"/>
            <a:ext cx="3117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>
                <a:latin typeface="+mj-lt"/>
                <a:ea typeface="+mn-ea"/>
              </a:rPr>
              <a:t>Schistosomiasis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0104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62600" y="6477000"/>
            <a:ext cx="3352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i="1" dirty="0">
                <a:latin typeface="+mn-lt"/>
                <a:ea typeface="+mn-ea"/>
              </a:rPr>
              <a:t>www.stanford.edu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33400" y="838200"/>
          <a:ext cx="7620000" cy="543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Chart" r:id="rId3" imgW="11791950" imgH="8410575" progId="Excel.Chart.8">
                  <p:embed/>
                </p:oleObj>
              </mc:Choice>
              <mc:Fallback>
                <p:oleObj name="Chart" r:id="rId3" imgW="11791950" imgH="8410575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838200"/>
                        <a:ext cx="7620000" cy="543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Worms (Helminths)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8" indent="-514350" eaLnBrk="1" hangingPunct="1">
              <a:buClrTx/>
              <a:buFont typeface="Trebuchet MS" charset="0"/>
              <a:buAutoNum type="arabicPeriod"/>
            </a:pPr>
            <a:r>
              <a:rPr lang="en-US" b="1" dirty="0">
                <a:latin typeface="Georgia" charset="0"/>
              </a:rPr>
              <a:t>Nematodes</a:t>
            </a:r>
          </a:p>
          <a:p>
            <a:pPr marL="915988" lvl="1" indent="-514350" eaLnBrk="1" hangingPunct="1">
              <a:buFont typeface="Trebuchet MS" charset="0"/>
              <a:buAutoNum type="alphaLcParenR"/>
            </a:pPr>
            <a:r>
              <a:rPr lang="en-US" u="sng" dirty="0">
                <a:latin typeface="Georgia" charset="0"/>
              </a:rPr>
              <a:t>Intestinal nematodes</a:t>
            </a:r>
            <a:r>
              <a:rPr lang="en-US" dirty="0">
                <a:latin typeface="Georgia" charset="0"/>
              </a:rPr>
              <a:t>:</a:t>
            </a:r>
          </a:p>
          <a:p>
            <a:pPr lvl="3" eaLnBrk="1" hangingPunct="1"/>
            <a:r>
              <a:rPr lang="en-US" i="1" dirty="0">
                <a:latin typeface="Georgia" charset="0"/>
              </a:rPr>
              <a:t>Ascaris</a:t>
            </a:r>
            <a:r>
              <a:rPr lang="en-US" dirty="0">
                <a:latin typeface="Georgia" charset="0"/>
              </a:rPr>
              <a:t> (roundworm)</a:t>
            </a:r>
          </a:p>
          <a:p>
            <a:pPr lvl="3" eaLnBrk="1" hangingPunct="1"/>
            <a:r>
              <a:rPr lang="en-US" dirty="0">
                <a:latin typeface="Georgia" charset="0"/>
              </a:rPr>
              <a:t>Hookworm</a:t>
            </a:r>
          </a:p>
          <a:p>
            <a:pPr lvl="3" eaLnBrk="1" hangingPunct="1"/>
            <a:r>
              <a:rPr lang="en-US" i="1" dirty="0" err="1">
                <a:latin typeface="Georgia" charset="0"/>
              </a:rPr>
              <a:t>Trichuris</a:t>
            </a:r>
            <a:r>
              <a:rPr lang="en-US" dirty="0">
                <a:latin typeface="Georgia" charset="0"/>
              </a:rPr>
              <a:t> (whipworm)</a:t>
            </a:r>
          </a:p>
          <a:p>
            <a:pPr lvl="3" eaLnBrk="1" hangingPunct="1"/>
            <a:r>
              <a:rPr lang="en-US" i="1" dirty="0" err="1">
                <a:latin typeface="Georgia" charset="0"/>
              </a:rPr>
              <a:t>Enterobius</a:t>
            </a:r>
            <a:r>
              <a:rPr lang="en-US" dirty="0">
                <a:latin typeface="Georgia" charset="0"/>
              </a:rPr>
              <a:t> (pinworm)</a:t>
            </a:r>
          </a:p>
          <a:p>
            <a:pPr lvl="3" eaLnBrk="1" hangingPunct="1"/>
            <a:r>
              <a:rPr lang="en-US" i="1" dirty="0" err="1">
                <a:latin typeface="Georgia" charset="0"/>
              </a:rPr>
              <a:t>Strongyloides</a:t>
            </a:r>
            <a:endParaRPr lang="en-US" i="1" dirty="0">
              <a:latin typeface="Georgia" charset="0"/>
            </a:endParaRPr>
          </a:p>
          <a:p>
            <a:pPr lvl="3" eaLnBrk="1" hangingPunct="1"/>
            <a:r>
              <a:rPr lang="en-US" i="1" dirty="0" err="1">
                <a:latin typeface="Georgia" charset="0"/>
              </a:rPr>
              <a:t>Toxocara</a:t>
            </a:r>
            <a:endParaRPr lang="en-US" i="1" dirty="0">
              <a:latin typeface="Georgia" charset="0"/>
            </a:endParaRPr>
          </a:p>
          <a:p>
            <a:pPr lvl="3" eaLnBrk="1" hangingPunct="1"/>
            <a:r>
              <a:rPr lang="en-US" i="1" dirty="0" err="1">
                <a:latin typeface="Georgia" charset="0"/>
              </a:rPr>
              <a:t>Trichinella</a:t>
            </a:r>
            <a:endParaRPr lang="en-US" i="1" dirty="0">
              <a:latin typeface="Georgia" charset="0"/>
            </a:endParaRPr>
          </a:p>
          <a:p>
            <a:pPr lvl="3" eaLnBrk="1" hangingPunct="1"/>
            <a:r>
              <a:rPr lang="en-US" i="1" dirty="0" err="1">
                <a:latin typeface="Georgia" charset="0"/>
              </a:rPr>
              <a:t>Anisakis</a:t>
            </a:r>
            <a:endParaRPr lang="en-US" i="1" dirty="0">
              <a:latin typeface="Georgia" charset="0"/>
            </a:endParaRPr>
          </a:p>
          <a:p>
            <a:pPr lvl="2" eaLnBrk="1" hangingPunct="1"/>
            <a:endParaRPr lang="en-US" dirty="0">
              <a:latin typeface="Georgia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5087759"/>
            <a:ext cx="45720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Guerrant Ascariasis Fig 115-1 DDiemer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38400"/>
            <a:ext cx="295275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6400" y="5939135"/>
            <a:ext cx="365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800000"/>
                </a:solidFill>
                <a:latin typeface="+mn-lt"/>
                <a:ea typeface="+mn-ea"/>
              </a:rPr>
              <a:t>Ascaris lumbricoides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458200" cy="1066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ea typeface="+mj-ea"/>
              </a:rPr>
              <a:t>Schistosomiasis</a:t>
            </a:r>
            <a:r>
              <a:rPr lang="en-US" dirty="0" smtClean="0">
                <a:ea typeface="+mj-ea"/>
              </a:rPr>
              <a:t>: </a:t>
            </a:r>
            <a:r>
              <a:rPr lang="en-US" u="sng" dirty="0" smtClean="0">
                <a:ea typeface="+mj-ea"/>
              </a:rPr>
              <a:t>Clinical Manifestations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362200"/>
            <a:ext cx="8610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ja-JP" altLang="en-US" dirty="0">
                <a:latin typeface="Georgia" charset="0"/>
              </a:rPr>
              <a:t>“</a:t>
            </a:r>
            <a:r>
              <a:rPr lang="en-US" b="1" dirty="0">
                <a:latin typeface="Georgia" charset="0"/>
              </a:rPr>
              <a:t>Swimmers</a:t>
            </a:r>
            <a:r>
              <a:rPr lang="ja-JP" altLang="en-US" b="1" dirty="0">
                <a:latin typeface="Georgia" charset="0"/>
              </a:rPr>
              <a:t>’</a:t>
            </a:r>
            <a:r>
              <a:rPr lang="en-US" b="1" dirty="0">
                <a:latin typeface="Georgia" charset="0"/>
              </a:rPr>
              <a:t> itch</a:t>
            </a:r>
            <a:r>
              <a:rPr lang="ja-JP" altLang="en-US" dirty="0">
                <a:latin typeface="Georgia" charset="0"/>
              </a:rPr>
              <a:t>”</a:t>
            </a:r>
            <a:r>
              <a:rPr lang="en-US" dirty="0">
                <a:latin typeface="Georgia" charset="0"/>
              </a:rPr>
              <a:t> with </a:t>
            </a:r>
            <a:r>
              <a:rPr lang="en-US" dirty="0" err="1">
                <a:latin typeface="Georgia" charset="0"/>
              </a:rPr>
              <a:t>cercarial</a:t>
            </a:r>
            <a:r>
              <a:rPr lang="en-US" dirty="0">
                <a:latin typeface="Georgia" charset="0"/>
              </a:rPr>
              <a:t> penetration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Georgia" charset="0"/>
              </a:rPr>
              <a:t>12-24 hours post-infection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Georgia" charset="0"/>
              </a:rPr>
              <a:t>Intensely pruritic, urticarial or </a:t>
            </a:r>
            <a:r>
              <a:rPr lang="en-US" sz="2400" dirty="0" err="1">
                <a:latin typeface="Georgia" charset="0"/>
              </a:rPr>
              <a:t>papulovesicular</a:t>
            </a:r>
            <a:r>
              <a:rPr lang="en-US" sz="2400" dirty="0">
                <a:latin typeface="Georgia" charset="0"/>
              </a:rPr>
              <a:t> eruption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Georgia" charset="0"/>
              </a:rPr>
              <a:t>Lasts for a few </a:t>
            </a:r>
            <a:r>
              <a:rPr lang="en-US" sz="2400" dirty="0" smtClean="0">
                <a:latin typeface="Georgia" charset="0"/>
              </a:rPr>
              <a:t>days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>
                <a:latin typeface="Georgia" charset="0"/>
              </a:rPr>
              <a:t>Katayama fever</a:t>
            </a:r>
            <a:r>
              <a:rPr lang="en-US" dirty="0">
                <a:latin typeface="Georgia" charset="0"/>
              </a:rPr>
              <a:t>: 4-8 weeks post-infection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Georgia" charset="0"/>
              </a:rPr>
              <a:t>Coincides with start of egg deposition by adult worms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Georgia" charset="0"/>
              </a:rPr>
              <a:t>Can be severe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Georgia" charset="0"/>
              </a:rPr>
              <a:t>Eosinophilia universal &amp; proportional to severity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Georgia" charset="0"/>
              </a:rPr>
              <a:t>Rx = </a:t>
            </a:r>
            <a:r>
              <a:rPr lang="en-US" sz="2400" dirty="0" err="1">
                <a:latin typeface="Georgia" charset="0"/>
              </a:rPr>
              <a:t>praziquantel</a:t>
            </a:r>
            <a:r>
              <a:rPr lang="en-US" sz="2400" dirty="0">
                <a:latin typeface="Georgia" charset="0"/>
              </a:rPr>
              <a:t> +/- steroids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Georgia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686800" cy="1066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ea typeface="+mj-ea"/>
                <a:cs typeface="+mj-cs"/>
              </a:rPr>
              <a:t>Schistosomiasis</a:t>
            </a:r>
            <a:r>
              <a:rPr lang="en-US" dirty="0" smtClean="0">
                <a:ea typeface="+mj-ea"/>
                <a:cs typeface="+mj-cs"/>
              </a:rPr>
              <a:t>: </a:t>
            </a:r>
            <a:r>
              <a:rPr lang="en-US" u="sng" dirty="0" smtClean="0">
                <a:ea typeface="+mj-ea"/>
                <a:cs typeface="+mj-cs"/>
              </a:rPr>
              <a:t>Clinical Manifestations</a:t>
            </a:r>
            <a:endParaRPr lang="en-US" u="sng" dirty="0">
              <a:ea typeface="+mj-ea"/>
              <a:cs typeface="+mj-cs"/>
            </a:endParaRP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534400" cy="4516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u="sng">
                <a:latin typeface="Georgia" charset="0"/>
              </a:rPr>
              <a:t>Chronic disease</a:t>
            </a:r>
            <a:r>
              <a:rPr lang="en-US">
                <a:latin typeface="Georgia" charset="0"/>
              </a:rPr>
              <a:t>: after years of infection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Georgia" charset="0"/>
              </a:rPr>
              <a:t>High worm burdens with egg deposition over many years</a:t>
            </a:r>
          </a:p>
          <a:p>
            <a:pPr lvl="1" eaLnBrk="1" hangingPunct="1">
              <a:lnSpc>
                <a:spcPct val="80000"/>
              </a:lnSpc>
            </a:pPr>
            <a:endParaRPr lang="en-US" sz="2400">
              <a:latin typeface="Georgia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Georgia" charset="0"/>
              </a:rPr>
              <a:t>Disease due to granuloma formation in intestinal wall, liver or bladder/genital tract (females)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i="1">
                <a:latin typeface="Georgia" charset="0"/>
              </a:rPr>
              <a:t>S. mansoni/japonicum</a:t>
            </a:r>
            <a:r>
              <a:rPr lang="en-US">
                <a:latin typeface="Georgia" charset="0"/>
              </a:rPr>
              <a:t>: </a:t>
            </a:r>
            <a:r>
              <a:rPr lang="en-US" b="1">
                <a:latin typeface="Georgia" charset="0"/>
              </a:rPr>
              <a:t>periportal fibrosis</a:t>
            </a:r>
            <a:r>
              <a:rPr lang="en-US">
                <a:latin typeface="Georgia" charset="0"/>
              </a:rPr>
              <a:t>, portal hypertension, abdominal pain, GI blood loss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i="1">
                <a:latin typeface="Georgia" charset="0"/>
              </a:rPr>
              <a:t>S. haematobium</a:t>
            </a:r>
            <a:r>
              <a:rPr lang="en-US">
                <a:latin typeface="Georgia" charset="0"/>
              </a:rPr>
              <a:t>: eggs deposit in wall of bladder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2400">
                <a:latin typeface="Georgia" charset="0"/>
              </a:rPr>
              <a:t>Fibrosis – </a:t>
            </a:r>
            <a:r>
              <a:rPr lang="en-US" sz="2400" b="1">
                <a:latin typeface="Georgia" charset="0"/>
              </a:rPr>
              <a:t>obstructive uropathy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2400">
                <a:latin typeface="Georgia" charset="0"/>
              </a:rPr>
              <a:t>Hematuria, dysuria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2400">
                <a:latin typeface="Georgia" charset="0"/>
              </a:rPr>
              <a:t>Associated with </a:t>
            </a:r>
            <a:r>
              <a:rPr lang="en-US" sz="2400" b="1">
                <a:solidFill>
                  <a:srgbClr val="800000"/>
                </a:solidFill>
                <a:latin typeface="Georgia" charset="0"/>
              </a:rPr>
              <a:t>bladder carcinoma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2400">
                <a:latin typeface="Georgia" charset="0"/>
              </a:rPr>
              <a:t>Females: genital tract involvement </a:t>
            </a:r>
            <a:r>
              <a:rPr lang="en-US" sz="2400">
                <a:latin typeface="Georgia" charset="0"/>
                <a:sym typeface="Wingdings" charset="0"/>
              </a:rPr>
              <a:t> </a:t>
            </a:r>
            <a:r>
              <a:rPr lang="en-US" sz="2400" b="1">
                <a:solidFill>
                  <a:srgbClr val="800000"/>
                </a:solidFill>
                <a:latin typeface="Georgia" charset="0"/>
                <a:sym typeface="Wingdings" charset="0"/>
              </a:rPr>
              <a:t>inc. HIV risk</a:t>
            </a:r>
            <a:endParaRPr lang="en-US" sz="2400" b="1">
              <a:solidFill>
                <a:srgbClr val="800000"/>
              </a:solidFill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endParaRPr lang="en-US" u="sng"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u="sng">
                <a:latin typeface="Georgia" charset="0"/>
              </a:rPr>
              <a:t>Rare</a:t>
            </a:r>
            <a:r>
              <a:rPr lang="en-US">
                <a:latin typeface="Georgia" charset="0"/>
              </a:rPr>
              <a:t>: CNS schistosomiasis</a:t>
            </a:r>
          </a:p>
        </p:txBody>
      </p:sp>
    </p:spTree>
    <p:extLst>
      <p:ext uri="{BB962C8B-B14F-4D97-AF65-F5344CB8AC3E}">
        <p14:creationId xmlns:p14="http://schemas.microsoft.com/office/powerpoint/2010/main" val="102658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3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975"/>
          </a:xfrm>
        </p:spPr>
        <p:txBody>
          <a:bodyPr/>
          <a:lstStyle/>
          <a:p>
            <a:pPr eaLnBrk="1" hangingPunct="1"/>
            <a:endParaRPr lang="en-US">
              <a:latin typeface="Trebuchet MS" charset="0"/>
            </a:endParaRPr>
          </a:p>
        </p:txBody>
      </p:sp>
      <p:pic>
        <p:nvPicPr>
          <p:cNvPr id="8704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0"/>
            <a:ext cx="2293938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31623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26336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62600" y="6477000"/>
            <a:ext cx="3352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i="1" dirty="0">
                <a:latin typeface="+mn-lt"/>
                <a:ea typeface="+mn-ea"/>
              </a:rPr>
              <a:t>www.stanford.edu</a:t>
            </a:r>
          </a:p>
        </p:txBody>
      </p:sp>
    </p:spTree>
    <p:extLst>
      <p:ext uri="{BB962C8B-B14F-4D97-AF65-F5344CB8AC3E}">
        <p14:creationId xmlns:p14="http://schemas.microsoft.com/office/powerpoint/2010/main" val="101847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01888"/>
            <a:ext cx="8458200" cy="1470025"/>
          </a:xfrm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900488"/>
            <a:ext cx="4953000" cy="1752600"/>
          </a:xfrm>
        </p:spPr>
        <p:txBody>
          <a:bodyPr/>
          <a:lstStyle/>
          <a:p>
            <a:pPr marL="63500" eaLnBrk="1" hangingPunct="1"/>
            <a:endParaRPr lang="en-US">
              <a:latin typeface="Arial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204788"/>
            <a:ext cx="9372600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667862" y="6550223"/>
            <a:ext cx="7476138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400" i="1" dirty="0" err="1" smtClean="0">
                <a:cs typeface="+mn-cs"/>
              </a:rPr>
              <a:t>Durães</a:t>
            </a:r>
            <a:r>
              <a:rPr lang="en-US" sz="1400" i="1" dirty="0" smtClean="0">
                <a:cs typeface="+mn-cs"/>
              </a:rPr>
              <a:t>  &amp; </a:t>
            </a:r>
            <a:r>
              <a:rPr lang="en-US" sz="1400" i="1" dirty="0" err="1" smtClean="0">
                <a:cs typeface="+mn-cs"/>
              </a:rPr>
              <a:t>Araujo</a:t>
            </a:r>
            <a:r>
              <a:rPr lang="en-US" sz="1400" i="1" dirty="0" smtClean="0">
                <a:cs typeface="+mn-cs"/>
              </a:rPr>
              <a:t> 2009 Tortuous varicosities in chronic schistosomiasis N </a:t>
            </a:r>
            <a:r>
              <a:rPr lang="en-US" sz="1400" i="1" dirty="0" err="1" smtClean="0">
                <a:cs typeface="+mn-cs"/>
              </a:rPr>
              <a:t>Eng</a:t>
            </a:r>
            <a:r>
              <a:rPr lang="en-US" sz="1400" i="1" dirty="0" smtClean="0">
                <a:cs typeface="+mn-cs"/>
              </a:rPr>
              <a:t> J Med 361:e9 </a:t>
            </a:r>
          </a:p>
        </p:txBody>
      </p:sp>
    </p:spTree>
    <p:extLst>
      <p:ext uri="{BB962C8B-B14F-4D97-AF65-F5344CB8AC3E}">
        <p14:creationId xmlns:p14="http://schemas.microsoft.com/office/powerpoint/2010/main" val="298639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3"/>
          <p:cNvSpPr>
            <a:spLocks noGrp="1"/>
          </p:cNvSpPr>
          <p:nvPr>
            <p:ph type="title" idx="4294967295"/>
          </p:nvPr>
        </p:nvSpPr>
        <p:spPr>
          <a:xfrm>
            <a:off x="309563" y="303213"/>
            <a:ext cx="8834437" cy="417512"/>
          </a:xfrm>
        </p:spPr>
        <p:txBody>
          <a:bodyPr/>
          <a:lstStyle/>
          <a:p>
            <a:r>
              <a:rPr lang="en-US" sz="2800" b="1" u="sng">
                <a:latin typeface="Georgia" charset="0"/>
              </a:rPr>
              <a:t>NTDs and Girls &amp; Women</a:t>
            </a:r>
            <a:r>
              <a:rPr lang="en-US" sz="2800" b="1">
                <a:latin typeface="Georgia" charset="0"/>
              </a:rPr>
              <a:t/>
            </a:r>
            <a:br>
              <a:rPr lang="en-US" sz="2800" b="1">
                <a:latin typeface="Georgia" charset="0"/>
              </a:rPr>
            </a:br>
            <a:r>
              <a:rPr lang="en-US" sz="2800">
                <a:latin typeface="Georgia" charset="0"/>
              </a:rPr>
              <a:t>Female Genitourinary Schistosomiasis</a:t>
            </a:r>
          </a:p>
        </p:txBody>
      </p:sp>
      <p:sp>
        <p:nvSpPr>
          <p:cNvPr id="50178" name="Text Box 7"/>
          <p:cNvSpPr txBox="1">
            <a:spLocks noChangeArrowheads="1"/>
          </p:cNvSpPr>
          <p:nvPr/>
        </p:nvSpPr>
        <p:spPr bwMode="auto">
          <a:xfrm>
            <a:off x="381000" y="4597400"/>
            <a:ext cx="4376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b="1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0180" name="TextBox 1"/>
          <p:cNvSpPr txBox="1">
            <a:spLocks noChangeArrowheads="1"/>
          </p:cNvSpPr>
          <p:nvPr/>
        </p:nvSpPr>
        <p:spPr bwMode="auto">
          <a:xfrm>
            <a:off x="55563" y="5276850"/>
            <a:ext cx="3362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u="sng">
                <a:solidFill>
                  <a:schemeClr val="tx2"/>
                </a:solidFill>
                <a:latin typeface="Georgia" charset="0"/>
                <a:cs typeface="Georgia" charset="0"/>
              </a:rPr>
              <a:t>100 million girls &amp; women</a:t>
            </a:r>
          </a:p>
          <a:p>
            <a:pPr eaLnBrk="1" hangingPunct="1"/>
            <a:endParaRPr lang="en-US" sz="1800" b="1" u="sng">
              <a:solidFill>
                <a:schemeClr val="tx2"/>
              </a:solidFill>
              <a:latin typeface="Georgia" charset="0"/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US" sz="1800" b="1" u="sng">
                <a:solidFill>
                  <a:schemeClr val="tx2"/>
                </a:solidFill>
                <a:latin typeface="Georgia" charset="0"/>
                <a:ea typeface="MS PGothic" charset="0"/>
                <a:cs typeface="MS PGothic" charset="0"/>
              </a:rPr>
              <a:t>Africa’s most common</a:t>
            </a:r>
          </a:p>
          <a:p>
            <a:pPr algn="ctr" eaLnBrk="1" hangingPunct="1"/>
            <a:r>
              <a:rPr lang="en-US" sz="1800" b="1" u="sng">
                <a:solidFill>
                  <a:schemeClr val="tx2"/>
                </a:solidFill>
                <a:latin typeface="Georgia" charset="0"/>
                <a:ea typeface="MS PGothic" charset="0"/>
                <a:cs typeface="MS PGothic" charset="0"/>
              </a:rPr>
              <a:t>gynecologic condition</a:t>
            </a:r>
            <a:r>
              <a:rPr lang="en-US" sz="1800" b="1">
                <a:solidFill>
                  <a:schemeClr val="tx2"/>
                </a:solidFill>
                <a:latin typeface="Georgia" charset="0"/>
                <a:ea typeface="MS PGothic" charset="0"/>
                <a:cs typeface="MS PGothic" charset="0"/>
              </a:rPr>
              <a:t>?</a:t>
            </a:r>
          </a:p>
        </p:txBody>
      </p:sp>
      <p:pic>
        <p:nvPicPr>
          <p:cNvPr id="50181" name="Picture 10" descr="http://oneinsevenpeople.co.uk/wp-content/uploads/2012/04/Geographical-overlap-of-schistosomiasis-and-HIV-infect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49" y="2286001"/>
            <a:ext cx="588055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 descr="http://www.who.int/entity/neglected_diseases/urogenital_schi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23988"/>
            <a:ext cx="2701925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 descr="http://www.nhm.ac.uk/resources-rx/images/1049/lake-victoria-potential-biomphalaria-schistosomiasis-area_63515_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392488"/>
            <a:ext cx="2967037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690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617913" y="762000"/>
            <a:ext cx="5562600" cy="1012825"/>
          </a:xfrm>
        </p:spPr>
        <p:txBody>
          <a:bodyPr/>
          <a:lstStyle/>
          <a:p>
            <a:pPr algn="ctr" eaLnBrk="1" hangingPunct="1"/>
            <a:r>
              <a:rPr lang="en-US" sz="3200" b="1" i="1" u="sng">
                <a:solidFill>
                  <a:srgbClr val="424456"/>
                </a:solidFill>
                <a:latin typeface="Trebuchet MS" charset="0"/>
              </a:rPr>
              <a:t>Schistosoma haematobium</a:t>
            </a:r>
            <a:r>
              <a:rPr lang="en-US" sz="3200" b="1" u="sng">
                <a:solidFill>
                  <a:srgbClr val="424456"/>
                </a:solidFill>
                <a:latin typeface="Trebuchet MS" charset="0"/>
              </a:rPr>
              <a:t> </a:t>
            </a:r>
            <a:br>
              <a:rPr lang="en-US" sz="3200" b="1" u="sng">
                <a:solidFill>
                  <a:srgbClr val="424456"/>
                </a:solidFill>
                <a:latin typeface="Trebuchet MS" charset="0"/>
              </a:rPr>
            </a:br>
            <a:r>
              <a:rPr lang="en-US" sz="3200" b="1" u="sng">
                <a:solidFill>
                  <a:srgbClr val="424456"/>
                </a:solidFill>
                <a:latin typeface="Trebuchet MS" charset="0"/>
              </a:rPr>
              <a:t>in the genital tract</a:t>
            </a:r>
            <a:endParaRPr lang="en-US" sz="3200" b="1" i="1" u="sng">
              <a:solidFill>
                <a:srgbClr val="424456"/>
              </a:solidFill>
              <a:latin typeface="Trebuchet MS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600200"/>
            <a:ext cx="4421188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u="sng">
                <a:solidFill>
                  <a:srgbClr val="6F664C"/>
                </a:solidFill>
                <a:latin typeface="Georgia" charset="0"/>
              </a:rPr>
              <a:t>Pathophysiology</a:t>
            </a:r>
            <a:r>
              <a:rPr lang="en-US" sz="2400">
                <a:solidFill>
                  <a:srgbClr val="6F664C"/>
                </a:solidFill>
                <a:latin typeface="Georgia" charset="0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>
                <a:latin typeface="Georgia" charset="0"/>
              </a:rPr>
              <a:t>Granulomas, mucosal erosions and ulcerations, bleeding</a:t>
            </a:r>
          </a:p>
          <a:p>
            <a:pPr eaLnBrk="1" hangingPunct="1">
              <a:lnSpc>
                <a:spcPct val="80000"/>
              </a:lnSpc>
              <a:spcBef>
                <a:spcPts val="1500"/>
              </a:spcBef>
            </a:pPr>
            <a:r>
              <a:rPr lang="en-US" sz="2400" u="sng">
                <a:solidFill>
                  <a:srgbClr val="6F664C"/>
                </a:solidFill>
                <a:latin typeface="Georgia" charset="0"/>
              </a:rPr>
              <a:t>Diagnosis</a:t>
            </a:r>
            <a:r>
              <a:rPr lang="en-US" sz="2400">
                <a:solidFill>
                  <a:srgbClr val="6F664C"/>
                </a:solidFill>
                <a:latin typeface="Georgia" charset="0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>
                <a:latin typeface="Georgia" charset="0"/>
              </a:rPr>
              <a:t>Ova in cervical smear/biopsy</a:t>
            </a:r>
          </a:p>
          <a:p>
            <a:pPr eaLnBrk="1" hangingPunct="1">
              <a:lnSpc>
                <a:spcPct val="80000"/>
              </a:lnSpc>
              <a:spcBef>
                <a:spcPts val="1500"/>
              </a:spcBef>
            </a:pPr>
            <a:r>
              <a:rPr lang="en-US" sz="2400" u="sng">
                <a:solidFill>
                  <a:srgbClr val="6F664C"/>
                </a:solidFill>
                <a:latin typeface="Georgia" charset="0"/>
              </a:rPr>
              <a:t>Physical Effects</a:t>
            </a:r>
            <a:r>
              <a:rPr lang="en-US" sz="2400">
                <a:solidFill>
                  <a:srgbClr val="6F664C"/>
                </a:solidFill>
                <a:latin typeface="Georgia" charset="0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>
                <a:latin typeface="Georgia" charset="0"/>
              </a:rPr>
              <a:t>Infertility, post-coital bleeding, pelvic pain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>
                <a:latin typeface="Georgia" charset="0"/>
              </a:rPr>
              <a:t>Depression</a:t>
            </a:r>
          </a:p>
          <a:p>
            <a:pPr lvl="1" eaLnBrk="1" hangingPunct="1">
              <a:lnSpc>
                <a:spcPct val="80000"/>
              </a:lnSpc>
            </a:pPr>
            <a:endParaRPr lang="en-US" sz="2000"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>
                <a:solidFill>
                  <a:srgbClr val="800000"/>
                </a:solidFill>
                <a:latin typeface="Georgia" charset="0"/>
              </a:rPr>
              <a:t>Increased risk of HIV acquisition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2325688" y="6307138"/>
            <a:ext cx="6894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FontTx/>
              <a:buAutoNum type="arabicPeriod"/>
            </a:pPr>
            <a:r>
              <a:rPr lang="en-US" sz="1400">
                <a:solidFill>
                  <a:srgbClr val="6F664C"/>
                </a:solidFill>
                <a:latin typeface="Georgia" charset="0"/>
                <a:cs typeface="Georgia" charset="0"/>
              </a:rPr>
              <a:t>Poggensee and Feldmeier, </a:t>
            </a:r>
            <a:r>
              <a:rPr lang="en-US" sz="1400" i="1">
                <a:solidFill>
                  <a:srgbClr val="6F664C"/>
                </a:solidFill>
                <a:latin typeface="Georgia" charset="0"/>
                <a:cs typeface="Georgia" charset="0"/>
              </a:rPr>
              <a:t>Acta Tropica</a:t>
            </a:r>
            <a:r>
              <a:rPr lang="en-US" sz="1400">
                <a:solidFill>
                  <a:srgbClr val="6F664C"/>
                </a:solidFill>
                <a:latin typeface="Georgia" charset="0"/>
                <a:cs typeface="Georgia" charset="0"/>
              </a:rPr>
              <a:t> 2001; 79(3): 193-210.</a:t>
            </a:r>
          </a:p>
          <a:p>
            <a:pPr algn="r" eaLnBrk="1" hangingPunct="1">
              <a:buFontTx/>
              <a:buAutoNum type="arabicPeriod"/>
            </a:pPr>
            <a:r>
              <a:rPr lang="en-US" sz="1400">
                <a:solidFill>
                  <a:srgbClr val="6F664C"/>
                </a:solidFill>
                <a:latin typeface="Georgia" charset="0"/>
                <a:cs typeface="Georgia" charset="0"/>
              </a:rPr>
              <a:t>Photo: Kjetland EF et al., </a:t>
            </a:r>
            <a:r>
              <a:rPr lang="en-US" sz="1400" i="1">
                <a:solidFill>
                  <a:srgbClr val="6F664C"/>
                </a:solidFill>
                <a:latin typeface="Georgia" charset="0"/>
                <a:cs typeface="Georgia" charset="0"/>
              </a:rPr>
              <a:t>Trends Parasitol</a:t>
            </a:r>
            <a:r>
              <a:rPr lang="en-US" sz="1400">
                <a:solidFill>
                  <a:srgbClr val="6F664C"/>
                </a:solidFill>
                <a:latin typeface="Georgia" charset="0"/>
                <a:cs typeface="Georgia" charset="0"/>
              </a:rPr>
              <a:t> 2012;  28(2): 58-65.</a:t>
            </a:r>
          </a:p>
        </p:txBody>
      </p:sp>
      <p:pic>
        <p:nvPicPr>
          <p:cNvPr id="4198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2282825"/>
            <a:ext cx="4056062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73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Schistosomiasis</a:t>
            </a:r>
            <a:r>
              <a:rPr lang="en-US">
                <a:latin typeface="Trebuchet MS" charset="0"/>
              </a:rPr>
              <a:t>: </a:t>
            </a:r>
            <a:r>
              <a:rPr lang="en-US" u="sng">
                <a:latin typeface="Trebuchet MS" charset="0"/>
              </a:rPr>
              <a:t>Diagnosis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eorgia" charset="0"/>
              </a:rPr>
              <a:t>CBC: </a:t>
            </a:r>
            <a:r>
              <a:rPr lang="en-US" b="1" dirty="0">
                <a:latin typeface="Georgia" charset="0"/>
              </a:rPr>
              <a:t>eosinophilia</a:t>
            </a:r>
          </a:p>
          <a:p>
            <a:pPr eaLnBrk="1" hangingPunct="1"/>
            <a:r>
              <a:rPr lang="en-US" dirty="0">
                <a:latin typeface="Georgia" charset="0"/>
              </a:rPr>
              <a:t>Urine/stool exam for eggs</a:t>
            </a:r>
          </a:p>
          <a:p>
            <a:pPr eaLnBrk="1" hangingPunct="1"/>
            <a:r>
              <a:rPr lang="en-US" dirty="0">
                <a:latin typeface="Georgia" charset="0"/>
              </a:rPr>
              <a:t>Urinalysis (</a:t>
            </a:r>
            <a:r>
              <a:rPr lang="en-US" i="1" dirty="0">
                <a:latin typeface="Georgia" charset="0"/>
              </a:rPr>
              <a:t>S. </a:t>
            </a:r>
            <a:r>
              <a:rPr lang="en-US" i="1" dirty="0" err="1">
                <a:latin typeface="Georgia" charset="0"/>
              </a:rPr>
              <a:t>haematobium</a:t>
            </a:r>
            <a:r>
              <a:rPr lang="en-US" dirty="0">
                <a:latin typeface="Georgia" charset="0"/>
              </a:rPr>
              <a:t>)</a:t>
            </a:r>
          </a:p>
          <a:p>
            <a:pPr eaLnBrk="1" hangingPunct="1"/>
            <a:r>
              <a:rPr lang="en-US" dirty="0">
                <a:latin typeface="Georgia" charset="0"/>
              </a:rPr>
              <a:t>Rectal/bladder biopsies</a:t>
            </a:r>
          </a:p>
          <a:p>
            <a:pPr eaLnBrk="1" hangingPunct="1"/>
            <a:r>
              <a:rPr lang="en-US" dirty="0">
                <a:latin typeface="Georgia" charset="0"/>
              </a:rPr>
              <a:t>Serology:</a:t>
            </a:r>
          </a:p>
          <a:p>
            <a:pPr lvl="1" eaLnBrk="1" hangingPunct="1"/>
            <a:r>
              <a:rPr lang="en-US" dirty="0">
                <a:latin typeface="Georgia" charset="0"/>
              </a:rPr>
              <a:t>ELISA screen followed by </a:t>
            </a:r>
            <a:r>
              <a:rPr lang="en-US" dirty="0" err="1">
                <a:latin typeface="Georgia" charset="0"/>
              </a:rPr>
              <a:t>immunoblot</a:t>
            </a:r>
            <a:endParaRPr lang="en-US" dirty="0">
              <a:latin typeface="Georgia" charset="0"/>
            </a:endParaRP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5029200"/>
            <a:ext cx="27082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rebuchet MS" charset="0"/>
            </a:endParaRPr>
          </a:p>
        </p:txBody>
      </p:sp>
      <p:pic>
        <p:nvPicPr>
          <p:cNvPr id="890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990600"/>
            <a:ext cx="7061200" cy="5348288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Schistosomiasis</a:t>
            </a:r>
            <a:r>
              <a:rPr lang="en-US">
                <a:latin typeface="Trebuchet MS" charset="0"/>
              </a:rPr>
              <a:t>: </a:t>
            </a:r>
            <a:r>
              <a:rPr lang="en-US" u="sng">
                <a:latin typeface="Trebuchet MS" charset="0"/>
              </a:rPr>
              <a:t>Treatment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457200" y="2249488"/>
            <a:ext cx="4800600" cy="4324350"/>
          </a:xfrm>
        </p:spPr>
        <p:txBody>
          <a:bodyPr/>
          <a:lstStyle/>
          <a:p>
            <a:pPr eaLnBrk="1" hangingPunct="1"/>
            <a:r>
              <a:rPr lang="en-US">
                <a:latin typeface="Georgia" charset="0"/>
              </a:rPr>
              <a:t>Praziquantel: single or divided dose, 60 mg/kg</a:t>
            </a:r>
          </a:p>
          <a:p>
            <a:pPr eaLnBrk="1" hangingPunct="1"/>
            <a:endParaRPr lang="en-US">
              <a:latin typeface="Georgia" charset="0"/>
            </a:endParaRPr>
          </a:p>
          <a:p>
            <a:pPr eaLnBrk="1" hangingPunct="1"/>
            <a:r>
              <a:rPr lang="en-US">
                <a:latin typeface="Georgia" charset="0"/>
              </a:rPr>
              <a:t>Oxamniquine in South America</a:t>
            </a:r>
          </a:p>
          <a:p>
            <a:pPr lvl="1" eaLnBrk="1" hangingPunct="1"/>
            <a:r>
              <a:rPr lang="en-US">
                <a:latin typeface="Georgia" charset="0"/>
              </a:rPr>
              <a:t>Only </a:t>
            </a:r>
            <a:r>
              <a:rPr lang="en-US" i="1">
                <a:latin typeface="Georgia" charset="0"/>
              </a:rPr>
              <a:t>S. mansoni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01838"/>
            <a:ext cx="2590800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u="sng" dirty="0">
                <a:latin typeface="Trebuchet MS" charset="0"/>
              </a:rPr>
              <a:t>World Health Assembly Resolution 54.19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7630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u="sng" dirty="0">
                <a:latin typeface="Georgia" charset="0"/>
              </a:rPr>
              <a:t>Aim</a:t>
            </a:r>
            <a:r>
              <a:rPr lang="en-US" sz="2400" dirty="0">
                <a:latin typeface="Georgia" charset="0"/>
              </a:rPr>
              <a:t>: reduce mortality and morbidity and improving health and development in infected communities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Georgia" charset="0"/>
              </a:rPr>
              <a:t>Regular treatment of high-risk groups: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Georgia" charset="0"/>
              </a:rPr>
              <a:t>Particularly school-aged children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Georgia" charset="0"/>
              </a:rPr>
              <a:t>Single-dose drugs against schistosomiasis and STH infections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Georgia" charset="0"/>
              </a:rPr>
              <a:t>I</a:t>
            </a:r>
            <a:r>
              <a:rPr lang="en-US" sz="2200" dirty="0" smtClean="0">
                <a:latin typeface="Georgia" charset="0"/>
              </a:rPr>
              <a:t>mproved </a:t>
            </a:r>
            <a:r>
              <a:rPr lang="en-US" sz="2200" dirty="0">
                <a:latin typeface="Georgia" charset="0"/>
              </a:rPr>
              <a:t>basic sanitation and </a:t>
            </a:r>
            <a:r>
              <a:rPr lang="en-US" sz="2200" dirty="0" smtClean="0">
                <a:latin typeface="Georgia" charset="0"/>
              </a:rPr>
              <a:t>safe </a:t>
            </a:r>
            <a:r>
              <a:rPr lang="en-US" sz="2200" dirty="0">
                <a:latin typeface="Georgia" charset="0"/>
              </a:rPr>
              <a:t>water supplies</a:t>
            </a:r>
          </a:p>
          <a:p>
            <a:pPr eaLnBrk="1" hangingPunct="1">
              <a:lnSpc>
                <a:spcPct val="90000"/>
              </a:lnSpc>
            </a:pPr>
            <a:endParaRPr lang="en-US" sz="2400" u="sng" dirty="0" smtClean="0"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u="sng" dirty="0" smtClean="0">
                <a:latin typeface="Georgia" charset="0"/>
              </a:rPr>
              <a:t>Goal</a:t>
            </a:r>
            <a:r>
              <a:rPr lang="en-US" sz="2400" dirty="0">
                <a:latin typeface="Georgia" charset="0"/>
              </a:rPr>
              <a:t>: regular administration of chemotherapy to at least 75% and up to 100% of all school-age children at risk of morbidity by </a:t>
            </a:r>
            <a:r>
              <a:rPr lang="en-US" sz="2400" dirty="0" smtClean="0">
                <a:latin typeface="Georgia" charset="0"/>
              </a:rPr>
              <a:t>2010 (extended to 2020)</a:t>
            </a:r>
            <a:endParaRPr lang="en-US" sz="2400" dirty="0">
              <a:latin typeface="Georgia" charset="0"/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70437"/>
            <a:ext cx="51054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096000" y="4876800"/>
            <a:ext cx="322027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 err="1">
                <a:solidFill>
                  <a:srgbClr val="800000"/>
                </a:solidFill>
                <a:latin typeface="+mn-lt"/>
                <a:ea typeface="+mn-ea"/>
              </a:rPr>
              <a:t>Benzimidazoles</a:t>
            </a:r>
            <a:endParaRPr lang="en-US" b="1" u="sng" dirty="0">
              <a:solidFill>
                <a:srgbClr val="800000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en-US" dirty="0" err="1">
                <a:solidFill>
                  <a:srgbClr val="800000"/>
                </a:solidFill>
                <a:latin typeface="+mn-lt"/>
                <a:ea typeface="+mn-ea"/>
              </a:rPr>
              <a:t>Mebendazole</a:t>
            </a:r>
            <a:endParaRPr lang="en-US" dirty="0">
              <a:solidFill>
                <a:srgbClr val="800000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en-US" dirty="0">
                <a:solidFill>
                  <a:srgbClr val="800000"/>
                </a:solidFill>
                <a:latin typeface="+mn-lt"/>
                <a:ea typeface="+mn-ea"/>
              </a:rPr>
              <a:t>Albendazole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02588" y="2106706"/>
            <a:ext cx="1846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Worms (Helminths)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8" indent="-514350" eaLnBrk="1" hangingPunct="1">
              <a:buClrTx/>
              <a:buFont typeface="Trebuchet MS" charset="0"/>
              <a:buAutoNum type="arabicPeriod"/>
            </a:pPr>
            <a:r>
              <a:rPr lang="en-US" b="1" dirty="0">
                <a:latin typeface="Georgia" charset="0"/>
              </a:rPr>
              <a:t>Nematodes:</a:t>
            </a:r>
            <a:endParaRPr lang="en-US" dirty="0">
              <a:latin typeface="Georgia" charset="0"/>
            </a:endParaRPr>
          </a:p>
          <a:p>
            <a:pPr marL="915988" lvl="1" indent="-514350" eaLnBrk="1" hangingPunct="1">
              <a:buFont typeface="Trebuchet MS" charset="0"/>
              <a:buAutoNum type="alphaLcParenR" startAt="2"/>
            </a:pPr>
            <a:endParaRPr lang="en-US" u="sng" dirty="0">
              <a:latin typeface="Georgia" charset="0"/>
            </a:endParaRPr>
          </a:p>
          <a:p>
            <a:pPr marL="915988" lvl="1" indent="-514350" eaLnBrk="1" hangingPunct="1">
              <a:buFont typeface="Trebuchet MS" charset="0"/>
              <a:buAutoNum type="alphaLcParenR" startAt="2"/>
            </a:pPr>
            <a:r>
              <a:rPr lang="en-US" u="sng" dirty="0">
                <a:latin typeface="Georgia" charset="0"/>
              </a:rPr>
              <a:t>Non-intestinal</a:t>
            </a:r>
            <a:r>
              <a:rPr lang="en-US" dirty="0">
                <a:latin typeface="Georgia" charset="0"/>
              </a:rPr>
              <a:t>:</a:t>
            </a:r>
          </a:p>
          <a:p>
            <a:pPr lvl="3" eaLnBrk="1" hangingPunct="1"/>
            <a:r>
              <a:rPr lang="en-US" sz="2400" dirty="0" err="1">
                <a:latin typeface="Georgia" charset="0"/>
              </a:rPr>
              <a:t>Filaria</a:t>
            </a:r>
            <a:r>
              <a:rPr lang="en-US" sz="2400" dirty="0">
                <a:latin typeface="Georgia" charset="0"/>
              </a:rPr>
              <a:t>: lymphatic, </a:t>
            </a:r>
            <a:r>
              <a:rPr lang="en-US" sz="2400" i="1" dirty="0" err="1">
                <a:latin typeface="Georgia" charset="0"/>
              </a:rPr>
              <a:t>Onchocerca</a:t>
            </a:r>
            <a:r>
              <a:rPr lang="en-US" sz="2400" dirty="0">
                <a:latin typeface="Georgia" charset="0"/>
              </a:rPr>
              <a:t>, </a:t>
            </a:r>
            <a:r>
              <a:rPr lang="en-US" sz="2400" i="1" dirty="0">
                <a:latin typeface="Georgia" charset="0"/>
              </a:rPr>
              <a:t>Loa Loa</a:t>
            </a:r>
          </a:p>
          <a:p>
            <a:pPr lvl="3" eaLnBrk="1" hangingPunct="1"/>
            <a:r>
              <a:rPr lang="en-US" sz="2400" dirty="0" err="1">
                <a:latin typeface="Georgia" charset="0"/>
              </a:rPr>
              <a:t>Dracunculiasis</a:t>
            </a:r>
            <a:r>
              <a:rPr lang="en-US" sz="2400" dirty="0">
                <a:latin typeface="Georgia" charset="0"/>
              </a:rPr>
              <a:t> (Guinea worm)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81000" y="530225"/>
            <a:ext cx="8229600" cy="1069975"/>
          </a:xfrm>
        </p:spPr>
        <p:txBody>
          <a:bodyPr/>
          <a:lstStyle/>
          <a:p>
            <a:pPr algn="ctr"/>
            <a:r>
              <a:rPr lang="en-US" u="sng">
                <a:latin typeface="Trebuchet MS" charset="0"/>
              </a:rPr>
              <a:t>MDA Coverage</a:t>
            </a:r>
            <a:r>
              <a:rPr lang="en-US">
                <a:latin typeface="Trebuchet MS" charset="0"/>
              </a:rPr>
              <a:t> – </a:t>
            </a:r>
            <a:r>
              <a:rPr lang="en-US" u="sng">
                <a:latin typeface="Trebuchet MS" charset="0"/>
              </a:rPr>
              <a:t>STHs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6519863"/>
            <a:ext cx="3200400" cy="338137"/>
          </a:xfrm>
          <a:prstGeom prst="rect">
            <a:avLst/>
          </a:prstGeom>
          <a:noFill/>
        </p:spPr>
        <p:txBody>
          <a:bodyPr lIns="91395" tIns="45698" rIns="91395" bIns="45698">
            <a:spAutoFit/>
          </a:bodyPr>
          <a:lstStyle/>
          <a:p>
            <a:pPr algn="r">
              <a:defRPr/>
            </a:pPr>
            <a:r>
              <a:rPr lang="en-US" sz="1600" i="1" dirty="0">
                <a:latin typeface="+mn-lt"/>
                <a:cs typeface="+mn-cs"/>
              </a:rPr>
              <a:t>WHO WER, March 2015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0" y="6324600"/>
            <a:ext cx="457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8" rIns="91395" bIns="4569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828800"/>
            <a:ext cx="9004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0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81000" y="530225"/>
            <a:ext cx="8229600" cy="1069975"/>
          </a:xfrm>
        </p:spPr>
        <p:txBody>
          <a:bodyPr/>
          <a:lstStyle/>
          <a:p>
            <a:pPr algn="ctr"/>
            <a:r>
              <a:rPr lang="en-US" u="sng">
                <a:latin typeface="Trebuchet MS" charset="0"/>
              </a:rPr>
              <a:t>MDA Coverage</a:t>
            </a:r>
            <a:r>
              <a:rPr lang="en-US">
                <a:latin typeface="Trebuchet MS" charset="0"/>
              </a:rPr>
              <a:t> – </a:t>
            </a:r>
            <a:r>
              <a:rPr lang="en-US" u="sng">
                <a:latin typeface="Trebuchet MS" charset="0"/>
              </a:rPr>
              <a:t>STHs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6519863"/>
            <a:ext cx="3200400" cy="338137"/>
          </a:xfrm>
          <a:prstGeom prst="rect">
            <a:avLst/>
          </a:prstGeom>
          <a:noFill/>
        </p:spPr>
        <p:txBody>
          <a:bodyPr lIns="91395" tIns="45698" rIns="91395" bIns="45698">
            <a:spAutoFit/>
          </a:bodyPr>
          <a:lstStyle/>
          <a:p>
            <a:pPr algn="r">
              <a:defRPr/>
            </a:pPr>
            <a:r>
              <a:rPr lang="en-US" sz="1600" i="1" dirty="0">
                <a:latin typeface="+mn-lt"/>
                <a:cs typeface="+mn-cs"/>
              </a:rPr>
              <a:t>WHO WER, March 2015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0" y="6324600"/>
            <a:ext cx="457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8" rIns="91395" bIns="4569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828800"/>
            <a:ext cx="9004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85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ChangeArrowheads="1"/>
          </p:cNvSpPr>
          <p:nvPr/>
        </p:nvSpPr>
        <p:spPr bwMode="auto">
          <a:xfrm>
            <a:off x="0" y="925512"/>
            <a:ext cx="91440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5" tIns="45698" rIns="91395" bIns="45698">
            <a:spAutoFit/>
          </a:bodyPr>
          <a:lstStyle/>
          <a:p>
            <a:pPr algn="ctr">
              <a:defRPr/>
            </a:pPr>
            <a:r>
              <a:rPr lang="en-US" sz="3200" b="1" u="sng" dirty="0">
                <a:latin typeface="+mj-lt"/>
                <a:ea typeface="+mn-ea"/>
                <a:cs typeface="+mn-cs"/>
              </a:rPr>
              <a:t>Re-Infection Following Anthelmintic Treatment</a:t>
            </a:r>
            <a:r>
              <a:rPr lang="en-US" sz="3200" b="1" dirty="0">
                <a:latin typeface="+mj-lt"/>
                <a:ea typeface="+mn-ea"/>
                <a:cs typeface="+mn-cs"/>
              </a:rPr>
              <a:t> </a:t>
            </a:r>
          </a:p>
        </p:txBody>
      </p:sp>
      <p:grpSp>
        <p:nvGrpSpPr>
          <p:cNvPr id="33795" name="Group 42"/>
          <p:cNvGrpSpPr>
            <a:grpSpLocks/>
          </p:cNvGrpSpPr>
          <p:nvPr/>
        </p:nvGrpSpPr>
        <p:grpSpPr bwMode="auto">
          <a:xfrm>
            <a:off x="4172745" y="2514600"/>
            <a:ext cx="5055404" cy="3460750"/>
            <a:chOff x="1067" y="719"/>
            <a:chExt cx="4817" cy="2329"/>
          </a:xfrm>
        </p:grpSpPr>
        <p:sp>
          <p:nvSpPr>
            <p:cNvPr id="33800" name="Line 3"/>
            <p:cNvSpPr>
              <a:spLocks noChangeShapeType="1"/>
            </p:cNvSpPr>
            <p:nvPr/>
          </p:nvSpPr>
          <p:spPr bwMode="auto">
            <a:xfrm>
              <a:off x="1650" y="1569"/>
              <a:ext cx="311" cy="1121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Line 4"/>
            <p:cNvSpPr>
              <a:spLocks noChangeShapeType="1"/>
            </p:cNvSpPr>
            <p:nvPr/>
          </p:nvSpPr>
          <p:spPr bwMode="auto">
            <a:xfrm flipV="1">
              <a:off x="1961" y="2606"/>
              <a:ext cx="1498" cy="8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Line 5"/>
            <p:cNvSpPr>
              <a:spLocks noChangeShapeType="1"/>
            </p:cNvSpPr>
            <p:nvPr/>
          </p:nvSpPr>
          <p:spPr bwMode="auto">
            <a:xfrm flipV="1">
              <a:off x="3455" y="897"/>
              <a:ext cx="934" cy="1681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Freeform 6"/>
            <p:cNvSpPr>
              <a:spLocks noEditPoints="1"/>
            </p:cNvSpPr>
            <p:nvPr/>
          </p:nvSpPr>
          <p:spPr bwMode="auto">
            <a:xfrm>
              <a:off x="1639" y="1559"/>
              <a:ext cx="320" cy="950"/>
            </a:xfrm>
            <a:custGeom>
              <a:avLst/>
              <a:gdLst>
                <a:gd name="T0" fmla="*/ 6 w 320"/>
                <a:gd name="T1" fmla="*/ 20 h 950"/>
                <a:gd name="T2" fmla="*/ 11 w 320"/>
                <a:gd name="T3" fmla="*/ 0 h 950"/>
                <a:gd name="T4" fmla="*/ 35 w 320"/>
                <a:gd name="T5" fmla="*/ 56 h 950"/>
                <a:gd name="T6" fmla="*/ 12 w 320"/>
                <a:gd name="T7" fmla="*/ 52 h 950"/>
                <a:gd name="T8" fmla="*/ 35 w 320"/>
                <a:gd name="T9" fmla="*/ 46 h 950"/>
                <a:gd name="T10" fmla="*/ 36 w 320"/>
                <a:gd name="T11" fmla="*/ 102 h 950"/>
                <a:gd name="T12" fmla="*/ 31 w 320"/>
                <a:gd name="T13" fmla="*/ 82 h 950"/>
                <a:gd name="T14" fmla="*/ 62 w 320"/>
                <a:gd name="T15" fmla="*/ 134 h 950"/>
                <a:gd name="T16" fmla="*/ 38 w 320"/>
                <a:gd name="T17" fmla="*/ 135 h 950"/>
                <a:gd name="T18" fmla="*/ 57 w 320"/>
                <a:gd name="T19" fmla="*/ 124 h 950"/>
                <a:gd name="T20" fmla="*/ 66 w 320"/>
                <a:gd name="T21" fmla="*/ 182 h 950"/>
                <a:gd name="T22" fmla="*/ 53 w 320"/>
                <a:gd name="T23" fmla="*/ 165 h 950"/>
                <a:gd name="T24" fmla="*/ 87 w 320"/>
                <a:gd name="T25" fmla="*/ 210 h 950"/>
                <a:gd name="T26" fmla="*/ 67 w 320"/>
                <a:gd name="T27" fmla="*/ 219 h 950"/>
                <a:gd name="T28" fmla="*/ 79 w 320"/>
                <a:gd name="T29" fmla="*/ 202 h 950"/>
                <a:gd name="T30" fmla="*/ 96 w 320"/>
                <a:gd name="T31" fmla="*/ 261 h 950"/>
                <a:gd name="T32" fmla="*/ 77 w 320"/>
                <a:gd name="T33" fmla="*/ 250 h 950"/>
                <a:gd name="T34" fmla="*/ 99 w 320"/>
                <a:gd name="T35" fmla="*/ 250 h 950"/>
                <a:gd name="T36" fmla="*/ 96 w 320"/>
                <a:gd name="T37" fmla="*/ 303 h 950"/>
                <a:gd name="T38" fmla="*/ 101 w 320"/>
                <a:gd name="T39" fmla="*/ 283 h 950"/>
                <a:gd name="T40" fmla="*/ 124 w 320"/>
                <a:gd name="T41" fmla="*/ 339 h 950"/>
                <a:gd name="T42" fmla="*/ 103 w 320"/>
                <a:gd name="T43" fmla="*/ 334 h 950"/>
                <a:gd name="T44" fmla="*/ 124 w 320"/>
                <a:gd name="T45" fmla="*/ 329 h 950"/>
                <a:gd name="T46" fmla="*/ 126 w 320"/>
                <a:gd name="T47" fmla="*/ 385 h 950"/>
                <a:gd name="T48" fmla="*/ 122 w 320"/>
                <a:gd name="T49" fmla="*/ 366 h 950"/>
                <a:gd name="T50" fmla="*/ 152 w 320"/>
                <a:gd name="T51" fmla="*/ 416 h 950"/>
                <a:gd name="T52" fmla="*/ 129 w 320"/>
                <a:gd name="T53" fmla="*/ 417 h 950"/>
                <a:gd name="T54" fmla="*/ 148 w 320"/>
                <a:gd name="T55" fmla="*/ 406 h 950"/>
                <a:gd name="T56" fmla="*/ 157 w 320"/>
                <a:gd name="T57" fmla="*/ 465 h 950"/>
                <a:gd name="T58" fmla="*/ 144 w 320"/>
                <a:gd name="T59" fmla="*/ 448 h 950"/>
                <a:gd name="T60" fmla="*/ 177 w 320"/>
                <a:gd name="T61" fmla="*/ 492 h 950"/>
                <a:gd name="T62" fmla="*/ 157 w 320"/>
                <a:gd name="T63" fmla="*/ 501 h 950"/>
                <a:gd name="T64" fmla="*/ 169 w 320"/>
                <a:gd name="T65" fmla="*/ 485 h 950"/>
                <a:gd name="T66" fmla="*/ 185 w 320"/>
                <a:gd name="T67" fmla="*/ 544 h 950"/>
                <a:gd name="T68" fmla="*/ 168 w 320"/>
                <a:gd name="T69" fmla="*/ 533 h 950"/>
                <a:gd name="T70" fmla="*/ 190 w 320"/>
                <a:gd name="T71" fmla="*/ 533 h 950"/>
                <a:gd name="T72" fmla="*/ 187 w 320"/>
                <a:gd name="T73" fmla="*/ 585 h 950"/>
                <a:gd name="T74" fmla="*/ 190 w 320"/>
                <a:gd name="T75" fmla="*/ 566 h 950"/>
                <a:gd name="T76" fmla="*/ 215 w 320"/>
                <a:gd name="T77" fmla="*/ 622 h 950"/>
                <a:gd name="T78" fmla="*/ 193 w 320"/>
                <a:gd name="T79" fmla="*/ 618 h 950"/>
                <a:gd name="T80" fmla="*/ 214 w 320"/>
                <a:gd name="T81" fmla="*/ 612 h 950"/>
                <a:gd name="T82" fmla="*/ 215 w 320"/>
                <a:gd name="T83" fmla="*/ 668 h 950"/>
                <a:gd name="T84" fmla="*/ 211 w 320"/>
                <a:gd name="T85" fmla="*/ 648 h 950"/>
                <a:gd name="T86" fmla="*/ 241 w 320"/>
                <a:gd name="T87" fmla="*/ 699 h 950"/>
                <a:gd name="T88" fmla="*/ 219 w 320"/>
                <a:gd name="T89" fmla="*/ 701 h 950"/>
                <a:gd name="T90" fmla="*/ 238 w 320"/>
                <a:gd name="T91" fmla="*/ 689 h 950"/>
                <a:gd name="T92" fmla="*/ 246 w 320"/>
                <a:gd name="T93" fmla="*/ 748 h 950"/>
                <a:gd name="T94" fmla="*/ 234 w 320"/>
                <a:gd name="T95" fmla="*/ 731 h 950"/>
                <a:gd name="T96" fmla="*/ 267 w 320"/>
                <a:gd name="T97" fmla="*/ 776 h 950"/>
                <a:gd name="T98" fmla="*/ 246 w 320"/>
                <a:gd name="T99" fmla="*/ 785 h 950"/>
                <a:gd name="T100" fmla="*/ 259 w 320"/>
                <a:gd name="T101" fmla="*/ 768 h 950"/>
                <a:gd name="T102" fmla="*/ 276 w 320"/>
                <a:gd name="T103" fmla="*/ 827 h 950"/>
                <a:gd name="T104" fmla="*/ 258 w 320"/>
                <a:gd name="T105" fmla="*/ 816 h 950"/>
                <a:gd name="T106" fmla="*/ 292 w 320"/>
                <a:gd name="T107" fmla="*/ 856 h 950"/>
                <a:gd name="T108" fmla="*/ 274 w 320"/>
                <a:gd name="T109" fmla="*/ 868 h 950"/>
                <a:gd name="T110" fmla="*/ 284 w 320"/>
                <a:gd name="T111" fmla="*/ 849 h 950"/>
                <a:gd name="T112" fmla="*/ 304 w 320"/>
                <a:gd name="T113" fmla="*/ 907 h 950"/>
                <a:gd name="T114" fmla="*/ 282 w 320"/>
                <a:gd name="T115" fmla="*/ 898 h 950"/>
                <a:gd name="T116" fmla="*/ 306 w 320"/>
                <a:gd name="T117" fmla="*/ 897 h 950"/>
                <a:gd name="T118" fmla="*/ 305 w 320"/>
                <a:gd name="T119" fmla="*/ 950 h 950"/>
                <a:gd name="T120" fmla="*/ 305 w 320"/>
                <a:gd name="T121" fmla="*/ 930 h 9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0"/>
                <a:gd name="T184" fmla="*/ 0 h 950"/>
                <a:gd name="T185" fmla="*/ 320 w 320"/>
                <a:gd name="T186" fmla="*/ 950 h 95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0" h="950">
                  <a:moveTo>
                    <a:pt x="22" y="8"/>
                  </a:moveTo>
                  <a:lnTo>
                    <a:pt x="22" y="8"/>
                  </a:lnTo>
                  <a:lnTo>
                    <a:pt x="23" y="10"/>
                  </a:lnTo>
                  <a:lnTo>
                    <a:pt x="23" y="13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1" y="17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5" y="20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2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2" y="8"/>
                  </a:lnTo>
                  <a:close/>
                  <a:moveTo>
                    <a:pt x="36" y="48"/>
                  </a:moveTo>
                  <a:lnTo>
                    <a:pt x="36" y="48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5" y="56"/>
                  </a:lnTo>
                  <a:lnTo>
                    <a:pt x="33" y="57"/>
                  </a:lnTo>
                  <a:lnTo>
                    <a:pt x="31" y="60"/>
                  </a:lnTo>
                  <a:lnTo>
                    <a:pt x="30" y="60"/>
                  </a:lnTo>
                  <a:lnTo>
                    <a:pt x="27" y="61"/>
                  </a:lnTo>
                  <a:lnTo>
                    <a:pt x="25" y="62"/>
                  </a:lnTo>
                  <a:lnTo>
                    <a:pt x="22" y="62"/>
                  </a:lnTo>
                  <a:lnTo>
                    <a:pt x="21" y="61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3" y="54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3" y="48"/>
                  </a:lnTo>
                  <a:lnTo>
                    <a:pt x="13" y="46"/>
                  </a:lnTo>
                  <a:lnTo>
                    <a:pt x="15" y="44"/>
                  </a:lnTo>
                  <a:lnTo>
                    <a:pt x="17" y="43"/>
                  </a:lnTo>
                  <a:lnTo>
                    <a:pt x="18" y="42"/>
                  </a:lnTo>
                  <a:lnTo>
                    <a:pt x="21" y="41"/>
                  </a:lnTo>
                  <a:lnTo>
                    <a:pt x="23" y="41"/>
                  </a:lnTo>
                  <a:lnTo>
                    <a:pt x="26" y="41"/>
                  </a:lnTo>
                  <a:lnTo>
                    <a:pt x="27" y="41"/>
                  </a:lnTo>
                  <a:lnTo>
                    <a:pt x="30" y="42"/>
                  </a:lnTo>
                  <a:lnTo>
                    <a:pt x="32" y="43"/>
                  </a:lnTo>
                  <a:lnTo>
                    <a:pt x="33" y="45"/>
                  </a:lnTo>
                  <a:lnTo>
                    <a:pt x="35" y="46"/>
                  </a:lnTo>
                  <a:lnTo>
                    <a:pt x="36" y="48"/>
                  </a:lnTo>
                  <a:close/>
                  <a:moveTo>
                    <a:pt x="48" y="89"/>
                  </a:moveTo>
                  <a:lnTo>
                    <a:pt x="48" y="89"/>
                  </a:lnTo>
                  <a:lnTo>
                    <a:pt x="48" y="91"/>
                  </a:lnTo>
                  <a:lnTo>
                    <a:pt x="48" y="93"/>
                  </a:lnTo>
                  <a:lnTo>
                    <a:pt x="48" y="94"/>
                  </a:lnTo>
                  <a:lnTo>
                    <a:pt x="47" y="97"/>
                  </a:lnTo>
                  <a:lnTo>
                    <a:pt x="46" y="98"/>
                  </a:lnTo>
                  <a:lnTo>
                    <a:pt x="43" y="100"/>
                  </a:lnTo>
                  <a:lnTo>
                    <a:pt x="42" y="100"/>
                  </a:lnTo>
                  <a:lnTo>
                    <a:pt x="40" y="101"/>
                  </a:lnTo>
                  <a:lnTo>
                    <a:pt x="37" y="102"/>
                  </a:lnTo>
                  <a:lnTo>
                    <a:pt x="36" y="102"/>
                  </a:lnTo>
                  <a:lnTo>
                    <a:pt x="33" y="101"/>
                  </a:lnTo>
                  <a:lnTo>
                    <a:pt x="31" y="101"/>
                  </a:lnTo>
                  <a:lnTo>
                    <a:pt x="30" y="100"/>
                  </a:lnTo>
                  <a:lnTo>
                    <a:pt x="28" y="98"/>
                  </a:lnTo>
                  <a:lnTo>
                    <a:pt x="27" y="97"/>
                  </a:lnTo>
                  <a:lnTo>
                    <a:pt x="26" y="94"/>
                  </a:lnTo>
                  <a:lnTo>
                    <a:pt x="25" y="92"/>
                  </a:lnTo>
                  <a:lnTo>
                    <a:pt x="25" y="90"/>
                  </a:lnTo>
                  <a:lnTo>
                    <a:pt x="26" y="89"/>
                  </a:lnTo>
                  <a:lnTo>
                    <a:pt x="26" y="87"/>
                  </a:lnTo>
                  <a:lnTo>
                    <a:pt x="27" y="84"/>
                  </a:lnTo>
                  <a:lnTo>
                    <a:pt x="30" y="83"/>
                  </a:lnTo>
                  <a:lnTo>
                    <a:pt x="31" y="82"/>
                  </a:lnTo>
                  <a:lnTo>
                    <a:pt x="33" y="81"/>
                  </a:lnTo>
                  <a:lnTo>
                    <a:pt x="36" y="81"/>
                  </a:lnTo>
                  <a:lnTo>
                    <a:pt x="38" y="81"/>
                  </a:lnTo>
                  <a:lnTo>
                    <a:pt x="40" y="81"/>
                  </a:lnTo>
                  <a:lnTo>
                    <a:pt x="42" y="82"/>
                  </a:lnTo>
                  <a:lnTo>
                    <a:pt x="45" y="83"/>
                  </a:lnTo>
                  <a:lnTo>
                    <a:pt x="46" y="85"/>
                  </a:lnTo>
                  <a:lnTo>
                    <a:pt x="47" y="87"/>
                  </a:lnTo>
                  <a:lnTo>
                    <a:pt x="48" y="89"/>
                  </a:lnTo>
                  <a:close/>
                  <a:moveTo>
                    <a:pt x="61" y="129"/>
                  </a:moveTo>
                  <a:lnTo>
                    <a:pt x="61" y="129"/>
                  </a:lnTo>
                  <a:lnTo>
                    <a:pt x="62" y="131"/>
                  </a:lnTo>
                  <a:lnTo>
                    <a:pt x="62" y="134"/>
                  </a:lnTo>
                  <a:lnTo>
                    <a:pt x="61" y="135"/>
                  </a:lnTo>
                  <a:lnTo>
                    <a:pt x="61" y="137"/>
                  </a:lnTo>
                  <a:lnTo>
                    <a:pt x="60" y="138"/>
                  </a:lnTo>
                  <a:lnTo>
                    <a:pt x="57" y="140"/>
                  </a:lnTo>
                  <a:lnTo>
                    <a:pt x="56" y="140"/>
                  </a:lnTo>
                  <a:lnTo>
                    <a:pt x="53" y="141"/>
                  </a:lnTo>
                  <a:lnTo>
                    <a:pt x="51" y="143"/>
                  </a:lnTo>
                  <a:lnTo>
                    <a:pt x="48" y="143"/>
                  </a:lnTo>
                  <a:lnTo>
                    <a:pt x="47" y="141"/>
                  </a:lnTo>
                  <a:lnTo>
                    <a:pt x="45" y="141"/>
                  </a:lnTo>
                  <a:lnTo>
                    <a:pt x="42" y="140"/>
                  </a:lnTo>
                  <a:lnTo>
                    <a:pt x="41" y="138"/>
                  </a:lnTo>
                  <a:lnTo>
                    <a:pt x="40" y="137"/>
                  </a:lnTo>
                  <a:lnTo>
                    <a:pt x="38" y="135"/>
                  </a:lnTo>
                  <a:lnTo>
                    <a:pt x="38" y="132"/>
                  </a:lnTo>
                  <a:lnTo>
                    <a:pt x="38" y="130"/>
                  </a:lnTo>
                  <a:lnTo>
                    <a:pt x="38" y="129"/>
                  </a:lnTo>
                  <a:lnTo>
                    <a:pt x="40" y="127"/>
                  </a:lnTo>
                  <a:lnTo>
                    <a:pt x="41" y="125"/>
                  </a:lnTo>
                  <a:lnTo>
                    <a:pt x="43" y="124"/>
                  </a:lnTo>
                  <a:lnTo>
                    <a:pt x="45" y="122"/>
                  </a:lnTo>
                  <a:lnTo>
                    <a:pt x="47" y="121"/>
                  </a:lnTo>
                  <a:lnTo>
                    <a:pt x="50" y="121"/>
                  </a:lnTo>
                  <a:lnTo>
                    <a:pt x="52" y="121"/>
                  </a:lnTo>
                  <a:lnTo>
                    <a:pt x="53" y="121"/>
                  </a:lnTo>
                  <a:lnTo>
                    <a:pt x="56" y="122"/>
                  </a:lnTo>
                  <a:lnTo>
                    <a:pt x="57" y="124"/>
                  </a:lnTo>
                  <a:lnTo>
                    <a:pt x="60" y="126"/>
                  </a:lnTo>
                  <a:lnTo>
                    <a:pt x="60" y="127"/>
                  </a:lnTo>
                  <a:lnTo>
                    <a:pt x="61" y="129"/>
                  </a:lnTo>
                  <a:close/>
                  <a:moveTo>
                    <a:pt x="74" y="169"/>
                  </a:moveTo>
                  <a:lnTo>
                    <a:pt x="74" y="169"/>
                  </a:lnTo>
                  <a:lnTo>
                    <a:pt x="74" y="172"/>
                  </a:lnTo>
                  <a:lnTo>
                    <a:pt x="74" y="174"/>
                  </a:lnTo>
                  <a:lnTo>
                    <a:pt x="74" y="175"/>
                  </a:lnTo>
                  <a:lnTo>
                    <a:pt x="73" y="177"/>
                  </a:lnTo>
                  <a:lnTo>
                    <a:pt x="72" y="178"/>
                  </a:lnTo>
                  <a:lnTo>
                    <a:pt x="70" y="181"/>
                  </a:lnTo>
                  <a:lnTo>
                    <a:pt x="68" y="181"/>
                  </a:lnTo>
                  <a:lnTo>
                    <a:pt x="66" y="182"/>
                  </a:lnTo>
                  <a:lnTo>
                    <a:pt x="63" y="183"/>
                  </a:lnTo>
                  <a:lnTo>
                    <a:pt x="61" y="183"/>
                  </a:lnTo>
                  <a:lnTo>
                    <a:pt x="60" y="182"/>
                  </a:lnTo>
                  <a:lnTo>
                    <a:pt x="57" y="182"/>
                  </a:lnTo>
                  <a:lnTo>
                    <a:pt x="56" y="181"/>
                  </a:lnTo>
                  <a:lnTo>
                    <a:pt x="53" y="178"/>
                  </a:lnTo>
                  <a:lnTo>
                    <a:pt x="53" y="177"/>
                  </a:lnTo>
                  <a:lnTo>
                    <a:pt x="52" y="175"/>
                  </a:lnTo>
                  <a:lnTo>
                    <a:pt x="51" y="173"/>
                  </a:lnTo>
                  <a:lnTo>
                    <a:pt x="51" y="171"/>
                  </a:lnTo>
                  <a:lnTo>
                    <a:pt x="52" y="169"/>
                  </a:lnTo>
                  <a:lnTo>
                    <a:pt x="52" y="167"/>
                  </a:lnTo>
                  <a:lnTo>
                    <a:pt x="53" y="165"/>
                  </a:lnTo>
                  <a:lnTo>
                    <a:pt x="56" y="164"/>
                  </a:lnTo>
                  <a:lnTo>
                    <a:pt x="57" y="163"/>
                  </a:lnTo>
                  <a:lnTo>
                    <a:pt x="60" y="162"/>
                  </a:lnTo>
                  <a:lnTo>
                    <a:pt x="62" y="162"/>
                  </a:lnTo>
                  <a:lnTo>
                    <a:pt x="65" y="162"/>
                  </a:lnTo>
                  <a:lnTo>
                    <a:pt x="66" y="162"/>
                  </a:lnTo>
                  <a:lnTo>
                    <a:pt x="68" y="163"/>
                  </a:lnTo>
                  <a:lnTo>
                    <a:pt x="71" y="164"/>
                  </a:lnTo>
                  <a:lnTo>
                    <a:pt x="72" y="166"/>
                  </a:lnTo>
                  <a:lnTo>
                    <a:pt x="73" y="167"/>
                  </a:lnTo>
                  <a:lnTo>
                    <a:pt x="74" y="169"/>
                  </a:lnTo>
                  <a:close/>
                  <a:moveTo>
                    <a:pt x="87" y="210"/>
                  </a:moveTo>
                  <a:lnTo>
                    <a:pt x="87" y="210"/>
                  </a:lnTo>
                  <a:lnTo>
                    <a:pt x="87" y="212"/>
                  </a:lnTo>
                  <a:lnTo>
                    <a:pt x="87" y="214"/>
                  </a:lnTo>
                  <a:lnTo>
                    <a:pt x="87" y="215"/>
                  </a:lnTo>
                  <a:lnTo>
                    <a:pt x="86" y="218"/>
                  </a:lnTo>
                  <a:lnTo>
                    <a:pt x="84" y="219"/>
                  </a:lnTo>
                  <a:lnTo>
                    <a:pt x="83" y="221"/>
                  </a:lnTo>
                  <a:lnTo>
                    <a:pt x="81" y="221"/>
                  </a:lnTo>
                  <a:lnTo>
                    <a:pt x="79" y="222"/>
                  </a:lnTo>
                  <a:lnTo>
                    <a:pt x="77" y="223"/>
                  </a:lnTo>
                  <a:lnTo>
                    <a:pt x="74" y="223"/>
                  </a:lnTo>
                  <a:lnTo>
                    <a:pt x="72" y="222"/>
                  </a:lnTo>
                  <a:lnTo>
                    <a:pt x="71" y="222"/>
                  </a:lnTo>
                  <a:lnTo>
                    <a:pt x="68" y="221"/>
                  </a:lnTo>
                  <a:lnTo>
                    <a:pt x="67" y="219"/>
                  </a:lnTo>
                  <a:lnTo>
                    <a:pt x="66" y="218"/>
                  </a:lnTo>
                  <a:lnTo>
                    <a:pt x="65" y="215"/>
                  </a:lnTo>
                  <a:lnTo>
                    <a:pt x="63" y="213"/>
                  </a:lnTo>
                  <a:lnTo>
                    <a:pt x="63" y="211"/>
                  </a:lnTo>
                  <a:lnTo>
                    <a:pt x="65" y="210"/>
                  </a:lnTo>
                  <a:lnTo>
                    <a:pt x="65" y="208"/>
                  </a:lnTo>
                  <a:lnTo>
                    <a:pt x="66" y="205"/>
                  </a:lnTo>
                  <a:lnTo>
                    <a:pt x="68" y="204"/>
                  </a:lnTo>
                  <a:lnTo>
                    <a:pt x="70" y="203"/>
                  </a:lnTo>
                  <a:lnTo>
                    <a:pt x="72" y="202"/>
                  </a:lnTo>
                  <a:lnTo>
                    <a:pt x="74" y="202"/>
                  </a:lnTo>
                  <a:lnTo>
                    <a:pt x="77" y="202"/>
                  </a:lnTo>
                  <a:lnTo>
                    <a:pt x="79" y="202"/>
                  </a:lnTo>
                  <a:lnTo>
                    <a:pt x="82" y="203"/>
                  </a:lnTo>
                  <a:lnTo>
                    <a:pt x="83" y="204"/>
                  </a:lnTo>
                  <a:lnTo>
                    <a:pt x="84" y="206"/>
                  </a:lnTo>
                  <a:lnTo>
                    <a:pt x="86" y="208"/>
                  </a:lnTo>
                  <a:lnTo>
                    <a:pt x="87" y="210"/>
                  </a:lnTo>
                  <a:close/>
                  <a:moveTo>
                    <a:pt x="99" y="250"/>
                  </a:moveTo>
                  <a:lnTo>
                    <a:pt x="99" y="250"/>
                  </a:lnTo>
                  <a:lnTo>
                    <a:pt x="101" y="252"/>
                  </a:lnTo>
                  <a:lnTo>
                    <a:pt x="101" y="255"/>
                  </a:lnTo>
                  <a:lnTo>
                    <a:pt x="99" y="256"/>
                  </a:lnTo>
                  <a:lnTo>
                    <a:pt x="99" y="258"/>
                  </a:lnTo>
                  <a:lnTo>
                    <a:pt x="98" y="260"/>
                  </a:lnTo>
                  <a:lnTo>
                    <a:pt x="96" y="261"/>
                  </a:lnTo>
                  <a:lnTo>
                    <a:pt x="94" y="262"/>
                  </a:lnTo>
                  <a:lnTo>
                    <a:pt x="92" y="264"/>
                  </a:lnTo>
                  <a:lnTo>
                    <a:pt x="89" y="264"/>
                  </a:lnTo>
                  <a:lnTo>
                    <a:pt x="87" y="264"/>
                  </a:lnTo>
                  <a:lnTo>
                    <a:pt x="86" y="264"/>
                  </a:lnTo>
                  <a:lnTo>
                    <a:pt x="83" y="262"/>
                  </a:lnTo>
                  <a:lnTo>
                    <a:pt x="81" y="261"/>
                  </a:lnTo>
                  <a:lnTo>
                    <a:pt x="79" y="259"/>
                  </a:lnTo>
                  <a:lnTo>
                    <a:pt x="78" y="258"/>
                  </a:lnTo>
                  <a:lnTo>
                    <a:pt x="77" y="256"/>
                  </a:lnTo>
                  <a:lnTo>
                    <a:pt x="77" y="253"/>
                  </a:lnTo>
                  <a:lnTo>
                    <a:pt x="77" y="251"/>
                  </a:lnTo>
                  <a:lnTo>
                    <a:pt x="77" y="250"/>
                  </a:lnTo>
                  <a:lnTo>
                    <a:pt x="78" y="248"/>
                  </a:lnTo>
                  <a:lnTo>
                    <a:pt x="79" y="246"/>
                  </a:lnTo>
                  <a:lnTo>
                    <a:pt x="82" y="245"/>
                  </a:lnTo>
                  <a:lnTo>
                    <a:pt x="83" y="243"/>
                  </a:lnTo>
                  <a:lnTo>
                    <a:pt x="86" y="242"/>
                  </a:lnTo>
                  <a:lnTo>
                    <a:pt x="88" y="242"/>
                  </a:lnTo>
                  <a:lnTo>
                    <a:pt x="91" y="242"/>
                  </a:lnTo>
                  <a:lnTo>
                    <a:pt x="92" y="242"/>
                  </a:lnTo>
                  <a:lnTo>
                    <a:pt x="94" y="243"/>
                  </a:lnTo>
                  <a:lnTo>
                    <a:pt x="96" y="245"/>
                  </a:lnTo>
                  <a:lnTo>
                    <a:pt x="98" y="247"/>
                  </a:lnTo>
                  <a:lnTo>
                    <a:pt x="98" y="248"/>
                  </a:lnTo>
                  <a:lnTo>
                    <a:pt x="99" y="250"/>
                  </a:lnTo>
                  <a:close/>
                  <a:moveTo>
                    <a:pt x="113" y="290"/>
                  </a:moveTo>
                  <a:lnTo>
                    <a:pt x="113" y="290"/>
                  </a:lnTo>
                  <a:lnTo>
                    <a:pt x="113" y="293"/>
                  </a:lnTo>
                  <a:lnTo>
                    <a:pt x="113" y="295"/>
                  </a:lnTo>
                  <a:lnTo>
                    <a:pt x="113" y="296"/>
                  </a:lnTo>
                  <a:lnTo>
                    <a:pt x="112" y="298"/>
                  </a:lnTo>
                  <a:lnTo>
                    <a:pt x="111" y="301"/>
                  </a:lnTo>
                  <a:lnTo>
                    <a:pt x="108" y="302"/>
                  </a:lnTo>
                  <a:lnTo>
                    <a:pt x="107" y="303"/>
                  </a:lnTo>
                  <a:lnTo>
                    <a:pt x="104" y="304"/>
                  </a:lnTo>
                  <a:lnTo>
                    <a:pt x="102" y="304"/>
                  </a:lnTo>
                  <a:lnTo>
                    <a:pt x="99" y="304"/>
                  </a:lnTo>
                  <a:lnTo>
                    <a:pt x="98" y="304"/>
                  </a:lnTo>
                  <a:lnTo>
                    <a:pt x="96" y="303"/>
                  </a:lnTo>
                  <a:lnTo>
                    <a:pt x="94" y="302"/>
                  </a:lnTo>
                  <a:lnTo>
                    <a:pt x="92" y="299"/>
                  </a:lnTo>
                  <a:lnTo>
                    <a:pt x="92" y="298"/>
                  </a:lnTo>
                  <a:lnTo>
                    <a:pt x="91" y="296"/>
                  </a:lnTo>
                  <a:lnTo>
                    <a:pt x="89" y="294"/>
                  </a:lnTo>
                  <a:lnTo>
                    <a:pt x="89" y="292"/>
                  </a:lnTo>
                  <a:lnTo>
                    <a:pt x="91" y="290"/>
                  </a:lnTo>
                  <a:lnTo>
                    <a:pt x="91" y="288"/>
                  </a:lnTo>
                  <a:lnTo>
                    <a:pt x="92" y="287"/>
                  </a:lnTo>
                  <a:lnTo>
                    <a:pt x="94" y="285"/>
                  </a:lnTo>
                  <a:lnTo>
                    <a:pt x="96" y="285"/>
                  </a:lnTo>
                  <a:lnTo>
                    <a:pt x="98" y="284"/>
                  </a:lnTo>
                  <a:lnTo>
                    <a:pt x="101" y="283"/>
                  </a:lnTo>
                  <a:lnTo>
                    <a:pt x="103" y="283"/>
                  </a:lnTo>
                  <a:lnTo>
                    <a:pt x="104" y="284"/>
                  </a:lnTo>
                  <a:lnTo>
                    <a:pt x="107" y="284"/>
                  </a:lnTo>
                  <a:lnTo>
                    <a:pt x="109" y="285"/>
                  </a:lnTo>
                  <a:lnTo>
                    <a:pt x="111" y="287"/>
                  </a:lnTo>
                  <a:lnTo>
                    <a:pt x="112" y="288"/>
                  </a:lnTo>
                  <a:lnTo>
                    <a:pt x="113" y="290"/>
                  </a:lnTo>
                  <a:close/>
                  <a:moveTo>
                    <a:pt x="126" y="331"/>
                  </a:moveTo>
                  <a:lnTo>
                    <a:pt x="126" y="331"/>
                  </a:lnTo>
                  <a:lnTo>
                    <a:pt x="126" y="333"/>
                  </a:lnTo>
                  <a:lnTo>
                    <a:pt x="126" y="335"/>
                  </a:lnTo>
                  <a:lnTo>
                    <a:pt x="126" y="336"/>
                  </a:lnTo>
                  <a:lnTo>
                    <a:pt x="124" y="339"/>
                  </a:lnTo>
                  <a:lnTo>
                    <a:pt x="123" y="341"/>
                  </a:lnTo>
                  <a:lnTo>
                    <a:pt x="122" y="342"/>
                  </a:lnTo>
                  <a:lnTo>
                    <a:pt x="121" y="343"/>
                  </a:lnTo>
                  <a:lnTo>
                    <a:pt x="118" y="344"/>
                  </a:lnTo>
                  <a:lnTo>
                    <a:pt x="116" y="344"/>
                  </a:lnTo>
                  <a:lnTo>
                    <a:pt x="113" y="344"/>
                  </a:lnTo>
                  <a:lnTo>
                    <a:pt x="111" y="344"/>
                  </a:lnTo>
                  <a:lnTo>
                    <a:pt x="109" y="343"/>
                  </a:lnTo>
                  <a:lnTo>
                    <a:pt x="107" y="342"/>
                  </a:lnTo>
                  <a:lnTo>
                    <a:pt x="106" y="340"/>
                  </a:lnTo>
                  <a:lnTo>
                    <a:pt x="104" y="339"/>
                  </a:lnTo>
                  <a:lnTo>
                    <a:pt x="103" y="336"/>
                  </a:lnTo>
                  <a:lnTo>
                    <a:pt x="103" y="334"/>
                  </a:lnTo>
                  <a:lnTo>
                    <a:pt x="103" y="332"/>
                  </a:lnTo>
                  <a:lnTo>
                    <a:pt x="103" y="331"/>
                  </a:lnTo>
                  <a:lnTo>
                    <a:pt x="104" y="329"/>
                  </a:lnTo>
                  <a:lnTo>
                    <a:pt x="106" y="327"/>
                  </a:lnTo>
                  <a:lnTo>
                    <a:pt x="107" y="325"/>
                  </a:lnTo>
                  <a:lnTo>
                    <a:pt x="108" y="325"/>
                  </a:lnTo>
                  <a:lnTo>
                    <a:pt x="111" y="324"/>
                  </a:lnTo>
                  <a:lnTo>
                    <a:pt x="113" y="323"/>
                  </a:lnTo>
                  <a:lnTo>
                    <a:pt x="116" y="323"/>
                  </a:lnTo>
                  <a:lnTo>
                    <a:pt x="118" y="324"/>
                  </a:lnTo>
                  <a:lnTo>
                    <a:pt x="121" y="324"/>
                  </a:lnTo>
                  <a:lnTo>
                    <a:pt x="122" y="325"/>
                  </a:lnTo>
                  <a:lnTo>
                    <a:pt x="123" y="327"/>
                  </a:lnTo>
                  <a:lnTo>
                    <a:pt x="124" y="329"/>
                  </a:lnTo>
                  <a:lnTo>
                    <a:pt x="126" y="331"/>
                  </a:lnTo>
                  <a:close/>
                  <a:moveTo>
                    <a:pt x="138" y="371"/>
                  </a:moveTo>
                  <a:lnTo>
                    <a:pt x="138" y="371"/>
                  </a:lnTo>
                  <a:lnTo>
                    <a:pt x="139" y="373"/>
                  </a:lnTo>
                  <a:lnTo>
                    <a:pt x="139" y="376"/>
                  </a:lnTo>
                  <a:lnTo>
                    <a:pt x="138" y="377"/>
                  </a:lnTo>
                  <a:lnTo>
                    <a:pt x="138" y="379"/>
                  </a:lnTo>
                  <a:lnTo>
                    <a:pt x="137" y="381"/>
                  </a:lnTo>
                  <a:lnTo>
                    <a:pt x="134" y="382"/>
                  </a:lnTo>
                  <a:lnTo>
                    <a:pt x="133" y="383"/>
                  </a:lnTo>
                  <a:lnTo>
                    <a:pt x="131" y="385"/>
                  </a:lnTo>
                  <a:lnTo>
                    <a:pt x="128" y="385"/>
                  </a:lnTo>
                  <a:lnTo>
                    <a:pt x="126" y="385"/>
                  </a:lnTo>
                  <a:lnTo>
                    <a:pt x="124" y="385"/>
                  </a:lnTo>
                  <a:lnTo>
                    <a:pt x="122" y="383"/>
                  </a:lnTo>
                  <a:lnTo>
                    <a:pt x="119" y="382"/>
                  </a:lnTo>
                  <a:lnTo>
                    <a:pt x="118" y="380"/>
                  </a:lnTo>
                  <a:lnTo>
                    <a:pt x="117" y="379"/>
                  </a:lnTo>
                  <a:lnTo>
                    <a:pt x="116" y="377"/>
                  </a:lnTo>
                  <a:lnTo>
                    <a:pt x="116" y="375"/>
                  </a:lnTo>
                  <a:lnTo>
                    <a:pt x="116" y="372"/>
                  </a:lnTo>
                  <a:lnTo>
                    <a:pt x="116" y="371"/>
                  </a:lnTo>
                  <a:lnTo>
                    <a:pt x="117" y="369"/>
                  </a:lnTo>
                  <a:lnTo>
                    <a:pt x="118" y="368"/>
                  </a:lnTo>
                  <a:lnTo>
                    <a:pt x="121" y="366"/>
                  </a:lnTo>
                  <a:lnTo>
                    <a:pt x="122" y="366"/>
                  </a:lnTo>
                  <a:lnTo>
                    <a:pt x="124" y="364"/>
                  </a:lnTo>
                  <a:lnTo>
                    <a:pt x="127" y="363"/>
                  </a:lnTo>
                  <a:lnTo>
                    <a:pt x="129" y="363"/>
                  </a:lnTo>
                  <a:lnTo>
                    <a:pt x="131" y="364"/>
                  </a:lnTo>
                  <a:lnTo>
                    <a:pt x="133" y="364"/>
                  </a:lnTo>
                  <a:lnTo>
                    <a:pt x="134" y="366"/>
                  </a:lnTo>
                  <a:lnTo>
                    <a:pt x="137" y="368"/>
                  </a:lnTo>
                  <a:lnTo>
                    <a:pt x="137" y="369"/>
                  </a:lnTo>
                  <a:lnTo>
                    <a:pt x="138" y="371"/>
                  </a:lnTo>
                  <a:close/>
                  <a:moveTo>
                    <a:pt x="152" y="411"/>
                  </a:moveTo>
                  <a:lnTo>
                    <a:pt x="152" y="411"/>
                  </a:lnTo>
                  <a:lnTo>
                    <a:pt x="152" y="414"/>
                  </a:lnTo>
                  <a:lnTo>
                    <a:pt x="152" y="416"/>
                  </a:lnTo>
                  <a:lnTo>
                    <a:pt x="152" y="417"/>
                  </a:lnTo>
                  <a:lnTo>
                    <a:pt x="150" y="419"/>
                  </a:lnTo>
                  <a:lnTo>
                    <a:pt x="149" y="422"/>
                  </a:lnTo>
                  <a:lnTo>
                    <a:pt x="147" y="423"/>
                  </a:lnTo>
                  <a:lnTo>
                    <a:pt x="145" y="424"/>
                  </a:lnTo>
                  <a:lnTo>
                    <a:pt x="143" y="425"/>
                  </a:lnTo>
                  <a:lnTo>
                    <a:pt x="140" y="425"/>
                  </a:lnTo>
                  <a:lnTo>
                    <a:pt x="138" y="425"/>
                  </a:lnTo>
                  <a:lnTo>
                    <a:pt x="137" y="425"/>
                  </a:lnTo>
                  <a:lnTo>
                    <a:pt x="134" y="424"/>
                  </a:lnTo>
                  <a:lnTo>
                    <a:pt x="133" y="423"/>
                  </a:lnTo>
                  <a:lnTo>
                    <a:pt x="131" y="420"/>
                  </a:lnTo>
                  <a:lnTo>
                    <a:pt x="131" y="419"/>
                  </a:lnTo>
                  <a:lnTo>
                    <a:pt x="129" y="417"/>
                  </a:lnTo>
                  <a:lnTo>
                    <a:pt x="128" y="415"/>
                  </a:lnTo>
                  <a:lnTo>
                    <a:pt x="128" y="413"/>
                  </a:lnTo>
                  <a:lnTo>
                    <a:pt x="129" y="411"/>
                  </a:lnTo>
                  <a:lnTo>
                    <a:pt x="129" y="409"/>
                  </a:lnTo>
                  <a:lnTo>
                    <a:pt x="131" y="408"/>
                  </a:lnTo>
                  <a:lnTo>
                    <a:pt x="133" y="406"/>
                  </a:lnTo>
                  <a:lnTo>
                    <a:pt x="134" y="406"/>
                  </a:lnTo>
                  <a:lnTo>
                    <a:pt x="137" y="405"/>
                  </a:lnTo>
                  <a:lnTo>
                    <a:pt x="139" y="404"/>
                  </a:lnTo>
                  <a:lnTo>
                    <a:pt x="142" y="404"/>
                  </a:lnTo>
                  <a:lnTo>
                    <a:pt x="143" y="405"/>
                  </a:lnTo>
                  <a:lnTo>
                    <a:pt x="145" y="405"/>
                  </a:lnTo>
                  <a:lnTo>
                    <a:pt x="148" y="406"/>
                  </a:lnTo>
                  <a:lnTo>
                    <a:pt x="149" y="408"/>
                  </a:lnTo>
                  <a:lnTo>
                    <a:pt x="150" y="409"/>
                  </a:lnTo>
                  <a:lnTo>
                    <a:pt x="152" y="411"/>
                  </a:lnTo>
                  <a:close/>
                  <a:moveTo>
                    <a:pt x="164" y="452"/>
                  </a:moveTo>
                  <a:lnTo>
                    <a:pt x="164" y="452"/>
                  </a:lnTo>
                  <a:lnTo>
                    <a:pt x="164" y="454"/>
                  </a:lnTo>
                  <a:lnTo>
                    <a:pt x="164" y="456"/>
                  </a:lnTo>
                  <a:lnTo>
                    <a:pt x="164" y="457"/>
                  </a:lnTo>
                  <a:lnTo>
                    <a:pt x="163" y="460"/>
                  </a:lnTo>
                  <a:lnTo>
                    <a:pt x="162" y="462"/>
                  </a:lnTo>
                  <a:lnTo>
                    <a:pt x="160" y="463"/>
                  </a:lnTo>
                  <a:lnTo>
                    <a:pt x="159" y="464"/>
                  </a:lnTo>
                  <a:lnTo>
                    <a:pt x="157" y="465"/>
                  </a:lnTo>
                  <a:lnTo>
                    <a:pt x="154" y="465"/>
                  </a:lnTo>
                  <a:lnTo>
                    <a:pt x="152" y="465"/>
                  </a:lnTo>
                  <a:lnTo>
                    <a:pt x="149" y="465"/>
                  </a:lnTo>
                  <a:lnTo>
                    <a:pt x="148" y="464"/>
                  </a:lnTo>
                  <a:lnTo>
                    <a:pt x="145" y="463"/>
                  </a:lnTo>
                  <a:lnTo>
                    <a:pt x="144" y="461"/>
                  </a:lnTo>
                  <a:lnTo>
                    <a:pt x="143" y="460"/>
                  </a:lnTo>
                  <a:lnTo>
                    <a:pt x="142" y="457"/>
                  </a:lnTo>
                  <a:lnTo>
                    <a:pt x="142" y="455"/>
                  </a:lnTo>
                  <a:lnTo>
                    <a:pt x="142" y="453"/>
                  </a:lnTo>
                  <a:lnTo>
                    <a:pt x="142" y="452"/>
                  </a:lnTo>
                  <a:lnTo>
                    <a:pt x="143" y="450"/>
                  </a:lnTo>
                  <a:lnTo>
                    <a:pt x="144" y="448"/>
                  </a:lnTo>
                  <a:lnTo>
                    <a:pt x="145" y="446"/>
                  </a:lnTo>
                  <a:lnTo>
                    <a:pt x="147" y="446"/>
                  </a:lnTo>
                  <a:lnTo>
                    <a:pt x="149" y="445"/>
                  </a:lnTo>
                  <a:lnTo>
                    <a:pt x="152" y="444"/>
                  </a:lnTo>
                  <a:lnTo>
                    <a:pt x="154" y="444"/>
                  </a:lnTo>
                  <a:lnTo>
                    <a:pt x="157" y="445"/>
                  </a:lnTo>
                  <a:lnTo>
                    <a:pt x="159" y="445"/>
                  </a:lnTo>
                  <a:lnTo>
                    <a:pt x="160" y="446"/>
                  </a:lnTo>
                  <a:lnTo>
                    <a:pt x="162" y="448"/>
                  </a:lnTo>
                  <a:lnTo>
                    <a:pt x="163" y="450"/>
                  </a:lnTo>
                  <a:lnTo>
                    <a:pt x="164" y="452"/>
                  </a:lnTo>
                  <a:close/>
                  <a:moveTo>
                    <a:pt x="177" y="492"/>
                  </a:moveTo>
                  <a:lnTo>
                    <a:pt x="177" y="492"/>
                  </a:lnTo>
                  <a:lnTo>
                    <a:pt x="178" y="494"/>
                  </a:lnTo>
                  <a:lnTo>
                    <a:pt x="178" y="497"/>
                  </a:lnTo>
                  <a:lnTo>
                    <a:pt x="177" y="498"/>
                  </a:lnTo>
                  <a:lnTo>
                    <a:pt x="177" y="500"/>
                  </a:lnTo>
                  <a:lnTo>
                    <a:pt x="175" y="502"/>
                  </a:lnTo>
                  <a:lnTo>
                    <a:pt x="173" y="503"/>
                  </a:lnTo>
                  <a:lnTo>
                    <a:pt x="172" y="505"/>
                  </a:lnTo>
                  <a:lnTo>
                    <a:pt x="169" y="506"/>
                  </a:lnTo>
                  <a:lnTo>
                    <a:pt x="167" y="506"/>
                  </a:lnTo>
                  <a:lnTo>
                    <a:pt x="164" y="506"/>
                  </a:lnTo>
                  <a:lnTo>
                    <a:pt x="163" y="506"/>
                  </a:lnTo>
                  <a:lnTo>
                    <a:pt x="160" y="505"/>
                  </a:lnTo>
                  <a:lnTo>
                    <a:pt x="158" y="503"/>
                  </a:lnTo>
                  <a:lnTo>
                    <a:pt x="157" y="501"/>
                  </a:lnTo>
                  <a:lnTo>
                    <a:pt x="155" y="500"/>
                  </a:lnTo>
                  <a:lnTo>
                    <a:pt x="154" y="498"/>
                  </a:lnTo>
                  <a:lnTo>
                    <a:pt x="154" y="496"/>
                  </a:lnTo>
                  <a:lnTo>
                    <a:pt x="154" y="493"/>
                  </a:lnTo>
                  <a:lnTo>
                    <a:pt x="154" y="492"/>
                  </a:lnTo>
                  <a:lnTo>
                    <a:pt x="155" y="490"/>
                  </a:lnTo>
                  <a:lnTo>
                    <a:pt x="157" y="489"/>
                  </a:lnTo>
                  <a:lnTo>
                    <a:pt x="159" y="487"/>
                  </a:lnTo>
                  <a:lnTo>
                    <a:pt x="160" y="487"/>
                  </a:lnTo>
                  <a:lnTo>
                    <a:pt x="163" y="485"/>
                  </a:lnTo>
                  <a:lnTo>
                    <a:pt x="165" y="484"/>
                  </a:lnTo>
                  <a:lnTo>
                    <a:pt x="168" y="484"/>
                  </a:lnTo>
                  <a:lnTo>
                    <a:pt x="169" y="485"/>
                  </a:lnTo>
                  <a:lnTo>
                    <a:pt x="172" y="485"/>
                  </a:lnTo>
                  <a:lnTo>
                    <a:pt x="173" y="487"/>
                  </a:lnTo>
                  <a:lnTo>
                    <a:pt x="175" y="489"/>
                  </a:lnTo>
                  <a:lnTo>
                    <a:pt x="175" y="490"/>
                  </a:lnTo>
                  <a:lnTo>
                    <a:pt x="177" y="492"/>
                  </a:lnTo>
                  <a:close/>
                  <a:moveTo>
                    <a:pt x="190" y="533"/>
                  </a:moveTo>
                  <a:lnTo>
                    <a:pt x="190" y="533"/>
                  </a:lnTo>
                  <a:lnTo>
                    <a:pt x="190" y="535"/>
                  </a:lnTo>
                  <a:lnTo>
                    <a:pt x="190" y="537"/>
                  </a:lnTo>
                  <a:lnTo>
                    <a:pt x="190" y="539"/>
                  </a:lnTo>
                  <a:lnTo>
                    <a:pt x="189" y="541"/>
                  </a:lnTo>
                  <a:lnTo>
                    <a:pt x="188" y="543"/>
                  </a:lnTo>
                  <a:lnTo>
                    <a:pt x="185" y="544"/>
                  </a:lnTo>
                  <a:lnTo>
                    <a:pt x="184" y="545"/>
                  </a:lnTo>
                  <a:lnTo>
                    <a:pt x="182" y="546"/>
                  </a:lnTo>
                  <a:lnTo>
                    <a:pt x="179" y="546"/>
                  </a:lnTo>
                  <a:lnTo>
                    <a:pt x="177" y="546"/>
                  </a:lnTo>
                  <a:lnTo>
                    <a:pt x="175" y="546"/>
                  </a:lnTo>
                  <a:lnTo>
                    <a:pt x="173" y="545"/>
                  </a:lnTo>
                  <a:lnTo>
                    <a:pt x="172" y="544"/>
                  </a:lnTo>
                  <a:lnTo>
                    <a:pt x="169" y="543"/>
                  </a:lnTo>
                  <a:lnTo>
                    <a:pt x="169" y="541"/>
                  </a:lnTo>
                  <a:lnTo>
                    <a:pt x="168" y="539"/>
                  </a:lnTo>
                  <a:lnTo>
                    <a:pt x="167" y="537"/>
                  </a:lnTo>
                  <a:lnTo>
                    <a:pt x="167" y="535"/>
                  </a:lnTo>
                  <a:lnTo>
                    <a:pt x="168" y="533"/>
                  </a:lnTo>
                  <a:lnTo>
                    <a:pt x="168" y="531"/>
                  </a:lnTo>
                  <a:lnTo>
                    <a:pt x="169" y="529"/>
                  </a:lnTo>
                  <a:lnTo>
                    <a:pt x="172" y="528"/>
                  </a:lnTo>
                  <a:lnTo>
                    <a:pt x="173" y="527"/>
                  </a:lnTo>
                  <a:lnTo>
                    <a:pt x="175" y="526"/>
                  </a:lnTo>
                  <a:lnTo>
                    <a:pt x="178" y="526"/>
                  </a:lnTo>
                  <a:lnTo>
                    <a:pt x="180" y="526"/>
                  </a:lnTo>
                  <a:lnTo>
                    <a:pt x="182" y="526"/>
                  </a:lnTo>
                  <a:lnTo>
                    <a:pt x="184" y="527"/>
                  </a:lnTo>
                  <a:lnTo>
                    <a:pt x="187" y="528"/>
                  </a:lnTo>
                  <a:lnTo>
                    <a:pt x="188" y="529"/>
                  </a:lnTo>
                  <a:lnTo>
                    <a:pt x="189" y="530"/>
                  </a:lnTo>
                  <a:lnTo>
                    <a:pt x="190" y="533"/>
                  </a:lnTo>
                  <a:close/>
                  <a:moveTo>
                    <a:pt x="203" y="573"/>
                  </a:moveTo>
                  <a:lnTo>
                    <a:pt x="203" y="573"/>
                  </a:lnTo>
                  <a:lnTo>
                    <a:pt x="203" y="575"/>
                  </a:lnTo>
                  <a:lnTo>
                    <a:pt x="203" y="577"/>
                  </a:lnTo>
                  <a:lnTo>
                    <a:pt x="203" y="580"/>
                  </a:lnTo>
                  <a:lnTo>
                    <a:pt x="201" y="582"/>
                  </a:lnTo>
                  <a:lnTo>
                    <a:pt x="200" y="583"/>
                  </a:lnTo>
                  <a:lnTo>
                    <a:pt x="199" y="584"/>
                  </a:lnTo>
                  <a:lnTo>
                    <a:pt x="198" y="585"/>
                  </a:lnTo>
                  <a:lnTo>
                    <a:pt x="195" y="586"/>
                  </a:lnTo>
                  <a:lnTo>
                    <a:pt x="193" y="586"/>
                  </a:lnTo>
                  <a:lnTo>
                    <a:pt x="190" y="586"/>
                  </a:lnTo>
                  <a:lnTo>
                    <a:pt x="188" y="586"/>
                  </a:lnTo>
                  <a:lnTo>
                    <a:pt x="187" y="585"/>
                  </a:lnTo>
                  <a:lnTo>
                    <a:pt x="184" y="584"/>
                  </a:lnTo>
                  <a:lnTo>
                    <a:pt x="183" y="583"/>
                  </a:lnTo>
                  <a:lnTo>
                    <a:pt x="182" y="582"/>
                  </a:lnTo>
                  <a:lnTo>
                    <a:pt x="180" y="580"/>
                  </a:lnTo>
                  <a:lnTo>
                    <a:pt x="180" y="577"/>
                  </a:lnTo>
                  <a:lnTo>
                    <a:pt x="180" y="575"/>
                  </a:lnTo>
                  <a:lnTo>
                    <a:pt x="180" y="573"/>
                  </a:lnTo>
                  <a:lnTo>
                    <a:pt x="182" y="572"/>
                  </a:lnTo>
                  <a:lnTo>
                    <a:pt x="183" y="569"/>
                  </a:lnTo>
                  <a:lnTo>
                    <a:pt x="184" y="568"/>
                  </a:lnTo>
                  <a:lnTo>
                    <a:pt x="185" y="567"/>
                  </a:lnTo>
                  <a:lnTo>
                    <a:pt x="188" y="566"/>
                  </a:lnTo>
                  <a:lnTo>
                    <a:pt x="190" y="566"/>
                  </a:lnTo>
                  <a:lnTo>
                    <a:pt x="193" y="566"/>
                  </a:lnTo>
                  <a:lnTo>
                    <a:pt x="195" y="566"/>
                  </a:lnTo>
                  <a:lnTo>
                    <a:pt x="198" y="567"/>
                  </a:lnTo>
                  <a:lnTo>
                    <a:pt x="199" y="568"/>
                  </a:lnTo>
                  <a:lnTo>
                    <a:pt x="200" y="569"/>
                  </a:lnTo>
                  <a:lnTo>
                    <a:pt x="201" y="571"/>
                  </a:lnTo>
                  <a:lnTo>
                    <a:pt x="203" y="573"/>
                  </a:lnTo>
                  <a:close/>
                  <a:moveTo>
                    <a:pt x="215" y="613"/>
                  </a:moveTo>
                  <a:lnTo>
                    <a:pt x="215" y="614"/>
                  </a:lnTo>
                  <a:lnTo>
                    <a:pt x="216" y="617"/>
                  </a:lnTo>
                  <a:lnTo>
                    <a:pt x="216" y="618"/>
                  </a:lnTo>
                  <a:lnTo>
                    <a:pt x="215" y="620"/>
                  </a:lnTo>
                  <a:lnTo>
                    <a:pt x="215" y="622"/>
                  </a:lnTo>
                  <a:lnTo>
                    <a:pt x="214" y="623"/>
                  </a:lnTo>
                  <a:lnTo>
                    <a:pt x="211" y="624"/>
                  </a:lnTo>
                  <a:lnTo>
                    <a:pt x="210" y="626"/>
                  </a:lnTo>
                  <a:lnTo>
                    <a:pt x="208" y="627"/>
                  </a:lnTo>
                  <a:lnTo>
                    <a:pt x="205" y="628"/>
                  </a:lnTo>
                  <a:lnTo>
                    <a:pt x="203" y="628"/>
                  </a:lnTo>
                  <a:lnTo>
                    <a:pt x="201" y="627"/>
                  </a:lnTo>
                  <a:lnTo>
                    <a:pt x="199" y="627"/>
                  </a:lnTo>
                  <a:lnTo>
                    <a:pt x="197" y="626"/>
                  </a:lnTo>
                  <a:lnTo>
                    <a:pt x="195" y="623"/>
                  </a:lnTo>
                  <a:lnTo>
                    <a:pt x="194" y="622"/>
                  </a:lnTo>
                  <a:lnTo>
                    <a:pt x="193" y="620"/>
                  </a:lnTo>
                  <a:lnTo>
                    <a:pt x="193" y="618"/>
                  </a:lnTo>
                  <a:lnTo>
                    <a:pt x="193" y="615"/>
                  </a:lnTo>
                  <a:lnTo>
                    <a:pt x="193" y="613"/>
                  </a:lnTo>
                  <a:lnTo>
                    <a:pt x="194" y="612"/>
                  </a:lnTo>
                  <a:lnTo>
                    <a:pt x="195" y="610"/>
                  </a:lnTo>
                  <a:lnTo>
                    <a:pt x="198" y="609"/>
                  </a:lnTo>
                  <a:lnTo>
                    <a:pt x="199" y="608"/>
                  </a:lnTo>
                  <a:lnTo>
                    <a:pt x="201" y="606"/>
                  </a:lnTo>
                  <a:lnTo>
                    <a:pt x="204" y="606"/>
                  </a:lnTo>
                  <a:lnTo>
                    <a:pt x="206" y="606"/>
                  </a:lnTo>
                  <a:lnTo>
                    <a:pt x="208" y="606"/>
                  </a:lnTo>
                  <a:lnTo>
                    <a:pt x="210" y="608"/>
                  </a:lnTo>
                  <a:lnTo>
                    <a:pt x="211" y="609"/>
                  </a:lnTo>
                  <a:lnTo>
                    <a:pt x="214" y="610"/>
                  </a:lnTo>
                  <a:lnTo>
                    <a:pt x="214" y="612"/>
                  </a:lnTo>
                  <a:lnTo>
                    <a:pt x="215" y="613"/>
                  </a:lnTo>
                  <a:close/>
                  <a:moveTo>
                    <a:pt x="229" y="655"/>
                  </a:moveTo>
                  <a:lnTo>
                    <a:pt x="229" y="655"/>
                  </a:lnTo>
                  <a:lnTo>
                    <a:pt x="229" y="657"/>
                  </a:lnTo>
                  <a:lnTo>
                    <a:pt x="229" y="659"/>
                  </a:lnTo>
                  <a:lnTo>
                    <a:pt x="229" y="660"/>
                  </a:lnTo>
                  <a:lnTo>
                    <a:pt x="228" y="663"/>
                  </a:lnTo>
                  <a:lnTo>
                    <a:pt x="226" y="664"/>
                  </a:lnTo>
                  <a:lnTo>
                    <a:pt x="224" y="666"/>
                  </a:lnTo>
                  <a:lnTo>
                    <a:pt x="223" y="666"/>
                  </a:lnTo>
                  <a:lnTo>
                    <a:pt x="220" y="667"/>
                  </a:lnTo>
                  <a:lnTo>
                    <a:pt x="218" y="668"/>
                  </a:lnTo>
                  <a:lnTo>
                    <a:pt x="215" y="668"/>
                  </a:lnTo>
                  <a:lnTo>
                    <a:pt x="214" y="667"/>
                  </a:lnTo>
                  <a:lnTo>
                    <a:pt x="211" y="667"/>
                  </a:lnTo>
                  <a:lnTo>
                    <a:pt x="210" y="666"/>
                  </a:lnTo>
                  <a:lnTo>
                    <a:pt x="208" y="664"/>
                  </a:lnTo>
                  <a:lnTo>
                    <a:pt x="208" y="663"/>
                  </a:lnTo>
                  <a:lnTo>
                    <a:pt x="206" y="660"/>
                  </a:lnTo>
                  <a:lnTo>
                    <a:pt x="205" y="658"/>
                  </a:lnTo>
                  <a:lnTo>
                    <a:pt x="205" y="656"/>
                  </a:lnTo>
                  <a:lnTo>
                    <a:pt x="206" y="655"/>
                  </a:lnTo>
                  <a:lnTo>
                    <a:pt x="206" y="652"/>
                  </a:lnTo>
                  <a:lnTo>
                    <a:pt x="208" y="650"/>
                  </a:lnTo>
                  <a:lnTo>
                    <a:pt x="210" y="649"/>
                  </a:lnTo>
                  <a:lnTo>
                    <a:pt x="211" y="648"/>
                  </a:lnTo>
                  <a:lnTo>
                    <a:pt x="214" y="647"/>
                  </a:lnTo>
                  <a:lnTo>
                    <a:pt x="216" y="647"/>
                  </a:lnTo>
                  <a:lnTo>
                    <a:pt x="219" y="647"/>
                  </a:lnTo>
                  <a:lnTo>
                    <a:pt x="220" y="647"/>
                  </a:lnTo>
                  <a:lnTo>
                    <a:pt x="223" y="648"/>
                  </a:lnTo>
                  <a:lnTo>
                    <a:pt x="225" y="649"/>
                  </a:lnTo>
                  <a:lnTo>
                    <a:pt x="226" y="651"/>
                  </a:lnTo>
                  <a:lnTo>
                    <a:pt x="228" y="652"/>
                  </a:lnTo>
                  <a:lnTo>
                    <a:pt x="229" y="655"/>
                  </a:lnTo>
                  <a:close/>
                  <a:moveTo>
                    <a:pt x="241" y="695"/>
                  </a:moveTo>
                  <a:lnTo>
                    <a:pt x="241" y="695"/>
                  </a:lnTo>
                  <a:lnTo>
                    <a:pt x="241" y="697"/>
                  </a:lnTo>
                  <a:lnTo>
                    <a:pt x="241" y="699"/>
                  </a:lnTo>
                  <a:lnTo>
                    <a:pt x="241" y="701"/>
                  </a:lnTo>
                  <a:lnTo>
                    <a:pt x="240" y="703"/>
                  </a:lnTo>
                  <a:lnTo>
                    <a:pt x="239" y="704"/>
                  </a:lnTo>
                  <a:lnTo>
                    <a:pt x="238" y="706"/>
                  </a:lnTo>
                  <a:lnTo>
                    <a:pt x="236" y="706"/>
                  </a:lnTo>
                  <a:lnTo>
                    <a:pt x="234" y="707"/>
                  </a:lnTo>
                  <a:lnTo>
                    <a:pt x="231" y="708"/>
                  </a:lnTo>
                  <a:lnTo>
                    <a:pt x="229" y="708"/>
                  </a:lnTo>
                  <a:lnTo>
                    <a:pt x="226" y="707"/>
                  </a:lnTo>
                  <a:lnTo>
                    <a:pt x="225" y="707"/>
                  </a:lnTo>
                  <a:lnTo>
                    <a:pt x="223" y="706"/>
                  </a:lnTo>
                  <a:lnTo>
                    <a:pt x="221" y="704"/>
                  </a:lnTo>
                  <a:lnTo>
                    <a:pt x="220" y="703"/>
                  </a:lnTo>
                  <a:lnTo>
                    <a:pt x="219" y="701"/>
                  </a:lnTo>
                  <a:lnTo>
                    <a:pt x="219" y="698"/>
                  </a:lnTo>
                  <a:lnTo>
                    <a:pt x="219" y="696"/>
                  </a:lnTo>
                  <a:lnTo>
                    <a:pt x="219" y="695"/>
                  </a:lnTo>
                  <a:lnTo>
                    <a:pt x="220" y="693"/>
                  </a:lnTo>
                  <a:lnTo>
                    <a:pt x="221" y="691"/>
                  </a:lnTo>
                  <a:lnTo>
                    <a:pt x="223" y="689"/>
                  </a:lnTo>
                  <a:lnTo>
                    <a:pt x="224" y="688"/>
                  </a:lnTo>
                  <a:lnTo>
                    <a:pt x="226" y="687"/>
                  </a:lnTo>
                  <a:lnTo>
                    <a:pt x="229" y="687"/>
                  </a:lnTo>
                  <a:lnTo>
                    <a:pt x="231" y="687"/>
                  </a:lnTo>
                  <a:lnTo>
                    <a:pt x="234" y="687"/>
                  </a:lnTo>
                  <a:lnTo>
                    <a:pt x="236" y="688"/>
                  </a:lnTo>
                  <a:lnTo>
                    <a:pt x="238" y="689"/>
                  </a:lnTo>
                  <a:lnTo>
                    <a:pt x="239" y="692"/>
                  </a:lnTo>
                  <a:lnTo>
                    <a:pt x="240" y="693"/>
                  </a:lnTo>
                  <a:lnTo>
                    <a:pt x="241" y="695"/>
                  </a:lnTo>
                  <a:close/>
                  <a:moveTo>
                    <a:pt x="254" y="735"/>
                  </a:moveTo>
                  <a:lnTo>
                    <a:pt x="254" y="735"/>
                  </a:lnTo>
                  <a:lnTo>
                    <a:pt x="255" y="738"/>
                  </a:lnTo>
                  <a:lnTo>
                    <a:pt x="255" y="740"/>
                  </a:lnTo>
                  <a:lnTo>
                    <a:pt x="254" y="741"/>
                  </a:lnTo>
                  <a:lnTo>
                    <a:pt x="254" y="743"/>
                  </a:lnTo>
                  <a:lnTo>
                    <a:pt x="253" y="744"/>
                  </a:lnTo>
                  <a:lnTo>
                    <a:pt x="250" y="747"/>
                  </a:lnTo>
                  <a:lnTo>
                    <a:pt x="249" y="747"/>
                  </a:lnTo>
                  <a:lnTo>
                    <a:pt x="246" y="748"/>
                  </a:lnTo>
                  <a:lnTo>
                    <a:pt x="244" y="749"/>
                  </a:lnTo>
                  <a:lnTo>
                    <a:pt x="241" y="749"/>
                  </a:lnTo>
                  <a:lnTo>
                    <a:pt x="240" y="748"/>
                  </a:lnTo>
                  <a:lnTo>
                    <a:pt x="238" y="748"/>
                  </a:lnTo>
                  <a:lnTo>
                    <a:pt x="235" y="747"/>
                  </a:lnTo>
                  <a:lnTo>
                    <a:pt x="234" y="744"/>
                  </a:lnTo>
                  <a:lnTo>
                    <a:pt x="233" y="743"/>
                  </a:lnTo>
                  <a:lnTo>
                    <a:pt x="231" y="741"/>
                  </a:lnTo>
                  <a:lnTo>
                    <a:pt x="231" y="739"/>
                  </a:lnTo>
                  <a:lnTo>
                    <a:pt x="231" y="736"/>
                  </a:lnTo>
                  <a:lnTo>
                    <a:pt x="231" y="735"/>
                  </a:lnTo>
                  <a:lnTo>
                    <a:pt x="233" y="733"/>
                  </a:lnTo>
                  <a:lnTo>
                    <a:pt x="234" y="731"/>
                  </a:lnTo>
                  <a:lnTo>
                    <a:pt x="236" y="730"/>
                  </a:lnTo>
                  <a:lnTo>
                    <a:pt x="238" y="729"/>
                  </a:lnTo>
                  <a:lnTo>
                    <a:pt x="240" y="727"/>
                  </a:lnTo>
                  <a:lnTo>
                    <a:pt x="243" y="727"/>
                  </a:lnTo>
                  <a:lnTo>
                    <a:pt x="245" y="727"/>
                  </a:lnTo>
                  <a:lnTo>
                    <a:pt x="246" y="727"/>
                  </a:lnTo>
                  <a:lnTo>
                    <a:pt x="249" y="729"/>
                  </a:lnTo>
                  <a:lnTo>
                    <a:pt x="250" y="730"/>
                  </a:lnTo>
                  <a:lnTo>
                    <a:pt x="253" y="732"/>
                  </a:lnTo>
                  <a:lnTo>
                    <a:pt x="253" y="733"/>
                  </a:lnTo>
                  <a:lnTo>
                    <a:pt x="254" y="735"/>
                  </a:lnTo>
                  <a:close/>
                  <a:moveTo>
                    <a:pt x="267" y="776"/>
                  </a:moveTo>
                  <a:lnTo>
                    <a:pt x="267" y="776"/>
                  </a:lnTo>
                  <a:lnTo>
                    <a:pt x="267" y="778"/>
                  </a:lnTo>
                  <a:lnTo>
                    <a:pt x="267" y="780"/>
                  </a:lnTo>
                  <a:lnTo>
                    <a:pt x="267" y="781"/>
                  </a:lnTo>
                  <a:lnTo>
                    <a:pt x="266" y="784"/>
                  </a:lnTo>
                  <a:lnTo>
                    <a:pt x="265" y="785"/>
                  </a:lnTo>
                  <a:lnTo>
                    <a:pt x="262" y="787"/>
                  </a:lnTo>
                  <a:lnTo>
                    <a:pt x="261" y="787"/>
                  </a:lnTo>
                  <a:lnTo>
                    <a:pt x="259" y="788"/>
                  </a:lnTo>
                  <a:lnTo>
                    <a:pt x="256" y="789"/>
                  </a:lnTo>
                  <a:lnTo>
                    <a:pt x="254" y="789"/>
                  </a:lnTo>
                  <a:lnTo>
                    <a:pt x="253" y="788"/>
                  </a:lnTo>
                  <a:lnTo>
                    <a:pt x="250" y="788"/>
                  </a:lnTo>
                  <a:lnTo>
                    <a:pt x="249" y="787"/>
                  </a:lnTo>
                  <a:lnTo>
                    <a:pt x="246" y="785"/>
                  </a:lnTo>
                  <a:lnTo>
                    <a:pt x="246" y="784"/>
                  </a:lnTo>
                  <a:lnTo>
                    <a:pt x="245" y="781"/>
                  </a:lnTo>
                  <a:lnTo>
                    <a:pt x="244" y="779"/>
                  </a:lnTo>
                  <a:lnTo>
                    <a:pt x="244" y="777"/>
                  </a:lnTo>
                  <a:lnTo>
                    <a:pt x="245" y="776"/>
                  </a:lnTo>
                  <a:lnTo>
                    <a:pt x="245" y="773"/>
                  </a:lnTo>
                  <a:lnTo>
                    <a:pt x="246" y="771"/>
                  </a:lnTo>
                  <a:lnTo>
                    <a:pt x="249" y="770"/>
                  </a:lnTo>
                  <a:lnTo>
                    <a:pt x="250" y="769"/>
                  </a:lnTo>
                  <a:lnTo>
                    <a:pt x="253" y="768"/>
                  </a:lnTo>
                  <a:lnTo>
                    <a:pt x="255" y="768"/>
                  </a:lnTo>
                  <a:lnTo>
                    <a:pt x="258" y="768"/>
                  </a:lnTo>
                  <a:lnTo>
                    <a:pt x="259" y="768"/>
                  </a:lnTo>
                  <a:lnTo>
                    <a:pt x="261" y="769"/>
                  </a:lnTo>
                  <a:lnTo>
                    <a:pt x="264" y="770"/>
                  </a:lnTo>
                  <a:lnTo>
                    <a:pt x="265" y="772"/>
                  </a:lnTo>
                  <a:lnTo>
                    <a:pt x="266" y="773"/>
                  </a:lnTo>
                  <a:lnTo>
                    <a:pt x="267" y="776"/>
                  </a:lnTo>
                  <a:close/>
                  <a:moveTo>
                    <a:pt x="280" y="816"/>
                  </a:moveTo>
                  <a:lnTo>
                    <a:pt x="280" y="816"/>
                  </a:lnTo>
                  <a:lnTo>
                    <a:pt x="281" y="818"/>
                  </a:lnTo>
                  <a:lnTo>
                    <a:pt x="281" y="821"/>
                  </a:lnTo>
                  <a:lnTo>
                    <a:pt x="280" y="822"/>
                  </a:lnTo>
                  <a:lnTo>
                    <a:pt x="280" y="824"/>
                  </a:lnTo>
                  <a:lnTo>
                    <a:pt x="279" y="825"/>
                  </a:lnTo>
                  <a:lnTo>
                    <a:pt x="276" y="827"/>
                  </a:lnTo>
                  <a:lnTo>
                    <a:pt x="275" y="827"/>
                  </a:lnTo>
                  <a:lnTo>
                    <a:pt x="272" y="828"/>
                  </a:lnTo>
                  <a:lnTo>
                    <a:pt x="270" y="829"/>
                  </a:lnTo>
                  <a:lnTo>
                    <a:pt x="267" y="829"/>
                  </a:lnTo>
                  <a:lnTo>
                    <a:pt x="265" y="828"/>
                  </a:lnTo>
                  <a:lnTo>
                    <a:pt x="264" y="828"/>
                  </a:lnTo>
                  <a:lnTo>
                    <a:pt x="261" y="827"/>
                  </a:lnTo>
                  <a:lnTo>
                    <a:pt x="260" y="825"/>
                  </a:lnTo>
                  <a:lnTo>
                    <a:pt x="259" y="824"/>
                  </a:lnTo>
                  <a:lnTo>
                    <a:pt x="258" y="822"/>
                  </a:lnTo>
                  <a:lnTo>
                    <a:pt x="258" y="819"/>
                  </a:lnTo>
                  <a:lnTo>
                    <a:pt x="258" y="817"/>
                  </a:lnTo>
                  <a:lnTo>
                    <a:pt x="258" y="816"/>
                  </a:lnTo>
                  <a:lnTo>
                    <a:pt x="259" y="814"/>
                  </a:lnTo>
                  <a:lnTo>
                    <a:pt x="261" y="810"/>
                  </a:lnTo>
                  <a:lnTo>
                    <a:pt x="264" y="809"/>
                  </a:lnTo>
                  <a:lnTo>
                    <a:pt x="265" y="808"/>
                  </a:lnTo>
                  <a:lnTo>
                    <a:pt x="267" y="808"/>
                  </a:lnTo>
                  <a:lnTo>
                    <a:pt x="270" y="808"/>
                  </a:lnTo>
                  <a:lnTo>
                    <a:pt x="272" y="808"/>
                  </a:lnTo>
                  <a:lnTo>
                    <a:pt x="275" y="809"/>
                  </a:lnTo>
                  <a:lnTo>
                    <a:pt x="276" y="810"/>
                  </a:lnTo>
                  <a:lnTo>
                    <a:pt x="277" y="813"/>
                  </a:lnTo>
                  <a:lnTo>
                    <a:pt x="279" y="814"/>
                  </a:lnTo>
                  <a:lnTo>
                    <a:pt x="280" y="816"/>
                  </a:lnTo>
                  <a:close/>
                  <a:moveTo>
                    <a:pt x="292" y="856"/>
                  </a:moveTo>
                  <a:lnTo>
                    <a:pt x="292" y="856"/>
                  </a:lnTo>
                  <a:lnTo>
                    <a:pt x="294" y="859"/>
                  </a:lnTo>
                  <a:lnTo>
                    <a:pt x="294" y="861"/>
                  </a:lnTo>
                  <a:lnTo>
                    <a:pt x="292" y="862"/>
                  </a:lnTo>
                  <a:lnTo>
                    <a:pt x="292" y="864"/>
                  </a:lnTo>
                  <a:lnTo>
                    <a:pt x="291" y="865"/>
                  </a:lnTo>
                  <a:lnTo>
                    <a:pt x="289" y="868"/>
                  </a:lnTo>
                  <a:lnTo>
                    <a:pt x="287" y="868"/>
                  </a:lnTo>
                  <a:lnTo>
                    <a:pt x="285" y="869"/>
                  </a:lnTo>
                  <a:lnTo>
                    <a:pt x="282" y="870"/>
                  </a:lnTo>
                  <a:lnTo>
                    <a:pt x="280" y="870"/>
                  </a:lnTo>
                  <a:lnTo>
                    <a:pt x="279" y="869"/>
                  </a:lnTo>
                  <a:lnTo>
                    <a:pt x="276" y="869"/>
                  </a:lnTo>
                  <a:lnTo>
                    <a:pt x="274" y="868"/>
                  </a:lnTo>
                  <a:lnTo>
                    <a:pt x="272" y="865"/>
                  </a:lnTo>
                  <a:lnTo>
                    <a:pt x="271" y="864"/>
                  </a:lnTo>
                  <a:lnTo>
                    <a:pt x="270" y="862"/>
                  </a:lnTo>
                  <a:lnTo>
                    <a:pt x="270" y="860"/>
                  </a:lnTo>
                  <a:lnTo>
                    <a:pt x="270" y="857"/>
                  </a:lnTo>
                  <a:lnTo>
                    <a:pt x="270" y="856"/>
                  </a:lnTo>
                  <a:lnTo>
                    <a:pt x="271" y="854"/>
                  </a:lnTo>
                  <a:lnTo>
                    <a:pt x="272" y="852"/>
                  </a:lnTo>
                  <a:lnTo>
                    <a:pt x="275" y="851"/>
                  </a:lnTo>
                  <a:lnTo>
                    <a:pt x="276" y="850"/>
                  </a:lnTo>
                  <a:lnTo>
                    <a:pt x="279" y="849"/>
                  </a:lnTo>
                  <a:lnTo>
                    <a:pt x="281" y="849"/>
                  </a:lnTo>
                  <a:lnTo>
                    <a:pt x="284" y="849"/>
                  </a:lnTo>
                  <a:lnTo>
                    <a:pt x="285" y="849"/>
                  </a:lnTo>
                  <a:lnTo>
                    <a:pt x="287" y="850"/>
                  </a:lnTo>
                  <a:lnTo>
                    <a:pt x="289" y="851"/>
                  </a:lnTo>
                  <a:lnTo>
                    <a:pt x="291" y="853"/>
                  </a:lnTo>
                  <a:lnTo>
                    <a:pt x="291" y="854"/>
                  </a:lnTo>
                  <a:lnTo>
                    <a:pt x="292" y="856"/>
                  </a:lnTo>
                  <a:close/>
                  <a:moveTo>
                    <a:pt x="306" y="897"/>
                  </a:moveTo>
                  <a:lnTo>
                    <a:pt x="306" y="897"/>
                  </a:lnTo>
                  <a:lnTo>
                    <a:pt x="306" y="899"/>
                  </a:lnTo>
                  <a:lnTo>
                    <a:pt x="306" y="901"/>
                  </a:lnTo>
                  <a:lnTo>
                    <a:pt x="306" y="902"/>
                  </a:lnTo>
                  <a:lnTo>
                    <a:pt x="305" y="905"/>
                  </a:lnTo>
                  <a:lnTo>
                    <a:pt x="304" y="907"/>
                  </a:lnTo>
                  <a:lnTo>
                    <a:pt x="301" y="908"/>
                  </a:lnTo>
                  <a:lnTo>
                    <a:pt x="300" y="909"/>
                  </a:lnTo>
                  <a:lnTo>
                    <a:pt x="297" y="910"/>
                  </a:lnTo>
                  <a:lnTo>
                    <a:pt x="295" y="910"/>
                  </a:lnTo>
                  <a:lnTo>
                    <a:pt x="292" y="910"/>
                  </a:lnTo>
                  <a:lnTo>
                    <a:pt x="291" y="910"/>
                  </a:lnTo>
                  <a:lnTo>
                    <a:pt x="289" y="909"/>
                  </a:lnTo>
                  <a:lnTo>
                    <a:pt x="287" y="908"/>
                  </a:lnTo>
                  <a:lnTo>
                    <a:pt x="285" y="906"/>
                  </a:lnTo>
                  <a:lnTo>
                    <a:pt x="285" y="905"/>
                  </a:lnTo>
                  <a:lnTo>
                    <a:pt x="284" y="902"/>
                  </a:lnTo>
                  <a:lnTo>
                    <a:pt x="282" y="900"/>
                  </a:lnTo>
                  <a:lnTo>
                    <a:pt x="282" y="898"/>
                  </a:lnTo>
                  <a:lnTo>
                    <a:pt x="284" y="897"/>
                  </a:lnTo>
                  <a:lnTo>
                    <a:pt x="284" y="894"/>
                  </a:lnTo>
                  <a:lnTo>
                    <a:pt x="285" y="893"/>
                  </a:lnTo>
                  <a:lnTo>
                    <a:pt x="287" y="891"/>
                  </a:lnTo>
                  <a:lnTo>
                    <a:pt x="289" y="891"/>
                  </a:lnTo>
                  <a:lnTo>
                    <a:pt x="291" y="890"/>
                  </a:lnTo>
                  <a:lnTo>
                    <a:pt x="294" y="889"/>
                  </a:lnTo>
                  <a:lnTo>
                    <a:pt x="296" y="889"/>
                  </a:lnTo>
                  <a:lnTo>
                    <a:pt x="297" y="890"/>
                  </a:lnTo>
                  <a:lnTo>
                    <a:pt x="300" y="890"/>
                  </a:lnTo>
                  <a:lnTo>
                    <a:pt x="302" y="891"/>
                  </a:lnTo>
                  <a:lnTo>
                    <a:pt x="304" y="893"/>
                  </a:lnTo>
                  <a:lnTo>
                    <a:pt x="305" y="894"/>
                  </a:lnTo>
                  <a:lnTo>
                    <a:pt x="306" y="897"/>
                  </a:lnTo>
                  <a:close/>
                  <a:moveTo>
                    <a:pt x="319" y="937"/>
                  </a:moveTo>
                  <a:lnTo>
                    <a:pt x="319" y="937"/>
                  </a:lnTo>
                  <a:lnTo>
                    <a:pt x="320" y="939"/>
                  </a:lnTo>
                  <a:lnTo>
                    <a:pt x="320" y="942"/>
                  </a:lnTo>
                  <a:lnTo>
                    <a:pt x="319" y="943"/>
                  </a:lnTo>
                  <a:lnTo>
                    <a:pt x="319" y="945"/>
                  </a:lnTo>
                  <a:lnTo>
                    <a:pt x="317" y="947"/>
                  </a:lnTo>
                  <a:lnTo>
                    <a:pt x="315" y="948"/>
                  </a:lnTo>
                  <a:lnTo>
                    <a:pt x="314" y="949"/>
                  </a:lnTo>
                  <a:lnTo>
                    <a:pt x="311" y="950"/>
                  </a:lnTo>
                  <a:lnTo>
                    <a:pt x="309" y="950"/>
                  </a:lnTo>
                  <a:lnTo>
                    <a:pt x="306" y="950"/>
                  </a:lnTo>
                  <a:lnTo>
                    <a:pt x="305" y="950"/>
                  </a:lnTo>
                  <a:lnTo>
                    <a:pt x="302" y="949"/>
                  </a:lnTo>
                  <a:lnTo>
                    <a:pt x="300" y="948"/>
                  </a:lnTo>
                  <a:lnTo>
                    <a:pt x="299" y="946"/>
                  </a:lnTo>
                  <a:lnTo>
                    <a:pt x="297" y="945"/>
                  </a:lnTo>
                  <a:lnTo>
                    <a:pt x="296" y="943"/>
                  </a:lnTo>
                  <a:lnTo>
                    <a:pt x="296" y="940"/>
                  </a:lnTo>
                  <a:lnTo>
                    <a:pt x="296" y="938"/>
                  </a:lnTo>
                  <a:lnTo>
                    <a:pt x="296" y="937"/>
                  </a:lnTo>
                  <a:lnTo>
                    <a:pt x="297" y="935"/>
                  </a:lnTo>
                  <a:lnTo>
                    <a:pt x="299" y="934"/>
                  </a:lnTo>
                  <a:lnTo>
                    <a:pt x="301" y="931"/>
                  </a:lnTo>
                  <a:lnTo>
                    <a:pt x="302" y="931"/>
                  </a:lnTo>
                  <a:lnTo>
                    <a:pt x="305" y="930"/>
                  </a:lnTo>
                  <a:lnTo>
                    <a:pt x="307" y="929"/>
                  </a:lnTo>
                  <a:lnTo>
                    <a:pt x="309" y="929"/>
                  </a:lnTo>
                  <a:lnTo>
                    <a:pt x="311" y="930"/>
                  </a:lnTo>
                  <a:lnTo>
                    <a:pt x="314" y="930"/>
                  </a:lnTo>
                  <a:lnTo>
                    <a:pt x="315" y="931"/>
                  </a:lnTo>
                  <a:lnTo>
                    <a:pt x="316" y="934"/>
                  </a:lnTo>
                  <a:lnTo>
                    <a:pt x="317" y="935"/>
                  </a:lnTo>
                  <a:lnTo>
                    <a:pt x="319" y="937"/>
                  </a:lnTo>
                  <a:close/>
                </a:path>
              </a:pathLst>
            </a:custGeom>
            <a:solidFill>
              <a:srgbClr val="A50021"/>
            </a:solidFill>
            <a:ln w="1588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Freeform 7"/>
            <p:cNvSpPr>
              <a:spLocks noEditPoints="1"/>
            </p:cNvSpPr>
            <p:nvPr/>
          </p:nvSpPr>
          <p:spPr bwMode="auto">
            <a:xfrm>
              <a:off x="1950" y="2512"/>
              <a:ext cx="1518" cy="61"/>
            </a:xfrm>
            <a:custGeom>
              <a:avLst/>
              <a:gdLst>
                <a:gd name="T0" fmla="*/ 11 w 1518"/>
                <a:gd name="T1" fmla="*/ 20 h 61"/>
                <a:gd name="T2" fmla="*/ 59 w 1518"/>
                <a:gd name="T3" fmla="*/ 1 h 61"/>
                <a:gd name="T4" fmla="*/ 54 w 1518"/>
                <a:gd name="T5" fmla="*/ 21 h 61"/>
                <a:gd name="T6" fmla="*/ 112 w 1518"/>
                <a:gd name="T7" fmla="*/ 4 h 61"/>
                <a:gd name="T8" fmla="*/ 95 w 1518"/>
                <a:gd name="T9" fmla="*/ 17 h 61"/>
                <a:gd name="T10" fmla="*/ 162 w 1518"/>
                <a:gd name="T11" fmla="*/ 10 h 61"/>
                <a:gd name="T12" fmla="*/ 139 w 1518"/>
                <a:gd name="T13" fmla="*/ 13 h 61"/>
                <a:gd name="T14" fmla="*/ 210 w 1518"/>
                <a:gd name="T15" fmla="*/ 15 h 61"/>
                <a:gd name="T16" fmla="*/ 189 w 1518"/>
                <a:gd name="T17" fmla="*/ 9 h 61"/>
                <a:gd name="T18" fmla="*/ 253 w 1518"/>
                <a:gd name="T19" fmla="*/ 23 h 61"/>
                <a:gd name="T20" fmla="*/ 240 w 1518"/>
                <a:gd name="T21" fmla="*/ 6 h 61"/>
                <a:gd name="T22" fmla="*/ 296 w 1518"/>
                <a:gd name="T23" fmla="*/ 28 h 61"/>
                <a:gd name="T24" fmla="*/ 291 w 1518"/>
                <a:gd name="T25" fmla="*/ 8 h 61"/>
                <a:gd name="T26" fmla="*/ 337 w 1518"/>
                <a:gd name="T27" fmla="*/ 30 h 61"/>
                <a:gd name="T28" fmla="*/ 385 w 1518"/>
                <a:gd name="T29" fmla="*/ 10 h 61"/>
                <a:gd name="T30" fmla="*/ 379 w 1518"/>
                <a:gd name="T31" fmla="*/ 29 h 61"/>
                <a:gd name="T32" fmla="*/ 438 w 1518"/>
                <a:gd name="T33" fmla="*/ 13 h 61"/>
                <a:gd name="T34" fmla="*/ 422 w 1518"/>
                <a:gd name="T35" fmla="*/ 27 h 61"/>
                <a:gd name="T36" fmla="*/ 488 w 1518"/>
                <a:gd name="T37" fmla="*/ 18 h 61"/>
                <a:gd name="T38" fmla="*/ 467 w 1518"/>
                <a:gd name="T39" fmla="*/ 22 h 61"/>
                <a:gd name="T40" fmla="*/ 537 w 1518"/>
                <a:gd name="T41" fmla="*/ 27 h 61"/>
                <a:gd name="T42" fmla="*/ 515 w 1518"/>
                <a:gd name="T43" fmla="*/ 18 h 61"/>
                <a:gd name="T44" fmla="*/ 580 w 1518"/>
                <a:gd name="T45" fmla="*/ 32 h 61"/>
                <a:gd name="T46" fmla="*/ 568 w 1518"/>
                <a:gd name="T47" fmla="*/ 15 h 61"/>
                <a:gd name="T48" fmla="*/ 624 w 1518"/>
                <a:gd name="T49" fmla="*/ 37 h 61"/>
                <a:gd name="T50" fmla="*/ 619 w 1518"/>
                <a:gd name="T51" fmla="*/ 17 h 61"/>
                <a:gd name="T52" fmla="*/ 665 w 1518"/>
                <a:gd name="T53" fmla="*/ 39 h 61"/>
                <a:gd name="T54" fmla="*/ 712 w 1518"/>
                <a:gd name="T55" fmla="*/ 19 h 61"/>
                <a:gd name="T56" fmla="*/ 707 w 1518"/>
                <a:gd name="T57" fmla="*/ 39 h 61"/>
                <a:gd name="T58" fmla="*/ 763 w 1518"/>
                <a:gd name="T59" fmla="*/ 21 h 61"/>
                <a:gd name="T60" fmla="*/ 750 w 1518"/>
                <a:gd name="T61" fmla="*/ 36 h 61"/>
                <a:gd name="T62" fmla="*/ 814 w 1518"/>
                <a:gd name="T63" fmla="*/ 27 h 61"/>
                <a:gd name="T64" fmla="*/ 793 w 1518"/>
                <a:gd name="T65" fmla="*/ 33 h 61"/>
                <a:gd name="T66" fmla="*/ 864 w 1518"/>
                <a:gd name="T67" fmla="*/ 33 h 61"/>
                <a:gd name="T68" fmla="*/ 843 w 1518"/>
                <a:gd name="T69" fmla="*/ 27 h 61"/>
                <a:gd name="T70" fmla="*/ 908 w 1518"/>
                <a:gd name="T71" fmla="*/ 40 h 61"/>
                <a:gd name="T72" fmla="*/ 893 w 1518"/>
                <a:gd name="T73" fmla="*/ 26 h 61"/>
                <a:gd name="T74" fmla="*/ 951 w 1518"/>
                <a:gd name="T75" fmla="*/ 45 h 61"/>
                <a:gd name="T76" fmla="*/ 943 w 1518"/>
                <a:gd name="T77" fmla="*/ 26 h 61"/>
                <a:gd name="T78" fmla="*/ 995 w 1518"/>
                <a:gd name="T79" fmla="*/ 48 h 61"/>
                <a:gd name="T80" fmla="*/ 1040 w 1518"/>
                <a:gd name="T81" fmla="*/ 28 h 61"/>
                <a:gd name="T82" fmla="*/ 1032 w 1518"/>
                <a:gd name="T83" fmla="*/ 47 h 61"/>
                <a:gd name="T84" fmla="*/ 1092 w 1518"/>
                <a:gd name="T85" fmla="*/ 31 h 61"/>
                <a:gd name="T86" fmla="*/ 1076 w 1518"/>
                <a:gd name="T87" fmla="*/ 45 h 61"/>
                <a:gd name="T88" fmla="*/ 1143 w 1518"/>
                <a:gd name="T89" fmla="*/ 37 h 61"/>
                <a:gd name="T90" fmla="*/ 1121 w 1518"/>
                <a:gd name="T91" fmla="*/ 38 h 61"/>
                <a:gd name="T92" fmla="*/ 1189 w 1518"/>
                <a:gd name="T93" fmla="*/ 47 h 61"/>
                <a:gd name="T94" fmla="*/ 1172 w 1518"/>
                <a:gd name="T95" fmla="*/ 34 h 61"/>
                <a:gd name="T96" fmla="*/ 1234 w 1518"/>
                <a:gd name="T97" fmla="*/ 51 h 61"/>
                <a:gd name="T98" fmla="*/ 1221 w 1518"/>
                <a:gd name="T99" fmla="*/ 34 h 61"/>
                <a:gd name="T100" fmla="*/ 1277 w 1518"/>
                <a:gd name="T101" fmla="*/ 55 h 61"/>
                <a:gd name="T102" fmla="*/ 1319 w 1518"/>
                <a:gd name="T103" fmla="*/ 36 h 61"/>
                <a:gd name="T104" fmla="*/ 1316 w 1518"/>
                <a:gd name="T105" fmla="*/ 57 h 61"/>
                <a:gd name="T106" fmla="*/ 1368 w 1518"/>
                <a:gd name="T107" fmla="*/ 37 h 61"/>
                <a:gd name="T108" fmla="*/ 1358 w 1518"/>
                <a:gd name="T109" fmla="*/ 56 h 61"/>
                <a:gd name="T110" fmla="*/ 1421 w 1518"/>
                <a:gd name="T111" fmla="*/ 41 h 61"/>
                <a:gd name="T112" fmla="*/ 1402 w 1518"/>
                <a:gd name="T113" fmla="*/ 52 h 61"/>
                <a:gd name="T114" fmla="*/ 1470 w 1518"/>
                <a:gd name="T115" fmla="*/ 48 h 61"/>
                <a:gd name="T116" fmla="*/ 1448 w 1518"/>
                <a:gd name="T117" fmla="*/ 48 h 61"/>
                <a:gd name="T118" fmla="*/ 1518 w 1518"/>
                <a:gd name="T119" fmla="*/ 54 h 61"/>
                <a:gd name="T120" fmla="*/ 1497 w 1518"/>
                <a:gd name="T121" fmla="*/ 46 h 6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8"/>
                <a:gd name="T184" fmla="*/ 0 h 61"/>
                <a:gd name="T185" fmla="*/ 1518 w 1518"/>
                <a:gd name="T186" fmla="*/ 61 h 6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8" h="61">
                  <a:moveTo>
                    <a:pt x="11" y="0"/>
                  </a:moveTo>
                  <a:lnTo>
                    <a:pt x="11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1" y="17"/>
                  </a:lnTo>
                  <a:lnTo>
                    <a:pt x="20" y="18"/>
                  </a:lnTo>
                  <a:lnTo>
                    <a:pt x="17" y="19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8" y="19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3" y="15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6"/>
                  </a:lnTo>
                  <a:lnTo>
                    <a:pt x="3" y="4"/>
                  </a:lnTo>
                  <a:lnTo>
                    <a:pt x="4" y="3"/>
                  </a:lnTo>
                  <a:lnTo>
                    <a:pt x="5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11" y="0"/>
                  </a:lnTo>
                  <a:close/>
                  <a:moveTo>
                    <a:pt x="59" y="1"/>
                  </a:moveTo>
                  <a:lnTo>
                    <a:pt x="59" y="1"/>
                  </a:lnTo>
                  <a:lnTo>
                    <a:pt x="61" y="1"/>
                  </a:lnTo>
                  <a:lnTo>
                    <a:pt x="64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7" y="5"/>
                  </a:lnTo>
                  <a:lnTo>
                    <a:pt x="69" y="8"/>
                  </a:lnTo>
                  <a:lnTo>
                    <a:pt x="70" y="9"/>
                  </a:lnTo>
                  <a:lnTo>
                    <a:pt x="70" y="11"/>
                  </a:lnTo>
                  <a:lnTo>
                    <a:pt x="70" y="13"/>
                  </a:lnTo>
                  <a:lnTo>
                    <a:pt x="69" y="15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5" y="20"/>
                  </a:lnTo>
                  <a:lnTo>
                    <a:pt x="62" y="21"/>
                  </a:lnTo>
                  <a:lnTo>
                    <a:pt x="60" y="22"/>
                  </a:lnTo>
                  <a:lnTo>
                    <a:pt x="57" y="22"/>
                  </a:lnTo>
                  <a:lnTo>
                    <a:pt x="55" y="22"/>
                  </a:lnTo>
                  <a:lnTo>
                    <a:pt x="54" y="21"/>
                  </a:lnTo>
                  <a:lnTo>
                    <a:pt x="50" y="19"/>
                  </a:lnTo>
                  <a:lnTo>
                    <a:pt x="49" y="17"/>
                  </a:lnTo>
                  <a:lnTo>
                    <a:pt x="47" y="15"/>
                  </a:lnTo>
                  <a:lnTo>
                    <a:pt x="46" y="13"/>
                  </a:lnTo>
                  <a:lnTo>
                    <a:pt x="46" y="11"/>
                  </a:lnTo>
                  <a:lnTo>
                    <a:pt x="46" y="9"/>
                  </a:lnTo>
                  <a:lnTo>
                    <a:pt x="47" y="8"/>
                  </a:lnTo>
                  <a:lnTo>
                    <a:pt x="49" y="5"/>
                  </a:lnTo>
                  <a:lnTo>
                    <a:pt x="50" y="4"/>
                  </a:lnTo>
                  <a:lnTo>
                    <a:pt x="52" y="3"/>
                  </a:lnTo>
                  <a:lnTo>
                    <a:pt x="54" y="2"/>
                  </a:lnTo>
                  <a:lnTo>
                    <a:pt x="56" y="1"/>
                  </a:lnTo>
                  <a:lnTo>
                    <a:pt x="59" y="1"/>
                  </a:lnTo>
                  <a:close/>
                  <a:moveTo>
                    <a:pt x="105" y="2"/>
                  </a:moveTo>
                  <a:lnTo>
                    <a:pt x="105" y="2"/>
                  </a:lnTo>
                  <a:lnTo>
                    <a:pt x="107" y="2"/>
                  </a:lnTo>
                  <a:lnTo>
                    <a:pt x="110" y="3"/>
                  </a:lnTo>
                  <a:lnTo>
                    <a:pt x="112" y="4"/>
                  </a:lnTo>
                  <a:lnTo>
                    <a:pt x="113" y="5"/>
                  </a:lnTo>
                  <a:lnTo>
                    <a:pt x="115" y="6"/>
                  </a:lnTo>
                  <a:lnTo>
                    <a:pt x="116" y="9"/>
                  </a:lnTo>
                  <a:lnTo>
                    <a:pt x="117" y="11"/>
                  </a:lnTo>
                  <a:lnTo>
                    <a:pt x="117" y="13"/>
                  </a:lnTo>
                  <a:lnTo>
                    <a:pt x="117" y="15"/>
                  </a:lnTo>
                  <a:lnTo>
                    <a:pt x="116" y="18"/>
                  </a:lnTo>
                  <a:lnTo>
                    <a:pt x="113" y="20"/>
                  </a:lnTo>
                  <a:lnTo>
                    <a:pt x="111" y="21"/>
                  </a:lnTo>
                  <a:lnTo>
                    <a:pt x="110" y="22"/>
                  </a:lnTo>
                  <a:lnTo>
                    <a:pt x="107" y="23"/>
                  </a:lnTo>
                  <a:lnTo>
                    <a:pt x="105" y="23"/>
                  </a:lnTo>
                  <a:lnTo>
                    <a:pt x="102" y="23"/>
                  </a:lnTo>
                  <a:lnTo>
                    <a:pt x="101" y="22"/>
                  </a:lnTo>
                  <a:lnTo>
                    <a:pt x="98" y="21"/>
                  </a:lnTo>
                  <a:lnTo>
                    <a:pt x="97" y="20"/>
                  </a:lnTo>
                  <a:lnTo>
                    <a:pt x="96" y="18"/>
                  </a:lnTo>
                  <a:lnTo>
                    <a:pt x="95" y="17"/>
                  </a:lnTo>
                  <a:lnTo>
                    <a:pt x="93" y="14"/>
                  </a:lnTo>
                  <a:lnTo>
                    <a:pt x="93" y="12"/>
                  </a:lnTo>
                  <a:lnTo>
                    <a:pt x="93" y="10"/>
                  </a:lnTo>
                  <a:lnTo>
                    <a:pt x="95" y="9"/>
                  </a:lnTo>
                  <a:lnTo>
                    <a:pt x="96" y="6"/>
                  </a:lnTo>
                  <a:lnTo>
                    <a:pt x="97" y="5"/>
                  </a:lnTo>
                  <a:lnTo>
                    <a:pt x="98" y="4"/>
                  </a:lnTo>
                  <a:lnTo>
                    <a:pt x="101" y="3"/>
                  </a:lnTo>
                  <a:lnTo>
                    <a:pt x="102" y="2"/>
                  </a:lnTo>
                  <a:lnTo>
                    <a:pt x="105" y="2"/>
                  </a:lnTo>
                  <a:close/>
                  <a:moveTo>
                    <a:pt x="152" y="3"/>
                  </a:moveTo>
                  <a:lnTo>
                    <a:pt x="152" y="3"/>
                  </a:lnTo>
                  <a:lnTo>
                    <a:pt x="154" y="3"/>
                  </a:lnTo>
                  <a:lnTo>
                    <a:pt x="157" y="4"/>
                  </a:lnTo>
                  <a:lnTo>
                    <a:pt x="158" y="5"/>
                  </a:lnTo>
                  <a:lnTo>
                    <a:pt x="159" y="6"/>
                  </a:lnTo>
                  <a:lnTo>
                    <a:pt x="161" y="9"/>
                  </a:lnTo>
                  <a:lnTo>
                    <a:pt x="162" y="10"/>
                  </a:lnTo>
                  <a:lnTo>
                    <a:pt x="163" y="12"/>
                  </a:lnTo>
                  <a:lnTo>
                    <a:pt x="163" y="14"/>
                  </a:lnTo>
                  <a:lnTo>
                    <a:pt x="163" y="17"/>
                  </a:lnTo>
                  <a:lnTo>
                    <a:pt x="162" y="19"/>
                  </a:lnTo>
                  <a:lnTo>
                    <a:pt x="161" y="20"/>
                  </a:lnTo>
                  <a:lnTo>
                    <a:pt x="159" y="21"/>
                  </a:lnTo>
                  <a:lnTo>
                    <a:pt x="158" y="22"/>
                  </a:lnTo>
                  <a:lnTo>
                    <a:pt x="156" y="23"/>
                  </a:lnTo>
                  <a:lnTo>
                    <a:pt x="153" y="24"/>
                  </a:lnTo>
                  <a:lnTo>
                    <a:pt x="151" y="24"/>
                  </a:lnTo>
                  <a:lnTo>
                    <a:pt x="148" y="24"/>
                  </a:lnTo>
                  <a:lnTo>
                    <a:pt x="147" y="23"/>
                  </a:lnTo>
                  <a:lnTo>
                    <a:pt x="144" y="22"/>
                  </a:lnTo>
                  <a:lnTo>
                    <a:pt x="143" y="21"/>
                  </a:lnTo>
                  <a:lnTo>
                    <a:pt x="142" y="19"/>
                  </a:lnTo>
                  <a:lnTo>
                    <a:pt x="141" y="18"/>
                  </a:lnTo>
                  <a:lnTo>
                    <a:pt x="139" y="15"/>
                  </a:lnTo>
                  <a:lnTo>
                    <a:pt x="139" y="13"/>
                  </a:lnTo>
                  <a:lnTo>
                    <a:pt x="139" y="11"/>
                  </a:lnTo>
                  <a:lnTo>
                    <a:pt x="141" y="10"/>
                  </a:lnTo>
                  <a:lnTo>
                    <a:pt x="142" y="8"/>
                  </a:lnTo>
                  <a:lnTo>
                    <a:pt x="143" y="6"/>
                  </a:lnTo>
                  <a:lnTo>
                    <a:pt x="146" y="5"/>
                  </a:lnTo>
                  <a:lnTo>
                    <a:pt x="147" y="4"/>
                  </a:lnTo>
                  <a:lnTo>
                    <a:pt x="149" y="3"/>
                  </a:lnTo>
                  <a:lnTo>
                    <a:pt x="152" y="3"/>
                  </a:lnTo>
                  <a:close/>
                  <a:moveTo>
                    <a:pt x="198" y="4"/>
                  </a:moveTo>
                  <a:lnTo>
                    <a:pt x="198" y="4"/>
                  </a:lnTo>
                  <a:lnTo>
                    <a:pt x="200" y="4"/>
                  </a:lnTo>
                  <a:lnTo>
                    <a:pt x="203" y="5"/>
                  </a:lnTo>
                  <a:lnTo>
                    <a:pt x="205" y="6"/>
                  </a:lnTo>
                  <a:lnTo>
                    <a:pt x="207" y="8"/>
                  </a:lnTo>
                  <a:lnTo>
                    <a:pt x="208" y="10"/>
                  </a:lnTo>
                  <a:lnTo>
                    <a:pt x="209" y="11"/>
                  </a:lnTo>
                  <a:lnTo>
                    <a:pt x="210" y="13"/>
                  </a:lnTo>
                  <a:lnTo>
                    <a:pt x="210" y="15"/>
                  </a:lnTo>
                  <a:lnTo>
                    <a:pt x="210" y="18"/>
                  </a:lnTo>
                  <a:lnTo>
                    <a:pt x="209" y="20"/>
                  </a:lnTo>
                  <a:lnTo>
                    <a:pt x="207" y="22"/>
                  </a:lnTo>
                  <a:lnTo>
                    <a:pt x="204" y="23"/>
                  </a:lnTo>
                  <a:lnTo>
                    <a:pt x="203" y="24"/>
                  </a:lnTo>
                  <a:lnTo>
                    <a:pt x="200" y="26"/>
                  </a:lnTo>
                  <a:lnTo>
                    <a:pt x="198" y="26"/>
                  </a:lnTo>
                  <a:lnTo>
                    <a:pt x="196" y="26"/>
                  </a:lnTo>
                  <a:lnTo>
                    <a:pt x="194" y="24"/>
                  </a:lnTo>
                  <a:lnTo>
                    <a:pt x="192" y="23"/>
                  </a:lnTo>
                  <a:lnTo>
                    <a:pt x="191" y="22"/>
                  </a:lnTo>
                  <a:lnTo>
                    <a:pt x="189" y="21"/>
                  </a:lnTo>
                  <a:lnTo>
                    <a:pt x="188" y="19"/>
                  </a:lnTo>
                  <a:lnTo>
                    <a:pt x="187" y="17"/>
                  </a:lnTo>
                  <a:lnTo>
                    <a:pt x="187" y="14"/>
                  </a:lnTo>
                  <a:lnTo>
                    <a:pt x="187" y="12"/>
                  </a:lnTo>
                  <a:lnTo>
                    <a:pt x="188" y="11"/>
                  </a:lnTo>
                  <a:lnTo>
                    <a:pt x="189" y="9"/>
                  </a:lnTo>
                  <a:lnTo>
                    <a:pt x="191" y="8"/>
                  </a:lnTo>
                  <a:lnTo>
                    <a:pt x="192" y="6"/>
                  </a:lnTo>
                  <a:lnTo>
                    <a:pt x="194" y="5"/>
                  </a:lnTo>
                  <a:lnTo>
                    <a:pt x="196" y="4"/>
                  </a:lnTo>
                  <a:lnTo>
                    <a:pt x="198" y="4"/>
                  </a:lnTo>
                  <a:close/>
                  <a:moveTo>
                    <a:pt x="245" y="5"/>
                  </a:moveTo>
                  <a:lnTo>
                    <a:pt x="245" y="5"/>
                  </a:lnTo>
                  <a:lnTo>
                    <a:pt x="248" y="6"/>
                  </a:lnTo>
                  <a:lnTo>
                    <a:pt x="250" y="6"/>
                  </a:lnTo>
                  <a:lnTo>
                    <a:pt x="253" y="10"/>
                  </a:lnTo>
                  <a:lnTo>
                    <a:pt x="254" y="11"/>
                  </a:lnTo>
                  <a:lnTo>
                    <a:pt x="255" y="12"/>
                  </a:lnTo>
                  <a:lnTo>
                    <a:pt x="257" y="14"/>
                  </a:lnTo>
                  <a:lnTo>
                    <a:pt x="257" y="17"/>
                  </a:lnTo>
                  <a:lnTo>
                    <a:pt x="257" y="19"/>
                  </a:lnTo>
                  <a:lnTo>
                    <a:pt x="255" y="21"/>
                  </a:lnTo>
                  <a:lnTo>
                    <a:pt x="254" y="22"/>
                  </a:lnTo>
                  <a:lnTo>
                    <a:pt x="253" y="23"/>
                  </a:lnTo>
                  <a:lnTo>
                    <a:pt x="252" y="24"/>
                  </a:lnTo>
                  <a:lnTo>
                    <a:pt x="249" y="26"/>
                  </a:lnTo>
                  <a:lnTo>
                    <a:pt x="247" y="27"/>
                  </a:lnTo>
                  <a:lnTo>
                    <a:pt x="244" y="27"/>
                  </a:lnTo>
                  <a:lnTo>
                    <a:pt x="242" y="27"/>
                  </a:lnTo>
                  <a:lnTo>
                    <a:pt x="240" y="26"/>
                  </a:lnTo>
                  <a:lnTo>
                    <a:pt x="238" y="24"/>
                  </a:lnTo>
                  <a:lnTo>
                    <a:pt x="237" y="23"/>
                  </a:lnTo>
                  <a:lnTo>
                    <a:pt x="235" y="22"/>
                  </a:lnTo>
                  <a:lnTo>
                    <a:pt x="234" y="21"/>
                  </a:lnTo>
                  <a:lnTo>
                    <a:pt x="233" y="19"/>
                  </a:lnTo>
                  <a:lnTo>
                    <a:pt x="233" y="17"/>
                  </a:lnTo>
                  <a:lnTo>
                    <a:pt x="233" y="14"/>
                  </a:lnTo>
                  <a:lnTo>
                    <a:pt x="234" y="12"/>
                  </a:lnTo>
                  <a:lnTo>
                    <a:pt x="235" y="10"/>
                  </a:lnTo>
                  <a:lnTo>
                    <a:pt x="237" y="9"/>
                  </a:lnTo>
                  <a:lnTo>
                    <a:pt x="239" y="8"/>
                  </a:lnTo>
                  <a:lnTo>
                    <a:pt x="240" y="6"/>
                  </a:lnTo>
                  <a:lnTo>
                    <a:pt x="243" y="5"/>
                  </a:lnTo>
                  <a:lnTo>
                    <a:pt x="245" y="5"/>
                  </a:lnTo>
                  <a:close/>
                  <a:moveTo>
                    <a:pt x="291" y="8"/>
                  </a:moveTo>
                  <a:lnTo>
                    <a:pt x="291" y="8"/>
                  </a:lnTo>
                  <a:lnTo>
                    <a:pt x="294" y="8"/>
                  </a:lnTo>
                  <a:lnTo>
                    <a:pt x="296" y="9"/>
                  </a:lnTo>
                  <a:lnTo>
                    <a:pt x="299" y="10"/>
                  </a:lnTo>
                  <a:lnTo>
                    <a:pt x="300" y="11"/>
                  </a:lnTo>
                  <a:lnTo>
                    <a:pt x="301" y="12"/>
                  </a:lnTo>
                  <a:lnTo>
                    <a:pt x="303" y="14"/>
                  </a:lnTo>
                  <a:lnTo>
                    <a:pt x="304" y="15"/>
                  </a:lnTo>
                  <a:lnTo>
                    <a:pt x="304" y="18"/>
                  </a:lnTo>
                  <a:lnTo>
                    <a:pt x="304" y="20"/>
                  </a:lnTo>
                  <a:lnTo>
                    <a:pt x="303" y="22"/>
                  </a:lnTo>
                  <a:lnTo>
                    <a:pt x="301" y="23"/>
                  </a:lnTo>
                  <a:lnTo>
                    <a:pt x="300" y="26"/>
                  </a:lnTo>
                  <a:lnTo>
                    <a:pt x="298" y="27"/>
                  </a:lnTo>
                  <a:lnTo>
                    <a:pt x="296" y="28"/>
                  </a:lnTo>
                  <a:lnTo>
                    <a:pt x="294" y="28"/>
                  </a:lnTo>
                  <a:lnTo>
                    <a:pt x="291" y="28"/>
                  </a:lnTo>
                  <a:lnTo>
                    <a:pt x="289" y="28"/>
                  </a:lnTo>
                  <a:lnTo>
                    <a:pt x="288" y="27"/>
                  </a:lnTo>
                  <a:lnTo>
                    <a:pt x="285" y="26"/>
                  </a:lnTo>
                  <a:lnTo>
                    <a:pt x="284" y="24"/>
                  </a:lnTo>
                  <a:lnTo>
                    <a:pt x="283" y="23"/>
                  </a:lnTo>
                  <a:lnTo>
                    <a:pt x="281" y="22"/>
                  </a:lnTo>
                  <a:lnTo>
                    <a:pt x="280" y="20"/>
                  </a:lnTo>
                  <a:lnTo>
                    <a:pt x="280" y="18"/>
                  </a:lnTo>
                  <a:lnTo>
                    <a:pt x="280" y="15"/>
                  </a:lnTo>
                  <a:lnTo>
                    <a:pt x="281" y="13"/>
                  </a:lnTo>
                  <a:lnTo>
                    <a:pt x="283" y="12"/>
                  </a:lnTo>
                  <a:lnTo>
                    <a:pt x="284" y="10"/>
                  </a:lnTo>
                  <a:lnTo>
                    <a:pt x="285" y="9"/>
                  </a:lnTo>
                  <a:lnTo>
                    <a:pt x="288" y="8"/>
                  </a:lnTo>
                  <a:lnTo>
                    <a:pt x="289" y="8"/>
                  </a:lnTo>
                  <a:lnTo>
                    <a:pt x="291" y="8"/>
                  </a:lnTo>
                  <a:close/>
                  <a:moveTo>
                    <a:pt x="339" y="9"/>
                  </a:moveTo>
                  <a:lnTo>
                    <a:pt x="339" y="9"/>
                  </a:lnTo>
                  <a:lnTo>
                    <a:pt x="341" y="9"/>
                  </a:lnTo>
                  <a:lnTo>
                    <a:pt x="344" y="10"/>
                  </a:lnTo>
                  <a:lnTo>
                    <a:pt x="345" y="11"/>
                  </a:lnTo>
                  <a:lnTo>
                    <a:pt x="346" y="12"/>
                  </a:lnTo>
                  <a:lnTo>
                    <a:pt x="347" y="13"/>
                  </a:lnTo>
                  <a:lnTo>
                    <a:pt x="349" y="15"/>
                  </a:lnTo>
                  <a:lnTo>
                    <a:pt x="350" y="17"/>
                  </a:lnTo>
                  <a:lnTo>
                    <a:pt x="350" y="19"/>
                  </a:lnTo>
                  <a:lnTo>
                    <a:pt x="350" y="21"/>
                  </a:lnTo>
                  <a:lnTo>
                    <a:pt x="349" y="23"/>
                  </a:lnTo>
                  <a:lnTo>
                    <a:pt x="347" y="26"/>
                  </a:lnTo>
                  <a:lnTo>
                    <a:pt x="346" y="27"/>
                  </a:lnTo>
                  <a:lnTo>
                    <a:pt x="345" y="28"/>
                  </a:lnTo>
                  <a:lnTo>
                    <a:pt x="342" y="29"/>
                  </a:lnTo>
                  <a:lnTo>
                    <a:pt x="340" y="30"/>
                  </a:lnTo>
                  <a:lnTo>
                    <a:pt x="337" y="30"/>
                  </a:lnTo>
                  <a:lnTo>
                    <a:pt x="335" y="30"/>
                  </a:lnTo>
                  <a:lnTo>
                    <a:pt x="334" y="29"/>
                  </a:lnTo>
                  <a:lnTo>
                    <a:pt x="330" y="27"/>
                  </a:lnTo>
                  <a:lnTo>
                    <a:pt x="329" y="24"/>
                  </a:lnTo>
                  <a:lnTo>
                    <a:pt x="327" y="23"/>
                  </a:lnTo>
                  <a:lnTo>
                    <a:pt x="326" y="21"/>
                  </a:lnTo>
                  <a:lnTo>
                    <a:pt x="326" y="19"/>
                  </a:lnTo>
                  <a:lnTo>
                    <a:pt x="326" y="17"/>
                  </a:lnTo>
                  <a:lnTo>
                    <a:pt x="327" y="15"/>
                  </a:lnTo>
                  <a:lnTo>
                    <a:pt x="329" y="13"/>
                  </a:lnTo>
                  <a:lnTo>
                    <a:pt x="330" y="12"/>
                  </a:lnTo>
                  <a:lnTo>
                    <a:pt x="332" y="11"/>
                  </a:lnTo>
                  <a:lnTo>
                    <a:pt x="334" y="10"/>
                  </a:lnTo>
                  <a:lnTo>
                    <a:pt x="336" y="9"/>
                  </a:lnTo>
                  <a:lnTo>
                    <a:pt x="339" y="9"/>
                  </a:lnTo>
                  <a:close/>
                  <a:moveTo>
                    <a:pt x="385" y="10"/>
                  </a:moveTo>
                  <a:lnTo>
                    <a:pt x="385" y="10"/>
                  </a:lnTo>
                  <a:lnTo>
                    <a:pt x="387" y="10"/>
                  </a:lnTo>
                  <a:lnTo>
                    <a:pt x="390" y="11"/>
                  </a:lnTo>
                  <a:lnTo>
                    <a:pt x="392" y="12"/>
                  </a:lnTo>
                  <a:lnTo>
                    <a:pt x="393" y="13"/>
                  </a:lnTo>
                  <a:lnTo>
                    <a:pt x="395" y="14"/>
                  </a:lnTo>
                  <a:lnTo>
                    <a:pt x="396" y="17"/>
                  </a:lnTo>
                  <a:lnTo>
                    <a:pt x="397" y="19"/>
                  </a:lnTo>
                  <a:lnTo>
                    <a:pt x="397" y="21"/>
                  </a:lnTo>
                  <a:lnTo>
                    <a:pt x="397" y="23"/>
                  </a:lnTo>
                  <a:lnTo>
                    <a:pt x="396" y="26"/>
                  </a:lnTo>
                  <a:lnTo>
                    <a:pt x="393" y="28"/>
                  </a:lnTo>
                  <a:lnTo>
                    <a:pt x="391" y="29"/>
                  </a:lnTo>
                  <a:lnTo>
                    <a:pt x="390" y="30"/>
                  </a:lnTo>
                  <a:lnTo>
                    <a:pt x="387" y="31"/>
                  </a:lnTo>
                  <a:lnTo>
                    <a:pt x="385" y="31"/>
                  </a:lnTo>
                  <a:lnTo>
                    <a:pt x="382" y="31"/>
                  </a:lnTo>
                  <a:lnTo>
                    <a:pt x="381" y="30"/>
                  </a:lnTo>
                  <a:lnTo>
                    <a:pt x="379" y="29"/>
                  </a:lnTo>
                  <a:lnTo>
                    <a:pt x="377" y="28"/>
                  </a:lnTo>
                  <a:lnTo>
                    <a:pt x="376" y="26"/>
                  </a:lnTo>
                  <a:lnTo>
                    <a:pt x="375" y="24"/>
                  </a:lnTo>
                  <a:lnTo>
                    <a:pt x="374" y="22"/>
                  </a:lnTo>
                  <a:lnTo>
                    <a:pt x="374" y="20"/>
                  </a:lnTo>
                  <a:lnTo>
                    <a:pt x="374" y="18"/>
                  </a:lnTo>
                  <a:lnTo>
                    <a:pt x="375" y="17"/>
                  </a:lnTo>
                  <a:lnTo>
                    <a:pt x="376" y="14"/>
                  </a:lnTo>
                  <a:lnTo>
                    <a:pt x="377" y="13"/>
                  </a:lnTo>
                  <a:lnTo>
                    <a:pt x="379" y="12"/>
                  </a:lnTo>
                  <a:lnTo>
                    <a:pt x="381" y="11"/>
                  </a:lnTo>
                  <a:lnTo>
                    <a:pt x="382" y="10"/>
                  </a:lnTo>
                  <a:lnTo>
                    <a:pt x="385" y="10"/>
                  </a:lnTo>
                  <a:close/>
                  <a:moveTo>
                    <a:pt x="432" y="11"/>
                  </a:moveTo>
                  <a:lnTo>
                    <a:pt x="432" y="11"/>
                  </a:lnTo>
                  <a:lnTo>
                    <a:pt x="435" y="11"/>
                  </a:lnTo>
                  <a:lnTo>
                    <a:pt x="437" y="12"/>
                  </a:lnTo>
                  <a:lnTo>
                    <a:pt x="438" y="13"/>
                  </a:lnTo>
                  <a:lnTo>
                    <a:pt x="440" y="14"/>
                  </a:lnTo>
                  <a:lnTo>
                    <a:pt x="441" y="17"/>
                  </a:lnTo>
                  <a:lnTo>
                    <a:pt x="442" y="18"/>
                  </a:lnTo>
                  <a:lnTo>
                    <a:pt x="443" y="20"/>
                  </a:lnTo>
                  <a:lnTo>
                    <a:pt x="443" y="22"/>
                  </a:lnTo>
                  <a:lnTo>
                    <a:pt x="443" y="24"/>
                  </a:lnTo>
                  <a:lnTo>
                    <a:pt x="442" y="27"/>
                  </a:lnTo>
                  <a:lnTo>
                    <a:pt x="441" y="28"/>
                  </a:lnTo>
                  <a:lnTo>
                    <a:pt x="440" y="29"/>
                  </a:lnTo>
                  <a:lnTo>
                    <a:pt x="438" y="30"/>
                  </a:lnTo>
                  <a:lnTo>
                    <a:pt x="436" y="31"/>
                  </a:lnTo>
                  <a:lnTo>
                    <a:pt x="433" y="32"/>
                  </a:lnTo>
                  <a:lnTo>
                    <a:pt x="431" y="32"/>
                  </a:lnTo>
                  <a:lnTo>
                    <a:pt x="428" y="32"/>
                  </a:lnTo>
                  <a:lnTo>
                    <a:pt x="427" y="31"/>
                  </a:lnTo>
                  <a:lnTo>
                    <a:pt x="425" y="30"/>
                  </a:lnTo>
                  <a:lnTo>
                    <a:pt x="423" y="29"/>
                  </a:lnTo>
                  <a:lnTo>
                    <a:pt x="422" y="27"/>
                  </a:lnTo>
                  <a:lnTo>
                    <a:pt x="421" y="26"/>
                  </a:lnTo>
                  <a:lnTo>
                    <a:pt x="420" y="23"/>
                  </a:lnTo>
                  <a:lnTo>
                    <a:pt x="420" y="21"/>
                  </a:lnTo>
                  <a:lnTo>
                    <a:pt x="420" y="19"/>
                  </a:lnTo>
                  <a:lnTo>
                    <a:pt x="421" y="18"/>
                  </a:lnTo>
                  <a:lnTo>
                    <a:pt x="422" y="15"/>
                  </a:lnTo>
                  <a:lnTo>
                    <a:pt x="423" y="14"/>
                  </a:lnTo>
                  <a:lnTo>
                    <a:pt x="426" y="13"/>
                  </a:lnTo>
                  <a:lnTo>
                    <a:pt x="427" y="12"/>
                  </a:lnTo>
                  <a:lnTo>
                    <a:pt x="430" y="11"/>
                  </a:lnTo>
                  <a:lnTo>
                    <a:pt x="432" y="11"/>
                  </a:lnTo>
                  <a:close/>
                  <a:moveTo>
                    <a:pt x="478" y="12"/>
                  </a:moveTo>
                  <a:lnTo>
                    <a:pt x="478" y="12"/>
                  </a:lnTo>
                  <a:lnTo>
                    <a:pt x="481" y="12"/>
                  </a:lnTo>
                  <a:lnTo>
                    <a:pt x="483" y="13"/>
                  </a:lnTo>
                  <a:lnTo>
                    <a:pt x="486" y="14"/>
                  </a:lnTo>
                  <a:lnTo>
                    <a:pt x="487" y="15"/>
                  </a:lnTo>
                  <a:lnTo>
                    <a:pt x="488" y="18"/>
                  </a:lnTo>
                  <a:lnTo>
                    <a:pt x="489" y="19"/>
                  </a:lnTo>
                  <a:lnTo>
                    <a:pt x="491" y="21"/>
                  </a:lnTo>
                  <a:lnTo>
                    <a:pt x="491" y="23"/>
                  </a:lnTo>
                  <a:lnTo>
                    <a:pt x="491" y="26"/>
                  </a:lnTo>
                  <a:lnTo>
                    <a:pt x="489" y="28"/>
                  </a:lnTo>
                  <a:lnTo>
                    <a:pt x="487" y="30"/>
                  </a:lnTo>
                  <a:lnTo>
                    <a:pt x="484" y="31"/>
                  </a:lnTo>
                  <a:lnTo>
                    <a:pt x="483" y="32"/>
                  </a:lnTo>
                  <a:lnTo>
                    <a:pt x="481" y="33"/>
                  </a:lnTo>
                  <a:lnTo>
                    <a:pt x="478" y="33"/>
                  </a:lnTo>
                  <a:lnTo>
                    <a:pt x="476" y="33"/>
                  </a:lnTo>
                  <a:lnTo>
                    <a:pt x="474" y="32"/>
                  </a:lnTo>
                  <a:lnTo>
                    <a:pt x="472" y="31"/>
                  </a:lnTo>
                  <a:lnTo>
                    <a:pt x="471" y="30"/>
                  </a:lnTo>
                  <a:lnTo>
                    <a:pt x="469" y="29"/>
                  </a:lnTo>
                  <a:lnTo>
                    <a:pt x="468" y="27"/>
                  </a:lnTo>
                  <a:lnTo>
                    <a:pt x="467" y="24"/>
                  </a:lnTo>
                  <a:lnTo>
                    <a:pt x="467" y="22"/>
                  </a:lnTo>
                  <a:lnTo>
                    <a:pt x="467" y="20"/>
                  </a:lnTo>
                  <a:lnTo>
                    <a:pt x="468" y="19"/>
                  </a:lnTo>
                  <a:lnTo>
                    <a:pt x="469" y="17"/>
                  </a:lnTo>
                  <a:lnTo>
                    <a:pt x="471" y="15"/>
                  </a:lnTo>
                  <a:lnTo>
                    <a:pt x="472" y="14"/>
                  </a:lnTo>
                  <a:lnTo>
                    <a:pt x="474" y="13"/>
                  </a:lnTo>
                  <a:lnTo>
                    <a:pt x="476" y="12"/>
                  </a:lnTo>
                  <a:lnTo>
                    <a:pt x="478" y="12"/>
                  </a:lnTo>
                  <a:close/>
                  <a:moveTo>
                    <a:pt x="525" y="13"/>
                  </a:moveTo>
                  <a:lnTo>
                    <a:pt x="525" y="13"/>
                  </a:lnTo>
                  <a:lnTo>
                    <a:pt x="528" y="14"/>
                  </a:lnTo>
                  <a:lnTo>
                    <a:pt x="530" y="14"/>
                  </a:lnTo>
                  <a:lnTo>
                    <a:pt x="533" y="18"/>
                  </a:lnTo>
                  <a:lnTo>
                    <a:pt x="534" y="19"/>
                  </a:lnTo>
                  <a:lnTo>
                    <a:pt x="535" y="20"/>
                  </a:lnTo>
                  <a:lnTo>
                    <a:pt x="537" y="22"/>
                  </a:lnTo>
                  <a:lnTo>
                    <a:pt x="537" y="24"/>
                  </a:lnTo>
                  <a:lnTo>
                    <a:pt x="537" y="27"/>
                  </a:lnTo>
                  <a:lnTo>
                    <a:pt x="535" y="29"/>
                  </a:lnTo>
                  <a:lnTo>
                    <a:pt x="534" y="30"/>
                  </a:lnTo>
                  <a:lnTo>
                    <a:pt x="533" y="31"/>
                  </a:lnTo>
                  <a:lnTo>
                    <a:pt x="532" y="32"/>
                  </a:lnTo>
                  <a:lnTo>
                    <a:pt x="529" y="33"/>
                  </a:lnTo>
                  <a:lnTo>
                    <a:pt x="527" y="34"/>
                  </a:lnTo>
                  <a:lnTo>
                    <a:pt x="524" y="34"/>
                  </a:lnTo>
                  <a:lnTo>
                    <a:pt x="522" y="34"/>
                  </a:lnTo>
                  <a:lnTo>
                    <a:pt x="520" y="33"/>
                  </a:lnTo>
                  <a:lnTo>
                    <a:pt x="518" y="32"/>
                  </a:lnTo>
                  <a:lnTo>
                    <a:pt x="517" y="31"/>
                  </a:lnTo>
                  <a:lnTo>
                    <a:pt x="515" y="30"/>
                  </a:lnTo>
                  <a:lnTo>
                    <a:pt x="514" y="29"/>
                  </a:lnTo>
                  <a:lnTo>
                    <a:pt x="513" y="27"/>
                  </a:lnTo>
                  <a:lnTo>
                    <a:pt x="513" y="24"/>
                  </a:lnTo>
                  <a:lnTo>
                    <a:pt x="513" y="22"/>
                  </a:lnTo>
                  <a:lnTo>
                    <a:pt x="514" y="20"/>
                  </a:lnTo>
                  <a:lnTo>
                    <a:pt x="515" y="18"/>
                  </a:lnTo>
                  <a:lnTo>
                    <a:pt x="517" y="17"/>
                  </a:lnTo>
                  <a:lnTo>
                    <a:pt x="519" y="15"/>
                  </a:lnTo>
                  <a:lnTo>
                    <a:pt x="520" y="14"/>
                  </a:lnTo>
                  <a:lnTo>
                    <a:pt x="523" y="13"/>
                  </a:lnTo>
                  <a:lnTo>
                    <a:pt x="525" y="13"/>
                  </a:lnTo>
                  <a:close/>
                  <a:moveTo>
                    <a:pt x="572" y="15"/>
                  </a:moveTo>
                  <a:lnTo>
                    <a:pt x="572" y="15"/>
                  </a:lnTo>
                  <a:lnTo>
                    <a:pt x="574" y="15"/>
                  </a:lnTo>
                  <a:lnTo>
                    <a:pt x="576" y="17"/>
                  </a:lnTo>
                  <a:lnTo>
                    <a:pt x="579" y="18"/>
                  </a:lnTo>
                  <a:lnTo>
                    <a:pt x="580" y="19"/>
                  </a:lnTo>
                  <a:lnTo>
                    <a:pt x="581" y="20"/>
                  </a:lnTo>
                  <a:lnTo>
                    <a:pt x="583" y="22"/>
                  </a:lnTo>
                  <a:lnTo>
                    <a:pt x="584" y="23"/>
                  </a:lnTo>
                  <a:lnTo>
                    <a:pt x="584" y="26"/>
                  </a:lnTo>
                  <a:lnTo>
                    <a:pt x="584" y="28"/>
                  </a:lnTo>
                  <a:lnTo>
                    <a:pt x="583" y="30"/>
                  </a:lnTo>
                  <a:lnTo>
                    <a:pt x="580" y="32"/>
                  </a:lnTo>
                  <a:lnTo>
                    <a:pt x="578" y="33"/>
                  </a:lnTo>
                  <a:lnTo>
                    <a:pt x="576" y="34"/>
                  </a:lnTo>
                  <a:lnTo>
                    <a:pt x="574" y="36"/>
                  </a:lnTo>
                  <a:lnTo>
                    <a:pt x="572" y="36"/>
                  </a:lnTo>
                  <a:lnTo>
                    <a:pt x="569" y="36"/>
                  </a:lnTo>
                  <a:lnTo>
                    <a:pt x="568" y="34"/>
                  </a:lnTo>
                  <a:lnTo>
                    <a:pt x="565" y="33"/>
                  </a:lnTo>
                  <a:lnTo>
                    <a:pt x="564" y="32"/>
                  </a:lnTo>
                  <a:lnTo>
                    <a:pt x="563" y="31"/>
                  </a:lnTo>
                  <a:lnTo>
                    <a:pt x="562" y="30"/>
                  </a:lnTo>
                  <a:lnTo>
                    <a:pt x="560" y="28"/>
                  </a:lnTo>
                  <a:lnTo>
                    <a:pt x="560" y="26"/>
                  </a:lnTo>
                  <a:lnTo>
                    <a:pt x="560" y="23"/>
                  </a:lnTo>
                  <a:lnTo>
                    <a:pt x="562" y="21"/>
                  </a:lnTo>
                  <a:lnTo>
                    <a:pt x="563" y="19"/>
                  </a:lnTo>
                  <a:lnTo>
                    <a:pt x="564" y="18"/>
                  </a:lnTo>
                  <a:lnTo>
                    <a:pt x="565" y="17"/>
                  </a:lnTo>
                  <a:lnTo>
                    <a:pt x="568" y="15"/>
                  </a:lnTo>
                  <a:lnTo>
                    <a:pt x="569" y="15"/>
                  </a:lnTo>
                  <a:lnTo>
                    <a:pt x="572" y="15"/>
                  </a:lnTo>
                  <a:close/>
                  <a:moveTo>
                    <a:pt x="619" y="17"/>
                  </a:moveTo>
                  <a:lnTo>
                    <a:pt x="619" y="17"/>
                  </a:lnTo>
                  <a:lnTo>
                    <a:pt x="621" y="17"/>
                  </a:lnTo>
                  <a:lnTo>
                    <a:pt x="624" y="18"/>
                  </a:lnTo>
                  <a:lnTo>
                    <a:pt x="625" y="19"/>
                  </a:lnTo>
                  <a:lnTo>
                    <a:pt x="626" y="20"/>
                  </a:lnTo>
                  <a:lnTo>
                    <a:pt x="628" y="21"/>
                  </a:lnTo>
                  <a:lnTo>
                    <a:pt x="629" y="23"/>
                  </a:lnTo>
                  <a:lnTo>
                    <a:pt x="630" y="24"/>
                  </a:lnTo>
                  <a:lnTo>
                    <a:pt x="630" y="27"/>
                  </a:lnTo>
                  <a:lnTo>
                    <a:pt x="630" y="29"/>
                  </a:lnTo>
                  <a:lnTo>
                    <a:pt x="629" y="31"/>
                  </a:lnTo>
                  <a:lnTo>
                    <a:pt x="628" y="32"/>
                  </a:lnTo>
                  <a:lnTo>
                    <a:pt x="626" y="34"/>
                  </a:lnTo>
                  <a:lnTo>
                    <a:pt x="625" y="36"/>
                  </a:lnTo>
                  <a:lnTo>
                    <a:pt x="624" y="37"/>
                  </a:lnTo>
                  <a:lnTo>
                    <a:pt x="621" y="37"/>
                  </a:lnTo>
                  <a:lnTo>
                    <a:pt x="619" y="37"/>
                  </a:lnTo>
                  <a:lnTo>
                    <a:pt x="618" y="37"/>
                  </a:lnTo>
                  <a:lnTo>
                    <a:pt x="615" y="37"/>
                  </a:lnTo>
                  <a:lnTo>
                    <a:pt x="614" y="36"/>
                  </a:lnTo>
                  <a:lnTo>
                    <a:pt x="611" y="34"/>
                  </a:lnTo>
                  <a:lnTo>
                    <a:pt x="610" y="33"/>
                  </a:lnTo>
                  <a:lnTo>
                    <a:pt x="609" y="32"/>
                  </a:lnTo>
                  <a:lnTo>
                    <a:pt x="608" y="31"/>
                  </a:lnTo>
                  <a:lnTo>
                    <a:pt x="606" y="29"/>
                  </a:lnTo>
                  <a:lnTo>
                    <a:pt x="606" y="27"/>
                  </a:lnTo>
                  <a:lnTo>
                    <a:pt x="606" y="24"/>
                  </a:lnTo>
                  <a:lnTo>
                    <a:pt x="608" y="23"/>
                  </a:lnTo>
                  <a:lnTo>
                    <a:pt x="609" y="21"/>
                  </a:lnTo>
                  <a:lnTo>
                    <a:pt x="610" y="20"/>
                  </a:lnTo>
                  <a:lnTo>
                    <a:pt x="613" y="19"/>
                  </a:lnTo>
                  <a:lnTo>
                    <a:pt x="614" y="18"/>
                  </a:lnTo>
                  <a:lnTo>
                    <a:pt x="616" y="17"/>
                  </a:lnTo>
                  <a:lnTo>
                    <a:pt x="619" y="17"/>
                  </a:lnTo>
                  <a:close/>
                  <a:moveTo>
                    <a:pt x="665" y="18"/>
                  </a:moveTo>
                  <a:lnTo>
                    <a:pt x="665" y="18"/>
                  </a:lnTo>
                  <a:lnTo>
                    <a:pt x="667" y="18"/>
                  </a:lnTo>
                  <a:lnTo>
                    <a:pt x="670" y="19"/>
                  </a:lnTo>
                  <a:lnTo>
                    <a:pt x="672" y="20"/>
                  </a:lnTo>
                  <a:lnTo>
                    <a:pt x="674" y="21"/>
                  </a:lnTo>
                  <a:lnTo>
                    <a:pt x="675" y="22"/>
                  </a:lnTo>
                  <a:lnTo>
                    <a:pt x="676" y="24"/>
                  </a:lnTo>
                  <a:lnTo>
                    <a:pt x="677" y="26"/>
                  </a:lnTo>
                  <a:lnTo>
                    <a:pt x="677" y="28"/>
                  </a:lnTo>
                  <a:lnTo>
                    <a:pt x="677" y="30"/>
                  </a:lnTo>
                  <a:lnTo>
                    <a:pt x="676" y="32"/>
                  </a:lnTo>
                  <a:lnTo>
                    <a:pt x="675" y="34"/>
                  </a:lnTo>
                  <a:lnTo>
                    <a:pt x="674" y="36"/>
                  </a:lnTo>
                  <a:lnTo>
                    <a:pt x="671" y="37"/>
                  </a:lnTo>
                  <a:lnTo>
                    <a:pt x="670" y="38"/>
                  </a:lnTo>
                  <a:lnTo>
                    <a:pt x="667" y="39"/>
                  </a:lnTo>
                  <a:lnTo>
                    <a:pt x="665" y="39"/>
                  </a:lnTo>
                  <a:lnTo>
                    <a:pt x="662" y="39"/>
                  </a:lnTo>
                  <a:lnTo>
                    <a:pt x="661" y="38"/>
                  </a:lnTo>
                  <a:lnTo>
                    <a:pt x="657" y="36"/>
                  </a:lnTo>
                  <a:lnTo>
                    <a:pt x="656" y="33"/>
                  </a:lnTo>
                  <a:lnTo>
                    <a:pt x="655" y="32"/>
                  </a:lnTo>
                  <a:lnTo>
                    <a:pt x="654" y="30"/>
                  </a:lnTo>
                  <a:lnTo>
                    <a:pt x="654" y="28"/>
                  </a:lnTo>
                  <a:lnTo>
                    <a:pt x="654" y="26"/>
                  </a:lnTo>
                  <a:lnTo>
                    <a:pt x="655" y="24"/>
                  </a:lnTo>
                  <a:lnTo>
                    <a:pt x="656" y="22"/>
                  </a:lnTo>
                  <a:lnTo>
                    <a:pt x="657" y="21"/>
                  </a:lnTo>
                  <a:lnTo>
                    <a:pt x="659" y="20"/>
                  </a:lnTo>
                  <a:lnTo>
                    <a:pt x="661" y="19"/>
                  </a:lnTo>
                  <a:lnTo>
                    <a:pt x="662" y="18"/>
                  </a:lnTo>
                  <a:lnTo>
                    <a:pt x="665" y="18"/>
                  </a:lnTo>
                  <a:close/>
                  <a:moveTo>
                    <a:pt x="712" y="19"/>
                  </a:moveTo>
                  <a:lnTo>
                    <a:pt x="712" y="19"/>
                  </a:lnTo>
                  <a:lnTo>
                    <a:pt x="715" y="19"/>
                  </a:lnTo>
                  <a:lnTo>
                    <a:pt x="717" y="20"/>
                  </a:lnTo>
                  <a:lnTo>
                    <a:pt x="718" y="21"/>
                  </a:lnTo>
                  <a:lnTo>
                    <a:pt x="720" y="22"/>
                  </a:lnTo>
                  <a:lnTo>
                    <a:pt x="721" y="23"/>
                  </a:lnTo>
                  <a:lnTo>
                    <a:pt x="722" y="26"/>
                  </a:lnTo>
                  <a:lnTo>
                    <a:pt x="723" y="28"/>
                  </a:lnTo>
                  <a:lnTo>
                    <a:pt x="723" y="30"/>
                  </a:lnTo>
                  <a:lnTo>
                    <a:pt x="723" y="32"/>
                  </a:lnTo>
                  <a:lnTo>
                    <a:pt x="722" y="34"/>
                  </a:lnTo>
                  <a:lnTo>
                    <a:pt x="721" y="36"/>
                  </a:lnTo>
                  <a:lnTo>
                    <a:pt x="720" y="37"/>
                  </a:lnTo>
                  <a:lnTo>
                    <a:pt x="718" y="38"/>
                  </a:lnTo>
                  <a:lnTo>
                    <a:pt x="717" y="39"/>
                  </a:lnTo>
                  <a:lnTo>
                    <a:pt x="715" y="40"/>
                  </a:lnTo>
                  <a:lnTo>
                    <a:pt x="712" y="40"/>
                  </a:lnTo>
                  <a:lnTo>
                    <a:pt x="711" y="40"/>
                  </a:lnTo>
                  <a:lnTo>
                    <a:pt x="708" y="40"/>
                  </a:lnTo>
                  <a:lnTo>
                    <a:pt x="707" y="39"/>
                  </a:lnTo>
                  <a:lnTo>
                    <a:pt x="705" y="38"/>
                  </a:lnTo>
                  <a:lnTo>
                    <a:pt x="703" y="37"/>
                  </a:lnTo>
                  <a:lnTo>
                    <a:pt x="702" y="34"/>
                  </a:lnTo>
                  <a:lnTo>
                    <a:pt x="701" y="33"/>
                  </a:lnTo>
                  <a:lnTo>
                    <a:pt x="700" y="31"/>
                  </a:lnTo>
                  <a:lnTo>
                    <a:pt x="700" y="29"/>
                  </a:lnTo>
                  <a:lnTo>
                    <a:pt x="700" y="27"/>
                  </a:lnTo>
                  <a:lnTo>
                    <a:pt x="701" y="26"/>
                  </a:lnTo>
                  <a:lnTo>
                    <a:pt x="702" y="23"/>
                  </a:lnTo>
                  <a:lnTo>
                    <a:pt x="703" y="22"/>
                  </a:lnTo>
                  <a:lnTo>
                    <a:pt x="706" y="21"/>
                  </a:lnTo>
                  <a:lnTo>
                    <a:pt x="707" y="20"/>
                  </a:lnTo>
                  <a:lnTo>
                    <a:pt x="710" y="19"/>
                  </a:lnTo>
                  <a:lnTo>
                    <a:pt x="712" y="19"/>
                  </a:lnTo>
                  <a:close/>
                  <a:moveTo>
                    <a:pt x="758" y="20"/>
                  </a:moveTo>
                  <a:lnTo>
                    <a:pt x="758" y="20"/>
                  </a:lnTo>
                  <a:lnTo>
                    <a:pt x="761" y="20"/>
                  </a:lnTo>
                  <a:lnTo>
                    <a:pt x="763" y="21"/>
                  </a:lnTo>
                  <a:lnTo>
                    <a:pt x="766" y="22"/>
                  </a:lnTo>
                  <a:lnTo>
                    <a:pt x="767" y="23"/>
                  </a:lnTo>
                  <a:lnTo>
                    <a:pt x="768" y="26"/>
                  </a:lnTo>
                  <a:lnTo>
                    <a:pt x="769" y="27"/>
                  </a:lnTo>
                  <a:lnTo>
                    <a:pt x="771" y="29"/>
                  </a:lnTo>
                  <a:lnTo>
                    <a:pt x="771" y="31"/>
                  </a:lnTo>
                  <a:lnTo>
                    <a:pt x="771" y="33"/>
                  </a:lnTo>
                  <a:lnTo>
                    <a:pt x="769" y="36"/>
                  </a:lnTo>
                  <a:lnTo>
                    <a:pt x="767" y="38"/>
                  </a:lnTo>
                  <a:lnTo>
                    <a:pt x="764" y="39"/>
                  </a:lnTo>
                  <a:lnTo>
                    <a:pt x="763" y="40"/>
                  </a:lnTo>
                  <a:lnTo>
                    <a:pt x="761" y="41"/>
                  </a:lnTo>
                  <a:lnTo>
                    <a:pt x="758" y="41"/>
                  </a:lnTo>
                  <a:lnTo>
                    <a:pt x="756" y="41"/>
                  </a:lnTo>
                  <a:lnTo>
                    <a:pt x="755" y="40"/>
                  </a:lnTo>
                  <a:lnTo>
                    <a:pt x="752" y="39"/>
                  </a:lnTo>
                  <a:lnTo>
                    <a:pt x="751" y="38"/>
                  </a:lnTo>
                  <a:lnTo>
                    <a:pt x="750" y="36"/>
                  </a:lnTo>
                  <a:lnTo>
                    <a:pt x="748" y="34"/>
                  </a:lnTo>
                  <a:lnTo>
                    <a:pt x="747" y="32"/>
                  </a:lnTo>
                  <a:lnTo>
                    <a:pt x="747" y="30"/>
                  </a:lnTo>
                  <a:lnTo>
                    <a:pt x="747" y="28"/>
                  </a:lnTo>
                  <a:lnTo>
                    <a:pt x="748" y="27"/>
                  </a:lnTo>
                  <a:lnTo>
                    <a:pt x="750" y="24"/>
                  </a:lnTo>
                  <a:lnTo>
                    <a:pt x="751" y="23"/>
                  </a:lnTo>
                  <a:lnTo>
                    <a:pt x="752" y="22"/>
                  </a:lnTo>
                  <a:lnTo>
                    <a:pt x="755" y="21"/>
                  </a:lnTo>
                  <a:lnTo>
                    <a:pt x="756" y="20"/>
                  </a:lnTo>
                  <a:lnTo>
                    <a:pt x="758" y="20"/>
                  </a:lnTo>
                  <a:close/>
                  <a:moveTo>
                    <a:pt x="806" y="21"/>
                  </a:moveTo>
                  <a:lnTo>
                    <a:pt x="806" y="21"/>
                  </a:lnTo>
                  <a:lnTo>
                    <a:pt x="808" y="21"/>
                  </a:lnTo>
                  <a:lnTo>
                    <a:pt x="811" y="22"/>
                  </a:lnTo>
                  <a:lnTo>
                    <a:pt x="812" y="23"/>
                  </a:lnTo>
                  <a:lnTo>
                    <a:pt x="813" y="24"/>
                  </a:lnTo>
                  <a:lnTo>
                    <a:pt x="814" y="27"/>
                  </a:lnTo>
                  <a:lnTo>
                    <a:pt x="816" y="28"/>
                  </a:lnTo>
                  <a:lnTo>
                    <a:pt x="817" y="30"/>
                  </a:lnTo>
                  <a:lnTo>
                    <a:pt x="817" y="32"/>
                  </a:lnTo>
                  <a:lnTo>
                    <a:pt x="817" y="34"/>
                  </a:lnTo>
                  <a:lnTo>
                    <a:pt x="816" y="37"/>
                  </a:lnTo>
                  <a:lnTo>
                    <a:pt x="814" y="38"/>
                  </a:lnTo>
                  <a:lnTo>
                    <a:pt x="813" y="39"/>
                  </a:lnTo>
                  <a:lnTo>
                    <a:pt x="812" y="40"/>
                  </a:lnTo>
                  <a:lnTo>
                    <a:pt x="811" y="41"/>
                  </a:lnTo>
                  <a:lnTo>
                    <a:pt x="808" y="42"/>
                  </a:lnTo>
                  <a:lnTo>
                    <a:pt x="806" y="42"/>
                  </a:lnTo>
                  <a:lnTo>
                    <a:pt x="804" y="42"/>
                  </a:lnTo>
                  <a:lnTo>
                    <a:pt x="802" y="42"/>
                  </a:lnTo>
                  <a:lnTo>
                    <a:pt x="801" y="41"/>
                  </a:lnTo>
                  <a:lnTo>
                    <a:pt x="798" y="40"/>
                  </a:lnTo>
                  <a:lnTo>
                    <a:pt x="797" y="39"/>
                  </a:lnTo>
                  <a:lnTo>
                    <a:pt x="796" y="38"/>
                  </a:lnTo>
                  <a:lnTo>
                    <a:pt x="794" y="36"/>
                  </a:lnTo>
                  <a:lnTo>
                    <a:pt x="793" y="33"/>
                  </a:lnTo>
                  <a:lnTo>
                    <a:pt x="793" y="31"/>
                  </a:lnTo>
                  <a:lnTo>
                    <a:pt x="793" y="29"/>
                  </a:lnTo>
                  <a:lnTo>
                    <a:pt x="794" y="28"/>
                  </a:lnTo>
                  <a:lnTo>
                    <a:pt x="796" y="26"/>
                  </a:lnTo>
                  <a:lnTo>
                    <a:pt x="797" y="24"/>
                  </a:lnTo>
                  <a:lnTo>
                    <a:pt x="799" y="23"/>
                  </a:lnTo>
                  <a:lnTo>
                    <a:pt x="801" y="22"/>
                  </a:lnTo>
                  <a:lnTo>
                    <a:pt x="803" y="21"/>
                  </a:lnTo>
                  <a:lnTo>
                    <a:pt x="806" y="21"/>
                  </a:lnTo>
                  <a:close/>
                  <a:moveTo>
                    <a:pt x="852" y="22"/>
                  </a:moveTo>
                  <a:lnTo>
                    <a:pt x="853" y="22"/>
                  </a:lnTo>
                  <a:lnTo>
                    <a:pt x="855" y="23"/>
                  </a:lnTo>
                  <a:lnTo>
                    <a:pt x="858" y="23"/>
                  </a:lnTo>
                  <a:lnTo>
                    <a:pt x="860" y="27"/>
                  </a:lnTo>
                  <a:lnTo>
                    <a:pt x="862" y="28"/>
                  </a:lnTo>
                  <a:lnTo>
                    <a:pt x="863" y="29"/>
                  </a:lnTo>
                  <a:lnTo>
                    <a:pt x="864" y="31"/>
                  </a:lnTo>
                  <a:lnTo>
                    <a:pt x="864" y="33"/>
                  </a:lnTo>
                  <a:lnTo>
                    <a:pt x="864" y="36"/>
                  </a:lnTo>
                  <a:lnTo>
                    <a:pt x="863" y="38"/>
                  </a:lnTo>
                  <a:lnTo>
                    <a:pt x="860" y="40"/>
                  </a:lnTo>
                  <a:lnTo>
                    <a:pt x="858" y="41"/>
                  </a:lnTo>
                  <a:lnTo>
                    <a:pt x="857" y="42"/>
                  </a:lnTo>
                  <a:lnTo>
                    <a:pt x="854" y="43"/>
                  </a:lnTo>
                  <a:lnTo>
                    <a:pt x="852" y="43"/>
                  </a:lnTo>
                  <a:lnTo>
                    <a:pt x="849" y="43"/>
                  </a:lnTo>
                  <a:lnTo>
                    <a:pt x="848" y="42"/>
                  </a:lnTo>
                  <a:lnTo>
                    <a:pt x="845" y="41"/>
                  </a:lnTo>
                  <a:lnTo>
                    <a:pt x="844" y="40"/>
                  </a:lnTo>
                  <a:lnTo>
                    <a:pt x="843" y="39"/>
                  </a:lnTo>
                  <a:lnTo>
                    <a:pt x="842" y="38"/>
                  </a:lnTo>
                  <a:lnTo>
                    <a:pt x="840" y="36"/>
                  </a:lnTo>
                  <a:lnTo>
                    <a:pt x="840" y="33"/>
                  </a:lnTo>
                  <a:lnTo>
                    <a:pt x="840" y="31"/>
                  </a:lnTo>
                  <a:lnTo>
                    <a:pt x="842" y="29"/>
                  </a:lnTo>
                  <a:lnTo>
                    <a:pt x="843" y="27"/>
                  </a:lnTo>
                  <a:lnTo>
                    <a:pt x="844" y="26"/>
                  </a:lnTo>
                  <a:lnTo>
                    <a:pt x="845" y="24"/>
                  </a:lnTo>
                  <a:lnTo>
                    <a:pt x="848" y="23"/>
                  </a:lnTo>
                  <a:lnTo>
                    <a:pt x="849" y="22"/>
                  </a:lnTo>
                  <a:lnTo>
                    <a:pt x="852" y="22"/>
                  </a:lnTo>
                  <a:close/>
                  <a:moveTo>
                    <a:pt x="899" y="24"/>
                  </a:moveTo>
                  <a:lnTo>
                    <a:pt x="899" y="24"/>
                  </a:lnTo>
                  <a:lnTo>
                    <a:pt x="901" y="24"/>
                  </a:lnTo>
                  <a:lnTo>
                    <a:pt x="904" y="26"/>
                  </a:lnTo>
                  <a:lnTo>
                    <a:pt x="905" y="27"/>
                  </a:lnTo>
                  <a:lnTo>
                    <a:pt x="906" y="28"/>
                  </a:lnTo>
                  <a:lnTo>
                    <a:pt x="908" y="29"/>
                  </a:lnTo>
                  <a:lnTo>
                    <a:pt x="909" y="31"/>
                  </a:lnTo>
                  <a:lnTo>
                    <a:pt x="910" y="32"/>
                  </a:lnTo>
                  <a:lnTo>
                    <a:pt x="910" y="34"/>
                  </a:lnTo>
                  <a:lnTo>
                    <a:pt x="910" y="37"/>
                  </a:lnTo>
                  <a:lnTo>
                    <a:pt x="909" y="39"/>
                  </a:lnTo>
                  <a:lnTo>
                    <a:pt x="908" y="40"/>
                  </a:lnTo>
                  <a:lnTo>
                    <a:pt x="906" y="41"/>
                  </a:lnTo>
                  <a:lnTo>
                    <a:pt x="905" y="42"/>
                  </a:lnTo>
                  <a:lnTo>
                    <a:pt x="904" y="43"/>
                  </a:lnTo>
                  <a:lnTo>
                    <a:pt x="901" y="45"/>
                  </a:lnTo>
                  <a:lnTo>
                    <a:pt x="899" y="45"/>
                  </a:lnTo>
                  <a:lnTo>
                    <a:pt x="898" y="45"/>
                  </a:lnTo>
                  <a:lnTo>
                    <a:pt x="895" y="45"/>
                  </a:lnTo>
                  <a:lnTo>
                    <a:pt x="894" y="43"/>
                  </a:lnTo>
                  <a:lnTo>
                    <a:pt x="891" y="42"/>
                  </a:lnTo>
                  <a:lnTo>
                    <a:pt x="890" y="41"/>
                  </a:lnTo>
                  <a:lnTo>
                    <a:pt x="889" y="40"/>
                  </a:lnTo>
                  <a:lnTo>
                    <a:pt x="888" y="39"/>
                  </a:lnTo>
                  <a:lnTo>
                    <a:pt x="886" y="37"/>
                  </a:lnTo>
                  <a:lnTo>
                    <a:pt x="886" y="34"/>
                  </a:lnTo>
                  <a:lnTo>
                    <a:pt x="888" y="32"/>
                  </a:lnTo>
                  <a:lnTo>
                    <a:pt x="888" y="30"/>
                  </a:lnTo>
                  <a:lnTo>
                    <a:pt x="889" y="29"/>
                  </a:lnTo>
                  <a:lnTo>
                    <a:pt x="891" y="27"/>
                  </a:lnTo>
                  <a:lnTo>
                    <a:pt x="893" y="26"/>
                  </a:lnTo>
                  <a:lnTo>
                    <a:pt x="894" y="24"/>
                  </a:lnTo>
                  <a:lnTo>
                    <a:pt x="896" y="24"/>
                  </a:lnTo>
                  <a:lnTo>
                    <a:pt x="899" y="24"/>
                  </a:lnTo>
                  <a:close/>
                  <a:moveTo>
                    <a:pt x="945" y="26"/>
                  </a:moveTo>
                  <a:lnTo>
                    <a:pt x="946" y="26"/>
                  </a:lnTo>
                  <a:lnTo>
                    <a:pt x="949" y="26"/>
                  </a:lnTo>
                  <a:lnTo>
                    <a:pt x="951" y="27"/>
                  </a:lnTo>
                  <a:lnTo>
                    <a:pt x="952" y="28"/>
                  </a:lnTo>
                  <a:lnTo>
                    <a:pt x="954" y="29"/>
                  </a:lnTo>
                  <a:lnTo>
                    <a:pt x="955" y="30"/>
                  </a:lnTo>
                  <a:lnTo>
                    <a:pt x="956" y="32"/>
                  </a:lnTo>
                  <a:lnTo>
                    <a:pt x="957" y="33"/>
                  </a:lnTo>
                  <a:lnTo>
                    <a:pt x="957" y="36"/>
                  </a:lnTo>
                  <a:lnTo>
                    <a:pt x="957" y="38"/>
                  </a:lnTo>
                  <a:lnTo>
                    <a:pt x="956" y="40"/>
                  </a:lnTo>
                  <a:lnTo>
                    <a:pt x="955" y="42"/>
                  </a:lnTo>
                  <a:lnTo>
                    <a:pt x="954" y="43"/>
                  </a:lnTo>
                  <a:lnTo>
                    <a:pt x="951" y="45"/>
                  </a:lnTo>
                  <a:lnTo>
                    <a:pt x="950" y="46"/>
                  </a:lnTo>
                  <a:lnTo>
                    <a:pt x="947" y="46"/>
                  </a:lnTo>
                  <a:lnTo>
                    <a:pt x="945" y="46"/>
                  </a:lnTo>
                  <a:lnTo>
                    <a:pt x="943" y="46"/>
                  </a:lnTo>
                  <a:lnTo>
                    <a:pt x="941" y="45"/>
                  </a:lnTo>
                  <a:lnTo>
                    <a:pt x="939" y="43"/>
                  </a:lnTo>
                  <a:lnTo>
                    <a:pt x="938" y="42"/>
                  </a:lnTo>
                  <a:lnTo>
                    <a:pt x="936" y="41"/>
                  </a:lnTo>
                  <a:lnTo>
                    <a:pt x="935" y="40"/>
                  </a:lnTo>
                  <a:lnTo>
                    <a:pt x="934" y="38"/>
                  </a:lnTo>
                  <a:lnTo>
                    <a:pt x="934" y="36"/>
                  </a:lnTo>
                  <a:lnTo>
                    <a:pt x="934" y="33"/>
                  </a:lnTo>
                  <a:lnTo>
                    <a:pt x="935" y="32"/>
                  </a:lnTo>
                  <a:lnTo>
                    <a:pt x="936" y="30"/>
                  </a:lnTo>
                  <a:lnTo>
                    <a:pt x="938" y="29"/>
                  </a:lnTo>
                  <a:lnTo>
                    <a:pt x="939" y="28"/>
                  </a:lnTo>
                  <a:lnTo>
                    <a:pt x="941" y="27"/>
                  </a:lnTo>
                  <a:lnTo>
                    <a:pt x="943" y="26"/>
                  </a:lnTo>
                  <a:lnTo>
                    <a:pt x="945" y="26"/>
                  </a:lnTo>
                  <a:close/>
                  <a:moveTo>
                    <a:pt x="992" y="27"/>
                  </a:moveTo>
                  <a:lnTo>
                    <a:pt x="992" y="27"/>
                  </a:lnTo>
                  <a:lnTo>
                    <a:pt x="995" y="27"/>
                  </a:lnTo>
                  <a:lnTo>
                    <a:pt x="997" y="28"/>
                  </a:lnTo>
                  <a:lnTo>
                    <a:pt x="999" y="29"/>
                  </a:lnTo>
                  <a:lnTo>
                    <a:pt x="1000" y="30"/>
                  </a:lnTo>
                  <a:lnTo>
                    <a:pt x="1001" y="31"/>
                  </a:lnTo>
                  <a:lnTo>
                    <a:pt x="1002" y="33"/>
                  </a:lnTo>
                  <a:lnTo>
                    <a:pt x="1004" y="36"/>
                  </a:lnTo>
                  <a:lnTo>
                    <a:pt x="1004" y="38"/>
                  </a:lnTo>
                  <a:lnTo>
                    <a:pt x="1004" y="40"/>
                  </a:lnTo>
                  <a:lnTo>
                    <a:pt x="1002" y="42"/>
                  </a:lnTo>
                  <a:lnTo>
                    <a:pt x="1001" y="43"/>
                  </a:lnTo>
                  <a:lnTo>
                    <a:pt x="1000" y="45"/>
                  </a:lnTo>
                  <a:lnTo>
                    <a:pt x="999" y="46"/>
                  </a:lnTo>
                  <a:lnTo>
                    <a:pt x="997" y="47"/>
                  </a:lnTo>
                  <a:lnTo>
                    <a:pt x="995" y="48"/>
                  </a:lnTo>
                  <a:lnTo>
                    <a:pt x="992" y="48"/>
                  </a:lnTo>
                  <a:lnTo>
                    <a:pt x="991" y="48"/>
                  </a:lnTo>
                  <a:lnTo>
                    <a:pt x="989" y="48"/>
                  </a:lnTo>
                  <a:lnTo>
                    <a:pt x="987" y="47"/>
                  </a:lnTo>
                  <a:lnTo>
                    <a:pt x="984" y="45"/>
                  </a:lnTo>
                  <a:lnTo>
                    <a:pt x="982" y="42"/>
                  </a:lnTo>
                  <a:lnTo>
                    <a:pt x="981" y="41"/>
                  </a:lnTo>
                  <a:lnTo>
                    <a:pt x="980" y="39"/>
                  </a:lnTo>
                  <a:lnTo>
                    <a:pt x="980" y="37"/>
                  </a:lnTo>
                  <a:lnTo>
                    <a:pt x="981" y="34"/>
                  </a:lnTo>
                  <a:lnTo>
                    <a:pt x="981" y="33"/>
                  </a:lnTo>
                  <a:lnTo>
                    <a:pt x="985" y="30"/>
                  </a:lnTo>
                  <a:lnTo>
                    <a:pt x="986" y="29"/>
                  </a:lnTo>
                  <a:lnTo>
                    <a:pt x="987" y="28"/>
                  </a:lnTo>
                  <a:lnTo>
                    <a:pt x="990" y="27"/>
                  </a:lnTo>
                  <a:lnTo>
                    <a:pt x="992" y="27"/>
                  </a:lnTo>
                  <a:close/>
                  <a:moveTo>
                    <a:pt x="1038" y="28"/>
                  </a:moveTo>
                  <a:lnTo>
                    <a:pt x="1040" y="28"/>
                  </a:lnTo>
                  <a:lnTo>
                    <a:pt x="1042" y="28"/>
                  </a:lnTo>
                  <a:lnTo>
                    <a:pt x="1045" y="29"/>
                  </a:lnTo>
                  <a:lnTo>
                    <a:pt x="1046" y="30"/>
                  </a:lnTo>
                  <a:lnTo>
                    <a:pt x="1047" y="31"/>
                  </a:lnTo>
                  <a:lnTo>
                    <a:pt x="1048" y="32"/>
                  </a:lnTo>
                  <a:lnTo>
                    <a:pt x="1050" y="34"/>
                  </a:lnTo>
                  <a:lnTo>
                    <a:pt x="1051" y="37"/>
                  </a:lnTo>
                  <a:lnTo>
                    <a:pt x="1051" y="39"/>
                  </a:lnTo>
                  <a:lnTo>
                    <a:pt x="1051" y="41"/>
                  </a:lnTo>
                  <a:lnTo>
                    <a:pt x="1050" y="43"/>
                  </a:lnTo>
                  <a:lnTo>
                    <a:pt x="1047" y="46"/>
                  </a:lnTo>
                  <a:lnTo>
                    <a:pt x="1045" y="47"/>
                  </a:lnTo>
                  <a:lnTo>
                    <a:pt x="1043" y="48"/>
                  </a:lnTo>
                  <a:lnTo>
                    <a:pt x="1041" y="49"/>
                  </a:lnTo>
                  <a:lnTo>
                    <a:pt x="1038" y="49"/>
                  </a:lnTo>
                  <a:lnTo>
                    <a:pt x="1036" y="49"/>
                  </a:lnTo>
                  <a:lnTo>
                    <a:pt x="1035" y="48"/>
                  </a:lnTo>
                  <a:lnTo>
                    <a:pt x="1032" y="47"/>
                  </a:lnTo>
                  <a:lnTo>
                    <a:pt x="1031" y="46"/>
                  </a:lnTo>
                  <a:lnTo>
                    <a:pt x="1030" y="43"/>
                  </a:lnTo>
                  <a:lnTo>
                    <a:pt x="1028" y="42"/>
                  </a:lnTo>
                  <a:lnTo>
                    <a:pt x="1027" y="40"/>
                  </a:lnTo>
                  <a:lnTo>
                    <a:pt x="1027" y="38"/>
                  </a:lnTo>
                  <a:lnTo>
                    <a:pt x="1027" y="36"/>
                  </a:lnTo>
                  <a:lnTo>
                    <a:pt x="1028" y="34"/>
                  </a:lnTo>
                  <a:lnTo>
                    <a:pt x="1030" y="32"/>
                  </a:lnTo>
                  <a:lnTo>
                    <a:pt x="1031" y="31"/>
                  </a:lnTo>
                  <a:lnTo>
                    <a:pt x="1032" y="30"/>
                  </a:lnTo>
                  <a:lnTo>
                    <a:pt x="1035" y="29"/>
                  </a:lnTo>
                  <a:lnTo>
                    <a:pt x="1036" y="28"/>
                  </a:lnTo>
                  <a:lnTo>
                    <a:pt x="1038" y="28"/>
                  </a:lnTo>
                  <a:close/>
                  <a:moveTo>
                    <a:pt x="1086" y="29"/>
                  </a:moveTo>
                  <a:lnTo>
                    <a:pt x="1086" y="29"/>
                  </a:lnTo>
                  <a:lnTo>
                    <a:pt x="1088" y="29"/>
                  </a:lnTo>
                  <a:lnTo>
                    <a:pt x="1091" y="30"/>
                  </a:lnTo>
                  <a:lnTo>
                    <a:pt x="1092" y="31"/>
                  </a:lnTo>
                  <a:lnTo>
                    <a:pt x="1093" y="32"/>
                  </a:lnTo>
                  <a:lnTo>
                    <a:pt x="1094" y="34"/>
                  </a:lnTo>
                  <a:lnTo>
                    <a:pt x="1096" y="36"/>
                  </a:lnTo>
                  <a:lnTo>
                    <a:pt x="1097" y="38"/>
                  </a:lnTo>
                  <a:lnTo>
                    <a:pt x="1097" y="40"/>
                  </a:lnTo>
                  <a:lnTo>
                    <a:pt x="1097" y="42"/>
                  </a:lnTo>
                  <a:lnTo>
                    <a:pt x="1096" y="45"/>
                  </a:lnTo>
                  <a:lnTo>
                    <a:pt x="1094" y="46"/>
                  </a:lnTo>
                  <a:lnTo>
                    <a:pt x="1093" y="47"/>
                  </a:lnTo>
                  <a:lnTo>
                    <a:pt x="1092" y="48"/>
                  </a:lnTo>
                  <a:lnTo>
                    <a:pt x="1091" y="49"/>
                  </a:lnTo>
                  <a:lnTo>
                    <a:pt x="1088" y="50"/>
                  </a:lnTo>
                  <a:lnTo>
                    <a:pt x="1086" y="50"/>
                  </a:lnTo>
                  <a:lnTo>
                    <a:pt x="1084" y="50"/>
                  </a:lnTo>
                  <a:lnTo>
                    <a:pt x="1082" y="50"/>
                  </a:lnTo>
                  <a:lnTo>
                    <a:pt x="1081" y="49"/>
                  </a:lnTo>
                  <a:lnTo>
                    <a:pt x="1078" y="48"/>
                  </a:lnTo>
                  <a:lnTo>
                    <a:pt x="1077" y="47"/>
                  </a:lnTo>
                  <a:lnTo>
                    <a:pt x="1076" y="45"/>
                  </a:lnTo>
                  <a:lnTo>
                    <a:pt x="1074" y="43"/>
                  </a:lnTo>
                  <a:lnTo>
                    <a:pt x="1073" y="41"/>
                  </a:lnTo>
                  <a:lnTo>
                    <a:pt x="1073" y="39"/>
                  </a:lnTo>
                  <a:lnTo>
                    <a:pt x="1074" y="37"/>
                  </a:lnTo>
                  <a:lnTo>
                    <a:pt x="1074" y="36"/>
                  </a:lnTo>
                  <a:lnTo>
                    <a:pt x="1078" y="32"/>
                  </a:lnTo>
                  <a:lnTo>
                    <a:pt x="1079" y="31"/>
                  </a:lnTo>
                  <a:lnTo>
                    <a:pt x="1081" y="30"/>
                  </a:lnTo>
                  <a:lnTo>
                    <a:pt x="1083" y="29"/>
                  </a:lnTo>
                  <a:lnTo>
                    <a:pt x="1086" y="29"/>
                  </a:lnTo>
                  <a:close/>
                  <a:moveTo>
                    <a:pt x="1132" y="30"/>
                  </a:moveTo>
                  <a:lnTo>
                    <a:pt x="1133" y="30"/>
                  </a:lnTo>
                  <a:lnTo>
                    <a:pt x="1135" y="30"/>
                  </a:lnTo>
                  <a:lnTo>
                    <a:pt x="1138" y="31"/>
                  </a:lnTo>
                  <a:lnTo>
                    <a:pt x="1139" y="32"/>
                  </a:lnTo>
                  <a:lnTo>
                    <a:pt x="1140" y="33"/>
                  </a:lnTo>
                  <a:lnTo>
                    <a:pt x="1142" y="36"/>
                  </a:lnTo>
                  <a:lnTo>
                    <a:pt x="1143" y="37"/>
                  </a:lnTo>
                  <a:lnTo>
                    <a:pt x="1144" y="39"/>
                  </a:lnTo>
                  <a:lnTo>
                    <a:pt x="1144" y="41"/>
                  </a:lnTo>
                  <a:lnTo>
                    <a:pt x="1144" y="43"/>
                  </a:lnTo>
                  <a:lnTo>
                    <a:pt x="1143" y="46"/>
                  </a:lnTo>
                  <a:lnTo>
                    <a:pt x="1140" y="48"/>
                  </a:lnTo>
                  <a:lnTo>
                    <a:pt x="1138" y="49"/>
                  </a:lnTo>
                  <a:lnTo>
                    <a:pt x="1137" y="50"/>
                  </a:lnTo>
                  <a:lnTo>
                    <a:pt x="1134" y="51"/>
                  </a:lnTo>
                  <a:lnTo>
                    <a:pt x="1132" y="51"/>
                  </a:lnTo>
                  <a:lnTo>
                    <a:pt x="1129" y="51"/>
                  </a:lnTo>
                  <a:lnTo>
                    <a:pt x="1128" y="50"/>
                  </a:lnTo>
                  <a:lnTo>
                    <a:pt x="1126" y="49"/>
                  </a:lnTo>
                  <a:lnTo>
                    <a:pt x="1124" y="48"/>
                  </a:lnTo>
                  <a:lnTo>
                    <a:pt x="1123" y="47"/>
                  </a:lnTo>
                  <a:lnTo>
                    <a:pt x="1122" y="45"/>
                  </a:lnTo>
                  <a:lnTo>
                    <a:pt x="1121" y="42"/>
                  </a:lnTo>
                  <a:lnTo>
                    <a:pt x="1121" y="40"/>
                  </a:lnTo>
                  <a:lnTo>
                    <a:pt x="1121" y="38"/>
                  </a:lnTo>
                  <a:lnTo>
                    <a:pt x="1122" y="37"/>
                  </a:lnTo>
                  <a:lnTo>
                    <a:pt x="1123" y="34"/>
                  </a:lnTo>
                  <a:lnTo>
                    <a:pt x="1124" y="33"/>
                  </a:lnTo>
                  <a:lnTo>
                    <a:pt x="1126" y="32"/>
                  </a:lnTo>
                  <a:lnTo>
                    <a:pt x="1128" y="31"/>
                  </a:lnTo>
                  <a:lnTo>
                    <a:pt x="1129" y="30"/>
                  </a:lnTo>
                  <a:lnTo>
                    <a:pt x="1132" y="30"/>
                  </a:lnTo>
                  <a:close/>
                  <a:moveTo>
                    <a:pt x="1179" y="31"/>
                  </a:moveTo>
                  <a:lnTo>
                    <a:pt x="1179" y="31"/>
                  </a:lnTo>
                  <a:lnTo>
                    <a:pt x="1182" y="32"/>
                  </a:lnTo>
                  <a:lnTo>
                    <a:pt x="1184" y="32"/>
                  </a:lnTo>
                  <a:lnTo>
                    <a:pt x="1187" y="36"/>
                  </a:lnTo>
                  <a:lnTo>
                    <a:pt x="1188" y="37"/>
                  </a:lnTo>
                  <a:lnTo>
                    <a:pt x="1189" y="38"/>
                  </a:lnTo>
                  <a:lnTo>
                    <a:pt x="1190" y="40"/>
                  </a:lnTo>
                  <a:lnTo>
                    <a:pt x="1190" y="42"/>
                  </a:lnTo>
                  <a:lnTo>
                    <a:pt x="1190" y="45"/>
                  </a:lnTo>
                  <a:lnTo>
                    <a:pt x="1189" y="47"/>
                  </a:lnTo>
                  <a:lnTo>
                    <a:pt x="1188" y="48"/>
                  </a:lnTo>
                  <a:lnTo>
                    <a:pt x="1187" y="49"/>
                  </a:lnTo>
                  <a:lnTo>
                    <a:pt x="1185" y="50"/>
                  </a:lnTo>
                  <a:lnTo>
                    <a:pt x="1184" y="51"/>
                  </a:lnTo>
                  <a:lnTo>
                    <a:pt x="1182" y="52"/>
                  </a:lnTo>
                  <a:lnTo>
                    <a:pt x="1179" y="52"/>
                  </a:lnTo>
                  <a:lnTo>
                    <a:pt x="1178" y="52"/>
                  </a:lnTo>
                  <a:lnTo>
                    <a:pt x="1175" y="52"/>
                  </a:lnTo>
                  <a:lnTo>
                    <a:pt x="1174" y="51"/>
                  </a:lnTo>
                  <a:lnTo>
                    <a:pt x="1172" y="50"/>
                  </a:lnTo>
                  <a:lnTo>
                    <a:pt x="1170" y="49"/>
                  </a:lnTo>
                  <a:lnTo>
                    <a:pt x="1169" y="48"/>
                  </a:lnTo>
                  <a:lnTo>
                    <a:pt x="1168" y="47"/>
                  </a:lnTo>
                  <a:lnTo>
                    <a:pt x="1167" y="45"/>
                  </a:lnTo>
                  <a:lnTo>
                    <a:pt x="1167" y="42"/>
                  </a:lnTo>
                  <a:lnTo>
                    <a:pt x="1168" y="40"/>
                  </a:lnTo>
                  <a:lnTo>
                    <a:pt x="1168" y="38"/>
                  </a:lnTo>
                  <a:lnTo>
                    <a:pt x="1169" y="36"/>
                  </a:lnTo>
                  <a:lnTo>
                    <a:pt x="1172" y="34"/>
                  </a:lnTo>
                  <a:lnTo>
                    <a:pt x="1173" y="33"/>
                  </a:lnTo>
                  <a:lnTo>
                    <a:pt x="1174" y="32"/>
                  </a:lnTo>
                  <a:lnTo>
                    <a:pt x="1177" y="31"/>
                  </a:lnTo>
                  <a:lnTo>
                    <a:pt x="1179" y="31"/>
                  </a:lnTo>
                  <a:close/>
                  <a:moveTo>
                    <a:pt x="1225" y="33"/>
                  </a:moveTo>
                  <a:lnTo>
                    <a:pt x="1226" y="33"/>
                  </a:lnTo>
                  <a:lnTo>
                    <a:pt x="1229" y="33"/>
                  </a:lnTo>
                  <a:lnTo>
                    <a:pt x="1231" y="34"/>
                  </a:lnTo>
                  <a:lnTo>
                    <a:pt x="1233" y="36"/>
                  </a:lnTo>
                  <a:lnTo>
                    <a:pt x="1234" y="37"/>
                  </a:lnTo>
                  <a:lnTo>
                    <a:pt x="1235" y="38"/>
                  </a:lnTo>
                  <a:lnTo>
                    <a:pt x="1236" y="40"/>
                  </a:lnTo>
                  <a:lnTo>
                    <a:pt x="1238" y="41"/>
                  </a:lnTo>
                  <a:lnTo>
                    <a:pt x="1238" y="43"/>
                  </a:lnTo>
                  <a:lnTo>
                    <a:pt x="1238" y="46"/>
                  </a:lnTo>
                  <a:lnTo>
                    <a:pt x="1236" y="48"/>
                  </a:lnTo>
                  <a:lnTo>
                    <a:pt x="1235" y="49"/>
                  </a:lnTo>
                  <a:lnTo>
                    <a:pt x="1234" y="51"/>
                  </a:lnTo>
                  <a:lnTo>
                    <a:pt x="1231" y="52"/>
                  </a:lnTo>
                  <a:lnTo>
                    <a:pt x="1230" y="54"/>
                  </a:lnTo>
                  <a:lnTo>
                    <a:pt x="1228" y="54"/>
                  </a:lnTo>
                  <a:lnTo>
                    <a:pt x="1225" y="54"/>
                  </a:lnTo>
                  <a:lnTo>
                    <a:pt x="1223" y="54"/>
                  </a:lnTo>
                  <a:lnTo>
                    <a:pt x="1221" y="52"/>
                  </a:lnTo>
                  <a:lnTo>
                    <a:pt x="1219" y="51"/>
                  </a:lnTo>
                  <a:lnTo>
                    <a:pt x="1218" y="50"/>
                  </a:lnTo>
                  <a:lnTo>
                    <a:pt x="1216" y="49"/>
                  </a:lnTo>
                  <a:lnTo>
                    <a:pt x="1215" y="48"/>
                  </a:lnTo>
                  <a:lnTo>
                    <a:pt x="1214" y="46"/>
                  </a:lnTo>
                  <a:lnTo>
                    <a:pt x="1214" y="43"/>
                  </a:lnTo>
                  <a:lnTo>
                    <a:pt x="1214" y="41"/>
                  </a:lnTo>
                  <a:lnTo>
                    <a:pt x="1215" y="40"/>
                  </a:lnTo>
                  <a:lnTo>
                    <a:pt x="1216" y="38"/>
                  </a:lnTo>
                  <a:lnTo>
                    <a:pt x="1218" y="37"/>
                  </a:lnTo>
                  <a:lnTo>
                    <a:pt x="1219" y="36"/>
                  </a:lnTo>
                  <a:lnTo>
                    <a:pt x="1221" y="34"/>
                  </a:lnTo>
                  <a:lnTo>
                    <a:pt x="1223" y="33"/>
                  </a:lnTo>
                  <a:lnTo>
                    <a:pt x="1225" y="33"/>
                  </a:lnTo>
                  <a:close/>
                  <a:moveTo>
                    <a:pt x="1272" y="34"/>
                  </a:moveTo>
                  <a:lnTo>
                    <a:pt x="1272" y="34"/>
                  </a:lnTo>
                  <a:lnTo>
                    <a:pt x="1275" y="34"/>
                  </a:lnTo>
                  <a:lnTo>
                    <a:pt x="1277" y="36"/>
                  </a:lnTo>
                  <a:lnTo>
                    <a:pt x="1279" y="37"/>
                  </a:lnTo>
                  <a:lnTo>
                    <a:pt x="1280" y="38"/>
                  </a:lnTo>
                  <a:lnTo>
                    <a:pt x="1281" y="39"/>
                  </a:lnTo>
                  <a:lnTo>
                    <a:pt x="1282" y="41"/>
                  </a:lnTo>
                  <a:lnTo>
                    <a:pt x="1284" y="42"/>
                  </a:lnTo>
                  <a:lnTo>
                    <a:pt x="1284" y="45"/>
                  </a:lnTo>
                  <a:lnTo>
                    <a:pt x="1284" y="47"/>
                  </a:lnTo>
                  <a:lnTo>
                    <a:pt x="1282" y="49"/>
                  </a:lnTo>
                  <a:lnTo>
                    <a:pt x="1281" y="51"/>
                  </a:lnTo>
                  <a:lnTo>
                    <a:pt x="1280" y="52"/>
                  </a:lnTo>
                  <a:lnTo>
                    <a:pt x="1279" y="54"/>
                  </a:lnTo>
                  <a:lnTo>
                    <a:pt x="1277" y="55"/>
                  </a:lnTo>
                  <a:lnTo>
                    <a:pt x="1275" y="56"/>
                  </a:lnTo>
                  <a:lnTo>
                    <a:pt x="1272" y="56"/>
                  </a:lnTo>
                  <a:lnTo>
                    <a:pt x="1271" y="56"/>
                  </a:lnTo>
                  <a:lnTo>
                    <a:pt x="1269" y="56"/>
                  </a:lnTo>
                  <a:lnTo>
                    <a:pt x="1267" y="55"/>
                  </a:lnTo>
                  <a:lnTo>
                    <a:pt x="1264" y="52"/>
                  </a:lnTo>
                  <a:lnTo>
                    <a:pt x="1262" y="50"/>
                  </a:lnTo>
                  <a:lnTo>
                    <a:pt x="1261" y="49"/>
                  </a:lnTo>
                  <a:lnTo>
                    <a:pt x="1260" y="47"/>
                  </a:lnTo>
                  <a:lnTo>
                    <a:pt x="1260" y="45"/>
                  </a:lnTo>
                  <a:lnTo>
                    <a:pt x="1261" y="42"/>
                  </a:lnTo>
                  <a:lnTo>
                    <a:pt x="1261" y="41"/>
                  </a:lnTo>
                  <a:lnTo>
                    <a:pt x="1265" y="38"/>
                  </a:lnTo>
                  <a:lnTo>
                    <a:pt x="1266" y="37"/>
                  </a:lnTo>
                  <a:lnTo>
                    <a:pt x="1267" y="36"/>
                  </a:lnTo>
                  <a:lnTo>
                    <a:pt x="1270" y="34"/>
                  </a:lnTo>
                  <a:lnTo>
                    <a:pt x="1272" y="34"/>
                  </a:lnTo>
                  <a:close/>
                  <a:moveTo>
                    <a:pt x="1319" y="36"/>
                  </a:moveTo>
                  <a:lnTo>
                    <a:pt x="1320" y="36"/>
                  </a:lnTo>
                  <a:lnTo>
                    <a:pt x="1322" y="36"/>
                  </a:lnTo>
                  <a:lnTo>
                    <a:pt x="1325" y="37"/>
                  </a:lnTo>
                  <a:lnTo>
                    <a:pt x="1326" y="38"/>
                  </a:lnTo>
                  <a:lnTo>
                    <a:pt x="1327" y="39"/>
                  </a:lnTo>
                  <a:lnTo>
                    <a:pt x="1328" y="40"/>
                  </a:lnTo>
                  <a:lnTo>
                    <a:pt x="1330" y="42"/>
                  </a:lnTo>
                  <a:lnTo>
                    <a:pt x="1331" y="45"/>
                  </a:lnTo>
                  <a:lnTo>
                    <a:pt x="1331" y="47"/>
                  </a:lnTo>
                  <a:lnTo>
                    <a:pt x="1331" y="49"/>
                  </a:lnTo>
                  <a:lnTo>
                    <a:pt x="1330" y="51"/>
                  </a:lnTo>
                  <a:lnTo>
                    <a:pt x="1328" y="52"/>
                  </a:lnTo>
                  <a:lnTo>
                    <a:pt x="1327" y="54"/>
                  </a:lnTo>
                  <a:lnTo>
                    <a:pt x="1325" y="55"/>
                  </a:lnTo>
                  <a:lnTo>
                    <a:pt x="1323" y="56"/>
                  </a:lnTo>
                  <a:lnTo>
                    <a:pt x="1321" y="57"/>
                  </a:lnTo>
                  <a:lnTo>
                    <a:pt x="1319" y="57"/>
                  </a:lnTo>
                  <a:lnTo>
                    <a:pt x="1316" y="57"/>
                  </a:lnTo>
                  <a:lnTo>
                    <a:pt x="1315" y="56"/>
                  </a:lnTo>
                  <a:lnTo>
                    <a:pt x="1312" y="55"/>
                  </a:lnTo>
                  <a:lnTo>
                    <a:pt x="1311" y="54"/>
                  </a:lnTo>
                  <a:lnTo>
                    <a:pt x="1310" y="51"/>
                  </a:lnTo>
                  <a:lnTo>
                    <a:pt x="1309" y="50"/>
                  </a:lnTo>
                  <a:lnTo>
                    <a:pt x="1307" y="48"/>
                  </a:lnTo>
                  <a:lnTo>
                    <a:pt x="1307" y="46"/>
                  </a:lnTo>
                  <a:lnTo>
                    <a:pt x="1307" y="43"/>
                  </a:lnTo>
                  <a:lnTo>
                    <a:pt x="1309" y="42"/>
                  </a:lnTo>
                  <a:lnTo>
                    <a:pt x="1310" y="40"/>
                  </a:lnTo>
                  <a:lnTo>
                    <a:pt x="1311" y="39"/>
                  </a:lnTo>
                  <a:lnTo>
                    <a:pt x="1312" y="38"/>
                  </a:lnTo>
                  <a:lnTo>
                    <a:pt x="1315" y="37"/>
                  </a:lnTo>
                  <a:lnTo>
                    <a:pt x="1316" y="36"/>
                  </a:lnTo>
                  <a:lnTo>
                    <a:pt x="1319" y="36"/>
                  </a:lnTo>
                  <a:close/>
                  <a:moveTo>
                    <a:pt x="1366" y="37"/>
                  </a:moveTo>
                  <a:lnTo>
                    <a:pt x="1366" y="37"/>
                  </a:lnTo>
                  <a:lnTo>
                    <a:pt x="1368" y="37"/>
                  </a:lnTo>
                  <a:lnTo>
                    <a:pt x="1371" y="38"/>
                  </a:lnTo>
                  <a:lnTo>
                    <a:pt x="1372" y="39"/>
                  </a:lnTo>
                  <a:lnTo>
                    <a:pt x="1373" y="40"/>
                  </a:lnTo>
                  <a:lnTo>
                    <a:pt x="1375" y="42"/>
                  </a:lnTo>
                  <a:lnTo>
                    <a:pt x="1376" y="43"/>
                  </a:lnTo>
                  <a:lnTo>
                    <a:pt x="1377" y="46"/>
                  </a:lnTo>
                  <a:lnTo>
                    <a:pt x="1377" y="48"/>
                  </a:lnTo>
                  <a:lnTo>
                    <a:pt x="1377" y="50"/>
                  </a:lnTo>
                  <a:lnTo>
                    <a:pt x="1376" y="52"/>
                  </a:lnTo>
                  <a:lnTo>
                    <a:pt x="1375" y="54"/>
                  </a:lnTo>
                  <a:lnTo>
                    <a:pt x="1373" y="55"/>
                  </a:lnTo>
                  <a:lnTo>
                    <a:pt x="1372" y="56"/>
                  </a:lnTo>
                  <a:lnTo>
                    <a:pt x="1371" y="57"/>
                  </a:lnTo>
                  <a:lnTo>
                    <a:pt x="1368" y="58"/>
                  </a:lnTo>
                  <a:lnTo>
                    <a:pt x="1366" y="58"/>
                  </a:lnTo>
                  <a:lnTo>
                    <a:pt x="1363" y="58"/>
                  </a:lnTo>
                  <a:lnTo>
                    <a:pt x="1361" y="57"/>
                  </a:lnTo>
                  <a:lnTo>
                    <a:pt x="1358" y="56"/>
                  </a:lnTo>
                  <a:lnTo>
                    <a:pt x="1357" y="55"/>
                  </a:lnTo>
                  <a:lnTo>
                    <a:pt x="1356" y="52"/>
                  </a:lnTo>
                  <a:lnTo>
                    <a:pt x="1355" y="51"/>
                  </a:lnTo>
                  <a:lnTo>
                    <a:pt x="1353" y="49"/>
                  </a:lnTo>
                  <a:lnTo>
                    <a:pt x="1353" y="47"/>
                  </a:lnTo>
                  <a:lnTo>
                    <a:pt x="1355" y="45"/>
                  </a:lnTo>
                  <a:lnTo>
                    <a:pt x="1355" y="43"/>
                  </a:lnTo>
                  <a:lnTo>
                    <a:pt x="1358" y="40"/>
                  </a:lnTo>
                  <a:lnTo>
                    <a:pt x="1360" y="39"/>
                  </a:lnTo>
                  <a:lnTo>
                    <a:pt x="1361" y="38"/>
                  </a:lnTo>
                  <a:lnTo>
                    <a:pt x="1363" y="37"/>
                  </a:lnTo>
                  <a:lnTo>
                    <a:pt x="1366" y="37"/>
                  </a:lnTo>
                  <a:close/>
                  <a:moveTo>
                    <a:pt x="1412" y="38"/>
                  </a:moveTo>
                  <a:lnTo>
                    <a:pt x="1413" y="38"/>
                  </a:lnTo>
                  <a:lnTo>
                    <a:pt x="1416" y="38"/>
                  </a:lnTo>
                  <a:lnTo>
                    <a:pt x="1418" y="39"/>
                  </a:lnTo>
                  <a:lnTo>
                    <a:pt x="1419" y="40"/>
                  </a:lnTo>
                  <a:lnTo>
                    <a:pt x="1421" y="41"/>
                  </a:lnTo>
                  <a:lnTo>
                    <a:pt x="1422" y="43"/>
                  </a:lnTo>
                  <a:lnTo>
                    <a:pt x="1423" y="45"/>
                  </a:lnTo>
                  <a:lnTo>
                    <a:pt x="1424" y="47"/>
                  </a:lnTo>
                  <a:lnTo>
                    <a:pt x="1424" y="49"/>
                  </a:lnTo>
                  <a:lnTo>
                    <a:pt x="1424" y="51"/>
                  </a:lnTo>
                  <a:lnTo>
                    <a:pt x="1423" y="54"/>
                  </a:lnTo>
                  <a:lnTo>
                    <a:pt x="1422" y="55"/>
                  </a:lnTo>
                  <a:lnTo>
                    <a:pt x="1421" y="56"/>
                  </a:lnTo>
                  <a:lnTo>
                    <a:pt x="1418" y="57"/>
                  </a:lnTo>
                  <a:lnTo>
                    <a:pt x="1417" y="58"/>
                  </a:lnTo>
                  <a:lnTo>
                    <a:pt x="1414" y="59"/>
                  </a:lnTo>
                  <a:lnTo>
                    <a:pt x="1412" y="59"/>
                  </a:lnTo>
                  <a:lnTo>
                    <a:pt x="1409" y="59"/>
                  </a:lnTo>
                  <a:lnTo>
                    <a:pt x="1408" y="58"/>
                  </a:lnTo>
                  <a:lnTo>
                    <a:pt x="1406" y="57"/>
                  </a:lnTo>
                  <a:lnTo>
                    <a:pt x="1404" y="56"/>
                  </a:lnTo>
                  <a:lnTo>
                    <a:pt x="1403" y="55"/>
                  </a:lnTo>
                  <a:lnTo>
                    <a:pt x="1402" y="52"/>
                  </a:lnTo>
                  <a:lnTo>
                    <a:pt x="1401" y="50"/>
                  </a:lnTo>
                  <a:lnTo>
                    <a:pt x="1401" y="48"/>
                  </a:lnTo>
                  <a:lnTo>
                    <a:pt x="1401" y="46"/>
                  </a:lnTo>
                  <a:lnTo>
                    <a:pt x="1402" y="45"/>
                  </a:lnTo>
                  <a:lnTo>
                    <a:pt x="1403" y="42"/>
                  </a:lnTo>
                  <a:lnTo>
                    <a:pt x="1404" y="41"/>
                  </a:lnTo>
                  <a:lnTo>
                    <a:pt x="1406" y="40"/>
                  </a:lnTo>
                  <a:lnTo>
                    <a:pt x="1408" y="39"/>
                  </a:lnTo>
                  <a:lnTo>
                    <a:pt x="1409" y="38"/>
                  </a:lnTo>
                  <a:lnTo>
                    <a:pt x="1412" y="38"/>
                  </a:lnTo>
                  <a:close/>
                  <a:moveTo>
                    <a:pt x="1459" y="39"/>
                  </a:moveTo>
                  <a:lnTo>
                    <a:pt x="1459" y="39"/>
                  </a:lnTo>
                  <a:lnTo>
                    <a:pt x="1462" y="40"/>
                  </a:lnTo>
                  <a:lnTo>
                    <a:pt x="1464" y="40"/>
                  </a:lnTo>
                  <a:lnTo>
                    <a:pt x="1467" y="43"/>
                  </a:lnTo>
                  <a:lnTo>
                    <a:pt x="1468" y="45"/>
                  </a:lnTo>
                  <a:lnTo>
                    <a:pt x="1469" y="46"/>
                  </a:lnTo>
                  <a:lnTo>
                    <a:pt x="1470" y="48"/>
                  </a:lnTo>
                  <a:lnTo>
                    <a:pt x="1470" y="50"/>
                  </a:lnTo>
                  <a:lnTo>
                    <a:pt x="1470" y="52"/>
                  </a:lnTo>
                  <a:lnTo>
                    <a:pt x="1469" y="55"/>
                  </a:lnTo>
                  <a:lnTo>
                    <a:pt x="1468" y="56"/>
                  </a:lnTo>
                  <a:lnTo>
                    <a:pt x="1467" y="57"/>
                  </a:lnTo>
                  <a:lnTo>
                    <a:pt x="1465" y="58"/>
                  </a:lnTo>
                  <a:lnTo>
                    <a:pt x="1464" y="59"/>
                  </a:lnTo>
                  <a:lnTo>
                    <a:pt x="1462" y="60"/>
                  </a:lnTo>
                  <a:lnTo>
                    <a:pt x="1459" y="60"/>
                  </a:lnTo>
                  <a:lnTo>
                    <a:pt x="1457" y="60"/>
                  </a:lnTo>
                  <a:lnTo>
                    <a:pt x="1454" y="59"/>
                  </a:lnTo>
                  <a:lnTo>
                    <a:pt x="1452" y="58"/>
                  </a:lnTo>
                  <a:lnTo>
                    <a:pt x="1450" y="57"/>
                  </a:lnTo>
                  <a:lnTo>
                    <a:pt x="1449" y="56"/>
                  </a:lnTo>
                  <a:lnTo>
                    <a:pt x="1448" y="55"/>
                  </a:lnTo>
                  <a:lnTo>
                    <a:pt x="1447" y="52"/>
                  </a:lnTo>
                  <a:lnTo>
                    <a:pt x="1447" y="50"/>
                  </a:lnTo>
                  <a:lnTo>
                    <a:pt x="1448" y="48"/>
                  </a:lnTo>
                  <a:lnTo>
                    <a:pt x="1448" y="46"/>
                  </a:lnTo>
                  <a:lnTo>
                    <a:pt x="1449" y="43"/>
                  </a:lnTo>
                  <a:lnTo>
                    <a:pt x="1452" y="42"/>
                  </a:lnTo>
                  <a:lnTo>
                    <a:pt x="1453" y="41"/>
                  </a:lnTo>
                  <a:lnTo>
                    <a:pt x="1454" y="40"/>
                  </a:lnTo>
                  <a:lnTo>
                    <a:pt x="1457" y="39"/>
                  </a:lnTo>
                  <a:lnTo>
                    <a:pt x="1459" y="39"/>
                  </a:lnTo>
                  <a:close/>
                  <a:moveTo>
                    <a:pt x="1507" y="41"/>
                  </a:moveTo>
                  <a:lnTo>
                    <a:pt x="1507" y="41"/>
                  </a:lnTo>
                  <a:lnTo>
                    <a:pt x="1509" y="41"/>
                  </a:lnTo>
                  <a:lnTo>
                    <a:pt x="1511" y="42"/>
                  </a:lnTo>
                  <a:lnTo>
                    <a:pt x="1513" y="43"/>
                  </a:lnTo>
                  <a:lnTo>
                    <a:pt x="1514" y="45"/>
                  </a:lnTo>
                  <a:lnTo>
                    <a:pt x="1515" y="46"/>
                  </a:lnTo>
                  <a:lnTo>
                    <a:pt x="1516" y="48"/>
                  </a:lnTo>
                  <a:lnTo>
                    <a:pt x="1518" y="49"/>
                  </a:lnTo>
                  <a:lnTo>
                    <a:pt x="1518" y="51"/>
                  </a:lnTo>
                  <a:lnTo>
                    <a:pt x="1518" y="54"/>
                  </a:lnTo>
                  <a:lnTo>
                    <a:pt x="1516" y="56"/>
                  </a:lnTo>
                  <a:lnTo>
                    <a:pt x="1515" y="57"/>
                  </a:lnTo>
                  <a:lnTo>
                    <a:pt x="1514" y="58"/>
                  </a:lnTo>
                  <a:lnTo>
                    <a:pt x="1511" y="59"/>
                  </a:lnTo>
                  <a:lnTo>
                    <a:pt x="1510" y="60"/>
                  </a:lnTo>
                  <a:lnTo>
                    <a:pt x="1508" y="61"/>
                  </a:lnTo>
                  <a:lnTo>
                    <a:pt x="1505" y="61"/>
                  </a:lnTo>
                  <a:lnTo>
                    <a:pt x="1503" y="61"/>
                  </a:lnTo>
                  <a:lnTo>
                    <a:pt x="1502" y="60"/>
                  </a:lnTo>
                  <a:lnTo>
                    <a:pt x="1499" y="59"/>
                  </a:lnTo>
                  <a:lnTo>
                    <a:pt x="1498" y="58"/>
                  </a:lnTo>
                  <a:lnTo>
                    <a:pt x="1497" y="57"/>
                  </a:lnTo>
                  <a:lnTo>
                    <a:pt x="1495" y="56"/>
                  </a:lnTo>
                  <a:lnTo>
                    <a:pt x="1494" y="54"/>
                  </a:lnTo>
                  <a:lnTo>
                    <a:pt x="1494" y="51"/>
                  </a:lnTo>
                  <a:lnTo>
                    <a:pt x="1494" y="49"/>
                  </a:lnTo>
                  <a:lnTo>
                    <a:pt x="1495" y="47"/>
                  </a:lnTo>
                  <a:lnTo>
                    <a:pt x="1497" y="46"/>
                  </a:lnTo>
                  <a:lnTo>
                    <a:pt x="1498" y="43"/>
                  </a:lnTo>
                  <a:lnTo>
                    <a:pt x="1499" y="42"/>
                  </a:lnTo>
                  <a:lnTo>
                    <a:pt x="1502" y="41"/>
                  </a:lnTo>
                  <a:lnTo>
                    <a:pt x="1504" y="41"/>
                  </a:lnTo>
                  <a:lnTo>
                    <a:pt x="1507" y="41"/>
                  </a:lnTo>
                  <a:close/>
                </a:path>
              </a:pathLst>
            </a:custGeom>
            <a:solidFill>
              <a:srgbClr val="A50021"/>
            </a:solidFill>
            <a:ln w="1588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Freeform 8"/>
            <p:cNvSpPr>
              <a:spLocks noEditPoints="1"/>
            </p:cNvSpPr>
            <p:nvPr/>
          </p:nvSpPr>
          <p:spPr bwMode="auto">
            <a:xfrm>
              <a:off x="3483" y="1381"/>
              <a:ext cx="879" cy="1176"/>
            </a:xfrm>
            <a:custGeom>
              <a:avLst/>
              <a:gdLst>
                <a:gd name="T0" fmla="*/ 20 w 879"/>
                <a:gd name="T1" fmla="*/ 1172 h 1176"/>
                <a:gd name="T2" fmla="*/ 31 w 879"/>
                <a:gd name="T3" fmla="*/ 1122 h 1176"/>
                <a:gd name="T4" fmla="*/ 37 w 879"/>
                <a:gd name="T5" fmla="*/ 1141 h 1176"/>
                <a:gd name="T6" fmla="*/ 66 w 879"/>
                <a:gd name="T7" fmla="*/ 1086 h 1176"/>
                <a:gd name="T8" fmla="*/ 56 w 879"/>
                <a:gd name="T9" fmla="*/ 1103 h 1176"/>
                <a:gd name="T10" fmla="*/ 99 w 879"/>
                <a:gd name="T11" fmla="*/ 1055 h 1176"/>
                <a:gd name="T12" fmla="*/ 77 w 879"/>
                <a:gd name="T13" fmla="*/ 1061 h 1176"/>
                <a:gd name="T14" fmla="*/ 127 w 879"/>
                <a:gd name="T15" fmla="*/ 1028 h 1176"/>
                <a:gd name="T16" fmla="*/ 105 w 879"/>
                <a:gd name="T17" fmla="*/ 1020 h 1176"/>
                <a:gd name="T18" fmla="*/ 149 w 879"/>
                <a:gd name="T19" fmla="*/ 997 h 1176"/>
                <a:gd name="T20" fmla="*/ 160 w 879"/>
                <a:gd name="T21" fmla="*/ 947 h 1176"/>
                <a:gd name="T22" fmla="*/ 168 w 879"/>
                <a:gd name="T23" fmla="*/ 966 h 1176"/>
                <a:gd name="T24" fmla="*/ 195 w 879"/>
                <a:gd name="T25" fmla="*/ 911 h 1176"/>
                <a:gd name="T26" fmla="*/ 185 w 879"/>
                <a:gd name="T27" fmla="*/ 928 h 1176"/>
                <a:gd name="T28" fmla="*/ 229 w 879"/>
                <a:gd name="T29" fmla="*/ 880 h 1176"/>
                <a:gd name="T30" fmla="*/ 206 w 879"/>
                <a:gd name="T31" fmla="*/ 885 h 1176"/>
                <a:gd name="T32" fmla="*/ 256 w 879"/>
                <a:gd name="T33" fmla="*/ 853 h 1176"/>
                <a:gd name="T34" fmla="*/ 235 w 879"/>
                <a:gd name="T35" fmla="*/ 845 h 1176"/>
                <a:gd name="T36" fmla="*/ 279 w 879"/>
                <a:gd name="T37" fmla="*/ 823 h 1176"/>
                <a:gd name="T38" fmla="*/ 290 w 879"/>
                <a:gd name="T39" fmla="*/ 772 h 1176"/>
                <a:gd name="T40" fmla="*/ 297 w 879"/>
                <a:gd name="T41" fmla="*/ 791 h 1176"/>
                <a:gd name="T42" fmla="*/ 325 w 879"/>
                <a:gd name="T43" fmla="*/ 736 h 1176"/>
                <a:gd name="T44" fmla="*/ 315 w 879"/>
                <a:gd name="T45" fmla="*/ 753 h 1176"/>
                <a:gd name="T46" fmla="*/ 358 w 879"/>
                <a:gd name="T47" fmla="*/ 705 h 1176"/>
                <a:gd name="T48" fmla="*/ 337 w 879"/>
                <a:gd name="T49" fmla="*/ 711 h 1176"/>
                <a:gd name="T50" fmla="*/ 386 w 879"/>
                <a:gd name="T51" fmla="*/ 678 h 1176"/>
                <a:gd name="T52" fmla="*/ 364 w 879"/>
                <a:gd name="T53" fmla="*/ 670 h 1176"/>
                <a:gd name="T54" fmla="*/ 408 w 879"/>
                <a:gd name="T55" fmla="*/ 648 h 1176"/>
                <a:gd name="T56" fmla="*/ 419 w 879"/>
                <a:gd name="T57" fmla="*/ 597 h 1176"/>
                <a:gd name="T58" fmla="*/ 427 w 879"/>
                <a:gd name="T59" fmla="*/ 616 h 1176"/>
                <a:gd name="T60" fmla="*/ 454 w 879"/>
                <a:gd name="T61" fmla="*/ 560 h 1176"/>
                <a:gd name="T62" fmla="*/ 444 w 879"/>
                <a:gd name="T63" fmla="*/ 578 h 1176"/>
                <a:gd name="T64" fmla="*/ 488 w 879"/>
                <a:gd name="T65" fmla="*/ 530 h 1176"/>
                <a:gd name="T66" fmla="*/ 467 w 879"/>
                <a:gd name="T67" fmla="*/ 536 h 1176"/>
                <a:gd name="T68" fmla="*/ 515 w 879"/>
                <a:gd name="T69" fmla="*/ 503 h 1176"/>
                <a:gd name="T70" fmla="*/ 494 w 879"/>
                <a:gd name="T71" fmla="*/ 495 h 1176"/>
                <a:gd name="T72" fmla="*/ 539 w 879"/>
                <a:gd name="T73" fmla="*/ 473 h 1176"/>
                <a:gd name="T74" fmla="*/ 550 w 879"/>
                <a:gd name="T75" fmla="*/ 423 h 1176"/>
                <a:gd name="T76" fmla="*/ 556 w 879"/>
                <a:gd name="T77" fmla="*/ 442 h 1176"/>
                <a:gd name="T78" fmla="*/ 584 w 879"/>
                <a:gd name="T79" fmla="*/ 386 h 1176"/>
                <a:gd name="T80" fmla="*/ 574 w 879"/>
                <a:gd name="T81" fmla="*/ 403 h 1176"/>
                <a:gd name="T82" fmla="*/ 617 w 879"/>
                <a:gd name="T83" fmla="*/ 355 h 1176"/>
                <a:gd name="T84" fmla="*/ 596 w 879"/>
                <a:gd name="T85" fmla="*/ 361 h 1176"/>
                <a:gd name="T86" fmla="*/ 645 w 879"/>
                <a:gd name="T87" fmla="*/ 328 h 1176"/>
                <a:gd name="T88" fmla="*/ 623 w 879"/>
                <a:gd name="T89" fmla="*/ 321 h 1176"/>
                <a:gd name="T90" fmla="*/ 668 w 879"/>
                <a:gd name="T91" fmla="*/ 298 h 1176"/>
                <a:gd name="T92" fmla="*/ 679 w 879"/>
                <a:gd name="T93" fmla="*/ 248 h 1176"/>
                <a:gd name="T94" fmla="*/ 686 w 879"/>
                <a:gd name="T95" fmla="*/ 267 h 1176"/>
                <a:gd name="T96" fmla="*/ 713 w 879"/>
                <a:gd name="T97" fmla="*/ 211 h 1176"/>
                <a:gd name="T98" fmla="*/ 703 w 879"/>
                <a:gd name="T99" fmla="*/ 229 h 1176"/>
                <a:gd name="T100" fmla="*/ 747 w 879"/>
                <a:gd name="T101" fmla="*/ 180 h 1176"/>
                <a:gd name="T102" fmla="*/ 725 w 879"/>
                <a:gd name="T103" fmla="*/ 186 h 1176"/>
                <a:gd name="T104" fmla="*/ 774 w 879"/>
                <a:gd name="T105" fmla="*/ 152 h 1176"/>
                <a:gd name="T106" fmla="*/ 753 w 879"/>
                <a:gd name="T107" fmla="*/ 146 h 1176"/>
                <a:gd name="T108" fmla="*/ 798 w 879"/>
                <a:gd name="T109" fmla="*/ 123 h 1176"/>
                <a:gd name="T110" fmla="*/ 809 w 879"/>
                <a:gd name="T111" fmla="*/ 73 h 1176"/>
                <a:gd name="T112" fmla="*/ 815 w 879"/>
                <a:gd name="T113" fmla="*/ 92 h 1176"/>
                <a:gd name="T114" fmla="*/ 843 w 879"/>
                <a:gd name="T115" fmla="*/ 36 h 1176"/>
                <a:gd name="T116" fmla="*/ 833 w 879"/>
                <a:gd name="T117" fmla="*/ 54 h 1176"/>
                <a:gd name="T118" fmla="*/ 876 w 879"/>
                <a:gd name="T119" fmla="*/ 6 h 1176"/>
                <a:gd name="T120" fmla="*/ 855 w 879"/>
                <a:gd name="T121" fmla="*/ 11 h 11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79"/>
                <a:gd name="T184" fmla="*/ 0 h 1176"/>
                <a:gd name="T185" fmla="*/ 879 w 879"/>
                <a:gd name="T186" fmla="*/ 1176 h 11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79" h="1176">
                  <a:moveTo>
                    <a:pt x="2" y="1160"/>
                  </a:moveTo>
                  <a:lnTo>
                    <a:pt x="2" y="1160"/>
                  </a:lnTo>
                  <a:lnTo>
                    <a:pt x="3" y="1158"/>
                  </a:lnTo>
                  <a:lnTo>
                    <a:pt x="5" y="1157"/>
                  </a:lnTo>
                  <a:lnTo>
                    <a:pt x="7" y="1155"/>
                  </a:lnTo>
                  <a:lnTo>
                    <a:pt x="8" y="1155"/>
                  </a:lnTo>
                  <a:lnTo>
                    <a:pt x="11" y="1154"/>
                  </a:lnTo>
                  <a:lnTo>
                    <a:pt x="13" y="1155"/>
                  </a:lnTo>
                  <a:lnTo>
                    <a:pt x="16" y="1155"/>
                  </a:lnTo>
                  <a:lnTo>
                    <a:pt x="18" y="1157"/>
                  </a:lnTo>
                  <a:lnTo>
                    <a:pt x="20" y="1158"/>
                  </a:lnTo>
                  <a:lnTo>
                    <a:pt x="21" y="1160"/>
                  </a:lnTo>
                  <a:lnTo>
                    <a:pt x="22" y="1161"/>
                  </a:lnTo>
                  <a:lnTo>
                    <a:pt x="23" y="1163"/>
                  </a:lnTo>
                  <a:lnTo>
                    <a:pt x="23" y="1165"/>
                  </a:lnTo>
                  <a:lnTo>
                    <a:pt x="23" y="1168"/>
                  </a:lnTo>
                  <a:lnTo>
                    <a:pt x="22" y="1169"/>
                  </a:lnTo>
                  <a:lnTo>
                    <a:pt x="21" y="1171"/>
                  </a:lnTo>
                  <a:lnTo>
                    <a:pt x="20" y="1172"/>
                  </a:lnTo>
                  <a:lnTo>
                    <a:pt x="17" y="1174"/>
                  </a:lnTo>
                  <a:lnTo>
                    <a:pt x="16" y="1176"/>
                  </a:lnTo>
                  <a:lnTo>
                    <a:pt x="13" y="1176"/>
                  </a:lnTo>
                  <a:lnTo>
                    <a:pt x="12" y="1176"/>
                  </a:lnTo>
                  <a:lnTo>
                    <a:pt x="10" y="1176"/>
                  </a:lnTo>
                  <a:lnTo>
                    <a:pt x="7" y="1176"/>
                  </a:lnTo>
                  <a:lnTo>
                    <a:pt x="5" y="1174"/>
                  </a:lnTo>
                  <a:lnTo>
                    <a:pt x="3" y="1173"/>
                  </a:lnTo>
                  <a:lnTo>
                    <a:pt x="2" y="1171"/>
                  </a:lnTo>
                  <a:lnTo>
                    <a:pt x="1" y="1170"/>
                  </a:lnTo>
                  <a:lnTo>
                    <a:pt x="0" y="1168"/>
                  </a:lnTo>
                  <a:lnTo>
                    <a:pt x="0" y="1165"/>
                  </a:lnTo>
                  <a:lnTo>
                    <a:pt x="1" y="1163"/>
                  </a:lnTo>
                  <a:lnTo>
                    <a:pt x="1" y="1162"/>
                  </a:lnTo>
                  <a:lnTo>
                    <a:pt x="2" y="1160"/>
                  </a:lnTo>
                  <a:close/>
                  <a:moveTo>
                    <a:pt x="27" y="1125"/>
                  </a:moveTo>
                  <a:lnTo>
                    <a:pt x="27" y="1125"/>
                  </a:lnTo>
                  <a:lnTo>
                    <a:pt x="28" y="1123"/>
                  </a:lnTo>
                  <a:lnTo>
                    <a:pt x="31" y="1122"/>
                  </a:lnTo>
                  <a:lnTo>
                    <a:pt x="32" y="1121"/>
                  </a:lnTo>
                  <a:lnTo>
                    <a:pt x="35" y="1121"/>
                  </a:lnTo>
                  <a:lnTo>
                    <a:pt x="37" y="1120"/>
                  </a:lnTo>
                  <a:lnTo>
                    <a:pt x="39" y="1121"/>
                  </a:lnTo>
                  <a:lnTo>
                    <a:pt x="41" y="1121"/>
                  </a:lnTo>
                  <a:lnTo>
                    <a:pt x="43" y="1122"/>
                  </a:lnTo>
                  <a:lnTo>
                    <a:pt x="46" y="1123"/>
                  </a:lnTo>
                  <a:lnTo>
                    <a:pt x="47" y="1125"/>
                  </a:lnTo>
                  <a:lnTo>
                    <a:pt x="48" y="1126"/>
                  </a:lnTo>
                  <a:lnTo>
                    <a:pt x="49" y="1128"/>
                  </a:lnTo>
                  <a:lnTo>
                    <a:pt x="49" y="1131"/>
                  </a:lnTo>
                  <a:lnTo>
                    <a:pt x="49" y="1133"/>
                  </a:lnTo>
                  <a:lnTo>
                    <a:pt x="48" y="1134"/>
                  </a:lnTo>
                  <a:lnTo>
                    <a:pt x="47" y="1136"/>
                  </a:lnTo>
                  <a:lnTo>
                    <a:pt x="46" y="1137"/>
                  </a:lnTo>
                  <a:lnTo>
                    <a:pt x="43" y="1139"/>
                  </a:lnTo>
                  <a:lnTo>
                    <a:pt x="42" y="1140"/>
                  </a:lnTo>
                  <a:lnTo>
                    <a:pt x="39" y="1141"/>
                  </a:lnTo>
                  <a:lnTo>
                    <a:pt x="37" y="1141"/>
                  </a:lnTo>
                  <a:lnTo>
                    <a:pt x="35" y="1141"/>
                  </a:lnTo>
                  <a:lnTo>
                    <a:pt x="33" y="1141"/>
                  </a:lnTo>
                  <a:lnTo>
                    <a:pt x="31" y="1140"/>
                  </a:lnTo>
                  <a:lnTo>
                    <a:pt x="30" y="1139"/>
                  </a:lnTo>
                  <a:lnTo>
                    <a:pt x="28" y="1136"/>
                  </a:lnTo>
                  <a:lnTo>
                    <a:pt x="27" y="1135"/>
                  </a:lnTo>
                  <a:lnTo>
                    <a:pt x="26" y="1133"/>
                  </a:lnTo>
                  <a:lnTo>
                    <a:pt x="26" y="1131"/>
                  </a:lnTo>
                  <a:lnTo>
                    <a:pt x="26" y="1128"/>
                  </a:lnTo>
                  <a:lnTo>
                    <a:pt x="26" y="1127"/>
                  </a:lnTo>
                  <a:lnTo>
                    <a:pt x="27" y="1125"/>
                  </a:lnTo>
                  <a:close/>
                  <a:moveTo>
                    <a:pt x="53" y="1089"/>
                  </a:moveTo>
                  <a:lnTo>
                    <a:pt x="53" y="1089"/>
                  </a:lnTo>
                  <a:lnTo>
                    <a:pt x="54" y="1088"/>
                  </a:lnTo>
                  <a:lnTo>
                    <a:pt x="57" y="1087"/>
                  </a:lnTo>
                  <a:lnTo>
                    <a:pt x="58" y="1086"/>
                  </a:lnTo>
                  <a:lnTo>
                    <a:pt x="61" y="1085"/>
                  </a:lnTo>
                  <a:lnTo>
                    <a:pt x="63" y="1085"/>
                  </a:lnTo>
                  <a:lnTo>
                    <a:pt x="66" y="1086"/>
                  </a:lnTo>
                  <a:lnTo>
                    <a:pt x="67" y="1086"/>
                  </a:lnTo>
                  <a:lnTo>
                    <a:pt x="69" y="1087"/>
                  </a:lnTo>
                  <a:lnTo>
                    <a:pt x="72" y="1088"/>
                  </a:lnTo>
                  <a:lnTo>
                    <a:pt x="73" y="1090"/>
                  </a:lnTo>
                  <a:lnTo>
                    <a:pt x="74" y="1092"/>
                  </a:lnTo>
                  <a:lnTo>
                    <a:pt x="76" y="1094"/>
                  </a:lnTo>
                  <a:lnTo>
                    <a:pt x="76" y="1096"/>
                  </a:lnTo>
                  <a:lnTo>
                    <a:pt x="76" y="1097"/>
                  </a:lnTo>
                  <a:lnTo>
                    <a:pt x="74" y="1099"/>
                  </a:lnTo>
                  <a:lnTo>
                    <a:pt x="73" y="1102"/>
                  </a:lnTo>
                  <a:lnTo>
                    <a:pt x="72" y="1103"/>
                  </a:lnTo>
                  <a:lnTo>
                    <a:pt x="69" y="1104"/>
                  </a:lnTo>
                  <a:lnTo>
                    <a:pt x="68" y="1105"/>
                  </a:lnTo>
                  <a:lnTo>
                    <a:pt x="66" y="1106"/>
                  </a:lnTo>
                  <a:lnTo>
                    <a:pt x="63" y="1106"/>
                  </a:lnTo>
                  <a:lnTo>
                    <a:pt x="61" y="1106"/>
                  </a:lnTo>
                  <a:lnTo>
                    <a:pt x="59" y="1105"/>
                  </a:lnTo>
                  <a:lnTo>
                    <a:pt x="57" y="1104"/>
                  </a:lnTo>
                  <a:lnTo>
                    <a:pt x="56" y="1103"/>
                  </a:lnTo>
                  <a:lnTo>
                    <a:pt x="53" y="1102"/>
                  </a:lnTo>
                  <a:lnTo>
                    <a:pt x="53" y="1099"/>
                  </a:lnTo>
                  <a:lnTo>
                    <a:pt x="52" y="1098"/>
                  </a:lnTo>
                  <a:lnTo>
                    <a:pt x="52" y="1096"/>
                  </a:lnTo>
                  <a:lnTo>
                    <a:pt x="52" y="1094"/>
                  </a:lnTo>
                  <a:lnTo>
                    <a:pt x="52" y="1092"/>
                  </a:lnTo>
                  <a:lnTo>
                    <a:pt x="53" y="1089"/>
                  </a:lnTo>
                  <a:close/>
                  <a:moveTo>
                    <a:pt x="79" y="1055"/>
                  </a:moveTo>
                  <a:lnTo>
                    <a:pt x="79" y="1055"/>
                  </a:lnTo>
                  <a:lnTo>
                    <a:pt x="81" y="1053"/>
                  </a:lnTo>
                  <a:lnTo>
                    <a:pt x="83" y="1052"/>
                  </a:lnTo>
                  <a:lnTo>
                    <a:pt x="84" y="1051"/>
                  </a:lnTo>
                  <a:lnTo>
                    <a:pt x="87" y="1050"/>
                  </a:lnTo>
                  <a:lnTo>
                    <a:pt x="89" y="1050"/>
                  </a:lnTo>
                  <a:lnTo>
                    <a:pt x="92" y="1050"/>
                  </a:lnTo>
                  <a:lnTo>
                    <a:pt x="93" y="1050"/>
                  </a:lnTo>
                  <a:lnTo>
                    <a:pt x="96" y="1051"/>
                  </a:lnTo>
                  <a:lnTo>
                    <a:pt x="97" y="1052"/>
                  </a:lnTo>
                  <a:lnTo>
                    <a:pt x="99" y="1055"/>
                  </a:lnTo>
                  <a:lnTo>
                    <a:pt x="100" y="1056"/>
                  </a:lnTo>
                  <a:lnTo>
                    <a:pt x="100" y="1058"/>
                  </a:lnTo>
                  <a:lnTo>
                    <a:pt x="100" y="1060"/>
                  </a:lnTo>
                  <a:lnTo>
                    <a:pt x="100" y="1062"/>
                  </a:lnTo>
                  <a:lnTo>
                    <a:pt x="100" y="1063"/>
                  </a:lnTo>
                  <a:lnTo>
                    <a:pt x="99" y="1066"/>
                  </a:lnTo>
                  <a:lnTo>
                    <a:pt x="98" y="1068"/>
                  </a:lnTo>
                  <a:lnTo>
                    <a:pt x="96" y="1069"/>
                  </a:lnTo>
                  <a:lnTo>
                    <a:pt x="94" y="1070"/>
                  </a:lnTo>
                  <a:lnTo>
                    <a:pt x="92" y="1071"/>
                  </a:lnTo>
                  <a:lnTo>
                    <a:pt x="89" y="1071"/>
                  </a:lnTo>
                  <a:lnTo>
                    <a:pt x="87" y="1071"/>
                  </a:lnTo>
                  <a:lnTo>
                    <a:pt x="86" y="1070"/>
                  </a:lnTo>
                  <a:lnTo>
                    <a:pt x="83" y="1069"/>
                  </a:lnTo>
                  <a:lnTo>
                    <a:pt x="81" y="1068"/>
                  </a:lnTo>
                  <a:lnTo>
                    <a:pt x="79" y="1066"/>
                  </a:lnTo>
                  <a:lnTo>
                    <a:pt x="78" y="1065"/>
                  </a:lnTo>
                  <a:lnTo>
                    <a:pt x="78" y="1062"/>
                  </a:lnTo>
                  <a:lnTo>
                    <a:pt x="77" y="1061"/>
                  </a:lnTo>
                  <a:lnTo>
                    <a:pt x="78" y="1059"/>
                  </a:lnTo>
                  <a:lnTo>
                    <a:pt x="78" y="1057"/>
                  </a:lnTo>
                  <a:lnTo>
                    <a:pt x="79" y="1055"/>
                  </a:lnTo>
                  <a:close/>
                  <a:moveTo>
                    <a:pt x="105" y="1020"/>
                  </a:moveTo>
                  <a:lnTo>
                    <a:pt x="105" y="1020"/>
                  </a:lnTo>
                  <a:lnTo>
                    <a:pt x="107" y="1019"/>
                  </a:lnTo>
                  <a:lnTo>
                    <a:pt x="109" y="1016"/>
                  </a:lnTo>
                  <a:lnTo>
                    <a:pt x="110" y="1016"/>
                  </a:lnTo>
                  <a:lnTo>
                    <a:pt x="113" y="1015"/>
                  </a:lnTo>
                  <a:lnTo>
                    <a:pt x="115" y="1015"/>
                  </a:lnTo>
                  <a:lnTo>
                    <a:pt x="118" y="1015"/>
                  </a:lnTo>
                  <a:lnTo>
                    <a:pt x="119" y="1015"/>
                  </a:lnTo>
                  <a:lnTo>
                    <a:pt x="122" y="1016"/>
                  </a:lnTo>
                  <a:lnTo>
                    <a:pt x="123" y="1018"/>
                  </a:lnTo>
                  <a:lnTo>
                    <a:pt x="124" y="1020"/>
                  </a:lnTo>
                  <a:lnTo>
                    <a:pt x="125" y="1021"/>
                  </a:lnTo>
                  <a:lnTo>
                    <a:pt x="127" y="1023"/>
                  </a:lnTo>
                  <a:lnTo>
                    <a:pt x="127" y="1025"/>
                  </a:lnTo>
                  <a:lnTo>
                    <a:pt x="127" y="1028"/>
                  </a:lnTo>
                  <a:lnTo>
                    <a:pt x="127" y="1029"/>
                  </a:lnTo>
                  <a:lnTo>
                    <a:pt x="125" y="1031"/>
                  </a:lnTo>
                  <a:lnTo>
                    <a:pt x="124" y="1033"/>
                  </a:lnTo>
                  <a:lnTo>
                    <a:pt x="122" y="1034"/>
                  </a:lnTo>
                  <a:lnTo>
                    <a:pt x="120" y="1035"/>
                  </a:lnTo>
                  <a:lnTo>
                    <a:pt x="118" y="1037"/>
                  </a:lnTo>
                  <a:lnTo>
                    <a:pt x="115" y="1037"/>
                  </a:lnTo>
                  <a:lnTo>
                    <a:pt x="113" y="1037"/>
                  </a:lnTo>
                  <a:lnTo>
                    <a:pt x="112" y="1035"/>
                  </a:lnTo>
                  <a:lnTo>
                    <a:pt x="109" y="1034"/>
                  </a:lnTo>
                  <a:lnTo>
                    <a:pt x="107" y="1033"/>
                  </a:lnTo>
                  <a:lnTo>
                    <a:pt x="105" y="1031"/>
                  </a:lnTo>
                  <a:lnTo>
                    <a:pt x="104" y="1030"/>
                  </a:lnTo>
                  <a:lnTo>
                    <a:pt x="104" y="1028"/>
                  </a:lnTo>
                  <a:lnTo>
                    <a:pt x="103" y="1025"/>
                  </a:lnTo>
                  <a:lnTo>
                    <a:pt x="104" y="1023"/>
                  </a:lnTo>
                  <a:lnTo>
                    <a:pt x="104" y="1022"/>
                  </a:lnTo>
                  <a:lnTo>
                    <a:pt x="105" y="1020"/>
                  </a:lnTo>
                  <a:close/>
                  <a:moveTo>
                    <a:pt x="132" y="985"/>
                  </a:moveTo>
                  <a:lnTo>
                    <a:pt x="132" y="985"/>
                  </a:lnTo>
                  <a:lnTo>
                    <a:pt x="133" y="983"/>
                  </a:lnTo>
                  <a:lnTo>
                    <a:pt x="135" y="982"/>
                  </a:lnTo>
                  <a:lnTo>
                    <a:pt x="137" y="981"/>
                  </a:lnTo>
                  <a:lnTo>
                    <a:pt x="139" y="981"/>
                  </a:lnTo>
                  <a:lnTo>
                    <a:pt x="142" y="979"/>
                  </a:lnTo>
                  <a:lnTo>
                    <a:pt x="143" y="981"/>
                  </a:lnTo>
                  <a:lnTo>
                    <a:pt x="145" y="981"/>
                  </a:lnTo>
                  <a:lnTo>
                    <a:pt x="148" y="982"/>
                  </a:lnTo>
                  <a:lnTo>
                    <a:pt x="149" y="983"/>
                  </a:lnTo>
                  <a:lnTo>
                    <a:pt x="150" y="985"/>
                  </a:lnTo>
                  <a:lnTo>
                    <a:pt x="152" y="986"/>
                  </a:lnTo>
                  <a:lnTo>
                    <a:pt x="153" y="988"/>
                  </a:lnTo>
                  <a:lnTo>
                    <a:pt x="153" y="991"/>
                  </a:lnTo>
                  <a:lnTo>
                    <a:pt x="153" y="993"/>
                  </a:lnTo>
                  <a:lnTo>
                    <a:pt x="152" y="994"/>
                  </a:lnTo>
                  <a:lnTo>
                    <a:pt x="150" y="996"/>
                  </a:lnTo>
                  <a:lnTo>
                    <a:pt x="149" y="997"/>
                  </a:lnTo>
                  <a:lnTo>
                    <a:pt x="148" y="1000"/>
                  </a:lnTo>
                  <a:lnTo>
                    <a:pt x="145" y="1001"/>
                  </a:lnTo>
                  <a:lnTo>
                    <a:pt x="144" y="1001"/>
                  </a:lnTo>
                  <a:lnTo>
                    <a:pt x="142" y="1001"/>
                  </a:lnTo>
                  <a:lnTo>
                    <a:pt x="139" y="1001"/>
                  </a:lnTo>
                  <a:lnTo>
                    <a:pt x="137" y="1001"/>
                  </a:lnTo>
                  <a:lnTo>
                    <a:pt x="134" y="1000"/>
                  </a:lnTo>
                  <a:lnTo>
                    <a:pt x="133" y="999"/>
                  </a:lnTo>
                  <a:lnTo>
                    <a:pt x="132" y="996"/>
                  </a:lnTo>
                  <a:lnTo>
                    <a:pt x="130" y="995"/>
                  </a:lnTo>
                  <a:lnTo>
                    <a:pt x="129" y="993"/>
                  </a:lnTo>
                  <a:lnTo>
                    <a:pt x="129" y="991"/>
                  </a:lnTo>
                  <a:lnTo>
                    <a:pt x="130" y="988"/>
                  </a:lnTo>
                  <a:lnTo>
                    <a:pt x="130" y="987"/>
                  </a:lnTo>
                  <a:lnTo>
                    <a:pt x="132" y="985"/>
                  </a:lnTo>
                  <a:close/>
                  <a:moveTo>
                    <a:pt x="157" y="950"/>
                  </a:moveTo>
                  <a:lnTo>
                    <a:pt x="158" y="950"/>
                  </a:lnTo>
                  <a:lnTo>
                    <a:pt x="159" y="948"/>
                  </a:lnTo>
                  <a:lnTo>
                    <a:pt x="160" y="947"/>
                  </a:lnTo>
                  <a:lnTo>
                    <a:pt x="163" y="946"/>
                  </a:lnTo>
                  <a:lnTo>
                    <a:pt x="164" y="946"/>
                  </a:lnTo>
                  <a:lnTo>
                    <a:pt x="166" y="945"/>
                  </a:lnTo>
                  <a:lnTo>
                    <a:pt x="169" y="946"/>
                  </a:lnTo>
                  <a:lnTo>
                    <a:pt x="170" y="946"/>
                  </a:lnTo>
                  <a:lnTo>
                    <a:pt x="173" y="947"/>
                  </a:lnTo>
                  <a:lnTo>
                    <a:pt x="175" y="948"/>
                  </a:lnTo>
                  <a:lnTo>
                    <a:pt x="176" y="950"/>
                  </a:lnTo>
                  <a:lnTo>
                    <a:pt x="178" y="951"/>
                  </a:lnTo>
                  <a:lnTo>
                    <a:pt x="179" y="954"/>
                  </a:lnTo>
                  <a:lnTo>
                    <a:pt x="179" y="956"/>
                  </a:lnTo>
                  <a:lnTo>
                    <a:pt x="179" y="957"/>
                  </a:lnTo>
                  <a:lnTo>
                    <a:pt x="178" y="959"/>
                  </a:lnTo>
                  <a:lnTo>
                    <a:pt x="176" y="962"/>
                  </a:lnTo>
                  <a:lnTo>
                    <a:pt x="175" y="963"/>
                  </a:lnTo>
                  <a:lnTo>
                    <a:pt x="173" y="964"/>
                  </a:lnTo>
                  <a:lnTo>
                    <a:pt x="171" y="965"/>
                  </a:lnTo>
                  <a:lnTo>
                    <a:pt x="169" y="966"/>
                  </a:lnTo>
                  <a:lnTo>
                    <a:pt x="168" y="966"/>
                  </a:lnTo>
                  <a:lnTo>
                    <a:pt x="165" y="966"/>
                  </a:lnTo>
                  <a:lnTo>
                    <a:pt x="163" y="966"/>
                  </a:lnTo>
                  <a:lnTo>
                    <a:pt x="160" y="965"/>
                  </a:lnTo>
                  <a:lnTo>
                    <a:pt x="159" y="964"/>
                  </a:lnTo>
                  <a:lnTo>
                    <a:pt x="158" y="962"/>
                  </a:lnTo>
                  <a:lnTo>
                    <a:pt x="157" y="960"/>
                  </a:lnTo>
                  <a:lnTo>
                    <a:pt x="155" y="958"/>
                  </a:lnTo>
                  <a:lnTo>
                    <a:pt x="155" y="956"/>
                  </a:lnTo>
                  <a:lnTo>
                    <a:pt x="155" y="954"/>
                  </a:lnTo>
                  <a:lnTo>
                    <a:pt x="155" y="953"/>
                  </a:lnTo>
                  <a:lnTo>
                    <a:pt x="157" y="950"/>
                  </a:lnTo>
                  <a:close/>
                  <a:moveTo>
                    <a:pt x="183" y="914"/>
                  </a:moveTo>
                  <a:lnTo>
                    <a:pt x="183" y="914"/>
                  </a:lnTo>
                  <a:lnTo>
                    <a:pt x="184" y="913"/>
                  </a:lnTo>
                  <a:lnTo>
                    <a:pt x="186" y="912"/>
                  </a:lnTo>
                  <a:lnTo>
                    <a:pt x="188" y="911"/>
                  </a:lnTo>
                  <a:lnTo>
                    <a:pt x="190" y="910"/>
                  </a:lnTo>
                  <a:lnTo>
                    <a:pt x="193" y="910"/>
                  </a:lnTo>
                  <a:lnTo>
                    <a:pt x="195" y="911"/>
                  </a:lnTo>
                  <a:lnTo>
                    <a:pt x="196" y="911"/>
                  </a:lnTo>
                  <a:lnTo>
                    <a:pt x="199" y="912"/>
                  </a:lnTo>
                  <a:lnTo>
                    <a:pt x="201" y="913"/>
                  </a:lnTo>
                  <a:lnTo>
                    <a:pt x="203" y="914"/>
                  </a:lnTo>
                  <a:lnTo>
                    <a:pt x="204" y="917"/>
                  </a:lnTo>
                  <a:lnTo>
                    <a:pt x="205" y="918"/>
                  </a:lnTo>
                  <a:lnTo>
                    <a:pt x="205" y="920"/>
                  </a:lnTo>
                  <a:lnTo>
                    <a:pt x="205" y="922"/>
                  </a:lnTo>
                  <a:lnTo>
                    <a:pt x="204" y="925"/>
                  </a:lnTo>
                  <a:lnTo>
                    <a:pt x="203" y="927"/>
                  </a:lnTo>
                  <a:lnTo>
                    <a:pt x="201" y="928"/>
                  </a:lnTo>
                  <a:lnTo>
                    <a:pt x="199" y="929"/>
                  </a:lnTo>
                  <a:lnTo>
                    <a:pt x="198" y="930"/>
                  </a:lnTo>
                  <a:lnTo>
                    <a:pt x="195" y="931"/>
                  </a:lnTo>
                  <a:lnTo>
                    <a:pt x="193" y="931"/>
                  </a:lnTo>
                  <a:lnTo>
                    <a:pt x="190" y="931"/>
                  </a:lnTo>
                  <a:lnTo>
                    <a:pt x="189" y="930"/>
                  </a:lnTo>
                  <a:lnTo>
                    <a:pt x="186" y="929"/>
                  </a:lnTo>
                  <a:lnTo>
                    <a:pt x="185" y="928"/>
                  </a:lnTo>
                  <a:lnTo>
                    <a:pt x="183" y="926"/>
                  </a:lnTo>
                  <a:lnTo>
                    <a:pt x="183" y="925"/>
                  </a:lnTo>
                  <a:lnTo>
                    <a:pt x="181" y="922"/>
                  </a:lnTo>
                  <a:lnTo>
                    <a:pt x="181" y="921"/>
                  </a:lnTo>
                  <a:lnTo>
                    <a:pt x="181" y="919"/>
                  </a:lnTo>
                  <a:lnTo>
                    <a:pt x="181" y="917"/>
                  </a:lnTo>
                  <a:lnTo>
                    <a:pt x="183" y="914"/>
                  </a:lnTo>
                  <a:close/>
                  <a:moveTo>
                    <a:pt x="209" y="880"/>
                  </a:moveTo>
                  <a:lnTo>
                    <a:pt x="209" y="880"/>
                  </a:lnTo>
                  <a:lnTo>
                    <a:pt x="210" y="879"/>
                  </a:lnTo>
                  <a:lnTo>
                    <a:pt x="213" y="877"/>
                  </a:lnTo>
                  <a:lnTo>
                    <a:pt x="214" y="876"/>
                  </a:lnTo>
                  <a:lnTo>
                    <a:pt x="216" y="875"/>
                  </a:lnTo>
                  <a:lnTo>
                    <a:pt x="219" y="875"/>
                  </a:lnTo>
                  <a:lnTo>
                    <a:pt x="221" y="875"/>
                  </a:lnTo>
                  <a:lnTo>
                    <a:pt x="223" y="875"/>
                  </a:lnTo>
                  <a:lnTo>
                    <a:pt x="225" y="876"/>
                  </a:lnTo>
                  <a:lnTo>
                    <a:pt x="226" y="877"/>
                  </a:lnTo>
                  <a:lnTo>
                    <a:pt x="229" y="880"/>
                  </a:lnTo>
                  <a:lnTo>
                    <a:pt x="230" y="881"/>
                  </a:lnTo>
                  <a:lnTo>
                    <a:pt x="230" y="883"/>
                  </a:lnTo>
                  <a:lnTo>
                    <a:pt x="230" y="885"/>
                  </a:lnTo>
                  <a:lnTo>
                    <a:pt x="230" y="888"/>
                  </a:lnTo>
                  <a:lnTo>
                    <a:pt x="230" y="889"/>
                  </a:lnTo>
                  <a:lnTo>
                    <a:pt x="229" y="891"/>
                  </a:lnTo>
                  <a:lnTo>
                    <a:pt x="227" y="893"/>
                  </a:lnTo>
                  <a:lnTo>
                    <a:pt x="225" y="894"/>
                  </a:lnTo>
                  <a:lnTo>
                    <a:pt x="224" y="895"/>
                  </a:lnTo>
                  <a:lnTo>
                    <a:pt x="221" y="897"/>
                  </a:lnTo>
                  <a:lnTo>
                    <a:pt x="219" y="897"/>
                  </a:lnTo>
                  <a:lnTo>
                    <a:pt x="216" y="897"/>
                  </a:lnTo>
                  <a:lnTo>
                    <a:pt x="215" y="895"/>
                  </a:lnTo>
                  <a:lnTo>
                    <a:pt x="213" y="894"/>
                  </a:lnTo>
                  <a:lnTo>
                    <a:pt x="210" y="893"/>
                  </a:lnTo>
                  <a:lnTo>
                    <a:pt x="209" y="891"/>
                  </a:lnTo>
                  <a:lnTo>
                    <a:pt x="208" y="890"/>
                  </a:lnTo>
                  <a:lnTo>
                    <a:pt x="208" y="888"/>
                  </a:lnTo>
                  <a:lnTo>
                    <a:pt x="206" y="885"/>
                  </a:lnTo>
                  <a:lnTo>
                    <a:pt x="208" y="883"/>
                  </a:lnTo>
                  <a:lnTo>
                    <a:pt x="208" y="882"/>
                  </a:lnTo>
                  <a:lnTo>
                    <a:pt x="209" y="880"/>
                  </a:lnTo>
                  <a:close/>
                  <a:moveTo>
                    <a:pt x="235" y="845"/>
                  </a:moveTo>
                  <a:lnTo>
                    <a:pt x="235" y="845"/>
                  </a:lnTo>
                  <a:lnTo>
                    <a:pt x="236" y="844"/>
                  </a:lnTo>
                  <a:lnTo>
                    <a:pt x="239" y="842"/>
                  </a:lnTo>
                  <a:lnTo>
                    <a:pt x="240" y="842"/>
                  </a:lnTo>
                  <a:lnTo>
                    <a:pt x="242" y="841"/>
                  </a:lnTo>
                  <a:lnTo>
                    <a:pt x="245" y="841"/>
                  </a:lnTo>
                  <a:lnTo>
                    <a:pt x="247" y="841"/>
                  </a:lnTo>
                  <a:lnTo>
                    <a:pt x="249" y="841"/>
                  </a:lnTo>
                  <a:lnTo>
                    <a:pt x="251" y="842"/>
                  </a:lnTo>
                  <a:lnTo>
                    <a:pt x="252" y="843"/>
                  </a:lnTo>
                  <a:lnTo>
                    <a:pt x="254" y="845"/>
                  </a:lnTo>
                  <a:lnTo>
                    <a:pt x="255" y="846"/>
                  </a:lnTo>
                  <a:lnTo>
                    <a:pt x="256" y="848"/>
                  </a:lnTo>
                  <a:lnTo>
                    <a:pt x="256" y="851"/>
                  </a:lnTo>
                  <a:lnTo>
                    <a:pt x="256" y="853"/>
                  </a:lnTo>
                  <a:lnTo>
                    <a:pt x="256" y="854"/>
                  </a:lnTo>
                  <a:lnTo>
                    <a:pt x="255" y="856"/>
                  </a:lnTo>
                  <a:lnTo>
                    <a:pt x="254" y="857"/>
                  </a:lnTo>
                  <a:lnTo>
                    <a:pt x="251" y="860"/>
                  </a:lnTo>
                  <a:lnTo>
                    <a:pt x="250" y="861"/>
                  </a:lnTo>
                  <a:lnTo>
                    <a:pt x="247" y="861"/>
                  </a:lnTo>
                  <a:lnTo>
                    <a:pt x="245" y="861"/>
                  </a:lnTo>
                  <a:lnTo>
                    <a:pt x="242" y="861"/>
                  </a:lnTo>
                  <a:lnTo>
                    <a:pt x="241" y="861"/>
                  </a:lnTo>
                  <a:lnTo>
                    <a:pt x="239" y="860"/>
                  </a:lnTo>
                  <a:lnTo>
                    <a:pt x="236" y="858"/>
                  </a:lnTo>
                  <a:lnTo>
                    <a:pt x="235" y="856"/>
                  </a:lnTo>
                  <a:lnTo>
                    <a:pt x="234" y="855"/>
                  </a:lnTo>
                  <a:lnTo>
                    <a:pt x="234" y="853"/>
                  </a:lnTo>
                  <a:lnTo>
                    <a:pt x="232" y="851"/>
                  </a:lnTo>
                  <a:lnTo>
                    <a:pt x="234" y="848"/>
                  </a:lnTo>
                  <a:lnTo>
                    <a:pt x="234" y="847"/>
                  </a:lnTo>
                  <a:lnTo>
                    <a:pt x="235" y="845"/>
                  </a:lnTo>
                  <a:close/>
                  <a:moveTo>
                    <a:pt x="261" y="810"/>
                  </a:moveTo>
                  <a:lnTo>
                    <a:pt x="261" y="810"/>
                  </a:lnTo>
                  <a:lnTo>
                    <a:pt x="262" y="808"/>
                  </a:lnTo>
                  <a:lnTo>
                    <a:pt x="265" y="807"/>
                  </a:lnTo>
                  <a:lnTo>
                    <a:pt x="266" y="806"/>
                  </a:lnTo>
                  <a:lnTo>
                    <a:pt x="269" y="806"/>
                  </a:lnTo>
                  <a:lnTo>
                    <a:pt x="271" y="805"/>
                  </a:lnTo>
                  <a:lnTo>
                    <a:pt x="272" y="806"/>
                  </a:lnTo>
                  <a:lnTo>
                    <a:pt x="275" y="806"/>
                  </a:lnTo>
                  <a:lnTo>
                    <a:pt x="277" y="807"/>
                  </a:lnTo>
                  <a:lnTo>
                    <a:pt x="279" y="808"/>
                  </a:lnTo>
                  <a:lnTo>
                    <a:pt x="280" y="810"/>
                  </a:lnTo>
                  <a:lnTo>
                    <a:pt x="281" y="811"/>
                  </a:lnTo>
                  <a:lnTo>
                    <a:pt x="282" y="814"/>
                  </a:lnTo>
                  <a:lnTo>
                    <a:pt x="282" y="816"/>
                  </a:lnTo>
                  <a:lnTo>
                    <a:pt x="282" y="818"/>
                  </a:lnTo>
                  <a:lnTo>
                    <a:pt x="281" y="819"/>
                  </a:lnTo>
                  <a:lnTo>
                    <a:pt x="280" y="821"/>
                  </a:lnTo>
                  <a:lnTo>
                    <a:pt x="279" y="823"/>
                  </a:lnTo>
                  <a:lnTo>
                    <a:pt x="277" y="824"/>
                  </a:lnTo>
                  <a:lnTo>
                    <a:pt x="275" y="825"/>
                  </a:lnTo>
                  <a:lnTo>
                    <a:pt x="274" y="826"/>
                  </a:lnTo>
                  <a:lnTo>
                    <a:pt x="271" y="826"/>
                  </a:lnTo>
                  <a:lnTo>
                    <a:pt x="269" y="826"/>
                  </a:lnTo>
                  <a:lnTo>
                    <a:pt x="266" y="826"/>
                  </a:lnTo>
                  <a:lnTo>
                    <a:pt x="264" y="825"/>
                  </a:lnTo>
                  <a:lnTo>
                    <a:pt x="262" y="824"/>
                  </a:lnTo>
                  <a:lnTo>
                    <a:pt x="261" y="821"/>
                  </a:lnTo>
                  <a:lnTo>
                    <a:pt x="260" y="820"/>
                  </a:lnTo>
                  <a:lnTo>
                    <a:pt x="259" y="818"/>
                  </a:lnTo>
                  <a:lnTo>
                    <a:pt x="259" y="816"/>
                  </a:lnTo>
                  <a:lnTo>
                    <a:pt x="260" y="814"/>
                  </a:lnTo>
                  <a:lnTo>
                    <a:pt x="260" y="812"/>
                  </a:lnTo>
                  <a:lnTo>
                    <a:pt x="261" y="810"/>
                  </a:lnTo>
                  <a:close/>
                  <a:moveTo>
                    <a:pt x="287" y="774"/>
                  </a:moveTo>
                  <a:lnTo>
                    <a:pt x="287" y="774"/>
                  </a:lnTo>
                  <a:lnTo>
                    <a:pt x="288" y="773"/>
                  </a:lnTo>
                  <a:lnTo>
                    <a:pt x="290" y="772"/>
                  </a:lnTo>
                  <a:lnTo>
                    <a:pt x="292" y="771"/>
                  </a:lnTo>
                  <a:lnTo>
                    <a:pt x="293" y="770"/>
                  </a:lnTo>
                  <a:lnTo>
                    <a:pt x="296" y="770"/>
                  </a:lnTo>
                  <a:lnTo>
                    <a:pt x="298" y="771"/>
                  </a:lnTo>
                  <a:lnTo>
                    <a:pt x="301" y="771"/>
                  </a:lnTo>
                  <a:lnTo>
                    <a:pt x="303" y="772"/>
                  </a:lnTo>
                  <a:lnTo>
                    <a:pt x="305" y="773"/>
                  </a:lnTo>
                  <a:lnTo>
                    <a:pt x="306" y="776"/>
                  </a:lnTo>
                  <a:lnTo>
                    <a:pt x="307" y="777"/>
                  </a:lnTo>
                  <a:lnTo>
                    <a:pt x="308" y="779"/>
                  </a:lnTo>
                  <a:lnTo>
                    <a:pt x="308" y="781"/>
                  </a:lnTo>
                  <a:lnTo>
                    <a:pt x="308" y="782"/>
                  </a:lnTo>
                  <a:lnTo>
                    <a:pt x="307" y="784"/>
                  </a:lnTo>
                  <a:lnTo>
                    <a:pt x="306" y="787"/>
                  </a:lnTo>
                  <a:lnTo>
                    <a:pt x="305" y="788"/>
                  </a:lnTo>
                  <a:lnTo>
                    <a:pt x="302" y="789"/>
                  </a:lnTo>
                  <a:lnTo>
                    <a:pt x="301" y="790"/>
                  </a:lnTo>
                  <a:lnTo>
                    <a:pt x="298" y="791"/>
                  </a:lnTo>
                  <a:lnTo>
                    <a:pt x="297" y="791"/>
                  </a:lnTo>
                  <a:lnTo>
                    <a:pt x="295" y="791"/>
                  </a:lnTo>
                  <a:lnTo>
                    <a:pt x="292" y="790"/>
                  </a:lnTo>
                  <a:lnTo>
                    <a:pt x="290" y="789"/>
                  </a:lnTo>
                  <a:lnTo>
                    <a:pt x="288" y="788"/>
                  </a:lnTo>
                  <a:lnTo>
                    <a:pt x="287" y="787"/>
                  </a:lnTo>
                  <a:lnTo>
                    <a:pt x="286" y="784"/>
                  </a:lnTo>
                  <a:lnTo>
                    <a:pt x="285" y="783"/>
                  </a:lnTo>
                  <a:lnTo>
                    <a:pt x="285" y="781"/>
                  </a:lnTo>
                  <a:lnTo>
                    <a:pt x="286" y="779"/>
                  </a:lnTo>
                  <a:lnTo>
                    <a:pt x="286" y="777"/>
                  </a:lnTo>
                  <a:lnTo>
                    <a:pt x="287" y="774"/>
                  </a:lnTo>
                  <a:close/>
                  <a:moveTo>
                    <a:pt x="312" y="740"/>
                  </a:moveTo>
                  <a:lnTo>
                    <a:pt x="312" y="740"/>
                  </a:lnTo>
                  <a:lnTo>
                    <a:pt x="313" y="739"/>
                  </a:lnTo>
                  <a:lnTo>
                    <a:pt x="316" y="737"/>
                  </a:lnTo>
                  <a:lnTo>
                    <a:pt x="317" y="736"/>
                  </a:lnTo>
                  <a:lnTo>
                    <a:pt x="320" y="735"/>
                  </a:lnTo>
                  <a:lnTo>
                    <a:pt x="322" y="735"/>
                  </a:lnTo>
                  <a:lnTo>
                    <a:pt x="325" y="736"/>
                  </a:lnTo>
                  <a:lnTo>
                    <a:pt x="326" y="736"/>
                  </a:lnTo>
                  <a:lnTo>
                    <a:pt x="328" y="737"/>
                  </a:lnTo>
                  <a:lnTo>
                    <a:pt x="331" y="739"/>
                  </a:lnTo>
                  <a:lnTo>
                    <a:pt x="332" y="740"/>
                  </a:lnTo>
                  <a:lnTo>
                    <a:pt x="333" y="742"/>
                  </a:lnTo>
                  <a:lnTo>
                    <a:pt x="335" y="743"/>
                  </a:lnTo>
                  <a:lnTo>
                    <a:pt x="335" y="745"/>
                  </a:lnTo>
                  <a:lnTo>
                    <a:pt x="335" y="747"/>
                  </a:lnTo>
                  <a:lnTo>
                    <a:pt x="333" y="749"/>
                  </a:lnTo>
                  <a:lnTo>
                    <a:pt x="332" y="751"/>
                  </a:lnTo>
                  <a:lnTo>
                    <a:pt x="332" y="752"/>
                  </a:lnTo>
                  <a:lnTo>
                    <a:pt x="331" y="753"/>
                  </a:lnTo>
                  <a:lnTo>
                    <a:pt x="328" y="754"/>
                  </a:lnTo>
                  <a:lnTo>
                    <a:pt x="327" y="755"/>
                  </a:lnTo>
                  <a:lnTo>
                    <a:pt x="325" y="756"/>
                  </a:lnTo>
                  <a:lnTo>
                    <a:pt x="322" y="756"/>
                  </a:lnTo>
                  <a:lnTo>
                    <a:pt x="320" y="756"/>
                  </a:lnTo>
                  <a:lnTo>
                    <a:pt x="318" y="755"/>
                  </a:lnTo>
                  <a:lnTo>
                    <a:pt x="316" y="754"/>
                  </a:lnTo>
                  <a:lnTo>
                    <a:pt x="315" y="753"/>
                  </a:lnTo>
                  <a:lnTo>
                    <a:pt x="313" y="751"/>
                  </a:lnTo>
                  <a:lnTo>
                    <a:pt x="312" y="750"/>
                  </a:lnTo>
                  <a:lnTo>
                    <a:pt x="311" y="747"/>
                  </a:lnTo>
                  <a:lnTo>
                    <a:pt x="311" y="746"/>
                  </a:lnTo>
                  <a:lnTo>
                    <a:pt x="311" y="744"/>
                  </a:lnTo>
                  <a:lnTo>
                    <a:pt x="311" y="742"/>
                  </a:lnTo>
                  <a:lnTo>
                    <a:pt x="312" y="740"/>
                  </a:lnTo>
                  <a:close/>
                  <a:moveTo>
                    <a:pt x="338" y="705"/>
                  </a:moveTo>
                  <a:lnTo>
                    <a:pt x="338" y="705"/>
                  </a:lnTo>
                  <a:lnTo>
                    <a:pt x="340" y="704"/>
                  </a:lnTo>
                  <a:lnTo>
                    <a:pt x="342" y="702"/>
                  </a:lnTo>
                  <a:lnTo>
                    <a:pt x="343" y="702"/>
                  </a:lnTo>
                  <a:lnTo>
                    <a:pt x="346" y="700"/>
                  </a:lnTo>
                  <a:lnTo>
                    <a:pt x="348" y="700"/>
                  </a:lnTo>
                  <a:lnTo>
                    <a:pt x="351" y="700"/>
                  </a:lnTo>
                  <a:lnTo>
                    <a:pt x="352" y="700"/>
                  </a:lnTo>
                  <a:lnTo>
                    <a:pt x="354" y="702"/>
                  </a:lnTo>
                  <a:lnTo>
                    <a:pt x="357" y="703"/>
                  </a:lnTo>
                  <a:lnTo>
                    <a:pt x="358" y="705"/>
                  </a:lnTo>
                  <a:lnTo>
                    <a:pt x="359" y="706"/>
                  </a:lnTo>
                  <a:lnTo>
                    <a:pt x="361" y="708"/>
                  </a:lnTo>
                  <a:lnTo>
                    <a:pt x="361" y="711"/>
                  </a:lnTo>
                  <a:lnTo>
                    <a:pt x="361" y="713"/>
                  </a:lnTo>
                  <a:lnTo>
                    <a:pt x="359" y="714"/>
                  </a:lnTo>
                  <a:lnTo>
                    <a:pt x="358" y="716"/>
                  </a:lnTo>
                  <a:lnTo>
                    <a:pt x="357" y="718"/>
                  </a:lnTo>
                  <a:lnTo>
                    <a:pt x="354" y="719"/>
                  </a:lnTo>
                  <a:lnTo>
                    <a:pt x="353" y="721"/>
                  </a:lnTo>
                  <a:lnTo>
                    <a:pt x="351" y="722"/>
                  </a:lnTo>
                  <a:lnTo>
                    <a:pt x="348" y="722"/>
                  </a:lnTo>
                  <a:lnTo>
                    <a:pt x="346" y="722"/>
                  </a:lnTo>
                  <a:lnTo>
                    <a:pt x="345" y="721"/>
                  </a:lnTo>
                  <a:lnTo>
                    <a:pt x="342" y="719"/>
                  </a:lnTo>
                  <a:lnTo>
                    <a:pt x="341" y="718"/>
                  </a:lnTo>
                  <a:lnTo>
                    <a:pt x="338" y="716"/>
                  </a:lnTo>
                  <a:lnTo>
                    <a:pt x="338" y="715"/>
                  </a:lnTo>
                  <a:lnTo>
                    <a:pt x="337" y="713"/>
                  </a:lnTo>
                  <a:lnTo>
                    <a:pt x="337" y="711"/>
                  </a:lnTo>
                  <a:lnTo>
                    <a:pt x="337" y="708"/>
                  </a:lnTo>
                  <a:lnTo>
                    <a:pt x="337" y="707"/>
                  </a:lnTo>
                  <a:lnTo>
                    <a:pt x="338" y="705"/>
                  </a:lnTo>
                  <a:close/>
                  <a:moveTo>
                    <a:pt x="364" y="670"/>
                  </a:moveTo>
                  <a:lnTo>
                    <a:pt x="364" y="670"/>
                  </a:lnTo>
                  <a:lnTo>
                    <a:pt x="366" y="668"/>
                  </a:lnTo>
                  <a:lnTo>
                    <a:pt x="368" y="667"/>
                  </a:lnTo>
                  <a:lnTo>
                    <a:pt x="369" y="666"/>
                  </a:lnTo>
                  <a:lnTo>
                    <a:pt x="372" y="666"/>
                  </a:lnTo>
                  <a:lnTo>
                    <a:pt x="374" y="665"/>
                  </a:lnTo>
                  <a:lnTo>
                    <a:pt x="377" y="666"/>
                  </a:lnTo>
                  <a:lnTo>
                    <a:pt x="378" y="666"/>
                  </a:lnTo>
                  <a:lnTo>
                    <a:pt x="381" y="667"/>
                  </a:lnTo>
                  <a:lnTo>
                    <a:pt x="382" y="668"/>
                  </a:lnTo>
                  <a:lnTo>
                    <a:pt x="384" y="670"/>
                  </a:lnTo>
                  <a:lnTo>
                    <a:pt x="386" y="671"/>
                  </a:lnTo>
                  <a:lnTo>
                    <a:pt x="386" y="674"/>
                  </a:lnTo>
                  <a:lnTo>
                    <a:pt x="386" y="676"/>
                  </a:lnTo>
                  <a:lnTo>
                    <a:pt x="386" y="678"/>
                  </a:lnTo>
                  <a:lnTo>
                    <a:pt x="386" y="679"/>
                  </a:lnTo>
                  <a:lnTo>
                    <a:pt x="384" y="681"/>
                  </a:lnTo>
                  <a:lnTo>
                    <a:pt x="383" y="683"/>
                  </a:lnTo>
                  <a:lnTo>
                    <a:pt x="381" y="685"/>
                  </a:lnTo>
                  <a:lnTo>
                    <a:pt x="379" y="686"/>
                  </a:lnTo>
                  <a:lnTo>
                    <a:pt x="377" y="686"/>
                  </a:lnTo>
                  <a:lnTo>
                    <a:pt x="374" y="686"/>
                  </a:lnTo>
                  <a:lnTo>
                    <a:pt x="372" y="686"/>
                  </a:lnTo>
                  <a:lnTo>
                    <a:pt x="371" y="686"/>
                  </a:lnTo>
                  <a:lnTo>
                    <a:pt x="368" y="685"/>
                  </a:lnTo>
                  <a:lnTo>
                    <a:pt x="366" y="684"/>
                  </a:lnTo>
                  <a:lnTo>
                    <a:pt x="364" y="681"/>
                  </a:lnTo>
                  <a:lnTo>
                    <a:pt x="363" y="680"/>
                  </a:lnTo>
                  <a:lnTo>
                    <a:pt x="363" y="678"/>
                  </a:lnTo>
                  <a:lnTo>
                    <a:pt x="362" y="676"/>
                  </a:lnTo>
                  <a:lnTo>
                    <a:pt x="363" y="674"/>
                  </a:lnTo>
                  <a:lnTo>
                    <a:pt x="363" y="672"/>
                  </a:lnTo>
                  <a:lnTo>
                    <a:pt x="364" y="670"/>
                  </a:lnTo>
                  <a:close/>
                  <a:moveTo>
                    <a:pt x="391" y="635"/>
                  </a:moveTo>
                  <a:lnTo>
                    <a:pt x="391" y="635"/>
                  </a:lnTo>
                  <a:lnTo>
                    <a:pt x="392" y="633"/>
                  </a:lnTo>
                  <a:lnTo>
                    <a:pt x="394" y="632"/>
                  </a:lnTo>
                  <a:lnTo>
                    <a:pt x="396" y="631"/>
                  </a:lnTo>
                  <a:lnTo>
                    <a:pt x="398" y="631"/>
                  </a:lnTo>
                  <a:lnTo>
                    <a:pt x="401" y="630"/>
                  </a:lnTo>
                  <a:lnTo>
                    <a:pt x="402" y="631"/>
                  </a:lnTo>
                  <a:lnTo>
                    <a:pt x="404" y="631"/>
                  </a:lnTo>
                  <a:lnTo>
                    <a:pt x="407" y="632"/>
                  </a:lnTo>
                  <a:lnTo>
                    <a:pt x="408" y="633"/>
                  </a:lnTo>
                  <a:lnTo>
                    <a:pt x="409" y="635"/>
                  </a:lnTo>
                  <a:lnTo>
                    <a:pt x="411" y="637"/>
                  </a:lnTo>
                  <a:lnTo>
                    <a:pt x="412" y="639"/>
                  </a:lnTo>
                  <a:lnTo>
                    <a:pt x="412" y="641"/>
                  </a:lnTo>
                  <a:lnTo>
                    <a:pt x="412" y="643"/>
                  </a:lnTo>
                  <a:lnTo>
                    <a:pt x="411" y="644"/>
                  </a:lnTo>
                  <a:lnTo>
                    <a:pt x="409" y="647"/>
                  </a:lnTo>
                  <a:lnTo>
                    <a:pt x="408" y="648"/>
                  </a:lnTo>
                  <a:lnTo>
                    <a:pt x="407" y="649"/>
                  </a:lnTo>
                  <a:lnTo>
                    <a:pt x="404" y="650"/>
                  </a:lnTo>
                  <a:lnTo>
                    <a:pt x="403" y="651"/>
                  </a:lnTo>
                  <a:lnTo>
                    <a:pt x="401" y="651"/>
                  </a:lnTo>
                  <a:lnTo>
                    <a:pt x="398" y="651"/>
                  </a:lnTo>
                  <a:lnTo>
                    <a:pt x="396" y="651"/>
                  </a:lnTo>
                  <a:lnTo>
                    <a:pt x="393" y="650"/>
                  </a:lnTo>
                  <a:lnTo>
                    <a:pt x="392" y="649"/>
                  </a:lnTo>
                  <a:lnTo>
                    <a:pt x="391" y="647"/>
                  </a:lnTo>
                  <a:lnTo>
                    <a:pt x="389" y="646"/>
                  </a:lnTo>
                  <a:lnTo>
                    <a:pt x="388" y="643"/>
                  </a:lnTo>
                  <a:lnTo>
                    <a:pt x="388" y="641"/>
                  </a:lnTo>
                  <a:lnTo>
                    <a:pt x="389" y="639"/>
                  </a:lnTo>
                  <a:lnTo>
                    <a:pt x="389" y="638"/>
                  </a:lnTo>
                  <a:lnTo>
                    <a:pt x="391" y="635"/>
                  </a:lnTo>
                  <a:close/>
                  <a:moveTo>
                    <a:pt x="417" y="600"/>
                  </a:moveTo>
                  <a:lnTo>
                    <a:pt x="417" y="600"/>
                  </a:lnTo>
                  <a:lnTo>
                    <a:pt x="418" y="598"/>
                  </a:lnTo>
                  <a:lnTo>
                    <a:pt x="419" y="597"/>
                  </a:lnTo>
                  <a:lnTo>
                    <a:pt x="422" y="596"/>
                  </a:lnTo>
                  <a:lnTo>
                    <a:pt x="423" y="595"/>
                  </a:lnTo>
                  <a:lnTo>
                    <a:pt x="425" y="595"/>
                  </a:lnTo>
                  <a:lnTo>
                    <a:pt x="428" y="596"/>
                  </a:lnTo>
                  <a:lnTo>
                    <a:pt x="430" y="596"/>
                  </a:lnTo>
                  <a:lnTo>
                    <a:pt x="433" y="597"/>
                  </a:lnTo>
                  <a:lnTo>
                    <a:pt x="434" y="598"/>
                  </a:lnTo>
                  <a:lnTo>
                    <a:pt x="435" y="600"/>
                  </a:lnTo>
                  <a:lnTo>
                    <a:pt x="437" y="602"/>
                  </a:lnTo>
                  <a:lnTo>
                    <a:pt x="438" y="603"/>
                  </a:lnTo>
                  <a:lnTo>
                    <a:pt x="438" y="605"/>
                  </a:lnTo>
                  <a:lnTo>
                    <a:pt x="438" y="607"/>
                  </a:lnTo>
                  <a:lnTo>
                    <a:pt x="437" y="610"/>
                  </a:lnTo>
                  <a:lnTo>
                    <a:pt x="435" y="612"/>
                  </a:lnTo>
                  <a:lnTo>
                    <a:pt x="434" y="613"/>
                  </a:lnTo>
                  <a:lnTo>
                    <a:pt x="432" y="614"/>
                  </a:lnTo>
                  <a:lnTo>
                    <a:pt x="430" y="615"/>
                  </a:lnTo>
                  <a:lnTo>
                    <a:pt x="428" y="616"/>
                  </a:lnTo>
                  <a:lnTo>
                    <a:pt x="427" y="616"/>
                  </a:lnTo>
                  <a:lnTo>
                    <a:pt x="424" y="616"/>
                  </a:lnTo>
                  <a:lnTo>
                    <a:pt x="422" y="615"/>
                  </a:lnTo>
                  <a:lnTo>
                    <a:pt x="419" y="614"/>
                  </a:lnTo>
                  <a:lnTo>
                    <a:pt x="418" y="613"/>
                  </a:lnTo>
                  <a:lnTo>
                    <a:pt x="417" y="611"/>
                  </a:lnTo>
                  <a:lnTo>
                    <a:pt x="415" y="610"/>
                  </a:lnTo>
                  <a:lnTo>
                    <a:pt x="414" y="607"/>
                  </a:lnTo>
                  <a:lnTo>
                    <a:pt x="414" y="606"/>
                  </a:lnTo>
                  <a:lnTo>
                    <a:pt x="415" y="604"/>
                  </a:lnTo>
                  <a:lnTo>
                    <a:pt x="415" y="602"/>
                  </a:lnTo>
                  <a:lnTo>
                    <a:pt x="417" y="600"/>
                  </a:lnTo>
                  <a:close/>
                  <a:moveTo>
                    <a:pt x="442" y="565"/>
                  </a:moveTo>
                  <a:lnTo>
                    <a:pt x="442" y="565"/>
                  </a:lnTo>
                  <a:lnTo>
                    <a:pt x="443" y="564"/>
                  </a:lnTo>
                  <a:lnTo>
                    <a:pt x="445" y="563"/>
                  </a:lnTo>
                  <a:lnTo>
                    <a:pt x="447" y="561"/>
                  </a:lnTo>
                  <a:lnTo>
                    <a:pt x="449" y="560"/>
                  </a:lnTo>
                  <a:lnTo>
                    <a:pt x="452" y="560"/>
                  </a:lnTo>
                  <a:lnTo>
                    <a:pt x="454" y="560"/>
                  </a:lnTo>
                  <a:lnTo>
                    <a:pt x="455" y="560"/>
                  </a:lnTo>
                  <a:lnTo>
                    <a:pt x="458" y="561"/>
                  </a:lnTo>
                  <a:lnTo>
                    <a:pt x="460" y="563"/>
                  </a:lnTo>
                  <a:lnTo>
                    <a:pt x="462" y="565"/>
                  </a:lnTo>
                  <a:lnTo>
                    <a:pt x="463" y="566"/>
                  </a:lnTo>
                  <a:lnTo>
                    <a:pt x="464" y="568"/>
                  </a:lnTo>
                  <a:lnTo>
                    <a:pt x="464" y="570"/>
                  </a:lnTo>
                  <a:lnTo>
                    <a:pt x="464" y="573"/>
                  </a:lnTo>
                  <a:lnTo>
                    <a:pt x="463" y="574"/>
                  </a:lnTo>
                  <a:lnTo>
                    <a:pt x="462" y="576"/>
                  </a:lnTo>
                  <a:lnTo>
                    <a:pt x="460" y="578"/>
                  </a:lnTo>
                  <a:lnTo>
                    <a:pt x="458" y="579"/>
                  </a:lnTo>
                  <a:lnTo>
                    <a:pt x="457" y="581"/>
                  </a:lnTo>
                  <a:lnTo>
                    <a:pt x="454" y="582"/>
                  </a:lnTo>
                  <a:lnTo>
                    <a:pt x="452" y="582"/>
                  </a:lnTo>
                  <a:lnTo>
                    <a:pt x="449" y="582"/>
                  </a:lnTo>
                  <a:lnTo>
                    <a:pt x="448" y="581"/>
                  </a:lnTo>
                  <a:lnTo>
                    <a:pt x="445" y="579"/>
                  </a:lnTo>
                  <a:lnTo>
                    <a:pt x="444" y="578"/>
                  </a:lnTo>
                  <a:lnTo>
                    <a:pt x="443" y="576"/>
                  </a:lnTo>
                  <a:lnTo>
                    <a:pt x="442" y="575"/>
                  </a:lnTo>
                  <a:lnTo>
                    <a:pt x="440" y="573"/>
                  </a:lnTo>
                  <a:lnTo>
                    <a:pt x="440" y="570"/>
                  </a:lnTo>
                  <a:lnTo>
                    <a:pt x="440" y="568"/>
                  </a:lnTo>
                  <a:lnTo>
                    <a:pt x="440" y="567"/>
                  </a:lnTo>
                  <a:lnTo>
                    <a:pt x="442" y="565"/>
                  </a:lnTo>
                  <a:close/>
                  <a:moveTo>
                    <a:pt x="468" y="530"/>
                  </a:moveTo>
                  <a:lnTo>
                    <a:pt x="468" y="530"/>
                  </a:lnTo>
                  <a:lnTo>
                    <a:pt x="469" y="529"/>
                  </a:lnTo>
                  <a:lnTo>
                    <a:pt x="472" y="527"/>
                  </a:lnTo>
                  <a:lnTo>
                    <a:pt x="473" y="527"/>
                  </a:lnTo>
                  <a:lnTo>
                    <a:pt x="475" y="526"/>
                  </a:lnTo>
                  <a:lnTo>
                    <a:pt x="478" y="526"/>
                  </a:lnTo>
                  <a:lnTo>
                    <a:pt x="480" y="526"/>
                  </a:lnTo>
                  <a:lnTo>
                    <a:pt x="481" y="526"/>
                  </a:lnTo>
                  <a:lnTo>
                    <a:pt x="484" y="527"/>
                  </a:lnTo>
                  <a:lnTo>
                    <a:pt x="486" y="528"/>
                  </a:lnTo>
                  <a:lnTo>
                    <a:pt x="488" y="530"/>
                  </a:lnTo>
                  <a:lnTo>
                    <a:pt x="489" y="531"/>
                  </a:lnTo>
                  <a:lnTo>
                    <a:pt x="490" y="533"/>
                  </a:lnTo>
                  <a:lnTo>
                    <a:pt x="490" y="536"/>
                  </a:lnTo>
                  <a:lnTo>
                    <a:pt x="490" y="538"/>
                  </a:lnTo>
                  <a:lnTo>
                    <a:pt x="489" y="539"/>
                  </a:lnTo>
                  <a:lnTo>
                    <a:pt x="488" y="541"/>
                  </a:lnTo>
                  <a:lnTo>
                    <a:pt x="486" y="544"/>
                  </a:lnTo>
                  <a:lnTo>
                    <a:pt x="484" y="545"/>
                  </a:lnTo>
                  <a:lnTo>
                    <a:pt x="483" y="546"/>
                  </a:lnTo>
                  <a:lnTo>
                    <a:pt x="480" y="547"/>
                  </a:lnTo>
                  <a:lnTo>
                    <a:pt x="478" y="547"/>
                  </a:lnTo>
                  <a:lnTo>
                    <a:pt x="475" y="547"/>
                  </a:lnTo>
                  <a:lnTo>
                    <a:pt x="474" y="546"/>
                  </a:lnTo>
                  <a:lnTo>
                    <a:pt x="472" y="545"/>
                  </a:lnTo>
                  <a:lnTo>
                    <a:pt x="470" y="544"/>
                  </a:lnTo>
                  <a:lnTo>
                    <a:pt x="468" y="541"/>
                  </a:lnTo>
                  <a:lnTo>
                    <a:pt x="468" y="540"/>
                  </a:lnTo>
                  <a:lnTo>
                    <a:pt x="467" y="538"/>
                  </a:lnTo>
                  <a:lnTo>
                    <a:pt x="467" y="536"/>
                  </a:lnTo>
                  <a:lnTo>
                    <a:pt x="467" y="533"/>
                  </a:lnTo>
                  <a:lnTo>
                    <a:pt x="467" y="532"/>
                  </a:lnTo>
                  <a:lnTo>
                    <a:pt x="468" y="530"/>
                  </a:lnTo>
                  <a:close/>
                  <a:moveTo>
                    <a:pt x="494" y="495"/>
                  </a:moveTo>
                  <a:lnTo>
                    <a:pt x="494" y="495"/>
                  </a:lnTo>
                  <a:lnTo>
                    <a:pt x="495" y="493"/>
                  </a:lnTo>
                  <a:lnTo>
                    <a:pt x="498" y="492"/>
                  </a:lnTo>
                  <a:lnTo>
                    <a:pt x="499" y="491"/>
                  </a:lnTo>
                  <a:lnTo>
                    <a:pt x="501" y="491"/>
                  </a:lnTo>
                  <a:lnTo>
                    <a:pt x="504" y="490"/>
                  </a:lnTo>
                  <a:lnTo>
                    <a:pt x="506" y="491"/>
                  </a:lnTo>
                  <a:lnTo>
                    <a:pt x="508" y="491"/>
                  </a:lnTo>
                  <a:lnTo>
                    <a:pt x="510" y="492"/>
                  </a:lnTo>
                  <a:lnTo>
                    <a:pt x="511" y="493"/>
                  </a:lnTo>
                  <a:lnTo>
                    <a:pt x="514" y="495"/>
                  </a:lnTo>
                  <a:lnTo>
                    <a:pt x="515" y="496"/>
                  </a:lnTo>
                  <a:lnTo>
                    <a:pt x="515" y="499"/>
                  </a:lnTo>
                  <a:lnTo>
                    <a:pt x="515" y="501"/>
                  </a:lnTo>
                  <a:lnTo>
                    <a:pt x="515" y="503"/>
                  </a:lnTo>
                  <a:lnTo>
                    <a:pt x="515" y="504"/>
                  </a:lnTo>
                  <a:lnTo>
                    <a:pt x="514" y="507"/>
                  </a:lnTo>
                  <a:lnTo>
                    <a:pt x="513" y="508"/>
                  </a:lnTo>
                  <a:lnTo>
                    <a:pt x="510" y="510"/>
                  </a:lnTo>
                  <a:lnTo>
                    <a:pt x="509" y="511"/>
                  </a:lnTo>
                  <a:lnTo>
                    <a:pt x="506" y="511"/>
                  </a:lnTo>
                  <a:lnTo>
                    <a:pt x="504" y="511"/>
                  </a:lnTo>
                  <a:lnTo>
                    <a:pt x="501" y="511"/>
                  </a:lnTo>
                  <a:lnTo>
                    <a:pt x="500" y="511"/>
                  </a:lnTo>
                  <a:lnTo>
                    <a:pt x="498" y="510"/>
                  </a:lnTo>
                  <a:lnTo>
                    <a:pt x="495" y="509"/>
                  </a:lnTo>
                  <a:lnTo>
                    <a:pt x="494" y="507"/>
                  </a:lnTo>
                  <a:lnTo>
                    <a:pt x="493" y="505"/>
                  </a:lnTo>
                  <a:lnTo>
                    <a:pt x="493" y="503"/>
                  </a:lnTo>
                  <a:lnTo>
                    <a:pt x="491" y="501"/>
                  </a:lnTo>
                  <a:lnTo>
                    <a:pt x="493" y="499"/>
                  </a:lnTo>
                  <a:lnTo>
                    <a:pt x="493" y="498"/>
                  </a:lnTo>
                  <a:lnTo>
                    <a:pt x="494" y="495"/>
                  </a:lnTo>
                  <a:close/>
                  <a:moveTo>
                    <a:pt x="520" y="460"/>
                  </a:moveTo>
                  <a:lnTo>
                    <a:pt x="520" y="460"/>
                  </a:lnTo>
                  <a:lnTo>
                    <a:pt x="521" y="458"/>
                  </a:lnTo>
                  <a:lnTo>
                    <a:pt x="524" y="457"/>
                  </a:lnTo>
                  <a:lnTo>
                    <a:pt x="525" y="456"/>
                  </a:lnTo>
                  <a:lnTo>
                    <a:pt x="528" y="455"/>
                  </a:lnTo>
                  <a:lnTo>
                    <a:pt x="530" y="455"/>
                  </a:lnTo>
                  <a:lnTo>
                    <a:pt x="533" y="456"/>
                  </a:lnTo>
                  <a:lnTo>
                    <a:pt x="534" y="456"/>
                  </a:lnTo>
                  <a:lnTo>
                    <a:pt x="536" y="457"/>
                  </a:lnTo>
                  <a:lnTo>
                    <a:pt x="537" y="458"/>
                  </a:lnTo>
                  <a:lnTo>
                    <a:pt x="539" y="461"/>
                  </a:lnTo>
                  <a:lnTo>
                    <a:pt x="540" y="462"/>
                  </a:lnTo>
                  <a:lnTo>
                    <a:pt x="541" y="464"/>
                  </a:lnTo>
                  <a:lnTo>
                    <a:pt x="541" y="466"/>
                  </a:lnTo>
                  <a:lnTo>
                    <a:pt x="541" y="467"/>
                  </a:lnTo>
                  <a:lnTo>
                    <a:pt x="541" y="470"/>
                  </a:lnTo>
                  <a:lnTo>
                    <a:pt x="540" y="472"/>
                  </a:lnTo>
                  <a:lnTo>
                    <a:pt x="539" y="473"/>
                  </a:lnTo>
                  <a:lnTo>
                    <a:pt x="536" y="474"/>
                  </a:lnTo>
                  <a:lnTo>
                    <a:pt x="535" y="475"/>
                  </a:lnTo>
                  <a:lnTo>
                    <a:pt x="533" y="476"/>
                  </a:lnTo>
                  <a:lnTo>
                    <a:pt x="530" y="476"/>
                  </a:lnTo>
                  <a:lnTo>
                    <a:pt x="528" y="476"/>
                  </a:lnTo>
                  <a:lnTo>
                    <a:pt x="526" y="475"/>
                  </a:lnTo>
                  <a:lnTo>
                    <a:pt x="524" y="474"/>
                  </a:lnTo>
                  <a:lnTo>
                    <a:pt x="521" y="473"/>
                  </a:lnTo>
                  <a:lnTo>
                    <a:pt x="520" y="472"/>
                  </a:lnTo>
                  <a:lnTo>
                    <a:pt x="519" y="470"/>
                  </a:lnTo>
                  <a:lnTo>
                    <a:pt x="519" y="468"/>
                  </a:lnTo>
                  <a:lnTo>
                    <a:pt x="518" y="466"/>
                  </a:lnTo>
                  <a:lnTo>
                    <a:pt x="519" y="464"/>
                  </a:lnTo>
                  <a:lnTo>
                    <a:pt x="519" y="462"/>
                  </a:lnTo>
                  <a:lnTo>
                    <a:pt x="520" y="460"/>
                  </a:lnTo>
                  <a:close/>
                  <a:moveTo>
                    <a:pt x="546" y="425"/>
                  </a:moveTo>
                  <a:lnTo>
                    <a:pt x="546" y="425"/>
                  </a:lnTo>
                  <a:lnTo>
                    <a:pt x="547" y="424"/>
                  </a:lnTo>
                  <a:lnTo>
                    <a:pt x="550" y="423"/>
                  </a:lnTo>
                  <a:lnTo>
                    <a:pt x="551" y="421"/>
                  </a:lnTo>
                  <a:lnTo>
                    <a:pt x="554" y="420"/>
                  </a:lnTo>
                  <a:lnTo>
                    <a:pt x="556" y="420"/>
                  </a:lnTo>
                  <a:lnTo>
                    <a:pt x="557" y="421"/>
                  </a:lnTo>
                  <a:lnTo>
                    <a:pt x="560" y="421"/>
                  </a:lnTo>
                  <a:lnTo>
                    <a:pt x="562" y="423"/>
                  </a:lnTo>
                  <a:lnTo>
                    <a:pt x="564" y="424"/>
                  </a:lnTo>
                  <a:lnTo>
                    <a:pt x="565" y="425"/>
                  </a:lnTo>
                  <a:lnTo>
                    <a:pt x="566" y="427"/>
                  </a:lnTo>
                  <a:lnTo>
                    <a:pt x="567" y="428"/>
                  </a:lnTo>
                  <a:lnTo>
                    <a:pt x="567" y="430"/>
                  </a:lnTo>
                  <a:lnTo>
                    <a:pt x="567" y="433"/>
                  </a:lnTo>
                  <a:lnTo>
                    <a:pt x="566" y="435"/>
                  </a:lnTo>
                  <a:lnTo>
                    <a:pt x="565" y="437"/>
                  </a:lnTo>
                  <a:lnTo>
                    <a:pt x="564" y="438"/>
                  </a:lnTo>
                  <a:lnTo>
                    <a:pt x="562" y="439"/>
                  </a:lnTo>
                  <a:lnTo>
                    <a:pt x="560" y="440"/>
                  </a:lnTo>
                  <a:lnTo>
                    <a:pt x="559" y="442"/>
                  </a:lnTo>
                  <a:lnTo>
                    <a:pt x="556" y="442"/>
                  </a:lnTo>
                  <a:lnTo>
                    <a:pt x="554" y="442"/>
                  </a:lnTo>
                  <a:lnTo>
                    <a:pt x="551" y="440"/>
                  </a:lnTo>
                  <a:lnTo>
                    <a:pt x="549" y="439"/>
                  </a:lnTo>
                  <a:lnTo>
                    <a:pt x="547" y="438"/>
                  </a:lnTo>
                  <a:lnTo>
                    <a:pt x="546" y="436"/>
                  </a:lnTo>
                  <a:lnTo>
                    <a:pt x="545" y="435"/>
                  </a:lnTo>
                  <a:lnTo>
                    <a:pt x="544" y="433"/>
                  </a:lnTo>
                  <a:lnTo>
                    <a:pt x="544" y="431"/>
                  </a:lnTo>
                  <a:lnTo>
                    <a:pt x="545" y="429"/>
                  </a:lnTo>
                  <a:lnTo>
                    <a:pt x="545" y="427"/>
                  </a:lnTo>
                  <a:lnTo>
                    <a:pt x="546" y="425"/>
                  </a:lnTo>
                  <a:close/>
                  <a:moveTo>
                    <a:pt x="571" y="390"/>
                  </a:moveTo>
                  <a:lnTo>
                    <a:pt x="571" y="390"/>
                  </a:lnTo>
                  <a:lnTo>
                    <a:pt x="572" y="389"/>
                  </a:lnTo>
                  <a:lnTo>
                    <a:pt x="575" y="387"/>
                  </a:lnTo>
                  <a:lnTo>
                    <a:pt x="576" y="387"/>
                  </a:lnTo>
                  <a:lnTo>
                    <a:pt x="579" y="386"/>
                  </a:lnTo>
                  <a:lnTo>
                    <a:pt x="581" y="386"/>
                  </a:lnTo>
                  <a:lnTo>
                    <a:pt x="584" y="386"/>
                  </a:lnTo>
                  <a:lnTo>
                    <a:pt x="585" y="386"/>
                  </a:lnTo>
                  <a:lnTo>
                    <a:pt x="587" y="387"/>
                  </a:lnTo>
                  <a:lnTo>
                    <a:pt x="590" y="388"/>
                  </a:lnTo>
                  <a:lnTo>
                    <a:pt x="591" y="390"/>
                  </a:lnTo>
                  <a:lnTo>
                    <a:pt x="592" y="391"/>
                  </a:lnTo>
                  <a:lnTo>
                    <a:pt x="594" y="393"/>
                  </a:lnTo>
                  <a:lnTo>
                    <a:pt x="594" y="396"/>
                  </a:lnTo>
                  <a:lnTo>
                    <a:pt x="594" y="398"/>
                  </a:lnTo>
                  <a:lnTo>
                    <a:pt x="592" y="399"/>
                  </a:lnTo>
                  <a:lnTo>
                    <a:pt x="591" y="401"/>
                  </a:lnTo>
                  <a:lnTo>
                    <a:pt x="590" y="403"/>
                  </a:lnTo>
                  <a:lnTo>
                    <a:pt x="587" y="405"/>
                  </a:lnTo>
                  <a:lnTo>
                    <a:pt x="586" y="406"/>
                  </a:lnTo>
                  <a:lnTo>
                    <a:pt x="584" y="407"/>
                  </a:lnTo>
                  <a:lnTo>
                    <a:pt x="582" y="407"/>
                  </a:lnTo>
                  <a:lnTo>
                    <a:pt x="580" y="407"/>
                  </a:lnTo>
                  <a:lnTo>
                    <a:pt x="577" y="406"/>
                  </a:lnTo>
                  <a:lnTo>
                    <a:pt x="575" y="405"/>
                  </a:lnTo>
                  <a:lnTo>
                    <a:pt x="574" y="403"/>
                  </a:lnTo>
                  <a:lnTo>
                    <a:pt x="572" y="401"/>
                  </a:lnTo>
                  <a:lnTo>
                    <a:pt x="571" y="400"/>
                  </a:lnTo>
                  <a:lnTo>
                    <a:pt x="570" y="398"/>
                  </a:lnTo>
                  <a:lnTo>
                    <a:pt x="570" y="396"/>
                  </a:lnTo>
                  <a:lnTo>
                    <a:pt x="570" y="393"/>
                  </a:lnTo>
                  <a:lnTo>
                    <a:pt x="570" y="392"/>
                  </a:lnTo>
                  <a:lnTo>
                    <a:pt x="571" y="390"/>
                  </a:lnTo>
                  <a:close/>
                  <a:moveTo>
                    <a:pt x="597" y="355"/>
                  </a:moveTo>
                  <a:lnTo>
                    <a:pt x="597" y="355"/>
                  </a:lnTo>
                  <a:lnTo>
                    <a:pt x="598" y="353"/>
                  </a:lnTo>
                  <a:lnTo>
                    <a:pt x="601" y="352"/>
                  </a:lnTo>
                  <a:lnTo>
                    <a:pt x="602" y="351"/>
                  </a:lnTo>
                  <a:lnTo>
                    <a:pt x="605" y="351"/>
                  </a:lnTo>
                  <a:lnTo>
                    <a:pt x="607" y="350"/>
                  </a:lnTo>
                  <a:lnTo>
                    <a:pt x="610" y="351"/>
                  </a:lnTo>
                  <a:lnTo>
                    <a:pt x="611" y="351"/>
                  </a:lnTo>
                  <a:lnTo>
                    <a:pt x="613" y="352"/>
                  </a:lnTo>
                  <a:lnTo>
                    <a:pt x="616" y="353"/>
                  </a:lnTo>
                  <a:lnTo>
                    <a:pt x="617" y="355"/>
                  </a:lnTo>
                  <a:lnTo>
                    <a:pt x="618" y="356"/>
                  </a:lnTo>
                  <a:lnTo>
                    <a:pt x="620" y="359"/>
                  </a:lnTo>
                  <a:lnTo>
                    <a:pt x="620" y="361"/>
                  </a:lnTo>
                  <a:lnTo>
                    <a:pt x="620" y="363"/>
                  </a:lnTo>
                  <a:lnTo>
                    <a:pt x="618" y="364"/>
                  </a:lnTo>
                  <a:lnTo>
                    <a:pt x="617" y="367"/>
                  </a:lnTo>
                  <a:lnTo>
                    <a:pt x="616" y="368"/>
                  </a:lnTo>
                  <a:lnTo>
                    <a:pt x="613" y="370"/>
                  </a:lnTo>
                  <a:lnTo>
                    <a:pt x="612" y="371"/>
                  </a:lnTo>
                  <a:lnTo>
                    <a:pt x="610" y="371"/>
                  </a:lnTo>
                  <a:lnTo>
                    <a:pt x="607" y="371"/>
                  </a:lnTo>
                  <a:lnTo>
                    <a:pt x="605" y="371"/>
                  </a:lnTo>
                  <a:lnTo>
                    <a:pt x="603" y="371"/>
                  </a:lnTo>
                  <a:lnTo>
                    <a:pt x="601" y="370"/>
                  </a:lnTo>
                  <a:lnTo>
                    <a:pt x="600" y="369"/>
                  </a:lnTo>
                  <a:lnTo>
                    <a:pt x="597" y="367"/>
                  </a:lnTo>
                  <a:lnTo>
                    <a:pt x="597" y="365"/>
                  </a:lnTo>
                  <a:lnTo>
                    <a:pt x="596" y="363"/>
                  </a:lnTo>
                  <a:lnTo>
                    <a:pt x="596" y="361"/>
                  </a:lnTo>
                  <a:lnTo>
                    <a:pt x="596" y="359"/>
                  </a:lnTo>
                  <a:lnTo>
                    <a:pt x="596" y="358"/>
                  </a:lnTo>
                  <a:lnTo>
                    <a:pt x="597" y="355"/>
                  </a:lnTo>
                  <a:close/>
                  <a:moveTo>
                    <a:pt x="623" y="321"/>
                  </a:moveTo>
                  <a:lnTo>
                    <a:pt x="623" y="321"/>
                  </a:lnTo>
                  <a:lnTo>
                    <a:pt x="625" y="318"/>
                  </a:lnTo>
                  <a:lnTo>
                    <a:pt x="627" y="317"/>
                  </a:lnTo>
                  <a:lnTo>
                    <a:pt x="628" y="316"/>
                  </a:lnTo>
                  <a:lnTo>
                    <a:pt x="631" y="316"/>
                  </a:lnTo>
                  <a:lnTo>
                    <a:pt x="633" y="315"/>
                  </a:lnTo>
                  <a:lnTo>
                    <a:pt x="636" y="316"/>
                  </a:lnTo>
                  <a:lnTo>
                    <a:pt x="637" y="316"/>
                  </a:lnTo>
                  <a:lnTo>
                    <a:pt x="640" y="317"/>
                  </a:lnTo>
                  <a:lnTo>
                    <a:pt x="641" y="318"/>
                  </a:lnTo>
                  <a:lnTo>
                    <a:pt x="643" y="321"/>
                  </a:lnTo>
                  <a:lnTo>
                    <a:pt x="645" y="322"/>
                  </a:lnTo>
                  <a:lnTo>
                    <a:pt x="645" y="324"/>
                  </a:lnTo>
                  <a:lnTo>
                    <a:pt x="645" y="326"/>
                  </a:lnTo>
                  <a:lnTo>
                    <a:pt x="645" y="328"/>
                  </a:lnTo>
                  <a:lnTo>
                    <a:pt x="645" y="330"/>
                  </a:lnTo>
                  <a:lnTo>
                    <a:pt x="643" y="332"/>
                  </a:lnTo>
                  <a:lnTo>
                    <a:pt x="642" y="333"/>
                  </a:lnTo>
                  <a:lnTo>
                    <a:pt x="640" y="334"/>
                  </a:lnTo>
                  <a:lnTo>
                    <a:pt x="638" y="335"/>
                  </a:lnTo>
                  <a:lnTo>
                    <a:pt x="636" y="336"/>
                  </a:lnTo>
                  <a:lnTo>
                    <a:pt x="633" y="336"/>
                  </a:lnTo>
                  <a:lnTo>
                    <a:pt x="631" y="336"/>
                  </a:lnTo>
                  <a:lnTo>
                    <a:pt x="630" y="336"/>
                  </a:lnTo>
                  <a:lnTo>
                    <a:pt x="627" y="335"/>
                  </a:lnTo>
                  <a:lnTo>
                    <a:pt x="625" y="334"/>
                  </a:lnTo>
                  <a:lnTo>
                    <a:pt x="623" y="332"/>
                  </a:lnTo>
                  <a:lnTo>
                    <a:pt x="622" y="331"/>
                  </a:lnTo>
                  <a:lnTo>
                    <a:pt x="622" y="328"/>
                  </a:lnTo>
                  <a:lnTo>
                    <a:pt x="621" y="326"/>
                  </a:lnTo>
                  <a:lnTo>
                    <a:pt x="622" y="324"/>
                  </a:lnTo>
                  <a:lnTo>
                    <a:pt x="622" y="323"/>
                  </a:lnTo>
                  <a:lnTo>
                    <a:pt x="623" y="321"/>
                  </a:lnTo>
                  <a:close/>
                  <a:moveTo>
                    <a:pt x="650" y="285"/>
                  </a:moveTo>
                  <a:lnTo>
                    <a:pt x="650" y="285"/>
                  </a:lnTo>
                  <a:lnTo>
                    <a:pt x="651" y="284"/>
                  </a:lnTo>
                  <a:lnTo>
                    <a:pt x="653" y="282"/>
                  </a:lnTo>
                  <a:lnTo>
                    <a:pt x="655" y="281"/>
                  </a:lnTo>
                  <a:lnTo>
                    <a:pt x="657" y="280"/>
                  </a:lnTo>
                  <a:lnTo>
                    <a:pt x="660" y="280"/>
                  </a:lnTo>
                  <a:lnTo>
                    <a:pt x="662" y="281"/>
                  </a:lnTo>
                  <a:lnTo>
                    <a:pt x="663" y="281"/>
                  </a:lnTo>
                  <a:lnTo>
                    <a:pt x="666" y="282"/>
                  </a:lnTo>
                  <a:lnTo>
                    <a:pt x="667" y="284"/>
                  </a:lnTo>
                  <a:lnTo>
                    <a:pt x="668" y="286"/>
                  </a:lnTo>
                  <a:lnTo>
                    <a:pt x="669" y="287"/>
                  </a:lnTo>
                  <a:lnTo>
                    <a:pt x="671" y="289"/>
                  </a:lnTo>
                  <a:lnTo>
                    <a:pt x="671" y="291"/>
                  </a:lnTo>
                  <a:lnTo>
                    <a:pt x="671" y="293"/>
                  </a:lnTo>
                  <a:lnTo>
                    <a:pt x="671" y="295"/>
                  </a:lnTo>
                  <a:lnTo>
                    <a:pt x="669" y="297"/>
                  </a:lnTo>
                  <a:lnTo>
                    <a:pt x="668" y="298"/>
                  </a:lnTo>
                  <a:lnTo>
                    <a:pt x="666" y="299"/>
                  </a:lnTo>
                  <a:lnTo>
                    <a:pt x="664" y="300"/>
                  </a:lnTo>
                  <a:lnTo>
                    <a:pt x="662" y="302"/>
                  </a:lnTo>
                  <a:lnTo>
                    <a:pt x="660" y="302"/>
                  </a:lnTo>
                  <a:lnTo>
                    <a:pt x="657" y="302"/>
                  </a:lnTo>
                  <a:lnTo>
                    <a:pt x="656" y="300"/>
                  </a:lnTo>
                  <a:lnTo>
                    <a:pt x="653" y="299"/>
                  </a:lnTo>
                  <a:lnTo>
                    <a:pt x="651" y="298"/>
                  </a:lnTo>
                  <a:lnTo>
                    <a:pt x="650" y="297"/>
                  </a:lnTo>
                  <a:lnTo>
                    <a:pt x="648" y="295"/>
                  </a:lnTo>
                  <a:lnTo>
                    <a:pt x="648" y="294"/>
                  </a:lnTo>
                  <a:lnTo>
                    <a:pt x="647" y="291"/>
                  </a:lnTo>
                  <a:lnTo>
                    <a:pt x="648" y="289"/>
                  </a:lnTo>
                  <a:lnTo>
                    <a:pt x="648" y="287"/>
                  </a:lnTo>
                  <a:lnTo>
                    <a:pt x="650" y="285"/>
                  </a:lnTo>
                  <a:close/>
                  <a:moveTo>
                    <a:pt x="676" y="250"/>
                  </a:moveTo>
                  <a:lnTo>
                    <a:pt x="676" y="250"/>
                  </a:lnTo>
                  <a:lnTo>
                    <a:pt x="677" y="249"/>
                  </a:lnTo>
                  <a:lnTo>
                    <a:pt x="679" y="248"/>
                  </a:lnTo>
                  <a:lnTo>
                    <a:pt x="681" y="247"/>
                  </a:lnTo>
                  <a:lnTo>
                    <a:pt x="683" y="245"/>
                  </a:lnTo>
                  <a:lnTo>
                    <a:pt x="686" y="245"/>
                  </a:lnTo>
                  <a:lnTo>
                    <a:pt x="687" y="245"/>
                  </a:lnTo>
                  <a:lnTo>
                    <a:pt x="689" y="245"/>
                  </a:lnTo>
                  <a:lnTo>
                    <a:pt x="692" y="247"/>
                  </a:lnTo>
                  <a:lnTo>
                    <a:pt x="693" y="248"/>
                  </a:lnTo>
                  <a:lnTo>
                    <a:pt x="694" y="250"/>
                  </a:lnTo>
                  <a:lnTo>
                    <a:pt x="696" y="251"/>
                  </a:lnTo>
                  <a:lnTo>
                    <a:pt x="697" y="253"/>
                  </a:lnTo>
                  <a:lnTo>
                    <a:pt x="697" y="256"/>
                  </a:lnTo>
                  <a:lnTo>
                    <a:pt x="697" y="258"/>
                  </a:lnTo>
                  <a:lnTo>
                    <a:pt x="696" y="259"/>
                  </a:lnTo>
                  <a:lnTo>
                    <a:pt x="694" y="261"/>
                  </a:lnTo>
                  <a:lnTo>
                    <a:pt x="693" y="263"/>
                  </a:lnTo>
                  <a:lnTo>
                    <a:pt x="692" y="265"/>
                  </a:lnTo>
                  <a:lnTo>
                    <a:pt x="689" y="266"/>
                  </a:lnTo>
                  <a:lnTo>
                    <a:pt x="688" y="267"/>
                  </a:lnTo>
                  <a:lnTo>
                    <a:pt x="686" y="267"/>
                  </a:lnTo>
                  <a:lnTo>
                    <a:pt x="683" y="267"/>
                  </a:lnTo>
                  <a:lnTo>
                    <a:pt x="681" y="266"/>
                  </a:lnTo>
                  <a:lnTo>
                    <a:pt x="678" y="265"/>
                  </a:lnTo>
                  <a:lnTo>
                    <a:pt x="677" y="263"/>
                  </a:lnTo>
                  <a:lnTo>
                    <a:pt x="676" y="261"/>
                  </a:lnTo>
                  <a:lnTo>
                    <a:pt x="674" y="260"/>
                  </a:lnTo>
                  <a:lnTo>
                    <a:pt x="673" y="258"/>
                  </a:lnTo>
                  <a:lnTo>
                    <a:pt x="673" y="256"/>
                  </a:lnTo>
                  <a:lnTo>
                    <a:pt x="674" y="253"/>
                  </a:lnTo>
                  <a:lnTo>
                    <a:pt x="674" y="252"/>
                  </a:lnTo>
                  <a:lnTo>
                    <a:pt x="676" y="250"/>
                  </a:lnTo>
                  <a:close/>
                  <a:moveTo>
                    <a:pt x="702" y="215"/>
                  </a:moveTo>
                  <a:lnTo>
                    <a:pt x="702" y="215"/>
                  </a:lnTo>
                  <a:lnTo>
                    <a:pt x="703" y="214"/>
                  </a:lnTo>
                  <a:lnTo>
                    <a:pt x="704" y="212"/>
                  </a:lnTo>
                  <a:lnTo>
                    <a:pt x="707" y="212"/>
                  </a:lnTo>
                  <a:lnTo>
                    <a:pt x="708" y="211"/>
                  </a:lnTo>
                  <a:lnTo>
                    <a:pt x="711" y="211"/>
                  </a:lnTo>
                  <a:lnTo>
                    <a:pt x="713" y="211"/>
                  </a:lnTo>
                  <a:lnTo>
                    <a:pt x="716" y="211"/>
                  </a:lnTo>
                  <a:lnTo>
                    <a:pt x="718" y="212"/>
                  </a:lnTo>
                  <a:lnTo>
                    <a:pt x="719" y="213"/>
                  </a:lnTo>
                  <a:lnTo>
                    <a:pt x="721" y="215"/>
                  </a:lnTo>
                  <a:lnTo>
                    <a:pt x="722" y="216"/>
                  </a:lnTo>
                  <a:lnTo>
                    <a:pt x="723" y="219"/>
                  </a:lnTo>
                  <a:lnTo>
                    <a:pt x="723" y="221"/>
                  </a:lnTo>
                  <a:lnTo>
                    <a:pt x="723" y="223"/>
                  </a:lnTo>
                  <a:lnTo>
                    <a:pt x="722" y="224"/>
                  </a:lnTo>
                  <a:lnTo>
                    <a:pt x="721" y="226"/>
                  </a:lnTo>
                  <a:lnTo>
                    <a:pt x="719" y="229"/>
                  </a:lnTo>
                  <a:lnTo>
                    <a:pt x="717" y="230"/>
                  </a:lnTo>
                  <a:lnTo>
                    <a:pt x="716" y="231"/>
                  </a:lnTo>
                  <a:lnTo>
                    <a:pt x="713" y="232"/>
                  </a:lnTo>
                  <a:lnTo>
                    <a:pt x="712" y="232"/>
                  </a:lnTo>
                  <a:lnTo>
                    <a:pt x="709" y="232"/>
                  </a:lnTo>
                  <a:lnTo>
                    <a:pt x="707" y="231"/>
                  </a:lnTo>
                  <a:lnTo>
                    <a:pt x="704" y="230"/>
                  </a:lnTo>
                  <a:lnTo>
                    <a:pt x="703" y="229"/>
                  </a:lnTo>
                  <a:lnTo>
                    <a:pt x="702" y="226"/>
                  </a:lnTo>
                  <a:lnTo>
                    <a:pt x="701" y="225"/>
                  </a:lnTo>
                  <a:lnTo>
                    <a:pt x="699" y="223"/>
                  </a:lnTo>
                  <a:lnTo>
                    <a:pt x="699" y="221"/>
                  </a:lnTo>
                  <a:lnTo>
                    <a:pt x="701" y="219"/>
                  </a:lnTo>
                  <a:lnTo>
                    <a:pt x="701" y="217"/>
                  </a:lnTo>
                  <a:lnTo>
                    <a:pt x="702" y="215"/>
                  </a:lnTo>
                  <a:close/>
                  <a:moveTo>
                    <a:pt x="727" y="180"/>
                  </a:moveTo>
                  <a:lnTo>
                    <a:pt x="727" y="180"/>
                  </a:lnTo>
                  <a:lnTo>
                    <a:pt x="728" y="178"/>
                  </a:lnTo>
                  <a:lnTo>
                    <a:pt x="730" y="177"/>
                  </a:lnTo>
                  <a:lnTo>
                    <a:pt x="732" y="176"/>
                  </a:lnTo>
                  <a:lnTo>
                    <a:pt x="734" y="176"/>
                  </a:lnTo>
                  <a:lnTo>
                    <a:pt x="737" y="175"/>
                  </a:lnTo>
                  <a:lnTo>
                    <a:pt x="739" y="176"/>
                  </a:lnTo>
                  <a:lnTo>
                    <a:pt x="740" y="176"/>
                  </a:lnTo>
                  <a:lnTo>
                    <a:pt x="743" y="177"/>
                  </a:lnTo>
                  <a:lnTo>
                    <a:pt x="745" y="178"/>
                  </a:lnTo>
                  <a:lnTo>
                    <a:pt x="747" y="180"/>
                  </a:lnTo>
                  <a:lnTo>
                    <a:pt x="748" y="182"/>
                  </a:lnTo>
                  <a:lnTo>
                    <a:pt x="749" y="184"/>
                  </a:lnTo>
                  <a:lnTo>
                    <a:pt x="749" y="186"/>
                  </a:lnTo>
                  <a:lnTo>
                    <a:pt x="749" y="188"/>
                  </a:lnTo>
                  <a:lnTo>
                    <a:pt x="748" y="189"/>
                  </a:lnTo>
                  <a:lnTo>
                    <a:pt x="747" y="192"/>
                  </a:lnTo>
                  <a:lnTo>
                    <a:pt x="745" y="193"/>
                  </a:lnTo>
                  <a:lnTo>
                    <a:pt x="743" y="195"/>
                  </a:lnTo>
                  <a:lnTo>
                    <a:pt x="742" y="196"/>
                  </a:lnTo>
                  <a:lnTo>
                    <a:pt x="739" y="196"/>
                  </a:lnTo>
                  <a:lnTo>
                    <a:pt x="737" y="196"/>
                  </a:lnTo>
                  <a:lnTo>
                    <a:pt x="734" y="196"/>
                  </a:lnTo>
                  <a:lnTo>
                    <a:pt x="733" y="196"/>
                  </a:lnTo>
                  <a:lnTo>
                    <a:pt x="730" y="195"/>
                  </a:lnTo>
                  <a:lnTo>
                    <a:pt x="729" y="194"/>
                  </a:lnTo>
                  <a:lnTo>
                    <a:pt x="728" y="192"/>
                  </a:lnTo>
                  <a:lnTo>
                    <a:pt x="727" y="191"/>
                  </a:lnTo>
                  <a:lnTo>
                    <a:pt x="725" y="188"/>
                  </a:lnTo>
                  <a:lnTo>
                    <a:pt x="725" y="186"/>
                  </a:lnTo>
                  <a:lnTo>
                    <a:pt x="725" y="184"/>
                  </a:lnTo>
                  <a:lnTo>
                    <a:pt x="725" y="183"/>
                  </a:lnTo>
                  <a:lnTo>
                    <a:pt x="727" y="180"/>
                  </a:lnTo>
                  <a:close/>
                  <a:moveTo>
                    <a:pt x="753" y="146"/>
                  </a:moveTo>
                  <a:lnTo>
                    <a:pt x="753" y="146"/>
                  </a:lnTo>
                  <a:lnTo>
                    <a:pt x="754" y="144"/>
                  </a:lnTo>
                  <a:lnTo>
                    <a:pt x="757" y="142"/>
                  </a:lnTo>
                  <a:lnTo>
                    <a:pt x="758" y="141"/>
                  </a:lnTo>
                  <a:lnTo>
                    <a:pt x="760" y="141"/>
                  </a:lnTo>
                  <a:lnTo>
                    <a:pt x="763" y="140"/>
                  </a:lnTo>
                  <a:lnTo>
                    <a:pt x="765" y="141"/>
                  </a:lnTo>
                  <a:lnTo>
                    <a:pt x="767" y="141"/>
                  </a:lnTo>
                  <a:lnTo>
                    <a:pt x="769" y="142"/>
                  </a:lnTo>
                  <a:lnTo>
                    <a:pt x="770" y="144"/>
                  </a:lnTo>
                  <a:lnTo>
                    <a:pt x="773" y="146"/>
                  </a:lnTo>
                  <a:lnTo>
                    <a:pt x="774" y="147"/>
                  </a:lnTo>
                  <a:lnTo>
                    <a:pt x="774" y="149"/>
                  </a:lnTo>
                  <a:lnTo>
                    <a:pt x="774" y="151"/>
                  </a:lnTo>
                  <a:lnTo>
                    <a:pt x="774" y="152"/>
                  </a:lnTo>
                  <a:lnTo>
                    <a:pt x="774" y="155"/>
                  </a:lnTo>
                  <a:lnTo>
                    <a:pt x="773" y="157"/>
                  </a:lnTo>
                  <a:lnTo>
                    <a:pt x="772" y="158"/>
                  </a:lnTo>
                  <a:lnTo>
                    <a:pt x="769" y="159"/>
                  </a:lnTo>
                  <a:lnTo>
                    <a:pt x="768" y="160"/>
                  </a:lnTo>
                  <a:lnTo>
                    <a:pt x="765" y="161"/>
                  </a:lnTo>
                  <a:lnTo>
                    <a:pt x="763" y="161"/>
                  </a:lnTo>
                  <a:lnTo>
                    <a:pt x="760" y="161"/>
                  </a:lnTo>
                  <a:lnTo>
                    <a:pt x="759" y="160"/>
                  </a:lnTo>
                  <a:lnTo>
                    <a:pt x="757" y="159"/>
                  </a:lnTo>
                  <a:lnTo>
                    <a:pt x="755" y="158"/>
                  </a:lnTo>
                  <a:lnTo>
                    <a:pt x="753" y="157"/>
                  </a:lnTo>
                  <a:lnTo>
                    <a:pt x="753" y="155"/>
                  </a:lnTo>
                  <a:lnTo>
                    <a:pt x="752" y="154"/>
                  </a:lnTo>
                  <a:lnTo>
                    <a:pt x="752" y="151"/>
                  </a:lnTo>
                  <a:lnTo>
                    <a:pt x="752" y="149"/>
                  </a:lnTo>
                  <a:lnTo>
                    <a:pt x="752" y="148"/>
                  </a:lnTo>
                  <a:lnTo>
                    <a:pt x="753" y="146"/>
                  </a:lnTo>
                  <a:close/>
                  <a:moveTo>
                    <a:pt x="779" y="110"/>
                  </a:moveTo>
                  <a:lnTo>
                    <a:pt x="779" y="110"/>
                  </a:lnTo>
                  <a:lnTo>
                    <a:pt x="780" y="109"/>
                  </a:lnTo>
                  <a:lnTo>
                    <a:pt x="783" y="108"/>
                  </a:lnTo>
                  <a:lnTo>
                    <a:pt x="784" y="107"/>
                  </a:lnTo>
                  <a:lnTo>
                    <a:pt x="786" y="105"/>
                  </a:lnTo>
                  <a:lnTo>
                    <a:pt x="789" y="105"/>
                  </a:lnTo>
                  <a:lnTo>
                    <a:pt x="791" y="107"/>
                  </a:lnTo>
                  <a:lnTo>
                    <a:pt x="793" y="107"/>
                  </a:lnTo>
                  <a:lnTo>
                    <a:pt x="795" y="108"/>
                  </a:lnTo>
                  <a:lnTo>
                    <a:pt x="796" y="109"/>
                  </a:lnTo>
                  <a:lnTo>
                    <a:pt x="799" y="110"/>
                  </a:lnTo>
                  <a:lnTo>
                    <a:pt x="800" y="112"/>
                  </a:lnTo>
                  <a:lnTo>
                    <a:pt x="800" y="113"/>
                  </a:lnTo>
                  <a:lnTo>
                    <a:pt x="800" y="115"/>
                  </a:lnTo>
                  <a:lnTo>
                    <a:pt x="800" y="118"/>
                  </a:lnTo>
                  <a:lnTo>
                    <a:pt x="800" y="120"/>
                  </a:lnTo>
                  <a:lnTo>
                    <a:pt x="799" y="122"/>
                  </a:lnTo>
                  <a:lnTo>
                    <a:pt x="798" y="123"/>
                  </a:lnTo>
                  <a:lnTo>
                    <a:pt x="795" y="124"/>
                  </a:lnTo>
                  <a:lnTo>
                    <a:pt x="794" y="126"/>
                  </a:lnTo>
                  <a:lnTo>
                    <a:pt x="791" y="127"/>
                  </a:lnTo>
                  <a:lnTo>
                    <a:pt x="789" y="127"/>
                  </a:lnTo>
                  <a:lnTo>
                    <a:pt x="786" y="127"/>
                  </a:lnTo>
                  <a:lnTo>
                    <a:pt x="785" y="126"/>
                  </a:lnTo>
                  <a:lnTo>
                    <a:pt x="783" y="124"/>
                  </a:lnTo>
                  <a:lnTo>
                    <a:pt x="780" y="123"/>
                  </a:lnTo>
                  <a:lnTo>
                    <a:pt x="779" y="121"/>
                  </a:lnTo>
                  <a:lnTo>
                    <a:pt x="778" y="120"/>
                  </a:lnTo>
                  <a:lnTo>
                    <a:pt x="778" y="118"/>
                  </a:lnTo>
                  <a:lnTo>
                    <a:pt x="777" y="117"/>
                  </a:lnTo>
                  <a:lnTo>
                    <a:pt x="778" y="114"/>
                  </a:lnTo>
                  <a:lnTo>
                    <a:pt x="778" y="112"/>
                  </a:lnTo>
                  <a:lnTo>
                    <a:pt x="779" y="110"/>
                  </a:lnTo>
                  <a:close/>
                  <a:moveTo>
                    <a:pt x="805" y="75"/>
                  </a:moveTo>
                  <a:lnTo>
                    <a:pt x="805" y="75"/>
                  </a:lnTo>
                  <a:lnTo>
                    <a:pt x="806" y="74"/>
                  </a:lnTo>
                  <a:lnTo>
                    <a:pt x="809" y="73"/>
                  </a:lnTo>
                  <a:lnTo>
                    <a:pt x="810" y="72"/>
                  </a:lnTo>
                  <a:lnTo>
                    <a:pt x="813" y="71"/>
                  </a:lnTo>
                  <a:lnTo>
                    <a:pt x="815" y="71"/>
                  </a:lnTo>
                  <a:lnTo>
                    <a:pt x="816" y="71"/>
                  </a:lnTo>
                  <a:lnTo>
                    <a:pt x="819" y="71"/>
                  </a:lnTo>
                  <a:lnTo>
                    <a:pt x="821" y="72"/>
                  </a:lnTo>
                  <a:lnTo>
                    <a:pt x="823" y="73"/>
                  </a:lnTo>
                  <a:lnTo>
                    <a:pt x="824" y="75"/>
                  </a:lnTo>
                  <a:lnTo>
                    <a:pt x="825" y="76"/>
                  </a:lnTo>
                  <a:lnTo>
                    <a:pt x="826" y="79"/>
                  </a:lnTo>
                  <a:lnTo>
                    <a:pt x="826" y="81"/>
                  </a:lnTo>
                  <a:lnTo>
                    <a:pt x="826" y="83"/>
                  </a:lnTo>
                  <a:lnTo>
                    <a:pt x="825" y="84"/>
                  </a:lnTo>
                  <a:lnTo>
                    <a:pt x="824" y="86"/>
                  </a:lnTo>
                  <a:lnTo>
                    <a:pt x="823" y="89"/>
                  </a:lnTo>
                  <a:lnTo>
                    <a:pt x="821" y="90"/>
                  </a:lnTo>
                  <a:lnTo>
                    <a:pt x="819" y="91"/>
                  </a:lnTo>
                  <a:lnTo>
                    <a:pt x="818" y="92"/>
                  </a:lnTo>
                  <a:lnTo>
                    <a:pt x="815" y="92"/>
                  </a:lnTo>
                  <a:lnTo>
                    <a:pt x="813" y="92"/>
                  </a:lnTo>
                  <a:lnTo>
                    <a:pt x="810" y="91"/>
                  </a:lnTo>
                  <a:lnTo>
                    <a:pt x="808" y="90"/>
                  </a:lnTo>
                  <a:lnTo>
                    <a:pt x="806" y="89"/>
                  </a:lnTo>
                  <a:lnTo>
                    <a:pt x="805" y="86"/>
                  </a:lnTo>
                  <a:lnTo>
                    <a:pt x="804" y="85"/>
                  </a:lnTo>
                  <a:lnTo>
                    <a:pt x="803" y="83"/>
                  </a:lnTo>
                  <a:lnTo>
                    <a:pt x="803" y="81"/>
                  </a:lnTo>
                  <a:lnTo>
                    <a:pt x="804" y="79"/>
                  </a:lnTo>
                  <a:lnTo>
                    <a:pt x="804" y="77"/>
                  </a:lnTo>
                  <a:lnTo>
                    <a:pt x="805" y="75"/>
                  </a:lnTo>
                  <a:close/>
                  <a:moveTo>
                    <a:pt x="831" y="40"/>
                  </a:moveTo>
                  <a:lnTo>
                    <a:pt x="831" y="40"/>
                  </a:lnTo>
                  <a:lnTo>
                    <a:pt x="833" y="39"/>
                  </a:lnTo>
                  <a:lnTo>
                    <a:pt x="834" y="37"/>
                  </a:lnTo>
                  <a:lnTo>
                    <a:pt x="836" y="37"/>
                  </a:lnTo>
                  <a:lnTo>
                    <a:pt x="838" y="36"/>
                  </a:lnTo>
                  <a:lnTo>
                    <a:pt x="840" y="36"/>
                  </a:lnTo>
                  <a:lnTo>
                    <a:pt x="843" y="36"/>
                  </a:lnTo>
                  <a:lnTo>
                    <a:pt x="845" y="36"/>
                  </a:lnTo>
                  <a:lnTo>
                    <a:pt x="847" y="37"/>
                  </a:lnTo>
                  <a:lnTo>
                    <a:pt x="849" y="38"/>
                  </a:lnTo>
                  <a:lnTo>
                    <a:pt x="850" y="40"/>
                  </a:lnTo>
                  <a:lnTo>
                    <a:pt x="851" y="42"/>
                  </a:lnTo>
                  <a:lnTo>
                    <a:pt x="852" y="44"/>
                  </a:lnTo>
                  <a:lnTo>
                    <a:pt x="852" y="46"/>
                  </a:lnTo>
                  <a:lnTo>
                    <a:pt x="852" y="48"/>
                  </a:lnTo>
                  <a:lnTo>
                    <a:pt x="851" y="49"/>
                  </a:lnTo>
                  <a:lnTo>
                    <a:pt x="850" y="52"/>
                  </a:lnTo>
                  <a:lnTo>
                    <a:pt x="849" y="53"/>
                  </a:lnTo>
                  <a:lnTo>
                    <a:pt x="846" y="55"/>
                  </a:lnTo>
                  <a:lnTo>
                    <a:pt x="845" y="56"/>
                  </a:lnTo>
                  <a:lnTo>
                    <a:pt x="843" y="56"/>
                  </a:lnTo>
                  <a:lnTo>
                    <a:pt x="841" y="56"/>
                  </a:lnTo>
                  <a:lnTo>
                    <a:pt x="839" y="56"/>
                  </a:lnTo>
                  <a:lnTo>
                    <a:pt x="836" y="56"/>
                  </a:lnTo>
                  <a:lnTo>
                    <a:pt x="834" y="55"/>
                  </a:lnTo>
                  <a:lnTo>
                    <a:pt x="833" y="54"/>
                  </a:lnTo>
                  <a:lnTo>
                    <a:pt x="831" y="52"/>
                  </a:lnTo>
                  <a:lnTo>
                    <a:pt x="830" y="51"/>
                  </a:lnTo>
                  <a:lnTo>
                    <a:pt x="829" y="48"/>
                  </a:lnTo>
                  <a:lnTo>
                    <a:pt x="829" y="46"/>
                  </a:lnTo>
                  <a:lnTo>
                    <a:pt x="830" y="44"/>
                  </a:lnTo>
                  <a:lnTo>
                    <a:pt x="830" y="43"/>
                  </a:lnTo>
                  <a:lnTo>
                    <a:pt x="831" y="40"/>
                  </a:lnTo>
                  <a:close/>
                  <a:moveTo>
                    <a:pt x="856" y="6"/>
                  </a:moveTo>
                  <a:lnTo>
                    <a:pt x="856" y="6"/>
                  </a:lnTo>
                  <a:lnTo>
                    <a:pt x="857" y="3"/>
                  </a:lnTo>
                  <a:lnTo>
                    <a:pt x="860" y="2"/>
                  </a:lnTo>
                  <a:lnTo>
                    <a:pt x="861" y="1"/>
                  </a:lnTo>
                  <a:lnTo>
                    <a:pt x="864" y="1"/>
                  </a:lnTo>
                  <a:lnTo>
                    <a:pt x="866" y="0"/>
                  </a:lnTo>
                  <a:lnTo>
                    <a:pt x="869" y="1"/>
                  </a:lnTo>
                  <a:lnTo>
                    <a:pt x="870" y="1"/>
                  </a:lnTo>
                  <a:lnTo>
                    <a:pt x="872" y="2"/>
                  </a:lnTo>
                  <a:lnTo>
                    <a:pt x="875" y="3"/>
                  </a:lnTo>
                  <a:lnTo>
                    <a:pt x="876" y="6"/>
                  </a:lnTo>
                  <a:lnTo>
                    <a:pt x="877" y="7"/>
                  </a:lnTo>
                  <a:lnTo>
                    <a:pt x="879" y="9"/>
                  </a:lnTo>
                  <a:lnTo>
                    <a:pt x="879" y="11"/>
                  </a:lnTo>
                  <a:lnTo>
                    <a:pt x="879" y="14"/>
                  </a:lnTo>
                  <a:lnTo>
                    <a:pt x="877" y="15"/>
                  </a:lnTo>
                  <a:lnTo>
                    <a:pt x="876" y="17"/>
                  </a:lnTo>
                  <a:lnTo>
                    <a:pt x="875" y="18"/>
                  </a:lnTo>
                  <a:lnTo>
                    <a:pt x="872" y="19"/>
                  </a:lnTo>
                  <a:lnTo>
                    <a:pt x="871" y="20"/>
                  </a:lnTo>
                  <a:lnTo>
                    <a:pt x="869" y="21"/>
                  </a:lnTo>
                  <a:lnTo>
                    <a:pt x="866" y="21"/>
                  </a:lnTo>
                  <a:lnTo>
                    <a:pt x="864" y="21"/>
                  </a:lnTo>
                  <a:lnTo>
                    <a:pt x="862" y="21"/>
                  </a:lnTo>
                  <a:lnTo>
                    <a:pt x="860" y="20"/>
                  </a:lnTo>
                  <a:lnTo>
                    <a:pt x="859" y="19"/>
                  </a:lnTo>
                  <a:lnTo>
                    <a:pt x="857" y="17"/>
                  </a:lnTo>
                  <a:lnTo>
                    <a:pt x="856" y="16"/>
                  </a:lnTo>
                  <a:lnTo>
                    <a:pt x="855" y="14"/>
                  </a:lnTo>
                  <a:lnTo>
                    <a:pt x="855" y="11"/>
                  </a:lnTo>
                  <a:lnTo>
                    <a:pt x="855" y="9"/>
                  </a:lnTo>
                  <a:lnTo>
                    <a:pt x="855" y="8"/>
                  </a:lnTo>
                  <a:lnTo>
                    <a:pt x="856" y="6"/>
                  </a:lnTo>
                  <a:close/>
                </a:path>
              </a:pathLst>
            </a:custGeom>
            <a:solidFill>
              <a:srgbClr val="A50021"/>
            </a:solidFill>
            <a:ln w="1588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Rectangle 9"/>
            <p:cNvSpPr>
              <a:spLocks noChangeArrowheads="1"/>
            </p:cNvSpPr>
            <p:nvPr/>
          </p:nvSpPr>
          <p:spPr bwMode="auto">
            <a:xfrm>
              <a:off x="2411" y="2935"/>
              <a:ext cx="92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Garamond" charset="0"/>
                </a:rPr>
                <a:t>Days Since Treatment</a:t>
              </a:r>
              <a:endParaRPr lang="en-US" sz="2000">
                <a:latin typeface="Garamond" charset="0"/>
              </a:endParaRPr>
            </a:p>
          </p:txBody>
        </p:sp>
        <p:sp>
          <p:nvSpPr>
            <p:cNvPr id="33807" name="Line 10"/>
            <p:cNvSpPr>
              <a:spLocks noChangeShapeType="1"/>
            </p:cNvSpPr>
            <p:nvPr/>
          </p:nvSpPr>
          <p:spPr bwMode="auto">
            <a:xfrm>
              <a:off x="1650" y="935"/>
              <a:ext cx="1" cy="179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Line 11"/>
            <p:cNvSpPr>
              <a:spLocks noChangeShapeType="1"/>
            </p:cNvSpPr>
            <p:nvPr/>
          </p:nvSpPr>
          <p:spPr bwMode="auto">
            <a:xfrm>
              <a:off x="1650" y="2728"/>
              <a:ext cx="2926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Line 12"/>
            <p:cNvSpPr>
              <a:spLocks noChangeShapeType="1"/>
            </p:cNvSpPr>
            <p:nvPr/>
          </p:nvSpPr>
          <p:spPr bwMode="auto">
            <a:xfrm>
              <a:off x="1595" y="974"/>
              <a:ext cx="12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Line 13"/>
            <p:cNvSpPr>
              <a:spLocks noChangeShapeType="1"/>
            </p:cNvSpPr>
            <p:nvPr/>
          </p:nvSpPr>
          <p:spPr bwMode="auto">
            <a:xfrm>
              <a:off x="1588" y="1271"/>
              <a:ext cx="12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14"/>
            <p:cNvSpPr>
              <a:spLocks noChangeShapeType="1"/>
            </p:cNvSpPr>
            <p:nvPr/>
          </p:nvSpPr>
          <p:spPr bwMode="auto">
            <a:xfrm>
              <a:off x="1588" y="1551"/>
              <a:ext cx="12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15"/>
            <p:cNvSpPr>
              <a:spLocks noChangeShapeType="1"/>
            </p:cNvSpPr>
            <p:nvPr/>
          </p:nvSpPr>
          <p:spPr bwMode="auto">
            <a:xfrm>
              <a:off x="1588" y="1832"/>
              <a:ext cx="12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16"/>
            <p:cNvSpPr>
              <a:spLocks noChangeShapeType="1"/>
            </p:cNvSpPr>
            <p:nvPr/>
          </p:nvSpPr>
          <p:spPr bwMode="auto">
            <a:xfrm>
              <a:off x="1584" y="2126"/>
              <a:ext cx="12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4" name="Line 17"/>
            <p:cNvSpPr>
              <a:spLocks noChangeShapeType="1"/>
            </p:cNvSpPr>
            <p:nvPr/>
          </p:nvSpPr>
          <p:spPr bwMode="auto">
            <a:xfrm>
              <a:off x="1611" y="2448"/>
              <a:ext cx="12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Rectangle 18"/>
            <p:cNvSpPr>
              <a:spLocks noChangeArrowheads="1"/>
            </p:cNvSpPr>
            <p:nvPr/>
          </p:nvSpPr>
          <p:spPr bwMode="auto">
            <a:xfrm>
              <a:off x="1946" y="2813"/>
              <a:ext cx="133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Garamond" charset="0"/>
                </a:rPr>
                <a:t>20        40       60        80       100       120    </a:t>
              </a:r>
              <a:endParaRPr lang="en-US" sz="2000">
                <a:latin typeface="Garamond" charset="0"/>
              </a:endParaRPr>
            </a:p>
          </p:txBody>
        </p:sp>
        <p:sp>
          <p:nvSpPr>
            <p:cNvPr id="33816" name="Rectangle 19"/>
            <p:cNvSpPr>
              <a:spLocks noChangeArrowheads="1"/>
            </p:cNvSpPr>
            <p:nvPr/>
          </p:nvSpPr>
          <p:spPr bwMode="auto">
            <a:xfrm>
              <a:off x="3814" y="2813"/>
              <a:ext cx="62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Garamond" charset="0"/>
                </a:rPr>
                <a:t>140      160       180</a:t>
              </a:r>
              <a:endParaRPr lang="en-US" sz="2000">
                <a:latin typeface="Garamond" charset="0"/>
              </a:endParaRPr>
            </a:p>
          </p:txBody>
        </p:sp>
        <p:sp>
          <p:nvSpPr>
            <p:cNvPr id="33817" name="Line 20"/>
            <p:cNvSpPr>
              <a:spLocks noChangeShapeType="1"/>
            </p:cNvSpPr>
            <p:nvPr/>
          </p:nvSpPr>
          <p:spPr bwMode="auto">
            <a:xfrm>
              <a:off x="1650" y="1569"/>
              <a:ext cx="311" cy="1121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8" name="Line 21"/>
            <p:cNvSpPr>
              <a:spLocks noChangeShapeType="1"/>
            </p:cNvSpPr>
            <p:nvPr/>
          </p:nvSpPr>
          <p:spPr bwMode="auto">
            <a:xfrm flipV="1">
              <a:off x="1961" y="2606"/>
              <a:ext cx="1498" cy="8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9" name="Line 22"/>
            <p:cNvSpPr>
              <a:spLocks noChangeShapeType="1"/>
            </p:cNvSpPr>
            <p:nvPr/>
          </p:nvSpPr>
          <p:spPr bwMode="auto">
            <a:xfrm flipV="1">
              <a:off x="3455" y="897"/>
              <a:ext cx="934" cy="1681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Freeform 23"/>
            <p:cNvSpPr>
              <a:spLocks noEditPoints="1"/>
            </p:cNvSpPr>
            <p:nvPr/>
          </p:nvSpPr>
          <p:spPr bwMode="auto">
            <a:xfrm>
              <a:off x="1639" y="1559"/>
              <a:ext cx="320" cy="950"/>
            </a:xfrm>
            <a:custGeom>
              <a:avLst/>
              <a:gdLst>
                <a:gd name="T0" fmla="*/ 6 w 320"/>
                <a:gd name="T1" fmla="*/ 20 h 950"/>
                <a:gd name="T2" fmla="*/ 11 w 320"/>
                <a:gd name="T3" fmla="*/ 0 h 950"/>
                <a:gd name="T4" fmla="*/ 35 w 320"/>
                <a:gd name="T5" fmla="*/ 56 h 950"/>
                <a:gd name="T6" fmla="*/ 12 w 320"/>
                <a:gd name="T7" fmla="*/ 52 h 950"/>
                <a:gd name="T8" fmla="*/ 35 w 320"/>
                <a:gd name="T9" fmla="*/ 46 h 950"/>
                <a:gd name="T10" fmla="*/ 36 w 320"/>
                <a:gd name="T11" fmla="*/ 102 h 950"/>
                <a:gd name="T12" fmla="*/ 31 w 320"/>
                <a:gd name="T13" fmla="*/ 82 h 950"/>
                <a:gd name="T14" fmla="*/ 62 w 320"/>
                <a:gd name="T15" fmla="*/ 134 h 950"/>
                <a:gd name="T16" fmla="*/ 38 w 320"/>
                <a:gd name="T17" fmla="*/ 135 h 950"/>
                <a:gd name="T18" fmla="*/ 57 w 320"/>
                <a:gd name="T19" fmla="*/ 124 h 950"/>
                <a:gd name="T20" fmla="*/ 66 w 320"/>
                <a:gd name="T21" fmla="*/ 182 h 950"/>
                <a:gd name="T22" fmla="*/ 53 w 320"/>
                <a:gd name="T23" fmla="*/ 165 h 950"/>
                <a:gd name="T24" fmla="*/ 87 w 320"/>
                <a:gd name="T25" fmla="*/ 210 h 950"/>
                <a:gd name="T26" fmla="*/ 67 w 320"/>
                <a:gd name="T27" fmla="*/ 219 h 950"/>
                <a:gd name="T28" fmla="*/ 79 w 320"/>
                <a:gd name="T29" fmla="*/ 202 h 950"/>
                <a:gd name="T30" fmla="*/ 96 w 320"/>
                <a:gd name="T31" fmla="*/ 261 h 950"/>
                <a:gd name="T32" fmla="*/ 77 w 320"/>
                <a:gd name="T33" fmla="*/ 250 h 950"/>
                <a:gd name="T34" fmla="*/ 99 w 320"/>
                <a:gd name="T35" fmla="*/ 250 h 950"/>
                <a:gd name="T36" fmla="*/ 96 w 320"/>
                <a:gd name="T37" fmla="*/ 303 h 950"/>
                <a:gd name="T38" fmla="*/ 101 w 320"/>
                <a:gd name="T39" fmla="*/ 283 h 950"/>
                <a:gd name="T40" fmla="*/ 124 w 320"/>
                <a:gd name="T41" fmla="*/ 339 h 950"/>
                <a:gd name="T42" fmla="*/ 103 w 320"/>
                <a:gd name="T43" fmla="*/ 334 h 950"/>
                <a:gd name="T44" fmla="*/ 124 w 320"/>
                <a:gd name="T45" fmla="*/ 329 h 950"/>
                <a:gd name="T46" fmla="*/ 126 w 320"/>
                <a:gd name="T47" fmla="*/ 385 h 950"/>
                <a:gd name="T48" fmla="*/ 122 w 320"/>
                <a:gd name="T49" fmla="*/ 366 h 950"/>
                <a:gd name="T50" fmla="*/ 152 w 320"/>
                <a:gd name="T51" fmla="*/ 416 h 950"/>
                <a:gd name="T52" fmla="*/ 129 w 320"/>
                <a:gd name="T53" fmla="*/ 417 h 950"/>
                <a:gd name="T54" fmla="*/ 148 w 320"/>
                <a:gd name="T55" fmla="*/ 406 h 950"/>
                <a:gd name="T56" fmla="*/ 157 w 320"/>
                <a:gd name="T57" fmla="*/ 465 h 950"/>
                <a:gd name="T58" fmla="*/ 144 w 320"/>
                <a:gd name="T59" fmla="*/ 448 h 950"/>
                <a:gd name="T60" fmla="*/ 177 w 320"/>
                <a:gd name="T61" fmla="*/ 492 h 950"/>
                <a:gd name="T62" fmla="*/ 157 w 320"/>
                <a:gd name="T63" fmla="*/ 501 h 950"/>
                <a:gd name="T64" fmla="*/ 169 w 320"/>
                <a:gd name="T65" fmla="*/ 485 h 950"/>
                <a:gd name="T66" fmla="*/ 185 w 320"/>
                <a:gd name="T67" fmla="*/ 544 h 950"/>
                <a:gd name="T68" fmla="*/ 168 w 320"/>
                <a:gd name="T69" fmla="*/ 533 h 950"/>
                <a:gd name="T70" fmla="*/ 190 w 320"/>
                <a:gd name="T71" fmla="*/ 533 h 950"/>
                <a:gd name="T72" fmla="*/ 187 w 320"/>
                <a:gd name="T73" fmla="*/ 585 h 950"/>
                <a:gd name="T74" fmla="*/ 190 w 320"/>
                <a:gd name="T75" fmla="*/ 566 h 950"/>
                <a:gd name="T76" fmla="*/ 215 w 320"/>
                <a:gd name="T77" fmla="*/ 622 h 950"/>
                <a:gd name="T78" fmla="*/ 193 w 320"/>
                <a:gd name="T79" fmla="*/ 618 h 950"/>
                <a:gd name="T80" fmla="*/ 214 w 320"/>
                <a:gd name="T81" fmla="*/ 612 h 950"/>
                <a:gd name="T82" fmla="*/ 215 w 320"/>
                <a:gd name="T83" fmla="*/ 668 h 950"/>
                <a:gd name="T84" fmla="*/ 211 w 320"/>
                <a:gd name="T85" fmla="*/ 648 h 950"/>
                <a:gd name="T86" fmla="*/ 241 w 320"/>
                <a:gd name="T87" fmla="*/ 699 h 950"/>
                <a:gd name="T88" fmla="*/ 219 w 320"/>
                <a:gd name="T89" fmla="*/ 701 h 950"/>
                <a:gd name="T90" fmla="*/ 238 w 320"/>
                <a:gd name="T91" fmla="*/ 689 h 950"/>
                <a:gd name="T92" fmla="*/ 246 w 320"/>
                <a:gd name="T93" fmla="*/ 748 h 950"/>
                <a:gd name="T94" fmla="*/ 234 w 320"/>
                <a:gd name="T95" fmla="*/ 731 h 950"/>
                <a:gd name="T96" fmla="*/ 267 w 320"/>
                <a:gd name="T97" fmla="*/ 776 h 950"/>
                <a:gd name="T98" fmla="*/ 246 w 320"/>
                <a:gd name="T99" fmla="*/ 785 h 950"/>
                <a:gd name="T100" fmla="*/ 259 w 320"/>
                <a:gd name="T101" fmla="*/ 768 h 950"/>
                <a:gd name="T102" fmla="*/ 276 w 320"/>
                <a:gd name="T103" fmla="*/ 827 h 950"/>
                <a:gd name="T104" fmla="*/ 258 w 320"/>
                <a:gd name="T105" fmla="*/ 816 h 950"/>
                <a:gd name="T106" fmla="*/ 292 w 320"/>
                <a:gd name="T107" fmla="*/ 856 h 950"/>
                <a:gd name="T108" fmla="*/ 274 w 320"/>
                <a:gd name="T109" fmla="*/ 868 h 950"/>
                <a:gd name="T110" fmla="*/ 284 w 320"/>
                <a:gd name="T111" fmla="*/ 849 h 950"/>
                <a:gd name="T112" fmla="*/ 304 w 320"/>
                <a:gd name="T113" fmla="*/ 907 h 950"/>
                <a:gd name="T114" fmla="*/ 282 w 320"/>
                <a:gd name="T115" fmla="*/ 898 h 950"/>
                <a:gd name="T116" fmla="*/ 306 w 320"/>
                <a:gd name="T117" fmla="*/ 897 h 950"/>
                <a:gd name="T118" fmla="*/ 305 w 320"/>
                <a:gd name="T119" fmla="*/ 950 h 950"/>
                <a:gd name="T120" fmla="*/ 305 w 320"/>
                <a:gd name="T121" fmla="*/ 930 h 9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0"/>
                <a:gd name="T184" fmla="*/ 0 h 950"/>
                <a:gd name="T185" fmla="*/ 320 w 320"/>
                <a:gd name="T186" fmla="*/ 950 h 95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0" h="950">
                  <a:moveTo>
                    <a:pt x="22" y="8"/>
                  </a:moveTo>
                  <a:lnTo>
                    <a:pt x="22" y="8"/>
                  </a:lnTo>
                  <a:lnTo>
                    <a:pt x="23" y="10"/>
                  </a:lnTo>
                  <a:lnTo>
                    <a:pt x="23" y="13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1" y="17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5" y="20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2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2" y="8"/>
                  </a:lnTo>
                  <a:close/>
                  <a:moveTo>
                    <a:pt x="36" y="48"/>
                  </a:moveTo>
                  <a:lnTo>
                    <a:pt x="36" y="48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5" y="56"/>
                  </a:lnTo>
                  <a:lnTo>
                    <a:pt x="33" y="57"/>
                  </a:lnTo>
                  <a:lnTo>
                    <a:pt x="31" y="60"/>
                  </a:lnTo>
                  <a:lnTo>
                    <a:pt x="30" y="60"/>
                  </a:lnTo>
                  <a:lnTo>
                    <a:pt x="27" y="61"/>
                  </a:lnTo>
                  <a:lnTo>
                    <a:pt x="25" y="62"/>
                  </a:lnTo>
                  <a:lnTo>
                    <a:pt x="22" y="62"/>
                  </a:lnTo>
                  <a:lnTo>
                    <a:pt x="21" y="61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3" y="54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3" y="48"/>
                  </a:lnTo>
                  <a:lnTo>
                    <a:pt x="13" y="46"/>
                  </a:lnTo>
                  <a:lnTo>
                    <a:pt x="15" y="44"/>
                  </a:lnTo>
                  <a:lnTo>
                    <a:pt x="17" y="43"/>
                  </a:lnTo>
                  <a:lnTo>
                    <a:pt x="18" y="42"/>
                  </a:lnTo>
                  <a:lnTo>
                    <a:pt x="21" y="41"/>
                  </a:lnTo>
                  <a:lnTo>
                    <a:pt x="23" y="41"/>
                  </a:lnTo>
                  <a:lnTo>
                    <a:pt x="26" y="41"/>
                  </a:lnTo>
                  <a:lnTo>
                    <a:pt x="27" y="41"/>
                  </a:lnTo>
                  <a:lnTo>
                    <a:pt x="30" y="42"/>
                  </a:lnTo>
                  <a:lnTo>
                    <a:pt x="32" y="43"/>
                  </a:lnTo>
                  <a:lnTo>
                    <a:pt x="33" y="45"/>
                  </a:lnTo>
                  <a:lnTo>
                    <a:pt x="35" y="46"/>
                  </a:lnTo>
                  <a:lnTo>
                    <a:pt x="36" y="48"/>
                  </a:lnTo>
                  <a:close/>
                  <a:moveTo>
                    <a:pt x="48" y="89"/>
                  </a:moveTo>
                  <a:lnTo>
                    <a:pt x="48" y="89"/>
                  </a:lnTo>
                  <a:lnTo>
                    <a:pt x="48" y="91"/>
                  </a:lnTo>
                  <a:lnTo>
                    <a:pt x="48" y="93"/>
                  </a:lnTo>
                  <a:lnTo>
                    <a:pt x="48" y="94"/>
                  </a:lnTo>
                  <a:lnTo>
                    <a:pt x="47" y="97"/>
                  </a:lnTo>
                  <a:lnTo>
                    <a:pt x="46" y="98"/>
                  </a:lnTo>
                  <a:lnTo>
                    <a:pt x="43" y="100"/>
                  </a:lnTo>
                  <a:lnTo>
                    <a:pt x="42" y="100"/>
                  </a:lnTo>
                  <a:lnTo>
                    <a:pt x="40" y="101"/>
                  </a:lnTo>
                  <a:lnTo>
                    <a:pt x="37" y="102"/>
                  </a:lnTo>
                  <a:lnTo>
                    <a:pt x="36" y="102"/>
                  </a:lnTo>
                  <a:lnTo>
                    <a:pt x="33" y="101"/>
                  </a:lnTo>
                  <a:lnTo>
                    <a:pt x="31" y="101"/>
                  </a:lnTo>
                  <a:lnTo>
                    <a:pt x="30" y="100"/>
                  </a:lnTo>
                  <a:lnTo>
                    <a:pt x="28" y="98"/>
                  </a:lnTo>
                  <a:lnTo>
                    <a:pt x="27" y="97"/>
                  </a:lnTo>
                  <a:lnTo>
                    <a:pt x="26" y="94"/>
                  </a:lnTo>
                  <a:lnTo>
                    <a:pt x="25" y="92"/>
                  </a:lnTo>
                  <a:lnTo>
                    <a:pt x="25" y="90"/>
                  </a:lnTo>
                  <a:lnTo>
                    <a:pt x="26" y="89"/>
                  </a:lnTo>
                  <a:lnTo>
                    <a:pt x="26" y="87"/>
                  </a:lnTo>
                  <a:lnTo>
                    <a:pt x="27" y="84"/>
                  </a:lnTo>
                  <a:lnTo>
                    <a:pt x="30" y="83"/>
                  </a:lnTo>
                  <a:lnTo>
                    <a:pt x="31" y="82"/>
                  </a:lnTo>
                  <a:lnTo>
                    <a:pt x="33" y="81"/>
                  </a:lnTo>
                  <a:lnTo>
                    <a:pt x="36" y="81"/>
                  </a:lnTo>
                  <a:lnTo>
                    <a:pt x="38" y="81"/>
                  </a:lnTo>
                  <a:lnTo>
                    <a:pt x="40" y="81"/>
                  </a:lnTo>
                  <a:lnTo>
                    <a:pt x="42" y="82"/>
                  </a:lnTo>
                  <a:lnTo>
                    <a:pt x="45" y="83"/>
                  </a:lnTo>
                  <a:lnTo>
                    <a:pt x="46" y="85"/>
                  </a:lnTo>
                  <a:lnTo>
                    <a:pt x="47" y="87"/>
                  </a:lnTo>
                  <a:lnTo>
                    <a:pt x="48" y="89"/>
                  </a:lnTo>
                  <a:close/>
                  <a:moveTo>
                    <a:pt x="61" y="129"/>
                  </a:moveTo>
                  <a:lnTo>
                    <a:pt x="61" y="129"/>
                  </a:lnTo>
                  <a:lnTo>
                    <a:pt x="62" y="131"/>
                  </a:lnTo>
                  <a:lnTo>
                    <a:pt x="62" y="134"/>
                  </a:lnTo>
                  <a:lnTo>
                    <a:pt x="61" y="135"/>
                  </a:lnTo>
                  <a:lnTo>
                    <a:pt x="61" y="137"/>
                  </a:lnTo>
                  <a:lnTo>
                    <a:pt x="60" y="138"/>
                  </a:lnTo>
                  <a:lnTo>
                    <a:pt x="57" y="140"/>
                  </a:lnTo>
                  <a:lnTo>
                    <a:pt x="56" y="140"/>
                  </a:lnTo>
                  <a:lnTo>
                    <a:pt x="53" y="141"/>
                  </a:lnTo>
                  <a:lnTo>
                    <a:pt x="51" y="143"/>
                  </a:lnTo>
                  <a:lnTo>
                    <a:pt x="48" y="143"/>
                  </a:lnTo>
                  <a:lnTo>
                    <a:pt x="47" y="141"/>
                  </a:lnTo>
                  <a:lnTo>
                    <a:pt x="45" y="141"/>
                  </a:lnTo>
                  <a:lnTo>
                    <a:pt x="42" y="140"/>
                  </a:lnTo>
                  <a:lnTo>
                    <a:pt x="41" y="138"/>
                  </a:lnTo>
                  <a:lnTo>
                    <a:pt x="40" y="137"/>
                  </a:lnTo>
                  <a:lnTo>
                    <a:pt x="38" y="135"/>
                  </a:lnTo>
                  <a:lnTo>
                    <a:pt x="38" y="132"/>
                  </a:lnTo>
                  <a:lnTo>
                    <a:pt x="38" y="130"/>
                  </a:lnTo>
                  <a:lnTo>
                    <a:pt x="38" y="129"/>
                  </a:lnTo>
                  <a:lnTo>
                    <a:pt x="40" y="127"/>
                  </a:lnTo>
                  <a:lnTo>
                    <a:pt x="41" y="125"/>
                  </a:lnTo>
                  <a:lnTo>
                    <a:pt x="43" y="124"/>
                  </a:lnTo>
                  <a:lnTo>
                    <a:pt x="45" y="122"/>
                  </a:lnTo>
                  <a:lnTo>
                    <a:pt x="47" y="121"/>
                  </a:lnTo>
                  <a:lnTo>
                    <a:pt x="50" y="121"/>
                  </a:lnTo>
                  <a:lnTo>
                    <a:pt x="52" y="121"/>
                  </a:lnTo>
                  <a:lnTo>
                    <a:pt x="53" y="121"/>
                  </a:lnTo>
                  <a:lnTo>
                    <a:pt x="56" y="122"/>
                  </a:lnTo>
                  <a:lnTo>
                    <a:pt x="57" y="124"/>
                  </a:lnTo>
                  <a:lnTo>
                    <a:pt x="60" y="126"/>
                  </a:lnTo>
                  <a:lnTo>
                    <a:pt x="60" y="127"/>
                  </a:lnTo>
                  <a:lnTo>
                    <a:pt x="61" y="129"/>
                  </a:lnTo>
                  <a:close/>
                  <a:moveTo>
                    <a:pt x="74" y="169"/>
                  </a:moveTo>
                  <a:lnTo>
                    <a:pt x="74" y="169"/>
                  </a:lnTo>
                  <a:lnTo>
                    <a:pt x="74" y="172"/>
                  </a:lnTo>
                  <a:lnTo>
                    <a:pt x="74" y="174"/>
                  </a:lnTo>
                  <a:lnTo>
                    <a:pt x="74" y="175"/>
                  </a:lnTo>
                  <a:lnTo>
                    <a:pt x="73" y="177"/>
                  </a:lnTo>
                  <a:lnTo>
                    <a:pt x="72" y="178"/>
                  </a:lnTo>
                  <a:lnTo>
                    <a:pt x="70" y="181"/>
                  </a:lnTo>
                  <a:lnTo>
                    <a:pt x="68" y="181"/>
                  </a:lnTo>
                  <a:lnTo>
                    <a:pt x="66" y="182"/>
                  </a:lnTo>
                  <a:lnTo>
                    <a:pt x="63" y="183"/>
                  </a:lnTo>
                  <a:lnTo>
                    <a:pt x="61" y="183"/>
                  </a:lnTo>
                  <a:lnTo>
                    <a:pt x="60" y="182"/>
                  </a:lnTo>
                  <a:lnTo>
                    <a:pt x="57" y="182"/>
                  </a:lnTo>
                  <a:lnTo>
                    <a:pt x="56" y="181"/>
                  </a:lnTo>
                  <a:lnTo>
                    <a:pt x="53" y="178"/>
                  </a:lnTo>
                  <a:lnTo>
                    <a:pt x="53" y="177"/>
                  </a:lnTo>
                  <a:lnTo>
                    <a:pt x="52" y="175"/>
                  </a:lnTo>
                  <a:lnTo>
                    <a:pt x="51" y="173"/>
                  </a:lnTo>
                  <a:lnTo>
                    <a:pt x="51" y="171"/>
                  </a:lnTo>
                  <a:lnTo>
                    <a:pt x="52" y="169"/>
                  </a:lnTo>
                  <a:lnTo>
                    <a:pt x="52" y="167"/>
                  </a:lnTo>
                  <a:lnTo>
                    <a:pt x="53" y="165"/>
                  </a:lnTo>
                  <a:lnTo>
                    <a:pt x="56" y="164"/>
                  </a:lnTo>
                  <a:lnTo>
                    <a:pt x="57" y="163"/>
                  </a:lnTo>
                  <a:lnTo>
                    <a:pt x="60" y="162"/>
                  </a:lnTo>
                  <a:lnTo>
                    <a:pt x="62" y="162"/>
                  </a:lnTo>
                  <a:lnTo>
                    <a:pt x="65" y="162"/>
                  </a:lnTo>
                  <a:lnTo>
                    <a:pt x="66" y="162"/>
                  </a:lnTo>
                  <a:lnTo>
                    <a:pt x="68" y="163"/>
                  </a:lnTo>
                  <a:lnTo>
                    <a:pt x="71" y="164"/>
                  </a:lnTo>
                  <a:lnTo>
                    <a:pt x="72" y="166"/>
                  </a:lnTo>
                  <a:lnTo>
                    <a:pt x="73" y="167"/>
                  </a:lnTo>
                  <a:lnTo>
                    <a:pt x="74" y="169"/>
                  </a:lnTo>
                  <a:close/>
                  <a:moveTo>
                    <a:pt x="87" y="210"/>
                  </a:moveTo>
                  <a:lnTo>
                    <a:pt x="87" y="210"/>
                  </a:lnTo>
                  <a:lnTo>
                    <a:pt x="87" y="212"/>
                  </a:lnTo>
                  <a:lnTo>
                    <a:pt x="87" y="214"/>
                  </a:lnTo>
                  <a:lnTo>
                    <a:pt x="87" y="215"/>
                  </a:lnTo>
                  <a:lnTo>
                    <a:pt x="86" y="218"/>
                  </a:lnTo>
                  <a:lnTo>
                    <a:pt x="84" y="219"/>
                  </a:lnTo>
                  <a:lnTo>
                    <a:pt x="83" y="221"/>
                  </a:lnTo>
                  <a:lnTo>
                    <a:pt x="81" y="221"/>
                  </a:lnTo>
                  <a:lnTo>
                    <a:pt x="79" y="222"/>
                  </a:lnTo>
                  <a:lnTo>
                    <a:pt x="77" y="223"/>
                  </a:lnTo>
                  <a:lnTo>
                    <a:pt x="74" y="223"/>
                  </a:lnTo>
                  <a:lnTo>
                    <a:pt x="72" y="222"/>
                  </a:lnTo>
                  <a:lnTo>
                    <a:pt x="71" y="222"/>
                  </a:lnTo>
                  <a:lnTo>
                    <a:pt x="68" y="221"/>
                  </a:lnTo>
                  <a:lnTo>
                    <a:pt x="67" y="219"/>
                  </a:lnTo>
                  <a:lnTo>
                    <a:pt x="66" y="218"/>
                  </a:lnTo>
                  <a:lnTo>
                    <a:pt x="65" y="215"/>
                  </a:lnTo>
                  <a:lnTo>
                    <a:pt x="63" y="213"/>
                  </a:lnTo>
                  <a:lnTo>
                    <a:pt x="63" y="211"/>
                  </a:lnTo>
                  <a:lnTo>
                    <a:pt x="65" y="210"/>
                  </a:lnTo>
                  <a:lnTo>
                    <a:pt x="65" y="208"/>
                  </a:lnTo>
                  <a:lnTo>
                    <a:pt x="66" y="205"/>
                  </a:lnTo>
                  <a:lnTo>
                    <a:pt x="68" y="204"/>
                  </a:lnTo>
                  <a:lnTo>
                    <a:pt x="70" y="203"/>
                  </a:lnTo>
                  <a:lnTo>
                    <a:pt x="72" y="202"/>
                  </a:lnTo>
                  <a:lnTo>
                    <a:pt x="74" y="202"/>
                  </a:lnTo>
                  <a:lnTo>
                    <a:pt x="77" y="202"/>
                  </a:lnTo>
                  <a:lnTo>
                    <a:pt x="79" y="202"/>
                  </a:lnTo>
                  <a:lnTo>
                    <a:pt x="82" y="203"/>
                  </a:lnTo>
                  <a:lnTo>
                    <a:pt x="83" y="204"/>
                  </a:lnTo>
                  <a:lnTo>
                    <a:pt x="84" y="206"/>
                  </a:lnTo>
                  <a:lnTo>
                    <a:pt x="86" y="208"/>
                  </a:lnTo>
                  <a:lnTo>
                    <a:pt x="87" y="210"/>
                  </a:lnTo>
                  <a:close/>
                  <a:moveTo>
                    <a:pt x="99" y="250"/>
                  </a:moveTo>
                  <a:lnTo>
                    <a:pt x="99" y="250"/>
                  </a:lnTo>
                  <a:lnTo>
                    <a:pt x="101" y="252"/>
                  </a:lnTo>
                  <a:lnTo>
                    <a:pt x="101" y="255"/>
                  </a:lnTo>
                  <a:lnTo>
                    <a:pt x="99" y="256"/>
                  </a:lnTo>
                  <a:lnTo>
                    <a:pt x="99" y="258"/>
                  </a:lnTo>
                  <a:lnTo>
                    <a:pt x="98" y="260"/>
                  </a:lnTo>
                  <a:lnTo>
                    <a:pt x="96" y="261"/>
                  </a:lnTo>
                  <a:lnTo>
                    <a:pt x="94" y="262"/>
                  </a:lnTo>
                  <a:lnTo>
                    <a:pt x="92" y="264"/>
                  </a:lnTo>
                  <a:lnTo>
                    <a:pt x="89" y="264"/>
                  </a:lnTo>
                  <a:lnTo>
                    <a:pt x="87" y="264"/>
                  </a:lnTo>
                  <a:lnTo>
                    <a:pt x="86" y="264"/>
                  </a:lnTo>
                  <a:lnTo>
                    <a:pt x="83" y="262"/>
                  </a:lnTo>
                  <a:lnTo>
                    <a:pt x="81" y="261"/>
                  </a:lnTo>
                  <a:lnTo>
                    <a:pt x="79" y="259"/>
                  </a:lnTo>
                  <a:lnTo>
                    <a:pt x="78" y="258"/>
                  </a:lnTo>
                  <a:lnTo>
                    <a:pt x="77" y="256"/>
                  </a:lnTo>
                  <a:lnTo>
                    <a:pt x="77" y="253"/>
                  </a:lnTo>
                  <a:lnTo>
                    <a:pt x="77" y="251"/>
                  </a:lnTo>
                  <a:lnTo>
                    <a:pt x="77" y="250"/>
                  </a:lnTo>
                  <a:lnTo>
                    <a:pt x="78" y="248"/>
                  </a:lnTo>
                  <a:lnTo>
                    <a:pt x="79" y="246"/>
                  </a:lnTo>
                  <a:lnTo>
                    <a:pt x="82" y="245"/>
                  </a:lnTo>
                  <a:lnTo>
                    <a:pt x="83" y="243"/>
                  </a:lnTo>
                  <a:lnTo>
                    <a:pt x="86" y="242"/>
                  </a:lnTo>
                  <a:lnTo>
                    <a:pt x="88" y="242"/>
                  </a:lnTo>
                  <a:lnTo>
                    <a:pt x="91" y="242"/>
                  </a:lnTo>
                  <a:lnTo>
                    <a:pt x="92" y="242"/>
                  </a:lnTo>
                  <a:lnTo>
                    <a:pt x="94" y="243"/>
                  </a:lnTo>
                  <a:lnTo>
                    <a:pt x="96" y="245"/>
                  </a:lnTo>
                  <a:lnTo>
                    <a:pt x="98" y="247"/>
                  </a:lnTo>
                  <a:lnTo>
                    <a:pt x="98" y="248"/>
                  </a:lnTo>
                  <a:lnTo>
                    <a:pt x="99" y="250"/>
                  </a:lnTo>
                  <a:close/>
                  <a:moveTo>
                    <a:pt x="113" y="290"/>
                  </a:moveTo>
                  <a:lnTo>
                    <a:pt x="113" y="290"/>
                  </a:lnTo>
                  <a:lnTo>
                    <a:pt x="113" y="293"/>
                  </a:lnTo>
                  <a:lnTo>
                    <a:pt x="113" y="295"/>
                  </a:lnTo>
                  <a:lnTo>
                    <a:pt x="113" y="296"/>
                  </a:lnTo>
                  <a:lnTo>
                    <a:pt x="112" y="298"/>
                  </a:lnTo>
                  <a:lnTo>
                    <a:pt x="111" y="301"/>
                  </a:lnTo>
                  <a:lnTo>
                    <a:pt x="108" y="302"/>
                  </a:lnTo>
                  <a:lnTo>
                    <a:pt x="107" y="303"/>
                  </a:lnTo>
                  <a:lnTo>
                    <a:pt x="104" y="304"/>
                  </a:lnTo>
                  <a:lnTo>
                    <a:pt x="102" y="304"/>
                  </a:lnTo>
                  <a:lnTo>
                    <a:pt x="99" y="304"/>
                  </a:lnTo>
                  <a:lnTo>
                    <a:pt x="98" y="304"/>
                  </a:lnTo>
                  <a:lnTo>
                    <a:pt x="96" y="303"/>
                  </a:lnTo>
                  <a:lnTo>
                    <a:pt x="94" y="302"/>
                  </a:lnTo>
                  <a:lnTo>
                    <a:pt x="92" y="299"/>
                  </a:lnTo>
                  <a:lnTo>
                    <a:pt x="92" y="298"/>
                  </a:lnTo>
                  <a:lnTo>
                    <a:pt x="91" y="296"/>
                  </a:lnTo>
                  <a:lnTo>
                    <a:pt x="89" y="294"/>
                  </a:lnTo>
                  <a:lnTo>
                    <a:pt x="89" y="292"/>
                  </a:lnTo>
                  <a:lnTo>
                    <a:pt x="91" y="290"/>
                  </a:lnTo>
                  <a:lnTo>
                    <a:pt x="91" y="288"/>
                  </a:lnTo>
                  <a:lnTo>
                    <a:pt x="92" y="287"/>
                  </a:lnTo>
                  <a:lnTo>
                    <a:pt x="94" y="285"/>
                  </a:lnTo>
                  <a:lnTo>
                    <a:pt x="96" y="285"/>
                  </a:lnTo>
                  <a:lnTo>
                    <a:pt x="98" y="284"/>
                  </a:lnTo>
                  <a:lnTo>
                    <a:pt x="101" y="283"/>
                  </a:lnTo>
                  <a:lnTo>
                    <a:pt x="103" y="283"/>
                  </a:lnTo>
                  <a:lnTo>
                    <a:pt x="104" y="284"/>
                  </a:lnTo>
                  <a:lnTo>
                    <a:pt x="107" y="284"/>
                  </a:lnTo>
                  <a:lnTo>
                    <a:pt x="109" y="285"/>
                  </a:lnTo>
                  <a:lnTo>
                    <a:pt x="111" y="287"/>
                  </a:lnTo>
                  <a:lnTo>
                    <a:pt x="112" y="288"/>
                  </a:lnTo>
                  <a:lnTo>
                    <a:pt x="113" y="290"/>
                  </a:lnTo>
                  <a:close/>
                  <a:moveTo>
                    <a:pt x="126" y="331"/>
                  </a:moveTo>
                  <a:lnTo>
                    <a:pt x="126" y="331"/>
                  </a:lnTo>
                  <a:lnTo>
                    <a:pt x="126" y="333"/>
                  </a:lnTo>
                  <a:lnTo>
                    <a:pt x="126" y="335"/>
                  </a:lnTo>
                  <a:lnTo>
                    <a:pt x="126" y="336"/>
                  </a:lnTo>
                  <a:lnTo>
                    <a:pt x="124" y="339"/>
                  </a:lnTo>
                  <a:lnTo>
                    <a:pt x="123" y="341"/>
                  </a:lnTo>
                  <a:lnTo>
                    <a:pt x="122" y="342"/>
                  </a:lnTo>
                  <a:lnTo>
                    <a:pt x="121" y="343"/>
                  </a:lnTo>
                  <a:lnTo>
                    <a:pt x="118" y="344"/>
                  </a:lnTo>
                  <a:lnTo>
                    <a:pt x="116" y="344"/>
                  </a:lnTo>
                  <a:lnTo>
                    <a:pt x="113" y="344"/>
                  </a:lnTo>
                  <a:lnTo>
                    <a:pt x="111" y="344"/>
                  </a:lnTo>
                  <a:lnTo>
                    <a:pt x="109" y="343"/>
                  </a:lnTo>
                  <a:lnTo>
                    <a:pt x="107" y="342"/>
                  </a:lnTo>
                  <a:lnTo>
                    <a:pt x="106" y="340"/>
                  </a:lnTo>
                  <a:lnTo>
                    <a:pt x="104" y="339"/>
                  </a:lnTo>
                  <a:lnTo>
                    <a:pt x="103" y="336"/>
                  </a:lnTo>
                  <a:lnTo>
                    <a:pt x="103" y="334"/>
                  </a:lnTo>
                  <a:lnTo>
                    <a:pt x="103" y="332"/>
                  </a:lnTo>
                  <a:lnTo>
                    <a:pt x="103" y="331"/>
                  </a:lnTo>
                  <a:lnTo>
                    <a:pt x="104" y="329"/>
                  </a:lnTo>
                  <a:lnTo>
                    <a:pt x="106" y="327"/>
                  </a:lnTo>
                  <a:lnTo>
                    <a:pt x="107" y="325"/>
                  </a:lnTo>
                  <a:lnTo>
                    <a:pt x="108" y="325"/>
                  </a:lnTo>
                  <a:lnTo>
                    <a:pt x="111" y="324"/>
                  </a:lnTo>
                  <a:lnTo>
                    <a:pt x="113" y="323"/>
                  </a:lnTo>
                  <a:lnTo>
                    <a:pt x="116" y="323"/>
                  </a:lnTo>
                  <a:lnTo>
                    <a:pt x="118" y="324"/>
                  </a:lnTo>
                  <a:lnTo>
                    <a:pt x="121" y="324"/>
                  </a:lnTo>
                  <a:lnTo>
                    <a:pt x="122" y="325"/>
                  </a:lnTo>
                  <a:lnTo>
                    <a:pt x="123" y="327"/>
                  </a:lnTo>
                  <a:lnTo>
                    <a:pt x="124" y="329"/>
                  </a:lnTo>
                  <a:lnTo>
                    <a:pt x="126" y="331"/>
                  </a:lnTo>
                  <a:close/>
                  <a:moveTo>
                    <a:pt x="138" y="371"/>
                  </a:moveTo>
                  <a:lnTo>
                    <a:pt x="138" y="371"/>
                  </a:lnTo>
                  <a:lnTo>
                    <a:pt x="139" y="373"/>
                  </a:lnTo>
                  <a:lnTo>
                    <a:pt x="139" y="376"/>
                  </a:lnTo>
                  <a:lnTo>
                    <a:pt x="138" y="377"/>
                  </a:lnTo>
                  <a:lnTo>
                    <a:pt x="138" y="379"/>
                  </a:lnTo>
                  <a:lnTo>
                    <a:pt x="137" y="381"/>
                  </a:lnTo>
                  <a:lnTo>
                    <a:pt x="134" y="382"/>
                  </a:lnTo>
                  <a:lnTo>
                    <a:pt x="133" y="383"/>
                  </a:lnTo>
                  <a:lnTo>
                    <a:pt x="131" y="385"/>
                  </a:lnTo>
                  <a:lnTo>
                    <a:pt x="128" y="385"/>
                  </a:lnTo>
                  <a:lnTo>
                    <a:pt x="126" y="385"/>
                  </a:lnTo>
                  <a:lnTo>
                    <a:pt x="124" y="385"/>
                  </a:lnTo>
                  <a:lnTo>
                    <a:pt x="122" y="383"/>
                  </a:lnTo>
                  <a:lnTo>
                    <a:pt x="119" y="382"/>
                  </a:lnTo>
                  <a:lnTo>
                    <a:pt x="118" y="380"/>
                  </a:lnTo>
                  <a:lnTo>
                    <a:pt x="117" y="379"/>
                  </a:lnTo>
                  <a:lnTo>
                    <a:pt x="116" y="377"/>
                  </a:lnTo>
                  <a:lnTo>
                    <a:pt x="116" y="375"/>
                  </a:lnTo>
                  <a:lnTo>
                    <a:pt x="116" y="372"/>
                  </a:lnTo>
                  <a:lnTo>
                    <a:pt x="116" y="371"/>
                  </a:lnTo>
                  <a:lnTo>
                    <a:pt x="117" y="369"/>
                  </a:lnTo>
                  <a:lnTo>
                    <a:pt x="118" y="368"/>
                  </a:lnTo>
                  <a:lnTo>
                    <a:pt x="121" y="366"/>
                  </a:lnTo>
                  <a:lnTo>
                    <a:pt x="122" y="366"/>
                  </a:lnTo>
                  <a:lnTo>
                    <a:pt x="124" y="364"/>
                  </a:lnTo>
                  <a:lnTo>
                    <a:pt x="127" y="363"/>
                  </a:lnTo>
                  <a:lnTo>
                    <a:pt x="129" y="363"/>
                  </a:lnTo>
                  <a:lnTo>
                    <a:pt x="131" y="364"/>
                  </a:lnTo>
                  <a:lnTo>
                    <a:pt x="133" y="364"/>
                  </a:lnTo>
                  <a:lnTo>
                    <a:pt x="134" y="366"/>
                  </a:lnTo>
                  <a:lnTo>
                    <a:pt x="137" y="368"/>
                  </a:lnTo>
                  <a:lnTo>
                    <a:pt x="137" y="369"/>
                  </a:lnTo>
                  <a:lnTo>
                    <a:pt x="138" y="371"/>
                  </a:lnTo>
                  <a:close/>
                  <a:moveTo>
                    <a:pt x="152" y="411"/>
                  </a:moveTo>
                  <a:lnTo>
                    <a:pt x="152" y="411"/>
                  </a:lnTo>
                  <a:lnTo>
                    <a:pt x="152" y="414"/>
                  </a:lnTo>
                  <a:lnTo>
                    <a:pt x="152" y="416"/>
                  </a:lnTo>
                  <a:lnTo>
                    <a:pt x="152" y="417"/>
                  </a:lnTo>
                  <a:lnTo>
                    <a:pt x="150" y="419"/>
                  </a:lnTo>
                  <a:lnTo>
                    <a:pt x="149" y="422"/>
                  </a:lnTo>
                  <a:lnTo>
                    <a:pt x="147" y="423"/>
                  </a:lnTo>
                  <a:lnTo>
                    <a:pt x="145" y="424"/>
                  </a:lnTo>
                  <a:lnTo>
                    <a:pt x="143" y="425"/>
                  </a:lnTo>
                  <a:lnTo>
                    <a:pt x="140" y="425"/>
                  </a:lnTo>
                  <a:lnTo>
                    <a:pt x="138" y="425"/>
                  </a:lnTo>
                  <a:lnTo>
                    <a:pt x="137" y="425"/>
                  </a:lnTo>
                  <a:lnTo>
                    <a:pt x="134" y="424"/>
                  </a:lnTo>
                  <a:lnTo>
                    <a:pt x="133" y="423"/>
                  </a:lnTo>
                  <a:lnTo>
                    <a:pt x="131" y="420"/>
                  </a:lnTo>
                  <a:lnTo>
                    <a:pt x="131" y="419"/>
                  </a:lnTo>
                  <a:lnTo>
                    <a:pt x="129" y="417"/>
                  </a:lnTo>
                  <a:lnTo>
                    <a:pt x="128" y="415"/>
                  </a:lnTo>
                  <a:lnTo>
                    <a:pt x="128" y="413"/>
                  </a:lnTo>
                  <a:lnTo>
                    <a:pt x="129" y="411"/>
                  </a:lnTo>
                  <a:lnTo>
                    <a:pt x="129" y="409"/>
                  </a:lnTo>
                  <a:lnTo>
                    <a:pt x="131" y="408"/>
                  </a:lnTo>
                  <a:lnTo>
                    <a:pt x="133" y="406"/>
                  </a:lnTo>
                  <a:lnTo>
                    <a:pt x="134" y="406"/>
                  </a:lnTo>
                  <a:lnTo>
                    <a:pt x="137" y="405"/>
                  </a:lnTo>
                  <a:lnTo>
                    <a:pt x="139" y="404"/>
                  </a:lnTo>
                  <a:lnTo>
                    <a:pt x="142" y="404"/>
                  </a:lnTo>
                  <a:lnTo>
                    <a:pt x="143" y="405"/>
                  </a:lnTo>
                  <a:lnTo>
                    <a:pt x="145" y="405"/>
                  </a:lnTo>
                  <a:lnTo>
                    <a:pt x="148" y="406"/>
                  </a:lnTo>
                  <a:lnTo>
                    <a:pt x="149" y="408"/>
                  </a:lnTo>
                  <a:lnTo>
                    <a:pt x="150" y="409"/>
                  </a:lnTo>
                  <a:lnTo>
                    <a:pt x="152" y="411"/>
                  </a:lnTo>
                  <a:close/>
                  <a:moveTo>
                    <a:pt x="164" y="452"/>
                  </a:moveTo>
                  <a:lnTo>
                    <a:pt x="164" y="452"/>
                  </a:lnTo>
                  <a:lnTo>
                    <a:pt x="164" y="454"/>
                  </a:lnTo>
                  <a:lnTo>
                    <a:pt x="164" y="456"/>
                  </a:lnTo>
                  <a:lnTo>
                    <a:pt x="164" y="457"/>
                  </a:lnTo>
                  <a:lnTo>
                    <a:pt x="163" y="460"/>
                  </a:lnTo>
                  <a:lnTo>
                    <a:pt x="162" y="462"/>
                  </a:lnTo>
                  <a:lnTo>
                    <a:pt x="160" y="463"/>
                  </a:lnTo>
                  <a:lnTo>
                    <a:pt x="159" y="464"/>
                  </a:lnTo>
                  <a:lnTo>
                    <a:pt x="157" y="465"/>
                  </a:lnTo>
                  <a:lnTo>
                    <a:pt x="154" y="465"/>
                  </a:lnTo>
                  <a:lnTo>
                    <a:pt x="152" y="465"/>
                  </a:lnTo>
                  <a:lnTo>
                    <a:pt x="149" y="465"/>
                  </a:lnTo>
                  <a:lnTo>
                    <a:pt x="148" y="464"/>
                  </a:lnTo>
                  <a:lnTo>
                    <a:pt x="145" y="463"/>
                  </a:lnTo>
                  <a:lnTo>
                    <a:pt x="144" y="461"/>
                  </a:lnTo>
                  <a:lnTo>
                    <a:pt x="143" y="460"/>
                  </a:lnTo>
                  <a:lnTo>
                    <a:pt x="142" y="457"/>
                  </a:lnTo>
                  <a:lnTo>
                    <a:pt x="142" y="455"/>
                  </a:lnTo>
                  <a:lnTo>
                    <a:pt x="142" y="453"/>
                  </a:lnTo>
                  <a:lnTo>
                    <a:pt x="142" y="452"/>
                  </a:lnTo>
                  <a:lnTo>
                    <a:pt x="143" y="450"/>
                  </a:lnTo>
                  <a:lnTo>
                    <a:pt x="144" y="448"/>
                  </a:lnTo>
                  <a:lnTo>
                    <a:pt x="145" y="446"/>
                  </a:lnTo>
                  <a:lnTo>
                    <a:pt x="147" y="446"/>
                  </a:lnTo>
                  <a:lnTo>
                    <a:pt x="149" y="445"/>
                  </a:lnTo>
                  <a:lnTo>
                    <a:pt x="152" y="444"/>
                  </a:lnTo>
                  <a:lnTo>
                    <a:pt x="154" y="444"/>
                  </a:lnTo>
                  <a:lnTo>
                    <a:pt x="157" y="445"/>
                  </a:lnTo>
                  <a:lnTo>
                    <a:pt x="159" y="445"/>
                  </a:lnTo>
                  <a:lnTo>
                    <a:pt x="160" y="446"/>
                  </a:lnTo>
                  <a:lnTo>
                    <a:pt x="162" y="448"/>
                  </a:lnTo>
                  <a:lnTo>
                    <a:pt x="163" y="450"/>
                  </a:lnTo>
                  <a:lnTo>
                    <a:pt x="164" y="452"/>
                  </a:lnTo>
                  <a:close/>
                  <a:moveTo>
                    <a:pt x="177" y="492"/>
                  </a:moveTo>
                  <a:lnTo>
                    <a:pt x="177" y="492"/>
                  </a:lnTo>
                  <a:lnTo>
                    <a:pt x="178" y="494"/>
                  </a:lnTo>
                  <a:lnTo>
                    <a:pt x="178" y="497"/>
                  </a:lnTo>
                  <a:lnTo>
                    <a:pt x="177" y="498"/>
                  </a:lnTo>
                  <a:lnTo>
                    <a:pt x="177" y="500"/>
                  </a:lnTo>
                  <a:lnTo>
                    <a:pt x="175" y="502"/>
                  </a:lnTo>
                  <a:lnTo>
                    <a:pt x="173" y="503"/>
                  </a:lnTo>
                  <a:lnTo>
                    <a:pt x="172" y="505"/>
                  </a:lnTo>
                  <a:lnTo>
                    <a:pt x="169" y="506"/>
                  </a:lnTo>
                  <a:lnTo>
                    <a:pt x="167" y="506"/>
                  </a:lnTo>
                  <a:lnTo>
                    <a:pt x="164" y="506"/>
                  </a:lnTo>
                  <a:lnTo>
                    <a:pt x="163" y="506"/>
                  </a:lnTo>
                  <a:lnTo>
                    <a:pt x="160" y="505"/>
                  </a:lnTo>
                  <a:lnTo>
                    <a:pt x="158" y="503"/>
                  </a:lnTo>
                  <a:lnTo>
                    <a:pt x="157" y="501"/>
                  </a:lnTo>
                  <a:lnTo>
                    <a:pt x="155" y="500"/>
                  </a:lnTo>
                  <a:lnTo>
                    <a:pt x="154" y="498"/>
                  </a:lnTo>
                  <a:lnTo>
                    <a:pt x="154" y="496"/>
                  </a:lnTo>
                  <a:lnTo>
                    <a:pt x="154" y="493"/>
                  </a:lnTo>
                  <a:lnTo>
                    <a:pt x="154" y="492"/>
                  </a:lnTo>
                  <a:lnTo>
                    <a:pt x="155" y="490"/>
                  </a:lnTo>
                  <a:lnTo>
                    <a:pt x="157" y="489"/>
                  </a:lnTo>
                  <a:lnTo>
                    <a:pt x="159" y="487"/>
                  </a:lnTo>
                  <a:lnTo>
                    <a:pt x="160" y="487"/>
                  </a:lnTo>
                  <a:lnTo>
                    <a:pt x="163" y="485"/>
                  </a:lnTo>
                  <a:lnTo>
                    <a:pt x="165" y="484"/>
                  </a:lnTo>
                  <a:lnTo>
                    <a:pt x="168" y="484"/>
                  </a:lnTo>
                  <a:lnTo>
                    <a:pt x="169" y="485"/>
                  </a:lnTo>
                  <a:lnTo>
                    <a:pt x="172" y="485"/>
                  </a:lnTo>
                  <a:lnTo>
                    <a:pt x="173" y="487"/>
                  </a:lnTo>
                  <a:lnTo>
                    <a:pt x="175" y="489"/>
                  </a:lnTo>
                  <a:lnTo>
                    <a:pt x="175" y="490"/>
                  </a:lnTo>
                  <a:lnTo>
                    <a:pt x="177" y="492"/>
                  </a:lnTo>
                  <a:close/>
                  <a:moveTo>
                    <a:pt x="190" y="533"/>
                  </a:moveTo>
                  <a:lnTo>
                    <a:pt x="190" y="533"/>
                  </a:lnTo>
                  <a:lnTo>
                    <a:pt x="190" y="535"/>
                  </a:lnTo>
                  <a:lnTo>
                    <a:pt x="190" y="537"/>
                  </a:lnTo>
                  <a:lnTo>
                    <a:pt x="190" y="539"/>
                  </a:lnTo>
                  <a:lnTo>
                    <a:pt x="189" y="541"/>
                  </a:lnTo>
                  <a:lnTo>
                    <a:pt x="188" y="543"/>
                  </a:lnTo>
                  <a:lnTo>
                    <a:pt x="185" y="544"/>
                  </a:lnTo>
                  <a:lnTo>
                    <a:pt x="184" y="545"/>
                  </a:lnTo>
                  <a:lnTo>
                    <a:pt x="182" y="546"/>
                  </a:lnTo>
                  <a:lnTo>
                    <a:pt x="179" y="546"/>
                  </a:lnTo>
                  <a:lnTo>
                    <a:pt x="177" y="546"/>
                  </a:lnTo>
                  <a:lnTo>
                    <a:pt x="175" y="546"/>
                  </a:lnTo>
                  <a:lnTo>
                    <a:pt x="173" y="545"/>
                  </a:lnTo>
                  <a:lnTo>
                    <a:pt x="172" y="544"/>
                  </a:lnTo>
                  <a:lnTo>
                    <a:pt x="169" y="543"/>
                  </a:lnTo>
                  <a:lnTo>
                    <a:pt x="169" y="541"/>
                  </a:lnTo>
                  <a:lnTo>
                    <a:pt x="168" y="539"/>
                  </a:lnTo>
                  <a:lnTo>
                    <a:pt x="167" y="537"/>
                  </a:lnTo>
                  <a:lnTo>
                    <a:pt x="167" y="535"/>
                  </a:lnTo>
                  <a:lnTo>
                    <a:pt x="168" y="533"/>
                  </a:lnTo>
                  <a:lnTo>
                    <a:pt x="168" y="531"/>
                  </a:lnTo>
                  <a:lnTo>
                    <a:pt x="169" y="529"/>
                  </a:lnTo>
                  <a:lnTo>
                    <a:pt x="172" y="528"/>
                  </a:lnTo>
                  <a:lnTo>
                    <a:pt x="173" y="527"/>
                  </a:lnTo>
                  <a:lnTo>
                    <a:pt x="175" y="526"/>
                  </a:lnTo>
                  <a:lnTo>
                    <a:pt x="178" y="526"/>
                  </a:lnTo>
                  <a:lnTo>
                    <a:pt x="180" y="526"/>
                  </a:lnTo>
                  <a:lnTo>
                    <a:pt x="182" y="526"/>
                  </a:lnTo>
                  <a:lnTo>
                    <a:pt x="184" y="527"/>
                  </a:lnTo>
                  <a:lnTo>
                    <a:pt x="187" y="528"/>
                  </a:lnTo>
                  <a:lnTo>
                    <a:pt x="188" y="529"/>
                  </a:lnTo>
                  <a:lnTo>
                    <a:pt x="189" y="530"/>
                  </a:lnTo>
                  <a:lnTo>
                    <a:pt x="190" y="533"/>
                  </a:lnTo>
                  <a:close/>
                  <a:moveTo>
                    <a:pt x="203" y="573"/>
                  </a:moveTo>
                  <a:lnTo>
                    <a:pt x="203" y="573"/>
                  </a:lnTo>
                  <a:lnTo>
                    <a:pt x="203" y="575"/>
                  </a:lnTo>
                  <a:lnTo>
                    <a:pt x="203" y="577"/>
                  </a:lnTo>
                  <a:lnTo>
                    <a:pt x="203" y="580"/>
                  </a:lnTo>
                  <a:lnTo>
                    <a:pt x="201" y="582"/>
                  </a:lnTo>
                  <a:lnTo>
                    <a:pt x="200" y="583"/>
                  </a:lnTo>
                  <a:lnTo>
                    <a:pt x="199" y="584"/>
                  </a:lnTo>
                  <a:lnTo>
                    <a:pt x="198" y="585"/>
                  </a:lnTo>
                  <a:lnTo>
                    <a:pt x="195" y="586"/>
                  </a:lnTo>
                  <a:lnTo>
                    <a:pt x="193" y="586"/>
                  </a:lnTo>
                  <a:lnTo>
                    <a:pt x="190" y="586"/>
                  </a:lnTo>
                  <a:lnTo>
                    <a:pt x="188" y="586"/>
                  </a:lnTo>
                  <a:lnTo>
                    <a:pt x="187" y="585"/>
                  </a:lnTo>
                  <a:lnTo>
                    <a:pt x="184" y="584"/>
                  </a:lnTo>
                  <a:lnTo>
                    <a:pt x="183" y="583"/>
                  </a:lnTo>
                  <a:lnTo>
                    <a:pt x="182" y="582"/>
                  </a:lnTo>
                  <a:lnTo>
                    <a:pt x="180" y="580"/>
                  </a:lnTo>
                  <a:lnTo>
                    <a:pt x="180" y="577"/>
                  </a:lnTo>
                  <a:lnTo>
                    <a:pt x="180" y="575"/>
                  </a:lnTo>
                  <a:lnTo>
                    <a:pt x="180" y="573"/>
                  </a:lnTo>
                  <a:lnTo>
                    <a:pt x="182" y="572"/>
                  </a:lnTo>
                  <a:lnTo>
                    <a:pt x="183" y="569"/>
                  </a:lnTo>
                  <a:lnTo>
                    <a:pt x="184" y="568"/>
                  </a:lnTo>
                  <a:lnTo>
                    <a:pt x="185" y="567"/>
                  </a:lnTo>
                  <a:lnTo>
                    <a:pt x="188" y="566"/>
                  </a:lnTo>
                  <a:lnTo>
                    <a:pt x="190" y="566"/>
                  </a:lnTo>
                  <a:lnTo>
                    <a:pt x="193" y="566"/>
                  </a:lnTo>
                  <a:lnTo>
                    <a:pt x="195" y="566"/>
                  </a:lnTo>
                  <a:lnTo>
                    <a:pt x="198" y="567"/>
                  </a:lnTo>
                  <a:lnTo>
                    <a:pt x="199" y="568"/>
                  </a:lnTo>
                  <a:lnTo>
                    <a:pt x="200" y="569"/>
                  </a:lnTo>
                  <a:lnTo>
                    <a:pt x="201" y="571"/>
                  </a:lnTo>
                  <a:lnTo>
                    <a:pt x="203" y="573"/>
                  </a:lnTo>
                  <a:close/>
                  <a:moveTo>
                    <a:pt x="215" y="613"/>
                  </a:moveTo>
                  <a:lnTo>
                    <a:pt x="215" y="614"/>
                  </a:lnTo>
                  <a:lnTo>
                    <a:pt x="216" y="617"/>
                  </a:lnTo>
                  <a:lnTo>
                    <a:pt x="216" y="618"/>
                  </a:lnTo>
                  <a:lnTo>
                    <a:pt x="215" y="620"/>
                  </a:lnTo>
                  <a:lnTo>
                    <a:pt x="215" y="622"/>
                  </a:lnTo>
                  <a:lnTo>
                    <a:pt x="214" y="623"/>
                  </a:lnTo>
                  <a:lnTo>
                    <a:pt x="211" y="624"/>
                  </a:lnTo>
                  <a:lnTo>
                    <a:pt x="210" y="626"/>
                  </a:lnTo>
                  <a:lnTo>
                    <a:pt x="208" y="627"/>
                  </a:lnTo>
                  <a:lnTo>
                    <a:pt x="205" y="628"/>
                  </a:lnTo>
                  <a:lnTo>
                    <a:pt x="203" y="628"/>
                  </a:lnTo>
                  <a:lnTo>
                    <a:pt x="201" y="627"/>
                  </a:lnTo>
                  <a:lnTo>
                    <a:pt x="199" y="627"/>
                  </a:lnTo>
                  <a:lnTo>
                    <a:pt x="197" y="626"/>
                  </a:lnTo>
                  <a:lnTo>
                    <a:pt x="195" y="623"/>
                  </a:lnTo>
                  <a:lnTo>
                    <a:pt x="194" y="622"/>
                  </a:lnTo>
                  <a:lnTo>
                    <a:pt x="193" y="620"/>
                  </a:lnTo>
                  <a:lnTo>
                    <a:pt x="193" y="618"/>
                  </a:lnTo>
                  <a:lnTo>
                    <a:pt x="193" y="615"/>
                  </a:lnTo>
                  <a:lnTo>
                    <a:pt x="193" y="613"/>
                  </a:lnTo>
                  <a:lnTo>
                    <a:pt x="194" y="612"/>
                  </a:lnTo>
                  <a:lnTo>
                    <a:pt x="195" y="610"/>
                  </a:lnTo>
                  <a:lnTo>
                    <a:pt x="198" y="609"/>
                  </a:lnTo>
                  <a:lnTo>
                    <a:pt x="199" y="608"/>
                  </a:lnTo>
                  <a:lnTo>
                    <a:pt x="201" y="606"/>
                  </a:lnTo>
                  <a:lnTo>
                    <a:pt x="204" y="606"/>
                  </a:lnTo>
                  <a:lnTo>
                    <a:pt x="206" y="606"/>
                  </a:lnTo>
                  <a:lnTo>
                    <a:pt x="208" y="606"/>
                  </a:lnTo>
                  <a:lnTo>
                    <a:pt x="210" y="608"/>
                  </a:lnTo>
                  <a:lnTo>
                    <a:pt x="211" y="609"/>
                  </a:lnTo>
                  <a:lnTo>
                    <a:pt x="214" y="610"/>
                  </a:lnTo>
                  <a:lnTo>
                    <a:pt x="214" y="612"/>
                  </a:lnTo>
                  <a:lnTo>
                    <a:pt x="215" y="613"/>
                  </a:lnTo>
                  <a:close/>
                  <a:moveTo>
                    <a:pt x="229" y="655"/>
                  </a:moveTo>
                  <a:lnTo>
                    <a:pt x="229" y="655"/>
                  </a:lnTo>
                  <a:lnTo>
                    <a:pt x="229" y="657"/>
                  </a:lnTo>
                  <a:lnTo>
                    <a:pt x="229" y="659"/>
                  </a:lnTo>
                  <a:lnTo>
                    <a:pt x="229" y="660"/>
                  </a:lnTo>
                  <a:lnTo>
                    <a:pt x="228" y="663"/>
                  </a:lnTo>
                  <a:lnTo>
                    <a:pt x="226" y="664"/>
                  </a:lnTo>
                  <a:lnTo>
                    <a:pt x="224" y="666"/>
                  </a:lnTo>
                  <a:lnTo>
                    <a:pt x="223" y="666"/>
                  </a:lnTo>
                  <a:lnTo>
                    <a:pt x="220" y="667"/>
                  </a:lnTo>
                  <a:lnTo>
                    <a:pt x="218" y="668"/>
                  </a:lnTo>
                  <a:lnTo>
                    <a:pt x="215" y="668"/>
                  </a:lnTo>
                  <a:lnTo>
                    <a:pt x="214" y="667"/>
                  </a:lnTo>
                  <a:lnTo>
                    <a:pt x="211" y="667"/>
                  </a:lnTo>
                  <a:lnTo>
                    <a:pt x="210" y="666"/>
                  </a:lnTo>
                  <a:lnTo>
                    <a:pt x="208" y="664"/>
                  </a:lnTo>
                  <a:lnTo>
                    <a:pt x="208" y="663"/>
                  </a:lnTo>
                  <a:lnTo>
                    <a:pt x="206" y="660"/>
                  </a:lnTo>
                  <a:lnTo>
                    <a:pt x="205" y="658"/>
                  </a:lnTo>
                  <a:lnTo>
                    <a:pt x="205" y="656"/>
                  </a:lnTo>
                  <a:lnTo>
                    <a:pt x="206" y="655"/>
                  </a:lnTo>
                  <a:lnTo>
                    <a:pt x="206" y="652"/>
                  </a:lnTo>
                  <a:lnTo>
                    <a:pt x="208" y="650"/>
                  </a:lnTo>
                  <a:lnTo>
                    <a:pt x="210" y="649"/>
                  </a:lnTo>
                  <a:lnTo>
                    <a:pt x="211" y="648"/>
                  </a:lnTo>
                  <a:lnTo>
                    <a:pt x="214" y="647"/>
                  </a:lnTo>
                  <a:lnTo>
                    <a:pt x="216" y="647"/>
                  </a:lnTo>
                  <a:lnTo>
                    <a:pt x="219" y="647"/>
                  </a:lnTo>
                  <a:lnTo>
                    <a:pt x="220" y="647"/>
                  </a:lnTo>
                  <a:lnTo>
                    <a:pt x="223" y="648"/>
                  </a:lnTo>
                  <a:lnTo>
                    <a:pt x="225" y="649"/>
                  </a:lnTo>
                  <a:lnTo>
                    <a:pt x="226" y="651"/>
                  </a:lnTo>
                  <a:lnTo>
                    <a:pt x="228" y="652"/>
                  </a:lnTo>
                  <a:lnTo>
                    <a:pt x="229" y="655"/>
                  </a:lnTo>
                  <a:close/>
                  <a:moveTo>
                    <a:pt x="241" y="695"/>
                  </a:moveTo>
                  <a:lnTo>
                    <a:pt x="241" y="695"/>
                  </a:lnTo>
                  <a:lnTo>
                    <a:pt x="241" y="697"/>
                  </a:lnTo>
                  <a:lnTo>
                    <a:pt x="241" y="699"/>
                  </a:lnTo>
                  <a:lnTo>
                    <a:pt x="241" y="701"/>
                  </a:lnTo>
                  <a:lnTo>
                    <a:pt x="240" y="703"/>
                  </a:lnTo>
                  <a:lnTo>
                    <a:pt x="239" y="704"/>
                  </a:lnTo>
                  <a:lnTo>
                    <a:pt x="238" y="706"/>
                  </a:lnTo>
                  <a:lnTo>
                    <a:pt x="236" y="706"/>
                  </a:lnTo>
                  <a:lnTo>
                    <a:pt x="234" y="707"/>
                  </a:lnTo>
                  <a:lnTo>
                    <a:pt x="231" y="708"/>
                  </a:lnTo>
                  <a:lnTo>
                    <a:pt x="229" y="708"/>
                  </a:lnTo>
                  <a:lnTo>
                    <a:pt x="226" y="707"/>
                  </a:lnTo>
                  <a:lnTo>
                    <a:pt x="225" y="707"/>
                  </a:lnTo>
                  <a:lnTo>
                    <a:pt x="223" y="706"/>
                  </a:lnTo>
                  <a:lnTo>
                    <a:pt x="221" y="704"/>
                  </a:lnTo>
                  <a:lnTo>
                    <a:pt x="220" y="703"/>
                  </a:lnTo>
                  <a:lnTo>
                    <a:pt x="219" y="701"/>
                  </a:lnTo>
                  <a:lnTo>
                    <a:pt x="219" y="698"/>
                  </a:lnTo>
                  <a:lnTo>
                    <a:pt x="219" y="696"/>
                  </a:lnTo>
                  <a:lnTo>
                    <a:pt x="219" y="695"/>
                  </a:lnTo>
                  <a:lnTo>
                    <a:pt x="220" y="693"/>
                  </a:lnTo>
                  <a:lnTo>
                    <a:pt x="221" y="691"/>
                  </a:lnTo>
                  <a:lnTo>
                    <a:pt x="223" y="689"/>
                  </a:lnTo>
                  <a:lnTo>
                    <a:pt x="224" y="688"/>
                  </a:lnTo>
                  <a:lnTo>
                    <a:pt x="226" y="687"/>
                  </a:lnTo>
                  <a:lnTo>
                    <a:pt x="229" y="687"/>
                  </a:lnTo>
                  <a:lnTo>
                    <a:pt x="231" y="687"/>
                  </a:lnTo>
                  <a:lnTo>
                    <a:pt x="234" y="687"/>
                  </a:lnTo>
                  <a:lnTo>
                    <a:pt x="236" y="688"/>
                  </a:lnTo>
                  <a:lnTo>
                    <a:pt x="238" y="689"/>
                  </a:lnTo>
                  <a:lnTo>
                    <a:pt x="239" y="692"/>
                  </a:lnTo>
                  <a:lnTo>
                    <a:pt x="240" y="693"/>
                  </a:lnTo>
                  <a:lnTo>
                    <a:pt x="241" y="695"/>
                  </a:lnTo>
                  <a:close/>
                  <a:moveTo>
                    <a:pt x="254" y="735"/>
                  </a:moveTo>
                  <a:lnTo>
                    <a:pt x="254" y="735"/>
                  </a:lnTo>
                  <a:lnTo>
                    <a:pt x="255" y="738"/>
                  </a:lnTo>
                  <a:lnTo>
                    <a:pt x="255" y="740"/>
                  </a:lnTo>
                  <a:lnTo>
                    <a:pt x="254" y="741"/>
                  </a:lnTo>
                  <a:lnTo>
                    <a:pt x="254" y="743"/>
                  </a:lnTo>
                  <a:lnTo>
                    <a:pt x="253" y="744"/>
                  </a:lnTo>
                  <a:lnTo>
                    <a:pt x="250" y="747"/>
                  </a:lnTo>
                  <a:lnTo>
                    <a:pt x="249" y="747"/>
                  </a:lnTo>
                  <a:lnTo>
                    <a:pt x="246" y="748"/>
                  </a:lnTo>
                  <a:lnTo>
                    <a:pt x="244" y="749"/>
                  </a:lnTo>
                  <a:lnTo>
                    <a:pt x="241" y="749"/>
                  </a:lnTo>
                  <a:lnTo>
                    <a:pt x="240" y="748"/>
                  </a:lnTo>
                  <a:lnTo>
                    <a:pt x="238" y="748"/>
                  </a:lnTo>
                  <a:lnTo>
                    <a:pt x="235" y="747"/>
                  </a:lnTo>
                  <a:lnTo>
                    <a:pt x="234" y="744"/>
                  </a:lnTo>
                  <a:lnTo>
                    <a:pt x="233" y="743"/>
                  </a:lnTo>
                  <a:lnTo>
                    <a:pt x="231" y="741"/>
                  </a:lnTo>
                  <a:lnTo>
                    <a:pt x="231" y="739"/>
                  </a:lnTo>
                  <a:lnTo>
                    <a:pt x="231" y="736"/>
                  </a:lnTo>
                  <a:lnTo>
                    <a:pt x="231" y="735"/>
                  </a:lnTo>
                  <a:lnTo>
                    <a:pt x="233" y="733"/>
                  </a:lnTo>
                  <a:lnTo>
                    <a:pt x="234" y="731"/>
                  </a:lnTo>
                  <a:lnTo>
                    <a:pt x="236" y="730"/>
                  </a:lnTo>
                  <a:lnTo>
                    <a:pt x="238" y="729"/>
                  </a:lnTo>
                  <a:lnTo>
                    <a:pt x="240" y="727"/>
                  </a:lnTo>
                  <a:lnTo>
                    <a:pt x="243" y="727"/>
                  </a:lnTo>
                  <a:lnTo>
                    <a:pt x="245" y="727"/>
                  </a:lnTo>
                  <a:lnTo>
                    <a:pt x="246" y="727"/>
                  </a:lnTo>
                  <a:lnTo>
                    <a:pt x="249" y="729"/>
                  </a:lnTo>
                  <a:lnTo>
                    <a:pt x="250" y="730"/>
                  </a:lnTo>
                  <a:lnTo>
                    <a:pt x="253" y="732"/>
                  </a:lnTo>
                  <a:lnTo>
                    <a:pt x="253" y="733"/>
                  </a:lnTo>
                  <a:lnTo>
                    <a:pt x="254" y="735"/>
                  </a:lnTo>
                  <a:close/>
                  <a:moveTo>
                    <a:pt x="267" y="776"/>
                  </a:moveTo>
                  <a:lnTo>
                    <a:pt x="267" y="776"/>
                  </a:lnTo>
                  <a:lnTo>
                    <a:pt x="267" y="778"/>
                  </a:lnTo>
                  <a:lnTo>
                    <a:pt x="267" y="780"/>
                  </a:lnTo>
                  <a:lnTo>
                    <a:pt x="267" y="781"/>
                  </a:lnTo>
                  <a:lnTo>
                    <a:pt x="266" y="784"/>
                  </a:lnTo>
                  <a:lnTo>
                    <a:pt x="265" y="785"/>
                  </a:lnTo>
                  <a:lnTo>
                    <a:pt x="262" y="787"/>
                  </a:lnTo>
                  <a:lnTo>
                    <a:pt x="261" y="787"/>
                  </a:lnTo>
                  <a:lnTo>
                    <a:pt x="259" y="788"/>
                  </a:lnTo>
                  <a:lnTo>
                    <a:pt x="256" y="789"/>
                  </a:lnTo>
                  <a:lnTo>
                    <a:pt x="254" y="789"/>
                  </a:lnTo>
                  <a:lnTo>
                    <a:pt x="253" y="788"/>
                  </a:lnTo>
                  <a:lnTo>
                    <a:pt x="250" y="788"/>
                  </a:lnTo>
                  <a:lnTo>
                    <a:pt x="249" y="787"/>
                  </a:lnTo>
                  <a:lnTo>
                    <a:pt x="246" y="785"/>
                  </a:lnTo>
                  <a:lnTo>
                    <a:pt x="246" y="784"/>
                  </a:lnTo>
                  <a:lnTo>
                    <a:pt x="245" y="781"/>
                  </a:lnTo>
                  <a:lnTo>
                    <a:pt x="244" y="779"/>
                  </a:lnTo>
                  <a:lnTo>
                    <a:pt x="244" y="777"/>
                  </a:lnTo>
                  <a:lnTo>
                    <a:pt x="245" y="776"/>
                  </a:lnTo>
                  <a:lnTo>
                    <a:pt x="245" y="773"/>
                  </a:lnTo>
                  <a:lnTo>
                    <a:pt x="246" y="771"/>
                  </a:lnTo>
                  <a:lnTo>
                    <a:pt x="249" y="770"/>
                  </a:lnTo>
                  <a:lnTo>
                    <a:pt x="250" y="769"/>
                  </a:lnTo>
                  <a:lnTo>
                    <a:pt x="253" y="768"/>
                  </a:lnTo>
                  <a:lnTo>
                    <a:pt x="255" y="768"/>
                  </a:lnTo>
                  <a:lnTo>
                    <a:pt x="258" y="768"/>
                  </a:lnTo>
                  <a:lnTo>
                    <a:pt x="259" y="768"/>
                  </a:lnTo>
                  <a:lnTo>
                    <a:pt x="261" y="769"/>
                  </a:lnTo>
                  <a:lnTo>
                    <a:pt x="264" y="770"/>
                  </a:lnTo>
                  <a:lnTo>
                    <a:pt x="265" y="772"/>
                  </a:lnTo>
                  <a:lnTo>
                    <a:pt x="266" y="773"/>
                  </a:lnTo>
                  <a:lnTo>
                    <a:pt x="267" y="776"/>
                  </a:lnTo>
                  <a:close/>
                  <a:moveTo>
                    <a:pt x="280" y="816"/>
                  </a:moveTo>
                  <a:lnTo>
                    <a:pt x="280" y="816"/>
                  </a:lnTo>
                  <a:lnTo>
                    <a:pt x="281" y="818"/>
                  </a:lnTo>
                  <a:lnTo>
                    <a:pt x="281" y="821"/>
                  </a:lnTo>
                  <a:lnTo>
                    <a:pt x="280" y="822"/>
                  </a:lnTo>
                  <a:lnTo>
                    <a:pt x="280" y="824"/>
                  </a:lnTo>
                  <a:lnTo>
                    <a:pt x="279" y="825"/>
                  </a:lnTo>
                  <a:lnTo>
                    <a:pt x="276" y="827"/>
                  </a:lnTo>
                  <a:lnTo>
                    <a:pt x="275" y="827"/>
                  </a:lnTo>
                  <a:lnTo>
                    <a:pt x="272" y="828"/>
                  </a:lnTo>
                  <a:lnTo>
                    <a:pt x="270" y="829"/>
                  </a:lnTo>
                  <a:lnTo>
                    <a:pt x="267" y="829"/>
                  </a:lnTo>
                  <a:lnTo>
                    <a:pt x="265" y="828"/>
                  </a:lnTo>
                  <a:lnTo>
                    <a:pt x="264" y="828"/>
                  </a:lnTo>
                  <a:lnTo>
                    <a:pt x="261" y="827"/>
                  </a:lnTo>
                  <a:lnTo>
                    <a:pt x="260" y="825"/>
                  </a:lnTo>
                  <a:lnTo>
                    <a:pt x="259" y="824"/>
                  </a:lnTo>
                  <a:lnTo>
                    <a:pt x="258" y="822"/>
                  </a:lnTo>
                  <a:lnTo>
                    <a:pt x="258" y="819"/>
                  </a:lnTo>
                  <a:lnTo>
                    <a:pt x="258" y="817"/>
                  </a:lnTo>
                  <a:lnTo>
                    <a:pt x="258" y="816"/>
                  </a:lnTo>
                  <a:lnTo>
                    <a:pt x="259" y="814"/>
                  </a:lnTo>
                  <a:lnTo>
                    <a:pt x="261" y="810"/>
                  </a:lnTo>
                  <a:lnTo>
                    <a:pt x="264" y="809"/>
                  </a:lnTo>
                  <a:lnTo>
                    <a:pt x="265" y="808"/>
                  </a:lnTo>
                  <a:lnTo>
                    <a:pt x="267" y="808"/>
                  </a:lnTo>
                  <a:lnTo>
                    <a:pt x="270" y="808"/>
                  </a:lnTo>
                  <a:lnTo>
                    <a:pt x="272" y="808"/>
                  </a:lnTo>
                  <a:lnTo>
                    <a:pt x="275" y="809"/>
                  </a:lnTo>
                  <a:lnTo>
                    <a:pt x="276" y="810"/>
                  </a:lnTo>
                  <a:lnTo>
                    <a:pt x="277" y="813"/>
                  </a:lnTo>
                  <a:lnTo>
                    <a:pt x="279" y="814"/>
                  </a:lnTo>
                  <a:lnTo>
                    <a:pt x="280" y="816"/>
                  </a:lnTo>
                  <a:close/>
                  <a:moveTo>
                    <a:pt x="292" y="856"/>
                  </a:moveTo>
                  <a:lnTo>
                    <a:pt x="292" y="856"/>
                  </a:lnTo>
                  <a:lnTo>
                    <a:pt x="294" y="859"/>
                  </a:lnTo>
                  <a:lnTo>
                    <a:pt x="294" y="861"/>
                  </a:lnTo>
                  <a:lnTo>
                    <a:pt x="292" y="862"/>
                  </a:lnTo>
                  <a:lnTo>
                    <a:pt x="292" y="864"/>
                  </a:lnTo>
                  <a:lnTo>
                    <a:pt x="291" y="865"/>
                  </a:lnTo>
                  <a:lnTo>
                    <a:pt x="289" y="868"/>
                  </a:lnTo>
                  <a:lnTo>
                    <a:pt x="287" y="868"/>
                  </a:lnTo>
                  <a:lnTo>
                    <a:pt x="285" y="869"/>
                  </a:lnTo>
                  <a:lnTo>
                    <a:pt x="282" y="870"/>
                  </a:lnTo>
                  <a:lnTo>
                    <a:pt x="280" y="870"/>
                  </a:lnTo>
                  <a:lnTo>
                    <a:pt x="279" y="869"/>
                  </a:lnTo>
                  <a:lnTo>
                    <a:pt x="276" y="869"/>
                  </a:lnTo>
                  <a:lnTo>
                    <a:pt x="274" y="868"/>
                  </a:lnTo>
                  <a:lnTo>
                    <a:pt x="272" y="865"/>
                  </a:lnTo>
                  <a:lnTo>
                    <a:pt x="271" y="864"/>
                  </a:lnTo>
                  <a:lnTo>
                    <a:pt x="270" y="862"/>
                  </a:lnTo>
                  <a:lnTo>
                    <a:pt x="270" y="860"/>
                  </a:lnTo>
                  <a:lnTo>
                    <a:pt x="270" y="857"/>
                  </a:lnTo>
                  <a:lnTo>
                    <a:pt x="270" y="856"/>
                  </a:lnTo>
                  <a:lnTo>
                    <a:pt x="271" y="854"/>
                  </a:lnTo>
                  <a:lnTo>
                    <a:pt x="272" y="852"/>
                  </a:lnTo>
                  <a:lnTo>
                    <a:pt x="275" y="851"/>
                  </a:lnTo>
                  <a:lnTo>
                    <a:pt x="276" y="850"/>
                  </a:lnTo>
                  <a:lnTo>
                    <a:pt x="279" y="849"/>
                  </a:lnTo>
                  <a:lnTo>
                    <a:pt x="281" y="849"/>
                  </a:lnTo>
                  <a:lnTo>
                    <a:pt x="284" y="849"/>
                  </a:lnTo>
                  <a:lnTo>
                    <a:pt x="285" y="849"/>
                  </a:lnTo>
                  <a:lnTo>
                    <a:pt x="287" y="850"/>
                  </a:lnTo>
                  <a:lnTo>
                    <a:pt x="289" y="851"/>
                  </a:lnTo>
                  <a:lnTo>
                    <a:pt x="291" y="853"/>
                  </a:lnTo>
                  <a:lnTo>
                    <a:pt x="291" y="854"/>
                  </a:lnTo>
                  <a:lnTo>
                    <a:pt x="292" y="856"/>
                  </a:lnTo>
                  <a:close/>
                  <a:moveTo>
                    <a:pt x="306" y="897"/>
                  </a:moveTo>
                  <a:lnTo>
                    <a:pt x="306" y="897"/>
                  </a:lnTo>
                  <a:lnTo>
                    <a:pt x="306" y="899"/>
                  </a:lnTo>
                  <a:lnTo>
                    <a:pt x="306" y="901"/>
                  </a:lnTo>
                  <a:lnTo>
                    <a:pt x="306" y="902"/>
                  </a:lnTo>
                  <a:lnTo>
                    <a:pt x="305" y="905"/>
                  </a:lnTo>
                  <a:lnTo>
                    <a:pt x="304" y="907"/>
                  </a:lnTo>
                  <a:lnTo>
                    <a:pt x="301" y="908"/>
                  </a:lnTo>
                  <a:lnTo>
                    <a:pt x="300" y="909"/>
                  </a:lnTo>
                  <a:lnTo>
                    <a:pt x="297" y="910"/>
                  </a:lnTo>
                  <a:lnTo>
                    <a:pt x="295" y="910"/>
                  </a:lnTo>
                  <a:lnTo>
                    <a:pt x="292" y="910"/>
                  </a:lnTo>
                  <a:lnTo>
                    <a:pt x="291" y="910"/>
                  </a:lnTo>
                  <a:lnTo>
                    <a:pt x="289" y="909"/>
                  </a:lnTo>
                  <a:lnTo>
                    <a:pt x="287" y="908"/>
                  </a:lnTo>
                  <a:lnTo>
                    <a:pt x="285" y="906"/>
                  </a:lnTo>
                  <a:lnTo>
                    <a:pt x="285" y="905"/>
                  </a:lnTo>
                  <a:lnTo>
                    <a:pt x="284" y="902"/>
                  </a:lnTo>
                  <a:lnTo>
                    <a:pt x="282" y="900"/>
                  </a:lnTo>
                  <a:lnTo>
                    <a:pt x="282" y="898"/>
                  </a:lnTo>
                  <a:lnTo>
                    <a:pt x="284" y="897"/>
                  </a:lnTo>
                  <a:lnTo>
                    <a:pt x="284" y="894"/>
                  </a:lnTo>
                  <a:lnTo>
                    <a:pt x="285" y="893"/>
                  </a:lnTo>
                  <a:lnTo>
                    <a:pt x="287" y="891"/>
                  </a:lnTo>
                  <a:lnTo>
                    <a:pt x="289" y="891"/>
                  </a:lnTo>
                  <a:lnTo>
                    <a:pt x="291" y="890"/>
                  </a:lnTo>
                  <a:lnTo>
                    <a:pt x="294" y="889"/>
                  </a:lnTo>
                  <a:lnTo>
                    <a:pt x="296" y="889"/>
                  </a:lnTo>
                  <a:lnTo>
                    <a:pt x="297" y="890"/>
                  </a:lnTo>
                  <a:lnTo>
                    <a:pt x="300" y="890"/>
                  </a:lnTo>
                  <a:lnTo>
                    <a:pt x="302" y="891"/>
                  </a:lnTo>
                  <a:lnTo>
                    <a:pt x="304" y="893"/>
                  </a:lnTo>
                  <a:lnTo>
                    <a:pt x="305" y="894"/>
                  </a:lnTo>
                  <a:lnTo>
                    <a:pt x="306" y="897"/>
                  </a:lnTo>
                  <a:close/>
                  <a:moveTo>
                    <a:pt x="319" y="937"/>
                  </a:moveTo>
                  <a:lnTo>
                    <a:pt x="319" y="937"/>
                  </a:lnTo>
                  <a:lnTo>
                    <a:pt x="320" y="939"/>
                  </a:lnTo>
                  <a:lnTo>
                    <a:pt x="320" y="942"/>
                  </a:lnTo>
                  <a:lnTo>
                    <a:pt x="319" y="943"/>
                  </a:lnTo>
                  <a:lnTo>
                    <a:pt x="319" y="945"/>
                  </a:lnTo>
                  <a:lnTo>
                    <a:pt x="317" y="947"/>
                  </a:lnTo>
                  <a:lnTo>
                    <a:pt x="315" y="948"/>
                  </a:lnTo>
                  <a:lnTo>
                    <a:pt x="314" y="949"/>
                  </a:lnTo>
                  <a:lnTo>
                    <a:pt x="311" y="950"/>
                  </a:lnTo>
                  <a:lnTo>
                    <a:pt x="309" y="950"/>
                  </a:lnTo>
                  <a:lnTo>
                    <a:pt x="306" y="950"/>
                  </a:lnTo>
                  <a:lnTo>
                    <a:pt x="305" y="950"/>
                  </a:lnTo>
                  <a:lnTo>
                    <a:pt x="302" y="949"/>
                  </a:lnTo>
                  <a:lnTo>
                    <a:pt x="300" y="948"/>
                  </a:lnTo>
                  <a:lnTo>
                    <a:pt x="299" y="946"/>
                  </a:lnTo>
                  <a:lnTo>
                    <a:pt x="297" y="945"/>
                  </a:lnTo>
                  <a:lnTo>
                    <a:pt x="296" y="943"/>
                  </a:lnTo>
                  <a:lnTo>
                    <a:pt x="296" y="940"/>
                  </a:lnTo>
                  <a:lnTo>
                    <a:pt x="296" y="938"/>
                  </a:lnTo>
                  <a:lnTo>
                    <a:pt x="296" y="937"/>
                  </a:lnTo>
                  <a:lnTo>
                    <a:pt x="297" y="935"/>
                  </a:lnTo>
                  <a:lnTo>
                    <a:pt x="299" y="934"/>
                  </a:lnTo>
                  <a:lnTo>
                    <a:pt x="301" y="931"/>
                  </a:lnTo>
                  <a:lnTo>
                    <a:pt x="302" y="931"/>
                  </a:lnTo>
                  <a:lnTo>
                    <a:pt x="305" y="930"/>
                  </a:lnTo>
                  <a:lnTo>
                    <a:pt x="307" y="929"/>
                  </a:lnTo>
                  <a:lnTo>
                    <a:pt x="309" y="929"/>
                  </a:lnTo>
                  <a:lnTo>
                    <a:pt x="311" y="930"/>
                  </a:lnTo>
                  <a:lnTo>
                    <a:pt x="314" y="930"/>
                  </a:lnTo>
                  <a:lnTo>
                    <a:pt x="315" y="931"/>
                  </a:lnTo>
                  <a:lnTo>
                    <a:pt x="316" y="934"/>
                  </a:lnTo>
                  <a:lnTo>
                    <a:pt x="317" y="935"/>
                  </a:lnTo>
                  <a:lnTo>
                    <a:pt x="319" y="937"/>
                  </a:lnTo>
                  <a:close/>
                </a:path>
              </a:pathLst>
            </a:custGeom>
            <a:solidFill>
              <a:srgbClr val="A50021"/>
            </a:solidFill>
            <a:ln w="1588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1" name="Freeform 24"/>
            <p:cNvSpPr>
              <a:spLocks noEditPoints="1"/>
            </p:cNvSpPr>
            <p:nvPr/>
          </p:nvSpPr>
          <p:spPr bwMode="auto">
            <a:xfrm>
              <a:off x="1950" y="2512"/>
              <a:ext cx="1518" cy="61"/>
            </a:xfrm>
            <a:custGeom>
              <a:avLst/>
              <a:gdLst>
                <a:gd name="T0" fmla="*/ 11 w 1518"/>
                <a:gd name="T1" fmla="*/ 20 h 61"/>
                <a:gd name="T2" fmla="*/ 59 w 1518"/>
                <a:gd name="T3" fmla="*/ 1 h 61"/>
                <a:gd name="T4" fmla="*/ 54 w 1518"/>
                <a:gd name="T5" fmla="*/ 21 h 61"/>
                <a:gd name="T6" fmla="*/ 112 w 1518"/>
                <a:gd name="T7" fmla="*/ 4 h 61"/>
                <a:gd name="T8" fmla="*/ 95 w 1518"/>
                <a:gd name="T9" fmla="*/ 17 h 61"/>
                <a:gd name="T10" fmla="*/ 162 w 1518"/>
                <a:gd name="T11" fmla="*/ 10 h 61"/>
                <a:gd name="T12" fmla="*/ 139 w 1518"/>
                <a:gd name="T13" fmla="*/ 13 h 61"/>
                <a:gd name="T14" fmla="*/ 210 w 1518"/>
                <a:gd name="T15" fmla="*/ 15 h 61"/>
                <a:gd name="T16" fmla="*/ 189 w 1518"/>
                <a:gd name="T17" fmla="*/ 9 h 61"/>
                <a:gd name="T18" fmla="*/ 253 w 1518"/>
                <a:gd name="T19" fmla="*/ 23 h 61"/>
                <a:gd name="T20" fmla="*/ 240 w 1518"/>
                <a:gd name="T21" fmla="*/ 6 h 61"/>
                <a:gd name="T22" fmla="*/ 296 w 1518"/>
                <a:gd name="T23" fmla="*/ 28 h 61"/>
                <a:gd name="T24" fmla="*/ 291 w 1518"/>
                <a:gd name="T25" fmla="*/ 8 h 61"/>
                <a:gd name="T26" fmla="*/ 337 w 1518"/>
                <a:gd name="T27" fmla="*/ 30 h 61"/>
                <a:gd name="T28" fmla="*/ 385 w 1518"/>
                <a:gd name="T29" fmla="*/ 10 h 61"/>
                <a:gd name="T30" fmla="*/ 379 w 1518"/>
                <a:gd name="T31" fmla="*/ 29 h 61"/>
                <a:gd name="T32" fmla="*/ 438 w 1518"/>
                <a:gd name="T33" fmla="*/ 13 h 61"/>
                <a:gd name="T34" fmla="*/ 422 w 1518"/>
                <a:gd name="T35" fmla="*/ 27 h 61"/>
                <a:gd name="T36" fmla="*/ 488 w 1518"/>
                <a:gd name="T37" fmla="*/ 18 h 61"/>
                <a:gd name="T38" fmla="*/ 467 w 1518"/>
                <a:gd name="T39" fmla="*/ 22 h 61"/>
                <a:gd name="T40" fmla="*/ 537 w 1518"/>
                <a:gd name="T41" fmla="*/ 27 h 61"/>
                <a:gd name="T42" fmla="*/ 515 w 1518"/>
                <a:gd name="T43" fmla="*/ 18 h 61"/>
                <a:gd name="T44" fmla="*/ 580 w 1518"/>
                <a:gd name="T45" fmla="*/ 32 h 61"/>
                <a:gd name="T46" fmla="*/ 568 w 1518"/>
                <a:gd name="T47" fmla="*/ 15 h 61"/>
                <a:gd name="T48" fmla="*/ 624 w 1518"/>
                <a:gd name="T49" fmla="*/ 37 h 61"/>
                <a:gd name="T50" fmla="*/ 619 w 1518"/>
                <a:gd name="T51" fmla="*/ 17 h 61"/>
                <a:gd name="T52" fmla="*/ 665 w 1518"/>
                <a:gd name="T53" fmla="*/ 39 h 61"/>
                <a:gd name="T54" fmla="*/ 712 w 1518"/>
                <a:gd name="T55" fmla="*/ 19 h 61"/>
                <a:gd name="T56" fmla="*/ 707 w 1518"/>
                <a:gd name="T57" fmla="*/ 39 h 61"/>
                <a:gd name="T58" fmla="*/ 763 w 1518"/>
                <a:gd name="T59" fmla="*/ 21 h 61"/>
                <a:gd name="T60" fmla="*/ 750 w 1518"/>
                <a:gd name="T61" fmla="*/ 36 h 61"/>
                <a:gd name="T62" fmla="*/ 814 w 1518"/>
                <a:gd name="T63" fmla="*/ 27 h 61"/>
                <a:gd name="T64" fmla="*/ 793 w 1518"/>
                <a:gd name="T65" fmla="*/ 33 h 61"/>
                <a:gd name="T66" fmla="*/ 864 w 1518"/>
                <a:gd name="T67" fmla="*/ 33 h 61"/>
                <a:gd name="T68" fmla="*/ 843 w 1518"/>
                <a:gd name="T69" fmla="*/ 27 h 61"/>
                <a:gd name="T70" fmla="*/ 908 w 1518"/>
                <a:gd name="T71" fmla="*/ 40 h 61"/>
                <a:gd name="T72" fmla="*/ 893 w 1518"/>
                <a:gd name="T73" fmla="*/ 26 h 61"/>
                <a:gd name="T74" fmla="*/ 951 w 1518"/>
                <a:gd name="T75" fmla="*/ 45 h 61"/>
                <a:gd name="T76" fmla="*/ 943 w 1518"/>
                <a:gd name="T77" fmla="*/ 26 h 61"/>
                <a:gd name="T78" fmla="*/ 995 w 1518"/>
                <a:gd name="T79" fmla="*/ 48 h 61"/>
                <a:gd name="T80" fmla="*/ 1040 w 1518"/>
                <a:gd name="T81" fmla="*/ 28 h 61"/>
                <a:gd name="T82" fmla="*/ 1032 w 1518"/>
                <a:gd name="T83" fmla="*/ 47 h 61"/>
                <a:gd name="T84" fmla="*/ 1092 w 1518"/>
                <a:gd name="T85" fmla="*/ 31 h 61"/>
                <a:gd name="T86" fmla="*/ 1076 w 1518"/>
                <a:gd name="T87" fmla="*/ 45 h 61"/>
                <a:gd name="T88" fmla="*/ 1143 w 1518"/>
                <a:gd name="T89" fmla="*/ 37 h 61"/>
                <a:gd name="T90" fmla="*/ 1121 w 1518"/>
                <a:gd name="T91" fmla="*/ 38 h 61"/>
                <a:gd name="T92" fmla="*/ 1189 w 1518"/>
                <a:gd name="T93" fmla="*/ 47 h 61"/>
                <a:gd name="T94" fmla="*/ 1172 w 1518"/>
                <a:gd name="T95" fmla="*/ 34 h 61"/>
                <a:gd name="T96" fmla="*/ 1234 w 1518"/>
                <a:gd name="T97" fmla="*/ 51 h 61"/>
                <a:gd name="T98" fmla="*/ 1221 w 1518"/>
                <a:gd name="T99" fmla="*/ 34 h 61"/>
                <a:gd name="T100" fmla="*/ 1277 w 1518"/>
                <a:gd name="T101" fmla="*/ 55 h 61"/>
                <a:gd name="T102" fmla="*/ 1319 w 1518"/>
                <a:gd name="T103" fmla="*/ 36 h 61"/>
                <a:gd name="T104" fmla="*/ 1316 w 1518"/>
                <a:gd name="T105" fmla="*/ 57 h 61"/>
                <a:gd name="T106" fmla="*/ 1368 w 1518"/>
                <a:gd name="T107" fmla="*/ 37 h 61"/>
                <a:gd name="T108" fmla="*/ 1358 w 1518"/>
                <a:gd name="T109" fmla="*/ 56 h 61"/>
                <a:gd name="T110" fmla="*/ 1421 w 1518"/>
                <a:gd name="T111" fmla="*/ 41 h 61"/>
                <a:gd name="T112" fmla="*/ 1402 w 1518"/>
                <a:gd name="T113" fmla="*/ 52 h 61"/>
                <a:gd name="T114" fmla="*/ 1470 w 1518"/>
                <a:gd name="T115" fmla="*/ 48 h 61"/>
                <a:gd name="T116" fmla="*/ 1448 w 1518"/>
                <a:gd name="T117" fmla="*/ 48 h 61"/>
                <a:gd name="T118" fmla="*/ 1518 w 1518"/>
                <a:gd name="T119" fmla="*/ 54 h 61"/>
                <a:gd name="T120" fmla="*/ 1497 w 1518"/>
                <a:gd name="T121" fmla="*/ 46 h 6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8"/>
                <a:gd name="T184" fmla="*/ 0 h 61"/>
                <a:gd name="T185" fmla="*/ 1518 w 1518"/>
                <a:gd name="T186" fmla="*/ 61 h 6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8" h="61">
                  <a:moveTo>
                    <a:pt x="11" y="0"/>
                  </a:moveTo>
                  <a:lnTo>
                    <a:pt x="11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1" y="17"/>
                  </a:lnTo>
                  <a:lnTo>
                    <a:pt x="20" y="18"/>
                  </a:lnTo>
                  <a:lnTo>
                    <a:pt x="17" y="19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8" y="19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3" y="15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6"/>
                  </a:lnTo>
                  <a:lnTo>
                    <a:pt x="3" y="4"/>
                  </a:lnTo>
                  <a:lnTo>
                    <a:pt x="4" y="3"/>
                  </a:lnTo>
                  <a:lnTo>
                    <a:pt x="5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11" y="0"/>
                  </a:lnTo>
                  <a:close/>
                  <a:moveTo>
                    <a:pt x="59" y="1"/>
                  </a:moveTo>
                  <a:lnTo>
                    <a:pt x="59" y="1"/>
                  </a:lnTo>
                  <a:lnTo>
                    <a:pt x="61" y="1"/>
                  </a:lnTo>
                  <a:lnTo>
                    <a:pt x="64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7" y="5"/>
                  </a:lnTo>
                  <a:lnTo>
                    <a:pt x="69" y="8"/>
                  </a:lnTo>
                  <a:lnTo>
                    <a:pt x="70" y="9"/>
                  </a:lnTo>
                  <a:lnTo>
                    <a:pt x="70" y="11"/>
                  </a:lnTo>
                  <a:lnTo>
                    <a:pt x="70" y="13"/>
                  </a:lnTo>
                  <a:lnTo>
                    <a:pt x="69" y="15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5" y="20"/>
                  </a:lnTo>
                  <a:lnTo>
                    <a:pt x="62" y="21"/>
                  </a:lnTo>
                  <a:lnTo>
                    <a:pt x="60" y="22"/>
                  </a:lnTo>
                  <a:lnTo>
                    <a:pt x="57" y="22"/>
                  </a:lnTo>
                  <a:lnTo>
                    <a:pt x="55" y="22"/>
                  </a:lnTo>
                  <a:lnTo>
                    <a:pt x="54" y="21"/>
                  </a:lnTo>
                  <a:lnTo>
                    <a:pt x="50" y="19"/>
                  </a:lnTo>
                  <a:lnTo>
                    <a:pt x="49" y="17"/>
                  </a:lnTo>
                  <a:lnTo>
                    <a:pt x="47" y="15"/>
                  </a:lnTo>
                  <a:lnTo>
                    <a:pt x="46" y="13"/>
                  </a:lnTo>
                  <a:lnTo>
                    <a:pt x="46" y="11"/>
                  </a:lnTo>
                  <a:lnTo>
                    <a:pt x="46" y="9"/>
                  </a:lnTo>
                  <a:lnTo>
                    <a:pt x="47" y="8"/>
                  </a:lnTo>
                  <a:lnTo>
                    <a:pt x="49" y="5"/>
                  </a:lnTo>
                  <a:lnTo>
                    <a:pt x="50" y="4"/>
                  </a:lnTo>
                  <a:lnTo>
                    <a:pt x="52" y="3"/>
                  </a:lnTo>
                  <a:lnTo>
                    <a:pt x="54" y="2"/>
                  </a:lnTo>
                  <a:lnTo>
                    <a:pt x="56" y="1"/>
                  </a:lnTo>
                  <a:lnTo>
                    <a:pt x="59" y="1"/>
                  </a:lnTo>
                  <a:close/>
                  <a:moveTo>
                    <a:pt x="105" y="2"/>
                  </a:moveTo>
                  <a:lnTo>
                    <a:pt x="105" y="2"/>
                  </a:lnTo>
                  <a:lnTo>
                    <a:pt x="107" y="2"/>
                  </a:lnTo>
                  <a:lnTo>
                    <a:pt x="110" y="3"/>
                  </a:lnTo>
                  <a:lnTo>
                    <a:pt x="112" y="4"/>
                  </a:lnTo>
                  <a:lnTo>
                    <a:pt x="113" y="5"/>
                  </a:lnTo>
                  <a:lnTo>
                    <a:pt x="115" y="6"/>
                  </a:lnTo>
                  <a:lnTo>
                    <a:pt x="116" y="9"/>
                  </a:lnTo>
                  <a:lnTo>
                    <a:pt x="117" y="11"/>
                  </a:lnTo>
                  <a:lnTo>
                    <a:pt x="117" y="13"/>
                  </a:lnTo>
                  <a:lnTo>
                    <a:pt x="117" y="15"/>
                  </a:lnTo>
                  <a:lnTo>
                    <a:pt x="116" y="18"/>
                  </a:lnTo>
                  <a:lnTo>
                    <a:pt x="113" y="20"/>
                  </a:lnTo>
                  <a:lnTo>
                    <a:pt x="111" y="21"/>
                  </a:lnTo>
                  <a:lnTo>
                    <a:pt x="110" y="22"/>
                  </a:lnTo>
                  <a:lnTo>
                    <a:pt x="107" y="23"/>
                  </a:lnTo>
                  <a:lnTo>
                    <a:pt x="105" y="23"/>
                  </a:lnTo>
                  <a:lnTo>
                    <a:pt x="102" y="23"/>
                  </a:lnTo>
                  <a:lnTo>
                    <a:pt x="101" y="22"/>
                  </a:lnTo>
                  <a:lnTo>
                    <a:pt x="98" y="21"/>
                  </a:lnTo>
                  <a:lnTo>
                    <a:pt x="97" y="20"/>
                  </a:lnTo>
                  <a:lnTo>
                    <a:pt x="96" y="18"/>
                  </a:lnTo>
                  <a:lnTo>
                    <a:pt x="95" y="17"/>
                  </a:lnTo>
                  <a:lnTo>
                    <a:pt x="93" y="14"/>
                  </a:lnTo>
                  <a:lnTo>
                    <a:pt x="93" y="12"/>
                  </a:lnTo>
                  <a:lnTo>
                    <a:pt x="93" y="10"/>
                  </a:lnTo>
                  <a:lnTo>
                    <a:pt x="95" y="9"/>
                  </a:lnTo>
                  <a:lnTo>
                    <a:pt x="96" y="6"/>
                  </a:lnTo>
                  <a:lnTo>
                    <a:pt x="97" y="5"/>
                  </a:lnTo>
                  <a:lnTo>
                    <a:pt x="98" y="4"/>
                  </a:lnTo>
                  <a:lnTo>
                    <a:pt x="101" y="3"/>
                  </a:lnTo>
                  <a:lnTo>
                    <a:pt x="102" y="2"/>
                  </a:lnTo>
                  <a:lnTo>
                    <a:pt x="105" y="2"/>
                  </a:lnTo>
                  <a:close/>
                  <a:moveTo>
                    <a:pt x="152" y="3"/>
                  </a:moveTo>
                  <a:lnTo>
                    <a:pt x="152" y="3"/>
                  </a:lnTo>
                  <a:lnTo>
                    <a:pt x="154" y="3"/>
                  </a:lnTo>
                  <a:lnTo>
                    <a:pt x="157" y="4"/>
                  </a:lnTo>
                  <a:lnTo>
                    <a:pt x="158" y="5"/>
                  </a:lnTo>
                  <a:lnTo>
                    <a:pt x="159" y="6"/>
                  </a:lnTo>
                  <a:lnTo>
                    <a:pt x="161" y="9"/>
                  </a:lnTo>
                  <a:lnTo>
                    <a:pt x="162" y="10"/>
                  </a:lnTo>
                  <a:lnTo>
                    <a:pt x="163" y="12"/>
                  </a:lnTo>
                  <a:lnTo>
                    <a:pt x="163" y="14"/>
                  </a:lnTo>
                  <a:lnTo>
                    <a:pt x="163" y="17"/>
                  </a:lnTo>
                  <a:lnTo>
                    <a:pt x="162" y="19"/>
                  </a:lnTo>
                  <a:lnTo>
                    <a:pt x="161" y="20"/>
                  </a:lnTo>
                  <a:lnTo>
                    <a:pt x="159" y="21"/>
                  </a:lnTo>
                  <a:lnTo>
                    <a:pt x="158" y="22"/>
                  </a:lnTo>
                  <a:lnTo>
                    <a:pt x="156" y="23"/>
                  </a:lnTo>
                  <a:lnTo>
                    <a:pt x="153" y="24"/>
                  </a:lnTo>
                  <a:lnTo>
                    <a:pt x="151" y="24"/>
                  </a:lnTo>
                  <a:lnTo>
                    <a:pt x="148" y="24"/>
                  </a:lnTo>
                  <a:lnTo>
                    <a:pt x="147" y="23"/>
                  </a:lnTo>
                  <a:lnTo>
                    <a:pt x="144" y="22"/>
                  </a:lnTo>
                  <a:lnTo>
                    <a:pt x="143" y="21"/>
                  </a:lnTo>
                  <a:lnTo>
                    <a:pt x="142" y="19"/>
                  </a:lnTo>
                  <a:lnTo>
                    <a:pt x="141" y="18"/>
                  </a:lnTo>
                  <a:lnTo>
                    <a:pt x="139" y="15"/>
                  </a:lnTo>
                  <a:lnTo>
                    <a:pt x="139" y="13"/>
                  </a:lnTo>
                  <a:lnTo>
                    <a:pt x="139" y="11"/>
                  </a:lnTo>
                  <a:lnTo>
                    <a:pt x="141" y="10"/>
                  </a:lnTo>
                  <a:lnTo>
                    <a:pt x="142" y="8"/>
                  </a:lnTo>
                  <a:lnTo>
                    <a:pt x="143" y="6"/>
                  </a:lnTo>
                  <a:lnTo>
                    <a:pt x="146" y="5"/>
                  </a:lnTo>
                  <a:lnTo>
                    <a:pt x="147" y="4"/>
                  </a:lnTo>
                  <a:lnTo>
                    <a:pt x="149" y="3"/>
                  </a:lnTo>
                  <a:lnTo>
                    <a:pt x="152" y="3"/>
                  </a:lnTo>
                  <a:close/>
                  <a:moveTo>
                    <a:pt x="198" y="4"/>
                  </a:moveTo>
                  <a:lnTo>
                    <a:pt x="198" y="4"/>
                  </a:lnTo>
                  <a:lnTo>
                    <a:pt x="200" y="4"/>
                  </a:lnTo>
                  <a:lnTo>
                    <a:pt x="203" y="5"/>
                  </a:lnTo>
                  <a:lnTo>
                    <a:pt x="205" y="6"/>
                  </a:lnTo>
                  <a:lnTo>
                    <a:pt x="207" y="8"/>
                  </a:lnTo>
                  <a:lnTo>
                    <a:pt x="208" y="10"/>
                  </a:lnTo>
                  <a:lnTo>
                    <a:pt x="209" y="11"/>
                  </a:lnTo>
                  <a:lnTo>
                    <a:pt x="210" y="13"/>
                  </a:lnTo>
                  <a:lnTo>
                    <a:pt x="210" y="15"/>
                  </a:lnTo>
                  <a:lnTo>
                    <a:pt x="210" y="18"/>
                  </a:lnTo>
                  <a:lnTo>
                    <a:pt x="209" y="20"/>
                  </a:lnTo>
                  <a:lnTo>
                    <a:pt x="207" y="22"/>
                  </a:lnTo>
                  <a:lnTo>
                    <a:pt x="204" y="23"/>
                  </a:lnTo>
                  <a:lnTo>
                    <a:pt x="203" y="24"/>
                  </a:lnTo>
                  <a:lnTo>
                    <a:pt x="200" y="26"/>
                  </a:lnTo>
                  <a:lnTo>
                    <a:pt x="198" y="26"/>
                  </a:lnTo>
                  <a:lnTo>
                    <a:pt x="196" y="26"/>
                  </a:lnTo>
                  <a:lnTo>
                    <a:pt x="194" y="24"/>
                  </a:lnTo>
                  <a:lnTo>
                    <a:pt x="192" y="23"/>
                  </a:lnTo>
                  <a:lnTo>
                    <a:pt x="191" y="22"/>
                  </a:lnTo>
                  <a:lnTo>
                    <a:pt x="189" y="21"/>
                  </a:lnTo>
                  <a:lnTo>
                    <a:pt x="188" y="19"/>
                  </a:lnTo>
                  <a:lnTo>
                    <a:pt x="187" y="17"/>
                  </a:lnTo>
                  <a:lnTo>
                    <a:pt x="187" y="14"/>
                  </a:lnTo>
                  <a:lnTo>
                    <a:pt x="187" y="12"/>
                  </a:lnTo>
                  <a:lnTo>
                    <a:pt x="188" y="11"/>
                  </a:lnTo>
                  <a:lnTo>
                    <a:pt x="189" y="9"/>
                  </a:lnTo>
                  <a:lnTo>
                    <a:pt x="191" y="8"/>
                  </a:lnTo>
                  <a:lnTo>
                    <a:pt x="192" y="6"/>
                  </a:lnTo>
                  <a:lnTo>
                    <a:pt x="194" y="5"/>
                  </a:lnTo>
                  <a:lnTo>
                    <a:pt x="196" y="4"/>
                  </a:lnTo>
                  <a:lnTo>
                    <a:pt x="198" y="4"/>
                  </a:lnTo>
                  <a:close/>
                  <a:moveTo>
                    <a:pt x="245" y="5"/>
                  </a:moveTo>
                  <a:lnTo>
                    <a:pt x="245" y="5"/>
                  </a:lnTo>
                  <a:lnTo>
                    <a:pt x="248" y="6"/>
                  </a:lnTo>
                  <a:lnTo>
                    <a:pt x="250" y="6"/>
                  </a:lnTo>
                  <a:lnTo>
                    <a:pt x="253" y="10"/>
                  </a:lnTo>
                  <a:lnTo>
                    <a:pt x="254" y="11"/>
                  </a:lnTo>
                  <a:lnTo>
                    <a:pt x="255" y="12"/>
                  </a:lnTo>
                  <a:lnTo>
                    <a:pt x="257" y="14"/>
                  </a:lnTo>
                  <a:lnTo>
                    <a:pt x="257" y="17"/>
                  </a:lnTo>
                  <a:lnTo>
                    <a:pt x="257" y="19"/>
                  </a:lnTo>
                  <a:lnTo>
                    <a:pt x="255" y="21"/>
                  </a:lnTo>
                  <a:lnTo>
                    <a:pt x="254" y="22"/>
                  </a:lnTo>
                  <a:lnTo>
                    <a:pt x="253" y="23"/>
                  </a:lnTo>
                  <a:lnTo>
                    <a:pt x="252" y="24"/>
                  </a:lnTo>
                  <a:lnTo>
                    <a:pt x="249" y="26"/>
                  </a:lnTo>
                  <a:lnTo>
                    <a:pt x="247" y="27"/>
                  </a:lnTo>
                  <a:lnTo>
                    <a:pt x="244" y="27"/>
                  </a:lnTo>
                  <a:lnTo>
                    <a:pt x="242" y="27"/>
                  </a:lnTo>
                  <a:lnTo>
                    <a:pt x="240" y="26"/>
                  </a:lnTo>
                  <a:lnTo>
                    <a:pt x="238" y="24"/>
                  </a:lnTo>
                  <a:lnTo>
                    <a:pt x="237" y="23"/>
                  </a:lnTo>
                  <a:lnTo>
                    <a:pt x="235" y="22"/>
                  </a:lnTo>
                  <a:lnTo>
                    <a:pt x="234" y="21"/>
                  </a:lnTo>
                  <a:lnTo>
                    <a:pt x="233" y="19"/>
                  </a:lnTo>
                  <a:lnTo>
                    <a:pt x="233" y="17"/>
                  </a:lnTo>
                  <a:lnTo>
                    <a:pt x="233" y="14"/>
                  </a:lnTo>
                  <a:lnTo>
                    <a:pt x="234" y="12"/>
                  </a:lnTo>
                  <a:lnTo>
                    <a:pt x="235" y="10"/>
                  </a:lnTo>
                  <a:lnTo>
                    <a:pt x="237" y="9"/>
                  </a:lnTo>
                  <a:lnTo>
                    <a:pt x="239" y="8"/>
                  </a:lnTo>
                  <a:lnTo>
                    <a:pt x="240" y="6"/>
                  </a:lnTo>
                  <a:lnTo>
                    <a:pt x="243" y="5"/>
                  </a:lnTo>
                  <a:lnTo>
                    <a:pt x="245" y="5"/>
                  </a:lnTo>
                  <a:close/>
                  <a:moveTo>
                    <a:pt x="291" y="8"/>
                  </a:moveTo>
                  <a:lnTo>
                    <a:pt x="291" y="8"/>
                  </a:lnTo>
                  <a:lnTo>
                    <a:pt x="294" y="8"/>
                  </a:lnTo>
                  <a:lnTo>
                    <a:pt x="296" y="9"/>
                  </a:lnTo>
                  <a:lnTo>
                    <a:pt x="299" y="10"/>
                  </a:lnTo>
                  <a:lnTo>
                    <a:pt x="300" y="11"/>
                  </a:lnTo>
                  <a:lnTo>
                    <a:pt x="301" y="12"/>
                  </a:lnTo>
                  <a:lnTo>
                    <a:pt x="303" y="14"/>
                  </a:lnTo>
                  <a:lnTo>
                    <a:pt x="304" y="15"/>
                  </a:lnTo>
                  <a:lnTo>
                    <a:pt x="304" y="18"/>
                  </a:lnTo>
                  <a:lnTo>
                    <a:pt x="304" y="20"/>
                  </a:lnTo>
                  <a:lnTo>
                    <a:pt x="303" y="22"/>
                  </a:lnTo>
                  <a:lnTo>
                    <a:pt x="301" y="23"/>
                  </a:lnTo>
                  <a:lnTo>
                    <a:pt x="300" y="26"/>
                  </a:lnTo>
                  <a:lnTo>
                    <a:pt x="298" y="27"/>
                  </a:lnTo>
                  <a:lnTo>
                    <a:pt x="296" y="28"/>
                  </a:lnTo>
                  <a:lnTo>
                    <a:pt x="294" y="28"/>
                  </a:lnTo>
                  <a:lnTo>
                    <a:pt x="291" y="28"/>
                  </a:lnTo>
                  <a:lnTo>
                    <a:pt x="289" y="28"/>
                  </a:lnTo>
                  <a:lnTo>
                    <a:pt x="288" y="27"/>
                  </a:lnTo>
                  <a:lnTo>
                    <a:pt x="285" y="26"/>
                  </a:lnTo>
                  <a:lnTo>
                    <a:pt x="284" y="24"/>
                  </a:lnTo>
                  <a:lnTo>
                    <a:pt x="283" y="23"/>
                  </a:lnTo>
                  <a:lnTo>
                    <a:pt x="281" y="22"/>
                  </a:lnTo>
                  <a:lnTo>
                    <a:pt x="280" y="20"/>
                  </a:lnTo>
                  <a:lnTo>
                    <a:pt x="280" y="18"/>
                  </a:lnTo>
                  <a:lnTo>
                    <a:pt x="280" y="15"/>
                  </a:lnTo>
                  <a:lnTo>
                    <a:pt x="281" y="13"/>
                  </a:lnTo>
                  <a:lnTo>
                    <a:pt x="283" y="12"/>
                  </a:lnTo>
                  <a:lnTo>
                    <a:pt x="284" y="10"/>
                  </a:lnTo>
                  <a:lnTo>
                    <a:pt x="285" y="9"/>
                  </a:lnTo>
                  <a:lnTo>
                    <a:pt x="288" y="8"/>
                  </a:lnTo>
                  <a:lnTo>
                    <a:pt x="289" y="8"/>
                  </a:lnTo>
                  <a:lnTo>
                    <a:pt x="291" y="8"/>
                  </a:lnTo>
                  <a:close/>
                  <a:moveTo>
                    <a:pt x="339" y="9"/>
                  </a:moveTo>
                  <a:lnTo>
                    <a:pt x="339" y="9"/>
                  </a:lnTo>
                  <a:lnTo>
                    <a:pt x="341" y="9"/>
                  </a:lnTo>
                  <a:lnTo>
                    <a:pt x="344" y="10"/>
                  </a:lnTo>
                  <a:lnTo>
                    <a:pt x="345" y="11"/>
                  </a:lnTo>
                  <a:lnTo>
                    <a:pt x="346" y="12"/>
                  </a:lnTo>
                  <a:lnTo>
                    <a:pt x="347" y="13"/>
                  </a:lnTo>
                  <a:lnTo>
                    <a:pt x="349" y="15"/>
                  </a:lnTo>
                  <a:lnTo>
                    <a:pt x="350" y="17"/>
                  </a:lnTo>
                  <a:lnTo>
                    <a:pt x="350" y="19"/>
                  </a:lnTo>
                  <a:lnTo>
                    <a:pt x="350" y="21"/>
                  </a:lnTo>
                  <a:lnTo>
                    <a:pt x="349" y="23"/>
                  </a:lnTo>
                  <a:lnTo>
                    <a:pt x="347" y="26"/>
                  </a:lnTo>
                  <a:lnTo>
                    <a:pt x="346" y="27"/>
                  </a:lnTo>
                  <a:lnTo>
                    <a:pt x="345" y="28"/>
                  </a:lnTo>
                  <a:lnTo>
                    <a:pt x="342" y="29"/>
                  </a:lnTo>
                  <a:lnTo>
                    <a:pt x="340" y="30"/>
                  </a:lnTo>
                  <a:lnTo>
                    <a:pt x="337" y="30"/>
                  </a:lnTo>
                  <a:lnTo>
                    <a:pt x="335" y="30"/>
                  </a:lnTo>
                  <a:lnTo>
                    <a:pt x="334" y="29"/>
                  </a:lnTo>
                  <a:lnTo>
                    <a:pt x="330" y="27"/>
                  </a:lnTo>
                  <a:lnTo>
                    <a:pt x="329" y="24"/>
                  </a:lnTo>
                  <a:lnTo>
                    <a:pt x="327" y="23"/>
                  </a:lnTo>
                  <a:lnTo>
                    <a:pt x="326" y="21"/>
                  </a:lnTo>
                  <a:lnTo>
                    <a:pt x="326" y="19"/>
                  </a:lnTo>
                  <a:lnTo>
                    <a:pt x="326" y="17"/>
                  </a:lnTo>
                  <a:lnTo>
                    <a:pt x="327" y="15"/>
                  </a:lnTo>
                  <a:lnTo>
                    <a:pt x="329" y="13"/>
                  </a:lnTo>
                  <a:lnTo>
                    <a:pt x="330" y="12"/>
                  </a:lnTo>
                  <a:lnTo>
                    <a:pt x="332" y="11"/>
                  </a:lnTo>
                  <a:lnTo>
                    <a:pt x="334" y="10"/>
                  </a:lnTo>
                  <a:lnTo>
                    <a:pt x="336" y="9"/>
                  </a:lnTo>
                  <a:lnTo>
                    <a:pt x="339" y="9"/>
                  </a:lnTo>
                  <a:close/>
                  <a:moveTo>
                    <a:pt x="385" y="10"/>
                  </a:moveTo>
                  <a:lnTo>
                    <a:pt x="385" y="10"/>
                  </a:lnTo>
                  <a:lnTo>
                    <a:pt x="387" y="10"/>
                  </a:lnTo>
                  <a:lnTo>
                    <a:pt x="390" y="11"/>
                  </a:lnTo>
                  <a:lnTo>
                    <a:pt x="392" y="12"/>
                  </a:lnTo>
                  <a:lnTo>
                    <a:pt x="393" y="13"/>
                  </a:lnTo>
                  <a:lnTo>
                    <a:pt x="395" y="14"/>
                  </a:lnTo>
                  <a:lnTo>
                    <a:pt x="396" y="17"/>
                  </a:lnTo>
                  <a:lnTo>
                    <a:pt x="397" y="19"/>
                  </a:lnTo>
                  <a:lnTo>
                    <a:pt x="397" y="21"/>
                  </a:lnTo>
                  <a:lnTo>
                    <a:pt x="397" y="23"/>
                  </a:lnTo>
                  <a:lnTo>
                    <a:pt x="396" y="26"/>
                  </a:lnTo>
                  <a:lnTo>
                    <a:pt x="393" y="28"/>
                  </a:lnTo>
                  <a:lnTo>
                    <a:pt x="391" y="29"/>
                  </a:lnTo>
                  <a:lnTo>
                    <a:pt x="390" y="30"/>
                  </a:lnTo>
                  <a:lnTo>
                    <a:pt x="387" y="31"/>
                  </a:lnTo>
                  <a:lnTo>
                    <a:pt x="385" y="31"/>
                  </a:lnTo>
                  <a:lnTo>
                    <a:pt x="382" y="31"/>
                  </a:lnTo>
                  <a:lnTo>
                    <a:pt x="381" y="30"/>
                  </a:lnTo>
                  <a:lnTo>
                    <a:pt x="379" y="29"/>
                  </a:lnTo>
                  <a:lnTo>
                    <a:pt x="377" y="28"/>
                  </a:lnTo>
                  <a:lnTo>
                    <a:pt x="376" y="26"/>
                  </a:lnTo>
                  <a:lnTo>
                    <a:pt x="375" y="24"/>
                  </a:lnTo>
                  <a:lnTo>
                    <a:pt x="374" y="22"/>
                  </a:lnTo>
                  <a:lnTo>
                    <a:pt x="374" y="20"/>
                  </a:lnTo>
                  <a:lnTo>
                    <a:pt x="374" y="18"/>
                  </a:lnTo>
                  <a:lnTo>
                    <a:pt x="375" y="17"/>
                  </a:lnTo>
                  <a:lnTo>
                    <a:pt x="376" y="14"/>
                  </a:lnTo>
                  <a:lnTo>
                    <a:pt x="377" y="13"/>
                  </a:lnTo>
                  <a:lnTo>
                    <a:pt x="379" y="12"/>
                  </a:lnTo>
                  <a:lnTo>
                    <a:pt x="381" y="11"/>
                  </a:lnTo>
                  <a:lnTo>
                    <a:pt x="382" y="10"/>
                  </a:lnTo>
                  <a:lnTo>
                    <a:pt x="385" y="10"/>
                  </a:lnTo>
                  <a:close/>
                  <a:moveTo>
                    <a:pt x="432" y="11"/>
                  </a:moveTo>
                  <a:lnTo>
                    <a:pt x="432" y="11"/>
                  </a:lnTo>
                  <a:lnTo>
                    <a:pt x="435" y="11"/>
                  </a:lnTo>
                  <a:lnTo>
                    <a:pt x="437" y="12"/>
                  </a:lnTo>
                  <a:lnTo>
                    <a:pt x="438" y="13"/>
                  </a:lnTo>
                  <a:lnTo>
                    <a:pt x="440" y="14"/>
                  </a:lnTo>
                  <a:lnTo>
                    <a:pt x="441" y="17"/>
                  </a:lnTo>
                  <a:lnTo>
                    <a:pt x="442" y="18"/>
                  </a:lnTo>
                  <a:lnTo>
                    <a:pt x="443" y="20"/>
                  </a:lnTo>
                  <a:lnTo>
                    <a:pt x="443" y="22"/>
                  </a:lnTo>
                  <a:lnTo>
                    <a:pt x="443" y="24"/>
                  </a:lnTo>
                  <a:lnTo>
                    <a:pt x="442" y="27"/>
                  </a:lnTo>
                  <a:lnTo>
                    <a:pt x="441" y="28"/>
                  </a:lnTo>
                  <a:lnTo>
                    <a:pt x="440" y="29"/>
                  </a:lnTo>
                  <a:lnTo>
                    <a:pt x="438" y="30"/>
                  </a:lnTo>
                  <a:lnTo>
                    <a:pt x="436" y="31"/>
                  </a:lnTo>
                  <a:lnTo>
                    <a:pt x="433" y="32"/>
                  </a:lnTo>
                  <a:lnTo>
                    <a:pt x="431" y="32"/>
                  </a:lnTo>
                  <a:lnTo>
                    <a:pt x="428" y="32"/>
                  </a:lnTo>
                  <a:lnTo>
                    <a:pt x="427" y="31"/>
                  </a:lnTo>
                  <a:lnTo>
                    <a:pt x="425" y="30"/>
                  </a:lnTo>
                  <a:lnTo>
                    <a:pt x="423" y="29"/>
                  </a:lnTo>
                  <a:lnTo>
                    <a:pt x="422" y="27"/>
                  </a:lnTo>
                  <a:lnTo>
                    <a:pt x="421" y="26"/>
                  </a:lnTo>
                  <a:lnTo>
                    <a:pt x="420" y="23"/>
                  </a:lnTo>
                  <a:lnTo>
                    <a:pt x="420" y="21"/>
                  </a:lnTo>
                  <a:lnTo>
                    <a:pt x="420" y="19"/>
                  </a:lnTo>
                  <a:lnTo>
                    <a:pt x="421" y="18"/>
                  </a:lnTo>
                  <a:lnTo>
                    <a:pt x="422" y="15"/>
                  </a:lnTo>
                  <a:lnTo>
                    <a:pt x="423" y="14"/>
                  </a:lnTo>
                  <a:lnTo>
                    <a:pt x="426" y="13"/>
                  </a:lnTo>
                  <a:lnTo>
                    <a:pt x="427" y="12"/>
                  </a:lnTo>
                  <a:lnTo>
                    <a:pt x="430" y="11"/>
                  </a:lnTo>
                  <a:lnTo>
                    <a:pt x="432" y="11"/>
                  </a:lnTo>
                  <a:close/>
                  <a:moveTo>
                    <a:pt x="478" y="12"/>
                  </a:moveTo>
                  <a:lnTo>
                    <a:pt x="478" y="12"/>
                  </a:lnTo>
                  <a:lnTo>
                    <a:pt x="481" y="12"/>
                  </a:lnTo>
                  <a:lnTo>
                    <a:pt x="483" y="13"/>
                  </a:lnTo>
                  <a:lnTo>
                    <a:pt x="486" y="14"/>
                  </a:lnTo>
                  <a:lnTo>
                    <a:pt x="487" y="15"/>
                  </a:lnTo>
                  <a:lnTo>
                    <a:pt x="488" y="18"/>
                  </a:lnTo>
                  <a:lnTo>
                    <a:pt x="489" y="19"/>
                  </a:lnTo>
                  <a:lnTo>
                    <a:pt x="491" y="21"/>
                  </a:lnTo>
                  <a:lnTo>
                    <a:pt x="491" y="23"/>
                  </a:lnTo>
                  <a:lnTo>
                    <a:pt x="491" y="26"/>
                  </a:lnTo>
                  <a:lnTo>
                    <a:pt x="489" y="28"/>
                  </a:lnTo>
                  <a:lnTo>
                    <a:pt x="487" y="30"/>
                  </a:lnTo>
                  <a:lnTo>
                    <a:pt x="484" y="31"/>
                  </a:lnTo>
                  <a:lnTo>
                    <a:pt x="483" y="32"/>
                  </a:lnTo>
                  <a:lnTo>
                    <a:pt x="481" y="33"/>
                  </a:lnTo>
                  <a:lnTo>
                    <a:pt x="478" y="33"/>
                  </a:lnTo>
                  <a:lnTo>
                    <a:pt x="476" y="33"/>
                  </a:lnTo>
                  <a:lnTo>
                    <a:pt x="474" y="32"/>
                  </a:lnTo>
                  <a:lnTo>
                    <a:pt x="472" y="31"/>
                  </a:lnTo>
                  <a:lnTo>
                    <a:pt x="471" y="30"/>
                  </a:lnTo>
                  <a:lnTo>
                    <a:pt x="469" y="29"/>
                  </a:lnTo>
                  <a:lnTo>
                    <a:pt x="468" y="27"/>
                  </a:lnTo>
                  <a:lnTo>
                    <a:pt x="467" y="24"/>
                  </a:lnTo>
                  <a:lnTo>
                    <a:pt x="467" y="22"/>
                  </a:lnTo>
                  <a:lnTo>
                    <a:pt x="467" y="20"/>
                  </a:lnTo>
                  <a:lnTo>
                    <a:pt x="468" y="19"/>
                  </a:lnTo>
                  <a:lnTo>
                    <a:pt x="469" y="17"/>
                  </a:lnTo>
                  <a:lnTo>
                    <a:pt x="471" y="15"/>
                  </a:lnTo>
                  <a:lnTo>
                    <a:pt x="472" y="14"/>
                  </a:lnTo>
                  <a:lnTo>
                    <a:pt x="474" y="13"/>
                  </a:lnTo>
                  <a:lnTo>
                    <a:pt x="476" y="12"/>
                  </a:lnTo>
                  <a:lnTo>
                    <a:pt x="478" y="12"/>
                  </a:lnTo>
                  <a:close/>
                  <a:moveTo>
                    <a:pt x="525" y="13"/>
                  </a:moveTo>
                  <a:lnTo>
                    <a:pt x="525" y="13"/>
                  </a:lnTo>
                  <a:lnTo>
                    <a:pt x="528" y="14"/>
                  </a:lnTo>
                  <a:lnTo>
                    <a:pt x="530" y="14"/>
                  </a:lnTo>
                  <a:lnTo>
                    <a:pt x="533" y="18"/>
                  </a:lnTo>
                  <a:lnTo>
                    <a:pt x="534" y="19"/>
                  </a:lnTo>
                  <a:lnTo>
                    <a:pt x="535" y="20"/>
                  </a:lnTo>
                  <a:lnTo>
                    <a:pt x="537" y="22"/>
                  </a:lnTo>
                  <a:lnTo>
                    <a:pt x="537" y="24"/>
                  </a:lnTo>
                  <a:lnTo>
                    <a:pt x="537" y="27"/>
                  </a:lnTo>
                  <a:lnTo>
                    <a:pt x="535" y="29"/>
                  </a:lnTo>
                  <a:lnTo>
                    <a:pt x="534" y="30"/>
                  </a:lnTo>
                  <a:lnTo>
                    <a:pt x="533" y="31"/>
                  </a:lnTo>
                  <a:lnTo>
                    <a:pt x="532" y="32"/>
                  </a:lnTo>
                  <a:lnTo>
                    <a:pt x="529" y="33"/>
                  </a:lnTo>
                  <a:lnTo>
                    <a:pt x="527" y="34"/>
                  </a:lnTo>
                  <a:lnTo>
                    <a:pt x="524" y="34"/>
                  </a:lnTo>
                  <a:lnTo>
                    <a:pt x="522" y="34"/>
                  </a:lnTo>
                  <a:lnTo>
                    <a:pt x="520" y="33"/>
                  </a:lnTo>
                  <a:lnTo>
                    <a:pt x="518" y="32"/>
                  </a:lnTo>
                  <a:lnTo>
                    <a:pt x="517" y="31"/>
                  </a:lnTo>
                  <a:lnTo>
                    <a:pt x="515" y="30"/>
                  </a:lnTo>
                  <a:lnTo>
                    <a:pt x="514" y="29"/>
                  </a:lnTo>
                  <a:lnTo>
                    <a:pt x="513" y="27"/>
                  </a:lnTo>
                  <a:lnTo>
                    <a:pt x="513" y="24"/>
                  </a:lnTo>
                  <a:lnTo>
                    <a:pt x="513" y="22"/>
                  </a:lnTo>
                  <a:lnTo>
                    <a:pt x="514" y="20"/>
                  </a:lnTo>
                  <a:lnTo>
                    <a:pt x="515" y="18"/>
                  </a:lnTo>
                  <a:lnTo>
                    <a:pt x="517" y="17"/>
                  </a:lnTo>
                  <a:lnTo>
                    <a:pt x="519" y="15"/>
                  </a:lnTo>
                  <a:lnTo>
                    <a:pt x="520" y="14"/>
                  </a:lnTo>
                  <a:lnTo>
                    <a:pt x="523" y="13"/>
                  </a:lnTo>
                  <a:lnTo>
                    <a:pt x="525" y="13"/>
                  </a:lnTo>
                  <a:close/>
                  <a:moveTo>
                    <a:pt x="572" y="15"/>
                  </a:moveTo>
                  <a:lnTo>
                    <a:pt x="572" y="15"/>
                  </a:lnTo>
                  <a:lnTo>
                    <a:pt x="574" y="15"/>
                  </a:lnTo>
                  <a:lnTo>
                    <a:pt x="576" y="17"/>
                  </a:lnTo>
                  <a:lnTo>
                    <a:pt x="579" y="18"/>
                  </a:lnTo>
                  <a:lnTo>
                    <a:pt x="580" y="19"/>
                  </a:lnTo>
                  <a:lnTo>
                    <a:pt x="581" y="20"/>
                  </a:lnTo>
                  <a:lnTo>
                    <a:pt x="583" y="22"/>
                  </a:lnTo>
                  <a:lnTo>
                    <a:pt x="584" y="23"/>
                  </a:lnTo>
                  <a:lnTo>
                    <a:pt x="584" y="26"/>
                  </a:lnTo>
                  <a:lnTo>
                    <a:pt x="584" y="28"/>
                  </a:lnTo>
                  <a:lnTo>
                    <a:pt x="583" y="30"/>
                  </a:lnTo>
                  <a:lnTo>
                    <a:pt x="580" y="32"/>
                  </a:lnTo>
                  <a:lnTo>
                    <a:pt x="578" y="33"/>
                  </a:lnTo>
                  <a:lnTo>
                    <a:pt x="576" y="34"/>
                  </a:lnTo>
                  <a:lnTo>
                    <a:pt x="574" y="36"/>
                  </a:lnTo>
                  <a:lnTo>
                    <a:pt x="572" y="36"/>
                  </a:lnTo>
                  <a:lnTo>
                    <a:pt x="569" y="36"/>
                  </a:lnTo>
                  <a:lnTo>
                    <a:pt x="568" y="34"/>
                  </a:lnTo>
                  <a:lnTo>
                    <a:pt x="565" y="33"/>
                  </a:lnTo>
                  <a:lnTo>
                    <a:pt x="564" y="32"/>
                  </a:lnTo>
                  <a:lnTo>
                    <a:pt x="563" y="31"/>
                  </a:lnTo>
                  <a:lnTo>
                    <a:pt x="562" y="30"/>
                  </a:lnTo>
                  <a:lnTo>
                    <a:pt x="560" y="28"/>
                  </a:lnTo>
                  <a:lnTo>
                    <a:pt x="560" y="26"/>
                  </a:lnTo>
                  <a:lnTo>
                    <a:pt x="560" y="23"/>
                  </a:lnTo>
                  <a:lnTo>
                    <a:pt x="562" y="21"/>
                  </a:lnTo>
                  <a:lnTo>
                    <a:pt x="563" y="19"/>
                  </a:lnTo>
                  <a:lnTo>
                    <a:pt x="564" y="18"/>
                  </a:lnTo>
                  <a:lnTo>
                    <a:pt x="565" y="17"/>
                  </a:lnTo>
                  <a:lnTo>
                    <a:pt x="568" y="15"/>
                  </a:lnTo>
                  <a:lnTo>
                    <a:pt x="569" y="15"/>
                  </a:lnTo>
                  <a:lnTo>
                    <a:pt x="572" y="15"/>
                  </a:lnTo>
                  <a:close/>
                  <a:moveTo>
                    <a:pt x="619" y="17"/>
                  </a:moveTo>
                  <a:lnTo>
                    <a:pt x="619" y="17"/>
                  </a:lnTo>
                  <a:lnTo>
                    <a:pt x="621" y="17"/>
                  </a:lnTo>
                  <a:lnTo>
                    <a:pt x="624" y="18"/>
                  </a:lnTo>
                  <a:lnTo>
                    <a:pt x="625" y="19"/>
                  </a:lnTo>
                  <a:lnTo>
                    <a:pt x="626" y="20"/>
                  </a:lnTo>
                  <a:lnTo>
                    <a:pt x="628" y="21"/>
                  </a:lnTo>
                  <a:lnTo>
                    <a:pt x="629" y="23"/>
                  </a:lnTo>
                  <a:lnTo>
                    <a:pt x="630" y="24"/>
                  </a:lnTo>
                  <a:lnTo>
                    <a:pt x="630" y="27"/>
                  </a:lnTo>
                  <a:lnTo>
                    <a:pt x="630" y="29"/>
                  </a:lnTo>
                  <a:lnTo>
                    <a:pt x="629" y="31"/>
                  </a:lnTo>
                  <a:lnTo>
                    <a:pt x="628" y="32"/>
                  </a:lnTo>
                  <a:lnTo>
                    <a:pt x="626" y="34"/>
                  </a:lnTo>
                  <a:lnTo>
                    <a:pt x="625" y="36"/>
                  </a:lnTo>
                  <a:lnTo>
                    <a:pt x="624" y="37"/>
                  </a:lnTo>
                  <a:lnTo>
                    <a:pt x="621" y="37"/>
                  </a:lnTo>
                  <a:lnTo>
                    <a:pt x="619" y="37"/>
                  </a:lnTo>
                  <a:lnTo>
                    <a:pt x="618" y="37"/>
                  </a:lnTo>
                  <a:lnTo>
                    <a:pt x="615" y="37"/>
                  </a:lnTo>
                  <a:lnTo>
                    <a:pt x="614" y="36"/>
                  </a:lnTo>
                  <a:lnTo>
                    <a:pt x="611" y="34"/>
                  </a:lnTo>
                  <a:lnTo>
                    <a:pt x="610" y="33"/>
                  </a:lnTo>
                  <a:lnTo>
                    <a:pt x="609" y="32"/>
                  </a:lnTo>
                  <a:lnTo>
                    <a:pt x="608" y="31"/>
                  </a:lnTo>
                  <a:lnTo>
                    <a:pt x="606" y="29"/>
                  </a:lnTo>
                  <a:lnTo>
                    <a:pt x="606" y="27"/>
                  </a:lnTo>
                  <a:lnTo>
                    <a:pt x="606" y="24"/>
                  </a:lnTo>
                  <a:lnTo>
                    <a:pt x="608" y="23"/>
                  </a:lnTo>
                  <a:lnTo>
                    <a:pt x="609" y="21"/>
                  </a:lnTo>
                  <a:lnTo>
                    <a:pt x="610" y="20"/>
                  </a:lnTo>
                  <a:lnTo>
                    <a:pt x="613" y="19"/>
                  </a:lnTo>
                  <a:lnTo>
                    <a:pt x="614" y="18"/>
                  </a:lnTo>
                  <a:lnTo>
                    <a:pt x="616" y="17"/>
                  </a:lnTo>
                  <a:lnTo>
                    <a:pt x="619" y="17"/>
                  </a:lnTo>
                  <a:close/>
                  <a:moveTo>
                    <a:pt x="665" y="18"/>
                  </a:moveTo>
                  <a:lnTo>
                    <a:pt x="665" y="18"/>
                  </a:lnTo>
                  <a:lnTo>
                    <a:pt x="667" y="18"/>
                  </a:lnTo>
                  <a:lnTo>
                    <a:pt x="670" y="19"/>
                  </a:lnTo>
                  <a:lnTo>
                    <a:pt x="672" y="20"/>
                  </a:lnTo>
                  <a:lnTo>
                    <a:pt x="674" y="21"/>
                  </a:lnTo>
                  <a:lnTo>
                    <a:pt x="675" y="22"/>
                  </a:lnTo>
                  <a:lnTo>
                    <a:pt x="676" y="24"/>
                  </a:lnTo>
                  <a:lnTo>
                    <a:pt x="677" y="26"/>
                  </a:lnTo>
                  <a:lnTo>
                    <a:pt x="677" y="28"/>
                  </a:lnTo>
                  <a:lnTo>
                    <a:pt x="677" y="30"/>
                  </a:lnTo>
                  <a:lnTo>
                    <a:pt x="676" y="32"/>
                  </a:lnTo>
                  <a:lnTo>
                    <a:pt x="675" y="34"/>
                  </a:lnTo>
                  <a:lnTo>
                    <a:pt x="674" y="36"/>
                  </a:lnTo>
                  <a:lnTo>
                    <a:pt x="671" y="37"/>
                  </a:lnTo>
                  <a:lnTo>
                    <a:pt x="670" y="38"/>
                  </a:lnTo>
                  <a:lnTo>
                    <a:pt x="667" y="39"/>
                  </a:lnTo>
                  <a:lnTo>
                    <a:pt x="665" y="39"/>
                  </a:lnTo>
                  <a:lnTo>
                    <a:pt x="662" y="39"/>
                  </a:lnTo>
                  <a:lnTo>
                    <a:pt x="661" y="38"/>
                  </a:lnTo>
                  <a:lnTo>
                    <a:pt x="657" y="36"/>
                  </a:lnTo>
                  <a:lnTo>
                    <a:pt x="656" y="33"/>
                  </a:lnTo>
                  <a:lnTo>
                    <a:pt x="655" y="32"/>
                  </a:lnTo>
                  <a:lnTo>
                    <a:pt x="654" y="30"/>
                  </a:lnTo>
                  <a:lnTo>
                    <a:pt x="654" y="28"/>
                  </a:lnTo>
                  <a:lnTo>
                    <a:pt x="654" y="26"/>
                  </a:lnTo>
                  <a:lnTo>
                    <a:pt x="655" y="24"/>
                  </a:lnTo>
                  <a:lnTo>
                    <a:pt x="656" y="22"/>
                  </a:lnTo>
                  <a:lnTo>
                    <a:pt x="657" y="21"/>
                  </a:lnTo>
                  <a:lnTo>
                    <a:pt x="659" y="20"/>
                  </a:lnTo>
                  <a:lnTo>
                    <a:pt x="661" y="19"/>
                  </a:lnTo>
                  <a:lnTo>
                    <a:pt x="662" y="18"/>
                  </a:lnTo>
                  <a:lnTo>
                    <a:pt x="665" y="18"/>
                  </a:lnTo>
                  <a:close/>
                  <a:moveTo>
                    <a:pt x="712" y="19"/>
                  </a:moveTo>
                  <a:lnTo>
                    <a:pt x="712" y="19"/>
                  </a:lnTo>
                  <a:lnTo>
                    <a:pt x="715" y="19"/>
                  </a:lnTo>
                  <a:lnTo>
                    <a:pt x="717" y="20"/>
                  </a:lnTo>
                  <a:lnTo>
                    <a:pt x="718" y="21"/>
                  </a:lnTo>
                  <a:lnTo>
                    <a:pt x="720" y="22"/>
                  </a:lnTo>
                  <a:lnTo>
                    <a:pt x="721" y="23"/>
                  </a:lnTo>
                  <a:lnTo>
                    <a:pt x="722" y="26"/>
                  </a:lnTo>
                  <a:lnTo>
                    <a:pt x="723" y="28"/>
                  </a:lnTo>
                  <a:lnTo>
                    <a:pt x="723" y="30"/>
                  </a:lnTo>
                  <a:lnTo>
                    <a:pt x="723" y="32"/>
                  </a:lnTo>
                  <a:lnTo>
                    <a:pt x="722" y="34"/>
                  </a:lnTo>
                  <a:lnTo>
                    <a:pt x="721" y="36"/>
                  </a:lnTo>
                  <a:lnTo>
                    <a:pt x="720" y="37"/>
                  </a:lnTo>
                  <a:lnTo>
                    <a:pt x="718" y="38"/>
                  </a:lnTo>
                  <a:lnTo>
                    <a:pt x="717" y="39"/>
                  </a:lnTo>
                  <a:lnTo>
                    <a:pt x="715" y="40"/>
                  </a:lnTo>
                  <a:lnTo>
                    <a:pt x="712" y="40"/>
                  </a:lnTo>
                  <a:lnTo>
                    <a:pt x="711" y="40"/>
                  </a:lnTo>
                  <a:lnTo>
                    <a:pt x="708" y="40"/>
                  </a:lnTo>
                  <a:lnTo>
                    <a:pt x="707" y="39"/>
                  </a:lnTo>
                  <a:lnTo>
                    <a:pt x="705" y="38"/>
                  </a:lnTo>
                  <a:lnTo>
                    <a:pt x="703" y="37"/>
                  </a:lnTo>
                  <a:lnTo>
                    <a:pt x="702" y="34"/>
                  </a:lnTo>
                  <a:lnTo>
                    <a:pt x="701" y="33"/>
                  </a:lnTo>
                  <a:lnTo>
                    <a:pt x="700" y="31"/>
                  </a:lnTo>
                  <a:lnTo>
                    <a:pt x="700" y="29"/>
                  </a:lnTo>
                  <a:lnTo>
                    <a:pt x="700" y="27"/>
                  </a:lnTo>
                  <a:lnTo>
                    <a:pt x="701" y="26"/>
                  </a:lnTo>
                  <a:lnTo>
                    <a:pt x="702" y="23"/>
                  </a:lnTo>
                  <a:lnTo>
                    <a:pt x="703" y="22"/>
                  </a:lnTo>
                  <a:lnTo>
                    <a:pt x="706" y="21"/>
                  </a:lnTo>
                  <a:lnTo>
                    <a:pt x="707" y="20"/>
                  </a:lnTo>
                  <a:lnTo>
                    <a:pt x="710" y="19"/>
                  </a:lnTo>
                  <a:lnTo>
                    <a:pt x="712" y="19"/>
                  </a:lnTo>
                  <a:close/>
                  <a:moveTo>
                    <a:pt x="758" y="20"/>
                  </a:moveTo>
                  <a:lnTo>
                    <a:pt x="758" y="20"/>
                  </a:lnTo>
                  <a:lnTo>
                    <a:pt x="761" y="20"/>
                  </a:lnTo>
                  <a:lnTo>
                    <a:pt x="763" y="21"/>
                  </a:lnTo>
                  <a:lnTo>
                    <a:pt x="766" y="22"/>
                  </a:lnTo>
                  <a:lnTo>
                    <a:pt x="767" y="23"/>
                  </a:lnTo>
                  <a:lnTo>
                    <a:pt x="768" y="26"/>
                  </a:lnTo>
                  <a:lnTo>
                    <a:pt x="769" y="27"/>
                  </a:lnTo>
                  <a:lnTo>
                    <a:pt x="771" y="29"/>
                  </a:lnTo>
                  <a:lnTo>
                    <a:pt x="771" y="31"/>
                  </a:lnTo>
                  <a:lnTo>
                    <a:pt x="771" y="33"/>
                  </a:lnTo>
                  <a:lnTo>
                    <a:pt x="769" y="36"/>
                  </a:lnTo>
                  <a:lnTo>
                    <a:pt x="767" y="38"/>
                  </a:lnTo>
                  <a:lnTo>
                    <a:pt x="764" y="39"/>
                  </a:lnTo>
                  <a:lnTo>
                    <a:pt x="763" y="40"/>
                  </a:lnTo>
                  <a:lnTo>
                    <a:pt x="761" y="41"/>
                  </a:lnTo>
                  <a:lnTo>
                    <a:pt x="758" y="41"/>
                  </a:lnTo>
                  <a:lnTo>
                    <a:pt x="756" y="41"/>
                  </a:lnTo>
                  <a:lnTo>
                    <a:pt x="755" y="40"/>
                  </a:lnTo>
                  <a:lnTo>
                    <a:pt x="752" y="39"/>
                  </a:lnTo>
                  <a:lnTo>
                    <a:pt x="751" y="38"/>
                  </a:lnTo>
                  <a:lnTo>
                    <a:pt x="750" y="36"/>
                  </a:lnTo>
                  <a:lnTo>
                    <a:pt x="748" y="34"/>
                  </a:lnTo>
                  <a:lnTo>
                    <a:pt x="747" y="32"/>
                  </a:lnTo>
                  <a:lnTo>
                    <a:pt x="747" y="30"/>
                  </a:lnTo>
                  <a:lnTo>
                    <a:pt x="747" y="28"/>
                  </a:lnTo>
                  <a:lnTo>
                    <a:pt x="748" y="27"/>
                  </a:lnTo>
                  <a:lnTo>
                    <a:pt x="750" y="24"/>
                  </a:lnTo>
                  <a:lnTo>
                    <a:pt x="751" y="23"/>
                  </a:lnTo>
                  <a:lnTo>
                    <a:pt x="752" y="22"/>
                  </a:lnTo>
                  <a:lnTo>
                    <a:pt x="755" y="21"/>
                  </a:lnTo>
                  <a:lnTo>
                    <a:pt x="756" y="20"/>
                  </a:lnTo>
                  <a:lnTo>
                    <a:pt x="758" y="20"/>
                  </a:lnTo>
                  <a:close/>
                  <a:moveTo>
                    <a:pt x="806" y="21"/>
                  </a:moveTo>
                  <a:lnTo>
                    <a:pt x="806" y="21"/>
                  </a:lnTo>
                  <a:lnTo>
                    <a:pt x="808" y="21"/>
                  </a:lnTo>
                  <a:lnTo>
                    <a:pt x="811" y="22"/>
                  </a:lnTo>
                  <a:lnTo>
                    <a:pt x="812" y="23"/>
                  </a:lnTo>
                  <a:lnTo>
                    <a:pt x="813" y="24"/>
                  </a:lnTo>
                  <a:lnTo>
                    <a:pt x="814" y="27"/>
                  </a:lnTo>
                  <a:lnTo>
                    <a:pt x="816" y="28"/>
                  </a:lnTo>
                  <a:lnTo>
                    <a:pt x="817" y="30"/>
                  </a:lnTo>
                  <a:lnTo>
                    <a:pt x="817" y="32"/>
                  </a:lnTo>
                  <a:lnTo>
                    <a:pt x="817" y="34"/>
                  </a:lnTo>
                  <a:lnTo>
                    <a:pt x="816" y="37"/>
                  </a:lnTo>
                  <a:lnTo>
                    <a:pt x="814" y="38"/>
                  </a:lnTo>
                  <a:lnTo>
                    <a:pt x="813" y="39"/>
                  </a:lnTo>
                  <a:lnTo>
                    <a:pt x="812" y="40"/>
                  </a:lnTo>
                  <a:lnTo>
                    <a:pt x="811" y="41"/>
                  </a:lnTo>
                  <a:lnTo>
                    <a:pt x="808" y="42"/>
                  </a:lnTo>
                  <a:lnTo>
                    <a:pt x="806" y="42"/>
                  </a:lnTo>
                  <a:lnTo>
                    <a:pt x="804" y="42"/>
                  </a:lnTo>
                  <a:lnTo>
                    <a:pt x="802" y="42"/>
                  </a:lnTo>
                  <a:lnTo>
                    <a:pt x="801" y="41"/>
                  </a:lnTo>
                  <a:lnTo>
                    <a:pt x="798" y="40"/>
                  </a:lnTo>
                  <a:lnTo>
                    <a:pt x="797" y="39"/>
                  </a:lnTo>
                  <a:lnTo>
                    <a:pt x="796" y="38"/>
                  </a:lnTo>
                  <a:lnTo>
                    <a:pt x="794" y="36"/>
                  </a:lnTo>
                  <a:lnTo>
                    <a:pt x="793" y="33"/>
                  </a:lnTo>
                  <a:lnTo>
                    <a:pt x="793" y="31"/>
                  </a:lnTo>
                  <a:lnTo>
                    <a:pt x="793" y="29"/>
                  </a:lnTo>
                  <a:lnTo>
                    <a:pt x="794" y="28"/>
                  </a:lnTo>
                  <a:lnTo>
                    <a:pt x="796" y="26"/>
                  </a:lnTo>
                  <a:lnTo>
                    <a:pt x="797" y="24"/>
                  </a:lnTo>
                  <a:lnTo>
                    <a:pt x="799" y="23"/>
                  </a:lnTo>
                  <a:lnTo>
                    <a:pt x="801" y="22"/>
                  </a:lnTo>
                  <a:lnTo>
                    <a:pt x="803" y="21"/>
                  </a:lnTo>
                  <a:lnTo>
                    <a:pt x="806" y="21"/>
                  </a:lnTo>
                  <a:close/>
                  <a:moveTo>
                    <a:pt x="852" y="22"/>
                  </a:moveTo>
                  <a:lnTo>
                    <a:pt x="853" y="22"/>
                  </a:lnTo>
                  <a:lnTo>
                    <a:pt x="855" y="23"/>
                  </a:lnTo>
                  <a:lnTo>
                    <a:pt x="858" y="23"/>
                  </a:lnTo>
                  <a:lnTo>
                    <a:pt x="860" y="27"/>
                  </a:lnTo>
                  <a:lnTo>
                    <a:pt x="862" y="28"/>
                  </a:lnTo>
                  <a:lnTo>
                    <a:pt x="863" y="29"/>
                  </a:lnTo>
                  <a:lnTo>
                    <a:pt x="864" y="31"/>
                  </a:lnTo>
                  <a:lnTo>
                    <a:pt x="864" y="33"/>
                  </a:lnTo>
                  <a:lnTo>
                    <a:pt x="864" y="36"/>
                  </a:lnTo>
                  <a:lnTo>
                    <a:pt x="863" y="38"/>
                  </a:lnTo>
                  <a:lnTo>
                    <a:pt x="860" y="40"/>
                  </a:lnTo>
                  <a:lnTo>
                    <a:pt x="858" y="41"/>
                  </a:lnTo>
                  <a:lnTo>
                    <a:pt x="857" y="42"/>
                  </a:lnTo>
                  <a:lnTo>
                    <a:pt x="854" y="43"/>
                  </a:lnTo>
                  <a:lnTo>
                    <a:pt x="852" y="43"/>
                  </a:lnTo>
                  <a:lnTo>
                    <a:pt x="849" y="43"/>
                  </a:lnTo>
                  <a:lnTo>
                    <a:pt x="848" y="42"/>
                  </a:lnTo>
                  <a:lnTo>
                    <a:pt x="845" y="41"/>
                  </a:lnTo>
                  <a:lnTo>
                    <a:pt x="844" y="40"/>
                  </a:lnTo>
                  <a:lnTo>
                    <a:pt x="843" y="39"/>
                  </a:lnTo>
                  <a:lnTo>
                    <a:pt x="842" y="38"/>
                  </a:lnTo>
                  <a:lnTo>
                    <a:pt x="840" y="36"/>
                  </a:lnTo>
                  <a:lnTo>
                    <a:pt x="840" y="33"/>
                  </a:lnTo>
                  <a:lnTo>
                    <a:pt x="840" y="31"/>
                  </a:lnTo>
                  <a:lnTo>
                    <a:pt x="842" y="29"/>
                  </a:lnTo>
                  <a:lnTo>
                    <a:pt x="843" y="27"/>
                  </a:lnTo>
                  <a:lnTo>
                    <a:pt x="844" y="26"/>
                  </a:lnTo>
                  <a:lnTo>
                    <a:pt x="845" y="24"/>
                  </a:lnTo>
                  <a:lnTo>
                    <a:pt x="848" y="23"/>
                  </a:lnTo>
                  <a:lnTo>
                    <a:pt x="849" y="22"/>
                  </a:lnTo>
                  <a:lnTo>
                    <a:pt x="852" y="22"/>
                  </a:lnTo>
                  <a:close/>
                  <a:moveTo>
                    <a:pt x="899" y="24"/>
                  </a:moveTo>
                  <a:lnTo>
                    <a:pt x="899" y="24"/>
                  </a:lnTo>
                  <a:lnTo>
                    <a:pt x="901" y="24"/>
                  </a:lnTo>
                  <a:lnTo>
                    <a:pt x="904" y="26"/>
                  </a:lnTo>
                  <a:lnTo>
                    <a:pt x="905" y="27"/>
                  </a:lnTo>
                  <a:lnTo>
                    <a:pt x="906" y="28"/>
                  </a:lnTo>
                  <a:lnTo>
                    <a:pt x="908" y="29"/>
                  </a:lnTo>
                  <a:lnTo>
                    <a:pt x="909" y="31"/>
                  </a:lnTo>
                  <a:lnTo>
                    <a:pt x="910" y="32"/>
                  </a:lnTo>
                  <a:lnTo>
                    <a:pt x="910" y="34"/>
                  </a:lnTo>
                  <a:lnTo>
                    <a:pt x="910" y="37"/>
                  </a:lnTo>
                  <a:lnTo>
                    <a:pt x="909" y="39"/>
                  </a:lnTo>
                  <a:lnTo>
                    <a:pt x="908" y="40"/>
                  </a:lnTo>
                  <a:lnTo>
                    <a:pt x="906" y="41"/>
                  </a:lnTo>
                  <a:lnTo>
                    <a:pt x="905" y="42"/>
                  </a:lnTo>
                  <a:lnTo>
                    <a:pt x="904" y="43"/>
                  </a:lnTo>
                  <a:lnTo>
                    <a:pt x="901" y="45"/>
                  </a:lnTo>
                  <a:lnTo>
                    <a:pt x="899" y="45"/>
                  </a:lnTo>
                  <a:lnTo>
                    <a:pt x="898" y="45"/>
                  </a:lnTo>
                  <a:lnTo>
                    <a:pt x="895" y="45"/>
                  </a:lnTo>
                  <a:lnTo>
                    <a:pt x="894" y="43"/>
                  </a:lnTo>
                  <a:lnTo>
                    <a:pt x="891" y="42"/>
                  </a:lnTo>
                  <a:lnTo>
                    <a:pt x="890" y="41"/>
                  </a:lnTo>
                  <a:lnTo>
                    <a:pt x="889" y="40"/>
                  </a:lnTo>
                  <a:lnTo>
                    <a:pt x="888" y="39"/>
                  </a:lnTo>
                  <a:lnTo>
                    <a:pt x="886" y="37"/>
                  </a:lnTo>
                  <a:lnTo>
                    <a:pt x="886" y="34"/>
                  </a:lnTo>
                  <a:lnTo>
                    <a:pt x="888" y="32"/>
                  </a:lnTo>
                  <a:lnTo>
                    <a:pt x="888" y="30"/>
                  </a:lnTo>
                  <a:lnTo>
                    <a:pt x="889" y="29"/>
                  </a:lnTo>
                  <a:lnTo>
                    <a:pt x="891" y="27"/>
                  </a:lnTo>
                  <a:lnTo>
                    <a:pt x="893" y="26"/>
                  </a:lnTo>
                  <a:lnTo>
                    <a:pt x="894" y="24"/>
                  </a:lnTo>
                  <a:lnTo>
                    <a:pt x="896" y="24"/>
                  </a:lnTo>
                  <a:lnTo>
                    <a:pt x="899" y="24"/>
                  </a:lnTo>
                  <a:close/>
                  <a:moveTo>
                    <a:pt x="945" y="26"/>
                  </a:moveTo>
                  <a:lnTo>
                    <a:pt x="946" y="26"/>
                  </a:lnTo>
                  <a:lnTo>
                    <a:pt x="949" y="26"/>
                  </a:lnTo>
                  <a:lnTo>
                    <a:pt x="951" y="27"/>
                  </a:lnTo>
                  <a:lnTo>
                    <a:pt x="952" y="28"/>
                  </a:lnTo>
                  <a:lnTo>
                    <a:pt x="954" y="29"/>
                  </a:lnTo>
                  <a:lnTo>
                    <a:pt x="955" y="30"/>
                  </a:lnTo>
                  <a:lnTo>
                    <a:pt x="956" y="32"/>
                  </a:lnTo>
                  <a:lnTo>
                    <a:pt x="957" y="33"/>
                  </a:lnTo>
                  <a:lnTo>
                    <a:pt x="957" y="36"/>
                  </a:lnTo>
                  <a:lnTo>
                    <a:pt x="957" y="38"/>
                  </a:lnTo>
                  <a:lnTo>
                    <a:pt x="956" y="40"/>
                  </a:lnTo>
                  <a:lnTo>
                    <a:pt x="955" y="42"/>
                  </a:lnTo>
                  <a:lnTo>
                    <a:pt x="954" y="43"/>
                  </a:lnTo>
                  <a:lnTo>
                    <a:pt x="951" y="45"/>
                  </a:lnTo>
                  <a:lnTo>
                    <a:pt x="950" y="46"/>
                  </a:lnTo>
                  <a:lnTo>
                    <a:pt x="947" y="46"/>
                  </a:lnTo>
                  <a:lnTo>
                    <a:pt x="945" y="46"/>
                  </a:lnTo>
                  <a:lnTo>
                    <a:pt x="943" y="46"/>
                  </a:lnTo>
                  <a:lnTo>
                    <a:pt x="941" y="45"/>
                  </a:lnTo>
                  <a:lnTo>
                    <a:pt x="939" y="43"/>
                  </a:lnTo>
                  <a:lnTo>
                    <a:pt x="938" y="42"/>
                  </a:lnTo>
                  <a:lnTo>
                    <a:pt x="936" y="41"/>
                  </a:lnTo>
                  <a:lnTo>
                    <a:pt x="935" y="40"/>
                  </a:lnTo>
                  <a:lnTo>
                    <a:pt x="934" y="38"/>
                  </a:lnTo>
                  <a:lnTo>
                    <a:pt x="934" y="36"/>
                  </a:lnTo>
                  <a:lnTo>
                    <a:pt x="934" y="33"/>
                  </a:lnTo>
                  <a:lnTo>
                    <a:pt x="935" y="32"/>
                  </a:lnTo>
                  <a:lnTo>
                    <a:pt x="936" y="30"/>
                  </a:lnTo>
                  <a:lnTo>
                    <a:pt x="938" y="29"/>
                  </a:lnTo>
                  <a:lnTo>
                    <a:pt x="939" y="28"/>
                  </a:lnTo>
                  <a:lnTo>
                    <a:pt x="941" y="27"/>
                  </a:lnTo>
                  <a:lnTo>
                    <a:pt x="943" y="26"/>
                  </a:lnTo>
                  <a:lnTo>
                    <a:pt x="945" y="26"/>
                  </a:lnTo>
                  <a:close/>
                  <a:moveTo>
                    <a:pt x="992" y="27"/>
                  </a:moveTo>
                  <a:lnTo>
                    <a:pt x="992" y="27"/>
                  </a:lnTo>
                  <a:lnTo>
                    <a:pt x="995" y="27"/>
                  </a:lnTo>
                  <a:lnTo>
                    <a:pt x="997" y="28"/>
                  </a:lnTo>
                  <a:lnTo>
                    <a:pt x="999" y="29"/>
                  </a:lnTo>
                  <a:lnTo>
                    <a:pt x="1000" y="30"/>
                  </a:lnTo>
                  <a:lnTo>
                    <a:pt x="1001" y="31"/>
                  </a:lnTo>
                  <a:lnTo>
                    <a:pt x="1002" y="33"/>
                  </a:lnTo>
                  <a:lnTo>
                    <a:pt x="1004" y="36"/>
                  </a:lnTo>
                  <a:lnTo>
                    <a:pt x="1004" y="38"/>
                  </a:lnTo>
                  <a:lnTo>
                    <a:pt x="1004" y="40"/>
                  </a:lnTo>
                  <a:lnTo>
                    <a:pt x="1002" y="42"/>
                  </a:lnTo>
                  <a:lnTo>
                    <a:pt x="1001" y="43"/>
                  </a:lnTo>
                  <a:lnTo>
                    <a:pt x="1000" y="45"/>
                  </a:lnTo>
                  <a:lnTo>
                    <a:pt x="999" y="46"/>
                  </a:lnTo>
                  <a:lnTo>
                    <a:pt x="997" y="47"/>
                  </a:lnTo>
                  <a:lnTo>
                    <a:pt x="995" y="48"/>
                  </a:lnTo>
                  <a:lnTo>
                    <a:pt x="992" y="48"/>
                  </a:lnTo>
                  <a:lnTo>
                    <a:pt x="991" y="48"/>
                  </a:lnTo>
                  <a:lnTo>
                    <a:pt x="989" y="48"/>
                  </a:lnTo>
                  <a:lnTo>
                    <a:pt x="987" y="47"/>
                  </a:lnTo>
                  <a:lnTo>
                    <a:pt x="984" y="45"/>
                  </a:lnTo>
                  <a:lnTo>
                    <a:pt x="982" y="42"/>
                  </a:lnTo>
                  <a:lnTo>
                    <a:pt x="981" y="41"/>
                  </a:lnTo>
                  <a:lnTo>
                    <a:pt x="980" y="39"/>
                  </a:lnTo>
                  <a:lnTo>
                    <a:pt x="980" y="37"/>
                  </a:lnTo>
                  <a:lnTo>
                    <a:pt x="981" y="34"/>
                  </a:lnTo>
                  <a:lnTo>
                    <a:pt x="981" y="33"/>
                  </a:lnTo>
                  <a:lnTo>
                    <a:pt x="985" y="30"/>
                  </a:lnTo>
                  <a:lnTo>
                    <a:pt x="986" y="29"/>
                  </a:lnTo>
                  <a:lnTo>
                    <a:pt x="987" y="28"/>
                  </a:lnTo>
                  <a:lnTo>
                    <a:pt x="990" y="27"/>
                  </a:lnTo>
                  <a:lnTo>
                    <a:pt x="992" y="27"/>
                  </a:lnTo>
                  <a:close/>
                  <a:moveTo>
                    <a:pt x="1038" y="28"/>
                  </a:moveTo>
                  <a:lnTo>
                    <a:pt x="1040" y="28"/>
                  </a:lnTo>
                  <a:lnTo>
                    <a:pt x="1042" y="28"/>
                  </a:lnTo>
                  <a:lnTo>
                    <a:pt x="1045" y="29"/>
                  </a:lnTo>
                  <a:lnTo>
                    <a:pt x="1046" y="30"/>
                  </a:lnTo>
                  <a:lnTo>
                    <a:pt x="1047" y="31"/>
                  </a:lnTo>
                  <a:lnTo>
                    <a:pt x="1048" y="32"/>
                  </a:lnTo>
                  <a:lnTo>
                    <a:pt x="1050" y="34"/>
                  </a:lnTo>
                  <a:lnTo>
                    <a:pt x="1051" y="37"/>
                  </a:lnTo>
                  <a:lnTo>
                    <a:pt x="1051" y="39"/>
                  </a:lnTo>
                  <a:lnTo>
                    <a:pt x="1051" y="41"/>
                  </a:lnTo>
                  <a:lnTo>
                    <a:pt x="1050" y="43"/>
                  </a:lnTo>
                  <a:lnTo>
                    <a:pt x="1047" y="46"/>
                  </a:lnTo>
                  <a:lnTo>
                    <a:pt x="1045" y="47"/>
                  </a:lnTo>
                  <a:lnTo>
                    <a:pt x="1043" y="48"/>
                  </a:lnTo>
                  <a:lnTo>
                    <a:pt x="1041" y="49"/>
                  </a:lnTo>
                  <a:lnTo>
                    <a:pt x="1038" y="49"/>
                  </a:lnTo>
                  <a:lnTo>
                    <a:pt x="1036" y="49"/>
                  </a:lnTo>
                  <a:lnTo>
                    <a:pt x="1035" y="48"/>
                  </a:lnTo>
                  <a:lnTo>
                    <a:pt x="1032" y="47"/>
                  </a:lnTo>
                  <a:lnTo>
                    <a:pt x="1031" y="46"/>
                  </a:lnTo>
                  <a:lnTo>
                    <a:pt x="1030" y="43"/>
                  </a:lnTo>
                  <a:lnTo>
                    <a:pt x="1028" y="42"/>
                  </a:lnTo>
                  <a:lnTo>
                    <a:pt x="1027" y="40"/>
                  </a:lnTo>
                  <a:lnTo>
                    <a:pt x="1027" y="38"/>
                  </a:lnTo>
                  <a:lnTo>
                    <a:pt x="1027" y="36"/>
                  </a:lnTo>
                  <a:lnTo>
                    <a:pt x="1028" y="34"/>
                  </a:lnTo>
                  <a:lnTo>
                    <a:pt x="1030" y="32"/>
                  </a:lnTo>
                  <a:lnTo>
                    <a:pt x="1031" y="31"/>
                  </a:lnTo>
                  <a:lnTo>
                    <a:pt x="1032" y="30"/>
                  </a:lnTo>
                  <a:lnTo>
                    <a:pt x="1035" y="29"/>
                  </a:lnTo>
                  <a:lnTo>
                    <a:pt x="1036" y="28"/>
                  </a:lnTo>
                  <a:lnTo>
                    <a:pt x="1038" y="28"/>
                  </a:lnTo>
                  <a:close/>
                  <a:moveTo>
                    <a:pt x="1086" y="29"/>
                  </a:moveTo>
                  <a:lnTo>
                    <a:pt x="1086" y="29"/>
                  </a:lnTo>
                  <a:lnTo>
                    <a:pt x="1088" y="29"/>
                  </a:lnTo>
                  <a:lnTo>
                    <a:pt x="1091" y="30"/>
                  </a:lnTo>
                  <a:lnTo>
                    <a:pt x="1092" y="31"/>
                  </a:lnTo>
                  <a:lnTo>
                    <a:pt x="1093" y="32"/>
                  </a:lnTo>
                  <a:lnTo>
                    <a:pt x="1094" y="34"/>
                  </a:lnTo>
                  <a:lnTo>
                    <a:pt x="1096" y="36"/>
                  </a:lnTo>
                  <a:lnTo>
                    <a:pt x="1097" y="38"/>
                  </a:lnTo>
                  <a:lnTo>
                    <a:pt x="1097" y="40"/>
                  </a:lnTo>
                  <a:lnTo>
                    <a:pt x="1097" y="42"/>
                  </a:lnTo>
                  <a:lnTo>
                    <a:pt x="1096" y="45"/>
                  </a:lnTo>
                  <a:lnTo>
                    <a:pt x="1094" y="46"/>
                  </a:lnTo>
                  <a:lnTo>
                    <a:pt x="1093" y="47"/>
                  </a:lnTo>
                  <a:lnTo>
                    <a:pt x="1092" y="48"/>
                  </a:lnTo>
                  <a:lnTo>
                    <a:pt x="1091" y="49"/>
                  </a:lnTo>
                  <a:lnTo>
                    <a:pt x="1088" y="50"/>
                  </a:lnTo>
                  <a:lnTo>
                    <a:pt x="1086" y="50"/>
                  </a:lnTo>
                  <a:lnTo>
                    <a:pt x="1084" y="50"/>
                  </a:lnTo>
                  <a:lnTo>
                    <a:pt x="1082" y="50"/>
                  </a:lnTo>
                  <a:lnTo>
                    <a:pt x="1081" y="49"/>
                  </a:lnTo>
                  <a:lnTo>
                    <a:pt x="1078" y="48"/>
                  </a:lnTo>
                  <a:lnTo>
                    <a:pt x="1077" y="47"/>
                  </a:lnTo>
                  <a:lnTo>
                    <a:pt x="1076" y="45"/>
                  </a:lnTo>
                  <a:lnTo>
                    <a:pt x="1074" y="43"/>
                  </a:lnTo>
                  <a:lnTo>
                    <a:pt x="1073" y="41"/>
                  </a:lnTo>
                  <a:lnTo>
                    <a:pt x="1073" y="39"/>
                  </a:lnTo>
                  <a:lnTo>
                    <a:pt x="1074" y="37"/>
                  </a:lnTo>
                  <a:lnTo>
                    <a:pt x="1074" y="36"/>
                  </a:lnTo>
                  <a:lnTo>
                    <a:pt x="1078" y="32"/>
                  </a:lnTo>
                  <a:lnTo>
                    <a:pt x="1079" y="31"/>
                  </a:lnTo>
                  <a:lnTo>
                    <a:pt x="1081" y="30"/>
                  </a:lnTo>
                  <a:lnTo>
                    <a:pt x="1083" y="29"/>
                  </a:lnTo>
                  <a:lnTo>
                    <a:pt x="1086" y="29"/>
                  </a:lnTo>
                  <a:close/>
                  <a:moveTo>
                    <a:pt x="1132" y="30"/>
                  </a:moveTo>
                  <a:lnTo>
                    <a:pt x="1133" y="30"/>
                  </a:lnTo>
                  <a:lnTo>
                    <a:pt x="1135" y="30"/>
                  </a:lnTo>
                  <a:lnTo>
                    <a:pt x="1138" y="31"/>
                  </a:lnTo>
                  <a:lnTo>
                    <a:pt x="1139" y="32"/>
                  </a:lnTo>
                  <a:lnTo>
                    <a:pt x="1140" y="33"/>
                  </a:lnTo>
                  <a:lnTo>
                    <a:pt x="1142" y="36"/>
                  </a:lnTo>
                  <a:lnTo>
                    <a:pt x="1143" y="37"/>
                  </a:lnTo>
                  <a:lnTo>
                    <a:pt x="1144" y="39"/>
                  </a:lnTo>
                  <a:lnTo>
                    <a:pt x="1144" y="41"/>
                  </a:lnTo>
                  <a:lnTo>
                    <a:pt x="1144" y="43"/>
                  </a:lnTo>
                  <a:lnTo>
                    <a:pt x="1143" y="46"/>
                  </a:lnTo>
                  <a:lnTo>
                    <a:pt x="1140" y="48"/>
                  </a:lnTo>
                  <a:lnTo>
                    <a:pt x="1138" y="49"/>
                  </a:lnTo>
                  <a:lnTo>
                    <a:pt x="1137" y="50"/>
                  </a:lnTo>
                  <a:lnTo>
                    <a:pt x="1134" y="51"/>
                  </a:lnTo>
                  <a:lnTo>
                    <a:pt x="1132" y="51"/>
                  </a:lnTo>
                  <a:lnTo>
                    <a:pt x="1129" y="51"/>
                  </a:lnTo>
                  <a:lnTo>
                    <a:pt x="1128" y="50"/>
                  </a:lnTo>
                  <a:lnTo>
                    <a:pt x="1126" y="49"/>
                  </a:lnTo>
                  <a:lnTo>
                    <a:pt x="1124" y="48"/>
                  </a:lnTo>
                  <a:lnTo>
                    <a:pt x="1123" y="47"/>
                  </a:lnTo>
                  <a:lnTo>
                    <a:pt x="1122" y="45"/>
                  </a:lnTo>
                  <a:lnTo>
                    <a:pt x="1121" y="42"/>
                  </a:lnTo>
                  <a:lnTo>
                    <a:pt x="1121" y="40"/>
                  </a:lnTo>
                  <a:lnTo>
                    <a:pt x="1121" y="38"/>
                  </a:lnTo>
                  <a:lnTo>
                    <a:pt x="1122" y="37"/>
                  </a:lnTo>
                  <a:lnTo>
                    <a:pt x="1123" y="34"/>
                  </a:lnTo>
                  <a:lnTo>
                    <a:pt x="1124" y="33"/>
                  </a:lnTo>
                  <a:lnTo>
                    <a:pt x="1126" y="32"/>
                  </a:lnTo>
                  <a:lnTo>
                    <a:pt x="1128" y="31"/>
                  </a:lnTo>
                  <a:lnTo>
                    <a:pt x="1129" y="30"/>
                  </a:lnTo>
                  <a:lnTo>
                    <a:pt x="1132" y="30"/>
                  </a:lnTo>
                  <a:close/>
                  <a:moveTo>
                    <a:pt x="1179" y="31"/>
                  </a:moveTo>
                  <a:lnTo>
                    <a:pt x="1179" y="31"/>
                  </a:lnTo>
                  <a:lnTo>
                    <a:pt x="1182" y="32"/>
                  </a:lnTo>
                  <a:lnTo>
                    <a:pt x="1184" y="32"/>
                  </a:lnTo>
                  <a:lnTo>
                    <a:pt x="1187" y="36"/>
                  </a:lnTo>
                  <a:lnTo>
                    <a:pt x="1188" y="37"/>
                  </a:lnTo>
                  <a:lnTo>
                    <a:pt x="1189" y="38"/>
                  </a:lnTo>
                  <a:lnTo>
                    <a:pt x="1190" y="40"/>
                  </a:lnTo>
                  <a:lnTo>
                    <a:pt x="1190" y="42"/>
                  </a:lnTo>
                  <a:lnTo>
                    <a:pt x="1190" y="45"/>
                  </a:lnTo>
                  <a:lnTo>
                    <a:pt x="1189" y="47"/>
                  </a:lnTo>
                  <a:lnTo>
                    <a:pt x="1188" y="48"/>
                  </a:lnTo>
                  <a:lnTo>
                    <a:pt x="1187" y="49"/>
                  </a:lnTo>
                  <a:lnTo>
                    <a:pt x="1185" y="50"/>
                  </a:lnTo>
                  <a:lnTo>
                    <a:pt x="1184" y="51"/>
                  </a:lnTo>
                  <a:lnTo>
                    <a:pt x="1182" y="52"/>
                  </a:lnTo>
                  <a:lnTo>
                    <a:pt x="1179" y="52"/>
                  </a:lnTo>
                  <a:lnTo>
                    <a:pt x="1178" y="52"/>
                  </a:lnTo>
                  <a:lnTo>
                    <a:pt x="1175" y="52"/>
                  </a:lnTo>
                  <a:lnTo>
                    <a:pt x="1174" y="51"/>
                  </a:lnTo>
                  <a:lnTo>
                    <a:pt x="1172" y="50"/>
                  </a:lnTo>
                  <a:lnTo>
                    <a:pt x="1170" y="49"/>
                  </a:lnTo>
                  <a:lnTo>
                    <a:pt x="1169" y="48"/>
                  </a:lnTo>
                  <a:lnTo>
                    <a:pt x="1168" y="47"/>
                  </a:lnTo>
                  <a:lnTo>
                    <a:pt x="1167" y="45"/>
                  </a:lnTo>
                  <a:lnTo>
                    <a:pt x="1167" y="42"/>
                  </a:lnTo>
                  <a:lnTo>
                    <a:pt x="1168" y="40"/>
                  </a:lnTo>
                  <a:lnTo>
                    <a:pt x="1168" y="38"/>
                  </a:lnTo>
                  <a:lnTo>
                    <a:pt x="1169" y="36"/>
                  </a:lnTo>
                  <a:lnTo>
                    <a:pt x="1172" y="34"/>
                  </a:lnTo>
                  <a:lnTo>
                    <a:pt x="1173" y="33"/>
                  </a:lnTo>
                  <a:lnTo>
                    <a:pt x="1174" y="32"/>
                  </a:lnTo>
                  <a:lnTo>
                    <a:pt x="1177" y="31"/>
                  </a:lnTo>
                  <a:lnTo>
                    <a:pt x="1179" y="31"/>
                  </a:lnTo>
                  <a:close/>
                  <a:moveTo>
                    <a:pt x="1225" y="33"/>
                  </a:moveTo>
                  <a:lnTo>
                    <a:pt x="1226" y="33"/>
                  </a:lnTo>
                  <a:lnTo>
                    <a:pt x="1229" y="33"/>
                  </a:lnTo>
                  <a:lnTo>
                    <a:pt x="1231" y="34"/>
                  </a:lnTo>
                  <a:lnTo>
                    <a:pt x="1233" y="36"/>
                  </a:lnTo>
                  <a:lnTo>
                    <a:pt x="1234" y="37"/>
                  </a:lnTo>
                  <a:lnTo>
                    <a:pt x="1235" y="38"/>
                  </a:lnTo>
                  <a:lnTo>
                    <a:pt x="1236" y="40"/>
                  </a:lnTo>
                  <a:lnTo>
                    <a:pt x="1238" y="41"/>
                  </a:lnTo>
                  <a:lnTo>
                    <a:pt x="1238" y="43"/>
                  </a:lnTo>
                  <a:lnTo>
                    <a:pt x="1238" y="46"/>
                  </a:lnTo>
                  <a:lnTo>
                    <a:pt x="1236" y="48"/>
                  </a:lnTo>
                  <a:lnTo>
                    <a:pt x="1235" y="49"/>
                  </a:lnTo>
                  <a:lnTo>
                    <a:pt x="1234" y="51"/>
                  </a:lnTo>
                  <a:lnTo>
                    <a:pt x="1231" y="52"/>
                  </a:lnTo>
                  <a:lnTo>
                    <a:pt x="1230" y="54"/>
                  </a:lnTo>
                  <a:lnTo>
                    <a:pt x="1228" y="54"/>
                  </a:lnTo>
                  <a:lnTo>
                    <a:pt x="1225" y="54"/>
                  </a:lnTo>
                  <a:lnTo>
                    <a:pt x="1223" y="54"/>
                  </a:lnTo>
                  <a:lnTo>
                    <a:pt x="1221" y="52"/>
                  </a:lnTo>
                  <a:lnTo>
                    <a:pt x="1219" y="51"/>
                  </a:lnTo>
                  <a:lnTo>
                    <a:pt x="1218" y="50"/>
                  </a:lnTo>
                  <a:lnTo>
                    <a:pt x="1216" y="49"/>
                  </a:lnTo>
                  <a:lnTo>
                    <a:pt x="1215" y="48"/>
                  </a:lnTo>
                  <a:lnTo>
                    <a:pt x="1214" y="46"/>
                  </a:lnTo>
                  <a:lnTo>
                    <a:pt x="1214" y="43"/>
                  </a:lnTo>
                  <a:lnTo>
                    <a:pt x="1214" y="41"/>
                  </a:lnTo>
                  <a:lnTo>
                    <a:pt x="1215" y="40"/>
                  </a:lnTo>
                  <a:lnTo>
                    <a:pt x="1216" y="38"/>
                  </a:lnTo>
                  <a:lnTo>
                    <a:pt x="1218" y="37"/>
                  </a:lnTo>
                  <a:lnTo>
                    <a:pt x="1219" y="36"/>
                  </a:lnTo>
                  <a:lnTo>
                    <a:pt x="1221" y="34"/>
                  </a:lnTo>
                  <a:lnTo>
                    <a:pt x="1223" y="33"/>
                  </a:lnTo>
                  <a:lnTo>
                    <a:pt x="1225" y="33"/>
                  </a:lnTo>
                  <a:close/>
                  <a:moveTo>
                    <a:pt x="1272" y="34"/>
                  </a:moveTo>
                  <a:lnTo>
                    <a:pt x="1272" y="34"/>
                  </a:lnTo>
                  <a:lnTo>
                    <a:pt x="1275" y="34"/>
                  </a:lnTo>
                  <a:lnTo>
                    <a:pt x="1277" y="36"/>
                  </a:lnTo>
                  <a:lnTo>
                    <a:pt x="1279" y="37"/>
                  </a:lnTo>
                  <a:lnTo>
                    <a:pt x="1280" y="38"/>
                  </a:lnTo>
                  <a:lnTo>
                    <a:pt x="1281" y="39"/>
                  </a:lnTo>
                  <a:lnTo>
                    <a:pt x="1282" y="41"/>
                  </a:lnTo>
                  <a:lnTo>
                    <a:pt x="1284" y="42"/>
                  </a:lnTo>
                  <a:lnTo>
                    <a:pt x="1284" y="45"/>
                  </a:lnTo>
                  <a:lnTo>
                    <a:pt x="1284" y="47"/>
                  </a:lnTo>
                  <a:lnTo>
                    <a:pt x="1282" y="49"/>
                  </a:lnTo>
                  <a:lnTo>
                    <a:pt x="1281" y="51"/>
                  </a:lnTo>
                  <a:lnTo>
                    <a:pt x="1280" y="52"/>
                  </a:lnTo>
                  <a:lnTo>
                    <a:pt x="1279" y="54"/>
                  </a:lnTo>
                  <a:lnTo>
                    <a:pt x="1277" y="55"/>
                  </a:lnTo>
                  <a:lnTo>
                    <a:pt x="1275" y="56"/>
                  </a:lnTo>
                  <a:lnTo>
                    <a:pt x="1272" y="56"/>
                  </a:lnTo>
                  <a:lnTo>
                    <a:pt x="1271" y="56"/>
                  </a:lnTo>
                  <a:lnTo>
                    <a:pt x="1269" y="56"/>
                  </a:lnTo>
                  <a:lnTo>
                    <a:pt x="1267" y="55"/>
                  </a:lnTo>
                  <a:lnTo>
                    <a:pt x="1264" y="52"/>
                  </a:lnTo>
                  <a:lnTo>
                    <a:pt x="1262" y="50"/>
                  </a:lnTo>
                  <a:lnTo>
                    <a:pt x="1261" y="49"/>
                  </a:lnTo>
                  <a:lnTo>
                    <a:pt x="1260" y="47"/>
                  </a:lnTo>
                  <a:lnTo>
                    <a:pt x="1260" y="45"/>
                  </a:lnTo>
                  <a:lnTo>
                    <a:pt x="1261" y="42"/>
                  </a:lnTo>
                  <a:lnTo>
                    <a:pt x="1261" y="41"/>
                  </a:lnTo>
                  <a:lnTo>
                    <a:pt x="1265" y="38"/>
                  </a:lnTo>
                  <a:lnTo>
                    <a:pt x="1266" y="37"/>
                  </a:lnTo>
                  <a:lnTo>
                    <a:pt x="1267" y="36"/>
                  </a:lnTo>
                  <a:lnTo>
                    <a:pt x="1270" y="34"/>
                  </a:lnTo>
                  <a:lnTo>
                    <a:pt x="1272" y="34"/>
                  </a:lnTo>
                  <a:close/>
                  <a:moveTo>
                    <a:pt x="1319" y="36"/>
                  </a:moveTo>
                  <a:lnTo>
                    <a:pt x="1320" y="36"/>
                  </a:lnTo>
                  <a:lnTo>
                    <a:pt x="1322" y="36"/>
                  </a:lnTo>
                  <a:lnTo>
                    <a:pt x="1325" y="37"/>
                  </a:lnTo>
                  <a:lnTo>
                    <a:pt x="1326" y="38"/>
                  </a:lnTo>
                  <a:lnTo>
                    <a:pt x="1327" y="39"/>
                  </a:lnTo>
                  <a:lnTo>
                    <a:pt x="1328" y="40"/>
                  </a:lnTo>
                  <a:lnTo>
                    <a:pt x="1330" y="42"/>
                  </a:lnTo>
                  <a:lnTo>
                    <a:pt x="1331" y="45"/>
                  </a:lnTo>
                  <a:lnTo>
                    <a:pt x="1331" y="47"/>
                  </a:lnTo>
                  <a:lnTo>
                    <a:pt x="1331" y="49"/>
                  </a:lnTo>
                  <a:lnTo>
                    <a:pt x="1330" y="51"/>
                  </a:lnTo>
                  <a:lnTo>
                    <a:pt x="1328" y="52"/>
                  </a:lnTo>
                  <a:lnTo>
                    <a:pt x="1327" y="54"/>
                  </a:lnTo>
                  <a:lnTo>
                    <a:pt x="1325" y="55"/>
                  </a:lnTo>
                  <a:lnTo>
                    <a:pt x="1323" y="56"/>
                  </a:lnTo>
                  <a:lnTo>
                    <a:pt x="1321" y="57"/>
                  </a:lnTo>
                  <a:lnTo>
                    <a:pt x="1319" y="57"/>
                  </a:lnTo>
                  <a:lnTo>
                    <a:pt x="1316" y="57"/>
                  </a:lnTo>
                  <a:lnTo>
                    <a:pt x="1315" y="56"/>
                  </a:lnTo>
                  <a:lnTo>
                    <a:pt x="1312" y="55"/>
                  </a:lnTo>
                  <a:lnTo>
                    <a:pt x="1311" y="54"/>
                  </a:lnTo>
                  <a:lnTo>
                    <a:pt x="1310" y="51"/>
                  </a:lnTo>
                  <a:lnTo>
                    <a:pt x="1309" y="50"/>
                  </a:lnTo>
                  <a:lnTo>
                    <a:pt x="1307" y="48"/>
                  </a:lnTo>
                  <a:lnTo>
                    <a:pt x="1307" y="46"/>
                  </a:lnTo>
                  <a:lnTo>
                    <a:pt x="1307" y="43"/>
                  </a:lnTo>
                  <a:lnTo>
                    <a:pt x="1309" y="42"/>
                  </a:lnTo>
                  <a:lnTo>
                    <a:pt x="1310" y="40"/>
                  </a:lnTo>
                  <a:lnTo>
                    <a:pt x="1311" y="39"/>
                  </a:lnTo>
                  <a:lnTo>
                    <a:pt x="1312" y="38"/>
                  </a:lnTo>
                  <a:lnTo>
                    <a:pt x="1315" y="37"/>
                  </a:lnTo>
                  <a:lnTo>
                    <a:pt x="1316" y="36"/>
                  </a:lnTo>
                  <a:lnTo>
                    <a:pt x="1319" y="36"/>
                  </a:lnTo>
                  <a:close/>
                  <a:moveTo>
                    <a:pt x="1366" y="37"/>
                  </a:moveTo>
                  <a:lnTo>
                    <a:pt x="1366" y="37"/>
                  </a:lnTo>
                  <a:lnTo>
                    <a:pt x="1368" y="37"/>
                  </a:lnTo>
                  <a:lnTo>
                    <a:pt x="1371" y="38"/>
                  </a:lnTo>
                  <a:lnTo>
                    <a:pt x="1372" y="39"/>
                  </a:lnTo>
                  <a:lnTo>
                    <a:pt x="1373" y="40"/>
                  </a:lnTo>
                  <a:lnTo>
                    <a:pt x="1375" y="42"/>
                  </a:lnTo>
                  <a:lnTo>
                    <a:pt x="1376" y="43"/>
                  </a:lnTo>
                  <a:lnTo>
                    <a:pt x="1377" y="46"/>
                  </a:lnTo>
                  <a:lnTo>
                    <a:pt x="1377" y="48"/>
                  </a:lnTo>
                  <a:lnTo>
                    <a:pt x="1377" y="50"/>
                  </a:lnTo>
                  <a:lnTo>
                    <a:pt x="1376" y="52"/>
                  </a:lnTo>
                  <a:lnTo>
                    <a:pt x="1375" y="54"/>
                  </a:lnTo>
                  <a:lnTo>
                    <a:pt x="1373" y="55"/>
                  </a:lnTo>
                  <a:lnTo>
                    <a:pt x="1372" y="56"/>
                  </a:lnTo>
                  <a:lnTo>
                    <a:pt x="1371" y="57"/>
                  </a:lnTo>
                  <a:lnTo>
                    <a:pt x="1368" y="58"/>
                  </a:lnTo>
                  <a:lnTo>
                    <a:pt x="1366" y="58"/>
                  </a:lnTo>
                  <a:lnTo>
                    <a:pt x="1363" y="58"/>
                  </a:lnTo>
                  <a:lnTo>
                    <a:pt x="1361" y="57"/>
                  </a:lnTo>
                  <a:lnTo>
                    <a:pt x="1358" y="56"/>
                  </a:lnTo>
                  <a:lnTo>
                    <a:pt x="1357" y="55"/>
                  </a:lnTo>
                  <a:lnTo>
                    <a:pt x="1356" y="52"/>
                  </a:lnTo>
                  <a:lnTo>
                    <a:pt x="1355" y="51"/>
                  </a:lnTo>
                  <a:lnTo>
                    <a:pt x="1353" y="49"/>
                  </a:lnTo>
                  <a:lnTo>
                    <a:pt x="1353" y="47"/>
                  </a:lnTo>
                  <a:lnTo>
                    <a:pt x="1355" y="45"/>
                  </a:lnTo>
                  <a:lnTo>
                    <a:pt x="1355" y="43"/>
                  </a:lnTo>
                  <a:lnTo>
                    <a:pt x="1358" y="40"/>
                  </a:lnTo>
                  <a:lnTo>
                    <a:pt x="1360" y="39"/>
                  </a:lnTo>
                  <a:lnTo>
                    <a:pt x="1361" y="38"/>
                  </a:lnTo>
                  <a:lnTo>
                    <a:pt x="1363" y="37"/>
                  </a:lnTo>
                  <a:lnTo>
                    <a:pt x="1366" y="37"/>
                  </a:lnTo>
                  <a:close/>
                  <a:moveTo>
                    <a:pt x="1412" y="38"/>
                  </a:moveTo>
                  <a:lnTo>
                    <a:pt x="1413" y="38"/>
                  </a:lnTo>
                  <a:lnTo>
                    <a:pt x="1416" y="38"/>
                  </a:lnTo>
                  <a:lnTo>
                    <a:pt x="1418" y="39"/>
                  </a:lnTo>
                  <a:lnTo>
                    <a:pt x="1419" y="40"/>
                  </a:lnTo>
                  <a:lnTo>
                    <a:pt x="1421" y="41"/>
                  </a:lnTo>
                  <a:lnTo>
                    <a:pt x="1422" y="43"/>
                  </a:lnTo>
                  <a:lnTo>
                    <a:pt x="1423" y="45"/>
                  </a:lnTo>
                  <a:lnTo>
                    <a:pt x="1424" y="47"/>
                  </a:lnTo>
                  <a:lnTo>
                    <a:pt x="1424" y="49"/>
                  </a:lnTo>
                  <a:lnTo>
                    <a:pt x="1424" y="51"/>
                  </a:lnTo>
                  <a:lnTo>
                    <a:pt x="1423" y="54"/>
                  </a:lnTo>
                  <a:lnTo>
                    <a:pt x="1422" y="55"/>
                  </a:lnTo>
                  <a:lnTo>
                    <a:pt x="1421" y="56"/>
                  </a:lnTo>
                  <a:lnTo>
                    <a:pt x="1418" y="57"/>
                  </a:lnTo>
                  <a:lnTo>
                    <a:pt x="1417" y="58"/>
                  </a:lnTo>
                  <a:lnTo>
                    <a:pt x="1414" y="59"/>
                  </a:lnTo>
                  <a:lnTo>
                    <a:pt x="1412" y="59"/>
                  </a:lnTo>
                  <a:lnTo>
                    <a:pt x="1409" y="59"/>
                  </a:lnTo>
                  <a:lnTo>
                    <a:pt x="1408" y="58"/>
                  </a:lnTo>
                  <a:lnTo>
                    <a:pt x="1406" y="57"/>
                  </a:lnTo>
                  <a:lnTo>
                    <a:pt x="1404" y="56"/>
                  </a:lnTo>
                  <a:lnTo>
                    <a:pt x="1403" y="55"/>
                  </a:lnTo>
                  <a:lnTo>
                    <a:pt x="1402" y="52"/>
                  </a:lnTo>
                  <a:lnTo>
                    <a:pt x="1401" y="50"/>
                  </a:lnTo>
                  <a:lnTo>
                    <a:pt x="1401" y="48"/>
                  </a:lnTo>
                  <a:lnTo>
                    <a:pt x="1401" y="46"/>
                  </a:lnTo>
                  <a:lnTo>
                    <a:pt x="1402" y="45"/>
                  </a:lnTo>
                  <a:lnTo>
                    <a:pt x="1403" y="42"/>
                  </a:lnTo>
                  <a:lnTo>
                    <a:pt x="1404" y="41"/>
                  </a:lnTo>
                  <a:lnTo>
                    <a:pt x="1406" y="40"/>
                  </a:lnTo>
                  <a:lnTo>
                    <a:pt x="1408" y="39"/>
                  </a:lnTo>
                  <a:lnTo>
                    <a:pt x="1409" y="38"/>
                  </a:lnTo>
                  <a:lnTo>
                    <a:pt x="1412" y="38"/>
                  </a:lnTo>
                  <a:close/>
                  <a:moveTo>
                    <a:pt x="1459" y="39"/>
                  </a:moveTo>
                  <a:lnTo>
                    <a:pt x="1459" y="39"/>
                  </a:lnTo>
                  <a:lnTo>
                    <a:pt x="1462" y="40"/>
                  </a:lnTo>
                  <a:lnTo>
                    <a:pt x="1464" y="40"/>
                  </a:lnTo>
                  <a:lnTo>
                    <a:pt x="1467" y="43"/>
                  </a:lnTo>
                  <a:lnTo>
                    <a:pt x="1468" y="45"/>
                  </a:lnTo>
                  <a:lnTo>
                    <a:pt x="1469" y="46"/>
                  </a:lnTo>
                  <a:lnTo>
                    <a:pt x="1470" y="48"/>
                  </a:lnTo>
                  <a:lnTo>
                    <a:pt x="1470" y="50"/>
                  </a:lnTo>
                  <a:lnTo>
                    <a:pt x="1470" y="52"/>
                  </a:lnTo>
                  <a:lnTo>
                    <a:pt x="1469" y="55"/>
                  </a:lnTo>
                  <a:lnTo>
                    <a:pt x="1468" y="56"/>
                  </a:lnTo>
                  <a:lnTo>
                    <a:pt x="1467" y="57"/>
                  </a:lnTo>
                  <a:lnTo>
                    <a:pt x="1465" y="58"/>
                  </a:lnTo>
                  <a:lnTo>
                    <a:pt x="1464" y="59"/>
                  </a:lnTo>
                  <a:lnTo>
                    <a:pt x="1462" y="60"/>
                  </a:lnTo>
                  <a:lnTo>
                    <a:pt x="1459" y="60"/>
                  </a:lnTo>
                  <a:lnTo>
                    <a:pt x="1457" y="60"/>
                  </a:lnTo>
                  <a:lnTo>
                    <a:pt x="1454" y="59"/>
                  </a:lnTo>
                  <a:lnTo>
                    <a:pt x="1452" y="58"/>
                  </a:lnTo>
                  <a:lnTo>
                    <a:pt x="1450" y="57"/>
                  </a:lnTo>
                  <a:lnTo>
                    <a:pt x="1449" y="56"/>
                  </a:lnTo>
                  <a:lnTo>
                    <a:pt x="1448" y="55"/>
                  </a:lnTo>
                  <a:lnTo>
                    <a:pt x="1447" y="52"/>
                  </a:lnTo>
                  <a:lnTo>
                    <a:pt x="1447" y="50"/>
                  </a:lnTo>
                  <a:lnTo>
                    <a:pt x="1448" y="48"/>
                  </a:lnTo>
                  <a:lnTo>
                    <a:pt x="1448" y="46"/>
                  </a:lnTo>
                  <a:lnTo>
                    <a:pt x="1449" y="43"/>
                  </a:lnTo>
                  <a:lnTo>
                    <a:pt x="1452" y="42"/>
                  </a:lnTo>
                  <a:lnTo>
                    <a:pt x="1453" y="41"/>
                  </a:lnTo>
                  <a:lnTo>
                    <a:pt x="1454" y="40"/>
                  </a:lnTo>
                  <a:lnTo>
                    <a:pt x="1457" y="39"/>
                  </a:lnTo>
                  <a:lnTo>
                    <a:pt x="1459" y="39"/>
                  </a:lnTo>
                  <a:close/>
                  <a:moveTo>
                    <a:pt x="1507" y="41"/>
                  </a:moveTo>
                  <a:lnTo>
                    <a:pt x="1507" y="41"/>
                  </a:lnTo>
                  <a:lnTo>
                    <a:pt x="1509" y="41"/>
                  </a:lnTo>
                  <a:lnTo>
                    <a:pt x="1511" y="42"/>
                  </a:lnTo>
                  <a:lnTo>
                    <a:pt x="1513" y="43"/>
                  </a:lnTo>
                  <a:lnTo>
                    <a:pt x="1514" y="45"/>
                  </a:lnTo>
                  <a:lnTo>
                    <a:pt x="1515" y="46"/>
                  </a:lnTo>
                  <a:lnTo>
                    <a:pt x="1516" y="48"/>
                  </a:lnTo>
                  <a:lnTo>
                    <a:pt x="1518" y="49"/>
                  </a:lnTo>
                  <a:lnTo>
                    <a:pt x="1518" y="51"/>
                  </a:lnTo>
                  <a:lnTo>
                    <a:pt x="1518" y="54"/>
                  </a:lnTo>
                  <a:lnTo>
                    <a:pt x="1516" y="56"/>
                  </a:lnTo>
                  <a:lnTo>
                    <a:pt x="1515" y="57"/>
                  </a:lnTo>
                  <a:lnTo>
                    <a:pt x="1514" y="58"/>
                  </a:lnTo>
                  <a:lnTo>
                    <a:pt x="1511" y="59"/>
                  </a:lnTo>
                  <a:lnTo>
                    <a:pt x="1510" y="60"/>
                  </a:lnTo>
                  <a:lnTo>
                    <a:pt x="1508" y="61"/>
                  </a:lnTo>
                  <a:lnTo>
                    <a:pt x="1505" y="61"/>
                  </a:lnTo>
                  <a:lnTo>
                    <a:pt x="1503" y="61"/>
                  </a:lnTo>
                  <a:lnTo>
                    <a:pt x="1502" y="60"/>
                  </a:lnTo>
                  <a:lnTo>
                    <a:pt x="1499" y="59"/>
                  </a:lnTo>
                  <a:lnTo>
                    <a:pt x="1498" y="58"/>
                  </a:lnTo>
                  <a:lnTo>
                    <a:pt x="1497" y="57"/>
                  </a:lnTo>
                  <a:lnTo>
                    <a:pt x="1495" y="56"/>
                  </a:lnTo>
                  <a:lnTo>
                    <a:pt x="1494" y="54"/>
                  </a:lnTo>
                  <a:lnTo>
                    <a:pt x="1494" y="51"/>
                  </a:lnTo>
                  <a:lnTo>
                    <a:pt x="1494" y="49"/>
                  </a:lnTo>
                  <a:lnTo>
                    <a:pt x="1495" y="47"/>
                  </a:lnTo>
                  <a:lnTo>
                    <a:pt x="1497" y="46"/>
                  </a:lnTo>
                  <a:lnTo>
                    <a:pt x="1498" y="43"/>
                  </a:lnTo>
                  <a:lnTo>
                    <a:pt x="1499" y="42"/>
                  </a:lnTo>
                  <a:lnTo>
                    <a:pt x="1502" y="41"/>
                  </a:lnTo>
                  <a:lnTo>
                    <a:pt x="1504" y="41"/>
                  </a:lnTo>
                  <a:lnTo>
                    <a:pt x="1507" y="41"/>
                  </a:lnTo>
                  <a:close/>
                </a:path>
              </a:pathLst>
            </a:custGeom>
            <a:solidFill>
              <a:srgbClr val="A50021"/>
            </a:solidFill>
            <a:ln w="1588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2" name="Freeform 25"/>
            <p:cNvSpPr>
              <a:spLocks noEditPoints="1"/>
            </p:cNvSpPr>
            <p:nvPr/>
          </p:nvSpPr>
          <p:spPr bwMode="auto">
            <a:xfrm>
              <a:off x="3483" y="1381"/>
              <a:ext cx="879" cy="1176"/>
            </a:xfrm>
            <a:custGeom>
              <a:avLst/>
              <a:gdLst>
                <a:gd name="T0" fmla="*/ 20 w 879"/>
                <a:gd name="T1" fmla="*/ 1172 h 1176"/>
                <a:gd name="T2" fmla="*/ 31 w 879"/>
                <a:gd name="T3" fmla="*/ 1122 h 1176"/>
                <a:gd name="T4" fmla="*/ 37 w 879"/>
                <a:gd name="T5" fmla="*/ 1141 h 1176"/>
                <a:gd name="T6" fmla="*/ 66 w 879"/>
                <a:gd name="T7" fmla="*/ 1086 h 1176"/>
                <a:gd name="T8" fmla="*/ 56 w 879"/>
                <a:gd name="T9" fmla="*/ 1103 h 1176"/>
                <a:gd name="T10" fmla="*/ 99 w 879"/>
                <a:gd name="T11" fmla="*/ 1055 h 1176"/>
                <a:gd name="T12" fmla="*/ 77 w 879"/>
                <a:gd name="T13" fmla="*/ 1061 h 1176"/>
                <a:gd name="T14" fmla="*/ 127 w 879"/>
                <a:gd name="T15" fmla="*/ 1028 h 1176"/>
                <a:gd name="T16" fmla="*/ 105 w 879"/>
                <a:gd name="T17" fmla="*/ 1020 h 1176"/>
                <a:gd name="T18" fmla="*/ 149 w 879"/>
                <a:gd name="T19" fmla="*/ 997 h 1176"/>
                <a:gd name="T20" fmla="*/ 160 w 879"/>
                <a:gd name="T21" fmla="*/ 947 h 1176"/>
                <a:gd name="T22" fmla="*/ 168 w 879"/>
                <a:gd name="T23" fmla="*/ 966 h 1176"/>
                <a:gd name="T24" fmla="*/ 195 w 879"/>
                <a:gd name="T25" fmla="*/ 911 h 1176"/>
                <a:gd name="T26" fmla="*/ 185 w 879"/>
                <a:gd name="T27" fmla="*/ 928 h 1176"/>
                <a:gd name="T28" fmla="*/ 229 w 879"/>
                <a:gd name="T29" fmla="*/ 880 h 1176"/>
                <a:gd name="T30" fmla="*/ 206 w 879"/>
                <a:gd name="T31" fmla="*/ 885 h 1176"/>
                <a:gd name="T32" fmla="*/ 256 w 879"/>
                <a:gd name="T33" fmla="*/ 853 h 1176"/>
                <a:gd name="T34" fmla="*/ 235 w 879"/>
                <a:gd name="T35" fmla="*/ 845 h 1176"/>
                <a:gd name="T36" fmla="*/ 279 w 879"/>
                <a:gd name="T37" fmla="*/ 823 h 1176"/>
                <a:gd name="T38" fmla="*/ 290 w 879"/>
                <a:gd name="T39" fmla="*/ 772 h 1176"/>
                <a:gd name="T40" fmla="*/ 297 w 879"/>
                <a:gd name="T41" fmla="*/ 791 h 1176"/>
                <a:gd name="T42" fmla="*/ 325 w 879"/>
                <a:gd name="T43" fmla="*/ 736 h 1176"/>
                <a:gd name="T44" fmla="*/ 315 w 879"/>
                <a:gd name="T45" fmla="*/ 753 h 1176"/>
                <a:gd name="T46" fmla="*/ 358 w 879"/>
                <a:gd name="T47" fmla="*/ 705 h 1176"/>
                <a:gd name="T48" fmla="*/ 337 w 879"/>
                <a:gd name="T49" fmla="*/ 711 h 1176"/>
                <a:gd name="T50" fmla="*/ 386 w 879"/>
                <a:gd name="T51" fmla="*/ 678 h 1176"/>
                <a:gd name="T52" fmla="*/ 364 w 879"/>
                <a:gd name="T53" fmla="*/ 670 h 1176"/>
                <a:gd name="T54" fmla="*/ 408 w 879"/>
                <a:gd name="T55" fmla="*/ 648 h 1176"/>
                <a:gd name="T56" fmla="*/ 419 w 879"/>
                <a:gd name="T57" fmla="*/ 597 h 1176"/>
                <a:gd name="T58" fmla="*/ 427 w 879"/>
                <a:gd name="T59" fmla="*/ 616 h 1176"/>
                <a:gd name="T60" fmla="*/ 454 w 879"/>
                <a:gd name="T61" fmla="*/ 560 h 1176"/>
                <a:gd name="T62" fmla="*/ 444 w 879"/>
                <a:gd name="T63" fmla="*/ 578 h 1176"/>
                <a:gd name="T64" fmla="*/ 488 w 879"/>
                <a:gd name="T65" fmla="*/ 530 h 1176"/>
                <a:gd name="T66" fmla="*/ 467 w 879"/>
                <a:gd name="T67" fmla="*/ 536 h 1176"/>
                <a:gd name="T68" fmla="*/ 515 w 879"/>
                <a:gd name="T69" fmla="*/ 503 h 1176"/>
                <a:gd name="T70" fmla="*/ 494 w 879"/>
                <a:gd name="T71" fmla="*/ 495 h 1176"/>
                <a:gd name="T72" fmla="*/ 539 w 879"/>
                <a:gd name="T73" fmla="*/ 473 h 1176"/>
                <a:gd name="T74" fmla="*/ 550 w 879"/>
                <a:gd name="T75" fmla="*/ 423 h 1176"/>
                <a:gd name="T76" fmla="*/ 556 w 879"/>
                <a:gd name="T77" fmla="*/ 442 h 1176"/>
                <a:gd name="T78" fmla="*/ 584 w 879"/>
                <a:gd name="T79" fmla="*/ 386 h 1176"/>
                <a:gd name="T80" fmla="*/ 574 w 879"/>
                <a:gd name="T81" fmla="*/ 403 h 1176"/>
                <a:gd name="T82" fmla="*/ 617 w 879"/>
                <a:gd name="T83" fmla="*/ 355 h 1176"/>
                <a:gd name="T84" fmla="*/ 596 w 879"/>
                <a:gd name="T85" fmla="*/ 361 h 1176"/>
                <a:gd name="T86" fmla="*/ 645 w 879"/>
                <a:gd name="T87" fmla="*/ 328 h 1176"/>
                <a:gd name="T88" fmla="*/ 623 w 879"/>
                <a:gd name="T89" fmla="*/ 321 h 1176"/>
                <a:gd name="T90" fmla="*/ 668 w 879"/>
                <a:gd name="T91" fmla="*/ 298 h 1176"/>
                <a:gd name="T92" fmla="*/ 679 w 879"/>
                <a:gd name="T93" fmla="*/ 248 h 1176"/>
                <a:gd name="T94" fmla="*/ 686 w 879"/>
                <a:gd name="T95" fmla="*/ 267 h 1176"/>
                <a:gd name="T96" fmla="*/ 713 w 879"/>
                <a:gd name="T97" fmla="*/ 211 h 1176"/>
                <a:gd name="T98" fmla="*/ 703 w 879"/>
                <a:gd name="T99" fmla="*/ 229 h 1176"/>
                <a:gd name="T100" fmla="*/ 747 w 879"/>
                <a:gd name="T101" fmla="*/ 180 h 1176"/>
                <a:gd name="T102" fmla="*/ 725 w 879"/>
                <a:gd name="T103" fmla="*/ 186 h 1176"/>
                <a:gd name="T104" fmla="*/ 774 w 879"/>
                <a:gd name="T105" fmla="*/ 152 h 1176"/>
                <a:gd name="T106" fmla="*/ 753 w 879"/>
                <a:gd name="T107" fmla="*/ 146 h 1176"/>
                <a:gd name="T108" fmla="*/ 798 w 879"/>
                <a:gd name="T109" fmla="*/ 123 h 1176"/>
                <a:gd name="T110" fmla="*/ 809 w 879"/>
                <a:gd name="T111" fmla="*/ 73 h 1176"/>
                <a:gd name="T112" fmla="*/ 815 w 879"/>
                <a:gd name="T113" fmla="*/ 92 h 1176"/>
                <a:gd name="T114" fmla="*/ 843 w 879"/>
                <a:gd name="T115" fmla="*/ 36 h 1176"/>
                <a:gd name="T116" fmla="*/ 833 w 879"/>
                <a:gd name="T117" fmla="*/ 54 h 1176"/>
                <a:gd name="T118" fmla="*/ 876 w 879"/>
                <a:gd name="T119" fmla="*/ 6 h 1176"/>
                <a:gd name="T120" fmla="*/ 855 w 879"/>
                <a:gd name="T121" fmla="*/ 11 h 11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79"/>
                <a:gd name="T184" fmla="*/ 0 h 1176"/>
                <a:gd name="T185" fmla="*/ 879 w 879"/>
                <a:gd name="T186" fmla="*/ 1176 h 11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79" h="1176">
                  <a:moveTo>
                    <a:pt x="2" y="1160"/>
                  </a:moveTo>
                  <a:lnTo>
                    <a:pt x="2" y="1160"/>
                  </a:lnTo>
                  <a:lnTo>
                    <a:pt x="3" y="1158"/>
                  </a:lnTo>
                  <a:lnTo>
                    <a:pt x="5" y="1157"/>
                  </a:lnTo>
                  <a:lnTo>
                    <a:pt x="7" y="1155"/>
                  </a:lnTo>
                  <a:lnTo>
                    <a:pt x="8" y="1155"/>
                  </a:lnTo>
                  <a:lnTo>
                    <a:pt x="11" y="1154"/>
                  </a:lnTo>
                  <a:lnTo>
                    <a:pt x="13" y="1155"/>
                  </a:lnTo>
                  <a:lnTo>
                    <a:pt x="16" y="1155"/>
                  </a:lnTo>
                  <a:lnTo>
                    <a:pt x="18" y="1157"/>
                  </a:lnTo>
                  <a:lnTo>
                    <a:pt x="20" y="1158"/>
                  </a:lnTo>
                  <a:lnTo>
                    <a:pt x="21" y="1160"/>
                  </a:lnTo>
                  <a:lnTo>
                    <a:pt x="22" y="1161"/>
                  </a:lnTo>
                  <a:lnTo>
                    <a:pt x="23" y="1163"/>
                  </a:lnTo>
                  <a:lnTo>
                    <a:pt x="23" y="1165"/>
                  </a:lnTo>
                  <a:lnTo>
                    <a:pt x="23" y="1168"/>
                  </a:lnTo>
                  <a:lnTo>
                    <a:pt x="22" y="1169"/>
                  </a:lnTo>
                  <a:lnTo>
                    <a:pt x="21" y="1171"/>
                  </a:lnTo>
                  <a:lnTo>
                    <a:pt x="20" y="1172"/>
                  </a:lnTo>
                  <a:lnTo>
                    <a:pt x="17" y="1174"/>
                  </a:lnTo>
                  <a:lnTo>
                    <a:pt x="16" y="1176"/>
                  </a:lnTo>
                  <a:lnTo>
                    <a:pt x="13" y="1176"/>
                  </a:lnTo>
                  <a:lnTo>
                    <a:pt x="12" y="1176"/>
                  </a:lnTo>
                  <a:lnTo>
                    <a:pt x="10" y="1176"/>
                  </a:lnTo>
                  <a:lnTo>
                    <a:pt x="7" y="1176"/>
                  </a:lnTo>
                  <a:lnTo>
                    <a:pt x="5" y="1174"/>
                  </a:lnTo>
                  <a:lnTo>
                    <a:pt x="3" y="1173"/>
                  </a:lnTo>
                  <a:lnTo>
                    <a:pt x="2" y="1171"/>
                  </a:lnTo>
                  <a:lnTo>
                    <a:pt x="1" y="1170"/>
                  </a:lnTo>
                  <a:lnTo>
                    <a:pt x="0" y="1168"/>
                  </a:lnTo>
                  <a:lnTo>
                    <a:pt x="0" y="1165"/>
                  </a:lnTo>
                  <a:lnTo>
                    <a:pt x="1" y="1163"/>
                  </a:lnTo>
                  <a:lnTo>
                    <a:pt x="1" y="1162"/>
                  </a:lnTo>
                  <a:lnTo>
                    <a:pt x="2" y="1160"/>
                  </a:lnTo>
                  <a:close/>
                  <a:moveTo>
                    <a:pt x="27" y="1125"/>
                  </a:moveTo>
                  <a:lnTo>
                    <a:pt x="27" y="1125"/>
                  </a:lnTo>
                  <a:lnTo>
                    <a:pt x="28" y="1123"/>
                  </a:lnTo>
                  <a:lnTo>
                    <a:pt x="31" y="1122"/>
                  </a:lnTo>
                  <a:lnTo>
                    <a:pt x="32" y="1121"/>
                  </a:lnTo>
                  <a:lnTo>
                    <a:pt x="35" y="1121"/>
                  </a:lnTo>
                  <a:lnTo>
                    <a:pt x="37" y="1120"/>
                  </a:lnTo>
                  <a:lnTo>
                    <a:pt x="39" y="1121"/>
                  </a:lnTo>
                  <a:lnTo>
                    <a:pt x="41" y="1121"/>
                  </a:lnTo>
                  <a:lnTo>
                    <a:pt x="43" y="1122"/>
                  </a:lnTo>
                  <a:lnTo>
                    <a:pt x="46" y="1123"/>
                  </a:lnTo>
                  <a:lnTo>
                    <a:pt x="47" y="1125"/>
                  </a:lnTo>
                  <a:lnTo>
                    <a:pt x="48" y="1126"/>
                  </a:lnTo>
                  <a:lnTo>
                    <a:pt x="49" y="1128"/>
                  </a:lnTo>
                  <a:lnTo>
                    <a:pt x="49" y="1131"/>
                  </a:lnTo>
                  <a:lnTo>
                    <a:pt x="49" y="1133"/>
                  </a:lnTo>
                  <a:lnTo>
                    <a:pt x="48" y="1134"/>
                  </a:lnTo>
                  <a:lnTo>
                    <a:pt x="47" y="1136"/>
                  </a:lnTo>
                  <a:lnTo>
                    <a:pt x="46" y="1137"/>
                  </a:lnTo>
                  <a:lnTo>
                    <a:pt x="43" y="1139"/>
                  </a:lnTo>
                  <a:lnTo>
                    <a:pt x="42" y="1140"/>
                  </a:lnTo>
                  <a:lnTo>
                    <a:pt x="39" y="1141"/>
                  </a:lnTo>
                  <a:lnTo>
                    <a:pt x="37" y="1141"/>
                  </a:lnTo>
                  <a:lnTo>
                    <a:pt x="35" y="1141"/>
                  </a:lnTo>
                  <a:lnTo>
                    <a:pt x="33" y="1141"/>
                  </a:lnTo>
                  <a:lnTo>
                    <a:pt x="31" y="1140"/>
                  </a:lnTo>
                  <a:lnTo>
                    <a:pt x="30" y="1139"/>
                  </a:lnTo>
                  <a:lnTo>
                    <a:pt x="28" y="1136"/>
                  </a:lnTo>
                  <a:lnTo>
                    <a:pt x="27" y="1135"/>
                  </a:lnTo>
                  <a:lnTo>
                    <a:pt x="26" y="1133"/>
                  </a:lnTo>
                  <a:lnTo>
                    <a:pt x="26" y="1131"/>
                  </a:lnTo>
                  <a:lnTo>
                    <a:pt x="26" y="1128"/>
                  </a:lnTo>
                  <a:lnTo>
                    <a:pt x="26" y="1127"/>
                  </a:lnTo>
                  <a:lnTo>
                    <a:pt x="27" y="1125"/>
                  </a:lnTo>
                  <a:close/>
                  <a:moveTo>
                    <a:pt x="53" y="1089"/>
                  </a:moveTo>
                  <a:lnTo>
                    <a:pt x="53" y="1089"/>
                  </a:lnTo>
                  <a:lnTo>
                    <a:pt x="54" y="1088"/>
                  </a:lnTo>
                  <a:lnTo>
                    <a:pt x="57" y="1087"/>
                  </a:lnTo>
                  <a:lnTo>
                    <a:pt x="58" y="1086"/>
                  </a:lnTo>
                  <a:lnTo>
                    <a:pt x="61" y="1085"/>
                  </a:lnTo>
                  <a:lnTo>
                    <a:pt x="63" y="1085"/>
                  </a:lnTo>
                  <a:lnTo>
                    <a:pt x="66" y="1086"/>
                  </a:lnTo>
                  <a:lnTo>
                    <a:pt x="67" y="1086"/>
                  </a:lnTo>
                  <a:lnTo>
                    <a:pt x="69" y="1087"/>
                  </a:lnTo>
                  <a:lnTo>
                    <a:pt x="72" y="1088"/>
                  </a:lnTo>
                  <a:lnTo>
                    <a:pt x="73" y="1090"/>
                  </a:lnTo>
                  <a:lnTo>
                    <a:pt x="74" y="1092"/>
                  </a:lnTo>
                  <a:lnTo>
                    <a:pt x="76" y="1094"/>
                  </a:lnTo>
                  <a:lnTo>
                    <a:pt x="76" y="1096"/>
                  </a:lnTo>
                  <a:lnTo>
                    <a:pt x="76" y="1097"/>
                  </a:lnTo>
                  <a:lnTo>
                    <a:pt x="74" y="1099"/>
                  </a:lnTo>
                  <a:lnTo>
                    <a:pt x="73" y="1102"/>
                  </a:lnTo>
                  <a:lnTo>
                    <a:pt x="72" y="1103"/>
                  </a:lnTo>
                  <a:lnTo>
                    <a:pt x="69" y="1104"/>
                  </a:lnTo>
                  <a:lnTo>
                    <a:pt x="68" y="1105"/>
                  </a:lnTo>
                  <a:lnTo>
                    <a:pt x="66" y="1106"/>
                  </a:lnTo>
                  <a:lnTo>
                    <a:pt x="63" y="1106"/>
                  </a:lnTo>
                  <a:lnTo>
                    <a:pt x="61" y="1106"/>
                  </a:lnTo>
                  <a:lnTo>
                    <a:pt x="59" y="1105"/>
                  </a:lnTo>
                  <a:lnTo>
                    <a:pt x="57" y="1104"/>
                  </a:lnTo>
                  <a:lnTo>
                    <a:pt x="56" y="1103"/>
                  </a:lnTo>
                  <a:lnTo>
                    <a:pt x="53" y="1102"/>
                  </a:lnTo>
                  <a:lnTo>
                    <a:pt x="53" y="1099"/>
                  </a:lnTo>
                  <a:lnTo>
                    <a:pt x="52" y="1098"/>
                  </a:lnTo>
                  <a:lnTo>
                    <a:pt x="52" y="1096"/>
                  </a:lnTo>
                  <a:lnTo>
                    <a:pt x="52" y="1094"/>
                  </a:lnTo>
                  <a:lnTo>
                    <a:pt x="52" y="1092"/>
                  </a:lnTo>
                  <a:lnTo>
                    <a:pt x="53" y="1089"/>
                  </a:lnTo>
                  <a:close/>
                  <a:moveTo>
                    <a:pt x="79" y="1055"/>
                  </a:moveTo>
                  <a:lnTo>
                    <a:pt x="79" y="1055"/>
                  </a:lnTo>
                  <a:lnTo>
                    <a:pt x="81" y="1053"/>
                  </a:lnTo>
                  <a:lnTo>
                    <a:pt x="83" y="1052"/>
                  </a:lnTo>
                  <a:lnTo>
                    <a:pt x="84" y="1051"/>
                  </a:lnTo>
                  <a:lnTo>
                    <a:pt x="87" y="1050"/>
                  </a:lnTo>
                  <a:lnTo>
                    <a:pt x="89" y="1050"/>
                  </a:lnTo>
                  <a:lnTo>
                    <a:pt x="92" y="1050"/>
                  </a:lnTo>
                  <a:lnTo>
                    <a:pt x="93" y="1050"/>
                  </a:lnTo>
                  <a:lnTo>
                    <a:pt x="96" y="1051"/>
                  </a:lnTo>
                  <a:lnTo>
                    <a:pt x="97" y="1052"/>
                  </a:lnTo>
                  <a:lnTo>
                    <a:pt x="99" y="1055"/>
                  </a:lnTo>
                  <a:lnTo>
                    <a:pt x="100" y="1056"/>
                  </a:lnTo>
                  <a:lnTo>
                    <a:pt x="100" y="1058"/>
                  </a:lnTo>
                  <a:lnTo>
                    <a:pt x="100" y="1060"/>
                  </a:lnTo>
                  <a:lnTo>
                    <a:pt x="100" y="1062"/>
                  </a:lnTo>
                  <a:lnTo>
                    <a:pt x="100" y="1063"/>
                  </a:lnTo>
                  <a:lnTo>
                    <a:pt x="99" y="1066"/>
                  </a:lnTo>
                  <a:lnTo>
                    <a:pt x="98" y="1068"/>
                  </a:lnTo>
                  <a:lnTo>
                    <a:pt x="96" y="1069"/>
                  </a:lnTo>
                  <a:lnTo>
                    <a:pt x="94" y="1070"/>
                  </a:lnTo>
                  <a:lnTo>
                    <a:pt x="92" y="1071"/>
                  </a:lnTo>
                  <a:lnTo>
                    <a:pt x="89" y="1071"/>
                  </a:lnTo>
                  <a:lnTo>
                    <a:pt x="87" y="1071"/>
                  </a:lnTo>
                  <a:lnTo>
                    <a:pt x="86" y="1070"/>
                  </a:lnTo>
                  <a:lnTo>
                    <a:pt x="83" y="1069"/>
                  </a:lnTo>
                  <a:lnTo>
                    <a:pt x="81" y="1068"/>
                  </a:lnTo>
                  <a:lnTo>
                    <a:pt x="79" y="1066"/>
                  </a:lnTo>
                  <a:lnTo>
                    <a:pt x="78" y="1065"/>
                  </a:lnTo>
                  <a:lnTo>
                    <a:pt x="78" y="1062"/>
                  </a:lnTo>
                  <a:lnTo>
                    <a:pt x="77" y="1061"/>
                  </a:lnTo>
                  <a:lnTo>
                    <a:pt x="78" y="1059"/>
                  </a:lnTo>
                  <a:lnTo>
                    <a:pt x="78" y="1057"/>
                  </a:lnTo>
                  <a:lnTo>
                    <a:pt x="79" y="1055"/>
                  </a:lnTo>
                  <a:close/>
                  <a:moveTo>
                    <a:pt x="105" y="1020"/>
                  </a:moveTo>
                  <a:lnTo>
                    <a:pt x="105" y="1020"/>
                  </a:lnTo>
                  <a:lnTo>
                    <a:pt x="107" y="1019"/>
                  </a:lnTo>
                  <a:lnTo>
                    <a:pt x="109" y="1016"/>
                  </a:lnTo>
                  <a:lnTo>
                    <a:pt x="110" y="1016"/>
                  </a:lnTo>
                  <a:lnTo>
                    <a:pt x="113" y="1015"/>
                  </a:lnTo>
                  <a:lnTo>
                    <a:pt x="115" y="1015"/>
                  </a:lnTo>
                  <a:lnTo>
                    <a:pt x="118" y="1015"/>
                  </a:lnTo>
                  <a:lnTo>
                    <a:pt x="119" y="1015"/>
                  </a:lnTo>
                  <a:lnTo>
                    <a:pt x="122" y="1016"/>
                  </a:lnTo>
                  <a:lnTo>
                    <a:pt x="123" y="1018"/>
                  </a:lnTo>
                  <a:lnTo>
                    <a:pt x="124" y="1020"/>
                  </a:lnTo>
                  <a:lnTo>
                    <a:pt x="125" y="1021"/>
                  </a:lnTo>
                  <a:lnTo>
                    <a:pt x="127" y="1023"/>
                  </a:lnTo>
                  <a:lnTo>
                    <a:pt x="127" y="1025"/>
                  </a:lnTo>
                  <a:lnTo>
                    <a:pt x="127" y="1028"/>
                  </a:lnTo>
                  <a:lnTo>
                    <a:pt x="127" y="1029"/>
                  </a:lnTo>
                  <a:lnTo>
                    <a:pt x="125" y="1031"/>
                  </a:lnTo>
                  <a:lnTo>
                    <a:pt x="124" y="1033"/>
                  </a:lnTo>
                  <a:lnTo>
                    <a:pt x="122" y="1034"/>
                  </a:lnTo>
                  <a:lnTo>
                    <a:pt x="120" y="1035"/>
                  </a:lnTo>
                  <a:lnTo>
                    <a:pt x="118" y="1037"/>
                  </a:lnTo>
                  <a:lnTo>
                    <a:pt x="115" y="1037"/>
                  </a:lnTo>
                  <a:lnTo>
                    <a:pt x="113" y="1037"/>
                  </a:lnTo>
                  <a:lnTo>
                    <a:pt x="112" y="1035"/>
                  </a:lnTo>
                  <a:lnTo>
                    <a:pt x="109" y="1034"/>
                  </a:lnTo>
                  <a:lnTo>
                    <a:pt x="107" y="1033"/>
                  </a:lnTo>
                  <a:lnTo>
                    <a:pt x="105" y="1031"/>
                  </a:lnTo>
                  <a:lnTo>
                    <a:pt x="104" y="1030"/>
                  </a:lnTo>
                  <a:lnTo>
                    <a:pt x="104" y="1028"/>
                  </a:lnTo>
                  <a:lnTo>
                    <a:pt x="103" y="1025"/>
                  </a:lnTo>
                  <a:lnTo>
                    <a:pt x="104" y="1023"/>
                  </a:lnTo>
                  <a:lnTo>
                    <a:pt x="104" y="1022"/>
                  </a:lnTo>
                  <a:lnTo>
                    <a:pt x="105" y="1020"/>
                  </a:lnTo>
                  <a:close/>
                  <a:moveTo>
                    <a:pt x="132" y="985"/>
                  </a:moveTo>
                  <a:lnTo>
                    <a:pt x="132" y="985"/>
                  </a:lnTo>
                  <a:lnTo>
                    <a:pt x="133" y="983"/>
                  </a:lnTo>
                  <a:lnTo>
                    <a:pt x="135" y="982"/>
                  </a:lnTo>
                  <a:lnTo>
                    <a:pt x="137" y="981"/>
                  </a:lnTo>
                  <a:lnTo>
                    <a:pt x="139" y="981"/>
                  </a:lnTo>
                  <a:lnTo>
                    <a:pt x="142" y="979"/>
                  </a:lnTo>
                  <a:lnTo>
                    <a:pt x="143" y="981"/>
                  </a:lnTo>
                  <a:lnTo>
                    <a:pt x="145" y="981"/>
                  </a:lnTo>
                  <a:lnTo>
                    <a:pt x="148" y="982"/>
                  </a:lnTo>
                  <a:lnTo>
                    <a:pt x="149" y="983"/>
                  </a:lnTo>
                  <a:lnTo>
                    <a:pt x="150" y="985"/>
                  </a:lnTo>
                  <a:lnTo>
                    <a:pt x="152" y="986"/>
                  </a:lnTo>
                  <a:lnTo>
                    <a:pt x="153" y="988"/>
                  </a:lnTo>
                  <a:lnTo>
                    <a:pt x="153" y="991"/>
                  </a:lnTo>
                  <a:lnTo>
                    <a:pt x="153" y="993"/>
                  </a:lnTo>
                  <a:lnTo>
                    <a:pt x="152" y="994"/>
                  </a:lnTo>
                  <a:lnTo>
                    <a:pt x="150" y="996"/>
                  </a:lnTo>
                  <a:lnTo>
                    <a:pt x="149" y="997"/>
                  </a:lnTo>
                  <a:lnTo>
                    <a:pt x="148" y="1000"/>
                  </a:lnTo>
                  <a:lnTo>
                    <a:pt x="145" y="1001"/>
                  </a:lnTo>
                  <a:lnTo>
                    <a:pt x="144" y="1001"/>
                  </a:lnTo>
                  <a:lnTo>
                    <a:pt x="142" y="1001"/>
                  </a:lnTo>
                  <a:lnTo>
                    <a:pt x="139" y="1001"/>
                  </a:lnTo>
                  <a:lnTo>
                    <a:pt x="137" y="1001"/>
                  </a:lnTo>
                  <a:lnTo>
                    <a:pt x="134" y="1000"/>
                  </a:lnTo>
                  <a:lnTo>
                    <a:pt x="133" y="999"/>
                  </a:lnTo>
                  <a:lnTo>
                    <a:pt x="132" y="996"/>
                  </a:lnTo>
                  <a:lnTo>
                    <a:pt x="130" y="995"/>
                  </a:lnTo>
                  <a:lnTo>
                    <a:pt x="129" y="993"/>
                  </a:lnTo>
                  <a:lnTo>
                    <a:pt x="129" y="991"/>
                  </a:lnTo>
                  <a:lnTo>
                    <a:pt x="130" y="988"/>
                  </a:lnTo>
                  <a:lnTo>
                    <a:pt x="130" y="987"/>
                  </a:lnTo>
                  <a:lnTo>
                    <a:pt x="132" y="985"/>
                  </a:lnTo>
                  <a:close/>
                  <a:moveTo>
                    <a:pt x="157" y="950"/>
                  </a:moveTo>
                  <a:lnTo>
                    <a:pt x="158" y="950"/>
                  </a:lnTo>
                  <a:lnTo>
                    <a:pt x="159" y="948"/>
                  </a:lnTo>
                  <a:lnTo>
                    <a:pt x="160" y="947"/>
                  </a:lnTo>
                  <a:lnTo>
                    <a:pt x="163" y="946"/>
                  </a:lnTo>
                  <a:lnTo>
                    <a:pt x="164" y="946"/>
                  </a:lnTo>
                  <a:lnTo>
                    <a:pt x="166" y="945"/>
                  </a:lnTo>
                  <a:lnTo>
                    <a:pt x="169" y="946"/>
                  </a:lnTo>
                  <a:lnTo>
                    <a:pt x="170" y="946"/>
                  </a:lnTo>
                  <a:lnTo>
                    <a:pt x="173" y="947"/>
                  </a:lnTo>
                  <a:lnTo>
                    <a:pt x="175" y="948"/>
                  </a:lnTo>
                  <a:lnTo>
                    <a:pt x="176" y="950"/>
                  </a:lnTo>
                  <a:lnTo>
                    <a:pt x="178" y="951"/>
                  </a:lnTo>
                  <a:lnTo>
                    <a:pt x="179" y="954"/>
                  </a:lnTo>
                  <a:lnTo>
                    <a:pt x="179" y="956"/>
                  </a:lnTo>
                  <a:lnTo>
                    <a:pt x="179" y="957"/>
                  </a:lnTo>
                  <a:lnTo>
                    <a:pt x="178" y="959"/>
                  </a:lnTo>
                  <a:lnTo>
                    <a:pt x="176" y="962"/>
                  </a:lnTo>
                  <a:lnTo>
                    <a:pt x="175" y="963"/>
                  </a:lnTo>
                  <a:lnTo>
                    <a:pt x="173" y="964"/>
                  </a:lnTo>
                  <a:lnTo>
                    <a:pt x="171" y="965"/>
                  </a:lnTo>
                  <a:lnTo>
                    <a:pt x="169" y="966"/>
                  </a:lnTo>
                  <a:lnTo>
                    <a:pt x="168" y="966"/>
                  </a:lnTo>
                  <a:lnTo>
                    <a:pt x="165" y="966"/>
                  </a:lnTo>
                  <a:lnTo>
                    <a:pt x="163" y="966"/>
                  </a:lnTo>
                  <a:lnTo>
                    <a:pt x="160" y="965"/>
                  </a:lnTo>
                  <a:lnTo>
                    <a:pt x="159" y="964"/>
                  </a:lnTo>
                  <a:lnTo>
                    <a:pt x="158" y="962"/>
                  </a:lnTo>
                  <a:lnTo>
                    <a:pt x="157" y="960"/>
                  </a:lnTo>
                  <a:lnTo>
                    <a:pt x="155" y="958"/>
                  </a:lnTo>
                  <a:lnTo>
                    <a:pt x="155" y="956"/>
                  </a:lnTo>
                  <a:lnTo>
                    <a:pt x="155" y="954"/>
                  </a:lnTo>
                  <a:lnTo>
                    <a:pt x="155" y="953"/>
                  </a:lnTo>
                  <a:lnTo>
                    <a:pt x="157" y="950"/>
                  </a:lnTo>
                  <a:close/>
                  <a:moveTo>
                    <a:pt x="183" y="914"/>
                  </a:moveTo>
                  <a:lnTo>
                    <a:pt x="183" y="914"/>
                  </a:lnTo>
                  <a:lnTo>
                    <a:pt x="184" y="913"/>
                  </a:lnTo>
                  <a:lnTo>
                    <a:pt x="186" y="912"/>
                  </a:lnTo>
                  <a:lnTo>
                    <a:pt x="188" y="911"/>
                  </a:lnTo>
                  <a:lnTo>
                    <a:pt x="190" y="910"/>
                  </a:lnTo>
                  <a:lnTo>
                    <a:pt x="193" y="910"/>
                  </a:lnTo>
                  <a:lnTo>
                    <a:pt x="195" y="911"/>
                  </a:lnTo>
                  <a:lnTo>
                    <a:pt x="196" y="911"/>
                  </a:lnTo>
                  <a:lnTo>
                    <a:pt x="199" y="912"/>
                  </a:lnTo>
                  <a:lnTo>
                    <a:pt x="201" y="913"/>
                  </a:lnTo>
                  <a:lnTo>
                    <a:pt x="203" y="914"/>
                  </a:lnTo>
                  <a:lnTo>
                    <a:pt x="204" y="917"/>
                  </a:lnTo>
                  <a:lnTo>
                    <a:pt x="205" y="918"/>
                  </a:lnTo>
                  <a:lnTo>
                    <a:pt x="205" y="920"/>
                  </a:lnTo>
                  <a:lnTo>
                    <a:pt x="205" y="922"/>
                  </a:lnTo>
                  <a:lnTo>
                    <a:pt x="204" y="925"/>
                  </a:lnTo>
                  <a:lnTo>
                    <a:pt x="203" y="927"/>
                  </a:lnTo>
                  <a:lnTo>
                    <a:pt x="201" y="928"/>
                  </a:lnTo>
                  <a:lnTo>
                    <a:pt x="199" y="929"/>
                  </a:lnTo>
                  <a:lnTo>
                    <a:pt x="198" y="930"/>
                  </a:lnTo>
                  <a:lnTo>
                    <a:pt x="195" y="931"/>
                  </a:lnTo>
                  <a:lnTo>
                    <a:pt x="193" y="931"/>
                  </a:lnTo>
                  <a:lnTo>
                    <a:pt x="190" y="931"/>
                  </a:lnTo>
                  <a:lnTo>
                    <a:pt x="189" y="930"/>
                  </a:lnTo>
                  <a:lnTo>
                    <a:pt x="186" y="929"/>
                  </a:lnTo>
                  <a:lnTo>
                    <a:pt x="185" y="928"/>
                  </a:lnTo>
                  <a:lnTo>
                    <a:pt x="183" y="926"/>
                  </a:lnTo>
                  <a:lnTo>
                    <a:pt x="183" y="925"/>
                  </a:lnTo>
                  <a:lnTo>
                    <a:pt x="181" y="922"/>
                  </a:lnTo>
                  <a:lnTo>
                    <a:pt x="181" y="921"/>
                  </a:lnTo>
                  <a:lnTo>
                    <a:pt x="181" y="919"/>
                  </a:lnTo>
                  <a:lnTo>
                    <a:pt x="181" y="917"/>
                  </a:lnTo>
                  <a:lnTo>
                    <a:pt x="183" y="914"/>
                  </a:lnTo>
                  <a:close/>
                  <a:moveTo>
                    <a:pt x="209" y="880"/>
                  </a:moveTo>
                  <a:lnTo>
                    <a:pt x="209" y="880"/>
                  </a:lnTo>
                  <a:lnTo>
                    <a:pt x="210" y="879"/>
                  </a:lnTo>
                  <a:lnTo>
                    <a:pt x="213" y="877"/>
                  </a:lnTo>
                  <a:lnTo>
                    <a:pt x="214" y="876"/>
                  </a:lnTo>
                  <a:lnTo>
                    <a:pt x="216" y="875"/>
                  </a:lnTo>
                  <a:lnTo>
                    <a:pt x="219" y="875"/>
                  </a:lnTo>
                  <a:lnTo>
                    <a:pt x="221" y="875"/>
                  </a:lnTo>
                  <a:lnTo>
                    <a:pt x="223" y="875"/>
                  </a:lnTo>
                  <a:lnTo>
                    <a:pt x="225" y="876"/>
                  </a:lnTo>
                  <a:lnTo>
                    <a:pt x="226" y="877"/>
                  </a:lnTo>
                  <a:lnTo>
                    <a:pt x="229" y="880"/>
                  </a:lnTo>
                  <a:lnTo>
                    <a:pt x="230" y="881"/>
                  </a:lnTo>
                  <a:lnTo>
                    <a:pt x="230" y="883"/>
                  </a:lnTo>
                  <a:lnTo>
                    <a:pt x="230" y="885"/>
                  </a:lnTo>
                  <a:lnTo>
                    <a:pt x="230" y="888"/>
                  </a:lnTo>
                  <a:lnTo>
                    <a:pt x="230" y="889"/>
                  </a:lnTo>
                  <a:lnTo>
                    <a:pt x="229" y="891"/>
                  </a:lnTo>
                  <a:lnTo>
                    <a:pt x="227" y="893"/>
                  </a:lnTo>
                  <a:lnTo>
                    <a:pt x="225" y="894"/>
                  </a:lnTo>
                  <a:lnTo>
                    <a:pt x="224" y="895"/>
                  </a:lnTo>
                  <a:lnTo>
                    <a:pt x="221" y="897"/>
                  </a:lnTo>
                  <a:lnTo>
                    <a:pt x="219" y="897"/>
                  </a:lnTo>
                  <a:lnTo>
                    <a:pt x="216" y="897"/>
                  </a:lnTo>
                  <a:lnTo>
                    <a:pt x="215" y="895"/>
                  </a:lnTo>
                  <a:lnTo>
                    <a:pt x="213" y="894"/>
                  </a:lnTo>
                  <a:lnTo>
                    <a:pt x="210" y="893"/>
                  </a:lnTo>
                  <a:lnTo>
                    <a:pt x="209" y="891"/>
                  </a:lnTo>
                  <a:lnTo>
                    <a:pt x="208" y="890"/>
                  </a:lnTo>
                  <a:lnTo>
                    <a:pt x="208" y="888"/>
                  </a:lnTo>
                  <a:lnTo>
                    <a:pt x="206" y="885"/>
                  </a:lnTo>
                  <a:lnTo>
                    <a:pt x="208" y="883"/>
                  </a:lnTo>
                  <a:lnTo>
                    <a:pt x="208" y="882"/>
                  </a:lnTo>
                  <a:lnTo>
                    <a:pt x="209" y="880"/>
                  </a:lnTo>
                  <a:close/>
                  <a:moveTo>
                    <a:pt x="235" y="845"/>
                  </a:moveTo>
                  <a:lnTo>
                    <a:pt x="235" y="845"/>
                  </a:lnTo>
                  <a:lnTo>
                    <a:pt x="236" y="844"/>
                  </a:lnTo>
                  <a:lnTo>
                    <a:pt x="239" y="842"/>
                  </a:lnTo>
                  <a:lnTo>
                    <a:pt x="240" y="842"/>
                  </a:lnTo>
                  <a:lnTo>
                    <a:pt x="242" y="841"/>
                  </a:lnTo>
                  <a:lnTo>
                    <a:pt x="245" y="841"/>
                  </a:lnTo>
                  <a:lnTo>
                    <a:pt x="247" y="841"/>
                  </a:lnTo>
                  <a:lnTo>
                    <a:pt x="249" y="841"/>
                  </a:lnTo>
                  <a:lnTo>
                    <a:pt x="251" y="842"/>
                  </a:lnTo>
                  <a:lnTo>
                    <a:pt x="252" y="843"/>
                  </a:lnTo>
                  <a:lnTo>
                    <a:pt x="254" y="845"/>
                  </a:lnTo>
                  <a:lnTo>
                    <a:pt x="255" y="846"/>
                  </a:lnTo>
                  <a:lnTo>
                    <a:pt x="256" y="848"/>
                  </a:lnTo>
                  <a:lnTo>
                    <a:pt x="256" y="851"/>
                  </a:lnTo>
                  <a:lnTo>
                    <a:pt x="256" y="853"/>
                  </a:lnTo>
                  <a:lnTo>
                    <a:pt x="256" y="854"/>
                  </a:lnTo>
                  <a:lnTo>
                    <a:pt x="255" y="856"/>
                  </a:lnTo>
                  <a:lnTo>
                    <a:pt x="254" y="857"/>
                  </a:lnTo>
                  <a:lnTo>
                    <a:pt x="251" y="860"/>
                  </a:lnTo>
                  <a:lnTo>
                    <a:pt x="250" y="861"/>
                  </a:lnTo>
                  <a:lnTo>
                    <a:pt x="247" y="861"/>
                  </a:lnTo>
                  <a:lnTo>
                    <a:pt x="245" y="861"/>
                  </a:lnTo>
                  <a:lnTo>
                    <a:pt x="242" y="861"/>
                  </a:lnTo>
                  <a:lnTo>
                    <a:pt x="241" y="861"/>
                  </a:lnTo>
                  <a:lnTo>
                    <a:pt x="239" y="860"/>
                  </a:lnTo>
                  <a:lnTo>
                    <a:pt x="236" y="858"/>
                  </a:lnTo>
                  <a:lnTo>
                    <a:pt x="235" y="856"/>
                  </a:lnTo>
                  <a:lnTo>
                    <a:pt x="234" y="855"/>
                  </a:lnTo>
                  <a:lnTo>
                    <a:pt x="234" y="853"/>
                  </a:lnTo>
                  <a:lnTo>
                    <a:pt x="232" y="851"/>
                  </a:lnTo>
                  <a:lnTo>
                    <a:pt x="234" y="848"/>
                  </a:lnTo>
                  <a:lnTo>
                    <a:pt x="234" y="847"/>
                  </a:lnTo>
                  <a:lnTo>
                    <a:pt x="235" y="845"/>
                  </a:lnTo>
                  <a:close/>
                  <a:moveTo>
                    <a:pt x="261" y="810"/>
                  </a:moveTo>
                  <a:lnTo>
                    <a:pt x="261" y="810"/>
                  </a:lnTo>
                  <a:lnTo>
                    <a:pt x="262" y="808"/>
                  </a:lnTo>
                  <a:lnTo>
                    <a:pt x="265" y="807"/>
                  </a:lnTo>
                  <a:lnTo>
                    <a:pt x="266" y="806"/>
                  </a:lnTo>
                  <a:lnTo>
                    <a:pt x="269" y="806"/>
                  </a:lnTo>
                  <a:lnTo>
                    <a:pt x="271" y="805"/>
                  </a:lnTo>
                  <a:lnTo>
                    <a:pt x="272" y="806"/>
                  </a:lnTo>
                  <a:lnTo>
                    <a:pt x="275" y="806"/>
                  </a:lnTo>
                  <a:lnTo>
                    <a:pt x="277" y="807"/>
                  </a:lnTo>
                  <a:lnTo>
                    <a:pt x="279" y="808"/>
                  </a:lnTo>
                  <a:lnTo>
                    <a:pt x="280" y="810"/>
                  </a:lnTo>
                  <a:lnTo>
                    <a:pt x="281" y="811"/>
                  </a:lnTo>
                  <a:lnTo>
                    <a:pt x="282" y="814"/>
                  </a:lnTo>
                  <a:lnTo>
                    <a:pt x="282" y="816"/>
                  </a:lnTo>
                  <a:lnTo>
                    <a:pt x="282" y="818"/>
                  </a:lnTo>
                  <a:lnTo>
                    <a:pt x="281" y="819"/>
                  </a:lnTo>
                  <a:lnTo>
                    <a:pt x="280" y="821"/>
                  </a:lnTo>
                  <a:lnTo>
                    <a:pt x="279" y="823"/>
                  </a:lnTo>
                  <a:lnTo>
                    <a:pt x="277" y="824"/>
                  </a:lnTo>
                  <a:lnTo>
                    <a:pt x="275" y="825"/>
                  </a:lnTo>
                  <a:lnTo>
                    <a:pt x="274" y="826"/>
                  </a:lnTo>
                  <a:lnTo>
                    <a:pt x="271" y="826"/>
                  </a:lnTo>
                  <a:lnTo>
                    <a:pt x="269" y="826"/>
                  </a:lnTo>
                  <a:lnTo>
                    <a:pt x="266" y="826"/>
                  </a:lnTo>
                  <a:lnTo>
                    <a:pt x="264" y="825"/>
                  </a:lnTo>
                  <a:lnTo>
                    <a:pt x="262" y="824"/>
                  </a:lnTo>
                  <a:lnTo>
                    <a:pt x="261" y="821"/>
                  </a:lnTo>
                  <a:lnTo>
                    <a:pt x="260" y="820"/>
                  </a:lnTo>
                  <a:lnTo>
                    <a:pt x="259" y="818"/>
                  </a:lnTo>
                  <a:lnTo>
                    <a:pt x="259" y="816"/>
                  </a:lnTo>
                  <a:lnTo>
                    <a:pt x="260" y="814"/>
                  </a:lnTo>
                  <a:lnTo>
                    <a:pt x="260" y="812"/>
                  </a:lnTo>
                  <a:lnTo>
                    <a:pt x="261" y="810"/>
                  </a:lnTo>
                  <a:close/>
                  <a:moveTo>
                    <a:pt x="287" y="774"/>
                  </a:moveTo>
                  <a:lnTo>
                    <a:pt x="287" y="774"/>
                  </a:lnTo>
                  <a:lnTo>
                    <a:pt x="288" y="773"/>
                  </a:lnTo>
                  <a:lnTo>
                    <a:pt x="290" y="772"/>
                  </a:lnTo>
                  <a:lnTo>
                    <a:pt x="292" y="771"/>
                  </a:lnTo>
                  <a:lnTo>
                    <a:pt x="293" y="770"/>
                  </a:lnTo>
                  <a:lnTo>
                    <a:pt x="296" y="770"/>
                  </a:lnTo>
                  <a:lnTo>
                    <a:pt x="298" y="771"/>
                  </a:lnTo>
                  <a:lnTo>
                    <a:pt x="301" y="771"/>
                  </a:lnTo>
                  <a:lnTo>
                    <a:pt x="303" y="772"/>
                  </a:lnTo>
                  <a:lnTo>
                    <a:pt x="305" y="773"/>
                  </a:lnTo>
                  <a:lnTo>
                    <a:pt x="306" y="776"/>
                  </a:lnTo>
                  <a:lnTo>
                    <a:pt x="307" y="777"/>
                  </a:lnTo>
                  <a:lnTo>
                    <a:pt x="308" y="779"/>
                  </a:lnTo>
                  <a:lnTo>
                    <a:pt x="308" y="781"/>
                  </a:lnTo>
                  <a:lnTo>
                    <a:pt x="308" y="782"/>
                  </a:lnTo>
                  <a:lnTo>
                    <a:pt x="307" y="784"/>
                  </a:lnTo>
                  <a:lnTo>
                    <a:pt x="306" y="787"/>
                  </a:lnTo>
                  <a:lnTo>
                    <a:pt x="305" y="788"/>
                  </a:lnTo>
                  <a:lnTo>
                    <a:pt x="302" y="789"/>
                  </a:lnTo>
                  <a:lnTo>
                    <a:pt x="301" y="790"/>
                  </a:lnTo>
                  <a:lnTo>
                    <a:pt x="298" y="791"/>
                  </a:lnTo>
                  <a:lnTo>
                    <a:pt x="297" y="791"/>
                  </a:lnTo>
                  <a:lnTo>
                    <a:pt x="295" y="791"/>
                  </a:lnTo>
                  <a:lnTo>
                    <a:pt x="292" y="790"/>
                  </a:lnTo>
                  <a:lnTo>
                    <a:pt x="290" y="789"/>
                  </a:lnTo>
                  <a:lnTo>
                    <a:pt x="288" y="788"/>
                  </a:lnTo>
                  <a:lnTo>
                    <a:pt x="287" y="787"/>
                  </a:lnTo>
                  <a:lnTo>
                    <a:pt x="286" y="784"/>
                  </a:lnTo>
                  <a:lnTo>
                    <a:pt x="285" y="783"/>
                  </a:lnTo>
                  <a:lnTo>
                    <a:pt x="285" y="781"/>
                  </a:lnTo>
                  <a:lnTo>
                    <a:pt x="286" y="779"/>
                  </a:lnTo>
                  <a:lnTo>
                    <a:pt x="286" y="777"/>
                  </a:lnTo>
                  <a:lnTo>
                    <a:pt x="287" y="774"/>
                  </a:lnTo>
                  <a:close/>
                  <a:moveTo>
                    <a:pt x="312" y="740"/>
                  </a:moveTo>
                  <a:lnTo>
                    <a:pt x="312" y="740"/>
                  </a:lnTo>
                  <a:lnTo>
                    <a:pt x="313" y="739"/>
                  </a:lnTo>
                  <a:lnTo>
                    <a:pt x="316" y="737"/>
                  </a:lnTo>
                  <a:lnTo>
                    <a:pt x="317" y="736"/>
                  </a:lnTo>
                  <a:lnTo>
                    <a:pt x="320" y="735"/>
                  </a:lnTo>
                  <a:lnTo>
                    <a:pt x="322" y="735"/>
                  </a:lnTo>
                  <a:lnTo>
                    <a:pt x="325" y="736"/>
                  </a:lnTo>
                  <a:lnTo>
                    <a:pt x="326" y="736"/>
                  </a:lnTo>
                  <a:lnTo>
                    <a:pt x="328" y="737"/>
                  </a:lnTo>
                  <a:lnTo>
                    <a:pt x="331" y="739"/>
                  </a:lnTo>
                  <a:lnTo>
                    <a:pt x="332" y="740"/>
                  </a:lnTo>
                  <a:lnTo>
                    <a:pt x="333" y="742"/>
                  </a:lnTo>
                  <a:lnTo>
                    <a:pt x="335" y="743"/>
                  </a:lnTo>
                  <a:lnTo>
                    <a:pt x="335" y="745"/>
                  </a:lnTo>
                  <a:lnTo>
                    <a:pt x="335" y="747"/>
                  </a:lnTo>
                  <a:lnTo>
                    <a:pt x="333" y="749"/>
                  </a:lnTo>
                  <a:lnTo>
                    <a:pt x="332" y="751"/>
                  </a:lnTo>
                  <a:lnTo>
                    <a:pt x="332" y="752"/>
                  </a:lnTo>
                  <a:lnTo>
                    <a:pt x="331" y="753"/>
                  </a:lnTo>
                  <a:lnTo>
                    <a:pt x="328" y="754"/>
                  </a:lnTo>
                  <a:lnTo>
                    <a:pt x="327" y="755"/>
                  </a:lnTo>
                  <a:lnTo>
                    <a:pt x="325" y="756"/>
                  </a:lnTo>
                  <a:lnTo>
                    <a:pt x="322" y="756"/>
                  </a:lnTo>
                  <a:lnTo>
                    <a:pt x="320" y="756"/>
                  </a:lnTo>
                  <a:lnTo>
                    <a:pt x="318" y="755"/>
                  </a:lnTo>
                  <a:lnTo>
                    <a:pt x="316" y="754"/>
                  </a:lnTo>
                  <a:lnTo>
                    <a:pt x="315" y="753"/>
                  </a:lnTo>
                  <a:lnTo>
                    <a:pt x="313" y="751"/>
                  </a:lnTo>
                  <a:lnTo>
                    <a:pt x="312" y="750"/>
                  </a:lnTo>
                  <a:lnTo>
                    <a:pt x="311" y="747"/>
                  </a:lnTo>
                  <a:lnTo>
                    <a:pt x="311" y="746"/>
                  </a:lnTo>
                  <a:lnTo>
                    <a:pt x="311" y="744"/>
                  </a:lnTo>
                  <a:lnTo>
                    <a:pt x="311" y="742"/>
                  </a:lnTo>
                  <a:lnTo>
                    <a:pt x="312" y="740"/>
                  </a:lnTo>
                  <a:close/>
                  <a:moveTo>
                    <a:pt x="338" y="705"/>
                  </a:moveTo>
                  <a:lnTo>
                    <a:pt x="338" y="705"/>
                  </a:lnTo>
                  <a:lnTo>
                    <a:pt x="340" y="704"/>
                  </a:lnTo>
                  <a:lnTo>
                    <a:pt x="342" y="702"/>
                  </a:lnTo>
                  <a:lnTo>
                    <a:pt x="343" y="702"/>
                  </a:lnTo>
                  <a:lnTo>
                    <a:pt x="346" y="700"/>
                  </a:lnTo>
                  <a:lnTo>
                    <a:pt x="348" y="700"/>
                  </a:lnTo>
                  <a:lnTo>
                    <a:pt x="351" y="700"/>
                  </a:lnTo>
                  <a:lnTo>
                    <a:pt x="352" y="700"/>
                  </a:lnTo>
                  <a:lnTo>
                    <a:pt x="354" y="702"/>
                  </a:lnTo>
                  <a:lnTo>
                    <a:pt x="357" y="703"/>
                  </a:lnTo>
                  <a:lnTo>
                    <a:pt x="358" y="705"/>
                  </a:lnTo>
                  <a:lnTo>
                    <a:pt x="359" y="706"/>
                  </a:lnTo>
                  <a:lnTo>
                    <a:pt x="361" y="708"/>
                  </a:lnTo>
                  <a:lnTo>
                    <a:pt x="361" y="711"/>
                  </a:lnTo>
                  <a:lnTo>
                    <a:pt x="361" y="713"/>
                  </a:lnTo>
                  <a:lnTo>
                    <a:pt x="359" y="714"/>
                  </a:lnTo>
                  <a:lnTo>
                    <a:pt x="358" y="716"/>
                  </a:lnTo>
                  <a:lnTo>
                    <a:pt x="357" y="718"/>
                  </a:lnTo>
                  <a:lnTo>
                    <a:pt x="354" y="719"/>
                  </a:lnTo>
                  <a:lnTo>
                    <a:pt x="353" y="721"/>
                  </a:lnTo>
                  <a:lnTo>
                    <a:pt x="351" y="722"/>
                  </a:lnTo>
                  <a:lnTo>
                    <a:pt x="348" y="722"/>
                  </a:lnTo>
                  <a:lnTo>
                    <a:pt x="346" y="722"/>
                  </a:lnTo>
                  <a:lnTo>
                    <a:pt x="345" y="721"/>
                  </a:lnTo>
                  <a:lnTo>
                    <a:pt x="342" y="719"/>
                  </a:lnTo>
                  <a:lnTo>
                    <a:pt x="341" y="718"/>
                  </a:lnTo>
                  <a:lnTo>
                    <a:pt x="338" y="716"/>
                  </a:lnTo>
                  <a:lnTo>
                    <a:pt x="338" y="715"/>
                  </a:lnTo>
                  <a:lnTo>
                    <a:pt x="337" y="713"/>
                  </a:lnTo>
                  <a:lnTo>
                    <a:pt x="337" y="711"/>
                  </a:lnTo>
                  <a:lnTo>
                    <a:pt x="337" y="708"/>
                  </a:lnTo>
                  <a:lnTo>
                    <a:pt x="337" y="707"/>
                  </a:lnTo>
                  <a:lnTo>
                    <a:pt x="338" y="705"/>
                  </a:lnTo>
                  <a:close/>
                  <a:moveTo>
                    <a:pt x="364" y="670"/>
                  </a:moveTo>
                  <a:lnTo>
                    <a:pt x="364" y="670"/>
                  </a:lnTo>
                  <a:lnTo>
                    <a:pt x="366" y="668"/>
                  </a:lnTo>
                  <a:lnTo>
                    <a:pt x="368" y="667"/>
                  </a:lnTo>
                  <a:lnTo>
                    <a:pt x="369" y="666"/>
                  </a:lnTo>
                  <a:lnTo>
                    <a:pt x="372" y="666"/>
                  </a:lnTo>
                  <a:lnTo>
                    <a:pt x="374" y="665"/>
                  </a:lnTo>
                  <a:lnTo>
                    <a:pt x="377" y="666"/>
                  </a:lnTo>
                  <a:lnTo>
                    <a:pt x="378" y="666"/>
                  </a:lnTo>
                  <a:lnTo>
                    <a:pt x="381" y="667"/>
                  </a:lnTo>
                  <a:lnTo>
                    <a:pt x="382" y="668"/>
                  </a:lnTo>
                  <a:lnTo>
                    <a:pt x="384" y="670"/>
                  </a:lnTo>
                  <a:lnTo>
                    <a:pt x="386" y="671"/>
                  </a:lnTo>
                  <a:lnTo>
                    <a:pt x="386" y="674"/>
                  </a:lnTo>
                  <a:lnTo>
                    <a:pt x="386" y="676"/>
                  </a:lnTo>
                  <a:lnTo>
                    <a:pt x="386" y="678"/>
                  </a:lnTo>
                  <a:lnTo>
                    <a:pt x="386" y="679"/>
                  </a:lnTo>
                  <a:lnTo>
                    <a:pt x="384" y="681"/>
                  </a:lnTo>
                  <a:lnTo>
                    <a:pt x="383" y="683"/>
                  </a:lnTo>
                  <a:lnTo>
                    <a:pt x="381" y="685"/>
                  </a:lnTo>
                  <a:lnTo>
                    <a:pt x="379" y="686"/>
                  </a:lnTo>
                  <a:lnTo>
                    <a:pt x="377" y="686"/>
                  </a:lnTo>
                  <a:lnTo>
                    <a:pt x="374" y="686"/>
                  </a:lnTo>
                  <a:lnTo>
                    <a:pt x="372" y="686"/>
                  </a:lnTo>
                  <a:lnTo>
                    <a:pt x="371" y="686"/>
                  </a:lnTo>
                  <a:lnTo>
                    <a:pt x="368" y="685"/>
                  </a:lnTo>
                  <a:lnTo>
                    <a:pt x="366" y="684"/>
                  </a:lnTo>
                  <a:lnTo>
                    <a:pt x="364" y="681"/>
                  </a:lnTo>
                  <a:lnTo>
                    <a:pt x="363" y="680"/>
                  </a:lnTo>
                  <a:lnTo>
                    <a:pt x="363" y="678"/>
                  </a:lnTo>
                  <a:lnTo>
                    <a:pt x="362" y="676"/>
                  </a:lnTo>
                  <a:lnTo>
                    <a:pt x="363" y="674"/>
                  </a:lnTo>
                  <a:lnTo>
                    <a:pt x="363" y="672"/>
                  </a:lnTo>
                  <a:lnTo>
                    <a:pt x="364" y="670"/>
                  </a:lnTo>
                  <a:close/>
                  <a:moveTo>
                    <a:pt x="391" y="635"/>
                  </a:moveTo>
                  <a:lnTo>
                    <a:pt x="391" y="635"/>
                  </a:lnTo>
                  <a:lnTo>
                    <a:pt x="392" y="633"/>
                  </a:lnTo>
                  <a:lnTo>
                    <a:pt x="394" y="632"/>
                  </a:lnTo>
                  <a:lnTo>
                    <a:pt x="396" y="631"/>
                  </a:lnTo>
                  <a:lnTo>
                    <a:pt x="398" y="631"/>
                  </a:lnTo>
                  <a:lnTo>
                    <a:pt x="401" y="630"/>
                  </a:lnTo>
                  <a:lnTo>
                    <a:pt x="402" y="631"/>
                  </a:lnTo>
                  <a:lnTo>
                    <a:pt x="404" y="631"/>
                  </a:lnTo>
                  <a:lnTo>
                    <a:pt x="407" y="632"/>
                  </a:lnTo>
                  <a:lnTo>
                    <a:pt x="408" y="633"/>
                  </a:lnTo>
                  <a:lnTo>
                    <a:pt x="409" y="635"/>
                  </a:lnTo>
                  <a:lnTo>
                    <a:pt x="411" y="637"/>
                  </a:lnTo>
                  <a:lnTo>
                    <a:pt x="412" y="639"/>
                  </a:lnTo>
                  <a:lnTo>
                    <a:pt x="412" y="641"/>
                  </a:lnTo>
                  <a:lnTo>
                    <a:pt x="412" y="643"/>
                  </a:lnTo>
                  <a:lnTo>
                    <a:pt x="411" y="644"/>
                  </a:lnTo>
                  <a:lnTo>
                    <a:pt x="409" y="647"/>
                  </a:lnTo>
                  <a:lnTo>
                    <a:pt x="408" y="648"/>
                  </a:lnTo>
                  <a:lnTo>
                    <a:pt x="407" y="649"/>
                  </a:lnTo>
                  <a:lnTo>
                    <a:pt x="404" y="650"/>
                  </a:lnTo>
                  <a:lnTo>
                    <a:pt x="403" y="651"/>
                  </a:lnTo>
                  <a:lnTo>
                    <a:pt x="401" y="651"/>
                  </a:lnTo>
                  <a:lnTo>
                    <a:pt x="398" y="651"/>
                  </a:lnTo>
                  <a:lnTo>
                    <a:pt x="396" y="651"/>
                  </a:lnTo>
                  <a:lnTo>
                    <a:pt x="393" y="650"/>
                  </a:lnTo>
                  <a:lnTo>
                    <a:pt x="392" y="649"/>
                  </a:lnTo>
                  <a:lnTo>
                    <a:pt x="391" y="647"/>
                  </a:lnTo>
                  <a:lnTo>
                    <a:pt x="389" y="646"/>
                  </a:lnTo>
                  <a:lnTo>
                    <a:pt x="388" y="643"/>
                  </a:lnTo>
                  <a:lnTo>
                    <a:pt x="388" y="641"/>
                  </a:lnTo>
                  <a:lnTo>
                    <a:pt x="389" y="639"/>
                  </a:lnTo>
                  <a:lnTo>
                    <a:pt x="389" y="638"/>
                  </a:lnTo>
                  <a:lnTo>
                    <a:pt x="391" y="635"/>
                  </a:lnTo>
                  <a:close/>
                  <a:moveTo>
                    <a:pt x="417" y="600"/>
                  </a:moveTo>
                  <a:lnTo>
                    <a:pt x="417" y="600"/>
                  </a:lnTo>
                  <a:lnTo>
                    <a:pt x="418" y="598"/>
                  </a:lnTo>
                  <a:lnTo>
                    <a:pt x="419" y="597"/>
                  </a:lnTo>
                  <a:lnTo>
                    <a:pt x="422" y="596"/>
                  </a:lnTo>
                  <a:lnTo>
                    <a:pt x="423" y="595"/>
                  </a:lnTo>
                  <a:lnTo>
                    <a:pt x="425" y="595"/>
                  </a:lnTo>
                  <a:lnTo>
                    <a:pt x="428" y="596"/>
                  </a:lnTo>
                  <a:lnTo>
                    <a:pt x="430" y="596"/>
                  </a:lnTo>
                  <a:lnTo>
                    <a:pt x="433" y="597"/>
                  </a:lnTo>
                  <a:lnTo>
                    <a:pt x="434" y="598"/>
                  </a:lnTo>
                  <a:lnTo>
                    <a:pt x="435" y="600"/>
                  </a:lnTo>
                  <a:lnTo>
                    <a:pt x="437" y="602"/>
                  </a:lnTo>
                  <a:lnTo>
                    <a:pt x="438" y="603"/>
                  </a:lnTo>
                  <a:lnTo>
                    <a:pt x="438" y="605"/>
                  </a:lnTo>
                  <a:lnTo>
                    <a:pt x="438" y="607"/>
                  </a:lnTo>
                  <a:lnTo>
                    <a:pt x="437" y="610"/>
                  </a:lnTo>
                  <a:lnTo>
                    <a:pt x="435" y="612"/>
                  </a:lnTo>
                  <a:lnTo>
                    <a:pt x="434" y="613"/>
                  </a:lnTo>
                  <a:lnTo>
                    <a:pt x="432" y="614"/>
                  </a:lnTo>
                  <a:lnTo>
                    <a:pt x="430" y="615"/>
                  </a:lnTo>
                  <a:lnTo>
                    <a:pt x="428" y="616"/>
                  </a:lnTo>
                  <a:lnTo>
                    <a:pt x="427" y="616"/>
                  </a:lnTo>
                  <a:lnTo>
                    <a:pt x="424" y="616"/>
                  </a:lnTo>
                  <a:lnTo>
                    <a:pt x="422" y="615"/>
                  </a:lnTo>
                  <a:lnTo>
                    <a:pt x="419" y="614"/>
                  </a:lnTo>
                  <a:lnTo>
                    <a:pt x="418" y="613"/>
                  </a:lnTo>
                  <a:lnTo>
                    <a:pt x="417" y="611"/>
                  </a:lnTo>
                  <a:lnTo>
                    <a:pt x="415" y="610"/>
                  </a:lnTo>
                  <a:lnTo>
                    <a:pt x="414" y="607"/>
                  </a:lnTo>
                  <a:lnTo>
                    <a:pt x="414" y="606"/>
                  </a:lnTo>
                  <a:lnTo>
                    <a:pt x="415" y="604"/>
                  </a:lnTo>
                  <a:lnTo>
                    <a:pt x="415" y="602"/>
                  </a:lnTo>
                  <a:lnTo>
                    <a:pt x="417" y="600"/>
                  </a:lnTo>
                  <a:close/>
                  <a:moveTo>
                    <a:pt x="442" y="565"/>
                  </a:moveTo>
                  <a:lnTo>
                    <a:pt x="442" y="565"/>
                  </a:lnTo>
                  <a:lnTo>
                    <a:pt x="443" y="564"/>
                  </a:lnTo>
                  <a:lnTo>
                    <a:pt x="445" y="563"/>
                  </a:lnTo>
                  <a:lnTo>
                    <a:pt x="447" y="561"/>
                  </a:lnTo>
                  <a:lnTo>
                    <a:pt x="449" y="560"/>
                  </a:lnTo>
                  <a:lnTo>
                    <a:pt x="452" y="560"/>
                  </a:lnTo>
                  <a:lnTo>
                    <a:pt x="454" y="560"/>
                  </a:lnTo>
                  <a:lnTo>
                    <a:pt x="455" y="560"/>
                  </a:lnTo>
                  <a:lnTo>
                    <a:pt x="458" y="561"/>
                  </a:lnTo>
                  <a:lnTo>
                    <a:pt x="460" y="563"/>
                  </a:lnTo>
                  <a:lnTo>
                    <a:pt x="462" y="565"/>
                  </a:lnTo>
                  <a:lnTo>
                    <a:pt x="463" y="566"/>
                  </a:lnTo>
                  <a:lnTo>
                    <a:pt x="464" y="568"/>
                  </a:lnTo>
                  <a:lnTo>
                    <a:pt x="464" y="570"/>
                  </a:lnTo>
                  <a:lnTo>
                    <a:pt x="464" y="573"/>
                  </a:lnTo>
                  <a:lnTo>
                    <a:pt x="463" y="574"/>
                  </a:lnTo>
                  <a:lnTo>
                    <a:pt x="462" y="576"/>
                  </a:lnTo>
                  <a:lnTo>
                    <a:pt x="460" y="578"/>
                  </a:lnTo>
                  <a:lnTo>
                    <a:pt x="458" y="579"/>
                  </a:lnTo>
                  <a:lnTo>
                    <a:pt x="457" y="581"/>
                  </a:lnTo>
                  <a:lnTo>
                    <a:pt x="454" y="582"/>
                  </a:lnTo>
                  <a:lnTo>
                    <a:pt x="452" y="582"/>
                  </a:lnTo>
                  <a:lnTo>
                    <a:pt x="449" y="582"/>
                  </a:lnTo>
                  <a:lnTo>
                    <a:pt x="448" y="581"/>
                  </a:lnTo>
                  <a:lnTo>
                    <a:pt x="445" y="579"/>
                  </a:lnTo>
                  <a:lnTo>
                    <a:pt x="444" y="578"/>
                  </a:lnTo>
                  <a:lnTo>
                    <a:pt x="443" y="576"/>
                  </a:lnTo>
                  <a:lnTo>
                    <a:pt x="442" y="575"/>
                  </a:lnTo>
                  <a:lnTo>
                    <a:pt x="440" y="573"/>
                  </a:lnTo>
                  <a:lnTo>
                    <a:pt x="440" y="570"/>
                  </a:lnTo>
                  <a:lnTo>
                    <a:pt x="440" y="568"/>
                  </a:lnTo>
                  <a:lnTo>
                    <a:pt x="440" y="567"/>
                  </a:lnTo>
                  <a:lnTo>
                    <a:pt x="442" y="565"/>
                  </a:lnTo>
                  <a:close/>
                  <a:moveTo>
                    <a:pt x="468" y="530"/>
                  </a:moveTo>
                  <a:lnTo>
                    <a:pt x="468" y="530"/>
                  </a:lnTo>
                  <a:lnTo>
                    <a:pt x="469" y="529"/>
                  </a:lnTo>
                  <a:lnTo>
                    <a:pt x="472" y="527"/>
                  </a:lnTo>
                  <a:lnTo>
                    <a:pt x="473" y="527"/>
                  </a:lnTo>
                  <a:lnTo>
                    <a:pt x="475" y="526"/>
                  </a:lnTo>
                  <a:lnTo>
                    <a:pt x="478" y="526"/>
                  </a:lnTo>
                  <a:lnTo>
                    <a:pt x="480" y="526"/>
                  </a:lnTo>
                  <a:lnTo>
                    <a:pt x="481" y="526"/>
                  </a:lnTo>
                  <a:lnTo>
                    <a:pt x="484" y="527"/>
                  </a:lnTo>
                  <a:lnTo>
                    <a:pt x="486" y="528"/>
                  </a:lnTo>
                  <a:lnTo>
                    <a:pt x="488" y="530"/>
                  </a:lnTo>
                  <a:lnTo>
                    <a:pt x="489" y="531"/>
                  </a:lnTo>
                  <a:lnTo>
                    <a:pt x="490" y="533"/>
                  </a:lnTo>
                  <a:lnTo>
                    <a:pt x="490" y="536"/>
                  </a:lnTo>
                  <a:lnTo>
                    <a:pt x="490" y="538"/>
                  </a:lnTo>
                  <a:lnTo>
                    <a:pt x="489" y="539"/>
                  </a:lnTo>
                  <a:lnTo>
                    <a:pt x="488" y="541"/>
                  </a:lnTo>
                  <a:lnTo>
                    <a:pt x="486" y="544"/>
                  </a:lnTo>
                  <a:lnTo>
                    <a:pt x="484" y="545"/>
                  </a:lnTo>
                  <a:lnTo>
                    <a:pt x="483" y="546"/>
                  </a:lnTo>
                  <a:lnTo>
                    <a:pt x="480" y="547"/>
                  </a:lnTo>
                  <a:lnTo>
                    <a:pt x="478" y="547"/>
                  </a:lnTo>
                  <a:lnTo>
                    <a:pt x="475" y="547"/>
                  </a:lnTo>
                  <a:lnTo>
                    <a:pt x="474" y="546"/>
                  </a:lnTo>
                  <a:lnTo>
                    <a:pt x="472" y="545"/>
                  </a:lnTo>
                  <a:lnTo>
                    <a:pt x="470" y="544"/>
                  </a:lnTo>
                  <a:lnTo>
                    <a:pt x="468" y="541"/>
                  </a:lnTo>
                  <a:lnTo>
                    <a:pt x="468" y="540"/>
                  </a:lnTo>
                  <a:lnTo>
                    <a:pt x="467" y="538"/>
                  </a:lnTo>
                  <a:lnTo>
                    <a:pt x="467" y="536"/>
                  </a:lnTo>
                  <a:lnTo>
                    <a:pt x="467" y="533"/>
                  </a:lnTo>
                  <a:lnTo>
                    <a:pt x="467" y="532"/>
                  </a:lnTo>
                  <a:lnTo>
                    <a:pt x="468" y="530"/>
                  </a:lnTo>
                  <a:close/>
                  <a:moveTo>
                    <a:pt x="494" y="495"/>
                  </a:moveTo>
                  <a:lnTo>
                    <a:pt x="494" y="495"/>
                  </a:lnTo>
                  <a:lnTo>
                    <a:pt x="495" y="493"/>
                  </a:lnTo>
                  <a:lnTo>
                    <a:pt x="498" y="492"/>
                  </a:lnTo>
                  <a:lnTo>
                    <a:pt x="499" y="491"/>
                  </a:lnTo>
                  <a:lnTo>
                    <a:pt x="501" y="491"/>
                  </a:lnTo>
                  <a:lnTo>
                    <a:pt x="504" y="490"/>
                  </a:lnTo>
                  <a:lnTo>
                    <a:pt x="506" y="491"/>
                  </a:lnTo>
                  <a:lnTo>
                    <a:pt x="508" y="491"/>
                  </a:lnTo>
                  <a:lnTo>
                    <a:pt x="510" y="492"/>
                  </a:lnTo>
                  <a:lnTo>
                    <a:pt x="511" y="493"/>
                  </a:lnTo>
                  <a:lnTo>
                    <a:pt x="514" y="495"/>
                  </a:lnTo>
                  <a:lnTo>
                    <a:pt x="515" y="496"/>
                  </a:lnTo>
                  <a:lnTo>
                    <a:pt x="515" y="499"/>
                  </a:lnTo>
                  <a:lnTo>
                    <a:pt x="515" y="501"/>
                  </a:lnTo>
                  <a:lnTo>
                    <a:pt x="515" y="503"/>
                  </a:lnTo>
                  <a:lnTo>
                    <a:pt x="515" y="504"/>
                  </a:lnTo>
                  <a:lnTo>
                    <a:pt x="514" y="507"/>
                  </a:lnTo>
                  <a:lnTo>
                    <a:pt x="513" y="508"/>
                  </a:lnTo>
                  <a:lnTo>
                    <a:pt x="510" y="510"/>
                  </a:lnTo>
                  <a:lnTo>
                    <a:pt x="509" y="511"/>
                  </a:lnTo>
                  <a:lnTo>
                    <a:pt x="506" y="511"/>
                  </a:lnTo>
                  <a:lnTo>
                    <a:pt x="504" y="511"/>
                  </a:lnTo>
                  <a:lnTo>
                    <a:pt x="501" y="511"/>
                  </a:lnTo>
                  <a:lnTo>
                    <a:pt x="500" y="511"/>
                  </a:lnTo>
                  <a:lnTo>
                    <a:pt x="498" y="510"/>
                  </a:lnTo>
                  <a:lnTo>
                    <a:pt x="495" y="509"/>
                  </a:lnTo>
                  <a:lnTo>
                    <a:pt x="494" y="507"/>
                  </a:lnTo>
                  <a:lnTo>
                    <a:pt x="493" y="505"/>
                  </a:lnTo>
                  <a:lnTo>
                    <a:pt x="493" y="503"/>
                  </a:lnTo>
                  <a:lnTo>
                    <a:pt x="491" y="501"/>
                  </a:lnTo>
                  <a:lnTo>
                    <a:pt x="493" y="499"/>
                  </a:lnTo>
                  <a:lnTo>
                    <a:pt x="493" y="498"/>
                  </a:lnTo>
                  <a:lnTo>
                    <a:pt x="494" y="495"/>
                  </a:lnTo>
                  <a:close/>
                  <a:moveTo>
                    <a:pt x="520" y="460"/>
                  </a:moveTo>
                  <a:lnTo>
                    <a:pt x="520" y="460"/>
                  </a:lnTo>
                  <a:lnTo>
                    <a:pt x="521" y="458"/>
                  </a:lnTo>
                  <a:lnTo>
                    <a:pt x="524" y="457"/>
                  </a:lnTo>
                  <a:lnTo>
                    <a:pt x="525" y="456"/>
                  </a:lnTo>
                  <a:lnTo>
                    <a:pt x="528" y="455"/>
                  </a:lnTo>
                  <a:lnTo>
                    <a:pt x="530" y="455"/>
                  </a:lnTo>
                  <a:lnTo>
                    <a:pt x="533" y="456"/>
                  </a:lnTo>
                  <a:lnTo>
                    <a:pt x="534" y="456"/>
                  </a:lnTo>
                  <a:lnTo>
                    <a:pt x="536" y="457"/>
                  </a:lnTo>
                  <a:lnTo>
                    <a:pt x="537" y="458"/>
                  </a:lnTo>
                  <a:lnTo>
                    <a:pt x="539" y="461"/>
                  </a:lnTo>
                  <a:lnTo>
                    <a:pt x="540" y="462"/>
                  </a:lnTo>
                  <a:lnTo>
                    <a:pt x="541" y="464"/>
                  </a:lnTo>
                  <a:lnTo>
                    <a:pt x="541" y="466"/>
                  </a:lnTo>
                  <a:lnTo>
                    <a:pt x="541" y="467"/>
                  </a:lnTo>
                  <a:lnTo>
                    <a:pt x="541" y="470"/>
                  </a:lnTo>
                  <a:lnTo>
                    <a:pt x="540" y="472"/>
                  </a:lnTo>
                  <a:lnTo>
                    <a:pt x="539" y="473"/>
                  </a:lnTo>
                  <a:lnTo>
                    <a:pt x="536" y="474"/>
                  </a:lnTo>
                  <a:lnTo>
                    <a:pt x="535" y="475"/>
                  </a:lnTo>
                  <a:lnTo>
                    <a:pt x="533" y="476"/>
                  </a:lnTo>
                  <a:lnTo>
                    <a:pt x="530" y="476"/>
                  </a:lnTo>
                  <a:lnTo>
                    <a:pt x="528" y="476"/>
                  </a:lnTo>
                  <a:lnTo>
                    <a:pt x="526" y="475"/>
                  </a:lnTo>
                  <a:lnTo>
                    <a:pt x="524" y="474"/>
                  </a:lnTo>
                  <a:lnTo>
                    <a:pt x="521" y="473"/>
                  </a:lnTo>
                  <a:lnTo>
                    <a:pt x="520" y="472"/>
                  </a:lnTo>
                  <a:lnTo>
                    <a:pt x="519" y="470"/>
                  </a:lnTo>
                  <a:lnTo>
                    <a:pt x="519" y="468"/>
                  </a:lnTo>
                  <a:lnTo>
                    <a:pt x="518" y="466"/>
                  </a:lnTo>
                  <a:lnTo>
                    <a:pt x="519" y="464"/>
                  </a:lnTo>
                  <a:lnTo>
                    <a:pt x="519" y="462"/>
                  </a:lnTo>
                  <a:lnTo>
                    <a:pt x="520" y="460"/>
                  </a:lnTo>
                  <a:close/>
                  <a:moveTo>
                    <a:pt x="546" y="425"/>
                  </a:moveTo>
                  <a:lnTo>
                    <a:pt x="546" y="425"/>
                  </a:lnTo>
                  <a:lnTo>
                    <a:pt x="547" y="424"/>
                  </a:lnTo>
                  <a:lnTo>
                    <a:pt x="550" y="423"/>
                  </a:lnTo>
                  <a:lnTo>
                    <a:pt x="551" y="421"/>
                  </a:lnTo>
                  <a:lnTo>
                    <a:pt x="554" y="420"/>
                  </a:lnTo>
                  <a:lnTo>
                    <a:pt x="556" y="420"/>
                  </a:lnTo>
                  <a:lnTo>
                    <a:pt x="557" y="421"/>
                  </a:lnTo>
                  <a:lnTo>
                    <a:pt x="560" y="421"/>
                  </a:lnTo>
                  <a:lnTo>
                    <a:pt x="562" y="423"/>
                  </a:lnTo>
                  <a:lnTo>
                    <a:pt x="564" y="424"/>
                  </a:lnTo>
                  <a:lnTo>
                    <a:pt x="565" y="425"/>
                  </a:lnTo>
                  <a:lnTo>
                    <a:pt x="566" y="427"/>
                  </a:lnTo>
                  <a:lnTo>
                    <a:pt x="567" y="428"/>
                  </a:lnTo>
                  <a:lnTo>
                    <a:pt x="567" y="430"/>
                  </a:lnTo>
                  <a:lnTo>
                    <a:pt x="567" y="433"/>
                  </a:lnTo>
                  <a:lnTo>
                    <a:pt x="566" y="435"/>
                  </a:lnTo>
                  <a:lnTo>
                    <a:pt x="565" y="437"/>
                  </a:lnTo>
                  <a:lnTo>
                    <a:pt x="564" y="438"/>
                  </a:lnTo>
                  <a:lnTo>
                    <a:pt x="562" y="439"/>
                  </a:lnTo>
                  <a:lnTo>
                    <a:pt x="560" y="440"/>
                  </a:lnTo>
                  <a:lnTo>
                    <a:pt x="559" y="442"/>
                  </a:lnTo>
                  <a:lnTo>
                    <a:pt x="556" y="442"/>
                  </a:lnTo>
                  <a:lnTo>
                    <a:pt x="554" y="442"/>
                  </a:lnTo>
                  <a:lnTo>
                    <a:pt x="551" y="440"/>
                  </a:lnTo>
                  <a:lnTo>
                    <a:pt x="549" y="439"/>
                  </a:lnTo>
                  <a:lnTo>
                    <a:pt x="547" y="438"/>
                  </a:lnTo>
                  <a:lnTo>
                    <a:pt x="546" y="436"/>
                  </a:lnTo>
                  <a:lnTo>
                    <a:pt x="545" y="435"/>
                  </a:lnTo>
                  <a:lnTo>
                    <a:pt x="544" y="433"/>
                  </a:lnTo>
                  <a:lnTo>
                    <a:pt x="544" y="431"/>
                  </a:lnTo>
                  <a:lnTo>
                    <a:pt x="545" y="429"/>
                  </a:lnTo>
                  <a:lnTo>
                    <a:pt x="545" y="427"/>
                  </a:lnTo>
                  <a:lnTo>
                    <a:pt x="546" y="425"/>
                  </a:lnTo>
                  <a:close/>
                  <a:moveTo>
                    <a:pt x="571" y="390"/>
                  </a:moveTo>
                  <a:lnTo>
                    <a:pt x="571" y="390"/>
                  </a:lnTo>
                  <a:lnTo>
                    <a:pt x="572" y="389"/>
                  </a:lnTo>
                  <a:lnTo>
                    <a:pt x="575" y="387"/>
                  </a:lnTo>
                  <a:lnTo>
                    <a:pt x="576" y="387"/>
                  </a:lnTo>
                  <a:lnTo>
                    <a:pt x="579" y="386"/>
                  </a:lnTo>
                  <a:lnTo>
                    <a:pt x="581" y="386"/>
                  </a:lnTo>
                  <a:lnTo>
                    <a:pt x="584" y="386"/>
                  </a:lnTo>
                  <a:lnTo>
                    <a:pt x="585" y="386"/>
                  </a:lnTo>
                  <a:lnTo>
                    <a:pt x="587" y="387"/>
                  </a:lnTo>
                  <a:lnTo>
                    <a:pt x="590" y="388"/>
                  </a:lnTo>
                  <a:lnTo>
                    <a:pt x="591" y="390"/>
                  </a:lnTo>
                  <a:lnTo>
                    <a:pt x="592" y="391"/>
                  </a:lnTo>
                  <a:lnTo>
                    <a:pt x="594" y="393"/>
                  </a:lnTo>
                  <a:lnTo>
                    <a:pt x="594" y="396"/>
                  </a:lnTo>
                  <a:lnTo>
                    <a:pt x="594" y="398"/>
                  </a:lnTo>
                  <a:lnTo>
                    <a:pt x="592" y="399"/>
                  </a:lnTo>
                  <a:lnTo>
                    <a:pt x="591" y="401"/>
                  </a:lnTo>
                  <a:lnTo>
                    <a:pt x="590" y="403"/>
                  </a:lnTo>
                  <a:lnTo>
                    <a:pt x="587" y="405"/>
                  </a:lnTo>
                  <a:lnTo>
                    <a:pt x="586" y="406"/>
                  </a:lnTo>
                  <a:lnTo>
                    <a:pt x="584" y="407"/>
                  </a:lnTo>
                  <a:lnTo>
                    <a:pt x="582" y="407"/>
                  </a:lnTo>
                  <a:lnTo>
                    <a:pt x="580" y="407"/>
                  </a:lnTo>
                  <a:lnTo>
                    <a:pt x="577" y="406"/>
                  </a:lnTo>
                  <a:lnTo>
                    <a:pt x="575" y="405"/>
                  </a:lnTo>
                  <a:lnTo>
                    <a:pt x="574" y="403"/>
                  </a:lnTo>
                  <a:lnTo>
                    <a:pt x="572" y="401"/>
                  </a:lnTo>
                  <a:lnTo>
                    <a:pt x="571" y="400"/>
                  </a:lnTo>
                  <a:lnTo>
                    <a:pt x="570" y="398"/>
                  </a:lnTo>
                  <a:lnTo>
                    <a:pt x="570" y="396"/>
                  </a:lnTo>
                  <a:lnTo>
                    <a:pt x="570" y="393"/>
                  </a:lnTo>
                  <a:lnTo>
                    <a:pt x="570" y="392"/>
                  </a:lnTo>
                  <a:lnTo>
                    <a:pt x="571" y="390"/>
                  </a:lnTo>
                  <a:close/>
                  <a:moveTo>
                    <a:pt x="597" y="355"/>
                  </a:moveTo>
                  <a:lnTo>
                    <a:pt x="597" y="355"/>
                  </a:lnTo>
                  <a:lnTo>
                    <a:pt x="598" y="353"/>
                  </a:lnTo>
                  <a:lnTo>
                    <a:pt x="601" y="352"/>
                  </a:lnTo>
                  <a:lnTo>
                    <a:pt x="602" y="351"/>
                  </a:lnTo>
                  <a:lnTo>
                    <a:pt x="605" y="351"/>
                  </a:lnTo>
                  <a:lnTo>
                    <a:pt x="607" y="350"/>
                  </a:lnTo>
                  <a:lnTo>
                    <a:pt x="610" y="351"/>
                  </a:lnTo>
                  <a:lnTo>
                    <a:pt x="611" y="351"/>
                  </a:lnTo>
                  <a:lnTo>
                    <a:pt x="613" y="352"/>
                  </a:lnTo>
                  <a:lnTo>
                    <a:pt x="616" y="353"/>
                  </a:lnTo>
                  <a:lnTo>
                    <a:pt x="617" y="355"/>
                  </a:lnTo>
                  <a:lnTo>
                    <a:pt x="618" y="356"/>
                  </a:lnTo>
                  <a:lnTo>
                    <a:pt x="620" y="359"/>
                  </a:lnTo>
                  <a:lnTo>
                    <a:pt x="620" y="361"/>
                  </a:lnTo>
                  <a:lnTo>
                    <a:pt x="620" y="363"/>
                  </a:lnTo>
                  <a:lnTo>
                    <a:pt x="618" y="364"/>
                  </a:lnTo>
                  <a:lnTo>
                    <a:pt x="617" y="367"/>
                  </a:lnTo>
                  <a:lnTo>
                    <a:pt x="616" y="368"/>
                  </a:lnTo>
                  <a:lnTo>
                    <a:pt x="613" y="370"/>
                  </a:lnTo>
                  <a:lnTo>
                    <a:pt x="612" y="371"/>
                  </a:lnTo>
                  <a:lnTo>
                    <a:pt x="610" y="371"/>
                  </a:lnTo>
                  <a:lnTo>
                    <a:pt x="607" y="371"/>
                  </a:lnTo>
                  <a:lnTo>
                    <a:pt x="605" y="371"/>
                  </a:lnTo>
                  <a:lnTo>
                    <a:pt x="603" y="371"/>
                  </a:lnTo>
                  <a:lnTo>
                    <a:pt x="601" y="370"/>
                  </a:lnTo>
                  <a:lnTo>
                    <a:pt x="600" y="369"/>
                  </a:lnTo>
                  <a:lnTo>
                    <a:pt x="597" y="367"/>
                  </a:lnTo>
                  <a:lnTo>
                    <a:pt x="597" y="365"/>
                  </a:lnTo>
                  <a:lnTo>
                    <a:pt x="596" y="363"/>
                  </a:lnTo>
                  <a:lnTo>
                    <a:pt x="596" y="361"/>
                  </a:lnTo>
                  <a:lnTo>
                    <a:pt x="596" y="359"/>
                  </a:lnTo>
                  <a:lnTo>
                    <a:pt x="596" y="358"/>
                  </a:lnTo>
                  <a:lnTo>
                    <a:pt x="597" y="355"/>
                  </a:lnTo>
                  <a:close/>
                  <a:moveTo>
                    <a:pt x="623" y="321"/>
                  </a:moveTo>
                  <a:lnTo>
                    <a:pt x="623" y="321"/>
                  </a:lnTo>
                  <a:lnTo>
                    <a:pt x="625" y="318"/>
                  </a:lnTo>
                  <a:lnTo>
                    <a:pt x="627" y="317"/>
                  </a:lnTo>
                  <a:lnTo>
                    <a:pt x="628" y="316"/>
                  </a:lnTo>
                  <a:lnTo>
                    <a:pt x="631" y="316"/>
                  </a:lnTo>
                  <a:lnTo>
                    <a:pt x="633" y="315"/>
                  </a:lnTo>
                  <a:lnTo>
                    <a:pt x="636" y="316"/>
                  </a:lnTo>
                  <a:lnTo>
                    <a:pt x="637" y="316"/>
                  </a:lnTo>
                  <a:lnTo>
                    <a:pt x="640" y="317"/>
                  </a:lnTo>
                  <a:lnTo>
                    <a:pt x="641" y="318"/>
                  </a:lnTo>
                  <a:lnTo>
                    <a:pt x="643" y="321"/>
                  </a:lnTo>
                  <a:lnTo>
                    <a:pt x="645" y="322"/>
                  </a:lnTo>
                  <a:lnTo>
                    <a:pt x="645" y="324"/>
                  </a:lnTo>
                  <a:lnTo>
                    <a:pt x="645" y="326"/>
                  </a:lnTo>
                  <a:lnTo>
                    <a:pt x="645" y="328"/>
                  </a:lnTo>
                  <a:lnTo>
                    <a:pt x="645" y="330"/>
                  </a:lnTo>
                  <a:lnTo>
                    <a:pt x="643" y="332"/>
                  </a:lnTo>
                  <a:lnTo>
                    <a:pt x="642" y="333"/>
                  </a:lnTo>
                  <a:lnTo>
                    <a:pt x="640" y="334"/>
                  </a:lnTo>
                  <a:lnTo>
                    <a:pt x="638" y="335"/>
                  </a:lnTo>
                  <a:lnTo>
                    <a:pt x="636" y="336"/>
                  </a:lnTo>
                  <a:lnTo>
                    <a:pt x="633" y="336"/>
                  </a:lnTo>
                  <a:lnTo>
                    <a:pt x="631" y="336"/>
                  </a:lnTo>
                  <a:lnTo>
                    <a:pt x="630" y="336"/>
                  </a:lnTo>
                  <a:lnTo>
                    <a:pt x="627" y="335"/>
                  </a:lnTo>
                  <a:lnTo>
                    <a:pt x="625" y="334"/>
                  </a:lnTo>
                  <a:lnTo>
                    <a:pt x="623" y="332"/>
                  </a:lnTo>
                  <a:lnTo>
                    <a:pt x="622" y="331"/>
                  </a:lnTo>
                  <a:lnTo>
                    <a:pt x="622" y="328"/>
                  </a:lnTo>
                  <a:lnTo>
                    <a:pt x="621" y="326"/>
                  </a:lnTo>
                  <a:lnTo>
                    <a:pt x="622" y="324"/>
                  </a:lnTo>
                  <a:lnTo>
                    <a:pt x="622" y="323"/>
                  </a:lnTo>
                  <a:lnTo>
                    <a:pt x="623" y="321"/>
                  </a:lnTo>
                  <a:close/>
                  <a:moveTo>
                    <a:pt x="650" y="285"/>
                  </a:moveTo>
                  <a:lnTo>
                    <a:pt x="650" y="285"/>
                  </a:lnTo>
                  <a:lnTo>
                    <a:pt x="651" y="284"/>
                  </a:lnTo>
                  <a:lnTo>
                    <a:pt x="653" y="282"/>
                  </a:lnTo>
                  <a:lnTo>
                    <a:pt x="655" y="281"/>
                  </a:lnTo>
                  <a:lnTo>
                    <a:pt x="657" y="280"/>
                  </a:lnTo>
                  <a:lnTo>
                    <a:pt x="660" y="280"/>
                  </a:lnTo>
                  <a:lnTo>
                    <a:pt x="662" y="281"/>
                  </a:lnTo>
                  <a:lnTo>
                    <a:pt x="663" y="281"/>
                  </a:lnTo>
                  <a:lnTo>
                    <a:pt x="666" y="282"/>
                  </a:lnTo>
                  <a:lnTo>
                    <a:pt x="667" y="284"/>
                  </a:lnTo>
                  <a:lnTo>
                    <a:pt x="668" y="286"/>
                  </a:lnTo>
                  <a:lnTo>
                    <a:pt x="669" y="287"/>
                  </a:lnTo>
                  <a:lnTo>
                    <a:pt x="671" y="289"/>
                  </a:lnTo>
                  <a:lnTo>
                    <a:pt x="671" y="291"/>
                  </a:lnTo>
                  <a:lnTo>
                    <a:pt x="671" y="293"/>
                  </a:lnTo>
                  <a:lnTo>
                    <a:pt x="671" y="295"/>
                  </a:lnTo>
                  <a:lnTo>
                    <a:pt x="669" y="297"/>
                  </a:lnTo>
                  <a:lnTo>
                    <a:pt x="668" y="298"/>
                  </a:lnTo>
                  <a:lnTo>
                    <a:pt x="666" y="299"/>
                  </a:lnTo>
                  <a:lnTo>
                    <a:pt x="664" y="300"/>
                  </a:lnTo>
                  <a:lnTo>
                    <a:pt x="662" y="302"/>
                  </a:lnTo>
                  <a:lnTo>
                    <a:pt x="660" y="302"/>
                  </a:lnTo>
                  <a:lnTo>
                    <a:pt x="657" y="302"/>
                  </a:lnTo>
                  <a:lnTo>
                    <a:pt x="656" y="300"/>
                  </a:lnTo>
                  <a:lnTo>
                    <a:pt x="653" y="299"/>
                  </a:lnTo>
                  <a:lnTo>
                    <a:pt x="651" y="298"/>
                  </a:lnTo>
                  <a:lnTo>
                    <a:pt x="650" y="297"/>
                  </a:lnTo>
                  <a:lnTo>
                    <a:pt x="648" y="295"/>
                  </a:lnTo>
                  <a:lnTo>
                    <a:pt x="648" y="294"/>
                  </a:lnTo>
                  <a:lnTo>
                    <a:pt x="647" y="291"/>
                  </a:lnTo>
                  <a:lnTo>
                    <a:pt x="648" y="289"/>
                  </a:lnTo>
                  <a:lnTo>
                    <a:pt x="648" y="287"/>
                  </a:lnTo>
                  <a:lnTo>
                    <a:pt x="650" y="285"/>
                  </a:lnTo>
                  <a:close/>
                  <a:moveTo>
                    <a:pt x="676" y="250"/>
                  </a:moveTo>
                  <a:lnTo>
                    <a:pt x="676" y="250"/>
                  </a:lnTo>
                  <a:lnTo>
                    <a:pt x="677" y="249"/>
                  </a:lnTo>
                  <a:lnTo>
                    <a:pt x="679" y="248"/>
                  </a:lnTo>
                  <a:lnTo>
                    <a:pt x="681" y="247"/>
                  </a:lnTo>
                  <a:lnTo>
                    <a:pt x="683" y="245"/>
                  </a:lnTo>
                  <a:lnTo>
                    <a:pt x="686" y="245"/>
                  </a:lnTo>
                  <a:lnTo>
                    <a:pt x="687" y="245"/>
                  </a:lnTo>
                  <a:lnTo>
                    <a:pt x="689" y="245"/>
                  </a:lnTo>
                  <a:lnTo>
                    <a:pt x="692" y="247"/>
                  </a:lnTo>
                  <a:lnTo>
                    <a:pt x="693" y="248"/>
                  </a:lnTo>
                  <a:lnTo>
                    <a:pt x="694" y="250"/>
                  </a:lnTo>
                  <a:lnTo>
                    <a:pt x="696" y="251"/>
                  </a:lnTo>
                  <a:lnTo>
                    <a:pt x="697" y="253"/>
                  </a:lnTo>
                  <a:lnTo>
                    <a:pt x="697" y="256"/>
                  </a:lnTo>
                  <a:lnTo>
                    <a:pt x="697" y="258"/>
                  </a:lnTo>
                  <a:lnTo>
                    <a:pt x="696" y="259"/>
                  </a:lnTo>
                  <a:lnTo>
                    <a:pt x="694" y="261"/>
                  </a:lnTo>
                  <a:lnTo>
                    <a:pt x="693" y="263"/>
                  </a:lnTo>
                  <a:lnTo>
                    <a:pt x="692" y="265"/>
                  </a:lnTo>
                  <a:lnTo>
                    <a:pt x="689" y="266"/>
                  </a:lnTo>
                  <a:lnTo>
                    <a:pt x="688" y="267"/>
                  </a:lnTo>
                  <a:lnTo>
                    <a:pt x="686" y="267"/>
                  </a:lnTo>
                  <a:lnTo>
                    <a:pt x="683" y="267"/>
                  </a:lnTo>
                  <a:lnTo>
                    <a:pt x="681" y="266"/>
                  </a:lnTo>
                  <a:lnTo>
                    <a:pt x="678" y="265"/>
                  </a:lnTo>
                  <a:lnTo>
                    <a:pt x="677" y="263"/>
                  </a:lnTo>
                  <a:lnTo>
                    <a:pt x="676" y="261"/>
                  </a:lnTo>
                  <a:lnTo>
                    <a:pt x="674" y="260"/>
                  </a:lnTo>
                  <a:lnTo>
                    <a:pt x="673" y="258"/>
                  </a:lnTo>
                  <a:lnTo>
                    <a:pt x="673" y="256"/>
                  </a:lnTo>
                  <a:lnTo>
                    <a:pt x="674" y="253"/>
                  </a:lnTo>
                  <a:lnTo>
                    <a:pt x="674" y="252"/>
                  </a:lnTo>
                  <a:lnTo>
                    <a:pt x="676" y="250"/>
                  </a:lnTo>
                  <a:close/>
                  <a:moveTo>
                    <a:pt x="702" y="215"/>
                  </a:moveTo>
                  <a:lnTo>
                    <a:pt x="702" y="215"/>
                  </a:lnTo>
                  <a:lnTo>
                    <a:pt x="703" y="214"/>
                  </a:lnTo>
                  <a:lnTo>
                    <a:pt x="704" y="212"/>
                  </a:lnTo>
                  <a:lnTo>
                    <a:pt x="707" y="212"/>
                  </a:lnTo>
                  <a:lnTo>
                    <a:pt x="708" y="211"/>
                  </a:lnTo>
                  <a:lnTo>
                    <a:pt x="711" y="211"/>
                  </a:lnTo>
                  <a:lnTo>
                    <a:pt x="713" y="211"/>
                  </a:lnTo>
                  <a:lnTo>
                    <a:pt x="716" y="211"/>
                  </a:lnTo>
                  <a:lnTo>
                    <a:pt x="718" y="212"/>
                  </a:lnTo>
                  <a:lnTo>
                    <a:pt x="719" y="213"/>
                  </a:lnTo>
                  <a:lnTo>
                    <a:pt x="721" y="215"/>
                  </a:lnTo>
                  <a:lnTo>
                    <a:pt x="722" y="216"/>
                  </a:lnTo>
                  <a:lnTo>
                    <a:pt x="723" y="219"/>
                  </a:lnTo>
                  <a:lnTo>
                    <a:pt x="723" y="221"/>
                  </a:lnTo>
                  <a:lnTo>
                    <a:pt x="723" y="223"/>
                  </a:lnTo>
                  <a:lnTo>
                    <a:pt x="722" y="224"/>
                  </a:lnTo>
                  <a:lnTo>
                    <a:pt x="721" y="226"/>
                  </a:lnTo>
                  <a:lnTo>
                    <a:pt x="719" y="229"/>
                  </a:lnTo>
                  <a:lnTo>
                    <a:pt x="717" y="230"/>
                  </a:lnTo>
                  <a:lnTo>
                    <a:pt x="716" y="231"/>
                  </a:lnTo>
                  <a:lnTo>
                    <a:pt x="713" y="232"/>
                  </a:lnTo>
                  <a:lnTo>
                    <a:pt x="712" y="232"/>
                  </a:lnTo>
                  <a:lnTo>
                    <a:pt x="709" y="232"/>
                  </a:lnTo>
                  <a:lnTo>
                    <a:pt x="707" y="231"/>
                  </a:lnTo>
                  <a:lnTo>
                    <a:pt x="704" y="230"/>
                  </a:lnTo>
                  <a:lnTo>
                    <a:pt x="703" y="229"/>
                  </a:lnTo>
                  <a:lnTo>
                    <a:pt x="702" y="226"/>
                  </a:lnTo>
                  <a:lnTo>
                    <a:pt x="701" y="225"/>
                  </a:lnTo>
                  <a:lnTo>
                    <a:pt x="699" y="223"/>
                  </a:lnTo>
                  <a:lnTo>
                    <a:pt x="699" y="221"/>
                  </a:lnTo>
                  <a:lnTo>
                    <a:pt x="701" y="219"/>
                  </a:lnTo>
                  <a:lnTo>
                    <a:pt x="701" y="217"/>
                  </a:lnTo>
                  <a:lnTo>
                    <a:pt x="702" y="215"/>
                  </a:lnTo>
                  <a:close/>
                  <a:moveTo>
                    <a:pt x="727" y="180"/>
                  </a:moveTo>
                  <a:lnTo>
                    <a:pt x="727" y="180"/>
                  </a:lnTo>
                  <a:lnTo>
                    <a:pt x="728" y="178"/>
                  </a:lnTo>
                  <a:lnTo>
                    <a:pt x="730" y="177"/>
                  </a:lnTo>
                  <a:lnTo>
                    <a:pt x="732" y="176"/>
                  </a:lnTo>
                  <a:lnTo>
                    <a:pt x="734" y="176"/>
                  </a:lnTo>
                  <a:lnTo>
                    <a:pt x="737" y="175"/>
                  </a:lnTo>
                  <a:lnTo>
                    <a:pt x="739" y="176"/>
                  </a:lnTo>
                  <a:lnTo>
                    <a:pt x="740" y="176"/>
                  </a:lnTo>
                  <a:lnTo>
                    <a:pt x="743" y="177"/>
                  </a:lnTo>
                  <a:lnTo>
                    <a:pt x="745" y="178"/>
                  </a:lnTo>
                  <a:lnTo>
                    <a:pt x="747" y="180"/>
                  </a:lnTo>
                  <a:lnTo>
                    <a:pt x="748" y="182"/>
                  </a:lnTo>
                  <a:lnTo>
                    <a:pt x="749" y="184"/>
                  </a:lnTo>
                  <a:lnTo>
                    <a:pt x="749" y="186"/>
                  </a:lnTo>
                  <a:lnTo>
                    <a:pt x="749" y="188"/>
                  </a:lnTo>
                  <a:lnTo>
                    <a:pt x="748" y="189"/>
                  </a:lnTo>
                  <a:lnTo>
                    <a:pt x="747" y="192"/>
                  </a:lnTo>
                  <a:lnTo>
                    <a:pt x="745" y="193"/>
                  </a:lnTo>
                  <a:lnTo>
                    <a:pt x="743" y="195"/>
                  </a:lnTo>
                  <a:lnTo>
                    <a:pt x="742" y="196"/>
                  </a:lnTo>
                  <a:lnTo>
                    <a:pt x="739" y="196"/>
                  </a:lnTo>
                  <a:lnTo>
                    <a:pt x="737" y="196"/>
                  </a:lnTo>
                  <a:lnTo>
                    <a:pt x="734" y="196"/>
                  </a:lnTo>
                  <a:lnTo>
                    <a:pt x="733" y="196"/>
                  </a:lnTo>
                  <a:lnTo>
                    <a:pt x="730" y="195"/>
                  </a:lnTo>
                  <a:lnTo>
                    <a:pt x="729" y="194"/>
                  </a:lnTo>
                  <a:lnTo>
                    <a:pt x="728" y="192"/>
                  </a:lnTo>
                  <a:lnTo>
                    <a:pt x="727" y="191"/>
                  </a:lnTo>
                  <a:lnTo>
                    <a:pt x="725" y="188"/>
                  </a:lnTo>
                  <a:lnTo>
                    <a:pt x="725" y="186"/>
                  </a:lnTo>
                  <a:lnTo>
                    <a:pt x="725" y="184"/>
                  </a:lnTo>
                  <a:lnTo>
                    <a:pt x="725" y="183"/>
                  </a:lnTo>
                  <a:lnTo>
                    <a:pt x="727" y="180"/>
                  </a:lnTo>
                  <a:close/>
                  <a:moveTo>
                    <a:pt x="753" y="146"/>
                  </a:moveTo>
                  <a:lnTo>
                    <a:pt x="753" y="146"/>
                  </a:lnTo>
                  <a:lnTo>
                    <a:pt x="754" y="144"/>
                  </a:lnTo>
                  <a:lnTo>
                    <a:pt x="757" y="142"/>
                  </a:lnTo>
                  <a:lnTo>
                    <a:pt x="758" y="141"/>
                  </a:lnTo>
                  <a:lnTo>
                    <a:pt x="760" y="141"/>
                  </a:lnTo>
                  <a:lnTo>
                    <a:pt x="763" y="140"/>
                  </a:lnTo>
                  <a:lnTo>
                    <a:pt x="765" y="141"/>
                  </a:lnTo>
                  <a:lnTo>
                    <a:pt x="767" y="141"/>
                  </a:lnTo>
                  <a:lnTo>
                    <a:pt x="769" y="142"/>
                  </a:lnTo>
                  <a:lnTo>
                    <a:pt x="770" y="144"/>
                  </a:lnTo>
                  <a:lnTo>
                    <a:pt x="773" y="146"/>
                  </a:lnTo>
                  <a:lnTo>
                    <a:pt x="774" y="147"/>
                  </a:lnTo>
                  <a:lnTo>
                    <a:pt x="774" y="149"/>
                  </a:lnTo>
                  <a:lnTo>
                    <a:pt x="774" y="151"/>
                  </a:lnTo>
                  <a:lnTo>
                    <a:pt x="774" y="152"/>
                  </a:lnTo>
                  <a:lnTo>
                    <a:pt x="774" y="155"/>
                  </a:lnTo>
                  <a:lnTo>
                    <a:pt x="773" y="157"/>
                  </a:lnTo>
                  <a:lnTo>
                    <a:pt x="772" y="158"/>
                  </a:lnTo>
                  <a:lnTo>
                    <a:pt x="769" y="159"/>
                  </a:lnTo>
                  <a:lnTo>
                    <a:pt x="768" y="160"/>
                  </a:lnTo>
                  <a:lnTo>
                    <a:pt x="765" y="161"/>
                  </a:lnTo>
                  <a:lnTo>
                    <a:pt x="763" y="161"/>
                  </a:lnTo>
                  <a:lnTo>
                    <a:pt x="760" y="161"/>
                  </a:lnTo>
                  <a:lnTo>
                    <a:pt x="759" y="160"/>
                  </a:lnTo>
                  <a:lnTo>
                    <a:pt x="757" y="159"/>
                  </a:lnTo>
                  <a:lnTo>
                    <a:pt x="755" y="158"/>
                  </a:lnTo>
                  <a:lnTo>
                    <a:pt x="753" y="157"/>
                  </a:lnTo>
                  <a:lnTo>
                    <a:pt x="753" y="155"/>
                  </a:lnTo>
                  <a:lnTo>
                    <a:pt x="752" y="154"/>
                  </a:lnTo>
                  <a:lnTo>
                    <a:pt x="752" y="151"/>
                  </a:lnTo>
                  <a:lnTo>
                    <a:pt x="752" y="149"/>
                  </a:lnTo>
                  <a:lnTo>
                    <a:pt x="752" y="148"/>
                  </a:lnTo>
                  <a:lnTo>
                    <a:pt x="753" y="146"/>
                  </a:lnTo>
                  <a:close/>
                  <a:moveTo>
                    <a:pt x="779" y="110"/>
                  </a:moveTo>
                  <a:lnTo>
                    <a:pt x="779" y="110"/>
                  </a:lnTo>
                  <a:lnTo>
                    <a:pt x="780" y="109"/>
                  </a:lnTo>
                  <a:lnTo>
                    <a:pt x="783" y="108"/>
                  </a:lnTo>
                  <a:lnTo>
                    <a:pt x="784" y="107"/>
                  </a:lnTo>
                  <a:lnTo>
                    <a:pt x="786" y="105"/>
                  </a:lnTo>
                  <a:lnTo>
                    <a:pt x="789" y="105"/>
                  </a:lnTo>
                  <a:lnTo>
                    <a:pt x="791" y="107"/>
                  </a:lnTo>
                  <a:lnTo>
                    <a:pt x="793" y="107"/>
                  </a:lnTo>
                  <a:lnTo>
                    <a:pt x="795" y="108"/>
                  </a:lnTo>
                  <a:lnTo>
                    <a:pt x="796" y="109"/>
                  </a:lnTo>
                  <a:lnTo>
                    <a:pt x="799" y="110"/>
                  </a:lnTo>
                  <a:lnTo>
                    <a:pt x="800" y="112"/>
                  </a:lnTo>
                  <a:lnTo>
                    <a:pt x="800" y="113"/>
                  </a:lnTo>
                  <a:lnTo>
                    <a:pt x="800" y="115"/>
                  </a:lnTo>
                  <a:lnTo>
                    <a:pt x="800" y="118"/>
                  </a:lnTo>
                  <a:lnTo>
                    <a:pt x="800" y="120"/>
                  </a:lnTo>
                  <a:lnTo>
                    <a:pt x="799" y="122"/>
                  </a:lnTo>
                  <a:lnTo>
                    <a:pt x="798" y="123"/>
                  </a:lnTo>
                  <a:lnTo>
                    <a:pt x="795" y="124"/>
                  </a:lnTo>
                  <a:lnTo>
                    <a:pt x="794" y="126"/>
                  </a:lnTo>
                  <a:lnTo>
                    <a:pt x="791" y="127"/>
                  </a:lnTo>
                  <a:lnTo>
                    <a:pt x="789" y="127"/>
                  </a:lnTo>
                  <a:lnTo>
                    <a:pt x="786" y="127"/>
                  </a:lnTo>
                  <a:lnTo>
                    <a:pt x="785" y="126"/>
                  </a:lnTo>
                  <a:lnTo>
                    <a:pt x="783" y="124"/>
                  </a:lnTo>
                  <a:lnTo>
                    <a:pt x="780" y="123"/>
                  </a:lnTo>
                  <a:lnTo>
                    <a:pt x="779" y="121"/>
                  </a:lnTo>
                  <a:lnTo>
                    <a:pt x="778" y="120"/>
                  </a:lnTo>
                  <a:lnTo>
                    <a:pt x="778" y="118"/>
                  </a:lnTo>
                  <a:lnTo>
                    <a:pt x="777" y="117"/>
                  </a:lnTo>
                  <a:lnTo>
                    <a:pt x="778" y="114"/>
                  </a:lnTo>
                  <a:lnTo>
                    <a:pt x="778" y="112"/>
                  </a:lnTo>
                  <a:lnTo>
                    <a:pt x="779" y="110"/>
                  </a:lnTo>
                  <a:close/>
                  <a:moveTo>
                    <a:pt x="805" y="75"/>
                  </a:moveTo>
                  <a:lnTo>
                    <a:pt x="805" y="75"/>
                  </a:lnTo>
                  <a:lnTo>
                    <a:pt x="806" y="74"/>
                  </a:lnTo>
                  <a:lnTo>
                    <a:pt x="809" y="73"/>
                  </a:lnTo>
                  <a:lnTo>
                    <a:pt x="810" y="72"/>
                  </a:lnTo>
                  <a:lnTo>
                    <a:pt x="813" y="71"/>
                  </a:lnTo>
                  <a:lnTo>
                    <a:pt x="815" y="71"/>
                  </a:lnTo>
                  <a:lnTo>
                    <a:pt x="816" y="71"/>
                  </a:lnTo>
                  <a:lnTo>
                    <a:pt x="819" y="71"/>
                  </a:lnTo>
                  <a:lnTo>
                    <a:pt x="821" y="72"/>
                  </a:lnTo>
                  <a:lnTo>
                    <a:pt x="823" y="73"/>
                  </a:lnTo>
                  <a:lnTo>
                    <a:pt x="824" y="75"/>
                  </a:lnTo>
                  <a:lnTo>
                    <a:pt x="825" y="76"/>
                  </a:lnTo>
                  <a:lnTo>
                    <a:pt x="826" y="79"/>
                  </a:lnTo>
                  <a:lnTo>
                    <a:pt x="826" y="81"/>
                  </a:lnTo>
                  <a:lnTo>
                    <a:pt x="826" y="83"/>
                  </a:lnTo>
                  <a:lnTo>
                    <a:pt x="825" y="84"/>
                  </a:lnTo>
                  <a:lnTo>
                    <a:pt x="824" y="86"/>
                  </a:lnTo>
                  <a:lnTo>
                    <a:pt x="823" y="89"/>
                  </a:lnTo>
                  <a:lnTo>
                    <a:pt x="821" y="90"/>
                  </a:lnTo>
                  <a:lnTo>
                    <a:pt x="819" y="91"/>
                  </a:lnTo>
                  <a:lnTo>
                    <a:pt x="818" y="92"/>
                  </a:lnTo>
                  <a:lnTo>
                    <a:pt x="815" y="92"/>
                  </a:lnTo>
                  <a:lnTo>
                    <a:pt x="813" y="92"/>
                  </a:lnTo>
                  <a:lnTo>
                    <a:pt x="810" y="91"/>
                  </a:lnTo>
                  <a:lnTo>
                    <a:pt x="808" y="90"/>
                  </a:lnTo>
                  <a:lnTo>
                    <a:pt x="806" y="89"/>
                  </a:lnTo>
                  <a:lnTo>
                    <a:pt x="805" y="86"/>
                  </a:lnTo>
                  <a:lnTo>
                    <a:pt x="804" y="85"/>
                  </a:lnTo>
                  <a:lnTo>
                    <a:pt x="803" y="83"/>
                  </a:lnTo>
                  <a:lnTo>
                    <a:pt x="803" y="81"/>
                  </a:lnTo>
                  <a:lnTo>
                    <a:pt x="804" y="79"/>
                  </a:lnTo>
                  <a:lnTo>
                    <a:pt x="804" y="77"/>
                  </a:lnTo>
                  <a:lnTo>
                    <a:pt x="805" y="75"/>
                  </a:lnTo>
                  <a:close/>
                  <a:moveTo>
                    <a:pt x="831" y="40"/>
                  </a:moveTo>
                  <a:lnTo>
                    <a:pt x="831" y="40"/>
                  </a:lnTo>
                  <a:lnTo>
                    <a:pt x="833" y="39"/>
                  </a:lnTo>
                  <a:lnTo>
                    <a:pt x="834" y="37"/>
                  </a:lnTo>
                  <a:lnTo>
                    <a:pt x="836" y="37"/>
                  </a:lnTo>
                  <a:lnTo>
                    <a:pt x="838" y="36"/>
                  </a:lnTo>
                  <a:lnTo>
                    <a:pt x="840" y="36"/>
                  </a:lnTo>
                  <a:lnTo>
                    <a:pt x="843" y="36"/>
                  </a:lnTo>
                  <a:lnTo>
                    <a:pt x="845" y="36"/>
                  </a:lnTo>
                  <a:lnTo>
                    <a:pt x="847" y="37"/>
                  </a:lnTo>
                  <a:lnTo>
                    <a:pt x="849" y="38"/>
                  </a:lnTo>
                  <a:lnTo>
                    <a:pt x="850" y="40"/>
                  </a:lnTo>
                  <a:lnTo>
                    <a:pt x="851" y="42"/>
                  </a:lnTo>
                  <a:lnTo>
                    <a:pt x="852" y="44"/>
                  </a:lnTo>
                  <a:lnTo>
                    <a:pt x="852" y="46"/>
                  </a:lnTo>
                  <a:lnTo>
                    <a:pt x="852" y="48"/>
                  </a:lnTo>
                  <a:lnTo>
                    <a:pt x="851" y="49"/>
                  </a:lnTo>
                  <a:lnTo>
                    <a:pt x="850" y="52"/>
                  </a:lnTo>
                  <a:lnTo>
                    <a:pt x="849" y="53"/>
                  </a:lnTo>
                  <a:lnTo>
                    <a:pt x="846" y="55"/>
                  </a:lnTo>
                  <a:lnTo>
                    <a:pt x="845" y="56"/>
                  </a:lnTo>
                  <a:lnTo>
                    <a:pt x="843" y="56"/>
                  </a:lnTo>
                  <a:lnTo>
                    <a:pt x="841" y="56"/>
                  </a:lnTo>
                  <a:lnTo>
                    <a:pt x="839" y="56"/>
                  </a:lnTo>
                  <a:lnTo>
                    <a:pt x="836" y="56"/>
                  </a:lnTo>
                  <a:lnTo>
                    <a:pt x="834" y="55"/>
                  </a:lnTo>
                  <a:lnTo>
                    <a:pt x="833" y="54"/>
                  </a:lnTo>
                  <a:lnTo>
                    <a:pt x="831" y="52"/>
                  </a:lnTo>
                  <a:lnTo>
                    <a:pt x="830" y="51"/>
                  </a:lnTo>
                  <a:lnTo>
                    <a:pt x="829" y="48"/>
                  </a:lnTo>
                  <a:lnTo>
                    <a:pt x="829" y="46"/>
                  </a:lnTo>
                  <a:lnTo>
                    <a:pt x="830" y="44"/>
                  </a:lnTo>
                  <a:lnTo>
                    <a:pt x="830" y="43"/>
                  </a:lnTo>
                  <a:lnTo>
                    <a:pt x="831" y="40"/>
                  </a:lnTo>
                  <a:close/>
                  <a:moveTo>
                    <a:pt x="856" y="6"/>
                  </a:moveTo>
                  <a:lnTo>
                    <a:pt x="856" y="6"/>
                  </a:lnTo>
                  <a:lnTo>
                    <a:pt x="857" y="3"/>
                  </a:lnTo>
                  <a:lnTo>
                    <a:pt x="860" y="2"/>
                  </a:lnTo>
                  <a:lnTo>
                    <a:pt x="861" y="1"/>
                  </a:lnTo>
                  <a:lnTo>
                    <a:pt x="864" y="1"/>
                  </a:lnTo>
                  <a:lnTo>
                    <a:pt x="866" y="0"/>
                  </a:lnTo>
                  <a:lnTo>
                    <a:pt x="869" y="1"/>
                  </a:lnTo>
                  <a:lnTo>
                    <a:pt x="870" y="1"/>
                  </a:lnTo>
                  <a:lnTo>
                    <a:pt x="872" y="2"/>
                  </a:lnTo>
                  <a:lnTo>
                    <a:pt x="875" y="3"/>
                  </a:lnTo>
                  <a:lnTo>
                    <a:pt x="876" y="6"/>
                  </a:lnTo>
                  <a:lnTo>
                    <a:pt x="877" y="7"/>
                  </a:lnTo>
                  <a:lnTo>
                    <a:pt x="879" y="9"/>
                  </a:lnTo>
                  <a:lnTo>
                    <a:pt x="879" y="11"/>
                  </a:lnTo>
                  <a:lnTo>
                    <a:pt x="879" y="14"/>
                  </a:lnTo>
                  <a:lnTo>
                    <a:pt x="877" y="15"/>
                  </a:lnTo>
                  <a:lnTo>
                    <a:pt x="876" y="17"/>
                  </a:lnTo>
                  <a:lnTo>
                    <a:pt x="875" y="18"/>
                  </a:lnTo>
                  <a:lnTo>
                    <a:pt x="872" y="19"/>
                  </a:lnTo>
                  <a:lnTo>
                    <a:pt x="871" y="20"/>
                  </a:lnTo>
                  <a:lnTo>
                    <a:pt x="869" y="21"/>
                  </a:lnTo>
                  <a:lnTo>
                    <a:pt x="866" y="21"/>
                  </a:lnTo>
                  <a:lnTo>
                    <a:pt x="864" y="21"/>
                  </a:lnTo>
                  <a:lnTo>
                    <a:pt x="862" y="21"/>
                  </a:lnTo>
                  <a:lnTo>
                    <a:pt x="860" y="20"/>
                  </a:lnTo>
                  <a:lnTo>
                    <a:pt x="859" y="19"/>
                  </a:lnTo>
                  <a:lnTo>
                    <a:pt x="857" y="17"/>
                  </a:lnTo>
                  <a:lnTo>
                    <a:pt x="856" y="16"/>
                  </a:lnTo>
                  <a:lnTo>
                    <a:pt x="855" y="14"/>
                  </a:lnTo>
                  <a:lnTo>
                    <a:pt x="855" y="11"/>
                  </a:lnTo>
                  <a:lnTo>
                    <a:pt x="855" y="9"/>
                  </a:lnTo>
                  <a:lnTo>
                    <a:pt x="855" y="8"/>
                  </a:lnTo>
                  <a:lnTo>
                    <a:pt x="856" y="6"/>
                  </a:lnTo>
                  <a:close/>
                </a:path>
              </a:pathLst>
            </a:custGeom>
            <a:solidFill>
              <a:srgbClr val="A50021"/>
            </a:solidFill>
            <a:ln w="1588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186" name="Rectangle 26"/>
            <p:cNvSpPr>
              <a:spLocks noChangeArrowheads="1"/>
            </p:cNvSpPr>
            <p:nvPr/>
          </p:nvSpPr>
          <p:spPr bwMode="auto">
            <a:xfrm>
              <a:off x="2410" y="2935"/>
              <a:ext cx="1103" cy="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Days Since Treatment</a:t>
              </a:r>
              <a:endParaRPr lang="en-US" sz="2000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824" name="Line 27"/>
            <p:cNvSpPr>
              <a:spLocks noChangeShapeType="1"/>
            </p:cNvSpPr>
            <p:nvPr/>
          </p:nvSpPr>
          <p:spPr bwMode="auto">
            <a:xfrm>
              <a:off x="1650" y="935"/>
              <a:ext cx="1" cy="179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5" name="Line 28"/>
            <p:cNvSpPr>
              <a:spLocks noChangeShapeType="1"/>
            </p:cNvSpPr>
            <p:nvPr/>
          </p:nvSpPr>
          <p:spPr bwMode="auto">
            <a:xfrm>
              <a:off x="1650" y="2728"/>
              <a:ext cx="2926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6" name="Line 29"/>
            <p:cNvSpPr>
              <a:spLocks noChangeShapeType="1"/>
            </p:cNvSpPr>
            <p:nvPr/>
          </p:nvSpPr>
          <p:spPr bwMode="auto">
            <a:xfrm>
              <a:off x="1595" y="974"/>
              <a:ext cx="12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7" name="Line 30"/>
            <p:cNvSpPr>
              <a:spLocks noChangeShapeType="1"/>
            </p:cNvSpPr>
            <p:nvPr/>
          </p:nvSpPr>
          <p:spPr bwMode="auto">
            <a:xfrm>
              <a:off x="1588" y="1271"/>
              <a:ext cx="12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8" name="Line 31"/>
            <p:cNvSpPr>
              <a:spLocks noChangeShapeType="1"/>
            </p:cNvSpPr>
            <p:nvPr/>
          </p:nvSpPr>
          <p:spPr bwMode="auto">
            <a:xfrm>
              <a:off x="1588" y="1551"/>
              <a:ext cx="12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9" name="Line 32"/>
            <p:cNvSpPr>
              <a:spLocks noChangeShapeType="1"/>
            </p:cNvSpPr>
            <p:nvPr/>
          </p:nvSpPr>
          <p:spPr bwMode="auto">
            <a:xfrm>
              <a:off x="1588" y="1832"/>
              <a:ext cx="12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0" name="Line 33"/>
            <p:cNvSpPr>
              <a:spLocks noChangeShapeType="1"/>
            </p:cNvSpPr>
            <p:nvPr/>
          </p:nvSpPr>
          <p:spPr bwMode="auto">
            <a:xfrm>
              <a:off x="1584" y="2126"/>
              <a:ext cx="12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1" name="Rectangle 34"/>
            <p:cNvSpPr>
              <a:spLocks noChangeArrowheads="1"/>
            </p:cNvSpPr>
            <p:nvPr/>
          </p:nvSpPr>
          <p:spPr bwMode="auto">
            <a:xfrm>
              <a:off x="1946" y="2813"/>
              <a:ext cx="133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Garamond" charset="0"/>
                </a:rPr>
                <a:t>20        40       60        80       100       120</a:t>
              </a:r>
              <a:r>
                <a:rPr lang="en-US" sz="1200">
                  <a:solidFill>
                    <a:schemeClr val="bg1"/>
                  </a:solidFill>
                  <a:latin typeface="Garamond" charset="0"/>
                </a:rPr>
                <a:t>    </a:t>
              </a:r>
              <a:endParaRPr lang="en-US" sz="2000">
                <a:solidFill>
                  <a:schemeClr val="bg1"/>
                </a:solidFill>
                <a:latin typeface="Garamond" charset="0"/>
              </a:endParaRPr>
            </a:p>
          </p:txBody>
        </p:sp>
        <p:sp>
          <p:nvSpPr>
            <p:cNvPr id="33832" name="Rectangle 35"/>
            <p:cNvSpPr>
              <a:spLocks noChangeArrowheads="1"/>
            </p:cNvSpPr>
            <p:nvPr/>
          </p:nvSpPr>
          <p:spPr bwMode="auto">
            <a:xfrm>
              <a:off x="3814" y="2813"/>
              <a:ext cx="62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Garamond" charset="0"/>
                </a:rPr>
                <a:t>140      160       180</a:t>
              </a:r>
            </a:p>
          </p:txBody>
        </p:sp>
        <p:sp>
          <p:nvSpPr>
            <p:cNvPr id="348197" name="Text Box 37"/>
            <p:cNvSpPr txBox="1">
              <a:spLocks noChangeArrowheads="1"/>
            </p:cNvSpPr>
            <p:nvPr/>
          </p:nvSpPr>
          <p:spPr bwMode="auto">
            <a:xfrm rot="16200000">
              <a:off x="270" y="1666"/>
              <a:ext cx="1976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Hookworm Intensity</a:t>
              </a:r>
            </a:p>
          </p:txBody>
        </p:sp>
        <p:sp>
          <p:nvSpPr>
            <p:cNvPr id="348198" name="Text Box 38"/>
            <p:cNvSpPr txBox="1">
              <a:spLocks noChangeArrowheads="1"/>
            </p:cNvSpPr>
            <p:nvPr/>
          </p:nvSpPr>
          <p:spPr bwMode="auto">
            <a:xfrm>
              <a:off x="4352" y="719"/>
              <a:ext cx="1532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Village A</a:t>
              </a:r>
            </a:p>
          </p:txBody>
        </p:sp>
        <p:sp>
          <p:nvSpPr>
            <p:cNvPr id="348199" name="Text Box 39"/>
            <p:cNvSpPr txBox="1">
              <a:spLocks noChangeArrowheads="1"/>
            </p:cNvSpPr>
            <p:nvPr/>
          </p:nvSpPr>
          <p:spPr bwMode="auto">
            <a:xfrm>
              <a:off x="4352" y="1237"/>
              <a:ext cx="1525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Village B</a:t>
              </a:r>
            </a:p>
          </p:txBody>
        </p:sp>
        <p:sp>
          <p:nvSpPr>
            <p:cNvPr id="348200" name="Text Box 40"/>
            <p:cNvSpPr txBox="1">
              <a:spLocks noChangeArrowheads="1"/>
            </p:cNvSpPr>
            <p:nvPr/>
          </p:nvSpPr>
          <p:spPr bwMode="auto">
            <a:xfrm>
              <a:off x="2030" y="1175"/>
              <a:ext cx="1606" cy="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Zanzibar, Tanzania</a:t>
              </a:r>
            </a:p>
          </p:txBody>
        </p:sp>
      </p:grpSp>
      <p:sp>
        <p:nvSpPr>
          <p:cNvPr id="348203" name="Text Box 43"/>
          <p:cNvSpPr txBox="1">
            <a:spLocks noChangeArrowheads="1"/>
          </p:cNvSpPr>
          <p:nvPr/>
        </p:nvSpPr>
        <p:spPr bwMode="auto">
          <a:xfrm>
            <a:off x="3632200" y="6491288"/>
            <a:ext cx="5486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5" tIns="45698" rIns="91395" bIns="45698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600" i="1" dirty="0" err="1">
                <a:latin typeface="+mn-lt"/>
                <a:ea typeface="+mn-ea"/>
                <a:cs typeface="+mn-cs"/>
              </a:rPr>
              <a:t>Albonico</a:t>
            </a:r>
            <a:r>
              <a:rPr lang="en-US" sz="1600" i="1" dirty="0">
                <a:latin typeface="+mn-lt"/>
                <a:ea typeface="+mn-ea"/>
                <a:cs typeface="+mn-cs"/>
              </a:rPr>
              <a:t> et al, Trans R Soc </a:t>
            </a:r>
            <a:r>
              <a:rPr lang="en-US" sz="1600" i="1" dirty="0" err="1">
                <a:latin typeface="+mn-lt"/>
                <a:ea typeface="+mn-ea"/>
                <a:cs typeface="+mn-cs"/>
              </a:rPr>
              <a:t>Trop</a:t>
            </a:r>
            <a:r>
              <a:rPr lang="en-US" sz="1600" i="1" dirty="0">
                <a:latin typeface="+mn-lt"/>
                <a:ea typeface="+mn-ea"/>
                <a:cs typeface="+mn-cs"/>
              </a:rPr>
              <a:t> Med </a:t>
            </a:r>
            <a:r>
              <a:rPr lang="en-US" sz="1600" i="1" dirty="0" err="1">
                <a:latin typeface="+mn-lt"/>
                <a:ea typeface="+mn-ea"/>
                <a:cs typeface="+mn-cs"/>
              </a:rPr>
              <a:t>Hyg</a:t>
            </a:r>
            <a:r>
              <a:rPr lang="en-US" sz="1600" i="1" dirty="0">
                <a:latin typeface="+mn-lt"/>
                <a:ea typeface="+mn-ea"/>
                <a:cs typeface="+mn-cs"/>
              </a:rPr>
              <a:t>, 1995</a:t>
            </a:r>
          </a:p>
        </p:txBody>
      </p:sp>
      <p:pic>
        <p:nvPicPr>
          <p:cNvPr id="33797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4988"/>
            <a:ext cx="39624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0" y="6499225"/>
            <a:ext cx="5486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i="1" dirty="0" err="1">
                <a:latin typeface="+mn-lt"/>
                <a:ea typeface="+mn-ea"/>
                <a:cs typeface="+mn-cs"/>
              </a:rPr>
              <a:t>N’Goran</a:t>
            </a:r>
            <a:r>
              <a:rPr lang="en-US" sz="1600" i="1" dirty="0">
                <a:latin typeface="+mn-lt"/>
                <a:ea typeface="+mn-ea"/>
                <a:cs typeface="+mn-cs"/>
              </a:rPr>
              <a:t> et al, TMIH  2001</a:t>
            </a:r>
          </a:p>
        </p:txBody>
      </p:sp>
      <p:sp>
        <p:nvSpPr>
          <p:cNvPr id="44" name="Text Box 40"/>
          <p:cNvSpPr txBox="1">
            <a:spLocks noChangeArrowheads="1"/>
          </p:cNvSpPr>
          <p:nvPr/>
        </p:nvSpPr>
        <p:spPr bwMode="auto">
          <a:xfrm>
            <a:off x="152400" y="2514600"/>
            <a:ext cx="304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Côte d’Ivoire</a:t>
            </a:r>
          </a:p>
        </p:txBody>
      </p:sp>
    </p:spTree>
    <p:extLst>
      <p:ext uri="{BB962C8B-B14F-4D97-AF65-F5344CB8AC3E}">
        <p14:creationId xmlns:p14="http://schemas.microsoft.com/office/powerpoint/2010/main" val="14838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2800" b="1" u="sng">
                <a:solidFill>
                  <a:srgbClr val="000000"/>
                </a:solidFill>
                <a:latin typeface="Trebuchet MS" charset="0"/>
              </a:rPr>
              <a:t>Drug Failure</a:t>
            </a:r>
            <a:r>
              <a:rPr lang="en-US" sz="2800" b="1">
                <a:solidFill>
                  <a:srgbClr val="000000"/>
                </a:solidFill>
                <a:latin typeface="Trebuchet MS" charset="0"/>
              </a:rPr>
              <a:t>: </a:t>
            </a:r>
            <a:r>
              <a:rPr lang="en-US" sz="2800" b="1" u="sng">
                <a:solidFill>
                  <a:srgbClr val="000000"/>
                </a:solidFill>
                <a:latin typeface="Trebuchet MS" charset="0"/>
              </a:rPr>
              <a:t>Mebendazole for Hookworm</a:t>
            </a:r>
          </a:p>
        </p:txBody>
      </p:sp>
      <p:pic>
        <p:nvPicPr>
          <p:cNvPr id="921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66800"/>
            <a:ext cx="8077200" cy="5516563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/>
          <p:cNvGrpSpPr>
            <a:grpSpLocks/>
          </p:cNvGrpSpPr>
          <p:nvPr/>
        </p:nvGrpSpPr>
        <p:grpSpPr bwMode="auto">
          <a:xfrm>
            <a:off x="152400" y="76200"/>
            <a:ext cx="8991600" cy="6858000"/>
            <a:chOff x="-96" y="0"/>
            <a:chExt cx="5664" cy="4320"/>
          </a:xfrm>
        </p:grpSpPr>
        <p:grpSp>
          <p:nvGrpSpPr>
            <p:cNvPr id="67588" name="Group 3"/>
            <p:cNvGrpSpPr>
              <a:grpSpLocks/>
            </p:cNvGrpSpPr>
            <p:nvPr/>
          </p:nvGrpSpPr>
          <p:grpSpPr bwMode="auto">
            <a:xfrm>
              <a:off x="1824" y="2225"/>
              <a:ext cx="2112" cy="816"/>
              <a:chOff x="106070400" y="107219750"/>
              <a:chExt cx="3543300" cy="1143000"/>
            </a:xfrm>
          </p:grpSpPr>
          <p:pic>
            <p:nvPicPr>
              <p:cNvPr id="67603" name="Picture 4" descr="sphere3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070400" y="107219750"/>
                <a:ext cx="1143000" cy="1143000"/>
              </a:xfrm>
              <a:prstGeom prst="rect">
                <a:avLst/>
              </a:prstGeom>
              <a:noFill/>
              <a:ln w="9525">
                <a:solidFill>
                  <a:srgbClr val="FF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604" name="Rectangle 5"/>
              <p:cNvSpPr>
                <a:spLocks noChangeArrowheads="1"/>
              </p:cNvSpPr>
              <p:nvPr/>
            </p:nvSpPr>
            <p:spPr bwMode="auto">
              <a:xfrm>
                <a:off x="107213400" y="107219750"/>
                <a:ext cx="2400300" cy="1143000"/>
              </a:xfrm>
              <a:prstGeom prst="rect">
                <a:avLst/>
              </a:prstGeom>
              <a:gradFill rotWithShape="1">
                <a:gsLst>
                  <a:gs pos="0">
                    <a:srgbClr val="CC9900"/>
                  </a:gs>
                  <a:gs pos="100000">
                    <a:srgbClr val="6E25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lIns="36576" tIns="36576" rIns="36576" bIns="36576"/>
              <a:lstStyle/>
              <a:p>
                <a:endParaRPr lang="en-US"/>
              </a:p>
            </p:txBody>
          </p:sp>
          <p:sp>
            <p:nvSpPr>
              <p:cNvPr id="67605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7438825" y="107334050"/>
                <a:ext cx="1863725" cy="51435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3219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E6DCAC"/>
                        </a:gs>
                        <a:gs pos="11501">
                          <a:srgbClr val="C7AC4C"/>
                        </a:gs>
                        <a:gs pos="27499">
                          <a:srgbClr val="E6D78A"/>
                        </a:gs>
                        <a:gs pos="35001">
                          <a:srgbClr val="C7AC4C"/>
                        </a:gs>
                        <a:gs pos="44000">
                          <a:srgbClr val="E6D78A"/>
                        </a:gs>
                        <a:gs pos="50000">
                          <a:srgbClr val="E6DCAC"/>
                        </a:gs>
                        <a:gs pos="56000">
                          <a:srgbClr val="E6D78A"/>
                        </a:gs>
                        <a:gs pos="64999">
                          <a:srgbClr val="C7AC4C"/>
                        </a:gs>
                        <a:gs pos="72501">
                          <a:srgbClr val="E6D78A"/>
                        </a:gs>
                        <a:gs pos="88499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1"/>
                    </a:gradFill>
                    <a:latin typeface="Arial Unicode MS"/>
                    <a:ea typeface="Arial Unicode MS"/>
                    <a:cs typeface="Arial Unicode MS"/>
                  </a:rPr>
                  <a:t>HHVI</a:t>
                </a:r>
              </a:p>
            </p:txBody>
          </p:sp>
          <p:sp>
            <p:nvSpPr>
              <p:cNvPr id="67606" name="Line 7"/>
              <p:cNvSpPr>
                <a:spLocks noChangeShapeType="1"/>
              </p:cNvSpPr>
              <p:nvPr/>
            </p:nvSpPr>
            <p:spPr bwMode="auto">
              <a:xfrm flipV="1">
                <a:off x="107299125" y="107989691"/>
                <a:ext cx="2206625" cy="0"/>
              </a:xfrm>
              <a:prstGeom prst="line">
                <a:avLst/>
              </a:prstGeom>
              <a:noFill/>
              <a:ln w="25400">
                <a:pattFill prst="solidDmnd">
                  <a:fgClr>
                    <a:srgbClr val="FFE989"/>
                  </a:fgClr>
                  <a:bgClr>
                    <a:srgbClr val="663300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7" name="Freeform 8"/>
              <p:cNvSpPr>
                <a:spLocks/>
              </p:cNvSpPr>
              <p:nvPr/>
            </p:nvSpPr>
            <p:spPr bwMode="auto">
              <a:xfrm rot="2732050">
                <a:off x="106510931" y="107344369"/>
                <a:ext cx="457200" cy="881062"/>
              </a:xfrm>
              <a:custGeom>
                <a:avLst/>
                <a:gdLst>
                  <a:gd name="T0" fmla="*/ 2052 w 1614487"/>
                  <a:gd name="T1" fmla="*/ 26157 h 2081212"/>
                  <a:gd name="T2" fmla="*/ 1501 w 1614487"/>
                  <a:gd name="T3" fmla="*/ 22486 h 2081212"/>
                  <a:gd name="T4" fmla="*/ 1501 w 1614487"/>
                  <a:gd name="T5" fmla="*/ 14226 h 2081212"/>
                  <a:gd name="T6" fmla="*/ 2971 w 1614487"/>
                  <a:gd name="T7" fmla="*/ 3212 h 2081212"/>
                  <a:gd name="T8" fmla="*/ 4992 w 1614487"/>
                  <a:gd name="T9" fmla="*/ 459 h 2081212"/>
                  <a:gd name="T10" fmla="*/ 7014 w 1614487"/>
                  <a:gd name="T11" fmla="*/ 2295 h 2081212"/>
                  <a:gd name="T12" fmla="*/ 9219 w 1614487"/>
                  <a:gd name="T13" fmla="*/ 14226 h 2081212"/>
                  <a:gd name="T14" fmla="*/ 10138 w 1614487"/>
                  <a:gd name="T15" fmla="*/ 27075 h 2081212"/>
                  <a:gd name="T16" fmla="*/ 10138 w 1614487"/>
                  <a:gd name="T17" fmla="*/ 42677 h 2081212"/>
                  <a:gd name="T18" fmla="*/ 8668 w 1614487"/>
                  <a:gd name="T19" fmla="*/ 57362 h 2081212"/>
                  <a:gd name="T20" fmla="*/ 6279 w 1614487"/>
                  <a:gd name="T21" fmla="*/ 65622 h 2081212"/>
                  <a:gd name="T22" fmla="*/ 3338 w 1614487"/>
                  <a:gd name="T23" fmla="*/ 64705 h 2081212"/>
                  <a:gd name="T24" fmla="*/ 1317 w 1614487"/>
                  <a:gd name="T25" fmla="*/ 56444 h 2081212"/>
                  <a:gd name="T26" fmla="*/ 214 w 1614487"/>
                  <a:gd name="T27" fmla="*/ 49102 h 2081212"/>
                  <a:gd name="T28" fmla="*/ 31 w 1614487"/>
                  <a:gd name="T29" fmla="*/ 42677 h 2081212"/>
                  <a:gd name="T30" fmla="*/ 398 w 1614487"/>
                  <a:gd name="T31" fmla="*/ 38088 h 2081212"/>
                  <a:gd name="T32" fmla="*/ 582 w 1614487"/>
                  <a:gd name="T33" fmla="*/ 39006 h 2081212"/>
                  <a:gd name="T34" fmla="*/ 766 w 1614487"/>
                  <a:gd name="T35" fmla="*/ 40842 h 2081212"/>
                  <a:gd name="T36" fmla="*/ 766 w 1614487"/>
                  <a:gd name="T37" fmla="*/ 44513 h 2081212"/>
                  <a:gd name="T38" fmla="*/ 1501 w 1614487"/>
                  <a:gd name="T39" fmla="*/ 49102 h 2081212"/>
                  <a:gd name="T40" fmla="*/ 4074 w 1614487"/>
                  <a:gd name="T41" fmla="*/ 57362 h 2081212"/>
                  <a:gd name="T42" fmla="*/ 6463 w 1614487"/>
                  <a:gd name="T43" fmla="*/ 54609 h 2081212"/>
                  <a:gd name="T44" fmla="*/ 8116 w 1614487"/>
                  <a:gd name="T45" fmla="*/ 45431 h 2081212"/>
                  <a:gd name="T46" fmla="*/ 8484 w 1614487"/>
                  <a:gd name="T47" fmla="*/ 28911 h 2081212"/>
                  <a:gd name="T48" fmla="*/ 7382 w 1614487"/>
                  <a:gd name="T49" fmla="*/ 16062 h 2081212"/>
                  <a:gd name="T50" fmla="*/ 4808 w 1614487"/>
                  <a:gd name="T51" fmla="*/ 12390 h 2081212"/>
                  <a:gd name="T52" fmla="*/ 3155 w 1614487"/>
                  <a:gd name="T53" fmla="*/ 16062 h 2081212"/>
                  <a:gd name="T54" fmla="*/ 3522 w 1614487"/>
                  <a:gd name="T55" fmla="*/ 22486 h 2081212"/>
                  <a:gd name="T56" fmla="*/ 3338 w 1614487"/>
                  <a:gd name="T57" fmla="*/ 27075 h 2081212"/>
                  <a:gd name="T58" fmla="*/ 2603 w 1614487"/>
                  <a:gd name="T59" fmla="*/ 28911 h 2081212"/>
                  <a:gd name="T60" fmla="*/ 1868 w 1614487"/>
                  <a:gd name="T61" fmla="*/ 25240 h 208121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14487"/>
                  <a:gd name="T94" fmla="*/ 0 h 2081212"/>
                  <a:gd name="T95" fmla="*/ 1614487 w 1614487"/>
                  <a:gd name="T96" fmla="*/ 2081212 h 208121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14487" h="2081212">
                    <a:moveTo>
                      <a:pt x="319087" y="814387"/>
                    </a:moveTo>
                    <a:cubicBezTo>
                      <a:pt x="283368" y="788193"/>
                      <a:pt x="247649" y="761999"/>
                      <a:pt x="233362" y="700087"/>
                    </a:cubicBezTo>
                    <a:cubicBezTo>
                      <a:pt x="219075" y="638175"/>
                      <a:pt x="195262" y="542924"/>
                      <a:pt x="233362" y="442912"/>
                    </a:cubicBezTo>
                    <a:cubicBezTo>
                      <a:pt x="271462" y="342900"/>
                      <a:pt x="371474" y="171450"/>
                      <a:pt x="461962" y="100012"/>
                    </a:cubicBezTo>
                    <a:cubicBezTo>
                      <a:pt x="552450" y="28574"/>
                      <a:pt x="671512" y="19050"/>
                      <a:pt x="776287" y="14287"/>
                    </a:cubicBezTo>
                    <a:cubicBezTo>
                      <a:pt x="881062" y="9524"/>
                      <a:pt x="981074" y="0"/>
                      <a:pt x="1090612" y="71437"/>
                    </a:cubicBezTo>
                    <a:cubicBezTo>
                      <a:pt x="1200150" y="142874"/>
                      <a:pt x="1352550" y="314325"/>
                      <a:pt x="1433512" y="442912"/>
                    </a:cubicBezTo>
                    <a:cubicBezTo>
                      <a:pt x="1514474" y="571499"/>
                      <a:pt x="1552574" y="695324"/>
                      <a:pt x="1576387" y="842962"/>
                    </a:cubicBezTo>
                    <a:cubicBezTo>
                      <a:pt x="1600200" y="990600"/>
                      <a:pt x="1614487" y="1171575"/>
                      <a:pt x="1576387" y="1328737"/>
                    </a:cubicBezTo>
                    <a:cubicBezTo>
                      <a:pt x="1538287" y="1485899"/>
                      <a:pt x="1447800" y="1666874"/>
                      <a:pt x="1347787" y="1785937"/>
                    </a:cubicBezTo>
                    <a:cubicBezTo>
                      <a:pt x="1247774" y="1905000"/>
                      <a:pt x="1114424" y="2005012"/>
                      <a:pt x="976312" y="2043112"/>
                    </a:cubicBezTo>
                    <a:cubicBezTo>
                      <a:pt x="838200" y="2081212"/>
                      <a:pt x="647700" y="2062162"/>
                      <a:pt x="519112" y="2014537"/>
                    </a:cubicBezTo>
                    <a:cubicBezTo>
                      <a:pt x="390524" y="1966912"/>
                      <a:pt x="285749" y="1838324"/>
                      <a:pt x="204787" y="1757362"/>
                    </a:cubicBezTo>
                    <a:cubicBezTo>
                      <a:pt x="123825" y="1676400"/>
                      <a:pt x="66674" y="1600199"/>
                      <a:pt x="33337" y="1528762"/>
                    </a:cubicBezTo>
                    <a:cubicBezTo>
                      <a:pt x="0" y="1457325"/>
                      <a:pt x="0" y="1385887"/>
                      <a:pt x="4762" y="1328737"/>
                    </a:cubicBezTo>
                    <a:cubicBezTo>
                      <a:pt x="9524" y="1271587"/>
                      <a:pt x="47624" y="1204912"/>
                      <a:pt x="61912" y="1185862"/>
                    </a:cubicBezTo>
                    <a:cubicBezTo>
                      <a:pt x="76200" y="1166812"/>
                      <a:pt x="80962" y="1200150"/>
                      <a:pt x="90487" y="1214437"/>
                    </a:cubicBezTo>
                    <a:cubicBezTo>
                      <a:pt x="100012" y="1228724"/>
                      <a:pt x="114300" y="1243012"/>
                      <a:pt x="119062" y="1271587"/>
                    </a:cubicBezTo>
                    <a:cubicBezTo>
                      <a:pt x="123824" y="1300162"/>
                      <a:pt x="100012" y="1343024"/>
                      <a:pt x="119062" y="1385887"/>
                    </a:cubicBezTo>
                    <a:cubicBezTo>
                      <a:pt x="138112" y="1428750"/>
                      <a:pt x="147637" y="1462087"/>
                      <a:pt x="233362" y="1528762"/>
                    </a:cubicBezTo>
                    <a:cubicBezTo>
                      <a:pt x="319087" y="1595437"/>
                      <a:pt x="504825" y="1757362"/>
                      <a:pt x="633412" y="1785937"/>
                    </a:cubicBezTo>
                    <a:cubicBezTo>
                      <a:pt x="761999" y="1814512"/>
                      <a:pt x="900112" y="1762124"/>
                      <a:pt x="1004887" y="1700212"/>
                    </a:cubicBezTo>
                    <a:cubicBezTo>
                      <a:pt x="1109662" y="1638300"/>
                      <a:pt x="1209674" y="1547812"/>
                      <a:pt x="1262062" y="1414462"/>
                    </a:cubicBezTo>
                    <a:cubicBezTo>
                      <a:pt x="1314450" y="1281112"/>
                      <a:pt x="1338262" y="1052512"/>
                      <a:pt x="1319212" y="900112"/>
                    </a:cubicBezTo>
                    <a:cubicBezTo>
                      <a:pt x="1300162" y="747712"/>
                      <a:pt x="1243012" y="585787"/>
                      <a:pt x="1147762" y="500062"/>
                    </a:cubicBezTo>
                    <a:cubicBezTo>
                      <a:pt x="1052512" y="414337"/>
                      <a:pt x="857249" y="385762"/>
                      <a:pt x="747712" y="385762"/>
                    </a:cubicBezTo>
                    <a:cubicBezTo>
                      <a:pt x="638175" y="385762"/>
                      <a:pt x="523875" y="447674"/>
                      <a:pt x="490537" y="500062"/>
                    </a:cubicBezTo>
                    <a:cubicBezTo>
                      <a:pt x="457199" y="552450"/>
                      <a:pt x="542924" y="642937"/>
                      <a:pt x="547687" y="700087"/>
                    </a:cubicBezTo>
                    <a:cubicBezTo>
                      <a:pt x="552450" y="757237"/>
                      <a:pt x="542924" y="809625"/>
                      <a:pt x="519112" y="842962"/>
                    </a:cubicBezTo>
                    <a:cubicBezTo>
                      <a:pt x="495300" y="876299"/>
                      <a:pt x="442912" y="909637"/>
                      <a:pt x="404812" y="900112"/>
                    </a:cubicBezTo>
                    <a:cubicBezTo>
                      <a:pt x="366712" y="890587"/>
                      <a:pt x="309562" y="804862"/>
                      <a:pt x="290512" y="785812"/>
                    </a:cubicBezTo>
                  </a:path>
                </a:pathLst>
              </a:custGeom>
              <a:gradFill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8" name="WordArt 9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7341987" y="108070651"/>
                <a:ext cx="2105025" cy="666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900" kern="10">
                    <a:ln w="0">
                      <a:solidFill>
                        <a:srgbClr val="FFE781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E6DCAC"/>
                        </a:gs>
                        <a:gs pos="23000">
                          <a:srgbClr val="C7AC4C"/>
                        </a:gs>
                        <a:gs pos="55000">
                          <a:srgbClr val="E6D78A"/>
                        </a:gs>
                        <a:gs pos="70000">
                          <a:srgbClr val="C7AC4C"/>
                        </a:gs>
                        <a:gs pos="88000">
                          <a:srgbClr val="E6D78A"/>
                        </a:gs>
                        <a:gs pos="100000">
                          <a:srgbClr val="E6DCAC"/>
                        </a:gs>
                      </a:gsLst>
                      <a:lin ang="0" scaled="1"/>
                    </a:gradFill>
                    <a:latin typeface="Agency FB"/>
                    <a:ea typeface="Agency FB"/>
                    <a:cs typeface="Agency FB"/>
                  </a:rPr>
                  <a:t>Human Hookworm Vaccine Initiative</a:t>
                </a:r>
              </a:p>
            </p:txBody>
          </p:sp>
          <p:sp>
            <p:nvSpPr>
              <p:cNvPr id="67609" name="Line 10"/>
              <p:cNvSpPr>
                <a:spLocks noChangeShapeType="1"/>
              </p:cNvSpPr>
              <p:nvPr/>
            </p:nvSpPr>
            <p:spPr bwMode="auto">
              <a:xfrm flipV="1">
                <a:off x="107308648" y="108218289"/>
                <a:ext cx="2206625" cy="0"/>
              </a:xfrm>
              <a:prstGeom prst="line">
                <a:avLst/>
              </a:prstGeom>
              <a:noFill/>
              <a:ln w="25400">
                <a:pattFill prst="solidDmnd">
                  <a:fgClr>
                    <a:srgbClr val="FFE989"/>
                  </a:fgClr>
                  <a:bgClr>
                    <a:srgbClr val="663300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7589" name="Picture 11" descr="http://images.google.com/images?q=tbn:90Y7pE3U5E1meM:http://www.jobs.ac.uk/images/19.gif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669"/>
              <a:ext cx="679" cy="804"/>
            </a:xfrm>
            <a:prstGeom prst="rect">
              <a:avLst/>
            </a:prstGeom>
            <a:noFill/>
            <a:ln w="28575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590" name="Picture 12" descr="Highlight for Album: George Washington University (GWU)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01" b="28160"/>
            <a:stretch>
              <a:fillRect/>
            </a:stretch>
          </p:blipFill>
          <p:spPr bwMode="auto">
            <a:xfrm>
              <a:off x="1992" y="3607"/>
              <a:ext cx="1790" cy="713"/>
            </a:xfrm>
            <a:prstGeom prst="rect">
              <a:avLst/>
            </a:prstGeom>
            <a:noFill/>
            <a:ln w="28575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591" name="Picture 13" descr="http://images.google.com/images?q=tbn:nluwmdG5WCikUM:www.formulaforlife.com.au/images/content/logo_qimr.jp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1669"/>
              <a:ext cx="864" cy="725"/>
            </a:xfrm>
            <a:prstGeom prst="rect">
              <a:avLst/>
            </a:prstGeom>
            <a:noFill/>
            <a:ln w="28575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592" name="Picture 14" descr="http://bvsarouca.cict.fiocruz.br/img/logo.jpg"/>
            <p:cNvPicPr>
              <a:picLocks noChangeAspect="1" noChangeArrowheads="1"/>
            </p:cNvPicPr>
            <p:nvPr/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3301"/>
              <a:ext cx="1478" cy="403"/>
            </a:xfrm>
            <a:prstGeom prst="rect">
              <a:avLst/>
            </a:prstGeom>
            <a:noFill/>
            <a:ln w="28575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593" name="Picture 1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997"/>
              <a:ext cx="1401" cy="529"/>
            </a:xfrm>
            <a:prstGeom prst="rect">
              <a:avLst/>
            </a:prstGeom>
            <a:noFill/>
            <a:ln w="28575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594" name="Text Box 16"/>
            <p:cNvSpPr txBox="1">
              <a:spLocks noChangeArrowheads="1"/>
            </p:cNvSpPr>
            <p:nvPr/>
          </p:nvSpPr>
          <p:spPr bwMode="auto">
            <a:xfrm>
              <a:off x="4176" y="3205"/>
              <a:ext cx="1392" cy="612"/>
            </a:xfrm>
            <a:prstGeom prst="rect">
              <a:avLst/>
            </a:prstGeom>
            <a:solidFill>
              <a:srgbClr val="FFFF71"/>
            </a:solidFill>
            <a:ln w="28575">
              <a:solidFill>
                <a:srgbClr val="66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Garamond" charset="0"/>
                </a:rPr>
                <a:t>Institute of Parasitic Diseases, Chinese Centers for Disease Control and Prevention</a:t>
              </a:r>
            </a:p>
          </p:txBody>
        </p:sp>
        <p:sp>
          <p:nvSpPr>
            <p:cNvPr id="67595" name="Line 17"/>
            <p:cNvSpPr>
              <a:spLocks noChangeShapeType="1"/>
            </p:cNvSpPr>
            <p:nvPr/>
          </p:nvSpPr>
          <p:spPr bwMode="auto">
            <a:xfrm flipV="1">
              <a:off x="2880" y="1477"/>
              <a:ext cx="1152" cy="720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6" name="Line 18"/>
            <p:cNvSpPr>
              <a:spLocks noChangeShapeType="1"/>
            </p:cNvSpPr>
            <p:nvPr/>
          </p:nvSpPr>
          <p:spPr bwMode="auto">
            <a:xfrm>
              <a:off x="3936" y="2245"/>
              <a:ext cx="720" cy="0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7" name="Line 19"/>
            <p:cNvSpPr>
              <a:spLocks noChangeShapeType="1"/>
            </p:cNvSpPr>
            <p:nvPr/>
          </p:nvSpPr>
          <p:spPr bwMode="auto">
            <a:xfrm flipH="1">
              <a:off x="1056" y="2245"/>
              <a:ext cx="768" cy="0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8" name="Line 20"/>
            <p:cNvSpPr>
              <a:spLocks noChangeShapeType="1"/>
            </p:cNvSpPr>
            <p:nvPr/>
          </p:nvSpPr>
          <p:spPr bwMode="auto">
            <a:xfrm>
              <a:off x="2880" y="3061"/>
              <a:ext cx="0" cy="528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9" name="Line 21"/>
            <p:cNvSpPr>
              <a:spLocks noChangeShapeType="1"/>
            </p:cNvSpPr>
            <p:nvPr/>
          </p:nvSpPr>
          <p:spPr bwMode="auto">
            <a:xfrm flipH="1">
              <a:off x="1584" y="3013"/>
              <a:ext cx="240" cy="288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0" name="Line 22"/>
            <p:cNvSpPr>
              <a:spLocks noChangeShapeType="1"/>
            </p:cNvSpPr>
            <p:nvPr/>
          </p:nvSpPr>
          <p:spPr bwMode="auto">
            <a:xfrm>
              <a:off x="3936" y="3013"/>
              <a:ext cx="240" cy="192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1" name="Line 24"/>
            <p:cNvSpPr>
              <a:spLocks noChangeShapeType="1"/>
            </p:cNvSpPr>
            <p:nvPr/>
          </p:nvSpPr>
          <p:spPr bwMode="auto">
            <a:xfrm flipH="1" flipV="1">
              <a:off x="1824" y="1525"/>
              <a:ext cx="1056" cy="672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569" name="Rectangle 25"/>
            <p:cNvSpPr>
              <a:spLocks noChangeArrowheads="1"/>
            </p:cNvSpPr>
            <p:nvPr/>
          </p:nvSpPr>
          <p:spPr bwMode="auto">
            <a:xfrm>
              <a:off x="-96" y="0"/>
              <a:ext cx="561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3600" b="1" u="sng" dirty="0">
                  <a:latin typeface="Trebuchet MS" charset="0"/>
                </a:rPr>
                <a:t>Human Hookworm Vaccine Initiative</a:t>
              </a:r>
              <a:br>
                <a:rPr lang="en-US" sz="3600" b="1" u="sng" dirty="0">
                  <a:latin typeface="Trebuchet MS" charset="0"/>
                </a:rPr>
              </a:br>
              <a:r>
                <a:rPr lang="en-US" sz="2800" b="1" dirty="0">
                  <a:solidFill>
                    <a:schemeClr val="accent2"/>
                  </a:solidFill>
                  <a:latin typeface="Trebuchet MS" charset="0"/>
                </a:rPr>
                <a:t>An Orphan Product for a Neglected Tropical Disease</a:t>
              </a:r>
              <a:endParaRPr lang="en-US" b="1" u="sng" dirty="0">
                <a:solidFill>
                  <a:schemeClr val="accent2"/>
                </a:solidFill>
                <a:latin typeface="+mj-lt"/>
                <a:ea typeface="+mn-ea"/>
              </a:endParaRPr>
            </a:p>
          </p:txBody>
        </p:sp>
      </p:grpSp>
      <p:pic>
        <p:nvPicPr>
          <p:cNvPr id="26" name="Picture 25" descr="Sabin_Letterhead_1"/>
          <p:cNvPicPr/>
          <p:nvPr/>
        </p:nvPicPr>
        <p:blipFill>
          <a:blip r:embed="rId16"/>
          <a:srcRect l="5271" t="3782" r="69647" b="88727"/>
          <a:stretch>
            <a:fillRect/>
          </a:stretch>
        </p:blipFill>
        <p:spPr bwMode="auto">
          <a:xfrm>
            <a:off x="5791200" y="1447800"/>
            <a:ext cx="1905000" cy="914400"/>
          </a:xfrm>
          <a:prstGeom prst="rect">
            <a:avLst/>
          </a:prstGeom>
          <a:solidFill>
            <a:schemeClr val="bg1"/>
          </a:solidFill>
          <a:ln w="349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5" t="8490" r="22021" b="12695"/>
          <a:stretch>
            <a:fillRect/>
          </a:stretch>
        </p:blipFill>
        <p:spPr bwMode="auto">
          <a:xfrm>
            <a:off x="17943" y="1066800"/>
            <a:ext cx="1632941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43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 </a:t>
            </a:r>
          </a:p>
        </p:txBody>
      </p:sp>
      <p:pic>
        <p:nvPicPr>
          <p:cNvPr id="95235" name="Picture 3" descr="CID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4038600"/>
            <a:ext cx="4346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 descr="CIMG02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410200" y="3048000"/>
            <a:ext cx="3352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latin typeface="+mn-lt"/>
                <a:ea typeface="+mn-ea"/>
              </a:rPr>
              <a:t>Americaninhas, Brazil</a:t>
            </a:r>
          </a:p>
        </p:txBody>
      </p:sp>
      <p:pic>
        <p:nvPicPr>
          <p:cNvPr id="95238" name="Picture 6" descr="brazil-geop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"/>
            <a:ext cx="28194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3" descr="HHVI FIOCRUZ team in Brazil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7772400" cy="1143000"/>
          </a:xfrm>
          <a:solidFill>
            <a:srgbClr val="FFFFFF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4400" b="1" u="sng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Human Filariases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7772400" cy="4114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i="1" u="sng" dirty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>
                <a:solidFill>
                  <a:srgbClr val="800000"/>
                </a:solidFill>
                <a:latin typeface="Georgia" charset="0"/>
              </a:rPr>
              <a:t>Lymphatic </a:t>
            </a:r>
            <a:r>
              <a:rPr lang="en-US" b="1" dirty="0" err="1">
                <a:solidFill>
                  <a:srgbClr val="800000"/>
                </a:solidFill>
                <a:latin typeface="Georgia" charset="0"/>
              </a:rPr>
              <a:t>filariasis</a:t>
            </a:r>
            <a:r>
              <a:rPr lang="en-US" b="1" dirty="0">
                <a:solidFill>
                  <a:srgbClr val="800000"/>
                </a:solidFill>
                <a:latin typeface="Georgia" charset="0"/>
              </a:rPr>
              <a:t> (LF)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>
                <a:solidFill>
                  <a:schemeClr val="tx2"/>
                </a:solidFill>
                <a:latin typeface="Georgia" charset="0"/>
              </a:rPr>
              <a:t>Onchocerciasis</a:t>
            </a:r>
            <a:r>
              <a:rPr lang="en-US" dirty="0">
                <a:solidFill>
                  <a:schemeClr val="tx2"/>
                </a:solidFill>
                <a:latin typeface="Georgia" charset="0"/>
              </a:rPr>
              <a:t> (</a:t>
            </a:r>
            <a:r>
              <a:rPr lang="ja-JP" altLang="en-US" dirty="0">
                <a:solidFill>
                  <a:schemeClr val="tx2"/>
                </a:solidFill>
                <a:latin typeface="Georgia" charset="0"/>
              </a:rPr>
              <a:t>“</a:t>
            </a:r>
            <a:r>
              <a:rPr lang="en-US" dirty="0">
                <a:solidFill>
                  <a:schemeClr val="tx2"/>
                </a:solidFill>
                <a:latin typeface="Georgia" charset="0"/>
              </a:rPr>
              <a:t>River Blindness</a:t>
            </a:r>
            <a:r>
              <a:rPr lang="ja-JP" altLang="en-US" dirty="0">
                <a:solidFill>
                  <a:schemeClr val="tx2"/>
                </a:solidFill>
                <a:latin typeface="Georgia" charset="0"/>
              </a:rPr>
              <a:t>”</a:t>
            </a:r>
            <a:r>
              <a:rPr lang="en-US" dirty="0">
                <a:solidFill>
                  <a:schemeClr val="tx2"/>
                </a:solidFill>
                <a:latin typeface="Georgia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>
                <a:solidFill>
                  <a:schemeClr val="tx2"/>
                </a:solidFill>
                <a:latin typeface="Georgia" charset="0"/>
              </a:rPr>
              <a:t>Loiasis</a:t>
            </a:r>
            <a:r>
              <a:rPr lang="en-US" dirty="0">
                <a:solidFill>
                  <a:schemeClr val="tx2"/>
                </a:solidFill>
                <a:latin typeface="Georgia" charset="0"/>
              </a:rPr>
              <a:t> (African eye worm disease)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>
                <a:solidFill>
                  <a:schemeClr val="tx2"/>
                </a:solidFill>
                <a:latin typeface="Georgia" charset="0"/>
              </a:rPr>
              <a:t>Dracunculiasis</a:t>
            </a:r>
            <a:r>
              <a:rPr lang="en-US" dirty="0">
                <a:solidFill>
                  <a:schemeClr val="tx2"/>
                </a:solidFill>
                <a:latin typeface="Georgia" charset="0"/>
              </a:rPr>
              <a:t> (Guinea worm infection)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tx2"/>
              </a:solidFill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1524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Lymphatic </a:t>
            </a:r>
            <a:r>
              <a:rPr lang="en-US" sz="3100" b="1" u="sng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Filariasis</a:t>
            </a:r>
            <a:r>
              <a:rPr lang="en-US" sz="4900" b="1" dirty="0" smtClean="0">
                <a:solidFill>
                  <a:schemeClr val="tx1"/>
                </a:solidFill>
                <a:ea typeface="+mj-ea"/>
                <a:cs typeface="+mj-cs"/>
              </a:rPr>
              <a:t/>
            </a:r>
            <a:br>
              <a:rPr lang="en-US" sz="4900" b="1" dirty="0" smtClean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en-US" sz="2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120 million cases</a:t>
            </a:r>
            <a:br>
              <a:rPr lang="en-US" sz="2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6 million DALYs</a:t>
            </a:r>
            <a:br>
              <a:rPr lang="en-US" sz="2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&gt;$2 billion in lost productivity</a:t>
            </a:r>
          </a:p>
        </p:txBody>
      </p:sp>
      <p:sp>
        <p:nvSpPr>
          <p:cNvPr id="109570" name="Text Box 9"/>
          <p:cNvSpPr txBox="1">
            <a:spLocks noChangeArrowheads="1"/>
          </p:cNvSpPr>
          <p:nvPr/>
        </p:nvSpPr>
        <p:spPr bwMode="auto">
          <a:xfrm>
            <a:off x="2895600" y="6350000"/>
            <a:ext cx="3787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Gill Sans MT" charset="0"/>
              </a:rPr>
              <a:t>1 billion at risk in 83 countries</a:t>
            </a:r>
            <a:r>
              <a:rPr lang="en-US" sz="3200">
                <a:latin typeface="Gill Sans MT" charset="0"/>
              </a:rPr>
              <a:t> </a:t>
            </a:r>
          </a:p>
        </p:txBody>
      </p:sp>
      <p:pic>
        <p:nvPicPr>
          <p:cNvPr id="1095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344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0" y="6553200"/>
            <a:ext cx="2209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latin typeface="+mn-lt"/>
              </a:rPr>
              <a:t>Hopkins, NEJM 2013</a:t>
            </a:r>
          </a:p>
        </p:txBody>
      </p:sp>
    </p:spTree>
    <p:extLst>
      <p:ext uri="{BB962C8B-B14F-4D97-AF65-F5344CB8AC3E}">
        <p14:creationId xmlns:p14="http://schemas.microsoft.com/office/powerpoint/2010/main" val="93826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z="3200" b="1" u="sng">
                <a:solidFill>
                  <a:schemeClr val="accent1"/>
                </a:solidFill>
                <a:latin typeface="Trebuchet MS" charset="0"/>
              </a:rPr>
              <a:t>Lymphatic Filariasis</a:t>
            </a:r>
            <a:r>
              <a:rPr lang="en-US" sz="3200" b="1" i="1">
                <a:solidFill>
                  <a:schemeClr val="accent1"/>
                </a:solidFill>
                <a:latin typeface="Trebuchet MS" charset="0"/>
              </a:rPr>
              <a:t> </a:t>
            </a:r>
            <a:r>
              <a:rPr lang="en-US" sz="3200" b="1">
                <a:solidFill>
                  <a:schemeClr val="accent1"/>
                </a:solidFill>
                <a:latin typeface="Trebuchet MS" charset="0"/>
              </a:rPr>
              <a:t>(LF)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534400" cy="5029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tx2"/>
                </a:solidFill>
                <a:latin typeface="Georgia" charset="0"/>
              </a:rPr>
              <a:t>Causative agents of LF: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b="1" dirty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 i="1" dirty="0" err="1">
                <a:solidFill>
                  <a:schemeClr val="tx2"/>
                </a:solidFill>
                <a:latin typeface="Georgia" charset="0"/>
              </a:rPr>
              <a:t>Wuchereria</a:t>
            </a:r>
            <a:r>
              <a:rPr lang="en-US" sz="2400" b="1" i="1" dirty="0">
                <a:solidFill>
                  <a:schemeClr val="tx2"/>
                </a:solidFill>
                <a:latin typeface="Georgia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latin typeface="Georgia" charset="0"/>
              </a:rPr>
              <a:t>bancrofti</a:t>
            </a:r>
            <a:endParaRPr lang="en-US" sz="2400" b="1" i="1" dirty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i="1" dirty="0" err="1">
                <a:solidFill>
                  <a:schemeClr val="tx2"/>
                </a:solidFill>
                <a:latin typeface="Georgia" charset="0"/>
              </a:rPr>
              <a:t>Brugia</a:t>
            </a:r>
            <a:r>
              <a:rPr lang="en-US" sz="2400" i="1" dirty="0">
                <a:solidFill>
                  <a:schemeClr val="tx2"/>
                </a:solidFill>
                <a:latin typeface="Georgia" charset="0"/>
              </a:rPr>
              <a:t> </a:t>
            </a:r>
            <a:r>
              <a:rPr lang="en-US" sz="2400" i="1" dirty="0" err="1">
                <a:solidFill>
                  <a:schemeClr val="tx2"/>
                </a:solidFill>
                <a:latin typeface="Georgia" charset="0"/>
              </a:rPr>
              <a:t>malayi</a:t>
            </a:r>
            <a:r>
              <a:rPr lang="en-US" sz="2400" i="1" dirty="0">
                <a:solidFill>
                  <a:schemeClr val="tx2"/>
                </a:solidFill>
                <a:latin typeface="Georgia" charset="0"/>
              </a:rPr>
              <a:t>; </a:t>
            </a:r>
            <a:r>
              <a:rPr lang="en-US" sz="2400" i="1" dirty="0" err="1">
                <a:solidFill>
                  <a:schemeClr val="tx2"/>
                </a:solidFill>
                <a:latin typeface="Georgia" charset="0"/>
              </a:rPr>
              <a:t>Brugia</a:t>
            </a:r>
            <a:r>
              <a:rPr lang="en-US" sz="2400" i="1" dirty="0">
                <a:solidFill>
                  <a:schemeClr val="tx2"/>
                </a:solidFill>
                <a:latin typeface="Georgia" charset="0"/>
              </a:rPr>
              <a:t> </a:t>
            </a:r>
            <a:r>
              <a:rPr lang="en-US" sz="2400" i="1" dirty="0" err="1">
                <a:solidFill>
                  <a:schemeClr val="tx2"/>
                </a:solidFill>
                <a:latin typeface="Georgia" charset="0"/>
              </a:rPr>
              <a:t>timori</a:t>
            </a:r>
            <a:endParaRPr lang="en-US" sz="2400" i="1" dirty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tx2"/>
                </a:solidFill>
                <a:latin typeface="Georgia" charset="0"/>
              </a:rPr>
              <a:t>Mosquito-transmitted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tx2"/>
                </a:solidFill>
                <a:latin typeface="Georgia" charset="0"/>
              </a:rPr>
              <a:t>120 million people infected, 90% with </a:t>
            </a:r>
            <a:r>
              <a:rPr lang="en-US" sz="2400" i="1" dirty="0">
                <a:solidFill>
                  <a:schemeClr val="tx2"/>
                </a:solidFill>
                <a:latin typeface="Georgia" charset="0"/>
              </a:rPr>
              <a:t>W. </a:t>
            </a:r>
            <a:r>
              <a:rPr lang="en-US" sz="2400" i="1" dirty="0" err="1">
                <a:solidFill>
                  <a:schemeClr val="tx2"/>
                </a:solidFill>
                <a:latin typeface="Georgia" charset="0"/>
              </a:rPr>
              <a:t>bancrofti</a:t>
            </a:r>
            <a:endParaRPr lang="en-US" sz="2400" i="1" dirty="0">
              <a:solidFill>
                <a:schemeClr val="tx2"/>
              </a:solidFill>
              <a:latin typeface="Georgia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solidFill>
                  <a:schemeClr val="tx2"/>
                </a:solidFill>
                <a:latin typeface="Georgia" charset="0"/>
              </a:rPr>
              <a:t>43 million with swelling of limbs or breasts (</a:t>
            </a:r>
            <a:r>
              <a:rPr lang="en-US" sz="2200" dirty="0" err="1">
                <a:solidFill>
                  <a:schemeClr val="tx2"/>
                </a:solidFill>
                <a:latin typeface="Georgia" charset="0"/>
              </a:rPr>
              <a:t>lymphoedema</a:t>
            </a:r>
            <a:r>
              <a:rPr lang="en-US" sz="2200" dirty="0">
                <a:solidFill>
                  <a:schemeClr val="tx2"/>
                </a:solidFill>
                <a:latin typeface="Georgia" charset="0"/>
              </a:rPr>
              <a:t>) and genitals (</a:t>
            </a:r>
            <a:r>
              <a:rPr lang="en-US" sz="2200" dirty="0" err="1">
                <a:solidFill>
                  <a:schemeClr val="tx2"/>
                </a:solidFill>
                <a:latin typeface="Georgia" charset="0"/>
              </a:rPr>
              <a:t>hydrocoele</a:t>
            </a:r>
            <a:r>
              <a:rPr lang="en-US" sz="2200" dirty="0">
                <a:solidFill>
                  <a:schemeClr val="tx2"/>
                </a:solidFill>
                <a:latin typeface="Georgia" charset="0"/>
              </a:rPr>
              <a:t>) and the more chronic state – elephantiasis – skin enormously thickened, rough, hard and fissured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tx2"/>
                </a:solidFill>
                <a:latin typeface="Georgia" charset="0"/>
              </a:rPr>
              <a:t>Children acquire disease early, blighted for life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solidFill>
                <a:schemeClr val="tx2"/>
              </a:solidFill>
              <a:latin typeface="Georgia" charset="0"/>
            </a:endParaRPr>
          </a:p>
        </p:txBody>
      </p:sp>
      <p:pic>
        <p:nvPicPr>
          <p:cNvPr id="4" name="Picture 10" descr="W03868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10" y="838200"/>
            <a:ext cx="27053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71438"/>
            <a:ext cx="5033962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03800"/>
            <a:ext cx="19050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Worms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8" indent="-514350" eaLnBrk="1" hangingPunct="1">
              <a:buClrTx/>
              <a:buFont typeface="Trebuchet MS" charset="0"/>
              <a:buAutoNum type="arabicPeriod" startAt="2"/>
            </a:pPr>
            <a:r>
              <a:rPr lang="en-US" b="1" dirty="0">
                <a:latin typeface="Georgia" charset="0"/>
              </a:rPr>
              <a:t>Tapeworms (</a:t>
            </a:r>
            <a:r>
              <a:rPr lang="en-US" b="1" dirty="0" err="1">
                <a:latin typeface="Georgia" charset="0"/>
              </a:rPr>
              <a:t>Cestodes</a:t>
            </a:r>
            <a:r>
              <a:rPr lang="en-US" b="1" dirty="0">
                <a:latin typeface="Georgia" charset="0"/>
              </a:rPr>
              <a:t>):</a:t>
            </a:r>
          </a:p>
          <a:p>
            <a:pPr marL="915988" lvl="1" indent="-514350" eaLnBrk="1" hangingPunct="1">
              <a:buFont typeface="Trebuchet MS" charset="0"/>
              <a:buAutoNum type="alphaLcParenR"/>
            </a:pPr>
            <a:r>
              <a:rPr lang="en-US" u="sng" dirty="0">
                <a:latin typeface="Georgia" charset="0"/>
              </a:rPr>
              <a:t>Adult worms</a:t>
            </a:r>
            <a:r>
              <a:rPr lang="en-US" dirty="0">
                <a:latin typeface="Georgia" charset="0"/>
              </a:rPr>
              <a:t>:</a:t>
            </a:r>
          </a:p>
          <a:p>
            <a:pPr marL="1436688" lvl="3" indent="-514350" eaLnBrk="1" hangingPunct="1"/>
            <a:r>
              <a:rPr lang="en-US" i="1" dirty="0" err="1">
                <a:latin typeface="Georgia" charset="0"/>
              </a:rPr>
              <a:t>Taenia</a:t>
            </a:r>
            <a:r>
              <a:rPr lang="en-US" dirty="0">
                <a:latin typeface="Georgia" charset="0"/>
              </a:rPr>
              <a:t> (pork = </a:t>
            </a:r>
            <a:r>
              <a:rPr lang="en-US" dirty="0" err="1">
                <a:latin typeface="Georgia" charset="0"/>
              </a:rPr>
              <a:t>solium</a:t>
            </a:r>
            <a:r>
              <a:rPr lang="en-US" dirty="0">
                <a:latin typeface="Georgia" charset="0"/>
              </a:rPr>
              <a:t>, beef = </a:t>
            </a:r>
            <a:r>
              <a:rPr lang="en-US" dirty="0" err="1">
                <a:latin typeface="Georgia" charset="0"/>
              </a:rPr>
              <a:t>saginata</a:t>
            </a:r>
            <a:r>
              <a:rPr lang="en-US" dirty="0">
                <a:latin typeface="Georgia" charset="0"/>
              </a:rPr>
              <a:t>)</a:t>
            </a:r>
          </a:p>
          <a:p>
            <a:pPr marL="1436688" lvl="3" indent="-514350" eaLnBrk="1" hangingPunct="1"/>
            <a:r>
              <a:rPr lang="en-US" i="1" dirty="0" err="1">
                <a:latin typeface="Georgia" charset="0"/>
              </a:rPr>
              <a:t>Diphyllobothrium</a:t>
            </a:r>
            <a:r>
              <a:rPr lang="en-US" i="1" dirty="0">
                <a:latin typeface="Georgia" charset="0"/>
              </a:rPr>
              <a:t> </a:t>
            </a:r>
            <a:r>
              <a:rPr lang="en-US" dirty="0">
                <a:latin typeface="Georgia" charset="0"/>
              </a:rPr>
              <a:t>(fish)</a:t>
            </a:r>
          </a:p>
          <a:p>
            <a:pPr marL="1436688" lvl="3" indent="-514350" eaLnBrk="1" hangingPunct="1"/>
            <a:endParaRPr lang="en-US" dirty="0">
              <a:latin typeface="Georgia" charset="0"/>
            </a:endParaRPr>
          </a:p>
          <a:p>
            <a:pPr marL="915988" lvl="1" indent="-514350" eaLnBrk="1" hangingPunct="1">
              <a:buFont typeface="Trebuchet MS" charset="0"/>
              <a:buAutoNum type="alphaLcParenR"/>
            </a:pPr>
            <a:r>
              <a:rPr lang="en-US" u="sng" dirty="0">
                <a:latin typeface="Georgia" charset="0"/>
              </a:rPr>
              <a:t>Larvae</a:t>
            </a:r>
            <a:r>
              <a:rPr lang="en-US" dirty="0">
                <a:latin typeface="Georgia" charset="0"/>
              </a:rPr>
              <a:t>:</a:t>
            </a:r>
          </a:p>
          <a:p>
            <a:pPr marL="1436688" lvl="3" indent="-514350" eaLnBrk="1" hangingPunct="1"/>
            <a:r>
              <a:rPr lang="en-US" i="1" dirty="0" err="1">
                <a:latin typeface="Georgia" charset="0"/>
              </a:rPr>
              <a:t>Taenia</a:t>
            </a:r>
            <a:r>
              <a:rPr lang="en-US" i="1" dirty="0">
                <a:latin typeface="Georgia" charset="0"/>
              </a:rPr>
              <a:t> </a:t>
            </a:r>
            <a:r>
              <a:rPr lang="en-US" i="1" dirty="0" err="1">
                <a:latin typeface="Georgia" charset="0"/>
              </a:rPr>
              <a:t>solium</a:t>
            </a:r>
            <a:r>
              <a:rPr lang="en-US" i="1" dirty="0">
                <a:latin typeface="Georgia" charset="0"/>
              </a:rPr>
              <a:t> </a:t>
            </a:r>
            <a:r>
              <a:rPr lang="en-US" dirty="0">
                <a:latin typeface="Georgia" charset="0"/>
              </a:rPr>
              <a:t>– </a:t>
            </a:r>
            <a:r>
              <a:rPr lang="en-US" dirty="0" err="1">
                <a:latin typeface="Georgia" charset="0"/>
              </a:rPr>
              <a:t>neurocysticercosis</a:t>
            </a:r>
            <a:r>
              <a:rPr lang="en-US" dirty="0">
                <a:latin typeface="Georgia" charset="0"/>
              </a:rPr>
              <a:t> (SEIZURES)</a:t>
            </a:r>
          </a:p>
          <a:p>
            <a:pPr marL="1436688" lvl="3" indent="-514350" eaLnBrk="1" hangingPunct="1"/>
            <a:r>
              <a:rPr lang="en-US" i="1" dirty="0" err="1">
                <a:latin typeface="Georgia" charset="0"/>
              </a:rPr>
              <a:t>Echinococcus</a:t>
            </a:r>
            <a:r>
              <a:rPr lang="en-US" dirty="0">
                <a:latin typeface="Georgia" charset="0"/>
              </a:rPr>
              <a:t> – </a:t>
            </a:r>
            <a:r>
              <a:rPr lang="en-US" dirty="0" err="1">
                <a:latin typeface="Georgia" charset="0"/>
              </a:rPr>
              <a:t>hydatid</a:t>
            </a:r>
            <a:r>
              <a:rPr lang="en-US" dirty="0">
                <a:latin typeface="Georgia" charset="0"/>
              </a:rPr>
              <a:t> cysts in liver and/or lung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u="sng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Lymphatic filariasis</a:t>
            </a:r>
            <a:r>
              <a:rPr lang="en-US" sz="3600" b="1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– </a:t>
            </a:r>
            <a:r>
              <a:rPr lang="en-US" sz="3600" b="1" u="sng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Pathology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648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  <a:latin typeface="Georgia" charset="0"/>
              </a:rPr>
              <a:t>Asymptomatic to irreversible </a:t>
            </a:r>
            <a:r>
              <a:rPr lang="en-US" b="1">
                <a:solidFill>
                  <a:schemeClr val="tx2"/>
                </a:solidFill>
                <a:latin typeface="Georgia" charset="0"/>
              </a:rPr>
              <a:t>lymphedema</a:t>
            </a:r>
            <a:r>
              <a:rPr lang="en-US">
                <a:solidFill>
                  <a:schemeClr val="tx2"/>
                </a:solidFill>
                <a:latin typeface="Georgia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  <a:latin typeface="Georgia" charset="0"/>
              </a:rPr>
              <a:t>Often asymptomatic microfilaremia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  <a:latin typeface="Georgia" charset="0"/>
              </a:rPr>
              <a:t>Acute lymphangitis and lymphadenitis: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  <a:latin typeface="Georgia" charset="0"/>
              </a:rPr>
              <a:t>Especially in young</a:t>
            </a:r>
          </a:p>
          <a:p>
            <a:pPr eaLnBrk="1" hangingPunct="1"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  <a:latin typeface="Georgia" charset="0"/>
              </a:rPr>
              <a:t>Tropical Pulmonary Eosinophilia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  <a:latin typeface="Georgia" charset="0"/>
              </a:rPr>
              <a:t>Young men</a:t>
            </a:r>
          </a:p>
          <a:p>
            <a:pPr eaLnBrk="1" hangingPunct="1">
              <a:lnSpc>
                <a:spcPct val="90000"/>
              </a:lnSpc>
            </a:pPr>
            <a:endParaRPr lang="en-US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  <a:latin typeface="Georgia" charset="0"/>
              </a:rPr>
              <a:t>Chronic lymphatic dysfunction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  <a:latin typeface="Georgia" charset="0"/>
              </a:rPr>
              <a:t>Lymphedema and elephantiasis –lower extremities, breast, genitalia, other locations</a:t>
            </a:r>
          </a:p>
          <a:p>
            <a:pPr eaLnBrk="1" hangingPunct="1"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  <a:latin typeface="Georgia" charset="0"/>
              </a:rPr>
              <a:t>Hydrocoele</a:t>
            </a:r>
            <a:r>
              <a:rPr lang="en-US">
                <a:solidFill>
                  <a:schemeClr val="tx2"/>
                </a:solidFill>
                <a:latin typeface="Georgia" charset="0"/>
              </a:rPr>
              <a:t> and scrotal elephantiasis</a:t>
            </a:r>
          </a:p>
          <a:p>
            <a:pPr eaLnBrk="1" hangingPunct="1">
              <a:lnSpc>
                <a:spcPct val="90000"/>
              </a:lnSpc>
            </a:pPr>
            <a:endParaRPr lang="en-US">
              <a:solidFill>
                <a:schemeClr val="tx2"/>
              </a:solidFill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339975" y="711200"/>
            <a:ext cx="4822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>
                <a:solidFill>
                  <a:schemeClr val="tx2"/>
                </a:solidFill>
                <a:latin typeface="+mj-lt"/>
                <a:ea typeface="+mn-ea"/>
              </a:rPr>
              <a:t>Late Stage Elephantiasis</a:t>
            </a: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228600" y="1524000"/>
          <a:ext cx="6718300" cy="438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Image" r:id="rId3" imgW="8558730" imgH="5587302" progId="Photoshop.Image.6">
                  <p:embed/>
                </p:oleObj>
              </mc:Choice>
              <mc:Fallback>
                <p:oleObj name="Image" r:id="rId3" imgW="8558730" imgH="5587302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0"/>
                        <a:ext cx="6718300" cy="438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197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0" y="0"/>
            <a:ext cx="8839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304800" y="0"/>
            <a:ext cx="8839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2400" b="1">
                <a:solidFill>
                  <a:schemeClr val="bg1"/>
                </a:solidFill>
              </a:rPr>
              <a:t>“</a:t>
            </a:r>
            <a:r>
              <a:rPr lang="en-US" altLang="ja-JP" sz="2400" b="1">
                <a:solidFill>
                  <a:schemeClr val="bg1"/>
                </a:solidFill>
              </a:rPr>
              <a:t>It</a:t>
            </a:r>
            <a:r>
              <a:rPr lang="ja-JP" altLang="en-US" sz="2400" b="1">
                <a:solidFill>
                  <a:schemeClr val="bg1"/>
                </a:solidFill>
              </a:rPr>
              <a:t>’</a:t>
            </a:r>
            <a:r>
              <a:rPr lang="en-US" altLang="ja-JP" sz="2400" b="1">
                <a:solidFill>
                  <a:schemeClr val="bg1"/>
                </a:solidFill>
              </a:rPr>
              <a:t>s quite a problem for me when I have to stand at work for long periods.</a:t>
            </a:r>
            <a:r>
              <a:rPr lang="ja-JP" altLang="en-US" sz="2400" b="1">
                <a:solidFill>
                  <a:schemeClr val="bg1"/>
                </a:solidFill>
              </a:rPr>
              <a:t>”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106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7200"/>
            <a:ext cx="16002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970417"/>
      </p:ext>
    </p:extLst>
  </p:cSld>
  <p:clrMapOvr>
    <a:masterClrMapping/>
  </p:clrMapOvr>
  <p:transition xmlns:p14="http://schemas.microsoft.com/office/powerpoint/2010/main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ghana_hydrocele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087813" cy="6248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1905000" y="609600"/>
            <a:ext cx="9906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5029200" y="1981200"/>
            <a:ext cx="3505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600" b="1"/>
              <a:t>“</a:t>
            </a:r>
            <a:r>
              <a:rPr lang="en-US" sz="3600" b="1"/>
              <a:t>People make fun of me.</a:t>
            </a:r>
            <a:r>
              <a:rPr lang="en-US" sz="2400"/>
              <a:t> </a:t>
            </a:r>
            <a:r>
              <a:rPr lang="ja-JP" altLang="en-US" sz="2400"/>
              <a:t>“</a:t>
            </a:r>
            <a:endParaRPr lang="en-US" sz="2400"/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40375"/>
            <a:ext cx="16002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u="sng">
                <a:latin typeface="Trebuchet MS" charset="0"/>
              </a:rPr>
              <a:t>Lymphatic filariasis</a:t>
            </a:r>
            <a:r>
              <a:rPr lang="en-US" sz="3200" b="1">
                <a:latin typeface="Trebuchet MS" charset="0"/>
              </a:rPr>
              <a:t>: </a:t>
            </a:r>
            <a:r>
              <a:rPr lang="en-US" sz="3200" b="1" u="sng">
                <a:latin typeface="Trebuchet MS" charset="0"/>
              </a:rPr>
              <a:t>Diagnosis</a:t>
            </a:r>
          </a:p>
        </p:txBody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915400" cy="5029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u="sng" dirty="0">
                <a:solidFill>
                  <a:schemeClr val="tx2"/>
                </a:solidFill>
                <a:latin typeface="Georgia" charset="0"/>
              </a:rPr>
              <a:t>Clinical suspicion</a:t>
            </a:r>
            <a:r>
              <a:rPr lang="en-US" sz="2400" dirty="0">
                <a:solidFill>
                  <a:schemeClr val="tx2"/>
                </a:solidFill>
                <a:latin typeface="Georgia" charset="0"/>
              </a:rPr>
              <a:t>: endemic region, &gt; 10 </a:t>
            </a:r>
            <a:r>
              <a:rPr lang="en-US" sz="2400" dirty="0" err="1">
                <a:solidFill>
                  <a:schemeClr val="tx2"/>
                </a:solidFill>
                <a:latin typeface="Georgia" charset="0"/>
              </a:rPr>
              <a:t>yrs</a:t>
            </a:r>
            <a:r>
              <a:rPr lang="en-US" sz="2400" dirty="0">
                <a:solidFill>
                  <a:schemeClr val="tx2"/>
                </a:solidFill>
                <a:latin typeface="Georgia" charset="0"/>
              </a:rPr>
              <a:t> old, with lymphedema of the extremities/genitalia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tx2"/>
                </a:solidFill>
                <a:latin typeface="Georgia" charset="0"/>
              </a:rPr>
              <a:t>Microfilariae on </a:t>
            </a:r>
            <a:r>
              <a:rPr lang="en-US" sz="2400" u="sng" dirty="0">
                <a:solidFill>
                  <a:schemeClr val="tx2"/>
                </a:solidFill>
                <a:latin typeface="Georgia" charset="0"/>
              </a:rPr>
              <a:t>thick blood smear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solidFill>
                  <a:schemeClr val="tx2"/>
                </a:solidFill>
                <a:latin typeface="Georgia" charset="0"/>
              </a:rPr>
              <a:t>Blood collection at night – </a:t>
            </a:r>
            <a:r>
              <a:rPr lang="en-US" sz="2200" i="1" dirty="0">
                <a:solidFill>
                  <a:schemeClr val="tx2"/>
                </a:solidFill>
                <a:latin typeface="Georgia" charset="0"/>
              </a:rPr>
              <a:t>W. </a:t>
            </a:r>
            <a:r>
              <a:rPr lang="en-US" sz="2200" i="1" dirty="0" err="1">
                <a:solidFill>
                  <a:schemeClr val="tx2"/>
                </a:solidFill>
                <a:latin typeface="Georgia" charset="0"/>
              </a:rPr>
              <a:t>bancrofti</a:t>
            </a:r>
            <a:r>
              <a:rPr lang="en-US" sz="2200" dirty="0">
                <a:solidFill>
                  <a:schemeClr val="tx2"/>
                </a:solidFill>
                <a:latin typeface="Georgia" charset="0"/>
              </a:rPr>
              <a:t> and </a:t>
            </a:r>
            <a:r>
              <a:rPr lang="en-US" sz="2200" i="1" dirty="0">
                <a:solidFill>
                  <a:schemeClr val="tx2"/>
                </a:solidFill>
                <a:latin typeface="Georgia" charset="0"/>
              </a:rPr>
              <a:t>B. </a:t>
            </a:r>
            <a:r>
              <a:rPr lang="en-US" sz="2200" i="1" dirty="0" err="1">
                <a:solidFill>
                  <a:schemeClr val="tx2"/>
                </a:solidFill>
                <a:latin typeface="Georgia" charset="0"/>
              </a:rPr>
              <a:t>malayi</a:t>
            </a:r>
            <a:r>
              <a:rPr lang="en-US" sz="2200" dirty="0">
                <a:solidFill>
                  <a:schemeClr val="tx2"/>
                </a:solidFill>
                <a:latin typeface="Georgia" charset="0"/>
              </a:rPr>
              <a:t> release mf at night</a:t>
            </a:r>
            <a:endParaRPr lang="en-US" sz="2200" b="1" dirty="0">
              <a:solidFill>
                <a:srgbClr val="800000"/>
              </a:solidFill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u="sng" dirty="0">
                <a:solidFill>
                  <a:schemeClr val="tx2"/>
                </a:solidFill>
                <a:latin typeface="Georgia" charset="0"/>
              </a:rPr>
              <a:t>Antigen detection</a:t>
            </a:r>
            <a:r>
              <a:rPr lang="en-US" sz="2400" dirty="0">
                <a:solidFill>
                  <a:schemeClr val="tx2"/>
                </a:solidFill>
                <a:latin typeface="Georgia" charset="0"/>
              </a:rPr>
              <a:t> in blood – </a:t>
            </a:r>
            <a:r>
              <a:rPr lang="en-US" sz="2400" dirty="0" smtClean="0">
                <a:solidFill>
                  <a:schemeClr val="tx2"/>
                </a:solidFill>
                <a:latin typeface="Georgia" charset="0"/>
              </a:rPr>
              <a:t>rapid test (ICT TEST)</a:t>
            </a:r>
            <a:endParaRPr lang="en-US" sz="2400" dirty="0">
              <a:solidFill>
                <a:schemeClr val="tx2"/>
              </a:solidFill>
              <a:latin typeface="Georgia" charset="0"/>
            </a:endParaRP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200" i="1" dirty="0">
                <a:solidFill>
                  <a:schemeClr val="tx2"/>
                </a:solidFill>
                <a:latin typeface="Georgia" charset="0"/>
              </a:rPr>
              <a:t>W. </a:t>
            </a:r>
            <a:r>
              <a:rPr lang="en-US" sz="2200" i="1" dirty="0" err="1">
                <a:solidFill>
                  <a:schemeClr val="tx2"/>
                </a:solidFill>
                <a:latin typeface="Georgia" charset="0"/>
              </a:rPr>
              <a:t>bancrofti</a:t>
            </a:r>
            <a:r>
              <a:rPr lang="en-US" sz="2200" dirty="0">
                <a:solidFill>
                  <a:schemeClr val="tx2"/>
                </a:solidFill>
                <a:latin typeface="Georgia" charset="0"/>
              </a:rPr>
              <a:t> only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400" u="sng" dirty="0">
                <a:solidFill>
                  <a:schemeClr val="tx2"/>
                </a:solidFill>
                <a:latin typeface="Georgia" charset="0"/>
              </a:rPr>
              <a:t>Serology</a:t>
            </a:r>
            <a:r>
              <a:rPr lang="en-US" sz="2400" dirty="0">
                <a:solidFill>
                  <a:schemeClr val="tx2"/>
                </a:solidFill>
                <a:latin typeface="Georgia" charset="0"/>
              </a:rPr>
              <a:t>: cross-reactivity with other helminths</a:t>
            </a:r>
            <a:endParaRPr lang="en-US" sz="2400" u="sng" dirty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u="sng" dirty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u="sng" dirty="0">
                <a:solidFill>
                  <a:schemeClr val="tx2"/>
                </a:solidFill>
                <a:latin typeface="Georgia" charset="0"/>
              </a:rPr>
              <a:t>Ultrasound</a:t>
            </a:r>
            <a:r>
              <a:rPr lang="en-US" sz="2400" dirty="0">
                <a:solidFill>
                  <a:schemeClr val="tx2"/>
                </a:solidFill>
                <a:latin typeface="Georgia" charset="0"/>
              </a:rPr>
              <a:t> imaging of lymph nodes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solidFill>
                  <a:schemeClr val="tx2"/>
                </a:solidFill>
                <a:latin typeface="Georgia" charset="0"/>
              </a:rPr>
              <a:t>Adult worm </a:t>
            </a:r>
            <a:r>
              <a:rPr lang="ja-JP" altLang="en-US" sz="2200" dirty="0">
                <a:solidFill>
                  <a:schemeClr val="tx2"/>
                </a:solidFill>
                <a:latin typeface="Georgia" charset="0"/>
              </a:rPr>
              <a:t>“</a:t>
            </a:r>
            <a:r>
              <a:rPr lang="en-US" altLang="ja-JP" sz="2200" dirty="0">
                <a:solidFill>
                  <a:schemeClr val="tx2"/>
                </a:solidFill>
                <a:latin typeface="Georgia" charset="0"/>
              </a:rPr>
              <a:t>nests</a:t>
            </a:r>
            <a:r>
              <a:rPr lang="ja-JP" altLang="en-US" sz="2200" dirty="0">
                <a:solidFill>
                  <a:schemeClr val="tx2"/>
                </a:solidFill>
                <a:latin typeface="Georgia" charset="0"/>
              </a:rPr>
              <a:t>”</a:t>
            </a:r>
            <a:r>
              <a:rPr lang="en-US" altLang="ja-JP" sz="2200" dirty="0">
                <a:solidFill>
                  <a:schemeClr val="tx2"/>
                </a:solidFill>
                <a:latin typeface="Georgia" charset="0"/>
              </a:rPr>
              <a:t> – </a:t>
            </a:r>
            <a:r>
              <a:rPr lang="en-US" altLang="ja-JP" sz="2200" b="1" dirty="0" err="1">
                <a:solidFill>
                  <a:srgbClr val="800000"/>
                </a:solidFill>
                <a:latin typeface="Georgia" charset="0"/>
              </a:rPr>
              <a:t>Filaria</a:t>
            </a:r>
            <a:r>
              <a:rPr lang="en-US" altLang="ja-JP" sz="2200" b="1" dirty="0">
                <a:solidFill>
                  <a:srgbClr val="800000"/>
                </a:solidFill>
                <a:latin typeface="Georgia" charset="0"/>
              </a:rPr>
              <a:t> Dance Sign </a:t>
            </a:r>
            <a:r>
              <a:rPr lang="en-US" altLang="ja-JP" sz="2200" dirty="0">
                <a:solidFill>
                  <a:schemeClr val="tx2"/>
                </a:solidFill>
                <a:latin typeface="Georgia" charset="0"/>
              </a:rPr>
              <a:t>(FDS)</a:t>
            </a:r>
            <a:endParaRPr lang="en-US" sz="2200" dirty="0">
              <a:solidFill>
                <a:schemeClr val="tx2"/>
              </a:solidFill>
              <a:latin typeface="Georgia" charset="0"/>
            </a:endParaRPr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2" y="3421062"/>
            <a:ext cx="1798638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10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3600" b="1" u="sng">
                <a:latin typeface="Trebuchet MS" charset="0"/>
              </a:rPr>
              <a:t>Microfilaria</a:t>
            </a:r>
            <a:r>
              <a:rPr lang="en-US" sz="3600" b="1">
                <a:latin typeface="Trebuchet MS" charset="0"/>
              </a:rPr>
              <a:t> – </a:t>
            </a:r>
            <a:r>
              <a:rPr lang="en-US" sz="3600" b="1" i="1" u="sng">
                <a:solidFill>
                  <a:srgbClr val="008000"/>
                </a:solidFill>
                <a:latin typeface="Trebuchet MS" charset="0"/>
              </a:rPr>
              <a:t>Wuchereria bancrofti</a:t>
            </a:r>
          </a:p>
        </p:txBody>
      </p:sp>
      <p:grpSp>
        <p:nvGrpSpPr>
          <p:cNvPr id="8197" name="Group 7"/>
          <p:cNvGrpSpPr>
            <a:grpSpLocks/>
          </p:cNvGrpSpPr>
          <p:nvPr/>
        </p:nvGrpSpPr>
        <p:grpSpPr bwMode="auto">
          <a:xfrm>
            <a:off x="304800" y="2146300"/>
            <a:ext cx="8793163" cy="3797300"/>
            <a:chOff x="533400" y="1143000"/>
            <a:chExt cx="8793722" cy="3797300"/>
          </a:xfrm>
        </p:grpSpPr>
        <p:graphicFrame>
          <p:nvGraphicFramePr>
            <p:cNvPr id="8194" name="Object 3"/>
            <p:cNvGraphicFramePr>
              <a:graphicFrameLocks noChangeAspect="1"/>
            </p:cNvGraphicFramePr>
            <p:nvPr/>
          </p:nvGraphicFramePr>
          <p:xfrm>
            <a:off x="1820863" y="1143000"/>
            <a:ext cx="5676900" cy="3797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72" name="CorelPhotoPaint.Image.8" r:id="rId4" imgW="3492063" imgH="2336508" progId="CorelPhotoPaint.Image.8">
                    <p:embed/>
                  </p:oleObj>
                </mc:Choice>
                <mc:Fallback>
                  <p:oleObj name="CorelPhotoPaint.Image.8" r:id="rId4" imgW="3492063" imgH="2336508" progId="CorelPhotoPaint.Image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0863" y="1143000"/>
                          <a:ext cx="5676900" cy="3797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98" name="Line 5"/>
            <p:cNvSpPr>
              <a:spLocks noChangeShapeType="1"/>
            </p:cNvSpPr>
            <p:nvPr/>
          </p:nvSpPr>
          <p:spPr bwMode="auto">
            <a:xfrm flipH="1">
              <a:off x="6019800" y="3505200"/>
              <a:ext cx="2133600" cy="8382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Text Box 6"/>
            <p:cNvSpPr txBox="1">
              <a:spLocks noChangeArrowheads="1"/>
            </p:cNvSpPr>
            <p:nvPr/>
          </p:nvSpPr>
          <p:spPr bwMode="auto">
            <a:xfrm>
              <a:off x="7825252" y="3352800"/>
              <a:ext cx="1501870" cy="4619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latin typeface="+mn-lt"/>
                  <a:ea typeface="+mn-ea"/>
                </a:rPr>
                <a:t>anterior</a:t>
              </a:r>
            </a:p>
          </p:txBody>
        </p:sp>
        <p:sp>
          <p:nvSpPr>
            <p:cNvPr id="8200" name="Line 7"/>
            <p:cNvSpPr>
              <a:spLocks noChangeShapeType="1"/>
            </p:cNvSpPr>
            <p:nvPr/>
          </p:nvSpPr>
          <p:spPr bwMode="auto">
            <a:xfrm>
              <a:off x="1600200" y="4648200"/>
              <a:ext cx="1371600" cy="152400"/>
            </a:xfrm>
            <a:prstGeom prst="line">
              <a:avLst/>
            </a:prstGeom>
            <a:noFill/>
            <a:ln w="38100">
              <a:solidFill>
                <a:srgbClr val="0066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 Box 8"/>
            <p:cNvSpPr txBox="1">
              <a:spLocks noChangeArrowheads="1"/>
            </p:cNvSpPr>
            <p:nvPr/>
          </p:nvSpPr>
          <p:spPr bwMode="auto">
            <a:xfrm>
              <a:off x="533400" y="4343400"/>
              <a:ext cx="1662219" cy="4619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latin typeface="+mn-lt"/>
                  <a:ea typeface="+mn-ea"/>
                </a:rPr>
                <a:t>posterior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LF</a:t>
            </a:r>
            <a:r>
              <a:rPr lang="en-US">
                <a:latin typeface="Trebuchet MS" charset="0"/>
              </a:rPr>
              <a:t>: </a:t>
            </a:r>
            <a:r>
              <a:rPr lang="en-US" u="sng">
                <a:latin typeface="Trebuchet MS" charset="0"/>
              </a:rPr>
              <a:t>Treatment</a:t>
            </a:r>
          </a:p>
        </p:txBody>
      </p:sp>
      <p:sp>
        <p:nvSpPr>
          <p:cNvPr id="1034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Georgia" charset="0"/>
            </a:endParaRPr>
          </a:p>
          <a:p>
            <a:pPr eaLnBrk="1" hangingPunct="1"/>
            <a:r>
              <a:rPr lang="en-US" dirty="0">
                <a:latin typeface="Georgia" charset="0"/>
              </a:rPr>
              <a:t>In returned traveler/immigrant: prolonged &amp; repeated treatment</a:t>
            </a:r>
          </a:p>
          <a:p>
            <a:pPr lvl="1" eaLnBrk="1" hangingPunct="1"/>
            <a:r>
              <a:rPr lang="en-US" dirty="0">
                <a:latin typeface="Georgia" charset="0"/>
              </a:rPr>
              <a:t>Attempt to kill adult worm(s) </a:t>
            </a:r>
          </a:p>
        </p:txBody>
      </p:sp>
    </p:spTree>
    <p:extLst>
      <p:ext uri="{BB962C8B-B14F-4D97-AF65-F5344CB8AC3E}">
        <p14:creationId xmlns:p14="http://schemas.microsoft.com/office/powerpoint/2010/main" val="377202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042275" cy="4114800"/>
          </a:xfrm>
        </p:spPr>
        <p:txBody>
          <a:bodyPr/>
          <a:lstStyle/>
          <a:p>
            <a:pPr marL="622300" indent="-514350" eaLnBrk="1" hangingPunct="1">
              <a:lnSpc>
                <a:spcPct val="90000"/>
              </a:lnSpc>
              <a:buFont typeface="Trebuchet MS" charset="0"/>
              <a:buAutoNum type="arabicPeriod"/>
            </a:pPr>
            <a:r>
              <a:rPr lang="en-GB" b="1">
                <a:solidFill>
                  <a:schemeClr val="tx2"/>
                </a:solidFill>
                <a:latin typeface="Georgia" charset="0"/>
              </a:rPr>
              <a:t>Interrupt transmission</a:t>
            </a:r>
          </a:p>
          <a:p>
            <a:pPr lvl="1" eaLnBrk="1" hangingPunct="1">
              <a:lnSpc>
                <a:spcPct val="90000"/>
              </a:lnSpc>
              <a:buSzPct val="70000"/>
              <a:buFont typeface="Wingdings" charset="0"/>
              <a:buChar char="Ø"/>
            </a:pPr>
            <a:r>
              <a:rPr lang="en-GB" sz="2400">
                <a:solidFill>
                  <a:schemeClr val="tx2"/>
                </a:solidFill>
                <a:latin typeface="Georgia" charset="0"/>
              </a:rPr>
              <a:t>Mass treatment of “at risk” population:</a:t>
            </a:r>
          </a:p>
          <a:p>
            <a:pPr lvl="2" eaLnBrk="1" hangingPunct="1">
              <a:lnSpc>
                <a:spcPct val="90000"/>
              </a:lnSpc>
              <a:buSzPct val="70000"/>
              <a:buFont typeface="Wingdings" charset="0"/>
              <a:buChar char="Ø"/>
            </a:pPr>
            <a:r>
              <a:rPr lang="en-US" sz="2200">
                <a:solidFill>
                  <a:schemeClr val="tx2"/>
                </a:solidFill>
                <a:latin typeface="Georgia" charset="0"/>
              </a:rPr>
              <a:t>Single-dose, once-yearly 2-drug regimen for 4-6 yrs  </a:t>
            </a:r>
          </a:p>
          <a:p>
            <a:pPr lvl="2" eaLnBrk="1" hangingPunct="1">
              <a:lnSpc>
                <a:spcPct val="90000"/>
              </a:lnSpc>
              <a:buSzPct val="70000"/>
              <a:buFont typeface="Wingdings" charset="0"/>
              <a:buChar char="Ø"/>
            </a:pPr>
            <a:r>
              <a:rPr lang="en-US" sz="2200">
                <a:solidFill>
                  <a:schemeClr val="tx2"/>
                </a:solidFill>
                <a:latin typeface="Georgia" charset="0"/>
              </a:rPr>
              <a:t>DEC-fortified salt for 1 year</a:t>
            </a:r>
          </a:p>
          <a:p>
            <a:pPr lvl="1" eaLnBrk="1" hangingPunct="1">
              <a:lnSpc>
                <a:spcPct val="90000"/>
              </a:lnSpc>
              <a:buSzPct val="70000"/>
              <a:buFont typeface="Wingdings" charset="0"/>
              <a:buChar char="Ø"/>
            </a:pPr>
            <a:r>
              <a:rPr lang="en-GB" sz="2400">
                <a:solidFill>
                  <a:schemeClr val="tx2"/>
                </a:solidFill>
                <a:latin typeface="Georgia" charset="0"/>
              </a:rPr>
              <a:t>Vector control</a:t>
            </a:r>
          </a:p>
          <a:p>
            <a:pPr lvl="1" eaLnBrk="1" hangingPunct="1">
              <a:lnSpc>
                <a:spcPct val="90000"/>
              </a:lnSpc>
              <a:buSzPct val="70000"/>
              <a:buFont typeface="Wingdings" charset="0"/>
              <a:buChar char="Ø"/>
            </a:pPr>
            <a:r>
              <a:rPr lang="en-GB" sz="2400">
                <a:solidFill>
                  <a:schemeClr val="tx2"/>
                </a:solidFill>
                <a:latin typeface="Georgia" charset="0"/>
              </a:rPr>
              <a:t>Insecticide-treated bednets</a:t>
            </a:r>
          </a:p>
          <a:p>
            <a:pPr lvl="1" eaLnBrk="1" hangingPunct="1">
              <a:lnSpc>
                <a:spcPct val="90000"/>
              </a:lnSpc>
              <a:buSzPct val="70000"/>
              <a:buFont typeface="Wingdings" charset="0"/>
              <a:buChar char="Ø"/>
            </a:pPr>
            <a:endParaRPr lang="en-GB">
              <a:solidFill>
                <a:schemeClr val="tx2"/>
              </a:solidFill>
              <a:latin typeface="Georgia" charset="0"/>
            </a:endParaRPr>
          </a:p>
          <a:p>
            <a:pPr marL="622300" indent="-514350" eaLnBrk="1" hangingPunct="1">
              <a:lnSpc>
                <a:spcPct val="90000"/>
              </a:lnSpc>
              <a:buFont typeface="Trebuchet MS" charset="0"/>
              <a:buAutoNum type="arabicPeriod"/>
            </a:pPr>
            <a:r>
              <a:rPr lang="en-GB" b="1">
                <a:solidFill>
                  <a:schemeClr val="tx2"/>
                </a:solidFill>
                <a:latin typeface="Georgia" charset="0"/>
              </a:rPr>
              <a:t>Control morbidity </a:t>
            </a:r>
            <a:r>
              <a:rPr lang="en-GB">
                <a:solidFill>
                  <a:schemeClr val="tx2"/>
                </a:solidFill>
                <a:latin typeface="Georgia" charset="0"/>
              </a:rPr>
              <a:t>(relief of suffering)</a:t>
            </a:r>
          </a:p>
          <a:p>
            <a:pPr lvl="1" eaLnBrk="1" hangingPunct="1">
              <a:lnSpc>
                <a:spcPct val="90000"/>
              </a:lnSpc>
              <a:buSzPct val="70000"/>
              <a:buFont typeface="Wingdings" charset="0"/>
              <a:buChar char="Ø"/>
            </a:pPr>
            <a:r>
              <a:rPr lang="en-GB" sz="2400">
                <a:solidFill>
                  <a:schemeClr val="tx2"/>
                </a:solidFill>
                <a:latin typeface="Georgia" charset="0"/>
              </a:rPr>
              <a:t>Community-level care of those with disease</a:t>
            </a:r>
          </a:p>
          <a:p>
            <a:pPr lvl="2" eaLnBrk="1" hangingPunct="1">
              <a:lnSpc>
                <a:spcPct val="90000"/>
              </a:lnSpc>
              <a:buFontTx/>
              <a:buChar char="-"/>
            </a:pPr>
            <a:r>
              <a:rPr lang="en-GB" sz="2200">
                <a:solidFill>
                  <a:schemeClr val="tx2"/>
                </a:solidFill>
                <a:latin typeface="Georgia" charset="0"/>
              </a:rPr>
              <a:t>Lymphedema: prevent 2</a:t>
            </a:r>
            <a:r>
              <a:rPr lang="en-GB" sz="2200" baseline="30000">
                <a:solidFill>
                  <a:schemeClr val="tx2"/>
                </a:solidFill>
                <a:latin typeface="Georgia" charset="0"/>
              </a:rPr>
              <a:t>o</a:t>
            </a:r>
            <a:r>
              <a:rPr lang="en-GB" sz="2200">
                <a:solidFill>
                  <a:schemeClr val="tx2"/>
                </a:solidFill>
                <a:latin typeface="Georgia" charset="0"/>
              </a:rPr>
              <a:t> bacterial infection</a:t>
            </a:r>
          </a:p>
          <a:p>
            <a:pPr lvl="2" eaLnBrk="1" hangingPunct="1">
              <a:lnSpc>
                <a:spcPct val="90000"/>
              </a:lnSpc>
              <a:buFontTx/>
              <a:buChar char="-"/>
            </a:pPr>
            <a:r>
              <a:rPr lang="en-GB" sz="2200">
                <a:solidFill>
                  <a:schemeClr val="tx2"/>
                </a:solidFill>
                <a:latin typeface="Georgia" charset="0"/>
              </a:rPr>
              <a:t>Acute inflammatory attacks</a:t>
            </a:r>
          </a:p>
          <a:p>
            <a:pPr lvl="2" eaLnBrk="1" hangingPunct="1">
              <a:lnSpc>
                <a:spcPct val="90000"/>
              </a:lnSpc>
              <a:buFontTx/>
              <a:buChar char="-"/>
            </a:pPr>
            <a:r>
              <a:rPr lang="en-GB" sz="2200">
                <a:solidFill>
                  <a:schemeClr val="tx2"/>
                </a:solidFill>
                <a:latin typeface="Georgia" charset="0"/>
              </a:rPr>
              <a:t>Hydrocoele repair</a:t>
            </a:r>
          </a:p>
        </p:txBody>
      </p:sp>
      <p:sp>
        <p:nvSpPr>
          <p:cNvPr id="122882" name="Text Box 3"/>
          <p:cNvSpPr txBox="1">
            <a:spLocks noChangeArrowheads="1"/>
          </p:cNvSpPr>
          <p:nvPr/>
        </p:nvSpPr>
        <p:spPr bwMode="auto">
          <a:xfrm>
            <a:off x="304800" y="909638"/>
            <a:ext cx="883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u="sng">
                <a:latin typeface="Trebuchet MS" charset="0"/>
              </a:rPr>
              <a:t>LF</a:t>
            </a:r>
            <a:r>
              <a:rPr lang="en-US" sz="3600">
                <a:latin typeface="Trebuchet MS" charset="0"/>
              </a:rPr>
              <a:t>: </a:t>
            </a:r>
            <a:r>
              <a:rPr lang="en-US" sz="3600" u="sng">
                <a:latin typeface="Trebuchet MS" charset="0"/>
              </a:rPr>
              <a:t>Management in Endemic Countries</a:t>
            </a:r>
            <a:endParaRPr lang="en-US" sz="3600" b="1">
              <a:solidFill>
                <a:schemeClr val="tx2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4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latin typeface="Trebuchet MS" charset="0"/>
              </a:rPr>
              <a:t>Case Presentation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Georgia" charset="0"/>
              </a:rPr>
              <a:t>4-year old boy in Bihar, India</a:t>
            </a:r>
          </a:p>
          <a:p>
            <a:r>
              <a:rPr lang="en-US">
                <a:latin typeface="Georgia" charset="0"/>
              </a:rPr>
              <a:t>Presents with 2 months of:</a:t>
            </a:r>
          </a:p>
          <a:p>
            <a:pPr lvl="1"/>
            <a:r>
              <a:rPr lang="en-US">
                <a:latin typeface="Georgia" charset="0"/>
              </a:rPr>
              <a:t>Listlessness</a:t>
            </a:r>
          </a:p>
          <a:p>
            <a:pPr lvl="1"/>
            <a:r>
              <a:rPr lang="en-US">
                <a:latin typeface="Georgia" charset="0"/>
              </a:rPr>
              <a:t>Fever</a:t>
            </a:r>
          </a:p>
          <a:p>
            <a:pPr lvl="1"/>
            <a:r>
              <a:rPr lang="en-US">
                <a:latin typeface="Georgia" charset="0"/>
              </a:rPr>
              <a:t>Abdominal distention</a:t>
            </a:r>
          </a:p>
          <a:p>
            <a:pPr lvl="1"/>
            <a:r>
              <a:rPr lang="en-US">
                <a:latin typeface="Georgia" charset="0"/>
              </a:rPr>
              <a:t>Yellow eyes</a:t>
            </a:r>
          </a:p>
          <a:p>
            <a:pPr lvl="1"/>
            <a:r>
              <a:rPr lang="en-US">
                <a:latin typeface="Georgia" charset="0"/>
              </a:rPr>
              <a:t>Bruising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59438"/>
          </a:xfrm>
        </p:spPr>
        <p:txBody>
          <a:bodyPr/>
          <a:lstStyle/>
          <a:p>
            <a:r>
              <a:rPr lang="en-US" u="sng">
                <a:latin typeface="Georgia" charset="0"/>
              </a:rPr>
              <a:t>Exam</a:t>
            </a:r>
            <a:r>
              <a:rPr lang="en-US">
                <a:latin typeface="Georgia" charset="0"/>
              </a:rPr>
              <a:t>: scleral icterus, listless</a:t>
            </a:r>
          </a:p>
          <a:p>
            <a:pPr lvl="1"/>
            <a:r>
              <a:rPr lang="en-US">
                <a:latin typeface="Georgia" charset="0"/>
              </a:rPr>
              <a:t>Skin: jaundice, purpura</a:t>
            </a:r>
          </a:p>
          <a:p>
            <a:pPr lvl="1"/>
            <a:r>
              <a:rPr lang="en-US">
                <a:latin typeface="Georgia" charset="0"/>
              </a:rPr>
              <a:t>Abdo: hepatosplenomegaly</a:t>
            </a:r>
          </a:p>
          <a:p>
            <a:pPr lvl="1"/>
            <a:endParaRPr lang="en-US">
              <a:latin typeface="Georgia" charset="0"/>
            </a:endParaRPr>
          </a:p>
          <a:p>
            <a:r>
              <a:rPr lang="en-US" u="sng">
                <a:latin typeface="Georgia" charset="0"/>
              </a:rPr>
              <a:t>Labs</a:t>
            </a:r>
            <a:r>
              <a:rPr lang="en-US">
                <a:latin typeface="Georgia" charset="0"/>
              </a:rPr>
              <a:t>:</a:t>
            </a:r>
          </a:p>
          <a:p>
            <a:pPr lvl="1"/>
            <a:r>
              <a:rPr lang="en-US">
                <a:latin typeface="Georgia" charset="0"/>
              </a:rPr>
              <a:t>Hgb: 8.1 g/dl</a:t>
            </a:r>
          </a:p>
          <a:p>
            <a:pPr lvl="1"/>
            <a:r>
              <a:rPr lang="en-US">
                <a:latin typeface="Georgia" charset="0"/>
              </a:rPr>
              <a:t>Platelets: 75 x 10</a:t>
            </a:r>
            <a:r>
              <a:rPr lang="en-US" baseline="30000">
                <a:latin typeface="Georgia" charset="0"/>
              </a:rPr>
              <a:t>6</a:t>
            </a:r>
            <a:r>
              <a:rPr lang="en-US">
                <a:latin typeface="Georgia" charset="0"/>
              </a:rPr>
              <a:t>/mm</a:t>
            </a:r>
            <a:r>
              <a:rPr lang="en-US" baseline="30000">
                <a:latin typeface="Georgia" charset="0"/>
              </a:rPr>
              <a:t>3</a:t>
            </a:r>
          </a:p>
          <a:p>
            <a:pPr lvl="1"/>
            <a:r>
              <a:rPr lang="en-US">
                <a:latin typeface="Georgia" charset="0"/>
              </a:rPr>
              <a:t>WBC: 2.9 x 10</a:t>
            </a:r>
            <a:r>
              <a:rPr lang="en-US" baseline="30000">
                <a:latin typeface="Georgia" charset="0"/>
              </a:rPr>
              <a:t>3</a:t>
            </a:r>
            <a:r>
              <a:rPr lang="en-US">
                <a:latin typeface="Georgia" charset="0"/>
              </a:rPr>
              <a:t>/mm</a:t>
            </a:r>
            <a:r>
              <a:rPr lang="en-US" baseline="30000">
                <a:latin typeface="Georgia" charset="0"/>
              </a:rPr>
              <a:t>3</a:t>
            </a:r>
          </a:p>
          <a:p>
            <a:pPr lvl="1"/>
            <a:r>
              <a:rPr lang="en-US">
                <a:latin typeface="Georgia" charset="0"/>
              </a:rPr>
              <a:t>ALT: 122 IU/L</a:t>
            </a:r>
          </a:p>
          <a:p>
            <a:pPr lvl="1"/>
            <a:r>
              <a:rPr lang="en-US">
                <a:latin typeface="Georgia" charset="0"/>
              </a:rPr>
              <a:t>Creatinine: 1.0 mg/dl</a:t>
            </a:r>
          </a:p>
          <a:p>
            <a:pPr lvl="1"/>
            <a:endParaRPr lang="en-US">
              <a:latin typeface="Georgia" charset="0"/>
            </a:endParaRPr>
          </a:p>
          <a:p>
            <a:r>
              <a:rPr lang="en-US">
                <a:latin typeface="Georgia" charset="0"/>
              </a:rPr>
              <a:t>Differential diagnosis?</a:t>
            </a:r>
          </a:p>
          <a:p>
            <a:r>
              <a:rPr lang="en-US">
                <a:latin typeface="Georgia" charset="0"/>
              </a:rPr>
              <a:t>Other tests?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7780</TotalTime>
  <Words>3255</Words>
  <Application>Microsoft Macintosh PowerPoint</Application>
  <PresentationFormat>On-screen Show (4:3)</PresentationFormat>
  <Paragraphs>758</Paragraphs>
  <Slides>124</Slides>
  <Notes>15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124</vt:i4>
      </vt:variant>
    </vt:vector>
  </HeadingPairs>
  <TitlesOfParts>
    <vt:vector size="131" baseType="lpstr">
      <vt:lpstr>Urban</vt:lpstr>
      <vt:lpstr>Photo Editor Photo</vt:lpstr>
      <vt:lpstr>Image</vt:lpstr>
      <vt:lpstr>Bitmap Image</vt:lpstr>
      <vt:lpstr>Chart</vt:lpstr>
      <vt:lpstr>CorelPhotoPaint.Image.8</vt:lpstr>
      <vt:lpstr>Worksheet</vt:lpstr>
      <vt:lpstr>Parasitic Infections in Children</vt:lpstr>
      <vt:lpstr>Objectives</vt:lpstr>
      <vt:lpstr>Case Presentation</vt:lpstr>
      <vt:lpstr>Labs</vt:lpstr>
      <vt:lpstr>PowerPoint Presentation</vt:lpstr>
      <vt:lpstr>Classification of Parasites</vt:lpstr>
      <vt:lpstr>Worms (Helminths)</vt:lpstr>
      <vt:lpstr>Worms (Helminths)</vt:lpstr>
      <vt:lpstr>Worms</vt:lpstr>
      <vt:lpstr>Worms</vt:lpstr>
      <vt:lpstr>Protozoa</vt:lpstr>
      <vt:lpstr>Protozoa</vt:lpstr>
      <vt:lpstr>Protozoa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Neglected Tropical Diseases </vt:lpstr>
      <vt:lpstr>PowerPoint Presentation</vt:lpstr>
      <vt:lpstr>The Neglected Tropical Diseases &amp; Children</vt:lpstr>
      <vt:lpstr>The NTDs: Humanity’s Ancient Diseases of Stigma</vt:lpstr>
      <vt:lpstr>The Neglected Tropical Diseases</vt:lpstr>
      <vt:lpstr>PowerPoint Presentation</vt:lpstr>
      <vt:lpstr>Soil-Transmitted Helminths (STHs)</vt:lpstr>
      <vt:lpstr>PowerPoint Presentation</vt:lpstr>
      <vt:lpstr>PowerPoint Presentation</vt:lpstr>
      <vt:lpstr>PowerPoint Presentation</vt:lpstr>
      <vt:lpstr>Intestinal Helminths</vt:lpstr>
      <vt:lpstr>Intestinal Helminths: Diagnosis</vt:lpstr>
      <vt:lpstr>PowerPoint Presentation</vt:lpstr>
      <vt:lpstr>Ascaris lumbricoides: Roundworm</vt:lpstr>
      <vt:lpstr>Ascaris lumbricoides – Life Cycle</vt:lpstr>
      <vt:lpstr>Ascaris lumbricoides</vt:lpstr>
      <vt:lpstr>10-year old Kenyan Girl</vt:lpstr>
      <vt:lpstr>PowerPoint Presentation</vt:lpstr>
      <vt:lpstr>Ascaris lumbricoides</vt:lpstr>
      <vt:lpstr>Fecal Microscopy Techniques</vt:lpstr>
      <vt:lpstr>PowerPoint Presentation</vt:lpstr>
      <vt:lpstr>PowerPoint Presentation</vt:lpstr>
      <vt:lpstr>Ascaris lumbricoides</vt:lpstr>
      <vt:lpstr>PowerPoint Presentation</vt:lpstr>
      <vt:lpstr>PowerPoint Presentation</vt:lpstr>
      <vt:lpstr>Trichuris trichiura</vt:lpstr>
      <vt:lpstr>Whipworm: Trichuris trichiuria</vt:lpstr>
      <vt:lpstr>Clinical Sequelae of Trichuriasis</vt:lpstr>
      <vt:lpstr>PowerPoint Presentation</vt:lpstr>
      <vt:lpstr>Trichuris trichiura</vt:lpstr>
      <vt:lpstr>Case Presentation</vt:lpstr>
      <vt:lpstr>Hookworm</vt:lpstr>
      <vt:lpstr>PowerPoint Presentation</vt:lpstr>
      <vt:lpstr>Hookworm Infection &gt;576 million cases (25% of the world’s poor) 22 million DALYs lost annually</vt:lpstr>
      <vt:lpstr>PowerPoint Presentation</vt:lpstr>
      <vt:lpstr>Hookworm-related Blood Loss is Proportional to Worm Burden</vt:lpstr>
      <vt:lpstr>Impact of Treatment on Hemoglobin: Schoolchildren</vt:lpstr>
      <vt:lpstr>PowerPoint Presentation</vt:lpstr>
      <vt:lpstr>PowerPoint Presentation</vt:lpstr>
      <vt:lpstr>Effect of STHs on Cognitive Development</vt:lpstr>
      <vt:lpstr>Adult Hookworms in Situ (1 cm)</vt:lpstr>
      <vt:lpstr>Hookworm</vt:lpstr>
      <vt:lpstr>Cutaneous Larva Migrans “Creeping Eruption”</vt:lpstr>
      <vt:lpstr>PowerPoint Presentation</vt:lpstr>
      <vt:lpstr>Schistosomiasis</vt:lpstr>
      <vt:lpstr>Schistosomiasis</vt:lpstr>
      <vt:lpstr>PowerPoint Presentation</vt:lpstr>
      <vt:lpstr>PowerPoint Presentation</vt:lpstr>
      <vt:lpstr>PowerPoint Presentation</vt:lpstr>
      <vt:lpstr>Schistosomiasis: Clinical Manifestations</vt:lpstr>
      <vt:lpstr>Schistosomiasis: Clinical Manifestations</vt:lpstr>
      <vt:lpstr>PowerPoint Presentation</vt:lpstr>
      <vt:lpstr>PowerPoint Presentation</vt:lpstr>
      <vt:lpstr>NTDs and Girls &amp; Women Female Genitourinary Schistosomiasis</vt:lpstr>
      <vt:lpstr>Schistosoma haematobium  in the genital tract</vt:lpstr>
      <vt:lpstr>Schistosomiasis: Diagnosis</vt:lpstr>
      <vt:lpstr>PowerPoint Presentation</vt:lpstr>
      <vt:lpstr>Schistosomiasis: Treatment</vt:lpstr>
      <vt:lpstr>World Health Assembly Resolution 54.19</vt:lpstr>
      <vt:lpstr>MDA Coverage – STHs</vt:lpstr>
      <vt:lpstr>MDA Coverage – STHs</vt:lpstr>
      <vt:lpstr>PowerPoint Presentation</vt:lpstr>
      <vt:lpstr>Drug Failure: Mebendazole for Hookworm</vt:lpstr>
      <vt:lpstr>PowerPoint Presentation</vt:lpstr>
      <vt:lpstr> </vt:lpstr>
      <vt:lpstr>Human Filariases</vt:lpstr>
      <vt:lpstr>Lymphatic Filariasis 120 million cases 6 million DALYs &gt;$2 billion in lost productivity</vt:lpstr>
      <vt:lpstr>Lymphatic Filariasis (LF)</vt:lpstr>
      <vt:lpstr>PowerPoint Presentation</vt:lpstr>
      <vt:lpstr>Lymphatic filariasis – Pathology</vt:lpstr>
      <vt:lpstr>PowerPoint Presentation</vt:lpstr>
      <vt:lpstr>PowerPoint Presentation</vt:lpstr>
      <vt:lpstr>PowerPoint Presentation</vt:lpstr>
      <vt:lpstr>Lymphatic filariasis: Diagnosis</vt:lpstr>
      <vt:lpstr>Microfilaria – Wuchereria bancrofti</vt:lpstr>
      <vt:lpstr>LF: Treatment</vt:lpstr>
      <vt:lpstr>PowerPoint Presentation</vt:lpstr>
      <vt:lpstr>Case Presentation</vt:lpstr>
      <vt:lpstr>PowerPoint Presentation</vt:lpstr>
      <vt:lpstr>Leishmaniasis</vt:lpstr>
      <vt:lpstr>Sandfly Vector of Leishmania spp.</vt:lpstr>
      <vt:lpstr>Visceral Leishmaniasis: Kala Azar</vt:lpstr>
      <vt:lpstr>Global Distribution of VL</vt:lpstr>
      <vt:lpstr>PowerPoint Presentation</vt:lpstr>
      <vt:lpstr>Clinical Features of Kala-Azar (“Black Fever”)</vt:lpstr>
      <vt:lpstr>PowerPoint Presentation</vt:lpstr>
      <vt:lpstr>Diagnosis of Kala-Azar</vt:lpstr>
      <vt:lpstr>Canine Reservoir and Leishmaniasis</vt:lpstr>
      <vt:lpstr>Treatment of VL</vt:lpstr>
      <vt:lpstr>PowerPoint Presentation</vt:lpstr>
      <vt:lpstr>Cutaneous Leishmaniasis</vt:lpstr>
      <vt:lpstr>Cutaneous Manifestations of CL</vt:lpstr>
      <vt:lpstr>Mucocutaneous Leishmaniasis</vt:lpstr>
      <vt:lpstr>Mucocutaneous Leishmaniasis</vt:lpstr>
      <vt:lpstr>Treatment of CL</vt:lpstr>
      <vt:lpstr>Integrated Control of NTDs</vt:lpstr>
      <vt:lpstr>PowerPoint Presentation</vt:lpstr>
      <vt:lpstr>The Solution: The “Rapid Impact Package”</vt:lpstr>
      <vt:lpstr>PowerPoint Presentation</vt:lpstr>
      <vt:lpstr>Low Cost of Interventions</vt:lpstr>
      <vt:lpstr>Partners of  The Global Network for NTDs</vt:lpstr>
      <vt:lpstr>London Declaration on NTDs – 2012</vt:lpstr>
      <vt:lpstr>PowerPoint Presentation</vt:lpstr>
      <vt:lpstr>Resources</vt:lpstr>
    </vt:vector>
  </TitlesOfParts>
  <Company>SABIN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Lindsay.Wheeler</dc:creator>
  <cp:lastModifiedBy>David J. Diemert</cp:lastModifiedBy>
  <cp:revision>235</cp:revision>
  <dcterms:created xsi:type="dcterms:W3CDTF">2007-05-21T15:03:54Z</dcterms:created>
  <dcterms:modified xsi:type="dcterms:W3CDTF">2015-10-12T17:56:11Z</dcterms:modified>
</cp:coreProperties>
</file>