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 id="2147483690" r:id="rId4"/>
    <p:sldMasterId id="2147483703" r:id="rId5"/>
    <p:sldMasterId id="2147483715" r:id="rId6"/>
    <p:sldMasterId id="2147483727" r:id="rId7"/>
    <p:sldMasterId id="2147483739" r:id="rId8"/>
  </p:sldMasterIdLst>
  <p:notesMasterIdLst>
    <p:notesMasterId r:id="rId38"/>
  </p:notesMasterIdLst>
  <p:handoutMasterIdLst>
    <p:handoutMasterId r:id="rId39"/>
  </p:handoutMasterIdLst>
  <p:sldIdLst>
    <p:sldId id="286" r:id="rId9"/>
    <p:sldId id="361" r:id="rId10"/>
    <p:sldId id="416" r:id="rId11"/>
    <p:sldId id="419" r:id="rId12"/>
    <p:sldId id="417" r:id="rId13"/>
    <p:sldId id="418" r:id="rId14"/>
    <p:sldId id="393" r:id="rId15"/>
    <p:sldId id="362" r:id="rId16"/>
    <p:sldId id="377" r:id="rId17"/>
    <p:sldId id="409" r:id="rId18"/>
    <p:sldId id="394" r:id="rId19"/>
    <p:sldId id="412" r:id="rId20"/>
    <p:sldId id="420" r:id="rId21"/>
    <p:sldId id="369" r:id="rId22"/>
    <p:sldId id="396" r:id="rId23"/>
    <p:sldId id="411" r:id="rId24"/>
    <p:sldId id="379" r:id="rId25"/>
    <p:sldId id="413" r:id="rId26"/>
    <p:sldId id="421" r:id="rId27"/>
    <p:sldId id="422" r:id="rId28"/>
    <p:sldId id="414" r:id="rId29"/>
    <p:sldId id="415" r:id="rId30"/>
    <p:sldId id="406" r:id="rId31"/>
    <p:sldId id="407" r:id="rId32"/>
    <p:sldId id="402" r:id="rId33"/>
    <p:sldId id="403" r:id="rId34"/>
    <p:sldId id="404" r:id="rId35"/>
    <p:sldId id="325" r:id="rId36"/>
    <p:sldId id="408" r:id="rId3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082A"/>
    <a:srgbClr val="26547C"/>
    <a:srgbClr val="BC5E1E"/>
    <a:srgbClr val="707014"/>
    <a:srgbClr val="E5BE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1" autoAdjust="0"/>
    <p:restoredTop sz="72941" autoAdjust="0"/>
  </p:normalViewPr>
  <p:slideViewPr>
    <p:cSldViewPr>
      <p:cViewPr varScale="1">
        <p:scale>
          <a:sx n="63" d="100"/>
          <a:sy n="63" d="100"/>
        </p:scale>
        <p:origin x="141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bg1">
                  <a:lumMod val="65000"/>
                </a:schemeClr>
              </a:solidFill>
            </a:ln>
            <a:effectLst>
              <a:outerShdw blurRad="50800" dist="38100" dir="2700000" algn="tl" rotWithShape="0">
                <a:prstClr val="black">
                  <a:alpha val="40000"/>
                </a:prstClr>
              </a:outerShdw>
            </a:effectLst>
          </c:spPr>
          <c:dPt>
            <c:idx val="0"/>
            <c:bubble3D val="0"/>
            <c:spPr>
              <a:solidFill>
                <a:schemeClr val="accent3">
                  <a:lumMod val="40000"/>
                  <a:lumOff val="60000"/>
                </a:schemeClr>
              </a:solidFill>
              <a:ln>
                <a:solidFill>
                  <a:schemeClr val="accent4"/>
                </a:solidFill>
              </a:ln>
              <a:effectLst>
                <a:outerShdw blurRad="50800" dist="38100" dir="2700000" algn="tl" rotWithShape="0">
                  <a:prstClr val="black">
                    <a:alpha val="40000"/>
                  </a:prstClr>
                </a:outerShdw>
              </a:effectLst>
            </c:spPr>
          </c:dPt>
          <c:dPt>
            <c:idx val="1"/>
            <c:bubble3D val="0"/>
            <c:spPr>
              <a:solidFill>
                <a:schemeClr val="accent3">
                  <a:lumMod val="60000"/>
                  <a:lumOff val="40000"/>
                </a:schemeClr>
              </a:solidFill>
              <a:ln>
                <a:solidFill>
                  <a:schemeClr val="bg1">
                    <a:lumMod val="65000"/>
                  </a:schemeClr>
                </a:solidFill>
              </a:ln>
              <a:effectLst>
                <a:outerShdw blurRad="50800" dist="38100" dir="2700000" algn="tl" rotWithShape="0">
                  <a:prstClr val="black">
                    <a:alpha val="40000"/>
                  </a:prstClr>
                </a:outerShdw>
              </a:effectLst>
            </c:spPr>
          </c:dPt>
          <c:dPt>
            <c:idx val="2"/>
            <c:bubble3D val="0"/>
            <c:spPr>
              <a:solidFill>
                <a:schemeClr val="accent3">
                  <a:lumMod val="40000"/>
                  <a:lumOff val="60000"/>
                </a:schemeClr>
              </a:solidFill>
              <a:ln>
                <a:solidFill>
                  <a:schemeClr val="bg1">
                    <a:lumMod val="65000"/>
                  </a:schemeClr>
                </a:solidFill>
              </a:ln>
              <a:effectLst>
                <a:outerShdw blurRad="50800" dist="38100" dir="2700000" algn="tl" rotWithShape="0">
                  <a:prstClr val="black">
                    <a:alpha val="40000"/>
                  </a:prstClr>
                </a:outerShdw>
              </a:effectLst>
            </c:spPr>
          </c:dPt>
          <c:dPt>
            <c:idx val="3"/>
            <c:bubble3D val="0"/>
            <c:spPr>
              <a:solidFill>
                <a:schemeClr val="accent3">
                  <a:lumMod val="60000"/>
                  <a:lumOff val="40000"/>
                </a:schemeClr>
              </a:solidFill>
              <a:ln>
                <a:solidFill>
                  <a:schemeClr val="bg1">
                    <a:lumMod val="65000"/>
                  </a:schemeClr>
                </a:solidFill>
              </a:ln>
              <a:effectLst>
                <a:outerShdw blurRad="50800" dist="38100" dir="2700000" algn="tl" rotWithShape="0">
                  <a:prstClr val="black">
                    <a:alpha val="40000"/>
                  </a:prstClr>
                </a:outerShdw>
              </a:effectLst>
            </c:spPr>
          </c:dPt>
          <c:dPt>
            <c:idx val="4"/>
            <c:bubble3D val="0"/>
            <c:spPr>
              <a:solidFill>
                <a:schemeClr val="accent3">
                  <a:lumMod val="40000"/>
                  <a:lumOff val="60000"/>
                </a:schemeClr>
              </a:solidFill>
              <a:ln>
                <a:solidFill>
                  <a:schemeClr val="bg1">
                    <a:lumMod val="65000"/>
                  </a:schemeClr>
                </a:solidFill>
              </a:ln>
              <a:effectLst>
                <a:outerShdw blurRad="50800" dist="38100" dir="2700000" algn="tl" rotWithShape="0">
                  <a:prstClr val="black">
                    <a:alpha val="40000"/>
                  </a:prstClr>
                </a:outerShdw>
              </a:effectLst>
            </c:spPr>
          </c:dPt>
          <c:dPt>
            <c:idx val="5"/>
            <c:bubble3D val="0"/>
            <c:spPr>
              <a:solidFill>
                <a:schemeClr val="accent3">
                  <a:lumMod val="60000"/>
                  <a:lumOff val="40000"/>
                </a:schemeClr>
              </a:solidFill>
              <a:ln>
                <a:solidFill>
                  <a:schemeClr val="bg1">
                    <a:lumMod val="65000"/>
                  </a:schemeClr>
                </a:solidFill>
              </a:ln>
              <a:effectLst>
                <a:outerShdw blurRad="50800" dist="38100" dir="2700000" algn="tl" rotWithShape="0">
                  <a:prstClr val="black">
                    <a:alpha val="40000"/>
                  </a:prstClr>
                </a:outerShdw>
              </a:effectLst>
            </c:spPr>
          </c:dPt>
          <c:dPt>
            <c:idx val="6"/>
            <c:bubble3D val="0"/>
            <c:spPr>
              <a:solidFill>
                <a:schemeClr val="accent3">
                  <a:lumMod val="40000"/>
                  <a:lumOff val="60000"/>
                </a:schemeClr>
              </a:solidFill>
              <a:ln>
                <a:solidFill>
                  <a:schemeClr val="bg1">
                    <a:lumMod val="65000"/>
                  </a:schemeClr>
                </a:solidFill>
              </a:ln>
              <a:effectLst>
                <a:outerShdw blurRad="50800" dist="38100" dir="2700000" algn="tl" rotWithShape="0">
                  <a:prstClr val="black">
                    <a:alpha val="40000"/>
                  </a:prstClr>
                </a:outerShdw>
              </a:effectLst>
            </c:spPr>
          </c:dPt>
          <c:dPt>
            <c:idx val="7"/>
            <c:bubble3D val="0"/>
            <c:spPr>
              <a:solidFill>
                <a:schemeClr val="accent3">
                  <a:lumMod val="60000"/>
                  <a:lumOff val="40000"/>
                </a:schemeClr>
              </a:solidFill>
              <a:ln>
                <a:solidFill>
                  <a:schemeClr val="bg1">
                    <a:lumMod val="65000"/>
                  </a:schemeClr>
                </a:solidFill>
              </a:ln>
              <a:effectLst>
                <a:outerShdw blurRad="50800" dist="38100" dir="2700000" algn="tl" rotWithShape="0">
                  <a:prstClr val="black">
                    <a:alpha val="40000"/>
                  </a:prstClr>
                </a:outerShdw>
              </a:effectLst>
            </c:spPr>
          </c:dPt>
          <c:dPt>
            <c:idx val="8"/>
            <c:bubble3D val="0"/>
            <c:spPr>
              <a:solidFill>
                <a:schemeClr val="accent2">
                  <a:lumMod val="20000"/>
                  <a:lumOff val="80000"/>
                </a:schemeClr>
              </a:solidFill>
              <a:ln>
                <a:solidFill>
                  <a:schemeClr val="bg1">
                    <a:lumMod val="65000"/>
                  </a:schemeClr>
                </a:solidFill>
              </a:ln>
              <a:effectLst>
                <a:outerShdw blurRad="50800" dist="38100" dir="2700000" algn="tl" rotWithShape="0">
                  <a:prstClr val="black">
                    <a:alpha val="40000"/>
                  </a:prstClr>
                </a:outerShdw>
              </a:effectLst>
            </c:spPr>
          </c:dPt>
          <c:dPt>
            <c:idx val="9"/>
            <c:bubble3D val="0"/>
            <c:spPr>
              <a:solidFill>
                <a:schemeClr val="accent2">
                  <a:lumMod val="40000"/>
                  <a:lumOff val="60000"/>
                </a:schemeClr>
              </a:solidFill>
              <a:ln>
                <a:solidFill>
                  <a:schemeClr val="bg1">
                    <a:lumMod val="65000"/>
                  </a:schemeClr>
                </a:solidFill>
              </a:ln>
              <a:effectLst>
                <a:outerShdw blurRad="50800" dist="38100" dir="2700000" algn="tl" rotWithShape="0">
                  <a:prstClr val="black">
                    <a:alpha val="40000"/>
                  </a:prstClr>
                </a:outerShdw>
              </a:effectLst>
            </c:spPr>
          </c:dPt>
          <c:dPt>
            <c:idx val="10"/>
            <c:bubble3D val="0"/>
            <c:spPr>
              <a:solidFill>
                <a:schemeClr val="accent2">
                  <a:lumMod val="20000"/>
                  <a:lumOff val="80000"/>
                </a:schemeClr>
              </a:solidFill>
              <a:ln>
                <a:solidFill>
                  <a:schemeClr val="bg1">
                    <a:lumMod val="65000"/>
                  </a:schemeClr>
                </a:solidFill>
              </a:ln>
              <a:effectLst>
                <a:outerShdw blurRad="50800" dist="38100" dir="2700000" algn="tl" rotWithShape="0">
                  <a:prstClr val="black">
                    <a:alpha val="40000"/>
                  </a:prstClr>
                </a:outerShdw>
              </a:effectLst>
            </c:spPr>
          </c:dPt>
          <c:dPt>
            <c:idx val="11"/>
            <c:bubble3D val="0"/>
            <c:spPr>
              <a:solidFill>
                <a:schemeClr val="accent2">
                  <a:lumMod val="60000"/>
                  <a:lumOff val="40000"/>
                </a:schemeClr>
              </a:solidFill>
              <a:ln>
                <a:solidFill>
                  <a:schemeClr val="bg1">
                    <a:lumMod val="65000"/>
                  </a:schemeClr>
                </a:solidFill>
              </a:ln>
              <a:effectLst>
                <a:outerShdw blurRad="50800" dist="38100" dir="2700000" algn="tl" rotWithShape="0">
                  <a:prstClr val="black">
                    <a:alpha val="40000"/>
                  </a:prstClr>
                </a:outerShdw>
              </a:effectLst>
            </c:spPr>
          </c:dPt>
          <c:dPt>
            <c:idx val="12"/>
            <c:bubble3D val="0"/>
            <c:spPr>
              <a:solidFill>
                <a:schemeClr val="accent2">
                  <a:lumMod val="20000"/>
                  <a:lumOff val="80000"/>
                </a:schemeClr>
              </a:solidFill>
              <a:ln>
                <a:solidFill>
                  <a:schemeClr val="bg1">
                    <a:lumMod val="65000"/>
                  </a:schemeClr>
                </a:solidFill>
              </a:ln>
              <a:effectLst>
                <a:outerShdw blurRad="50800" dist="38100" dir="2700000" algn="tl" rotWithShape="0">
                  <a:prstClr val="black">
                    <a:alpha val="40000"/>
                  </a:prstClr>
                </a:outerShdw>
              </a:effectLst>
            </c:spPr>
          </c:dPt>
          <c:dPt>
            <c:idx val="13"/>
            <c:bubble3D val="0"/>
            <c:spPr>
              <a:solidFill>
                <a:schemeClr val="accent2">
                  <a:lumMod val="40000"/>
                  <a:lumOff val="60000"/>
                </a:schemeClr>
              </a:solidFill>
              <a:ln>
                <a:solidFill>
                  <a:schemeClr val="bg1">
                    <a:lumMod val="65000"/>
                  </a:schemeClr>
                </a:solidFill>
              </a:ln>
              <a:effectLst>
                <a:outerShdw blurRad="50800" dist="38100" dir="2700000" algn="tl" rotWithShape="0">
                  <a:prstClr val="black">
                    <a:alpha val="40000"/>
                  </a:prstClr>
                </a:outerShdw>
              </a:effectLst>
            </c:spPr>
          </c:dPt>
          <c:dPt>
            <c:idx val="14"/>
            <c:bubble3D val="0"/>
            <c:spPr>
              <a:solidFill>
                <a:schemeClr val="accent2">
                  <a:lumMod val="20000"/>
                  <a:lumOff val="80000"/>
                </a:schemeClr>
              </a:solidFill>
              <a:ln>
                <a:solidFill>
                  <a:schemeClr val="bg1">
                    <a:lumMod val="65000"/>
                  </a:schemeClr>
                </a:solidFill>
              </a:ln>
              <a:effectLst>
                <a:outerShdw blurRad="50800" dist="38100" dir="2700000" algn="tl" rotWithShape="0">
                  <a:prstClr val="black">
                    <a:alpha val="40000"/>
                  </a:prstClr>
                </a:outerShdw>
              </a:effectLst>
            </c:spPr>
          </c:dPt>
          <c:dPt>
            <c:idx val="15"/>
            <c:bubble3D val="0"/>
            <c:spPr>
              <a:solidFill>
                <a:schemeClr val="accent2">
                  <a:lumMod val="40000"/>
                  <a:lumOff val="60000"/>
                </a:schemeClr>
              </a:solidFill>
              <a:ln>
                <a:solidFill>
                  <a:schemeClr val="bg1">
                    <a:lumMod val="65000"/>
                  </a:schemeClr>
                </a:solidFill>
              </a:ln>
              <a:effectLst>
                <a:outerShdw blurRad="50800" dist="38100" dir="2700000" algn="tl" rotWithShape="0">
                  <a:prstClr val="black">
                    <a:alpha val="40000"/>
                  </a:prstClr>
                </a:outerShdw>
              </a:effectLst>
            </c:spPr>
          </c:dPt>
          <c:dLbls>
            <c:dLbl>
              <c:idx val="0"/>
              <c:layout>
                <c:manualLayout>
                  <c:x val="0.10507936242570588"/>
                  <c:y val="4.0112150666991406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5.9895677661841902E-3"/>
                  <c:y val="-1.4876797389010476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7.5549795373644563E-2"/>
                  <c:y val="1.771235928888145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5.9502750250313659E-2"/>
                  <c:y val="1.6796522312455563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200" b="1">
                    <a:solidFill>
                      <a:schemeClr val="tx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Sheet1!$A$2:$A$17</c:f>
              <c:strCache>
                <c:ptCount val="16"/>
                <c:pt idx="0">
                  <c:v>Pneumonia</c:v>
                </c:pt>
                <c:pt idx="1">
                  <c:v>Prematurity</c:v>
                </c:pt>
                <c:pt idx="2">
                  <c:v>Birth asphysia and birth trauma</c:v>
                </c:pt>
                <c:pt idx="3">
                  <c:v>Neonatal sepsis</c:v>
                </c:pt>
                <c:pt idx="4">
                  <c:v>Congenital anomolies</c:v>
                </c:pt>
                <c:pt idx="5">
                  <c:v>Neonatal tetanus</c:v>
                </c:pt>
                <c:pt idx="6">
                  <c:v>Other conditions</c:v>
                </c:pt>
                <c:pt idx="7">
                  <c:v>Diarrhoea</c:v>
                </c:pt>
                <c:pt idx="8">
                  <c:v>Diarrhoea</c:v>
                </c:pt>
                <c:pt idx="9">
                  <c:v>Measles</c:v>
                </c:pt>
                <c:pt idx="10">
                  <c:v>Malaria</c:v>
                </c:pt>
                <c:pt idx="11">
                  <c:v>HIV/AIDS</c:v>
                </c:pt>
                <c:pt idx="12">
                  <c:v>Injuries</c:v>
                </c:pt>
                <c:pt idx="13">
                  <c:v>Non-communicable diseases</c:v>
                </c:pt>
                <c:pt idx="14">
                  <c:v>Other conditions</c:v>
                </c:pt>
                <c:pt idx="15">
                  <c:v>Pneumonia</c:v>
                </c:pt>
              </c:strCache>
            </c:strRef>
          </c:cat>
          <c:val>
            <c:numRef>
              <c:f>Sheet1!$B$2:$B$17</c:f>
              <c:numCache>
                <c:formatCode>0%</c:formatCode>
                <c:ptCount val="16"/>
                <c:pt idx="0">
                  <c:v>5.000000000000001E-2</c:v>
                </c:pt>
                <c:pt idx="1">
                  <c:v>0.14000000000000001</c:v>
                </c:pt>
                <c:pt idx="2">
                  <c:v>0.1</c:v>
                </c:pt>
                <c:pt idx="3">
                  <c:v>5.000000000000001E-2</c:v>
                </c:pt>
                <c:pt idx="4">
                  <c:v>4.0000000000000008E-2</c:v>
                </c:pt>
                <c:pt idx="5">
                  <c:v>1.0000000000000002E-2</c:v>
                </c:pt>
                <c:pt idx="6">
                  <c:v>3.0000000000000006E-2</c:v>
                </c:pt>
                <c:pt idx="7">
                  <c:v>1.0000000000000002E-2</c:v>
                </c:pt>
                <c:pt idx="8">
                  <c:v>9.0000000000000024E-2</c:v>
                </c:pt>
                <c:pt idx="9">
                  <c:v>2.0000000000000004E-2</c:v>
                </c:pt>
                <c:pt idx="10">
                  <c:v>7.0000000000000021E-2</c:v>
                </c:pt>
                <c:pt idx="11">
                  <c:v>2.0000000000000004E-2</c:v>
                </c:pt>
                <c:pt idx="12">
                  <c:v>4.0000000000000008E-2</c:v>
                </c:pt>
                <c:pt idx="13">
                  <c:v>8.0000000000000016E-2</c:v>
                </c:pt>
                <c:pt idx="14">
                  <c:v>0.13</c:v>
                </c:pt>
                <c:pt idx="15">
                  <c:v>0.13</c:v>
                </c:pt>
              </c:numCache>
            </c:numRef>
          </c:val>
        </c:ser>
        <c:dLbls>
          <c:showLegendKey val="0"/>
          <c:showVal val="0"/>
          <c:showCatName val="1"/>
          <c:showSerName val="0"/>
          <c:showPercent val="1"/>
          <c:showBubbleSize val="0"/>
          <c:showLeaderLines val="1"/>
        </c:dLbls>
        <c:firstSliceAng val="0"/>
      </c:pieChart>
      <c:spPr>
        <a:ln>
          <a:noFill/>
        </a:ln>
      </c:spPr>
    </c:plotArea>
    <c:plotVisOnly val="1"/>
    <c:dispBlanksAs val="zero"/>
    <c:showDLblsOverMax val="0"/>
  </c:chart>
  <c:txPr>
    <a:bodyPr/>
    <a:lstStyle/>
    <a:p>
      <a:pPr>
        <a:defRPr sz="12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3946CB02-F76E-4220-B148-7061CA6B324A}" type="datetimeFigureOut">
              <a:rPr lang="en-US" smtClean="0"/>
              <a:pPr/>
              <a:t>10/12/2015</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02B35BCA-5517-4AC8-8E98-7583D5260176}" type="slidenum">
              <a:rPr lang="en-US" smtClean="0"/>
              <a:pPr/>
              <a:t>‹#›</a:t>
            </a:fld>
            <a:endParaRPr lang="en-US" dirty="0"/>
          </a:p>
        </p:txBody>
      </p:sp>
    </p:spTree>
    <p:extLst>
      <p:ext uri="{BB962C8B-B14F-4D97-AF65-F5344CB8AC3E}">
        <p14:creationId xmlns:p14="http://schemas.microsoft.com/office/powerpoint/2010/main" val="1656578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21F562D2-BD49-4C7A-A54B-312F344C496A}" type="datetimeFigureOut">
              <a:rPr lang="en-US" smtClean="0"/>
              <a:pPr/>
              <a:t>10/12/2015</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D6F8F9FF-56D7-4A86-BDF7-A714357BBE53}" type="slidenum">
              <a:rPr lang="en-US" smtClean="0"/>
              <a:pPr/>
              <a:t>‹#›</a:t>
            </a:fld>
            <a:endParaRPr lang="en-US" dirty="0"/>
          </a:p>
        </p:txBody>
      </p:sp>
    </p:spTree>
    <p:extLst>
      <p:ext uri="{BB962C8B-B14F-4D97-AF65-F5344CB8AC3E}">
        <p14:creationId xmlns:p14="http://schemas.microsoft.com/office/powerpoint/2010/main" val="99628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9F352DE-8299-4116-A965-33CF220C8E65}" type="slidenum">
              <a:rPr lang="en-US"/>
              <a:pPr/>
              <a:t>1</a:t>
            </a:fld>
            <a:endParaRPr lang="en-US"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54841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i="0" u="none" strike="noStrike" kern="1200" baseline="0" dirty="0" smtClean="0">
                <a:solidFill>
                  <a:schemeClr val="tx1"/>
                </a:solidFill>
                <a:latin typeface="+mn-lt"/>
                <a:ea typeface="+mn-ea"/>
                <a:cs typeface="+mn-cs"/>
              </a:rPr>
              <a:t>The Every Newborn Action Plan proposes five strategic objectives.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Strategic objective 1: Strengthen and invest in care during </a:t>
            </a:r>
            <a:r>
              <a:rPr lang="en-US" sz="1200" b="1" i="0" u="none" strike="noStrike" kern="1200" baseline="0" dirty="0" err="1" smtClean="0">
                <a:solidFill>
                  <a:schemeClr val="tx1"/>
                </a:solidFill>
                <a:latin typeface="+mn-lt"/>
                <a:ea typeface="+mn-ea"/>
                <a:cs typeface="+mn-cs"/>
              </a:rPr>
              <a:t>labour</a:t>
            </a:r>
            <a:r>
              <a:rPr lang="en-US" sz="1200" b="1" i="0" u="none" strike="noStrike" kern="1200" baseline="0" dirty="0" smtClean="0">
                <a:solidFill>
                  <a:schemeClr val="tx1"/>
                </a:solidFill>
                <a:latin typeface="+mn-lt"/>
                <a:ea typeface="+mn-ea"/>
                <a:cs typeface="+mn-cs"/>
              </a:rPr>
              <a:t>, childbirth, and the first day and week of life. </a:t>
            </a:r>
            <a:r>
              <a:rPr lang="en-US" sz="1200" b="0" i="0" u="none" strike="noStrike" kern="1200" baseline="0" dirty="0" smtClean="0">
                <a:solidFill>
                  <a:schemeClr val="tx1"/>
                </a:solidFill>
                <a:latin typeface="+mn-lt"/>
                <a:ea typeface="+mn-ea"/>
                <a:cs typeface="+mn-cs"/>
              </a:rPr>
              <a:t>More than one-third of stillbirths (1.2 million), 75% of newborn deaths (2 million) and 72% of maternal deaths (206 250) occur within this period. Many deaths and complications can be prevented by ensuring provision of high-quality, essential care for every pregnant woman and every baby around the time of </a:t>
            </a:r>
            <a:r>
              <a:rPr lang="en-US" sz="1200" b="0" i="0" u="none" strike="noStrike" kern="1200" baseline="0" dirty="0" err="1" smtClean="0">
                <a:solidFill>
                  <a:schemeClr val="tx1"/>
                </a:solidFill>
                <a:latin typeface="+mn-lt"/>
                <a:ea typeface="+mn-ea"/>
                <a:cs typeface="+mn-cs"/>
              </a:rPr>
              <a:t>labour</a:t>
            </a:r>
            <a:r>
              <a:rPr lang="en-US" sz="1200" b="0" i="0" u="none" strike="noStrike" kern="1200" baseline="0" dirty="0" smtClean="0">
                <a:solidFill>
                  <a:schemeClr val="tx1"/>
                </a:solidFill>
                <a:latin typeface="+mn-lt"/>
                <a:ea typeface="+mn-ea"/>
                <a:cs typeface="+mn-cs"/>
              </a:rPr>
              <a:t>, childbirth and in the first 24 hours and week after birth.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Strategic objective 2: Improve the quality of maternal and newborn care. </a:t>
            </a:r>
            <a:r>
              <a:rPr lang="en-US" sz="1200" b="0" i="0" u="none" strike="noStrike" kern="1200" baseline="0" dirty="0" smtClean="0">
                <a:solidFill>
                  <a:schemeClr val="tx1"/>
                </a:solidFill>
                <a:latin typeface="+mn-lt"/>
                <a:ea typeface="+mn-ea"/>
                <a:cs typeface="+mn-cs"/>
              </a:rPr>
              <a:t>Substantial gaps in the quality of care exist across the continuum of care for women and children’s health. In many settings women and newborns do not receive the care that they need even when they have a contact with the health system whether before, during or after pregnancy. The key to success is introducing high-quality care with high-impact, cost-effective interventions for mother and baby together – in most cases, by the same health providers at the same time.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Strategic objective 3: Reach every woman and every newborn to reduce inequities. </a:t>
            </a:r>
            <a:r>
              <a:rPr lang="en-US" sz="1200" b="0" i="0" u="none" strike="noStrike" kern="1200" baseline="0" dirty="0" smtClean="0">
                <a:solidFill>
                  <a:schemeClr val="tx1"/>
                </a:solidFill>
                <a:latin typeface="+mn-lt"/>
                <a:ea typeface="+mn-ea"/>
                <a:cs typeface="+mn-cs"/>
              </a:rPr>
              <a:t>Access to high-quality health care that people need without suffering financial hardship when paying for them is a human right. There is increasingly robust evidence of approaches for ending preventable newborn deaths that effectively accelerate the coverage of essential interventions, through innovations that include task sharing, improved access to life-saving commodities, health insurance and financing mechanisms, and use of information technology and social and knowledge networks.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Strategic objective 4: Harness the power of parents, families and communities. </a:t>
            </a:r>
            <a:r>
              <a:rPr lang="en-US" sz="1200" b="0" i="0" u="none" strike="noStrike" kern="1200" baseline="0" dirty="0" smtClean="0">
                <a:solidFill>
                  <a:schemeClr val="tx1"/>
                </a:solidFill>
                <a:latin typeface="+mn-lt"/>
                <a:ea typeface="+mn-ea"/>
                <a:cs typeface="+mn-cs"/>
              </a:rPr>
              <a:t>Education and information are crucial for empowering parents, families and their communities to demand quality care. Evidence has shown the power of engaged community leaders, women’s groups, and community workers in turning the tide for better health outcomes for newborns. Participatory learning and action in poor rural communities is a core intervention that requires investment and expansion.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Strategic objective 5: Count every newborn - measurement, </a:t>
            </a:r>
            <a:r>
              <a:rPr lang="en-US" sz="1200" b="1" i="0" u="none" strike="noStrike" kern="1200" baseline="0" dirty="0" err="1" smtClean="0">
                <a:solidFill>
                  <a:schemeClr val="tx1"/>
                </a:solidFill>
                <a:latin typeface="+mn-lt"/>
                <a:ea typeface="+mn-ea"/>
                <a:cs typeface="+mn-cs"/>
              </a:rPr>
              <a:t>programme</a:t>
            </a:r>
            <a:r>
              <a:rPr lang="en-US" sz="1200" b="1" i="0" u="none" strike="noStrike" kern="1200" baseline="0" dirty="0" smtClean="0">
                <a:solidFill>
                  <a:schemeClr val="tx1"/>
                </a:solidFill>
                <a:latin typeface="+mn-lt"/>
                <a:ea typeface="+mn-ea"/>
                <a:cs typeface="+mn-cs"/>
              </a:rPr>
              <a:t> tracking and accountability. </a:t>
            </a:r>
            <a:r>
              <a:rPr lang="en-US" sz="1200" b="0" i="0" u="none" strike="noStrike" kern="1200" baseline="0" dirty="0" smtClean="0">
                <a:solidFill>
                  <a:schemeClr val="tx1"/>
                </a:solidFill>
                <a:latin typeface="+mn-lt"/>
                <a:ea typeface="+mn-ea"/>
                <a:cs typeface="+mn-cs"/>
              </a:rPr>
              <a:t>Measurement enables managers to improve performance and adapt actions as needed. Assessing outcomes and financial flows with standardized indicators improves accountability. There is an urgent need to improve the metrics globally and nationally, especially for birth outcomes and quality of care. Every newborn needs to be registered and newborn deaths need to be counted. Counting every maternal death and stillbirth is of equal importance. </a:t>
            </a:r>
            <a:endParaRPr lang="en-GB" dirty="0" smtClean="0"/>
          </a:p>
          <a:p>
            <a:endParaRPr lang="en-US" dirty="0"/>
          </a:p>
        </p:txBody>
      </p:sp>
      <p:sp>
        <p:nvSpPr>
          <p:cNvPr id="4" name="Slide Number Placeholder 3"/>
          <p:cNvSpPr>
            <a:spLocks noGrp="1"/>
          </p:cNvSpPr>
          <p:nvPr>
            <p:ph type="sldNum" sz="quarter" idx="10"/>
          </p:nvPr>
        </p:nvSpPr>
        <p:spPr/>
        <p:txBody>
          <a:bodyPr/>
          <a:lstStyle/>
          <a:p>
            <a:fld id="{B5BCE47D-004E-46E2-BA79-C26726DF857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728645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9F352DE-8299-4116-A965-33CF220C8E65}" type="slidenum">
              <a:rPr lang="en-US"/>
              <a:pPr/>
              <a:t>28</a:t>
            </a:fld>
            <a:endParaRPr lang="en-US"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98927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6A2569CE-C714-4884-AAF4-B092E46442F5}" type="slidenum">
              <a:rPr lang="en-US" smtClean="0"/>
              <a:pPr eaLnBrk="1" hangingPunct="1"/>
              <a:t>2</a:t>
            </a:fld>
            <a:endParaRPr lang="en-US" dirty="0" smtClean="0"/>
          </a:p>
        </p:txBody>
      </p:sp>
      <p:sp>
        <p:nvSpPr>
          <p:cNvPr id="49155" name="Rectangle 7"/>
          <p:cNvSpPr txBox="1">
            <a:spLocks noGrp="1" noChangeArrowheads="1"/>
          </p:cNvSpPr>
          <p:nvPr/>
        </p:nvSpPr>
        <p:spPr bwMode="auto">
          <a:xfrm>
            <a:off x="5265738" y="6657975"/>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7" tIns="45294" rIns="90587" bIns="45294" anchor="b"/>
          <a:lstStyle>
            <a:lvl1pPr defTabSz="906463" eaLnBrk="0" hangingPunct="0">
              <a:defRPr>
                <a:solidFill>
                  <a:schemeClr val="tx1"/>
                </a:solidFill>
                <a:latin typeface="Arial" charset="0"/>
                <a:cs typeface="Arial" charset="0"/>
              </a:defRPr>
            </a:lvl1pPr>
            <a:lvl2pPr marL="742950" indent="-285750" defTabSz="906463" eaLnBrk="0" hangingPunct="0">
              <a:defRPr>
                <a:solidFill>
                  <a:schemeClr val="tx1"/>
                </a:solidFill>
                <a:latin typeface="Arial" charset="0"/>
                <a:cs typeface="Arial" charset="0"/>
              </a:defRPr>
            </a:lvl2pPr>
            <a:lvl3pPr marL="1143000" indent="-228600" defTabSz="906463" eaLnBrk="0" hangingPunct="0">
              <a:defRPr>
                <a:solidFill>
                  <a:schemeClr val="tx1"/>
                </a:solidFill>
                <a:latin typeface="Arial" charset="0"/>
                <a:cs typeface="Arial" charset="0"/>
              </a:defRPr>
            </a:lvl3pPr>
            <a:lvl4pPr marL="1600200" indent="-228600" defTabSz="906463" eaLnBrk="0" hangingPunct="0">
              <a:defRPr>
                <a:solidFill>
                  <a:schemeClr val="tx1"/>
                </a:solidFill>
                <a:latin typeface="Arial" charset="0"/>
                <a:cs typeface="Arial" charset="0"/>
              </a:defRPr>
            </a:lvl4pPr>
            <a:lvl5pPr marL="2057400" indent="-228600" defTabSz="906463" eaLnBrk="0" hangingPunct="0">
              <a:defRPr>
                <a:solidFill>
                  <a:schemeClr val="tx1"/>
                </a:solidFill>
                <a:latin typeface="Arial" charset="0"/>
                <a:cs typeface="Arial" charset="0"/>
              </a:defRPr>
            </a:lvl5pPr>
            <a:lvl6pPr marL="2514600" indent="-228600" defTabSz="906463" eaLnBrk="0" fontAlgn="base" hangingPunct="0">
              <a:spcBef>
                <a:spcPct val="0"/>
              </a:spcBef>
              <a:spcAft>
                <a:spcPct val="0"/>
              </a:spcAft>
              <a:defRPr>
                <a:solidFill>
                  <a:schemeClr val="tx1"/>
                </a:solidFill>
                <a:latin typeface="Arial" charset="0"/>
                <a:cs typeface="Arial" charset="0"/>
              </a:defRPr>
            </a:lvl6pPr>
            <a:lvl7pPr marL="2971800" indent="-228600" defTabSz="906463" eaLnBrk="0" fontAlgn="base" hangingPunct="0">
              <a:spcBef>
                <a:spcPct val="0"/>
              </a:spcBef>
              <a:spcAft>
                <a:spcPct val="0"/>
              </a:spcAft>
              <a:defRPr>
                <a:solidFill>
                  <a:schemeClr val="tx1"/>
                </a:solidFill>
                <a:latin typeface="Arial" charset="0"/>
                <a:cs typeface="Arial" charset="0"/>
              </a:defRPr>
            </a:lvl7pPr>
            <a:lvl8pPr marL="3429000" indent="-228600" defTabSz="906463" eaLnBrk="0" fontAlgn="base" hangingPunct="0">
              <a:spcBef>
                <a:spcPct val="0"/>
              </a:spcBef>
              <a:spcAft>
                <a:spcPct val="0"/>
              </a:spcAft>
              <a:defRPr>
                <a:solidFill>
                  <a:schemeClr val="tx1"/>
                </a:solidFill>
                <a:latin typeface="Arial" charset="0"/>
                <a:cs typeface="Arial" charset="0"/>
              </a:defRPr>
            </a:lvl8pPr>
            <a:lvl9pPr marL="3886200" indent="-228600" defTabSz="906463" eaLnBrk="0" fontAlgn="base" hangingPunct="0">
              <a:spcBef>
                <a:spcPct val="0"/>
              </a:spcBef>
              <a:spcAft>
                <a:spcPct val="0"/>
              </a:spcAft>
              <a:defRPr>
                <a:solidFill>
                  <a:schemeClr val="tx1"/>
                </a:solidFill>
                <a:latin typeface="Arial" charset="0"/>
                <a:cs typeface="Arial" charset="0"/>
              </a:defRPr>
            </a:lvl9pPr>
          </a:lstStyle>
          <a:p>
            <a:pPr algn="r" eaLnBrk="1" hangingPunct="1"/>
            <a:fld id="{A9B5D094-6352-4659-8161-784AB6CA2671}" type="slidenum">
              <a:rPr lang="en-GB" sz="1200"/>
              <a:pPr algn="r" eaLnBrk="1" hangingPunct="1"/>
              <a:t>2</a:t>
            </a:fld>
            <a:endParaRPr lang="en-GB" sz="1200" dirty="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7" tIns="45294" rIns="90587" bIns="45294"/>
          <a:lstStyle/>
          <a:p>
            <a:pPr eaLnBrk="1" hangingPunct="1"/>
            <a:endParaRPr lang="en-GB" sz="1000" dirty="0" smtClean="0"/>
          </a:p>
        </p:txBody>
      </p:sp>
    </p:spTree>
    <p:extLst>
      <p:ext uri="{BB962C8B-B14F-4D97-AF65-F5344CB8AC3E}">
        <p14:creationId xmlns:p14="http://schemas.microsoft.com/office/powerpoint/2010/main" val="416870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8F9FF-56D7-4A86-BDF7-A714357BBE53}" type="slidenum">
              <a:rPr lang="en-US" smtClean="0"/>
              <a:pPr/>
              <a:t>7</a:t>
            </a:fld>
            <a:endParaRPr lang="en-US" dirty="0"/>
          </a:p>
        </p:txBody>
      </p:sp>
    </p:spTree>
    <p:extLst>
      <p:ext uri="{BB962C8B-B14F-4D97-AF65-F5344CB8AC3E}">
        <p14:creationId xmlns:p14="http://schemas.microsoft.com/office/powerpoint/2010/main" val="130825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A4952D-6115-41A9-9172-A0D33978B03F}" type="slidenum">
              <a:rPr lang="en-GB" smtClean="0"/>
              <a:pPr>
                <a:defRPr/>
              </a:pPr>
              <a:t>8</a:t>
            </a:fld>
            <a:endParaRPr lang="en-GB" dirty="0"/>
          </a:p>
        </p:txBody>
      </p:sp>
    </p:spTree>
    <p:extLst>
      <p:ext uri="{BB962C8B-B14F-4D97-AF65-F5344CB8AC3E}">
        <p14:creationId xmlns:p14="http://schemas.microsoft.com/office/powerpoint/2010/main" val="9026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GB" sz="1200" b="1" dirty="0" smtClean="0">
                <a:latin typeface="+mn-lt"/>
              </a:rPr>
              <a:t>We know the causes of newborn deaths</a:t>
            </a:r>
          </a:p>
          <a:p>
            <a:pPr>
              <a:spcBef>
                <a:spcPts val="0"/>
              </a:spcBef>
            </a:pPr>
            <a:r>
              <a:rPr lang="en-GB" sz="1200" dirty="0" smtClean="0">
                <a:latin typeface="+mn-lt"/>
              </a:rPr>
              <a:t>Four out of five newborn deaths result from three preventable and treatable conditions: </a:t>
            </a:r>
            <a:endParaRPr lang="en-US" sz="1200" dirty="0" smtClean="0">
              <a:latin typeface="+mn-lt"/>
            </a:endParaRPr>
          </a:p>
          <a:p>
            <a:pPr lvl="0">
              <a:spcBef>
                <a:spcPts val="0"/>
              </a:spcBef>
            </a:pPr>
            <a:r>
              <a:rPr lang="en-GB" sz="1200" dirty="0" smtClean="0">
                <a:latin typeface="+mn-lt"/>
              </a:rPr>
              <a:t>Complications from preterm birth, infections,</a:t>
            </a:r>
            <a:r>
              <a:rPr lang="en-GB" sz="1200" baseline="0" dirty="0" smtClean="0">
                <a:latin typeface="+mn-lt"/>
              </a:rPr>
              <a:t> </a:t>
            </a:r>
            <a:r>
              <a:rPr lang="en-US" sz="1200" dirty="0" smtClean="0">
                <a:latin typeface="+mn-lt"/>
              </a:rPr>
              <a:t>complications during childbirth</a:t>
            </a:r>
          </a:p>
          <a:p>
            <a:pPr>
              <a:spcBef>
                <a:spcPts val="0"/>
              </a:spcBef>
            </a:pPr>
            <a:r>
              <a:rPr lang="en-US" sz="1200" dirty="0" smtClean="0">
                <a:latin typeface="+mn-lt"/>
              </a:rPr>
              <a:t>Ten years ago newborn deaths were invisible in the global estimates but included since 2005 and now visible.</a:t>
            </a:r>
          </a:p>
          <a:p>
            <a:endParaRPr lang="en-GB" dirty="0"/>
          </a:p>
        </p:txBody>
      </p:sp>
      <p:sp>
        <p:nvSpPr>
          <p:cNvPr id="4" name="Slide Number Placeholder 3"/>
          <p:cNvSpPr>
            <a:spLocks noGrp="1"/>
          </p:cNvSpPr>
          <p:nvPr>
            <p:ph type="sldNum" sz="quarter" idx="10"/>
          </p:nvPr>
        </p:nvSpPr>
        <p:spPr/>
        <p:txBody>
          <a:bodyPr/>
          <a:lstStyle/>
          <a:p>
            <a:fld id="{A6952874-93AE-4272-9729-440098AD37F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0215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8F9FF-56D7-4A86-BDF7-A714357BBE53}" type="slidenum">
              <a:rPr lang="en-US" smtClean="0"/>
              <a:pPr/>
              <a:t>11</a:t>
            </a:fld>
            <a:endParaRPr lang="en-US" dirty="0"/>
          </a:p>
        </p:txBody>
      </p:sp>
    </p:spTree>
    <p:extLst>
      <p:ext uri="{BB962C8B-B14F-4D97-AF65-F5344CB8AC3E}">
        <p14:creationId xmlns:p14="http://schemas.microsoft.com/office/powerpoint/2010/main" val="23852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5F1D2D6B-39A4-46B1-A14A-977AD485831D}" type="slidenum">
              <a:rPr lang="en-US" smtClean="0"/>
              <a:pPr eaLnBrk="1" hangingPunct="1"/>
              <a:t>14</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is also now a new Cochrane Review from 2011 on facility-based KMC that suggests benefits from KMC</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267635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8F9FF-56D7-4A86-BDF7-A714357BBE53}" type="slidenum">
              <a:rPr lang="en-US" smtClean="0"/>
              <a:pPr/>
              <a:t>15</a:t>
            </a:fld>
            <a:endParaRPr lang="en-US" dirty="0"/>
          </a:p>
        </p:txBody>
      </p:sp>
    </p:spTree>
    <p:extLst>
      <p:ext uri="{BB962C8B-B14F-4D97-AF65-F5344CB8AC3E}">
        <p14:creationId xmlns:p14="http://schemas.microsoft.com/office/powerpoint/2010/main" val="465339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noFill/>
          <a:ln/>
        </p:spPr>
        <p:txBody>
          <a:bodyPr/>
          <a:lstStyle/>
          <a:p>
            <a:pPr defTabSz="918332" eaLnBrk="0" fontAlgn="base" hangingPunct="0">
              <a:spcBef>
                <a:spcPct val="30000"/>
              </a:spcBef>
              <a:spcAft>
                <a:spcPct val="0"/>
              </a:spcAft>
              <a:defRPr/>
            </a:pPr>
            <a:endParaRPr lang="en-US" dirty="0" smtClean="0"/>
          </a:p>
          <a:p>
            <a:endParaRPr lang="en-US" dirty="0" smtClean="0"/>
          </a:p>
        </p:txBody>
      </p:sp>
      <p:sp>
        <p:nvSpPr>
          <p:cNvPr id="94211" name="Slide Number Placeholder 3"/>
          <p:cNvSpPr>
            <a:spLocks noGrp="1"/>
          </p:cNvSpPr>
          <p:nvPr>
            <p:ph type="sldNum" sz="quarter" idx="5"/>
          </p:nvPr>
        </p:nvSpPr>
        <p:spPr>
          <a:noFill/>
        </p:spPr>
        <p:txBody>
          <a:bodyPr/>
          <a:lstStyle/>
          <a:p>
            <a:fld id="{91A709E3-2D69-4618-A8CA-E365627F47B9}" type="slidenum">
              <a:rPr lang="en-US" smtClean="0">
                <a:solidFill>
                  <a:prstClr val="black"/>
                </a:solidFill>
              </a:rPr>
              <a:pPr/>
              <a:t>26</a:t>
            </a:fld>
            <a:endParaRPr lang="en-US" smtClean="0">
              <a:solidFill>
                <a:prstClr val="black"/>
              </a:solidFill>
            </a:endParaRPr>
          </a:p>
        </p:txBody>
      </p:sp>
    </p:spTree>
    <p:extLst>
      <p:ext uri="{BB962C8B-B14F-4D97-AF65-F5344CB8AC3E}">
        <p14:creationId xmlns:p14="http://schemas.microsoft.com/office/powerpoint/2010/main" val="296538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3BC4C8-875E-4DE0-A807-B9CFDEFED83E}"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CC1B7-A09D-47E3-B06F-4BA8CD42E9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BC4C8-875E-4DE0-A807-B9CFDEFED83E}"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CC1B7-A09D-47E3-B06F-4BA8CD42E92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BC4C8-875E-4DE0-A807-B9CFDEFED83E}"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CC1B7-A09D-47E3-B06F-4BA8CD42E9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547165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pic>
        <p:nvPicPr>
          <p:cNvPr id="8" name="Image 7" descr="Slide1.jpg"/>
          <p:cNvPicPr>
            <a:picLocks noChangeAspect="1"/>
          </p:cNvPicPr>
          <p:nvPr userDrawn="1"/>
        </p:nvPicPr>
        <p:blipFill>
          <a:blip r:embed="rId2"/>
          <a:stretch>
            <a:fillRect/>
          </a:stretch>
        </p:blipFill>
        <p:spPr>
          <a:xfrm>
            <a:off x="0" y="0"/>
            <a:ext cx="9160083" cy="6894000"/>
          </a:xfrm>
          <a:prstGeom prst="rect">
            <a:avLst/>
          </a:prstGeom>
        </p:spPr>
      </p:pic>
    </p:spTree>
    <p:extLst>
      <p:ext uri="{BB962C8B-B14F-4D97-AF65-F5344CB8AC3E}">
        <p14:creationId xmlns:p14="http://schemas.microsoft.com/office/powerpoint/2010/main" val="85662824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306515748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72143973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6" name="Espace réservé du pied de page 5"/>
          <p:cNvSpPr>
            <a:spLocks noGrp="1"/>
          </p:cNvSpPr>
          <p:nvPr>
            <p:ph type="ftr" sz="quarter" idx="11"/>
          </p:nvPr>
        </p:nvSpPr>
        <p:spPr/>
        <p:txBody>
          <a:bodyPr/>
          <a:lstStyle/>
          <a:p>
            <a:endParaRPr lang="fr-FR">
              <a:solidFill>
                <a:srgbClr val="414141">
                  <a:tint val="75000"/>
                </a:srgb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228572601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8" name="Espace réservé du pied de page 7"/>
          <p:cNvSpPr>
            <a:spLocks noGrp="1"/>
          </p:cNvSpPr>
          <p:nvPr>
            <p:ph type="ftr" sz="quarter" idx="11"/>
          </p:nvPr>
        </p:nvSpPr>
        <p:spPr/>
        <p:txBody>
          <a:bodyPr/>
          <a:lstStyle/>
          <a:p>
            <a:endParaRPr lang="fr-FR">
              <a:solidFill>
                <a:srgbClr val="414141">
                  <a:tint val="75000"/>
                </a:srgbClr>
              </a:solidFill>
            </a:endParaRPr>
          </a:p>
        </p:txBody>
      </p:sp>
      <p:sp>
        <p:nvSpPr>
          <p:cNvPr id="9" name="Espace réservé du numéro de diapositive 8"/>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3202094327"/>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4" name="Espace réservé du pied de page 3"/>
          <p:cNvSpPr>
            <a:spLocks noGrp="1"/>
          </p:cNvSpPr>
          <p:nvPr>
            <p:ph type="ftr" sz="quarter" idx="11"/>
          </p:nvPr>
        </p:nvSpPr>
        <p:spPr/>
        <p:txBody>
          <a:bodyPr/>
          <a:lstStyle/>
          <a:p>
            <a:endParaRPr lang="fr-FR">
              <a:solidFill>
                <a:srgbClr val="414141">
                  <a:tint val="75000"/>
                </a:srgbClr>
              </a:solidFill>
            </a:endParaRPr>
          </a:p>
        </p:txBody>
      </p:sp>
      <p:sp>
        <p:nvSpPr>
          <p:cNvPr id="5" name="Espace réservé du numéro de diapositive 4"/>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253035709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3" name="Espace réservé du pied de page 2"/>
          <p:cNvSpPr>
            <a:spLocks noGrp="1"/>
          </p:cNvSpPr>
          <p:nvPr>
            <p:ph type="ftr" sz="quarter" idx="11"/>
          </p:nvPr>
        </p:nvSpPr>
        <p:spPr/>
        <p:txBody>
          <a:bodyPr/>
          <a:lstStyle/>
          <a:p>
            <a:endParaRPr lang="fr-FR">
              <a:solidFill>
                <a:srgbClr val="414141">
                  <a:tint val="75000"/>
                </a:srgbClr>
              </a:solidFill>
            </a:endParaRPr>
          </a:p>
        </p:txBody>
      </p:sp>
      <p:sp>
        <p:nvSpPr>
          <p:cNvPr id="4" name="Espace réservé du numéro de diapositive 3"/>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418908752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a:solidFill>
            <a:srgbClr val="FF0000"/>
          </a:solidFill>
        </p:spPr>
        <p:txBody>
          <a:bodyPr>
            <a:normAutofit/>
          </a:bodyPr>
          <a:lstStyle>
            <a:lvl1pPr>
              <a:defRPr sz="2800" b="1">
                <a:solidFill>
                  <a:schemeClr val="bg1"/>
                </a:solidFill>
                <a:latin typeface="Gill Sans MT"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BC4C8-875E-4DE0-A807-B9CFDEFED83E}"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CC1B7-A09D-47E3-B06F-4BA8CD42E92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6" name="Espace réservé du pied de page 5"/>
          <p:cNvSpPr>
            <a:spLocks noGrp="1"/>
          </p:cNvSpPr>
          <p:nvPr>
            <p:ph type="ftr" sz="quarter" idx="11"/>
          </p:nvPr>
        </p:nvSpPr>
        <p:spPr/>
        <p:txBody>
          <a:bodyPr/>
          <a:lstStyle/>
          <a:p>
            <a:endParaRPr lang="fr-FR">
              <a:solidFill>
                <a:srgbClr val="414141">
                  <a:tint val="75000"/>
                </a:srgb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296957639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6" name="Espace réservé du pied de page 5"/>
          <p:cNvSpPr>
            <a:spLocks noGrp="1"/>
          </p:cNvSpPr>
          <p:nvPr>
            <p:ph type="ftr" sz="quarter" idx="11"/>
          </p:nvPr>
        </p:nvSpPr>
        <p:spPr/>
        <p:txBody>
          <a:bodyPr/>
          <a:lstStyle/>
          <a:p>
            <a:endParaRPr lang="fr-FR">
              <a:solidFill>
                <a:srgbClr val="414141">
                  <a:tint val="75000"/>
                </a:srgb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389804844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366054355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2431089596"/>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41333581"/>
      </p:ext>
    </p:extLst>
  </p:cSld>
  <p:clrMapOvr>
    <a:masterClrMapping/>
  </p:clrMapOvr>
  <p:transition spd="slow">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04203171"/>
      </p:ext>
    </p:extLst>
  </p:cSld>
  <p:clrMapOvr>
    <a:masterClrMapping/>
  </p:clrMapOvr>
  <p:transition spd="slow">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pic>
        <p:nvPicPr>
          <p:cNvPr id="8" name="Image 7" descr="Slide1.jpg"/>
          <p:cNvPicPr>
            <a:picLocks noChangeAspect="1"/>
          </p:cNvPicPr>
          <p:nvPr userDrawn="1"/>
        </p:nvPicPr>
        <p:blipFill>
          <a:blip r:embed="rId2"/>
          <a:stretch>
            <a:fillRect/>
          </a:stretch>
        </p:blipFill>
        <p:spPr>
          <a:xfrm>
            <a:off x="0" y="0"/>
            <a:ext cx="9160083" cy="6894000"/>
          </a:xfrm>
          <a:prstGeom prst="rect">
            <a:avLst/>
          </a:prstGeom>
        </p:spPr>
      </p:pic>
    </p:spTree>
    <p:extLst>
      <p:ext uri="{BB962C8B-B14F-4D97-AF65-F5344CB8AC3E}">
        <p14:creationId xmlns:p14="http://schemas.microsoft.com/office/powerpoint/2010/main" val="4252631537"/>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1072781000"/>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3514191791"/>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6" name="Espace réservé du pied de page 5"/>
          <p:cNvSpPr>
            <a:spLocks noGrp="1"/>
          </p:cNvSpPr>
          <p:nvPr>
            <p:ph type="ftr" sz="quarter" idx="11"/>
          </p:nvPr>
        </p:nvSpPr>
        <p:spPr/>
        <p:txBody>
          <a:bodyPr/>
          <a:lstStyle/>
          <a:p>
            <a:endParaRPr lang="fr-FR">
              <a:solidFill>
                <a:srgbClr val="414141">
                  <a:tint val="75000"/>
                </a:srgb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241216237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BC4C8-875E-4DE0-A807-B9CFDEFED83E}" type="datetimeFigureOut">
              <a:rPr lang="en-US" smtClean="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CC1B7-A09D-47E3-B06F-4BA8CD42E928}"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8" name="Espace réservé du pied de page 7"/>
          <p:cNvSpPr>
            <a:spLocks noGrp="1"/>
          </p:cNvSpPr>
          <p:nvPr>
            <p:ph type="ftr" sz="quarter" idx="11"/>
          </p:nvPr>
        </p:nvSpPr>
        <p:spPr/>
        <p:txBody>
          <a:bodyPr/>
          <a:lstStyle/>
          <a:p>
            <a:endParaRPr lang="fr-FR">
              <a:solidFill>
                <a:srgbClr val="414141">
                  <a:tint val="75000"/>
                </a:srgbClr>
              </a:solidFill>
            </a:endParaRPr>
          </a:p>
        </p:txBody>
      </p:sp>
      <p:sp>
        <p:nvSpPr>
          <p:cNvPr id="9" name="Espace réservé du numéro de diapositive 8"/>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2529091734"/>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4" name="Espace réservé du pied de page 3"/>
          <p:cNvSpPr>
            <a:spLocks noGrp="1"/>
          </p:cNvSpPr>
          <p:nvPr>
            <p:ph type="ftr" sz="quarter" idx="11"/>
          </p:nvPr>
        </p:nvSpPr>
        <p:spPr/>
        <p:txBody>
          <a:bodyPr/>
          <a:lstStyle/>
          <a:p>
            <a:endParaRPr lang="fr-FR">
              <a:solidFill>
                <a:srgbClr val="414141">
                  <a:tint val="75000"/>
                </a:srgbClr>
              </a:solidFill>
            </a:endParaRPr>
          </a:p>
        </p:txBody>
      </p:sp>
      <p:sp>
        <p:nvSpPr>
          <p:cNvPr id="5" name="Espace réservé du numéro de diapositive 4"/>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1782044500"/>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3" name="Espace réservé du pied de page 2"/>
          <p:cNvSpPr>
            <a:spLocks noGrp="1"/>
          </p:cNvSpPr>
          <p:nvPr>
            <p:ph type="ftr" sz="quarter" idx="11"/>
          </p:nvPr>
        </p:nvSpPr>
        <p:spPr/>
        <p:txBody>
          <a:bodyPr/>
          <a:lstStyle/>
          <a:p>
            <a:endParaRPr lang="fr-FR">
              <a:solidFill>
                <a:srgbClr val="414141">
                  <a:tint val="75000"/>
                </a:srgbClr>
              </a:solidFill>
            </a:endParaRPr>
          </a:p>
        </p:txBody>
      </p:sp>
      <p:sp>
        <p:nvSpPr>
          <p:cNvPr id="4" name="Espace réservé du numéro de diapositive 3"/>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607524910"/>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6" name="Espace réservé du pied de page 5"/>
          <p:cNvSpPr>
            <a:spLocks noGrp="1"/>
          </p:cNvSpPr>
          <p:nvPr>
            <p:ph type="ftr" sz="quarter" idx="11"/>
          </p:nvPr>
        </p:nvSpPr>
        <p:spPr/>
        <p:txBody>
          <a:bodyPr/>
          <a:lstStyle/>
          <a:p>
            <a:endParaRPr lang="fr-FR">
              <a:solidFill>
                <a:srgbClr val="414141">
                  <a:tint val="75000"/>
                </a:srgb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66646024"/>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6" name="Espace réservé du pied de page 5"/>
          <p:cNvSpPr>
            <a:spLocks noGrp="1"/>
          </p:cNvSpPr>
          <p:nvPr>
            <p:ph type="ftr" sz="quarter" idx="11"/>
          </p:nvPr>
        </p:nvSpPr>
        <p:spPr/>
        <p:txBody>
          <a:bodyPr/>
          <a:lstStyle/>
          <a:p>
            <a:endParaRPr lang="fr-FR">
              <a:solidFill>
                <a:srgbClr val="414141">
                  <a:tint val="75000"/>
                </a:srgb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4294524928"/>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1589755588"/>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srgbClr val="414141">
                    <a:tint val="75000"/>
                  </a:srgbClr>
                </a:solidFill>
              </a:rPr>
              <a:pPr/>
              <a:t>12/10/2015</a:t>
            </a:fld>
            <a:endParaRPr lang="fr-FR">
              <a:solidFill>
                <a:srgbClr val="414141">
                  <a:tint val="75000"/>
                </a:srgbClr>
              </a:solidFill>
            </a:endParaRPr>
          </a:p>
        </p:txBody>
      </p:sp>
      <p:sp>
        <p:nvSpPr>
          <p:cNvPr id="5" name="Espace réservé du pied de page 4"/>
          <p:cNvSpPr>
            <a:spLocks noGrp="1"/>
          </p:cNvSpPr>
          <p:nvPr>
            <p:ph type="ftr" sz="quarter" idx="11"/>
          </p:nvPr>
        </p:nvSpPr>
        <p:spPr/>
        <p:txBody>
          <a:bodyPr/>
          <a:lstStyle/>
          <a:p>
            <a:endParaRPr lang="fr-FR">
              <a:solidFill>
                <a:srgbClr val="414141">
                  <a:tint val="75000"/>
                </a:srgb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srgbClr val="414141">
                    <a:tint val="75000"/>
                  </a:srgbClr>
                </a:solidFill>
              </a:rPr>
              <a:pPr/>
              <a:t>‹#›</a:t>
            </a:fld>
            <a:endParaRPr lang="fr-FR">
              <a:solidFill>
                <a:srgbClr val="414141">
                  <a:tint val="75000"/>
                </a:srgbClr>
              </a:solidFill>
            </a:endParaRPr>
          </a:p>
        </p:txBody>
      </p:sp>
    </p:spTree>
    <p:extLst>
      <p:ext uri="{BB962C8B-B14F-4D97-AF65-F5344CB8AC3E}">
        <p14:creationId xmlns:p14="http://schemas.microsoft.com/office/powerpoint/2010/main" val="1121272220"/>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74079546"/>
      </p:ext>
    </p:extLst>
  </p:cSld>
  <p:clrMapOvr>
    <a:masterClrMapping/>
  </p:clrMapOvr>
  <p:transition spd="slow">
    <p:wip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66633292"/>
      </p:ext>
    </p:extLst>
  </p:cSld>
  <p:clrMapOvr>
    <a:masterClrMapping/>
  </p:clrMapOvr>
  <p:transition spd="slow">
    <p:wip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prstClr val="black">
                    <a:tint val="75000"/>
                  </a:prstClr>
                </a:solidFill>
              </a:rPr>
              <a:pPr/>
              <a:t>12/10/2015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pic>
        <p:nvPicPr>
          <p:cNvPr id="8" name="Image 7" descr="Slide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60083" cy="6894000"/>
          </a:xfrm>
          <a:prstGeom prst="rect">
            <a:avLst/>
          </a:prstGeom>
        </p:spPr>
      </p:pic>
    </p:spTree>
    <p:extLst>
      <p:ext uri="{BB962C8B-B14F-4D97-AF65-F5344CB8AC3E}">
        <p14:creationId xmlns:p14="http://schemas.microsoft.com/office/powerpoint/2010/main" val="83706980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3BC4C8-875E-4DE0-A807-B9CFDEFED83E}" type="datetimeFigureOut">
              <a:rPr lang="en-US" smtClean="0"/>
              <a:pPr/>
              <a:t>10/12/2015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3CC1B7-A09D-47E3-B06F-4BA8CD42E928}"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prstClr val="black">
                    <a:tint val="75000"/>
                  </a:prstClr>
                </a:solidFill>
              </a:rPr>
              <a:pPr/>
              <a:t>12/10/2015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17590872"/>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prstClr val="black">
                    <a:tint val="75000"/>
                  </a:prstClr>
                </a:solidFill>
              </a:rPr>
              <a:pPr/>
              <a:t>12/10/2015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06066743"/>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prstClr val="black">
                    <a:tint val="75000"/>
                  </a:prstClr>
                </a:solidFill>
              </a:rPr>
              <a:pPr/>
              <a:t>12/10/2015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11469731"/>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50168F6-EB35-3E4A-9416-AC82F70E97D1}" type="datetimeFigureOut">
              <a:rPr lang="fr-FR" smtClean="0">
                <a:solidFill>
                  <a:prstClr val="black">
                    <a:tint val="75000"/>
                  </a:prstClr>
                </a:solidFill>
              </a:rPr>
              <a:pPr/>
              <a:t>12/10/2015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51458541"/>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50168F6-EB35-3E4A-9416-AC82F70E97D1}" type="datetimeFigureOut">
              <a:rPr lang="fr-FR" smtClean="0">
                <a:solidFill>
                  <a:prstClr val="black">
                    <a:tint val="75000"/>
                  </a:prstClr>
                </a:solidFill>
              </a:rPr>
              <a:pPr/>
              <a:t>12/10/2015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90505310"/>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0168F6-EB35-3E4A-9416-AC82F70E97D1}" type="datetimeFigureOut">
              <a:rPr lang="fr-FR" smtClean="0">
                <a:solidFill>
                  <a:prstClr val="black">
                    <a:tint val="75000"/>
                  </a:prstClr>
                </a:solidFill>
              </a:rPr>
              <a:pPr/>
              <a:t>12/10/2015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74751913"/>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prstClr val="black">
                    <a:tint val="75000"/>
                  </a:prstClr>
                </a:solidFill>
              </a:rPr>
              <a:pPr/>
              <a:t>12/10/2015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69191434"/>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0168F6-EB35-3E4A-9416-AC82F70E97D1}" type="datetimeFigureOut">
              <a:rPr lang="fr-FR" smtClean="0">
                <a:solidFill>
                  <a:prstClr val="black">
                    <a:tint val="75000"/>
                  </a:prstClr>
                </a:solidFill>
              </a:rPr>
              <a:pPr/>
              <a:t>12/10/2015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43795205"/>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prstClr val="black">
                    <a:tint val="75000"/>
                  </a:prstClr>
                </a:solidFill>
              </a:rPr>
              <a:pPr/>
              <a:t>12/10/2015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11377097"/>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0168F6-EB35-3E4A-9416-AC82F70E97D1}" type="datetimeFigureOut">
              <a:rPr lang="fr-FR" smtClean="0">
                <a:solidFill>
                  <a:prstClr val="black">
                    <a:tint val="75000"/>
                  </a:prstClr>
                </a:solidFill>
              </a:rPr>
              <a:pPr/>
              <a:t>12/10/2015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86852C-0D0A-D244-82B6-A9D8CA368488}"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6462803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3BC4C8-875E-4DE0-A807-B9CFDEFED83E}" type="datetimeFigureOut">
              <a:rPr lang="en-US" smtClean="0"/>
              <a:pPr/>
              <a:t>10/12/2015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3CC1B7-A09D-47E3-B06F-4BA8CD42E928}"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Text Placeholder 4"/>
          <p:cNvSpPr>
            <a:spLocks noGrp="1"/>
          </p:cNvSpPr>
          <p:nvPr>
            <p:ph type="body" sz="quarter" idx="10"/>
          </p:nvPr>
        </p:nvSpPr>
        <p:spPr>
          <a:xfrm>
            <a:off x="434975" y="968188"/>
            <a:ext cx="8274051" cy="515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38057727"/>
      </p:ext>
    </p:extLst>
  </p:cSld>
  <p:clrMapOvr>
    <a:masterClrMapping/>
  </p:clrMapOvr>
  <p:transition spd="slow">
    <p:wip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955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297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684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4453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7805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2629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7169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434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91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3BC4C8-875E-4DE0-A807-B9CFDEFED83E}" type="datetimeFigureOut">
              <a:rPr lang="en-US" smtClean="0"/>
              <a:pPr/>
              <a:t>10/12/2015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3CC1B7-A09D-47E3-B06F-4BA8CD42E928}"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809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2182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6341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204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1291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5376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064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0513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6276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89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BC4C8-875E-4DE0-A807-B9CFDEFED83E}" type="datetimeFigureOut">
              <a:rPr lang="en-US" smtClean="0"/>
              <a:pPr/>
              <a:t>10/12/2015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3CC1B7-A09D-47E3-B06F-4BA8CD42E928}"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3993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580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2248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5133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5585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0310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2014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7685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4916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24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BC4C8-875E-4DE0-A807-B9CFDEFED83E}" type="datetimeFigureOut">
              <a:rPr lang="en-US" smtClean="0"/>
              <a:pPr/>
              <a:t>10/12/2015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3CC1B7-A09D-47E3-B06F-4BA8CD42E928}"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409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4349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9413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5348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6649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2742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0007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3027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4351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66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BC4C8-875E-4DE0-A807-B9CFDEFED83E}" type="datetimeFigureOut">
              <a:rPr lang="en-US" smtClean="0"/>
              <a:pPr/>
              <a:t>10/12/2015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3CC1B7-A09D-47E3-B06F-4BA8CD42E928}"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8932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1174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4465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488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9CADC-3CC6-4E0F-8388-B91B24E4F5D0}" type="datetimeFigureOut">
              <a:rPr lang="en-US">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18ABDF-86B5-47F3-BB53-7CAF7013135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37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BC4C8-875E-4DE0-A807-B9CFDEFED83E}" type="datetimeFigureOut">
              <a:rPr lang="en-US" smtClean="0"/>
              <a:pPr/>
              <a:t>10/12/2015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CC1B7-A09D-47E3-B06F-4BA8CD42E9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50168F6-EB35-3E4A-9416-AC82F70E97D1}" type="datetimeFigureOut">
              <a:rPr lang="fr-FR" smtClean="0">
                <a:solidFill>
                  <a:srgbClr val="414141">
                    <a:tint val="75000"/>
                  </a:srgbClr>
                </a:solidFill>
              </a:rPr>
              <a:pPr defTabSz="457200"/>
              <a:t>12/10/2015</a:t>
            </a:fld>
            <a:endParaRPr lang="fr-FR">
              <a:solidFill>
                <a:srgbClr val="414141">
                  <a:tint val="75000"/>
                </a:srgb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srgbClr val="414141">
                  <a:tint val="75000"/>
                </a:srgb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986852C-0D0A-D244-82B6-A9D8CA368488}" type="slidenum">
              <a:rPr lang="fr-FR" smtClean="0">
                <a:solidFill>
                  <a:srgbClr val="414141">
                    <a:tint val="75000"/>
                  </a:srgbClr>
                </a:solidFill>
              </a:rPr>
              <a:pPr defTabSz="457200"/>
              <a:t>‹#›</a:t>
            </a:fld>
            <a:endParaRPr lang="fr-FR">
              <a:solidFill>
                <a:srgbClr val="414141">
                  <a:tint val="75000"/>
                </a:srgbClr>
              </a:solidFill>
            </a:endParaRPr>
          </a:p>
        </p:txBody>
      </p:sp>
      <p:pic>
        <p:nvPicPr>
          <p:cNvPr id="8" name="Image 7" descr="Slide2f.jpg"/>
          <p:cNvPicPr>
            <a:picLocks noChangeAspect="1"/>
          </p:cNvPicPr>
          <p:nvPr userDrawn="1"/>
        </p:nvPicPr>
        <p:blipFill>
          <a:blip r:embed="rId15"/>
          <a:stretch>
            <a:fillRect/>
          </a:stretch>
        </p:blipFill>
        <p:spPr>
          <a:xfrm>
            <a:off x="-8247" y="1277"/>
            <a:ext cx="9180750" cy="6876000"/>
          </a:xfrm>
          <a:prstGeom prst="rect">
            <a:avLst/>
          </a:prstGeom>
        </p:spPr>
      </p:pic>
    </p:spTree>
    <p:extLst>
      <p:ext uri="{BB962C8B-B14F-4D97-AF65-F5344CB8AC3E}">
        <p14:creationId xmlns:p14="http://schemas.microsoft.com/office/powerpoint/2010/main" val="26472118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spd="slow">
    <p:wipe/>
  </p:transition>
  <p:txStyles>
    <p:titleStyle>
      <a:lvl1pPr algn="ctr" defTabSz="457200" rtl="0" eaLnBrk="1" latinLnBrk="0" hangingPunct="1">
        <a:spcBef>
          <a:spcPct val="0"/>
        </a:spcBef>
        <a:buNone/>
        <a:defRPr sz="4400" kern="1200">
          <a:solidFill>
            <a:srgbClr val="302B6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02B6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02B6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02B6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02B6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02B6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50168F6-EB35-3E4A-9416-AC82F70E97D1}" type="datetimeFigureOut">
              <a:rPr lang="fr-FR" smtClean="0">
                <a:solidFill>
                  <a:srgbClr val="414141">
                    <a:tint val="75000"/>
                  </a:srgbClr>
                </a:solidFill>
              </a:rPr>
              <a:pPr defTabSz="457200"/>
              <a:t>12/10/2015</a:t>
            </a:fld>
            <a:endParaRPr lang="fr-FR">
              <a:solidFill>
                <a:srgbClr val="414141">
                  <a:tint val="75000"/>
                </a:srgb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srgbClr val="414141">
                  <a:tint val="75000"/>
                </a:srgb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986852C-0D0A-D244-82B6-A9D8CA368488}" type="slidenum">
              <a:rPr lang="fr-FR" smtClean="0">
                <a:solidFill>
                  <a:srgbClr val="414141">
                    <a:tint val="75000"/>
                  </a:srgbClr>
                </a:solidFill>
              </a:rPr>
              <a:pPr defTabSz="457200"/>
              <a:t>‹#›</a:t>
            </a:fld>
            <a:endParaRPr lang="fr-FR">
              <a:solidFill>
                <a:srgbClr val="414141">
                  <a:tint val="75000"/>
                </a:srgbClr>
              </a:solidFill>
            </a:endParaRPr>
          </a:p>
        </p:txBody>
      </p:sp>
      <p:pic>
        <p:nvPicPr>
          <p:cNvPr id="8" name="Image 7" descr="Slide2f.jpg"/>
          <p:cNvPicPr>
            <a:picLocks noChangeAspect="1"/>
          </p:cNvPicPr>
          <p:nvPr userDrawn="1"/>
        </p:nvPicPr>
        <p:blipFill>
          <a:blip r:embed="rId15"/>
          <a:stretch>
            <a:fillRect/>
          </a:stretch>
        </p:blipFill>
        <p:spPr>
          <a:xfrm>
            <a:off x="-8247" y="1277"/>
            <a:ext cx="9180750" cy="6876000"/>
          </a:xfrm>
          <a:prstGeom prst="rect">
            <a:avLst/>
          </a:prstGeom>
        </p:spPr>
      </p:pic>
    </p:spTree>
    <p:extLst>
      <p:ext uri="{BB962C8B-B14F-4D97-AF65-F5344CB8AC3E}">
        <p14:creationId xmlns:p14="http://schemas.microsoft.com/office/powerpoint/2010/main" val="34849831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ransition spd="slow">
    <p:wipe/>
  </p:transition>
  <p:txStyles>
    <p:titleStyle>
      <a:lvl1pPr algn="ctr" defTabSz="457200" rtl="0" eaLnBrk="1" latinLnBrk="0" hangingPunct="1">
        <a:spcBef>
          <a:spcPct val="0"/>
        </a:spcBef>
        <a:buNone/>
        <a:defRPr sz="4400" kern="1200">
          <a:solidFill>
            <a:srgbClr val="302B6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02B6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02B6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02B6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02B6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02B6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50168F6-EB35-3E4A-9416-AC82F70E97D1}" type="datetimeFigureOut">
              <a:rPr lang="fr-FR" smtClean="0">
                <a:solidFill>
                  <a:prstClr val="black">
                    <a:tint val="75000"/>
                  </a:prstClr>
                </a:solidFill>
              </a:rPr>
              <a:pPr defTabSz="457200"/>
              <a:t>12/10/2015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986852C-0D0A-D244-82B6-A9D8CA368488}" type="slidenum">
              <a:rPr lang="fr-FR" smtClean="0">
                <a:solidFill>
                  <a:prstClr val="black">
                    <a:tint val="75000"/>
                  </a:prstClr>
                </a:solidFill>
              </a:rPr>
              <a:pPr defTabSz="457200"/>
              <a:t>‹#›</a:t>
            </a:fld>
            <a:endParaRPr lang="fr-FR">
              <a:solidFill>
                <a:prstClr val="black">
                  <a:tint val="75000"/>
                </a:prstClr>
              </a:solidFill>
            </a:endParaRPr>
          </a:p>
        </p:txBody>
      </p:sp>
      <p:pic>
        <p:nvPicPr>
          <p:cNvPr id="8" name="Image 7" descr="Slide2f.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247" y="1277"/>
            <a:ext cx="9180750" cy="6876000"/>
          </a:xfrm>
          <a:prstGeom prst="rect">
            <a:avLst/>
          </a:prstGeom>
        </p:spPr>
      </p:pic>
    </p:spTree>
    <p:extLst>
      <p:ext uri="{BB962C8B-B14F-4D97-AF65-F5344CB8AC3E}">
        <p14:creationId xmlns:p14="http://schemas.microsoft.com/office/powerpoint/2010/main" val="71454443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ransition spd="slow">
    <p:wipe/>
  </p:transition>
  <p:txStyles>
    <p:titleStyle>
      <a:lvl1pPr algn="ctr" defTabSz="457200" rtl="0" eaLnBrk="1" latinLnBrk="0" hangingPunct="1">
        <a:spcBef>
          <a:spcPct val="0"/>
        </a:spcBef>
        <a:buNone/>
        <a:defRPr sz="4400" kern="1200">
          <a:solidFill>
            <a:srgbClr val="302B6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02B6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02B6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02B6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02B6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02B6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B9CADC-3CC6-4E0F-8388-B91B24E4F5D0}" type="datetimeFigureOut">
              <a:rPr lang="en-US" smtClean="0">
                <a:solidFill>
                  <a:prstClr val="black">
                    <a:tint val="75000"/>
                  </a:prstClr>
                </a:solidFill>
              </a:rPr>
              <a:pPr/>
              <a:t>10/12/2015</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18ABDF-86B5-47F3-BB53-7CAF7013135B}"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7648714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B9CADC-3CC6-4E0F-8388-B91B24E4F5D0}" type="datetimeFigureOut">
              <a:rPr lang="en-US" smtClean="0">
                <a:solidFill>
                  <a:prstClr val="black">
                    <a:tint val="75000"/>
                  </a:prstClr>
                </a:solidFill>
              </a:rPr>
              <a:pPr/>
              <a:t>10/12/2015</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18ABDF-86B5-47F3-BB53-7CAF7013135B}"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83784167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B9CADC-3CC6-4E0F-8388-B91B24E4F5D0}" type="datetimeFigureOut">
              <a:rPr lang="en-US" smtClean="0">
                <a:solidFill>
                  <a:prstClr val="black">
                    <a:tint val="75000"/>
                  </a:prstClr>
                </a:solidFill>
              </a:rPr>
              <a:pPr/>
              <a:t>10/12/2015</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18ABDF-86B5-47F3-BB53-7CAF7013135B}"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89495986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B9CADC-3CC6-4E0F-8388-B91B24E4F5D0}" type="datetimeFigureOut">
              <a:rPr lang="en-US" smtClean="0">
                <a:solidFill>
                  <a:prstClr val="black">
                    <a:tint val="75000"/>
                  </a:prstClr>
                </a:solidFill>
              </a:rPr>
              <a:pPr/>
              <a:t>10/12/2015</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18ABDF-86B5-47F3-BB53-7CAF7013135B}"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84644348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chart" Target="../charts/chart1.xml"/><Relationship Id="rId4" Type="http://schemas.openxmlformats.org/officeDocument/2006/relationships/hyperlink" Target="http://www.who.int/gho/child_health/en/inde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3" Type="http://schemas.openxmlformats.org/officeDocument/2006/relationships/hyperlink" Target="http://www.who.int/maternal_child_adolescent/documents/bacterial-infection-infants/en/" TargetMode="External"/><Relationship Id="rId2" Type="http://schemas.openxmlformats.org/officeDocument/2006/relationships/hyperlink" Target="http://www.who.int/maternal_child_adolescent/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who.int/maternal_child_adolescent/documents/mnca-recommendations" TargetMode="External"/><Relationship Id="rId2" Type="http://schemas.openxmlformats.org/officeDocument/2006/relationships/hyperlink" Target="http://www.who.int/maternal_child_adolescent/documents/postnatal-care-recommendations" TargetMode="External"/><Relationship Id="rId1" Type="http://schemas.openxmlformats.org/officeDocument/2006/relationships/slideLayout" Target="../slideLayouts/slideLayout2.xml"/><Relationship Id="rId4" Type="http://schemas.openxmlformats.org/officeDocument/2006/relationships/hyperlink" Target="http://www.who.int/maternal_child_adolescent/documents/caring_for_newbor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7.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hyperlink" Target="http://www.childinfo.or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267200" y="1524000"/>
            <a:ext cx="4876800" cy="2819400"/>
          </a:xfrm>
        </p:spPr>
        <p:txBody>
          <a:bodyPr>
            <a:normAutofit/>
          </a:bodyPr>
          <a:lstStyle/>
          <a:p>
            <a:pPr algn="l">
              <a:lnSpc>
                <a:spcPct val="150000"/>
              </a:lnSpc>
            </a:pPr>
            <a:r>
              <a:rPr lang="en-US" sz="3200" dirty="0" smtClean="0"/>
              <a:t> Global Newborn Health</a:t>
            </a:r>
            <a:r>
              <a:rPr lang="en-US" i="1" dirty="0" smtClean="0"/>
              <a:t/>
            </a:r>
            <a:br>
              <a:rPr lang="en-US" i="1" dirty="0" smtClean="0"/>
            </a:br>
            <a:r>
              <a:rPr lang="en-US" dirty="0" smtClean="0"/>
              <a:t>    </a:t>
            </a:r>
            <a:endParaRPr lang="th-TH" dirty="0"/>
          </a:p>
        </p:txBody>
      </p:sp>
      <p:sp>
        <p:nvSpPr>
          <p:cNvPr id="4" name="TextBox 3"/>
          <p:cNvSpPr txBox="1"/>
          <p:nvPr/>
        </p:nvSpPr>
        <p:spPr>
          <a:xfrm>
            <a:off x="762000" y="4361329"/>
            <a:ext cx="7696199" cy="2092881"/>
          </a:xfrm>
          <a:prstGeom prst="rect">
            <a:avLst/>
          </a:prstGeom>
          <a:noFill/>
        </p:spPr>
        <p:txBody>
          <a:bodyPr wrap="square" rtlCol="0">
            <a:spAutoFit/>
          </a:bodyPr>
          <a:lstStyle/>
          <a:p>
            <a:pPr algn="ctr"/>
            <a:endParaRPr lang="en-US" b="1" dirty="0">
              <a:solidFill>
                <a:srgbClr val="FF0000"/>
              </a:solidFill>
            </a:endParaRPr>
          </a:p>
          <a:p>
            <a:pPr algn="ctr"/>
            <a:r>
              <a:rPr lang="en-US" sz="2800" b="1" dirty="0" smtClean="0">
                <a:solidFill>
                  <a:srgbClr val="FF0000"/>
                </a:solidFill>
              </a:rPr>
              <a:t> </a:t>
            </a:r>
            <a:r>
              <a:rPr lang="en-US" sz="2800" dirty="0" smtClean="0"/>
              <a:t>Stephen N Wall, MD SM MSW FAAP</a:t>
            </a:r>
          </a:p>
          <a:p>
            <a:pPr algn="ctr"/>
            <a:r>
              <a:rPr lang="en-US" sz="2800" dirty="0" smtClean="0"/>
              <a:t>Saving Newborn Lives/Save the Children</a:t>
            </a:r>
          </a:p>
          <a:p>
            <a:pPr algn="ctr"/>
            <a:r>
              <a:rPr lang="en-US" sz="2800" dirty="0" smtClean="0"/>
              <a:t> DC Children’s Global Health Course</a:t>
            </a:r>
          </a:p>
          <a:p>
            <a:pPr algn="ctr"/>
            <a:r>
              <a:rPr lang="en-US" sz="2800" dirty="0" smtClean="0"/>
              <a:t>October </a:t>
            </a:r>
            <a:r>
              <a:rPr lang="en-US" sz="2800" dirty="0" smtClean="0"/>
              <a:t>12</a:t>
            </a:r>
            <a:r>
              <a:rPr lang="en-US" sz="2800" dirty="0" smtClean="0"/>
              <a:t>, 2015</a:t>
            </a:r>
            <a:endParaRPr lang="en-US" sz="2800" dirty="0"/>
          </a:p>
        </p:txBody>
      </p:sp>
      <p:pic>
        <p:nvPicPr>
          <p:cNvPr id="38914" name="Picture 2" descr="Full screen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6071"/>
            <a:ext cx="4300017" cy="28552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8225"/>
            <a:ext cx="9143999" cy="584775"/>
          </a:xfrm>
          <a:prstGeom prst="rect">
            <a:avLst/>
          </a:prstGeom>
          <a:noFill/>
        </p:spPr>
        <p:txBody>
          <a:bodyPr wrap="square">
            <a:spAutoFit/>
          </a:bodyPr>
          <a:lstStyle/>
          <a:p>
            <a:pPr algn="ctr"/>
            <a:r>
              <a:rPr lang="en-US" sz="3200" b="1" dirty="0" smtClean="0">
                <a:solidFill>
                  <a:srgbClr val="302B67"/>
                </a:solidFill>
              </a:rPr>
              <a:t>We know the causes </a:t>
            </a:r>
            <a:r>
              <a:rPr lang="en-US" sz="3200" b="1" dirty="0">
                <a:solidFill>
                  <a:srgbClr val="302B67"/>
                </a:solidFill>
              </a:rPr>
              <a:t>of </a:t>
            </a:r>
            <a:r>
              <a:rPr lang="en-US" sz="3200" b="1" dirty="0" smtClean="0">
                <a:solidFill>
                  <a:srgbClr val="302B67"/>
                </a:solidFill>
              </a:rPr>
              <a:t>newborn deaths  </a:t>
            </a:r>
          </a:p>
        </p:txBody>
      </p:sp>
      <p:sp>
        <p:nvSpPr>
          <p:cNvPr id="15" name="TextBox 14"/>
          <p:cNvSpPr txBox="1"/>
          <p:nvPr/>
        </p:nvSpPr>
        <p:spPr>
          <a:xfrm>
            <a:off x="6662907" y="5094783"/>
            <a:ext cx="2306471" cy="1200329"/>
          </a:xfrm>
          <a:prstGeom prst="rect">
            <a:avLst/>
          </a:prstGeom>
          <a:noFill/>
        </p:spPr>
        <p:txBody>
          <a:bodyPr wrap="square" rtlCol="0">
            <a:spAutoFit/>
          </a:bodyPr>
          <a:lstStyle/>
          <a:p>
            <a:r>
              <a:rPr lang="en-US" sz="900" dirty="0" smtClean="0">
                <a:solidFill>
                  <a:srgbClr val="000000"/>
                </a:solidFill>
              </a:rPr>
              <a:t>Data source: Cause of death - WHO</a:t>
            </a:r>
            <a:r>
              <a:rPr lang="en-US" sz="900" dirty="0">
                <a:solidFill>
                  <a:srgbClr val="000000"/>
                </a:solidFill>
              </a:rPr>
              <a:t>. Global Health Observatory </a:t>
            </a:r>
            <a:r>
              <a:rPr lang="en-US" sz="900" dirty="0" smtClean="0">
                <a:solidFill>
                  <a:srgbClr val="000000"/>
                </a:solidFill>
                <a:hlinkClick r:id="rId4"/>
              </a:rPr>
              <a:t>http</a:t>
            </a:r>
            <a:r>
              <a:rPr lang="en-US" sz="900" dirty="0">
                <a:solidFill>
                  <a:srgbClr val="000000"/>
                </a:solidFill>
                <a:hlinkClick r:id="rId4"/>
              </a:rPr>
              <a:t>://www.who.int/gho/child_health/en/index.html</a:t>
            </a:r>
            <a:r>
              <a:rPr lang="en-US" sz="900" dirty="0" smtClean="0">
                <a:solidFill>
                  <a:srgbClr val="000000"/>
                </a:solidFill>
              </a:rPr>
              <a:t>); Child deaths - </a:t>
            </a:r>
            <a:r>
              <a:rPr lang="en-ZA" sz="900" dirty="0" smtClean="0">
                <a:solidFill>
                  <a:srgbClr val="000000"/>
                </a:solidFill>
              </a:rPr>
              <a:t>U</a:t>
            </a:r>
            <a:r>
              <a:rPr lang="en-US" sz="900" dirty="0" smtClean="0">
                <a:solidFill>
                  <a:srgbClr val="000000"/>
                </a:solidFill>
              </a:rPr>
              <a:t>N </a:t>
            </a:r>
            <a:r>
              <a:rPr lang="en-US" sz="900" dirty="0">
                <a:solidFill>
                  <a:srgbClr val="000000"/>
                </a:solidFill>
              </a:rPr>
              <a:t>Inter-agency Group for Child Mortality Estimates. Levels and Trends in Child Mortality. Report </a:t>
            </a:r>
            <a:r>
              <a:rPr lang="en-US" sz="900" dirty="0" smtClean="0">
                <a:solidFill>
                  <a:srgbClr val="000000"/>
                </a:solidFill>
              </a:rPr>
              <a:t>2013; Stillbirths - </a:t>
            </a:r>
            <a:r>
              <a:rPr lang="en-ZA" sz="900" dirty="0" smtClean="0">
                <a:solidFill>
                  <a:srgbClr val="000000"/>
                </a:solidFill>
              </a:rPr>
              <a:t>Lawn et al  </a:t>
            </a:r>
            <a:r>
              <a:rPr lang="en-ZA" sz="900" i="1" dirty="0" smtClean="0">
                <a:solidFill>
                  <a:srgbClr val="000000"/>
                </a:solidFill>
              </a:rPr>
              <a:t>The Lancet </a:t>
            </a:r>
            <a:r>
              <a:rPr lang="en-ZA" sz="900" dirty="0" smtClean="0">
                <a:solidFill>
                  <a:srgbClr val="000000"/>
                </a:solidFill>
              </a:rPr>
              <a:t>stillbirth series 2011. 377 (9775) p1448 – 1463 </a:t>
            </a:r>
            <a:endParaRPr lang="en-ZA" sz="900" dirty="0">
              <a:solidFill>
                <a:srgbClr val="000000"/>
              </a:solidFill>
            </a:endParaRPr>
          </a:p>
        </p:txBody>
      </p:sp>
      <p:sp>
        <p:nvSpPr>
          <p:cNvPr id="21" name="Slide Number Placeholder 2"/>
          <p:cNvSpPr txBox="1">
            <a:spLocks/>
          </p:cNvSpPr>
          <p:nvPr>
            <p:custDataLst>
              <p:tags r:id="rId1"/>
            </p:custDataLst>
          </p:nvPr>
        </p:nvSpPr>
        <p:spPr>
          <a:xfrm>
            <a:off x="8899528" y="6507767"/>
            <a:ext cx="139700" cy="145119"/>
          </a:xfrm>
          <a:prstGeom prst="rect">
            <a:avLst/>
          </a:prstGeom>
          <a:noFill/>
          <a:ln>
            <a:miter lim="800000"/>
            <a:headEnd/>
            <a:tailEnd/>
          </a:ln>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9E99F7-9EB5-4FDE-B868-5291CA4B454A}" type="slidenum">
              <a:rPr lang="en-US" smtClean="0">
                <a:solidFill>
                  <a:prstClr val="black">
                    <a:tint val="75000"/>
                  </a:prstClr>
                </a:solidFill>
              </a:rPr>
              <a:pPr/>
              <a:t>10</a:t>
            </a:fld>
            <a:endParaRPr lang="en-US" smtClean="0">
              <a:solidFill>
                <a:prstClr val="black">
                  <a:tint val="75000"/>
                </a:prstClr>
              </a:solidFill>
            </a:endParaRPr>
          </a:p>
        </p:txBody>
      </p:sp>
      <p:sp>
        <p:nvSpPr>
          <p:cNvPr id="5" name="TextBox 4"/>
          <p:cNvSpPr txBox="1"/>
          <p:nvPr/>
        </p:nvSpPr>
        <p:spPr>
          <a:xfrm>
            <a:off x="5459104" y="1411154"/>
            <a:ext cx="3316405" cy="17196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txBody>
          <a:bodyPr wrap="square" rtlCol="0" anchor="ctr">
            <a:spAutoFit/>
          </a:bodyPr>
          <a:lstStyle/>
          <a:p>
            <a:pPr>
              <a:spcAft>
                <a:spcPts val="600"/>
              </a:spcAft>
            </a:pPr>
            <a:r>
              <a:rPr lang="en-GB" sz="2000" b="1" dirty="0" smtClean="0">
                <a:solidFill>
                  <a:schemeClr val="accent1"/>
                </a:solidFill>
              </a:rPr>
              <a:t>3 main killers to address:  </a:t>
            </a:r>
          </a:p>
          <a:p>
            <a:pPr marL="457200" indent="-457200">
              <a:spcAft>
                <a:spcPts val="600"/>
              </a:spcAft>
              <a:buClr>
                <a:schemeClr val="accent1"/>
              </a:buClr>
              <a:buFont typeface="+mj-lt"/>
              <a:buAutoNum type="arabicPeriod"/>
            </a:pPr>
            <a:r>
              <a:rPr lang="en-GB" sz="2000" dirty="0" smtClean="0"/>
              <a:t>Preterm birth </a:t>
            </a:r>
          </a:p>
          <a:p>
            <a:pPr marL="457200" indent="-457200">
              <a:spcAft>
                <a:spcPts val="600"/>
              </a:spcAft>
              <a:buClr>
                <a:schemeClr val="accent1"/>
              </a:buClr>
              <a:buFont typeface="+mj-lt"/>
              <a:buAutoNum type="arabicPeriod"/>
            </a:pPr>
            <a:r>
              <a:rPr lang="en-GB" sz="2000" dirty="0" smtClean="0"/>
              <a:t>Birth complications </a:t>
            </a:r>
          </a:p>
          <a:p>
            <a:pPr marL="457200" indent="-457200">
              <a:spcAft>
                <a:spcPts val="600"/>
              </a:spcAft>
              <a:buClr>
                <a:schemeClr val="accent1"/>
              </a:buClr>
              <a:buFont typeface="+mj-lt"/>
              <a:buAutoNum type="arabicPeriod"/>
            </a:pPr>
            <a:r>
              <a:rPr lang="en-GB" sz="2000" dirty="0" smtClean="0"/>
              <a:t>Neonatal infections </a:t>
            </a:r>
            <a:endParaRPr lang="en-GB" sz="2000" dirty="0"/>
          </a:p>
        </p:txBody>
      </p:sp>
      <p:graphicFrame>
        <p:nvGraphicFramePr>
          <p:cNvPr id="3" name="Chart 2"/>
          <p:cNvGraphicFramePr/>
          <p:nvPr>
            <p:extLst>
              <p:ext uri="{D42A27DB-BD31-4B8C-83A1-F6EECF244321}">
                <p14:modId xmlns:p14="http://schemas.microsoft.com/office/powerpoint/2010/main" val="2042939020"/>
              </p:ext>
            </p:extLst>
          </p:nvPr>
        </p:nvGraphicFramePr>
        <p:xfrm>
          <a:off x="-1228299" y="414136"/>
          <a:ext cx="7656394" cy="6097155"/>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2736375" y="2251471"/>
            <a:ext cx="1835623" cy="919401"/>
          </a:xfrm>
          <a:prstGeom prst="roundRect">
            <a:avLst/>
          </a:prstGeom>
          <a:solidFill>
            <a:schemeClr val="bg1"/>
          </a:solidFill>
          <a:ln w="28575">
            <a:solidFill>
              <a:schemeClr val="accent4"/>
            </a:solidFill>
          </a:ln>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rgbClr val="414141"/>
                </a:solidFill>
              </a:rPr>
              <a:t>Neonatal</a:t>
            </a:r>
          </a:p>
          <a:p>
            <a:pPr algn="ctr"/>
            <a:r>
              <a:rPr lang="en-US" sz="2400" b="1" dirty="0" smtClean="0">
                <a:solidFill>
                  <a:srgbClr val="414141"/>
                </a:solidFill>
              </a:rPr>
              <a:t>44%</a:t>
            </a:r>
            <a:endParaRPr lang="en-US" sz="2400" b="1" dirty="0">
              <a:solidFill>
                <a:srgbClr val="414141"/>
              </a:solidFill>
            </a:endParaRPr>
          </a:p>
        </p:txBody>
      </p:sp>
      <p:sp>
        <p:nvSpPr>
          <p:cNvPr id="10" name="Rounded Rectangle 9"/>
          <p:cNvSpPr/>
          <p:nvPr/>
        </p:nvSpPr>
        <p:spPr>
          <a:xfrm>
            <a:off x="5459105" y="3431600"/>
            <a:ext cx="3316405" cy="1123712"/>
          </a:xfrm>
          <a:prstGeom prst="round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b="1" dirty="0" smtClean="0">
                <a:solidFill>
                  <a:srgbClr val="302B67"/>
                </a:solidFill>
              </a:rPr>
              <a:t>Two-thirds of neonatal deaths </a:t>
            </a:r>
          </a:p>
          <a:p>
            <a:pPr algn="ctr"/>
            <a:r>
              <a:rPr lang="en-US" sz="2000" b="1" dirty="0" smtClean="0">
                <a:solidFill>
                  <a:srgbClr val="302B67"/>
                </a:solidFill>
              </a:rPr>
              <a:t>are preventable</a:t>
            </a:r>
            <a:endParaRPr lang="en-US" sz="2000" b="1" dirty="0">
              <a:solidFill>
                <a:srgbClr val="302B67"/>
              </a:solidFill>
            </a:endParaRPr>
          </a:p>
        </p:txBody>
      </p:sp>
    </p:spTree>
    <p:extLst>
      <p:ext uri="{BB962C8B-B14F-4D97-AF65-F5344CB8AC3E}">
        <p14:creationId xmlns:p14="http://schemas.microsoft.com/office/powerpoint/2010/main" val="2983716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283" y="5257800"/>
            <a:ext cx="5486400" cy="1066800"/>
          </a:xfrm>
        </p:spPr>
        <p:txBody>
          <a:bodyPr>
            <a:noAutofit/>
          </a:bodyPr>
          <a:lstStyle/>
          <a:p>
            <a:r>
              <a:rPr lang="en-US" sz="3600" dirty="0" smtClean="0"/>
              <a:t>Interventions – evidence, policy, and programs</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67" y="0"/>
            <a:ext cx="7691433" cy="5130125"/>
          </a:xfrm>
          <a:prstGeom prst="rect">
            <a:avLst/>
          </a:prstGeom>
        </p:spPr>
      </p:pic>
    </p:spTree>
    <p:extLst>
      <p:ext uri="{BB962C8B-B14F-4D97-AF65-F5344CB8AC3E}">
        <p14:creationId xmlns:p14="http://schemas.microsoft.com/office/powerpoint/2010/main" val="3938720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4697" y="1371600"/>
            <a:ext cx="2174897" cy="2819400"/>
          </a:xfrm>
          <a:prstGeom prst="rect">
            <a:avLst/>
          </a:prstGeom>
        </p:spPr>
      </p:pic>
      <p:sp>
        <p:nvSpPr>
          <p:cNvPr id="10" name="Title 9"/>
          <p:cNvSpPr>
            <a:spLocks noGrp="1"/>
          </p:cNvSpPr>
          <p:nvPr>
            <p:ph type="title"/>
          </p:nvPr>
        </p:nvSpPr>
        <p:spPr/>
        <p:txBody>
          <a:bodyPr>
            <a:normAutofit/>
          </a:bodyPr>
          <a:lstStyle/>
          <a:p>
            <a:r>
              <a:rPr lang="en-US" dirty="0" smtClean="0"/>
              <a:t>Antenatal corticosteroids</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 y="609602"/>
            <a:ext cx="2133598" cy="3007402"/>
          </a:xfrm>
        </p:spPr>
      </p:pic>
      <p:sp>
        <p:nvSpPr>
          <p:cNvPr id="2" name="Rectangle 1"/>
          <p:cNvSpPr/>
          <p:nvPr/>
        </p:nvSpPr>
        <p:spPr>
          <a:xfrm>
            <a:off x="3810000" y="990600"/>
            <a:ext cx="4808606" cy="1015663"/>
          </a:xfrm>
          <a:prstGeom prst="rect">
            <a:avLst/>
          </a:prstGeom>
        </p:spPr>
        <p:txBody>
          <a:bodyPr wrap="square">
            <a:spAutoFit/>
          </a:bodyPr>
          <a:lstStyle/>
          <a:p>
            <a:r>
              <a:rPr lang="en-US" sz="2000" b="1" dirty="0" smtClean="0">
                <a:solidFill>
                  <a:prstClr val="black"/>
                </a:solidFill>
              </a:rPr>
              <a:t>2006 Cochrane review: ACS reduced neonatal mortality by 37% in LBW </a:t>
            </a:r>
            <a:endParaRPr lang="en-US" sz="2000" b="1" dirty="0">
              <a:solidFill>
                <a:prstClr val="black"/>
              </a:solidFill>
            </a:endParaRPr>
          </a:p>
          <a:p>
            <a:pPr lvl="1"/>
            <a:endParaRPr lang="en-US" sz="2000" dirty="0">
              <a:solidFill>
                <a:prstClr val="black"/>
              </a:solidFill>
            </a:endParaRPr>
          </a:p>
        </p:txBody>
      </p:sp>
      <p:grpSp>
        <p:nvGrpSpPr>
          <p:cNvPr id="13" name="Group 12"/>
          <p:cNvGrpSpPr/>
          <p:nvPr/>
        </p:nvGrpSpPr>
        <p:grpSpPr>
          <a:xfrm>
            <a:off x="838201" y="4191000"/>
            <a:ext cx="2209800" cy="1902758"/>
            <a:chOff x="5471454" y="3204883"/>
            <a:chExt cx="3331887" cy="2888876"/>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4941" y="3204883"/>
              <a:ext cx="2438400" cy="171591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454" y="3659842"/>
              <a:ext cx="931306" cy="2433917"/>
            </a:xfrm>
            <a:prstGeom prst="rect">
              <a:avLst/>
            </a:prstGeom>
          </p:spPr>
        </p:pic>
      </p:grpSp>
      <p:sp>
        <p:nvSpPr>
          <p:cNvPr id="3" name="TextBox 2"/>
          <p:cNvSpPr txBox="1"/>
          <p:nvPr/>
        </p:nvSpPr>
        <p:spPr>
          <a:xfrm>
            <a:off x="3581400" y="1944231"/>
            <a:ext cx="5265806" cy="2862322"/>
          </a:xfrm>
          <a:prstGeom prst="rect">
            <a:avLst/>
          </a:prstGeom>
          <a:noFill/>
        </p:spPr>
        <p:txBody>
          <a:bodyPr wrap="square" rtlCol="0">
            <a:spAutoFit/>
          </a:bodyPr>
          <a:lstStyle/>
          <a:p>
            <a:r>
              <a:rPr lang="en-US" sz="2000" dirty="0" smtClean="0">
                <a:solidFill>
                  <a:prstClr val="black"/>
                </a:solidFill>
              </a:rPr>
              <a:t>Low Use in developing countries: 10% to 50% </a:t>
            </a:r>
          </a:p>
          <a:p>
            <a:pPr marL="342900" indent="-342900">
              <a:buFont typeface="Arial" panose="020B0604020202020204" pitchFamily="34" charset="0"/>
              <a:buChar char="•"/>
            </a:pPr>
            <a:r>
              <a:rPr lang="en-US" sz="2000" dirty="0" smtClean="0">
                <a:solidFill>
                  <a:prstClr val="black"/>
                </a:solidFill>
              </a:rPr>
              <a:t>Lack of provider awareness, standards/guidelines</a:t>
            </a:r>
          </a:p>
          <a:p>
            <a:pPr marL="342900" indent="-342900">
              <a:buFont typeface="Arial" panose="020B0604020202020204" pitchFamily="34" charset="0"/>
              <a:buChar char="•"/>
            </a:pPr>
            <a:r>
              <a:rPr lang="en-US" sz="2000" dirty="0" smtClean="0">
                <a:solidFill>
                  <a:prstClr val="black"/>
                </a:solidFill>
              </a:rPr>
              <a:t>On WHO EML for preterm labor since 2013</a:t>
            </a:r>
          </a:p>
          <a:p>
            <a:pPr marL="342900" indent="-342900">
              <a:buFont typeface="Arial" panose="020B0604020202020204" pitchFamily="34" charset="0"/>
              <a:buChar char="•"/>
            </a:pPr>
            <a:r>
              <a:rPr lang="en-US" sz="2000" dirty="0" smtClean="0">
                <a:solidFill>
                  <a:prstClr val="black"/>
                </a:solidFill>
              </a:rPr>
              <a:t>Lack of community awareness of life-saving care for prematurity</a:t>
            </a:r>
          </a:p>
          <a:p>
            <a:endParaRPr lang="en-US" sz="2000" dirty="0" smtClean="0">
              <a:solidFill>
                <a:prstClr val="black"/>
              </a:solidFill>
            </a:endParaRPr>
          </a:p>
          <a:p>
            <a:endParaRPr lang="en-US" sz="2000" dirty="0">
              <a:solidFill>
                <a:prstClr val="black"/>
              </a:solidFill>
            </a:endParaRPr>
          </a:p>
          <a:p>
            <a:endParaRPr lang="en-US" sz="2000" dirty="0" smtClean="0">
              <a:solidFill>
                <a:prstClr val="black"/>
              </a:solidFill>
            </a:endParaRPr>
          </a:p>
        </p:txBody>
      </p:sp>
    </p:spTree>
    <p:extLst>
      <p:ext uri="{BB962C8B-B14F-4D97-AF65-F5344CB8AC3E}">
        <p14:creationId xmlns:p14="http://schemas.microsoft.com/office/powerpoint/2010/main" val="329870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92668" y="1258544"/>
            <a:ext cx="7874000" cy="3999601"/>
          </a:xfrm>
          <a:prstGeom prst="rect">
            <a:avLst/>
          </a:prstGeom>
        </p:spPr>
      </p:pic>
      <p:pic>
        <p:nvPicPr>
          <p:cNvPr id="5" name="Picture 4"/>
          <p:cNvPicPr>
            <a:picLocks noChangeAspect="1"/>
          </p:cNvPicPr>
          <p:nvPr/>
        </p:nvPicPr>
        <p:blipFill>
          <a:blip r:embed="rId3"/>
          <a:stretch>
            <a:fillRect/>
          </a:stretch>
        </p:blipFill>
        <p:spPr>
          <a:xfrm>
            <a:off x="592669" y="5522383"/>
            <a:ext cx="4538132" cy="146588"/>
          </a:xfrm>
          <a:prstGeom prst="rect">
            <a:avLst/>
          </a:prstGeom>
        </p:spPr>
      </p:pic>
    </p:spTree>
    <p:extLst>
      <p:ext uri="{BB962C8B-B14F-4D97-AF65-F5344CB8AC3E}">
        <p14:creationId xmlns:p14="http://schemas.microsoft.com/office/powerpoint/2010/main" val="1973951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838200"/>
          </a:xfrm>
        </p:spPr>
        <p:txBody>
          <a:bodyPr/>
          <a:lstStyle/>
          <a:p>
            <a:pPr eaLnBrk="1" hangingPunct="1"/>
            <a:r>
              <a:rPr lang="en-US" sz="3200" dirty="0" smtClean="0"/>
              <a:t>Kangaroo Mother Care</a:t>
            </a:r>
          </a:p>
        </p:txBody>
      </p:sp>
      <p:sp>
        <p:nvSpPr>
          <p:cNvPr id="22531" name="Rectangle 3"/>
          <p:cNvSpPr>
            <a:spLocks noGrp="1" noChangeArrowheads="1"/>
          </p:cNvSpPr>
          <p:nvPr>
            <p:ph type="body" idx="1"/>
          </p:nvPr>
        </p:nvSpPr>
        <p:spPr>
          <a:xfrm>
            <a:off x="381000" y="914400"/>
            <a:ext cx="8229600" cy="4525963"/>
          </a:xfrm>
        </p:spPr>
        <p:txBody>
          <a:bodyPr/>
          <a:lstStyle/>
          <a:p>
            <a:pPr eaLnBrk="1" hangingPunct="1"/>
            <a:r>
              <a:rPr lang="en-US" sz="2800" dirty="0" smtClean="0"/>
              <a:t>Facility-based Kangaroo Mother Care can reduce deaths by up to 40-50% among &lt;2kg</a:t>
            </a:r>
          </a:p>
        </p:txBody>
      </p:sp>
      <p:sp>
        <p:nvSpPr>
          <p:cNvPr id="22532" name="Rectangle 5"/>
          <p:cNvSpPr>
            <a:spLocks noChangeArrowheads="1"/>
          </p:cNvSpPr>
          <p:nvPr/>
        </p:nvSpPr>
        <p:spPr bwMode="auto">
          <a:xfrm>
            <a:off x="152400" y="6406299"/>
            <a:ext cx="52257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50900" indent="-850900"/>
            <a:r>
              <a:rPr lang="en-US" sz="1400" dirty="0"/>
              <a:t>Sources</a:t>
            </a:r>
            <a:r>
              <a:rPr lang="en-US" sz="1400" dirty="0" smtClean="0"/>
              <a:t>:  Conde-Agedula et al.  Cochrane Review, 2013 (in press)</a:t>
            </a:r>
            <a:endParaRPr lang="en-US" sz="1400" dirty="0"/>
          </a:p>
        </p:txBody>
      </p:sp>
      <p:sp>
        <p:nvSpPr>
          <p:cNvPr id="2" name="TextBox 1"/>
          <p:cNvSpPr txBox="1"/>
          <p:nvPr/>
        </p:nvSpPr>
        <p:spPr>
          <a:xfrm>
            <a:off x="4953000" y="1975552"/>
            <a:ext cx="4038600" cy="4154984"/>
          </a:xfrm>
          <a:prstGeom prst="rect">
            <a:avLst/>
          </a:prstGeom>
          <a:noFill/>
        </p:spPr>
        <p:txBody>
          <a:bodyPr wrap="square" rtlCol="0">
            <a:spAutoFit/>
          </a:bodyPr>
          <a:lstStyle/>
          <a:p>
            <a:r>
              <a:rPr lang="en-US" sz="2400" b="1" dirty="0" smtClean="0">
                <a:solidFill>
                  <a:srgbClr val="F8082A"/>
                </a:solidFill>
              </a:rPr>
              <a:t>Low “effective coverage” </a:t>
            </a:r>
          </a:p>
          <a:p>
            <a:pPr marL="285750" indent="-285750">
              <a:buFont typeface="Arial" panose="020B0604020202020204" pitchFamily="34" charset="0"/>
              <a:buChar char="•"/>
            </a:pPr>
            <a:r>
              <a:rPr lang="en-US" sz="2400" dirty="0" smtClean="0"/>
              <a:t>Not considered evidence-based (“low tech”) </a:t>
            </a:r>
          </a:p>
          <a:p>
            <a:pPr marL="285750" indent="-285750">
              <a:buFont typeface="Arial" panose="020B0604020202020204" pitchFamily="34" charset="0"/>
              <a:buChar char="•"/>
            </a:pPr>
            <a:r>
              <a:rPr lang="en-US" sz="2400" dirty="0" smtClean="0"/>
              <a:t>Large implementation  variations - “intermittent” to “continuous” (lack of global consensus)</a:t>
            </a:r>
          </a:p>
          <a:p>
            <a:pPr marL="285750" indent="-285750">
              <a:buFont typeface="Arial" panose="020B0604020202020204" pitchFamily="34" charset="0"/>
              <a:buChar char="•"/>
            </a:pPr>
            <a:r>
              <a:rPr lang="en-US" sz="2400" dirty="0" smtClean="0"/>
              <a:t>Poor quality of implementation</a:t>
            </a:r>
          </a:p>
          <a:p>
            <a:pPr marL="285750" indent="-285750">
              <a:buFont typeface="Arial" panose="020B0604020202020204" pitchFamily="34" charset="0"/>
              <a:buChar char="•"/>
            </a:pPr>
            <a:r>
              <a:rPr lang="en-US" sz="2400" dirty="0" smtClean="0"/>
              <a:t>Challenges for mother and family</a:t>
            </a:r>
            <a:endParaRPr lang="en-US" dirty="0"/>
          </a:p>
        </p:txBody>
      </p:sp>
      <p:pic>
        <p:nvPicPr>
          <p:cNvPr id="37890" name="Picture 2" descr="Full screen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2" y="2422358"/>
            <a:ext cx="4592848" cy="30575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5535742"/>
            <a:ext cx="3276600" cy="246221"/>
          </a:xfrm>
          <a:prstGeom prst="rect">
            <a:avLst/>
          </a:prstGeom>
          <a:noFill/>
        </p:spPr>
        <p:txBody>
          <a:bodyPr wrap="square" rtlCol="0">
            <a:spAutoFit/>
          </a:bodyPr>
          <a:lstStyle/>
          <a:p>
            <a:r>
              <a:rPr lang="en-US" sz="1000" dirty="0" smtClean="0"/>
              <a:t>Photo by </a:t>
            </a:r>
            <a:r>
              <a:rPr lang="en-US" sz="1000" dirty="0" err="1" smtClean="0"/>
              <a:t>Sanjana</a:t>
            </a:r>
            <a:r>
              <a:rPr lang="en-US" sz="1000" dirty="0" smtClean="0"/>
              <a:t> </a:t>
            </a:r>
            <a:r>
              <a:rPr lang="en-US" sz="1000" dirty="0"/>
              <a:t>Shrestha/Save the </a:t>
            </a:r>
            <a:r>
              <a:rPr lang="en-US" sz="1000" dirty="0" smtClean="0"/>
              <a:t>Children</a:t>
            </a:r>
            <a:endParaRPr lang="en-US" sz="1000" dirty="0"/>
          </a:p>
        </p:txBody>
      </p:sp>
    </p:spTree>
    <p:extLst>
      <p:ext uri="{BB962C8B-B14F-4D97-AF65-F5344CB8AC3E}">
        <p14:creationId xmlns:p14="http://schemas.microsoft.com/office/powerpoint/2010/main" val="28731098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76200"/>
            <a:ext cx="7467600" cy="914400"/>
          </a:xfrm>
        </p:spPr>
        <p:txBody>
          <a:bodyPr>
            <a:normAutofit fontScale="90000"/>
          </a:bodyPr>
          <a:lstStyle/>
          <a:p>
            <a:r>
              <a:rPr lang="en-US" altLang="en-US" sz="3100" b="1" dirty="0" smtClean="0"/>
              <a:t>Helping Babies Breath  </a:t>
            </a:r>
            <a:r>
              <a:rPr lang="en-US" altLang="en-US" sz="2800" b="1" i="1" dirty="0" smtClean="0"/>
              <a:t/>
            </a:r>
            <a:br>
              <a:rPr lang="en-US" altLang="en-US" sz="2800" b="1" i="1" dirty="0" smtClean="0"/>
            </a:br>
            <a:endParaRPr lang="en-US" altLang="en-US" sz="2800" b="1" i="1" dirty="0" smtClean="0"/>
          </a:p>
        </p:txBody>
      </p:sp>
      <p:pic>
        <p:nvPicPr>
          <p:cNvPr id="34818" name="Picture 2" descr="C:\Users\swall\Pictures\HB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838200"/>
            <a:ext cx="2602316" cy="3653824"/>
          </a:xfrm>
          <a:prstGeom prst="rect">
            <a:avLst/>
          </a:prstGeom>
          <a:noFill/>
          <a:extLst>
            <a:ext uri="{909E8E84-426E-40DD-AFC4-6F175D3DCCD1}">
              <a14:hiddenFill xmlns:a14="http://schemas.microsoft.com/office/drawing/2010/main">
                <a:solidFill>
                  <a:srgbClr val="FFFFFF"/>
                </a:solidFill>
              </a14:hiddenFill>
            </a:ext>
          </a:extLst>
        </p:spPr>
      </p:pic>
      <p:pic>
        <p:nvPicPr>
          <p:cNvPr id="499716" name="Picture 4" descr="goldenMinute_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307541"/>
            <a:ext cx="2029326"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83541" y="1066800"/>
            <a:ext cx="6096000" cy="5847755"/>
          </a:xfrm>
          <a:prstGeom prst="rect">
            <a:avLst/>
          </a:prstGeom>
          <a:noFill/>
        </p:spPr>
        <p:txBody>
          <a:bodyPr wrap="square" rtlCol="0">
            <a:spAutoFit/>
          </a:bodyPr>
          <a:lstStyle/>
          <a:p>
            <a:r>
              <a:rPr lang="en-US" sz="2800" b="1" u="sng" dirty="0" smtClean="0"/>
              <a:t>Recent evidence</a:t>
            </a:r>
            <a:r>
              <a:rPr lang="en-US" sz="2800" dirty="0" smtClean="0"/>
              <a:t>:</a:t>
            </a:r>
          </a:p>
          <a:p>
            <a:r>
              <a:rPr lang="en-US" sz="2800" i="1" dirty="0" smtClean="0"/>
              <a:t>Tanzania – 8 hospitals</a:t>
            </a:r>
          </a:p>
          <a:p>
            <a:pPr marL="285750" indent="-285750">
              <a:buFont typeface="Arial" panose="020B0604020202020204" pitchFamily="34" charset="0"/>
              <a:buChar char="•"/>
            </a:pPr>
            <a:r>
              <a:rPr lang="en-US" sz="2800" dirty="0" smtClean="0"/>
              <a:t>47% reduction in early neonatal mortality (&lt;24 hours)</a:t>
            </a:r>
          </a:p>
          <a:p>
            <a:pPr marL="285750" indent="-285750">
              <a:buFont typeface="Arial" panose="020B0604020202020204" pitchFamily="34" charset="0"/>
              <a:buChar char="•"/>
            </a:pPr>
            <a:r>
              <a:rPr lang="en-US" sz="2800" dirty="0" smtClean="0"/>
              <a:t>24% reduction in fresh stillbirths </a:t>
            </a:r>
            <a:r>
              <a:rPr lang="en-US" sz="2400" dirty="0" err="1" smtClean="0"/>
              <a:t>Msemo</a:t>
            </a:r>
            <a:r>
              <a:rPr lang="en-US" sz="2400" dirty="0" smtClean="0"/>
              <a:t>. Pediatrics (2013); 131</a:t>
            </a:r>
          </a:p>
          <a:p>
            <a:r>
              <a:rPr lang="en-US" sz="2800" i="1" dirty="0" smtClean="0"/>
              <a:t>Tanzania – large rural hospital</a:t>
            </a:r>
            <a:r>
              <a:rPr lang="en-US" sz="2800" dirty="0" smtClean="0"/>
              <a:t> </a:t>
            </a:r>
            <a:endParaRPr lang="en-US" sz="2800" dirty="0"/>
          </a:p>
          <a:p>
            <a:r>
              <a:rPr lang="en-US" sz="2800" dirty="0" smtClean="0"/>
              <a:t>HBB 1-day training, no refreshers</a:t>
            </a:r>
          </a:p>
          <a:p>
            <a:pPr marL="457200" indent="-457200">
              <a:buFont typeface="Arial" panose="020B0604020202020204" pitchFamily="34" charset="0"/>
              <a:buChar char="•"/>
            </a:pPr>
            <a:r>
              <a:rPr lang="en-US" sz="2800" dirty="0" smtClean="0"/>
              <a:t>Increased simulation skills (18% to 74%)</a:t>
            </a:r>
          </a:p>
          <a:p>
            <a:pPr marL="457200" indent="-457200">
              <a:buFont typeface="Arial" panose="020B0604020202020204" pitchFamily="34" charset="0"/>
              <a:buChar char="•"/>
            </a:pPr>
            <a:r>
              <a:rPr lang="en-US" sz="2800" u="sng" dirty="0" smtClean="0"/>
              <a:t>No change</a:t>
            </a:r>
            <a:r>
              <a:rPr lang="en-US" sz="2800" dirty="0" smtClean="0"/>
              <a:t> in clinical practice after 7 months </a:t>
            </a:r>
          </a:p>
          <a:p>
            <a:pPr marL="457200" indent="-457200">
              <a:buFont typeface="Arial" panose="020B0604020202020204" pitchFamily="34" charset="0"/>
              <a:buChar char="•"/>
            </a:pPr>
            <a:r>
              <a:rPr lang="en-US" sz="2400" dirty="0" err="1" smtClean="0"/>
              <a:t>Ersdal</a:t>
            </a:r>
            <a:r>
              <a:rPr lang="en-US" sz="2400" dirty="0" smtClean="0"/>
              <a:t>. Resuscitation (2013)</a:t>
            </a:r>
          </a:p>
          <a:p>
            <a:endParaRPr lang="en-US" dirty="0"/>
          </a:p>
        </p:txBody>
      </p:sp>
    </p:spTree>
    <p:custDataLst>
      <p:tags r:id="rId1"/>
    </p:custDataLst>
    <p:extLst>
      <p:ext uri="{BB962C8B-B14F-4D97-AF65-F5344CB8AC3E}">
        <p14:creationId xmlns:p14="http://schemas.microsoft.com/office/powerpoint/2010/main" val="2389972866"/>
      </p:ext>
    </p:extLst>
  </p:cSld>
  <p:clrMapOvr>
    <a:masterClrMapping/>
  </p:clrMapOvr>
  <mc:AlternateContent xmlns:mc="http://schemas.openxmlformats.org/markup-compatibility/2006" xmlns:p14="http://schemas.microsoft.com/office/powerpoint/2010/main">
    <mc:Choice Requires="p14">
      <p:transition spd="slow" p14:dur="2000" advTm="147194"/>
    </mc:Choice>
    <mc:Fallback xmlns="">
      <p:transition spd="slow" advTm="14719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84313"/>
            <a:ext cx="85915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5300663"/>
            <a:ext cx="9144000" cy="1557337"/>
          </a:xfrm>
          <a:prstGeom prst="rect">
            <a:avLst/>
          </a:prstGeom>
          <a:solidFill>
            <a:schemeClr val="tx2"/>
          </a:solidFill>
          <a:ln w="9525">
            <a:noFill/>
            <a:miter lim="800000"/>
            <a:headEnd/>
            <a:tailEnd/>
          </a:ln>
        </p:spPr>
        <p:txBody>
          <a:bodyPr/>
          <a:lstStyle/>
          <a:p>
            <a:pPr marL="457200" algn="ctr"/>
            <a:r>
              <a:rPr lang="en-US" sz="2400" dirty="0">
                <a:solidFill>
                  <a:prstClr val="white"/>
                </a:solidFill>
                <a:latin typeface="Gill Sans MT" pitchFamily="34" charset="0"/>
              </a:rPr>
              <a:t>RR 0.77 (0.64, 0.93)</a:t>
            </a:r>
          </a:p>
          <a:p>
            <a:pPr marL="457200" algn="ctr"/>
            <a:r>
              <a:rPr lang="en-US" sz="2400" dirty="0">
                <a:solidFill>
                  <a:prstClr val="white"/>
                </a:solidFill>
                <a:latin typeface="Gill Sans MT" pitchFamily="34" charset="0"/>
              </a:rPr>
              <a:t>23% reduction in </a:t>
            </a:r>
            <a:r>
              <a:rPr lang="en-US" sz="2400" dirty="0" smtClean="0">
                <a:solidFill>
                  <a:prstClr val="white"/>
                </a:solidFill>
                <a:latin typeface="Gill Sans MT" pitchFamily="34" charset="0"/>
              </a:rPr>
              <a:t>all-cause </a:t>
            </a:r>
            <a:r>
              <a:rPr lang="en-US" sz="2400" dirty="0">
                <a:solidFill>
                  <a:prstClr val="white"/>
                </a:solidFill>
                <a:latin typeface="Gill Sans MT" pitchFamily="34" charset="0"/>
              </a:rPr>
              <a:t>neonatal deaths</a:t>
            </a:r>
          </a:p>
          <a:p>
            <a:pPr marL="457200" algn="ctr"/>
            <a:r>
              <a:rPr lang="en-US" sz="2400" dirty="0">
                <a:solidFill>
                  <a:prstClr val="white"/>
                </a:solidFill>
                <a:latin typeface="Gill Sans MT" pitchFamily="34" charset="0"/>
              </a:rPr>
              <a:t>Higher reduction for infection deaths</a:t>
            </a:r>
            <a:endParaRPr lang="en-GB" sz="2800" dirty="0">
              <a:solidFill>
                <a:prstClr val="white"/>
              </a:solidFill>
              <a:latin typeface="Gill Sans MT" pitchFamily="34" charset="0"/>
            </a:endParaRPr>
          </a:p>
          <a:p>
            <a:pPr marL="457200" algn="ctr"/>
            <a:endParaRPr lang="en-GB" sz="2800" b="1" dirty="0">
              <a:solidFill>
                <a:prstClr val="white"/>
              </a:solidFill>
            </a:endParaRPr>
          </a:p>
        </p:txBody>
      </p:sp>
      <p:sp>
        <p:nvSpPr>
          <p:cNvPr id="41989" name="Rectangle 2"/>
          <p:cNvSpPr>
            <a:spLocks noChangeArrowheads="1"/>
          </p:cNvSpPr>
          <p:nvPr/>
        </p:nvSpPr>
        <p:spPr bwMode="auto">
          <a:xfrm>
            <a:off x="0" y="0"/>
            <a:ext cx="9144000" cy="1066800"/>
          </a:xfrm>
          <a:prstGeom prst="rect">
            <a:avLst/>
          </a:prstGeom>
          <a:solidFill>
            <a:srgbClr val="FF0000"/>
          </a:solidFill>
          <a:ln>
            <a:noFill/>
          </a:ln>
          <a:extLst/>
        </p:spPr>
        <p:txBody>
          <a:bodyPr/>
          <a:lstStyle/>
          <a:p>
            <a:pPr algn="ctr"/>
            <a:r>
              <a:rPr lang="en-US" sz="3600" b="1" dirty="0">
                <a:solidFill>
                  <a:prstClr val="white"/>
                </a:solidFill>
                <a:latin typeface="Gill Sans MT" pitchFamily="34" charset="0"/>
              </a:rPr>
              <a:t>C</a:t>
            </a:r>
            <a:r>
              <a:rPr lang="en-US" sz="3600" b="1" dirty="0" smtClean="0">
                <a:solidFill>
                  <a:prstClr val="white"/>
                </a:solidFill>
                <a:latin typeface="Gill Sans MT" pitchFamily="34" charset="0"/>
              </a:rPr>
              <a:t>hlorhexidine </a:t>
            </a:r>
            <a:r>
              <a:rPr lang="en-US" sz="3600" b="1" dirty="0">
                <a:solidFill>
                  <a:prstClr val="white"/>
                </a:solidFill>
                <a:latin typeface="Gill Sans MT" pitchFamily="34" charset="0"/>
              </a:rPr>
              <a:t>umbilical cord </a:t>
            </a:r>
            <a:r>
              <a:rPr lang="en-US" sz="3600" b="1" dirty="0" smtClean="0">
                <a:solidFill>
                  <a:prstClr val="white"/>
                </a:solidFill>
                <a:latin typeface="Gill Sans MT" pitchFamily="34" charset="0"/>
              </a:rPr>
              <a:t>cleansing</a:t>
            </a:r>
            <a:endParaRPr lang="en-US" sz="3600" b="1" dirty="0">
              <a:solidFill>
                <a:prstClr val="white"/>
              </a:solidFill>
              <a:latin typeface="Gill Sans MT" pitchFamily="34" charset="0"/>
            </a:endParaRPr>
          </a:p>
        </p:txBody>
      </p:sp>
      <p:sp>
        <p:nvSpPr>
          <p:cNvPr id="2" name="TextBox 1"/>
          <p:cNvSpPr txBox="1"/>
          <p:nvPr/>
        </p:nvSpPr>
        <p:spPr>
          <a:xfrm>
            <a:off x="179388" y="4608513"/>
            <a:ext cx="8126412" cy="369332"/>
          </a:xfrm>
          <a:prstGeom prst="rect">
            <a:avLst/>
          </a:prstGeom>
          <a:noFill/>
        </p:spPr>
        <p:txBody>
          <a:bodyPr wrap="square" rtlCol="0">
            <a:spAutoFit/>
          </a:bodyPr>
          <a:lstStyle/>
          <a:p>
            <a:r>
              <a:rPr lang="en-US" dirty="0" smtClean="0">
                <a:solidFill>
                  <a:prstClr val="black"/>
                </a:solidFill>
              </a:rPr>
              <a:t>Source:  Imdad et al. BMC Public Health, 2013.</a:t>
            </a:r>
            <a:endParaRPr lang="en-US" dirty="0">
              <a:solidFill>
                <a:prstClr val="black"/>
              </a:solidFill>
            </a:endParaRPr>
          </a:p>
        </p:txBody>
      </p:sp>
    </p:spTree>
    <p:extLst>
      <p:ext uri="{BB962C8B-B14F-4D97-AF65-F5344CB8AC3E}">
        <p14:creationId xmlns:p14="http://schemas.microsoft.com/office/powerpoint/2010/main" val="39459643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8082A"/>
          </a:solidFill>
        </p:spPr>
        <p:txBody>
          <a:bodyPr>
            <a:normAutofit/>
          </a:bodyPr>
          <a:lstStyle/>
          <a:p>
            <a:r>
              <a:rPr lang="en-US" sz="3600" b="1" dirty="0" smtClean="0">
                <a:solidFill>
                  <a:schemeClr val="bg1"/>
                </a:solidFill>
              </a:rPr>
              <a:t>Chlorhexidine</a:t>
            </a:r>
            <a:r>
              <a:rPr lang="en-US" sz="3600" b="1" dirty="0">
                <a:solidFill>
                  <a:schemeClr val="bg1"/>
                </a:solidFill>
              </a:rPr>
              <a:t> </a:t>
            </a:r>
            <a:r>
              <a:rPr lang="en-US" sz="3600" b="1" dirty="0" smtClean="0">
                <a:solidFill>
                  <a:schemeClr val="bg1"/>
                </a:solidFill>
              </a:rPr>
              <a:t>– Implementation guidelines</a:t>
            </a:r>
            <a:endParaRPr lang="en-US" sz="3600" b="1" dirty="0">
              <a:solidFill>
                <a:schemeClr val="bg1"/>
              </a:solidFill>
            </a:endParaRPr>
          </a:p>
        </p:txBody>
      </p:sp>
      <p:sp>
        <p:nvSpPr>
          <p:cNvPr id="3" name="Text Placeholder 2"/>
          <p:cNvSpPr>
            <a:spLocks noGrp="1"/>
          </p:cNvSpPr>
          <p:nvPr>
            <p:ph type="body" sz="half" idx="1"/>
          </p:nvPr>
        </p:nvSpPr>
        <p:spPr>
          <a:xfrm>
            <a:off x="0" y="1600200"/>
            <a:ext cx="4953000" cy="4525963"/>
          </a:xfrm>
        </p:spPr>
        <p:txBody>
          <a:bodyPr>
            <a:normAutofit lnSpcReduction="10000"/>
          </a:bodyPr>
          <a:lstStyle/>
          <a:p>
            <a:r>
              <a:rPr lang="en-US" dirty="0" smtClean="0"/>
              <a:t>23% reduction in NMR</a:t>
            </a:r>
          </a:p>
          <a:p>
            <a:r>
              <a:rPr lang="en-US" dirty="0" smtClean="0"/>
              <a:t>WHO guidelines </a:t>
            </a:r>
          </a:p>
          <a:p>
            <a:pPr lvl="1"/>
            <a:r>
              <a:rPr lang="en-US" dirty="0" smtClean="0"/>
              <a:t>Settings with NMR &gt; 30</a:t>
            </a:r>
          </a:p>
          <a:p>
            <a:pPr lvl="1"/>
            <a:r>
              <a:rPr lang="en-US" dirty="0" smtClean="0"/>
              <a:t>7 day application</a:t>
            </a:r>
          </a:p>
          <a:p>
            <a:pPr lvl="1"/>
            <a:r>
              <a:rPr lang="en-US" dirty="0" smtClean="0"/>
              <a:t>Home deliveries</a:t>
            </a:r>
          </a:p>
          <a:p>
            <a:r>
              <a:rPr lang="en-US" dirty="0" smtClean="0"/>
              <a:t>Additional considerations</a:t>
            </a:r>
          </a:p>
          <a:p>
            <a:pPr lvl="1"/>
            <a:r>
              <a:rPr lang="en-US" dirty="0" smtClean="0"/>
              <a:t>New evidence of impact in facility-born infants</a:t>
            </a:r>
          </a:p>
          <a:p>
            <a:pPr lvl="1"/>
            <a:r>
              <a:rPr lang="en-US" dirty="0" smtClean="0"/>
              <a:t>1-day vs 7-day use</a:t>
            </a:r>
          </a:p>
        </p:txBody>
      </p:sp>
      <p:pic>
        <p:nvPicPr>
          <p:cNvPr id="5" name="Content Placeholder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295400"/>
            <a:ext cx="2360815" cy="2198716"/>
          </a:xfrm>
          <a:prstGeom prst="rect">
            <a:avLst/>
          </a:prstGeom>
          <a:noFill/>
          <a:ln w="9360">
            <a:solidFill>
              <a:schemeClr val="tx1"/>
            </a:solidFill>
            <a:round/>
            <a:headEnd/>
            <a:tailEnd/>
          </a:ln>
          <a:extLst>
            <a:ext uri="{909E8E84-426E-40DD-AFC4-6F175D3DCCD1}">
              <a14:hiddenFill xmlns:a14="http://schemas.microsoft.com/office/drawing/2010/main">
                <a:solidFill>
                  <a:srgbClr val="FFFFFF"/>
                </a:solidFill>
              </a14:hiddenFill>
            </a:ext>
          </a:extLst>
        </p:spPr>
      </p:pic>
      <p:pic>
        <p:nvPicPr>
          <p:cNvPr id="35842" name="Picture 2" descr="0 bytes; 3720 x 2718; A health worker applying CHX in Lumbini Zonal hospital, Rupande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733800"/>
            <a:ext cx="3810000" cy="2783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53263" y="6516886"/>
            <a:ext cx="3124200" cy="246221"/>
          </a:xfrm>
          <a:prstGeom prst="rect">
            <a:avLst/>
          </a:prstGeom>
          <a:noFill/>
        </p:spPr>
        <p:txBody>
          <a:bodyPr wrap="square" rtlCol="0">
            <a:spAutoFit/>
          </a:bodyPr>
          <a:lstStyle/>
          <a:p>
            <a:r>
              <a:rPr lang="en-US" sz="1000" dirty="0" smtClean="0"/>
              <a:t>Photo by Picasa</a:t>
            </a:r>
            <a:endParaRPr lang="en-US" sz="1000" dirty="0"/>
          </a:p>
        </p:txBody>
      </p:sp>
    </p:spTree>
    <p:extLst>
      <p:ext uri="{BB962C8B-B14F-4D97-AF65-F5344CB8AC3E}">
        <p14:creationId xmlns:p14="http://schemas.microsoft.com/office/powerpoint/2010/main" val="650125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914400"/>
          </a:xfrm>
        </p:spPr>
        <p:txBody>
          <a:bodyPr/>
          <a:lstStyle/>
          <a:p>
            <a:pPr eaLnBrk="1" hangingPunct="1"/>
            <a:r>
              <a:rPr lang="en-US" dirty="0" smtClean="0"/>
              <a:t>Management of PSBI</a:t>
            </a:r>
          </a:p>
        </p:txBody>
      </p:sp>
      <p:sp>
        <p:nvSpPr>
          <p:cNvPr id="30723" name="Rectangle 3"/>
          <p:cNvSpPr>
            <a:spLocks noGrp="1" noChangeArrowheads="1"/>
          </p:cNvSpPr>
          <p:nvPr>
            <p:ph type="body" idx="1"/>
          </p:nvPr>
        </p:nvSpPr>
        <p:spPr>
          <a:xfrm>
            <a:off x="0" y="1219200"/>
            <a:ext cx="8229600" cy="5638800"/>
          </a:xfrm>
        </p:spPr>
        <p:txBody>
          <a:bodyPr>
            <a:normAutofit fontScale="77500" lnSpcReduction="20000"/>
          </a:bodyPr>
          <a:lstStyle/>
          <a:p>
            <a:pPr eaLnBrk="1" hangingPunct="1"/>
            <a:r>
              <a:rPr lang="en-US" dirty="0" smtClean="0"/>
              <a:t>WHO recommends 7-10 days of ampicillin &amp; gentamicin in </a:t>
            </a:r>
            <a:r>
              <a:rPr lang="en-US" dirty="0" smtClean="0"/>
              <a:t>hospital for 0-59 day old (IMNCI)</a:t>
            </a:r>
          </a:p>
          <a:p>
            <a:pPr lvl="1"/>
            <a:r>
              <a:rPr lang="en-US" dirty="0" smtClean="0"/>
              <a:t>When hospitalization is not possible, outpatient management with 5 days of gent and ampicillin (3 injections daily, 2 visits to health center each day)</a:t>
            </a:r>
          </a:p>
          <a:p>
            <a:pPr lvl="2"/>
            <a:r>
              <a:rPr lang="en-US" dirty="0" smtClean="0"/>
              <a:t>Impossi</a:t>
            </a:r>
            <a:r>
              <a:rPr lang="en-US" dirty="0" smtClean="0"/>
              <a:t>ble for families</a:t>
            </a:r>
          </a:p>
          <a:p>
            <a:pPr lvl="2"/>
            <a:r>
              <a:rPr lang="en-US" dirty="0" smtClean="0"/>
              <a:t>Not implemented</a:t>
            </a:r>
            <a:endParaRPr lang="en-US" dirty="0" smtClean="0"/>
          </a:p>
          <a:p>
            <a:pPr lvl="1"/>
            <a:r>
              <a:rPr lang="en-US" b="1" i="1" u="sng" dirty="0" smtClean="0"/>
              <a:t>But</a:t>
            </a:r>
            <a:r>
              <a:rPr lang="en-US" dirty="0" smtClean="0"/>
              <a:t>, only 10-20% of families accept hospitalization</a:t>
            </a:r>
          </a:p>
          <a:p>
            <a:pPr eaLnBrk="1" hangingPunct="1"/>
            <a:r>
              <a:rPr lang="en-US" dirty="0" smtClean="0"/>
              <a:t>Recent RCTs tested simplified antibiotic regimens in outpatient setting </a:t>
            </a:r>
            <a:r>
              <a:rPr lang="en-US" u="sng" dirty="0" smtClean="0"/>
              <a:t>where hospitalization was not possible</a:t>
            </a:r>
            <a:r>
              <a:rPr lang="en-US" dirty="0" smtClean="0"/>
              <a:t> (Bangladesh, DRC, Kenya, Nigeria, Pakistan) </a:t>
            </a:r>
          </a:p>
          <a:p>
            <a:pPr lvl="1"/>
            <a:r>
              <a:rPr lang="en-US" dirty="0" smtClean="0"/>
              <a:t>7 days gent + amox (7 injections)</a:t>
            </a:r>
          </a:p>
          <a:p>
            <a:pPr lvl="1"/>
            <a:r>
              <a:rPr lang="en-US" dirty="0" smtClean="0"/>
              <a:t>2 days procaine pen + gent, followed by 5 days amox (4 injections)</a:t>
            </a:r>
          </a:p>
          <a:p>
            <a:pPr lvl="1"/>
            <a:r>
              <a:rPr lang="en-US" dirty="0" smtClean="0"/>
              <a:t>2 days gent + amox, followed by 5 days amox (2 injections)</a:t>
            </a:r>
          </a:p>
          <a:p>
            <a:pPr lvl="1"/>
            <a:r>
              <a:rPr lang="en-US" dirty="0" smtClean="0"/>
              <a:t>Compared to reference: 7 days procaine pen + gent (14 injections</a:t>
            </a:r>
            <a:r>
              <a:rPr lang="en-US" dirty="0" smtClean="0"/>
              <a:t>)</a:t>
            </a:r>
            <a:endParaRPr lang="en-US" sz="2000" dirty="0" smtClean="0"/>
          </a:p>
          <a:p>
            <a:pPr eaLnBrk="1" hangingPunct="1"/>
            <a:endParaRPr lang="en-US" sz="2400" dirty="0" smtClean="0"/>
          </a:p>
        </p:txBody>
      </p:sp>
    </p:spTree>
    <p:extLst>
      <p:ext uri="{BB962C8B-B14F-4D97-AF65-F5344CB8AC3E}">
        <p14:creationId xmlns:p14="http://schemas.microsoft.com/office/powerpoint/2010/main" val="2814181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236" y="1396381"/>
            <a:ext cx="6821395" cy="1810196"/>
          </a:xfrm>
          <a:prstGeom prst="rect">
            <a:avLst/>
          </a:prstGeom>
        </p:spPr>
      </p:pic>
      <p:pic>
        <p:nvPicPr>
          <p:cNvPr id="4" name="Picture 3"/>
          <p:cNvPicPr>
            <a:picLocks noChangeAspect="1"/>
          </p:cNvPicPr>
          <p:nvPr/>
        </p:nvPicPr>
        <p:blipFill>
          <a:blip r:embed="rId3"/>
          <a:stretch>
            <a:fillRect/>
          </a:stretch>
        </p:blipFill>
        <p:spPr>
          <a:xfrm>
            <a:off x="162236" y="3590702"/>
            <a:ext cx="7050045" cy="1810196"/>
          </a:xfrm>
          <a:prstGeom prst="rect">
            <a:avLst/>
          </a:prstGeom>
        </p:spPr>
      </p:pic>
    </p:spTree>
    <p:extLst>
      <p:ext uri="{BB962C8B-B14F-4D97-AF65-F5344CB8AC3E}">
        <p14:creationId xmlns:p14="http://schemas.microsoft.com/office/powerpoint/2010/main" val="244749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2286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8" name="Rectangle 3"/>
          <p:cNvSpPr>
            <a:spLocks noGrp="1" noChangeArrowheads="1"/>
          </p:cNvSpPr>
          <p:nvPr>
            <p:ph type="title" idx="4294967295"/>
          </p:nvPr>
        </p:nvSpPr>
        <p:spPr>
          <a:xfrm>
            <a:off x="0" y="-190500"/>
            <a:ext cx="9144000" cy="2667000"/>
          </a:xfrm>
        </p:spPr>
        <p:txBody>
          <a:bodyPr/>
          <a:lstStyle/>
          <a:p>
            <a:pPr algn="l" eaLnBrk="1" hangingPunct="1"/>
            <a:r>
              <a:rPr lang="en-US" sz="4000" dirty="0" smtClean="0"/>
              <a:t>   </a:t>
            </a:r>
            <a:r>
              <a:rPr lang="en-US" sz="4000" dirty="0" smtClean="0">
                <a:solidFill>
                  <a:schemeClr val="bg1"/>
                </a:solidFill>
              </a:rPr>
              <a:t>Outline</a:t>
            </a:r>
          </a:p>
        </p:txBody>
      </p:sp>
      <p:sp>
        <p:nvSpPr>
          <p:cNvPr id="9219" name="Rectangle 11"/>
          <p:cNvSpPr>
            <a:spLocks noChangeArrowheads="1"/>
          </p:cNvSpPr>
          <p:nvPr/>
        </p:nvSpPr>
        <p:spPr bwMode="auto">
          <a:xfrm>
            <a:off x="152400" y="2209800"/>
            <a:ext cx="5181600" cy="431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spcBef>
                <a:spcPct val="20000"/>
              </a:spcBef>
              <a:buFont typeface="Arial" panose="020B0604020202020204" pitchFamily="34" charset="0"/>
              <a:buChar char="•"/>
            </a:pPr>
            <a:r>
              <a:rPr lang="en-GB" sz="2800" b="1" dirty="0" smtClean="0">
                <a:latin typeface="Gill Sans MT" pitchFamily="34" charset="0"/>
              </a:rPr>
              <a:t>History of global </a:t>
            </a:r>
            <a:r>
              <a:rPr lang="en-GB" sz="2800" b="1" dirty="0" err="1" smtClean="0">
                <a:latin typeface="Gill Sans MT" pitchFamily="34" charset="0"/>
              </a:rPr>
              <a:t>newborn</a:t>
            </a:r>
            <a:r>
              <a:rPr lang="en-GB" sz="2800" b="1" dirty="0" smtClean="0">
                <a:latin typeface="Gill Sans MT" pitchFamily="34" charset="0"/>
              </a:rPr>
              <a:t> health movement</a:t>
            </a:r>
          </a:p>
          <a:p>
            <a:pPr marL="457200" indent="-457200">
              <a:spcBef>
                <a:spcPct val="20000"/>
              </a:spcBef>
              <a:buFont typeface="Arial" panose="020B0604020202020204" pitchFamily="34" charset="0"/>
              <a:buChar char="•"/>
            </a:pPr>
            <a:r>
              <a:rPr lang="en-GB" sz="2800" b="1" dirty="0" smtClean="0">
                <a:latin typeface="Gill Sans MT" pitchFamily="34" charset="0"/>
              </a:rPr>
              <a:t>Global </a:t>
            </a:r>
            <a:r>
              <a:rPr lang="en-GB" sz="2800" b="1" dirty="0" err="1" smtClean="0">
                <a:latin typeface="Gill Sans MT" pitchFamily="34" charset="0"/>
              </a:rPr>
              <a:t>newborn</a:t>
            </a:r>
            <a:r>
              <a:rPr lang="en-GB" sz="2800" b="1" dirty="0" smtClean="0">
                <a:latin typeface="Gill Sans MT" pitchFamily="34" charset="0"/>
              </a:rPr>
              <a:t> epidemiology and trends</a:t>
            </a:r>
            <a:endParaRPr lang="en-GB" sz="2800" b="1" dirty="0">
              <a:latin typeface="Gill Sans MT" pitchFamily="34" charset="0"/>
            </a:endParaRPr>
          </a:p>
          <a:p>
            <a:pPr marL="457200" indent="-457200">
              <a:spcBef>
                <a:spcPct val="20000"/>
              </a:spcBef>
              <a:buFont typeface="Arial" panose="020B0604020202020204" pitchFamily="34" charset="0"/>
              <a:buChar char="•"/>
            </a:pPr>
            <a:r>
              <a:rPr lang="en-GB" sz="2800" b="1" dirty="0" smtClean="0">
                <a:latin typeface="Gill Sans MT" pitchFamily="34" charset="0"/>
              </a:rPr>
              <a:t>Interventions – evidence, policy, programs</a:t>
            </a:r>
          </a:p>
          <a:p>
            <a:pPr marL="457200" indent="-457200">
              <a:spcBef>
                <a:spcPct val="20000"/>
              </a:spcBef>
              <a:buFont typeface="Arial" panose="020B0604020202020204" pitchFamily="34" charset="0"/>
              <a:buChar char="•"/>
            </a:pPr>
            <a:r>
              <a:rPr lang="en-GB" sz="2800" b="1" dirty="0" smtClean="0">
                <a:latin typeface="Gill Sans MT" pitchFamily="34" charset="0"/>
              </a:rPr>
              <a:t>Global </a:t>
            </a:r>
            <a:r>
              <a:rPr lang="en-GB" sz="2800" b="1" dirty="0" err="1" smtClean="0">
                <a:latin typeface="Gill Sans MT" pitchFamily="34" charset="0"/>
              </a:rPr>
              <a:t>newborn</a:t>
            </a:r>
            <a:r>
              <a:rPr lang="en-GB" sz="2800" b="1" dirty="0" smtClean="0">
                <a:latin typeface="Gill Sans MT" pitchFamily="34" charset="0"/>
              </a:rPr>
              <a:t> health initiatives</a:t>
            </a:r>
            <a:endParaRPr lang="en-GB" sz="2800" b="1" dirty="0" smtClean="0">
              <a:latin typeface="Gill Sans MT" pitchFamily="34" charset="0"/>
            </a:endParaRPr>
          </a:p>
          <a:p>
            <a:pPr>
              <a:spcBef>
                <a:spcPct val="20000"/>
              </a:spcBef>
            </a:pPr>
            <a:endParaRPr lang="en-GB" sz="2800" b="1" dirty="0">
              <a:latin typeface="Gill Sans MT" pitchFamily="34" charset="0"/>
            </a:endParaRPr>
          </a:p>
        </p:txBody>
      </p:sp>
      <p:pic>
        <p:nvPicPr>
          <p:cNvPr id="34818" name="Picture 2" descr="0 bytes; 2592 x 3872; Abida, 25, is the proud mother of newborn baby boy, Mithal who is one day old. Originally from Jac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90600"/>
            <a:ext cx="3189498" cy="4767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41106" y="5742801"/>
            <a:ext cx="3134791" cy="246221"/>
          </a:xfrm>
          <a:prstGeom prst="rect">
            <a:avLst/>
          </a:prstGeom>
          <a:noFill/>
        </p:spPr>
        <p:txBody>
          <a:bodyPr wrap="square" rtlCol="0">
            <a:spAutoFit/>
          </a:bodyPr>
          <a:lstStyle/>
          <a:p>
            <a:r>
              <a:rPr lang="en-US" sz="1000" dirty="0" smtClean="0"/>
              <a:t>Photo by Ian </a:t>
            </a:r>
            <a:r>
              <a:rPr lang="en-US" sz="1000" dirty="0" err="1" smtClean="0"/>
              <a:t>Woolverton</a:t>
            </a:r>
            <a:r>
              <a:rPr lang="en-US" sz="1000" dirty="0" smtClean="0"/>
              <a:t>/ Save the Children</a:t>
            </a:r>
            <a:endParaRPr lang="en-US" sz="1000" dirty="0"/>
          </a:p>
        </p:txBody>
      </p:sp>
    </p:spTree>
    <p:extLst>
      <p:ext uri="{BB962C8B-B14F-4D97-AF65-F5344CB8AC3E}">
        <p14:creationId xmlns:p14="http://schemas.microsoft.com/office/powerpoint/2010/main" val="958868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1790" y="1676400"/>
            <a:ext cx="6931753" cy="1412870"/>
          </a:xfrm>
          <a:prstGeom prst="rect">
            <a:avLst/>
          </a:prstGeom>
        </p:spPr>
      </p:pic>
      <p:sp>
        <p:nvSpPr>
          <p:cNvPr id="3" name="Rectangle 2"/>
          <p:cNvSpPr/>
          <p:nvPr/>
        </p:nvSpPr>
        <p:spPr>
          <a:xfrm>
            <a:off x="301790" y="3505200"/>
            <a:ext cx="8461210" cy="1668149"/>
          </a:xfrm>
          <a:prstGeom prst="rect">
            <a:avLst/>
          </a:prstGeom>
        </p:spPr>
        <p:txBody>
          <a:bodyPr wrap="square">
            <a:spAutoFit/>
          </a:bodyPr>
          <a:lstStyle/>
          <a:p>
            <a:pPr lvl="0">
              <a:spcBef>
                <a:spcPct val="20000"/>
              </a:spcBef>
            </a:pPr>
            <a:endParaRPr lang="en-US" sz="3200" dirty="0" smtClean="0">
              <a:solidFill>
                <a:prstClr val="black"/>
              </a:solidFill>
              <a:latin typeface="Gill Sans MT" pitchFamily="34" charset="0"/>
            </a:endParaRPr>
          </a:p>
          <a:p>
            <a:pPr lvl="0">
              <a:spcBef>
                <a:spcPct val="20000"/>
              </a:spcBef>
            </a:pPr>
            <a:r>
              <a:rPr lang="en-US" sz="3200" dirty="0" smtClean="0">
                <a:solidFill>
                  <a:prstClr val="black"/>
                </a:solidFill>
                <a:latin typeface="Gill Sans MT" pitchFamily="34" charset="0"/>
              </a:rPr>
              <a:t>Results</a:t>
            </a:r>
            <a:r>
              <a:rPr lang="en-US" sz="3200" b="1" dirty="0">
                <a:solidFill>
                  <a:srgbClr val="FF0000"/>
                </a:solidFill>
                <a:latin typeface="Gill Sans MT" pitchFamily="34" charset="0"/>
              </a:rPr>
              <a:t>:  simplified regimens were </a:t>
            </a:r>
            <a:r>
              <a:rPr lang="en-US" sz="3200" b="1" u="sng" dirty="0">
                <a:solidFill>
                  <a:srgbClr val="FF0000"/>
                </a:solidFill>
                <a:latin typeface="Gill Sans MT" pitchFamily="34" charset="0"/>
              </a:rPr>
              <a:t>equivalent</a:t>
            </a:r>
            <a:r>
              <a:rPr lang="en-US" sz="3200" b="1" dirty="0">
                <a:solidFill>
                  <a:srgbClr val="FF0000"/>
                </a:solidFill>
                <a:latin typeface="Gill Sans MT" pitchFamily="34" charset="0"/>
              </a:rPr>
              <a:t> </a:t>
            </a:r>
            <a:r>
              <a:rPr lang="en-US" sz="3200" dirty="0">
                <a:solidFill>
                  <a:prstClr val="black"/>
                </a:solidFill>
                <a:latin typeface="Gill Sans MT" pitchFamily="34" charset="0"/>
              </a:rPr>
              <a:t>to reference </a:t>
            </a:r>
            <a:r>
              <a:rPr lang="en-US" sz="3200" dirty="0" smtClean="0">
                <a:solidFill>
                  <a:prstClr val="black"/>
                </a:solidFill>
                <a:latin typeface="Gill Sans MT" pitchFamily="34" charset="0"/>
              </a:rPr>
              <a:t>treatment in all studies</a:t>
            </a:r>
            <a:endParaRPr lang="en-US" sz="3200" dirty="0">
              <a:solidFill>
                <a:prstClr val="black"/>
              </a:solidFill>
              <a:latin typeface="Gill Sans MT" pitchFamily="34" charset="0"/>
            </a:endParaRPr>
          </a:p>
        </p:txBody>
      </p:sp>
    </p:spTree>
    <p:extLst>
      <p:ext uri="{BB962C8B-B14F-4D97-AF65-F5344CB8AC3E}">
        <p14:creationId xmlns:p14="http://schemas.microsoft.com/office/powerpoint/2010/main" val="2205622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and Next Steps</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pPr marL="0" marR="0">
              <a:spcBef>
                <a:spcPts val="0"/>
              </a:spcBef>
              <a:spcAft>
                <a:spcPts val="0"/>
              </a:spcAft>
            </a:pPr>
            <a:r>
              <a:rPr lang="en-US" dirty="0" smtClean="0"/>
              <a:t>New WHO guidelines on managing PSBI when hospitalization is not possible</a:t>
            </a:r>
            <a:endParaRPr lang="en-US" sz="3600" dirty="0">
              <a:latin typeface="Times New Roman" panose="02020603050405020304" pitchFamily="18" charset="0"/>
              <a:ea typeface="Calibri" panose="020F0502020204030204" pitchFamily="34" charset="0"/>
            </a:endParaRPr>
          </a:p>
          <a:p>
            <a:pPr marL="0" marR="0">
              <a:spcBef>
                <a:spcPts val="0"/>
              </a:spcBef>
              <a:spcAft>
                <a:spcPts val="0"/>
              </a:spcAft>
            </a:pPr>
            <a:r>
              <a:rPr lang="en-US" sz="2200" u="sng" dirty="0">
                <a:solidFill>
                  <a:srgbClr val="0000FF"/>
                </a:solidFill>
                <a:latin typeface="Calibri" panose="020F0502020204030204" pitchFamily="34" charset="0"/>
                <a:ea typeface="Times New Roman" panose="02020603050405020304" pitchFamily="18" charset="0"/>
                <a:hlinkClick r:id="rId2"/>
              </a:rPr>
              <a:t>http://www.who.int/maternal_child_adolescent/en/</a:t>
            </a:r>
            <a:r>
              <a:rPr lang="en-US" sz="2200" dirty="0">
                <a:solidFill>
                  <a:srgbClr val="1F497D"/>
                </a:solidFill>
                <a:latin typeface="Calibri" panose="020F0502020204030204" pitchFamily="34" charset="0"/>
                <a:ea typeface="Times New Roman" panose="02020603050405020304" pitchFamily="18" charset="0"/>
              </a:rPr>
              <a:t> </a:t>
            </a:r>
            <a:endParaRPr lang="en-US" sz="2200" dirty="0">
              <a:latin typeface="Times New Roman" panose="02020603050405020304" pitchFamily="18" charset="0"/>
              <a:ea typeface="Calibri" panose="020F0502020204030204" pitchFamily="34" charset="0"/>
            </a:endParaRPr>
          </a:p>
          <a:p>
            <a:pPr marL="0" marR="0">
              <a:spcBef>
                <a:spcPts val="0"/>
              </a:spcBef>
              <a:spcAft>
                <a:spcPts val="0"/>
              </a:spcAft>
            </a:pPr>
            <a:r>
              <a:rPr lang="en-US" sz="2200" u="sng" dirty="0">
                <a:solidFill>
                  <a:srgbClr val="0000FF"/>
                </a:solidFill>
                <a:latin typeface="Calibri" panose="020F0502020204030204" pitchFamily="34" charset="0"/>
                <a:ea typeface="Times New Roman" panose="02020603050405020304" pitchFamily="18" charset="0"/>
                <a:hlinkClick r:id="rId3"/>
              </a:rPr>
              <a:t>http://www.who.int/maternal_child_adolescent/documents/bacterial-infection-infants/en/</a:t>
            </a:r>
            <a:r>
              <a:rPr lang="en-US" sz="2200" dirty="0">
                <a:solidFill>
                  <a:srgbClr val="1F497D"/>
                </a:solidFill>
                <a:latin typeface="Calibri" panose="020F0502020204030204" pitchFamily="34" charset="0"/>
                <a:ea typeface="Times New Roman" panose="02020603050405020304" pitchFamily="18" charset="0"/>
              </a:rPr>
              <a:t> </a:t>
            </a:r>
            <a:r>
              <a:rPr lang="en-US" sz="2200" dirty="0" smtClean="0">
                <a:latin typeface="Times New Roman" panose="02020603050405020304" pitchFamily="18" charset="0"/>
                <a:ea typeface="Times New Roman" panose="02020603050405020304" pitchFamily="18" charset="0"/>
              </a:rPr>
              <a:t>j</a:t>
            </a:r>
            <a:endParaRPr lang="en-US" dirty="0" smtClean="0"/>
          </a:p>
          <a:p>
            <a:r>
              <a:rPr lang="en-US" dirty="0" smtClean="0"/>
              <a:t>‘Early adopter’ countries – policy, introduction in pilot areas, lessons learned, scale up</a:t>
            </a:r>
          </a:p>
          <a:p>
            <a:pPr lvl="1"/>
            <a:r>
              <a:rPr lang="en-US" dirty="0" smtClean="0"/>
              <a:t>Bangladesh, DRC, Ethiopia, Nigeria, Pakistan, Uganda</a:t>
            </a:r>
          </a:p>
          <a:p>
            <a:r>
              <a:rPr lang="en-US" dirty="0" smtClean="0"/>
              <a:t>Implementation guidelines</a:t>
            </a:r>
          </a:p>
          <a:p>
            <a:pPr lvl="2"/>
            <a:r>
              <a:rPr lang="en-US" dirty="0" smtClean="0"/>
              <a:t>Dosing regimens for </a:t>
            </a:r>
            <a:r>
              <a:rPr lang="en-US" dirty="0" err="1" smtClean="0"/>
              <a:t>amox</a:t>
            </a:r>
            <a:r>
              <a:rPr lang="en-US" dirty="0" smtClean="0"/>
              <a:t> and gent for newborn PSBI</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4023328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Newborn Lives – new efforts</a:t>
            </a:r>
            <a:endParaRPr lang="en-US" dirty="0"/>
          </a:p>
        </p:txBody>
      </p:sp>
      <p:sp>
        <p:nvSpPr>
          <p:cNvPr id="3" name="Content Placeholder 2"/>
          <p:cNvSpPr>
            <a:spLocks noGrp="1"/>
          </p:cNvSpPr>
          <p:nvPr>
            <p:ph idx="1"/>
          </p:nvPr>
        </p:nvSpPr>
        <p:spPr/>
        <p:txBody>
          <a:bodyPr/>
          <a:lstStyle/>
          <a:p>
            <a:r>
              <a:rPr lang="en-US" dirty="0" smtClean="0"/>
              <a:t>Integration of maternal and newborn health (quality of </a:t>
            </a:r>
            <a:r>
              <a:rPr lang="en-US" dirty="0" err="1" smtClean="0"/>
              <a:t>intrapartum</a:t>
            </a:r>
            <a:r>
              <a:rPr lang="en-US" dirty="0" smtClean="0"/>
              <a:t> care)</a:t>
            </a:r>
          </a:p>
          <a:p>
            <a:pPr marL="0" indent="0">
              <a:buNone/>
            </a:pPr>
            <a:endParaRPr lang="en-US" dirty="0" smtClean="0"/>
          </a:p>
          <a:p>
            <a:r>
              <a:rPr lang="en-US" dirty="0" smtClean="0"/>
              <a:t>Maternal/newborn health in urban poor settings</a:t>
            </a:r>
          </a:p>
          <a:p>
            <a:pPr marL="0" indent="0">
              <a:buNone/>
            </a:pPr>
            <a:endParaRPr lang="en-US" dirty="0" smtClean="0"/>
          </a:p>
          <a:p>
            <a:r>
              <a:rPr lang="en-US" dirty="0" smtClean="0"/>
              <a:t>Newborn health in humanitarian emergencies </a:t>
            </a:r>
            <a:endParaRPr lang="en-US" dirty="0"/>
          </a:p>
        </p:txBody>
      </p:sp>
    </p:spTree>
    <p:extLst>
      <p:ext uri="{BB962C8B-B14F-4D97-AF65-F5344CB8AC3E}">
        <p14:creationId xmlns:p14="http://schemas.microsoft.com/office/powerpoint/2010/main" val="553116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Initiatives</a:t>
            </a:r>
            <a:endParaRPr lang="en-US" dirty="0"/>
          </a:p>
        </p:txBody>
      </p:sp>
      <p:sp>
        <p:nvSpPr>
          <p:cNvPr id="3" name="Content Placeholder 2"/>
          <p:cNvSpPr>
            <a:spLocks noGrp="1"/>
          </p:cNvSpPr>
          <p:nvPr>
            <p:ph idx="1"/>
          </p:nvPr>
        </p:nvSpPr>
        <p:spPr>
          <a:xfrm>
            <a:off x="457200" y="762000"/>
            <a:ext cx="8229600" cy="5943600"/>
          </a:xfrm>
        </p:spPr>
        <p:txBody>
          <a:bodyPr>
            <a:normAutofit/>
          </a:bodyPr>
          <a:lstStyle/>
          <a:p>
            <a:r>
              <a:rPr lang="en-US" dirty="0" smtClean="0"/>
              <a:t>UN Commission on Life Saving Commodities</a:t>
            </a:r>
          </a:p>
          <a:p>
            <a:pPr lvl="1"/>
            <a:r>
              <a:rPr lang="en-US" dirty="0" smtClean="0"/>
              <a:t>Injectable antibiotics (SNL/SC convener), antenatal corticosteroids, </a:t>
            </a:r>
            <a:r>
              <a:rPr lang="en-US" dirty="0" err="1" smtClean="0"/>
              <a:t>chlorhexidine</a:t>
            </a:r>
            <a:r>
              <a:rPr lang="en-US" dirty="0" smtClean="0"/>
              <a:t>, neonatal resuscitation equipment</a:t>
            </a:r>
          </a:p>
          <a:p>
            <a:pPr lvl="1"/>
            <a:r>
              <a:rPr lang="en-US" dirty="0" smtClean="0"/>
              <a:t>8 pathfinder countries, expansion to 20 countries?</a:t>
            </a:r>
          </a:p>
          <a:p>
            <a:pPr marL="457200" lvl="1" indent="0">
              <a:buNone/>
            </a:pPr>
            <a:endParaRPr lang="en-US" dirty="0" smtClean="0"/>
          </a:p>
          <a:p>
            <a:r>
              <a:rPr lang="en-US" dirty="0" smtClean="0"/>
              <a:t>Global KMC Acceleration Partnership</a:t>
            </a:r>
          </a:p>
          <a:p>
            <a:pPr lvl="1"/>
            <a:r>
              <a:rPr lang="en-US" dirty="0" smtClean="0"/>
              <a:t>SNL/SC secretariat</a:t>
            </a:r>
          </a:p>
          <a:p>
            <a:pPr lvl="1"/>
            <a:r>
              <a:rPr lang="en-US" dirty="0" smtClean="0"/>
              <a:t>Catalyze learning, effective implementation, scale up at country level</a:t>
            </a:r>
          </a:p>
          <a:p>
            <a:pPr marL="457200" lvl="1" indent="0">
              <a:buNone/>
            </a:pPr>
            <a:endParaRPr lang="en-US" dirty="0"/>
          </a:p>
        </p:txBody>
      </p:sp>
    </p:spTree>
    <p:extLst>
      <p:ext uri="{BB962C8B-B14F-4D97-AF65-F5344CB8AC3E}">
        <p14:creationId xmlns:p14="http://schemas.microsoft.com/office/powerpoint/2010/main" val="3766862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Initiatives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990600"/>
            <a:ext cx="8229600" cy="4525963"/>
          </a:xfrm>
        </p:spPr>
        <p:txBody>
          <a:bodyPr/>
          <a:lstStyle/>
          <a:p>
            <a:pPr marL="457200" lvl="1" indent="0">
              <a:buNone/>
            </a:pPr>
            <a:endParaRPr lang="en-US" dirty="0" smtClean="0"/>
          </a:p>
          <a:p>
            <a:r>
              <a:rPr lang="en-US" dirty="0" smtClean="0"/>
              <a:t>Global Development Alliances</a:t>
            </a:r>
          </a:p>
          <a:p>
            <a:pPr lvl="1"/>
            <a:r>
              <a:rPr lang="en-US" dirty="0" smtClean="0"/>
              <a:t>Helping Babies Breathe (HBB)</a:t>
            </a:r>
          </a:p>
          <a:p>
            <a:pPr lvl="1"/>
            <a:r>
              <a:rPr lang="en-US" dirty="0" smtClean="0"/>
              <a:t>Survive &amp; </a:t>
            </a:r>
            <a:r>
              <a:rPr lang="en-US" dirty="0" smtClean="0"/>
              <a:t>Thrive:  </a:t>
            </a:r>
          </a:p>
          <a:p>
            <a:pPr lvl="2"/>
            <a:r>
              <a:rPr lang="en-US" dirty="0" smtClean="0"/>
              <a:t>Helping Babies Survive</a:t>
            </a:r>
            <a:endParaRPr lang="en-US" dirty="0" smtClean="0"/>
          </a:p>
          <a:p>
            <a:pPr lvl="3">
              <a:buFont typeface="Wingdings" panose="05000000000000000000" pitchFamily="2" charset="2"/>
              <a:buChar char="§"/>
            </a:pPr>
            <a:r>
              <a:rPr lang="en-US" i="1" dirty="0" smtClean="0"/>
              <a:t>Essential Care for Every Baby</a:t>
            </a:r>
          </a:p>
          <a:p>
            <a:pPr lvl="3">
              <a:buFont typeface="Wingdings" panose="05000000000000000000" pitchFamily="2" charset="2"/>
              <a:buChar char="§"/>
            </a:pPr>
            <a:r>
              <a:rPr lang="en-US" i="1" dirty="0" smtClean="0"/>
              <a:t>Small Baby Package</a:t>
            </a:r>
          </a:p>
          <a:p>
            <a:pPr lvl="3">
              <a:buFont typeface="Wingdings" panose="05000000000000000000" pitchFamily="2" charset="2"/>
              <a:buChar char="§"/>
            </a:pPr>
            <a:r>
              <a:rPr lang="en-US" i="1" dirty="0" smtClean="0"/>
              <a:t>HBB</a:t>
            </a:r>
          </a:p>
          <a:p>
            <a:pPr marL="457200" lvl="1" indent="0">
              <a:buNone/>
            </a:pPr>
            <a:r>
              <a:rPr lang="en-US" dirty="0"/>
              <a:t>	</a:t>
            </a:r>
          </a:p>
        </p:txBody>
      </p:sp>
    </p:spTree>
    <p:extLst>
      <p:ext uri="{BB962C8B-B14F-4D97-AF65-F5344CB8AC3E}">
        <p14:creationId xmlns:p14="http://schemas.microsoft.com/office/powerpoint/2010/main" val="781758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511159"/>
            <a:ext cx="1702676" cy="261610"/>
          </a:xfrm>
          <a:prstGeom prst="rect">
            <a:avLst/>
          </a:prstGeom>
          <a:noFill/>
        </p:spPr>
        <p:txBody>
          <a:bodyPr wrap="square" rtlCol="0">
            <a:spAutoFit/>
          </a:bodyPr>
          <a:lstStyle/>
          <a:p>
            <a:pPr defTabSz="457200"/>
            <a:r>
              <a:rPr lang="en-US" sz="1100" dirty="0" smtClean="0">
                <a:solidFill>
                  <a:srgbClr val="FFFFFF"/>
                </a:solidFill>
              </a:rPr>
              <a:t>Version Jan 2013</a:t>
            </a:r>
            <a:endParaRPr lang="en-US" sz="1100" dirty="0">
              <a:solidFill>
                <a:srgbClr val="FFFFFF"/>
              </a:solidFill>
            </a:endParaRPr>
          </a:p>
        </p:txBody>
      </p:sp>
    </p:spTree>
    <p:extLst>
      <p:ext uri="{BB962C8B-B14F-4D97-AF65-F5344CB8AC3E}">
        <p14:creationId xmlns:p14="http://schemas.microsoft.com/office/powerpoint/2010/main" val="2912458143"/>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529715"/>
            <a:ext cx="4510585" cy="4489386"/>
          </a:xfrm>
        </p:spPr>
        <p:txBody>
          <a:bodyPr>
            <a:noAutofit/>
          </a:bodyPr>
          <a:lstStyle/>
          <a:p>
            <a:pPr marL="0" indent="0">
              <a:lnSpc>
                <a:spcPts val="2800"/>
              </a:lnSpc>
              <a:spcBef>
                <a:spcPts val="0"/>
              </a:spcBef>
              <a:spcAft>
                <a:spcPts val="1800"/>
              </a:spcAft>
              <a:buNone/>
              <a:defRPr/>
            </a:pPr>
            <a:r>
              <a:rPr lang="en-GB" sz="2400" dirty="0" smtClean="0">
                <a:solidFill>
                  <a:schemeClr val="tx1"/>
                </a:solidFill>
              </a:rPr>
              <a:t>A </a:t>
            </a:r>
            <a:r>
              <a:rPr lang="en-GB" sz="2400" b="1" dirty="0" smtClean="0">
                <a:solidFill>
                  <a:schemeClr val="accent1"/>
                </a:solidFill>
              </a:rPr>
              <a:t>global r</a:t>
            </a:r>
            <a:r>
              <a:rPr lang="en-GB" sz="2400" b="1" kern="1200" dirty="0" smtClean="0">
                <a:solidFill>
                  <a:schemeClr val="accent1"/>
                </a:solidFill>
              </a:rPr>
              <a:t>oadmap </a:t>
            </a:r>
            <a:r>
              <a:rPr lang="en-GB" sz="2400" kern="1200" dirty="0">
                <a:solidFill>
                  <a:schemeClr val="tx1"/>
                </a:solidFill>
              </a:rPr>
              <a:t>for </a:t>
            </a:r>
            <a:r>
              <a:rPr lang="en-GB" sz="2400" kern="1200" dirty="0" smtClean="0">
                <a:solidFill>
                  <a:schemeClr val="tx1"/>
                </a:solidFill>
              </a:rPr>
              <a:t>change…</a:t>
            </a:r>
          </a:p>
          <a:p>
            <a:pPr marL="0" indent="0">
              <a:lnSpc>
                <a:spcPts val="2800"/>
              </a:lnSpc>
              <a:spcBef>
                <a:spcPts val="0"/>
              </a:spcBef>
              <a:spcAft>
                <a:spcPts val="1800"/>
              </a:spcAft>
              <a:buNone/>
              <a:defRPr/>
            </a:pPr>
            <a:r>
              <a:rPr lang="en-GB" sz="2400" dirty="0" smtClean="0">
                <a:solidFill>
                  <a:schemeClr val="tx1"/>
                </a:solidFill>
              </a:rPr>
              <a:t>A </a:t>
            </a:r>
            <a:r>
              <a:rPr lang="en-GB" sz="2400" b="1" kern="1200" dirty="0" smtClean="0">
                <a:solidFill>
                  <a:schemeClr val="accent2"/>
                </a:solidFill>
              </a:rPr>
              <a:t>movement for greater action </a:t>
            </a:r>
            <a:r>
              <a:rPr lang="en-GB" sz="2400" kern="1200" dirty="0" smtClean="0">
                <a:solidFill>
                  <a:schemeClr val="tx1"/>
                </a:solidFill>
              </a:rPr>
              <a:t>and accountability…</a:t>
            </a:r>
          </a:p>
          <a:p>
            <a:pPr marL="0" indent="0">
              <a:lnSpc>
                <a:spcPts val="2800"/>
              </a:lnSpc>
              <a:spcBef>
                <a:spcPts val="0"/>
              </a:spcBef>
              <a:spcAft>
                <a:spcPts val="1800"/>
              </a:spcAft>
              <a:buNone/>
              <a:defRPr/>
            </a:pPr>
            <a:r>
              <a:rPr lang="en-US" sz="2400" dirty="0" smtClean="0">
                <a:solidFill>
                  <a:schemeClr val="tx1"/>
                </a:solidFill>
              </a:rPr>
              <a:t>A </a:t>
            </a:r>
            <a:r>
              <a:rPr lang="en-US" sz="2400" b="1" dirty="0">
                <a:solidFill>
                  <a:schemeClr val="accent3"/>
                </a:solidFill>
              </a:rPr>
              <a:t>platform for </a:t>
            </a:r>
            <a:r>
              <a:rPr lang="en-US" sz="2400" b="1" dirty="0" smtClean="0">
                <a:solidFill>
                  <a:schemeClr val="accent3"/>
                </a:solidFill>
              </a:rPr>
              <a:t>harmonized action </a:t>
            </a:r>
            <a:r>
              <a:rPr lang="en-US" sz="2400" dirty="0">
                <a:solidFill>
                  <a:schemeClr val="tx1"/>
                </a:solidFill>
              </a:rPr>
              <a:t>by all </a:t>
            </a:r>
            <a:r>
              <a:rPr lang="en-US" sz="2400" dirty="0" smtClean="0">
                <a:solidFill>
                  <a:schemeClr val="tx1"/>
                </a:solidFill>
              </a:rPr>
              <a:t>partners…</a:t>
            </a:r>
            <a:endParaRPr lang="en-US" sz="2400" dirty="0">
              <a:solidFill>
                <a:schemeClr val="tx1"/>
              </a:solidFill>
            </a:endParaRPr>
          </a:p>
          <a:p>
            <a:pPr>
              <a:lnSpc>
                <a:spcPts val="2400"/>
              </a:lnSpc>
              <a:spcBef>
                <a:spcPts val="0"/>
              </a:spcBef>
              <a:spcAft>
                <a:spcPts val="1200"/>
              </a:spcAft>
              <a:buClr>
                <a:schemeClr val="accent2"/>
              </a:buClr>
              <a:buFont typeface="Wingdings" panose="05000000000000000000" pitchFamily="2" charset="2"/>
              <a:buChar char="§"/>
              <a:defRPr/>
            </a:pPr>
            <a:r>
              <a:rPr lang="en-US" sz="2000" dirty="0" smtClean="0">
                <a:solidFill>
                  <a:schemeClr val="tx1"/>
                </a:solidFill>
              </a:rPr>
              <a:t>Sets out a clear vision</a:t>
            </a:r>
            <a:r>
              <a:rPr lang="en-US" sz="2000" dirty="0">
                <a:solidFill>
                  <a:schemeClr val="tx1"/>
                </a:solidFill>
              </a:rPr>
              <a:t> </a:t>
            </a:r>
            <a:r>
              <a:rPr lang="en-US" sz="2000" dirty="0" smtClean="0">
                <a:solidFill>
                  <a:schemeClr val="tx1"/>
                </a:solidFill>
              </a:rPr>
              <a:t>with mortality target, strategic directions, and innovative </a:t>
            </a:r>
            <a:r>
              <a:rPr lang="en-US" sz="2000" dirty="0">
                <a:solidFill>
                  <a:schemeClr val="tx1"/>
                </a:solidFill>
              </a:rPr>
              <a:t>actions </a:t>
            </a:r>
            <a:r>
              <a:rPr lang="en-US" sz="2000" dirty="0" smtClean="0">
                <a:solidFill>
                  <a:schemeClr val="tx1"/>
                </a:solidFill>
              </a:rPr>
              <a:t>within the continuum </a:t>
            </a:r>
            <a:r>
              <a:rPr lang="en-US" sz="2000" dirty="0">
                <a:solidFill>
                  <a:schemeClr val="tx1"/>
                </a:solidFill>
              </a:rPr>
              <a:t>of </a:t>
            </a:r>
            <a:r>
              <a:rPr lang="en-US" sz="2000" dirty="0" smtClean="0">
                <a:solidFill>
                  <a:schemeClr val="tx1"/>
                </a:solidFill>
              </a:rPr>
              <a:t>care</a:t>
            </a:r>
          </a:p>
          <a:p>
            <a:pPr>
              <a:lnSpc>
                <a:spcPts val="2400"/>
              </a:lnSpc>
              <a:spcBef>
                <a:spcPts val="0"/>
              </a:spcBef>
              <a:spcAft>
                <a:spcPts val="1200"/>
              </a:spcAft>
              <a:buClr>
                <a:schemeClr val="accent2"/>
              </a:buClr>
              <a:buFont typeface="Wingdings" panose="05000000000000000000" pitchFamily="2" charset="2"/>
              <a:buChar char="§"/>
              <a:defRPr/>
            </a:pPr>
            <a:r>
              <a:rPr lang="en-US" sz="2000" dirty="0" smtClean="0">
                <a:solidFill>
                  <a:schemeClr val="tx1"/>
                </a:solidFill>
              </a:rPr>
              <a:t>Supported by new evidence to be published in </a:t>
            </a:r>
            <a:r>
              <a:rPr lang="en-US" sz="2000" i="1" dirty="0" smtClean="0">
                <a:solidFill>
                  <a:schemeClr val="tx1"/>
                </a:solidFill>
              </a:rPr>
              <a:t>The Lancet </a:t>
            </a:r>
            <a:r>
              <a:rPr lang="en-US" sz="2000" dirty="0" smtClean="0">
                <a:solidFill>
                  <a:schemeClr val="tx1"/>
                </a:solidFill>
              </a:rPr>
              <a:t>in May 2014 </a:t>
            </a:r>
          </a:p>
        </p:txBody>
      </p:sp>
      <p:sp>
        <p:nvSpPr>
          <p:cNvPr id="5" name="Title 1"/>
          <p:cNvSpPr txBox="1">
            <a:spLocks/>
          </p:cNvSpPr>
          <p:nvPr/>
        </p:nvSpPr>
        <p:spPr>
          <a:xfrm>
            <a:off x="76200" y="350520"/>
            <a:ext cx="8991600" cy="981075"/>
          </a:xfrm>
          <a:prstGeom prst="rect">
            <a:avLst/>
          </a:prstGeom>
        </p:spPr>
        <p:txBody>
          <a:bodyPr vert="horz" lIns="91440" tIns="45720" rIns="91440" bIns="45720" rtlCol="0" anchor="ctr">
            <a:noAutofit/>
          </a:bodyPr>
          <a:lstStyle/>
          <a:p>
            <a:pPr algn="ctr" defTabSz="457200">
              <a:spcBef>
                <a:spcPct val="0"/>
              </a:spcBef>
            </a:pPr>
            <a:r>
              <a:rPr lang="en-US" sz="3200" b="1" dirty="0" smtClean="0">
                <a:solidFill>
                  <a:srgbClr val="302B67"/>
                </a:solidFill>
              </a:rPr>
              <a:t>The </a:t>
            </a:r>
            <a:r>
              <a:rPr lang="en-US" sz="3200" b="1" i="1" dirty="0" smtClean="0">
                <a:solidFill>
                  <a:srgbClr val="302B67"/>
                </a:solidFill>
              </a:rPr>
              <a:t>Every Newborn </a:t>
            </a:r>
            <a:r>
              <a:rPr lang="en-US" sz="3200" b="1" dirty="0">
                <a:solidFill>
                  <a:srgbClr val="302B67"/>
                </a:solidFill>
              </a:rPr>
              <a:t>Action </a:t>
            </a:r>
            <a:r>
              <a:rPr lang="en-US" sz="3200" b="1" dirty="0" smtClean="0">
                <a:solidFill>
                  <a:srgbClr val="302B67"/>
                </a:solidFill>
              </a:rPr>
              <a:t>Plan: </a:t>
            </a:r>
          </a:p>
          <a:p>
            <a:pPr algn="ctr" defTabSz="457200">
              <a:spcBef>
                <a:spcPct val="0"/>
              </a:spcBef>
            </a:pPr>
            <a:r>
              <a:rPr lang="en-US" sz="3200" b="1" dirty="0" smtClean="0">
                <a:solidFill>
                  <a:srgbClr val="302B67"/>
                </a:solidFill>
              </a:rPr>
              <a:t>building a movement </a:t>
            </a:r>
            <a:endParaRPr lang="en-US" sz="3200" b="1" dirty="0">
              <a:solidFill>
                <a:srgbClr val="302B67"/>
              </a:solidFill>
            </a:endParaRPr>
          </a:p>
        </p:txBody>
      </p:sp>
      <p:grpSp>
        <p:nvGrpSpPr>
          <p:cNvPr id="2" name="Group 1"/>
          <p:cNvGrpSpPr/>
          <p:nvPr/>
        </p:nvGrpSpPr>
        <p:grpSpPr>
          <a:xfrm>
            <a:off x="4840014" y="1883229"/>
            <a:ext cx="4303986" cy="3776842"/>
            <a:chOff x="4840014" y="1883229"/>
            <a:chExt cx="4303986" cy="3776842"/>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t="2253" b="10194"/>
            <a:stretch/>
          </p:blipFill>
          <p:spPr>
            <a:xfrm>
              <a:off x="4840014" y="1883229"/>
              <a:ext cx="4053345" cy="3514361"/>
            </a:xfrm>
            <a:prstGeom prst="roundRect">
              <a:avLst/>
            </a:prstGeom>
            <a:noFill/>
            <a:ln>
              <a:noFill/>
            </a:ln>
            <a:effectLst>
              <a:outerShdw blurRad="50800" dist="38100" dir="2700000" algn="tl" rotWithShape="0">
                <a:prstClr val="black">
                  <a:alpha val="40000"/>
                </a:prstClr>
              </a:outerShdw>
            </a:effectLst>
          </p:spPr>
        </p:pic>
        <p:sp>
          <p:nvSpPr>
            <p:cNvPr id="6" name="TextBox 5"/>
            <p:cNvSpPr txBox="1"/>
            <p:nvPr/>
          </p:nvSpPr>
          <p:spPr>
            <a:xfrm>
              <a:off x="6958941" y="5429239"/>
              <a:ext cx="2185059" cy="230832"/>
            </a:xfrm>
            <a:prstGeom prst="rect">
              <a:avLst/>
            </a:prstGeom>
            <a:noFill/>
          </p:spPr>
          <p:txBody>
            <a:bodyPr wrap="square" rtlCol="0">
              <a:spAutoFit/>
            </a:bodyPr>
            <a:lstStyle/>
            <a:p>
              <a:pPr defTabSz="457200"/>
              <a:r>
                <a:rPr lang="en-US" sz="900" dirty="0" smtClean="0">
                  <a:solidFill>
                    <a:srgbClr val="414141"/>
                  </a:solidFill>
                </a:rPr>
                <a:t>Photo credit: Save the Children</a:t>
              </a:r>
              <a:endParaRPr lang="en-US" sz="900" dirty="0">
                <a:solidFill>
                  <a:srgbClr val="414141"/>
                </a:solidFill>
              </a:endParaRPr>
            </a:p>
          </p:txBody>
        </p:sp>
      </p:grpSp>
    </p:spTree>
    <p:extLst>
      <p:ext uri="{BB962C8B-B14F-4D97-AF65-F5344CB8AC3E}">
        <p14:creationId xmlns:p14="http://schemas.microsoft.com/office/powerpoint/2010/main" val="103842635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29495"/>
            <a:ext cx="8229600" cy="1143000"/>
          </a:xfrm>
        </p:spPr>
        <p:txBody>
          <a:bodyPr>
            <a:normAutofit/>
          </a:bodyPr>
          <a:lstStyle/>
          <a:p>
            <a:r>
              <a:rPr lang="en-ZA" sz="3200" b="1" i="1" dirty="0"/>
              <a:t>Every </a:t>
            </a:r>
            <a:r>
              <a:rPr lang="en-ZA" sz="3200" b="1" i="1" dirty="0" err="1"/>
              <a:t>Newborn’s</a:t>
            </a:r>
            <a:r>
              <a:rPr lang="en-ZA" sz="3200" b="1" i="1" dirty="0"/>
              <a:t> </a:t>
            </a:r>
            <a:r>
              <a:rPr lang="en-ZA" sz="3200" b="1" dirty="0">
                <a:latin typeface="+mn-lt"/>
                <a:ea typeface="+mn-ea"/>
                <a:cs typeface="+mn-cs"/>
              </a:rPr>
              <a:t>s</a:t>
            </a:r>
            <a:r>
              <a:rPr lang="en-ZA" sz="3200" b="1" dirty="0" smtClean="0">
                <a:latin typeface="+mn-lt"/>
                <a:ea typeface="+mn-ea"/>
                <a:cs typeface="+mn-cs"/>
              </a:rPr>
              <a:t>trategic objectives </a:t>
            </a:r>
            <a:endParaRPr lang="en-GB" sz="3200" b="1" dirty="0">
              <a:latin typeface="+mn-lt"/>
              <a:ea typeface="+mn-ea"/>
              <a:cs typeface="+mn-cs"/>
            </a:endParaRPr>
          </a:p>
        </p:txBody>
      </p:sp>
      <p:sp>
        <p:nvSpPr>
          <p:cNvPr id="5" name="Content Placeholder 2"/>
          <p:cNvSpPr>
            <a:spLocks noGrp="1"/>
          </p:cNvSpPr>
          <p:nvPr>
            <p:ph idx="1"/>
          </p:nvPr>
        </p:nvSpPr>
        <p:spPr>
          <a:xfrm>
            <a:off x="668740" y="1529715"/>
            <a:ext cx="8018060" cy="4489386"/>
          </a:xfrm>
        </p:spPr>
        <p:txBody>
          <a:bodyPr>
            <a:noAutofit/>
          </a:bodyPr>
          <a:lstStyle/>
          <a:p>
            <a:pPr>
              <a:lnSpc>
                <a:spcPts val="2800"/>
              </a:lnSpc>
              <a:spcBef>
                <a:spcPts val="0"/>
              </a:spcBef>
              <a:spcAft>
                <a:spcPts val="2400"/>
              </a:spcAft>
              <a:buClr>
                <a:schemeClr val="accent2"/>
              </a:buClr>
              <a:buFont typeface="Wingdings" panose="05000000000000000000" pitchFamily="2" charset="2"/>
              <a:buChar char="§"/>
              <a:defRPr/>
            </a:pPr>
            <a:r>
              <a:rPr lang="en-GB" sz="2400" b="1" dirty="0" smtClean="0">
                <a:solidFill>
                  <a:schemeClr val="accent1"/>
                </a:solidFill>
              </a:rPr>
              <a:t>Strengthen and invest in care </a:t>
            </a:r>
            <a:r>
              <a:rPr lang="en-GB" sz="2400" kern="1200" dirty="0" smtClean="0">
                <a:solidFill>
                  <a:schemeClr val="tx1"/>
                </a:solidFill>
              </a:rPr>
              <a:t>during labour, child birth and the first day </a:t>
            </a:r>
            <a:r>
              <a:rPr lang="en-GB" sz="2400" dirty="0">
                <a:solidFill>
                  <a:schemeClr val="tx1"/>
                </a:solidFill>
              </a:rPr>
              <a:t>and week of life </a:t>
            </a:r>
            <a:endParaRPr lang="en-GB" sz="2400" dirty="0" smtClean="0">
              <a:solidFill>
                <a:schemeClr val="tx1"/>
              </a:solidFill>
            </a:endParaRPr>
          </a:p>
          <a:p>
            <a:pPr>
              <a:lnSpc>
                <a:spcPts val="2800"/>
              </a:lnSpc>
              <a:spcBef>
                <a:spcPts val="0"/>
              </a:spcBef>
              <a:spcAft>
                <a:spcPts val="2400"/>
              </a:spcAft>
              <a:buClr>
                <a:schemeClr val="accent2"/>
              </a:buClr>
              <a:buFont typeface="Wingdings" panose="05000000000000000000" pitchFamily="2" charset="2"/>
              <a:buChar char="§"/>
              <a:defRPr/>
            </a:pPr>
            <a:r>
              <a:rPr lang="en-GB" sz="2400" b="1" kern="1200" dirty="0" smtClean="0">
                <a:solidFill>
                  <a:schemeClr val="accent2"/>
                </a:solidFill>
              </a:rPr>
              <a:t>Improve the </a:t>
            </a:r>
            <a:r>
              <a:rPr lang="en-GB" sz="2400" b="1" dirty="0" smtClean="0">
                <a:solidFill>
                  <a:schemeClr val="accent2"/>
                </a:solidFill>
              </a:rPr>
              <a:t>quality </a:t>
            </a:r>
            <a:r>
              <a:rPr lang="en-GB" sz="2400" kern="1200" dirty="0" smtClean="0">
                <a:solidFill>
                  <a:schemeClr val="tx1"/>
                </a:solidFill>
              </a:rPr>
              <a:t>of maternal and </a:t>
            </a:r>
            <a:r>
              <a:rPr lang="en-GB" sz="2400" kern="1200" dirty="0" err="1" smtClean="0">
                <a:solidFill>
                  <a:schemeClr val="tx1"/>
                </a:solidFill>
              </a:rPr>
              <a:t>newborn</a:t>
            </a:r>
            <a:r>
              <a:rPr lang="en-GB" sz="2400" kern="1200" dirty="0" smtClean="0">
                <a:solidFill>
                  <a:schemeClr val="tx1"/>
                </a:solidFill>
              </a:rPr>
              <a:t> care</a:t>
            </a:r>
            <a:endParaRPr lang="en-GB" sz="2400" dirty="0">
              <a:solidFill>
                <a:schemeClr val="tx1"/>
              </a:solidFill>
            </a:endParaRPr>
          </a:p>
          <a:p>
            <a:pPr>
              <a:lnSpc>
                <a:spcPts val="2800"/>
              </a:lnSpc>
              <a:spcBef>
                <a:spcPts val="0"/>
              </a:spcBef>
              <a:spcAft>
                <a:spcPts val="2400"/>
              </a:spcAft>
              <a:buClr>
                <a:schemeClr val="accent2"/>
              </a:buClr>
              <a:buFont typeface="Wingdings" panose="05000000000000000000" pitchFamily="2" charset="2"/>
              <a:buChar char="§"/>
              <a:defRPr/>
            </a:pPr>
            <a:r>
              <a:rPr lang="en-US" sz="2400" b="1" dirty="0" smtClean="0">
                <a:solidFill>
                  <a:schemeClr val="accent3"/>
                </a:solidFill>
              </a:rPr>
              <a:t>Reach every woman and every newborn</a:t>
            </a:r>
            <a:r>
              <a:rPr lang="en-US" sz="2400" dirty="0">
                <a:solidFill>
                  <a:schemeClr val="tx1"/>
                </a:solidFill>
              </a:rPr>
              <a:t>;</a:t>
            </a:r>
            <a:r>
              <a:rPr lang="en-US" sz="2400" dirty="0" smtClean="0">
                <a:solidFill>
                  <a:schemeClr val="tx1"/>
                </a:solidFill>
              </a:rPr>
              <a:t> reduce inequities </a:t>
            </a:r>
          </a:p>
          <a:p>
            <a:pPr>
              <a:lnSpc>
                <a:spcPts val="2800"/>
              </a:lnSpc>
              <a:spcBef>
                <a:spcPts val="0"/>
              </a:spcBef>
              <a:spcAft>
                <a:spcPts val="2400"/>
              </a:spcAft>
              <a:buClr>
                <a:schemeClr val="accent2"/>
              </a:buClr>
              <a:buFont typeface="Wingdings" panose="05000000000000000000" pitchFamily="2" charset="2"/>
              <a:buChar char="§"/>
              <a:defRPr/>
            </a:pPr>
            <a:r>
              <a:rPr lang="en-US" sz="2400" b="1" dirty="0">
                <a:solidFill>
                  <a:schemeClr val="accent1"/>
                </a:solidFill>
              </a:rPr>
              <a:t>Harness the power </a:t>
            </a:r>
            <a:r>
              <a:rPr lang="en-US" sz="2400" dirty="0" smtClean="0">
                <a:solidFill>
                  <a:schemeClr val="tx1"/>
                </a:solidFill>
              </a:rPr>
              <a:t>of parents, families and communities </a:t>
            </a:r>
          </a:p>
          <a:p>
            <a:pPr>
              <a:lnSpc>
                <a:spcPts val="2800"/>
              </a:lnSpc>
              <a:spcBef>
                <a:spcPts val="0"/>
              </a:spcBef>
              <a:spcAft>
                <a:spcPts val="2400"/>
              </a:spcAft>
              <a:buClr>
                <a:schemeClr val="accent2"/>
              </a:buClr>
              <a:buFont typeface="Wingdings" panose="05000000000000000000" pitchFamily="2" charset="2"/>
              <a:buChar char="§"/>
              <a:defRPr/>
            </a:pPr>
            <a:r>
              <a:rPr lang="en-US" sz="2400" b="1" dirty="0">
                <a:solidFill>
                  <a:schemeClr val="accent2"/>
                </a:solidFill>
              </a:rPr>
              <a:t>Count every newborn </a:t>
            </a:r>
            <a:r>
              <a:rPr lang="en-US" sz="2400" dirty="0" smtClean="0">
                <a:solidFill>
                  <a:schemeClr val="tx1"/>
                </a:solidFill>
              </a:rPr>
              <a:t>– measurement, tracking and accountability </a:t>
            </a:r>
            <a:endParaRPr lang="en-US" sz="2400" dirty="0">
              <a:solidFill>
                <a:schemeClr val="tx1"/>
              </a:solidFill>
            </a:endParaRPr>
          </a:p>
        </p:txBody>
      </p:sp>
    </p:spTree>
    <p:extLst>
      <p:ext uri="{BB962C8B-B14F-4D97-AF65-F5344CB8AC3E}">
        <p14:creationId xmlns:p14="http://schemas.microsoft.com/office/powerpoint/2010/main" val="154963028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0" y="1905000"/>
            <a:ext cx="4572000" cy="2819400"/>
          </a:xfrm>
        </p:spPr>
        <p:txBody>
          <a:bodyPr>
            <a:normAutofit/>
          </a:bodyPr>
          <a:lstStyle/>
          <a:p>
            <a:pPr algn="l"/>
            <a:r>
              <a:rPr lang="en-US" dirty="0" smtClean="0"/>
              <a:t>  </a:t>
            </a:r>
            <a:r>
              <a:rPr lang="en-US" sz="3200" i="1" dirty="0" smtClean="0"/>
              <a:t>Much to do . . .</a:t>
            </a:r>
            <a:br>
              <a:rPr lang="en-US" sz="3200" i="1" dirty="0" smtClean="0"/>
            </a:br>
            <a:r>
              <a:rPr lang="en-US" sz="3200" i="1" dirty="0"/>
              <a:t/>
            </a:r>
            <a:br>
              <a:rPr lang="en-US" sz="3200" i="1" dirty="0"/>
            </a:br>
            <a:r>
              <a:rPr lang="en-US" sz="3200" i="1" dirty="0" smtClean="0"/>
              <a:t>	-</a:t>
            </a:r>
            <a:r>
              <a:rPr lang="en-US" dirty="0" smtClean="0"/>
              <a:t> </a:t>
            </a:r>
            <a:r>
              <a:rPr lang="en-US" i="1" dirty="0" smtClean="0"/>
              <a:t>Thanks</a:t>
            </a:r>
            <a:endParaRPr lang="th-TH" i="1" dirty="0"/>
          </a:p>
        </p:txBody>
      </p:sp>
      <p:pic>
        <p:nvPicPr>
          <p:cNvPr id="36866" name="Picture 2" descr="Full screen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4248150" cy="28280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4733055"/>
            <a:ext cx="3581400" cy="246221"/>
          </a:xfrm>
          <a:prstGeom prst="rect">
            <a:avLst/>
          </a:prstGeom>
          <a:noFill/>
        </p:spPr>
        <p:txBody>
          <a:bodyPr wrap="square" rtlCol="0">
            <a:spAutoFit/>
          </a:bodyPr>
          <a:lstStyle/>
          <a:p>
            <a:r>
              <a:rPr lang="en-US" sz="1000" dirty="0" smtClean="0"/>
              <a:t>Photo by Jason </a:t>
            </a:r>
            <a:r>
              <a:rPr lang="en-US" sz="1000" dirty="0"/>
              <a:t>Tanner/Save the Children</a:t>
            </a:r>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New  WHO NBH guidelines</a:t>
            </a:r>
            <a:endParaRPr lang="en-US" sz="3200" dirty="0"/>
          </a:p>
        </p:txBody>
      </p:sp>
      <p:sp>
        <p:nvSpPr>
          <p:cNvPr id="3" name="Content Placeholder 2"/>
          <p:cNvSpPr>
            <a:spLocks noGrp="1"/>
          </p:cNvSpPr>
          <p:nvPr>
            <p:ph idx="1"/>
          </p:nvPr>
        </p:nvSpPr>
        <p:spPr>
          <a:xfrm>
            <a:off x="457200" y="914400"/>
            <a:ext cx="8229600" cy="4906963"/>
          </a:xfrm>
        </p:spPr>
        <p:txBody>
          <a:bodyPr>
            <a:normAutofit/>
          </a:bodyPr>
          <a:lstStyle/>
          <a:p>
            <a:pPr marL="0" indent="0">
              <a:buNone/>
            </a:pPr>
            <a:r>
              <a:rPr lang="en-US" dirty="0" smtClean="0"/>
              <a:t>WHO PNC guidelines (including </a:t>
            </a:r>
            <a:r>
              <a:rPr lang="en-US" dirty="0"/>
              <a:t>CHX) </a:t>
            </a:r>
            <a:r>
              <a:rPr lang="en-US" sz="2000" dirty="0" smtClean="0">
                <a:hlinkClick r:id="rId2"/>
              </a:rPr>
              <a:t>www.who.int/maternal_child_adolescent/documents/postnatal-care-recommendations</a:t>
            </a:r>
            <a:endParaRPr lang="en-US" sz="2800" dirty="0" smtClean="0"/>
          </a:p>
          <a:p>
            <a:pPr marL="0" indent="0">
              <a:buNone/>
            </a:pPr>
            <a:endParaRPr lang="en-US" sz="2000" dirty="0" smtClean="0"/>
          </a:p>
          <a:p>
            <a:pPr marL="0" indent="0">
              <a:buNone/>
            </a:pPr>
            <a:r>
              <a:rPr lang="en-US" dirty="0" smtClean="0"/>
              <a:t>WHO Guideline Review Committee Recommendations on Newborn Health (2013) </a:t>
            </a:r>
          </a:p>
          <a:p>
            <a:pPr marL="0" indent="0">
              <a:buNone/>
            </a:pPr>
            <a:r>
              <a:rPr lang="en-US" sz="2000" dirty="0" smtClean="0"/>
              <a:t> </a:t>
            </a:r>
            <a:r>
              <a:rPr lang="en-US" sz="2000" dirty="0" smtClean="0">
                <a:hlinkClick r:id="rId3"/>
              </a:rPr>
              <a:t>www.who.int/maternal_child_adolescent/documents/mnca-recommendations</a:t>
            </a:r>
            <a:endParaRPr lang="en-US" sz="2800" dirty="0" smtClean="0"/>
          </a:p>
          <a:p>
            <a:pPr marL="0" indent="0">
              <a:buNone/>
            </a:pPr>
            <a:endParaRPr lang="en-US" sz="2000" dirty="0" smtClean="0"/>
          </a:p>
          <a:p>
            <a:pPr marL="0" indent="0">
              <a:buNone/>
            </a:pPr>
            <a:r>
              <a:rPr lang="en-US" sz="2800" dirty="0" smtClean="0"/>
              <a:t>Caring for Sick Newborn &amp; Child </a:t>
            </a:r>
            <a:r>
              <a:rPr lang="en-US" sz="2800" dirty="0"/>
              <a:t>in </a:t>
            </a:r>
            <a:r>
              <a:rPr lang="en-US" sz="2800" dirty="0" smtClean="0"/>
              <a:t>Community (2012) </a:t>
            </a:r>
            <a:r>
              <a:rPr lang="en-US" sz="2000" dirty="0" smtClean="0">
                <a:hlinkClick r:id="rId4"/>
              </a:rPr>
              <a:t>www.who.int/maternal_child_adolescent/documents/caring_for_newborn</a:t>
            </a:r>
            <a:endParaRPr lang="en-US" sz="2800" dirty="0" smtClean="0"/>
          </a:p>
          <a:p>
            <a:pPr marL="0" indent="0">
              <a:buNone/>
            </a:pPr>
            <a:endParaRPr lang="en-US" sz="2000" dirty="0" smtClean="0"/>
          </a:p>
          <a:p>
            <a:pPr marL="0" indent="0">
              <a:buNone/>
            </a:pPr>
            <a:endParaRPr lang="en-US" sz="2400" dirty="0"/>
          </a:p>
        </p:txBody>
      </p:sp>
    </p:spTree>
    <p:extLst>
      <p:ext uri="{BB962C8B-B14F-4D97-AF65-F5344CB8AC3E}">
        <p14:creationId xmlns:p14="http://schemas.microsoft.com/office/powerpoint/2010/main" val="206573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518" y="1122139"/>
            <a:ext cx="7888429" cy="1819723"/>
          </a:xfrm>
          <a:prstGeom prst="rect">
            <a:avLst/>
          </a:prstGeom>
        </p:spPr>
      </p:pic>
      <p:pic>
        <p:nvPicPr>
          <p:cNvPr id="3" name="Picture 2"/>
          <p:cNvPicPr>
            <a:picLocks noChangeAspect="1"/>
          </p:cNvPicPr>
          <p:nvPr/>
        </p:nvPicPr>
        <p:blipFill>
          <a:blip r:embed="rId3"/>
          <a:stretch>
            <a:fillRect/>
          </a:stretch>
        </p:blipFill>
        <p:spPr>
          <a:xfrm>
            <a:off x="695518" y="3050117"/>
            <a:ext cx="1943526" cy="224400"/>
          </a:xfrm>
          <a:prstGeom prst="rect">
            <a:avLst/>
          </a:prstGeom>
        </p:spPr>
      </p:pic>
      <p:pic>
        <p:nvPicPr>
          <p:cNvPr id="4" name="Picture 3"/>
          <p:cNvPicPr>
            <a:picLocks noChangeAspect="1"/>
          </p:cNvPicPr>
          <p:nvPr/>
        </p:nvPicPr>
        <p:blipFill>
          <a:blip r:embed="rId4"/>
          <a:stretch>
            <a:fillRect/>
          </a:stretch>
        </p:blipFill>
        <p:spPr>
          <a:xfrm>
            <a:off x="2793566" y="3050116"/>
            <a:ext cx="3251634" cy="2789729"/>
          </a:xfrm>
          <a:prstGeom prst="rect">
            <a:avLst/>
          </a:prstGeom>
        </p:spPr>
      </p:pic>
    </p:spTree>
    <p:extLst>
      <p:ext uri="{BB962C8B-B14F-4D97-AF65-F5344CB8AC3E}">
        <p14:creationId xmlns:p14="http://schemas.microsoft.com/office/powerpoint/2010/main" val="90754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838200"/>
            <a:ext cx="6807198" cy="5105400"/>
          </a:xfrm>
          <a:prstGeom prst="rect">
            <a:avLst/>
          </a:prstGeom>
        </p:spPr>
      </p:pic>
    </p:spTree>
    <p:extLst>
      <p:ext uri="{BB962C8B-B14F-4D97-AF65-F5344CB8AC3E}">
        <p14:creationId xmlns:p14="http://schemas.microsoft.com/office/powerpoint/2010/main" val="33657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a:t/>
            </a:r>
            <a:br>
              <a:rPr lang="en-US" dirty="0"/>
            </a:br>
            <a:r>
              <a:rPr lang="en-US" dirty="0" smtClean="0"/>
              <a:t>First evidence-based global policy to address newborn deaths</a:t>
            </a:r>
            <a:endParaRPr lang="en-US" dirty="0"/>
          </a:p>
        </p:txBody>
      </p:sp>
      <p:pic>
        <p:nvPicPr>
          <p:cNvPr id="4" name="Content Placeholder 3" descr="Joint Statement cov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777" y="1371600"/>
            <a:ext cx="3469341"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3657600" y="1219200"/>
            <a:ext cx="5486399" cy="4431983"/>
          </a:xfrm>
          <a:prstGeom prst="rect">
            <a:avLst/>
          </a:prstGeom>
          <a:noFill/>
        </p:spPr>
        <p:txBody>
          <a:bodyPr wrap="square" rtlCol="0">
            <a:spAutoFit/>
          </a:bodyPr>
          <a:lstStyle/>
          <a:p>
            <a:r>
              <a:rPr lang="en-US" sz="2400" b="1" i="1" dirty="0" smtClean="0">
                <a:solidFill>
                  <a:prstClr val="black"/>
                </a:solidFill>
              </a:rPr>
              <a:t>WHO/UNICEF Joint Statement:  </a:t>
            </a:r>
            <a:r>
              <a:rPr lang="en-US" sz="2400" dirty="0" smtClean="0">
                <a:solidFill>
                  <a:prstClr val="black"/>
                </a:solidFill>
              </a:rPr>
              <a:t>CHW home visits</a:t>
            </a:r>
          </a:p>
          <a:p>
            <a:endParaRPr lang="en-US" sz="2400" dirty="0" smtClean="0">
              <a:solidFill>
                <a:prstClr val="black"/>
              </a:solidFill>
            </a:endParaRPr>
          </a:p>
          <a:p>
            <a:pPr marL="742950" lvl="1" indent="-285750">
              <a:buFont typeface="Arial" panose="020B0604020202020204" pitchFamily="34" charset="0"/>
              <a:buChar char="•"/>
            </a:pPr>
            <a:r>
              <a:rPr lang="en-US" sz="2400" dirty="0" smtClean="0">
                <a:solidFill>
                  <a:prstClr val="black"/>
                </a:solidFill>
              </a:rPr>
              <a:t>Antenatal  counseling/birth preparedness</a:t>
            </a:r>
          </a:p>
          <a:p>
            <a:pPr lvl="1"/>
            <a:endParaRPr lang="en-US" sz="2400" dirty="0" smtClean="0">
              <a:solidFill>
                <a:prstClr val="black"/>
              </a:solidFill>
            </a:endParaRPr>
          </a:p>
          <a:p>
            <a:pPr marL="742950" lvl="1" indent="-285750">
              <a:buFont typeface="Arial" panose="020B0604020202020204" pitchFamily="34" charset="0"/>
              <a:buChar char="•"/>
            </a:pPr>
            <a:r>
              <a:rPr lang="en-US" sz="2400" dirty="0" smtClean="0">
                <a:solidFill>
                  <a:prstClr val="black"/>
                </a:solidFill>
              </a:rPr>
              <a:t>Early postnatal </a:t>
            </a:r>
          </a:p>
          <a:p>
            <a:pPr marL="1200150" lvl="2" indent="-285750">
              <a:buFont typeface="Arial" panose="020B0604020202020204" pitchFamily="34" charset="0"/>
              <a:buChar char="•"/>
            </a:pPr>
            <a:r>
              <a:rPr lang="en-US" sz="2400" dirty="0" smtClean="0">
                <a:solidFill>
                  <a:prstClr val="black"/>
                </a:solidFill>
              </a:rPr>
              <a:t>ENC counseling</a:t>
            </a:r>
          </a:p>
          <a:p>
            <a:pPr marL="1200150" lvl="2" indent="-285750">
              <a:buFont typeface="Arial" panose="020B0604020202020204" pitchFamily="34" charset="0"/>
              <a:buChar char="•"/>
            </a:pPr>
            <a:r>
              <a:rPr lang="en-US" sz="2400" dirty="0" smtClean="0">
                <a:solidFill>
                  <a:prstClr val="black"/>
                </a:solidFill>
              </a:rPr>
              <a:t>Newborn assessment, referral/management</a:t>
            </a:r>
          </a:p>
          <a:p>
            <a:pPr marL="1200150" lvl="2" indent="-285750">
              <a:buFont typeface="Arial" panose="020B0604020202020204" pitchFamily="34" charset="0"/>
              <a:buChar char="•"/>
            </a:pPr>
            <a:r>
              <a:rPr lang="en-US" sz="2400" dirty="0" smtClean="0">
                <a:solidFill>
                  <a:prstClr val="black"/>
                </a:solidFill>
              </a:rPr>
              <a:t>Day 1, 3, and 7 </a:t>
            </a:r>
          </a:p>
          <a:p>
            <a:pPr marL="742950" lvl="1" indent="-285750">
              <a:buFont typeface="Arial" panose="020B0604020202020204" pitchFamily="34" charset="0"/>
              <a:buChar char="•"/>
            </a:pPr>
            <a:endParaRPr lang="en-US" dirty="0">
              <a:solidFill>
                <a:prstClr val="black"/>
              </a:solidFill>
            </a:endParaRPr>
          </a:p>
        </p:txBody>
      </p:sp>
    </p:spTree>
    <p:extLst>
      <p:ext uri="{BB962C8B-B14F-4D97-AF65-F5344CB8AC3E}">
        <p14:creationId xmlns:p14="http://schemas.microsoft.com/office/powerpoint/2010/main" val="2530310726"/>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511159"/>
            <a:ext cx="1702676" cy="261610"/>
          </a:xfrm>
          <a:prstGeom prst="rect">
            <a:avLst/>
          </a:prstGeom>
          <a:noFill/>
        </p:spPr>
        <p:txBody>
          <a:bodyPr wrap="square" rtlCol="0">
            <a:spAutoFit/>
          </a:bodyPr>
          <a:lstStyle/>
          <a:p>
            <a:pPr defTabSz="457200"/>
            <a:r>
              <a:rPr lang="en-US" sz="1100" dirty="0" smtClean="0">
                <a:solidFill>
                  <a:srgbClr val="FFFFFF"/>
                </a:solidFill>
              </a:rPr>
              <a:t>Version Jan 2013</a:t>
            </a:r>
            <a:endParaRPr lang="en-US" sz="1100" dirty="0">
              <a:solidFill>
                <a:srgbClr val="FFFFFF"/>
              </a:solidFill>
            </a:endParaRPr>
          </a:p>
        </p:txBody>
      </p:sp>
    </p:spTree>
    <p:extLst>
      <p:ext uri="{BB962C8B-B14F-4D97-AF65-F5344CB8AC3E}">
        <p14:creationId xmlns:p14="http://schemas.microsoft.com/office/powerpoint/2010/main" val="124632477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epidemiology</a:t>
            </a:r>
            <a:endParaRPr lang="en-US" dirty="0"/>
          </a:p>
        </p:txBody>
      </p:sp>
      <p:sp>
        <p:nvSpPr>
          <p:cNvPr id="3" name="Text Placeholder 2"/>
          <p:cNvSpPr>
            <a:spLocks noGrp="1"/>
          </p:cNvSpPr>
          <p:nvPr>
            <p:ph type="body" sz="half" idx="1"/>
          </p:nvPr>
        </p:nvSpPr>
        <p:spPr>
          <a:xfrm>
            <a:off x="457200" y="1600200"/>
            <a:ext cx="8382000" cy="4525963"/>
          </a:xfrm>
        </p:spPr>
        <p:txBody>
          <a:bodyPr/>
          <a:lstStyle/>
          <a:p>
            <a:r>
              <a:rPr lang="en-US" dirty="0" smtClean="0"/>
              <a:t>2.9 million newborns die during their first 4 weeks of life each year</a:t>
            </a:r>
          </a:p>
          <a:p>
            <a:pPr lvl="1"/>
            <a:r>
              <a:rPr lang="en-US" dirty="0" smtClean="0"/>
              <a:t>Over 1 million newborns die on their first day of life</a:t>
            </a:r>
          </a:p>
          <a:p>
            <a:pPr marL="457200" lvl="1" indent="0">
              <a:buNone/>
            </a:pPr>
            <a:endParaRPr lang="en-US" dirty="0" smtClean="0"/>
          </a:p>
          <a:p>
            <a:r>
              <a:rPr lang="en-US" dirty="0" smtClean="0"/>
              <a:t>2.6 million stillbirths each year</a:t>
            </a:r>
          </a:p>
          <a:p>
            <a:pPr lvl="1"/>
            <a:r>
              <a:rPr lang="en-US" dirty="0" smtClean="0"/>
              <a:t>Over 1 million </a:t>
            </a:r>
            <a:r>
              <a:rPr lang="en-US" dirty="0" err="1" smtClean="0"/>
              <a:t>intrapartum</a:t>
            </a:r>
            <a:r>
              <a:rPr lang="en-US" dirty="0" smtClean="0"/>
              <a:t> stillbirths</a:t>
            </a:r>
          </a:p>
          <a:p>
            <a:pPr marL="457200" lvl="1" indent="0">
              <a:buNone/>
            </a:pPr>
            <a:endParaRPr lang="en-US" dirty="0"/>
          </a:p>
          <a:p>
            <a:r>
              <a:rPr lang="en-US" dirty="0" smtClean="0"/>
              <a:t>Over 98% of these deaths are in LIC/MIC</a:t>
            </a:r>
          </a:p>
          <a:p>
            <a:pPr lvl="1"/>
            <a:endParaRPr lang="en-US" dirty="0" smtClean="0"/>
          </a:p>
          <a:p>
            <a:endParaRPr lang="en-US" dirty="0"/>
          </a:p>
        </p:txBody>
      </p:sp>
    </p:spTree>
    <p:extLst>
      <p:ext uri="{BB962C8B-B14F-4D97-AF65-F5344CB8AC3E}">
        <p14:creationId xmlns:p14="http://schemas.microsoft.com/office/powerpoint/2010/main" val="27543519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17485" y="5989572"/>
            <a:ext cx="6618160" cy="400110"/>
          </a:xfrm>
          <a:prstGeom prst="rect">
            <a:avLst/>
          </a:prstGeom>
          <a:noFill/>
        </p:spPr>
        <p:txBody>
          <a:bodyPr wrap="square" rtlCol="0">
            <a:spAutoFit/>
          </a:bodyPr>
          <a:lstStyle/>
          <a:p>
            <a:r>
              <a:rPr lang="en-ZA" sz="1000" dirty="0">
                <a:solidFill>
                  <a:srgbClr val="000000"/>
                </a:solidFill>
              </a:rPr>
              <a:t>Source: </a:t>
            </a:r>
            <a:r>
              <a:rPr lang="en-US" sz="1000" dirty="0">
                <a:solidFill>
                  <a:srgbClr val="000000"/>
                </a:solidFill>
              </a:rPr>
              <a:t>Lawn J,E. et al. 2012. Newborn survival: a multi-country analysis of a decade of change. Health Policy and Planning. 27(Suppl. 3): iii6-ii28. </a:t>
            </a:r>
            <a:r>
              <a:rPr lang="en-ZA" sz="1000" dirty="0"/>
              <a:t>Data sources: UNICEF 2011 </a:t>
            </a:r>
            <a:r>
              <a:rPr lang="en-ZA" sz="1000" dirty="0">
                <a:hlinkClick r:id="rId4"/>
              </a:rPr>
              <a:t>www.childinfo.org</a:t>
            </a:r>
            <a:r>
              <a:rPr lang="en-ZA" sz="1000" dirty="0"/>
              <a:t> , UN MMR estimates 2012</a:t>
            </a:r>
          </a:p>
        </p:txBody>
      </p:sp>
      <p:pic>
        <p:nvPicPr>
          <p:cNvPr id="1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2568" y="5989572"/>
            <a:ext cx="384917" cy="477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Box 11"/>
          <p:cNvSpPr txBox="1"/>
          <p:nvPr/>
        </p:nvSpPr>
        <p:spPr>
          <a:xfrm>
            <a:off x="685800" y="68682"/>
            <a:ext cx="8327191" cy="523220"/>
          </a:xfrm>
          <a:prstGeom prst="rect">
            <a:avLst/>
          </a:prstGeom>
          <a:noFill/>
        </p:spPr>
        <p:txBody>
          <a:bodyPr wrap="square" rtlCol="0">
            <a:spAutoFit/>
          </a:bodyPr>
          <a:lstStyle/>
          <a:p>
            <a:pPr algn="ctr"/>
            <a:r>
              <a:rPr lang="en-US" sz="2800" b="1" dirty="0" smtClean="0"/>
              <a:t>NMR is not reducing as fast as U5M</a:t>
            </a:r>
            <a:endParaRPr lang="en-US" sz="2800" b="1" dirty="0"/>
          </a:p>
        </p:txBody>
      </p:sp>
      <p:graphicFrame>
        <p:nvGraphicFramePr>
          <p:cNvPr id="9" name="Table 8"/>
          <p:cNvGraphicFramePr>
            <a:graphicFrameLocks noGrp="1"/>
          </p:cNvGraphicFramePr>
          <p:nvPr>
            <p:extLst>
              <p:ext uri="{D42A27DB-BD31-4B8C-83A1-F6EECF244321}">
                <p14:modId xmlns:p14="http://schemas.microsoft.com/office/powerpoint/2010/main" val="3902421678"/>
              </p:ext>
            </p:extLst>
          </p:nvPr>
        </p:nvGraphicFramePr>
        <p:xfrm>
          <a:off x="2537264" y="1299403"/>
          <a:ext cx="6475727" cy="3782021"/>
        </p:xfrm>
        <a:graphic>
          <a:graphicData uri="http://schemas.openxmlformats.org/drawingml/2006/table">
            <a:tbl>
              <a:tblPr firstRow="1" bandRow="1">
                <a:tableStyleId>{3C2FFA5D-87B4-456A-9821-1D502468CF0F}</a:tableStyleId>
              </a:tblPr>
              <a:tblGrid>
                <a:gridCol w="4604515"/>
                <a:gridCol w="1871212"/>
              </a:tblGrid>
              <a:tr h="986597">
                <a:tc>
                  <a:txBody>
                    <a:bodyPr/>
                    <a:lstStyle>
                      <a:lvl1pPr marL="0" algn="l" defTabSz="457200" rtl="0" eaLnBrk="1" latinLnBrk="0" hangingPunct="1">
                        <a:defRPr sz="1800" b="1" kern="1200">
                          <a:solidFill>
                            <a:schemeClr val="lt1"/>
                          </a:solidFill>
                          <a:latin typeface="Arial"/>
                          <a:cs typeface="Arial"/>
                        </a:defRPr>
                      </a:lvl1pPr>
                      <a:lvl2pPr marL="457200" algn="l" defTabSz="457200" rtl="0" eaLnBrk="1" latinLnBrk="0" hangingPunct="1">
                        <a:defRPr sz="1800" b="1" kern="1200">
                          <a:solidFill>
                            <a:schemeClr val="lt1"/>
                          </a:solidFill>
                          <a:latin typeface="Arial"/>
                          <a:cs typeface="Arial"/>
                        </a:defRPr>
                      </a:lvl2pPr>
                      <a:lvl3pPr marL="914400" algn="l" defTabSz="457200" rtl="0" eaLnBrk="1" latinLnBrk="0" hangingPunct="1">
                        <a:defRPr sz="1800" b="1" kern="1200">
                          <a:solidFill>
                            <a:schemeClr val="lt1"/>
                          </a:solidFill>
                          <a:latin typeface="Arial"/>
                          <a:cs typeface="Arial"/>
                        </a:defRPr>
                      </a:lvl3pPr>
                      <a:lvl4pPr marL="1371600" algn="l" defTabSz="457200" rtl="0" eaLnBrk="1" latinLnBrk="0" hangingPunct="1">
                        <a:defRPr sz="1800" b="1" kern="1200">
                          <a:solidFill>
                            <a:schemeClr val="lt1"/>
                          </a:solidFill>
                          <a:latin typeface="Arial"/>
                          <a:cs typeface="Arial"/>
                        </a:defRPr>
                      </a:lvl4pPr>
                      <a:lvl5pPr marL="1828800" algn="l" defTabSz="457200" rtl="0" eaLnBrk="1" latinLnBrk="0" hangingPunct="1">
                        <a:defRPr sz="1800" b="1" kern="1200">
                          <a:solidFill>
                            <a:schemeClr val="lt1"/>
                          </a:solidFill>
                          <a:latin typeface="Arial"/>
                          <a:cs typeface="Arial"/>
                        </a:defRPr>
                      </a:lvl5pPr>
                      <a:lvl6pPr marL="2286000" algn="l" defTabSz="457200" rtl="0" eaLnBrk="1" latinLnBrk="0" hangingPunct="1">
                        <a:defRPr sz="1800" b="1" kern="1200">
                          <a:solidFill>
                            <a:schemeClr val="lt1"/>
                          </a:solidFill>
                          <a:latin typeface="Arial"/>
                          <a:cs typeface="Arial"/>
                        </a:defRPr>
                      </a:lvl6pPr>
                      <a:lvl7pPr marL="2743200" algn="l" defTabSz="457200" rtl="0" eaLnBrk="1" latinLnBrk="0" hangingPunct="1">
                        <a:defRPr sz="1800" b="1" kern="1200">
                          <a:solidFill>
                            <a:schemeClr val="lt1"/>
                          </a:solidFill>
                          <a:latin typeface="Arial"/>
                          <a:cs typeface="Arial"/>
                        </a:defRPr>
                      </a:lvl7pPr>
                      <a:lvl8pPr marL="3200400" algn="l" defTabSz="457200" rtl="0" eaLnBrk="1" latinLnBrk="0" hangingPunct="1">
                        <a:defRPr sz="1800" b="1" kern="1200">
                          <a:solidFill>
                            <a:schemeClr val="lt1"/>
                          </a:solidFill>
                          <a:latin typeface="Arial"/>
                          <a:cs typeface="Arial"/>
                        </a:defRPr>
                      </a:lvl8pPr>
                      <a:lvl9pPr marL="3657600" algn="l" defTabSz="457200" rtl="0" eaLnBrk="1" latinLnBrk="0" hangingPunct="1">
                        <a:defRPr sz="1800" b="1" kern="1200">
                          <a:solidFill>
                            <a:schemeClr val="lt1"/>
                          </a:solidFill>
                          <a:latin typeface="Arial"/>
                          <a:cs typeface="Arial"/>
                        </a:defRPr>
                      </a:lvl9pPr>
                    </a:lstStyle>
                    <a:p>
                      <a:endParaRPr lang="en-ZA" sz="2300" dirty="0" smtClean="0">
                        <a:solidFill>
                          <a:schemeClr val="accent2">
                            <a:lumMod val="50000"/>
                          </a:schemeClr>
                        </a:solidFill>
                      </a:endParaRPr>
                    </a:p>
                  </a:txBody>
                  <a:tcPr marT="43536" marB="43536"/>
                </a:tc>
                <a:tc>
                  <a:txBody>
                    <a:bodyPr/>
                    <a:lstStyle>
                      <a:lvl1pPr marL="0" algn="l" defTabSz="457200" rtl="0" eaLnBrk="1" latinLnBrk="0" hangingPunct="1">
                        <a:defRPr sz="1800" b="1" kern="1200">
                          <a:solidFill>
                            <a:schemeClr val="lt1"/>
                          </a:solidFill>
                          <a:latin typeface="Arial"/>
                          <a:cs typeface="Arial"/>
                        </a:defRPr>
                      </a:lvl1pPr>
                      <a:lvl2pPr marL="457200" algn="l" defTabSz="457200" rtl="0" eaLnBrk="1" latinLnBrk="0" hangingPunct="1">
                        <a:defRPr sz="1800" b="1" kern="1200">
                          <a:solidFill>
                            <a:schemeClr val="lt1"/>
                          </a:solidFill>
                          <a:latin typeface="Arial"/>
                          <a:cs typeface="Arial"/>
                        </a:defRPr>
                      </a:lvl2pPr>
                      <a:lvl3pPr marL="914400" algn="l" defTabSz="457200" rtl="0" eaLnBrk="1" latinLnBrk="0" hangingPunct="1">
                        <a:defRPr sz="1800" b="1" kern="1200">
                          <a:solidFill>
                            <a:schemeClr val="lt1"/>
                          </a:solidFill>
                          <a:latin typeface="Arial"/>
                          <a:cs typeface="Arial"/>
                        </a:defRPr>
                      </a:lvl3pPr>
                      <a:lvl4pPr marL="1371600" algn="l" defTabSz="457200" rtl="0" eaLnBrk="1" latinLnBrk="0" hangingPunct="1">
                        <a:defRPr sz="1800" b="1" kern="1200">
                          <a:solidFill>
                            <a:schemeClr val="lt1"/>
                          </a:solidFill>
                          <a:latin typeface="Arial"/>
                          <a:cs typeface="Arial"/>
                        </a:defRPr>
                      </a:lvl4pPr>
                      <a:lvl5pPr marL="1828800" algn="l" defTabSz="457200" rtl="0" eaLnBrk="1" latinLnBrk="0" hangingPunct="1">
                        <a:defRPr sz="1800" b="1" kern="1200">
                          <a:solidFill>
                            <a:schemeClr val="lt1"/>
                          </a:solidFill>
                          <a:latin typeface="Arial"/>
                          <a:cs typeface="Arial"/>
                        </a:defRPr>
                      </a:lvl5pPr>
                      <a:lvl6pPr marL="2286000" algn="l" defTabSz="457200" rtl="0" eaLnBrk="1" latinLnBrk="0" hangingPunct="1">
                        <a:defRPr sz="1800" b="1" kern="1200">
                          <a:solidFill>
                            <a:schemeClr val="lt1"/>
                          </a:solidFill>
                          <a:latin typeface="Arial"/>
                          <a:cs typeface="Arial"/>
                        </a:defRPr>
                      </a:lvl6pPr>
                      <a:lvl7pPr marL="2743200" algn="l" defTabSz="457200" rtl="0" eaLnBrk="1" latinLnBrk="0" hangingPunct="1">
                        <a:defRPr sz="1800" b="1" kern="1200">
                          <a:solidFill>
                            <a:schemeClr val="lt1"/>
                          </a:solidFill>
                          <a:latin typeface="Arial"/>
                          <a:cs typeface="Arial"/>
                        </a:defRPr>
                      </a:lvl7pPr>
                      <a:lvl8pPr marL="3200400" algn="l" defTabSz="457200" rtl="0" eaLnBrk="1" latinLnBrk="0" hangingPunct="1">
                        <a:defRPr sz="1800" b="1" kern="1200">
                          <a:solidFill>
                            <a:schemeClr val="lt1"/>
                          </a:solidFill>
                          <a:latin typeface="Arial"/>
                          <a:cs typeface="Arial"/>
                        </a:defRPr>
                      </a:lvl8pPr>
                      <a:lvl9pPr marL="3657600" algn="l" defTabSz="457200" rtl="0" eaLnBrk="1" latinLnBrk="0" hangingPunct="1">
                        <a:defRPr sz="1800" b="1" kern="1200">
                          <a:solidFill>
                            <a:schemeClr val="lt1"/>
                          </a:solidFill>
                          <a:latin typeface="Arial"/>
                          <a:cs typeface="Arial"/>
                        </a:defRPr>
                      </a:lvl9pPr>
                    </a:lstStyle>
                    <a:p>
                      <a:pPr algn="ctr"/>
                      <a:r>
                        <a:rPr lang="en-ZA" sz="2000" dirty="0" smtClean="0"/>
                        <a:t>Average rate reduction</a:t>
                      </a:r>
                      <a:r>
                        <a:rPr lang="en-ZA" sz="2000" baseline="0" dirty="0" smtClean="0"/>
                        <a:t> </a:t>
                      </a:r>
                    </a:p>
                    <a:p>
                      <a:pPr algn="ctr"/>
                      <a:r>
                        <a:rPr lang="en-ZA" sz="2000" baseline="0" dirty="0" smtClean="0"/>
                        <a:t>1990-2010</a:t>
                      </a:r>
                      <a:endParaRPr lang="en-ZA" sz="2000" baseline="0" dirty="0" smtClean="0">
                        <a:solidFill>
                          <a:schemeClr val="bg1"/>
                        </a:solidFill>
                      </a:endParaRPr>
                    </a:p>
                  </a:txBody>
                  <a:tcPr marT="43536" marB="43536"/>
                </a:tc>
              </a:tr>
              <a:tr h="541144">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r>
                        <a:rPr lang="en-ZA" sz="2300" dirty="0" smtClean="0"/>
                        <a:t>Maternal mortality ratio</a:t>
                      </a:r>
                      <a:endParaRPr lang="en-ZA" sz="2300" b="0" dirty="0">
                        <a:solidFill>
                          <a:srgbClr val="990000"/>
                        </a:solidFill>
                      </a:endParaRPr>
                    </a:p>
                  </a:txBody>
                  <a:tcPr marL="99060" marR="99060" marT="43536" marB="43536"/>
                </a:tc>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pPr algn="ctr"/>
                      <a:r>
                        <a:rPr lang="en-ZA" sz="2300" dirty="0" smtClean="0"/>
                        <a:t>4.2%</a:t>
                      </a:r>
                      <a:endParaRPr lang="en-ZA" sz="2300" b="0" dirty="0">
                        <a:solidFill>
                          <a:srgbClr val="990000"/>
                        </a:solidFill>
                      </a:endParaRPr>
                    </a:p>
                  </a:txBody>
                  <a:tcPr marL="99060" marR="99060" marT="43536" marB="43536"/>
                </a:tc>
              </a:tr>
              <a:tr h="663181">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r>
                        <a:rPr lang="en-ZA" sz="2300" dirty="0" smtClean="0"/>
                        <a:t>Children</a:t>
                      </a:r>
                      <a:r>
                        <a:rPr lang="en-ZA" sz="2300" baseline="0" dirty="0" smtClean="0"/>
                        <a:t>  aged </a:t>
                      </a:r>
                      <a:r>
                        <a:rPr lang="en-ZA" sz="2300" dirty="0" smtClean="0"/>
                        <a:t>1- 59 months </a:t>
                      </a:r>
                      <a:endParaRPr lang="en-ZA" sz="2300" b="0" dirty="0">
                        <a:solidFill>
                          <a:srgbClr val="990000"/>
                        </a:solidFill>
                      </a:endParaRPr>
                    </a:p>
                  </a:txBody>
                  <a:tcPr marL="99060" marR="99060" marT="43536" marB="43536"/>
                </a:tc>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pPr algn="ctr"/>
                      <a:r>
                        <a:rPr lang="en-ZA" sz="2300" dirty="0" smtClean="0"/>
                        <a:t>3.0%</a:t>
                      </a:r>
                      <a:endParaRPr lang="en-ZA" sz="2300" b="0" dirty="0">
                        <a:solidFill>
                          <a:srgbClr val="990000"/>
                        </a:solidFill>
                      </a:endParaRPr>
                    </a:p>
                  </a:txBody>
                  <a:tcPr marL="99060" marR="99060" marT="43536" marB="43536"/>
                </a:tc>
              </a:tr>
              <a:tr h="560867">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pPr algn="l"/>
                      <a:r>
                        <a:rPr lang="en-ZA" sz="2300" dirty="0" smtClean="0"/>
                        <a:t>Neonatal mortality </a:t>
                      </a:r>
                    </a:p>
                    <a:p>
                      <a:pPr algn="l"/>
                      <a:r>
                        <a:rPr lang="en-ZA" sz="2300" dirty="0" smtClean="0"/>
                        <a:t>(newborn,</a:t>
                      </a:r>
                      <a:r>
                        <a:rPr lang="en-ZA" sz="2300" baseline="0" dirty="0" smtClean="0"/>
                        <a:t> </a:t>
                      </a:r>
                      <a:r>
                        <a:rPr lang="en-ZA" sz="2300" dirty="0" smtClean="0"/>
                        <a:t>first</a:t>
                      </a:r>
                      <a:r>
                        <a:rPr lang="en-ZA" sz="2300" baseline="0" dirty="0" smtClean="0"/>
                        <a:t> 4 weeks after birth</a:t>
                      </a:r>
                      <a:r>
                        <a:rPr lang="en-ZA" sz="2300" dirty="0" smtClean="0"/>
                        <a:t>)</a:t>
                      </a:r>
                      <a:endParaRPr lang="en-ZA" sz="2300" b="0" dirty="0" smtClean="0">
                        <a:solidFill>
                          <a:srgbClr val="990000"/>
                        </a:solidFill>
                        <a:latin typeface="Arial" pitchFamily="34" charset="0"/>
                        <a:cs typeface="Arial" pitchFamily="34" charset="0"/>
                      </a:endParaRPr>
                    </a:p>
                  </a:txBody>
                  <a:tcPr marL="99060" marR="99060" marT="43536" marB="43536"/>
                </a:tc>
                <a:tc>
                  <a:txBody>
                    <a:bodyPr/>
                    <a:lstStyle>
                      <a:lvl1pPr marL="0" algn="l" defTabSz="457200" rtl="0" eaLnBrk="1" latinLnBrk="0" hangingPunct="1">
                        <a:defRPr sz="1800" kern="1200">
                          <a:solidFill>
                            <a:schemeClr val="dk1"/>
                          </a:solidFill>
                          <a:latin typeface="Arial"/>
                          <a:cs typeface="Arial"/>
                        </a:defRPr>
                      </a:lvl1pPr>
                      <a:lvl2pPr marL="457200" algn="l" defTabSz="457200" rtl="0" eaLnBrk="1" latinLnBrk="0" hangingPunct="1">
                        <a:defRPr sz="1800" kern="1200">
                          <a:solidFill>
                            <a:schemeClr val="dk1"/>
                          </a:solidFill>
                          <a:latin typeface="Arial"/>
                          <a:cs typeface="Arial"/>
                        </a:defRPr>
                      </a:lvl2pPr>
                      <a:lvl3pPr marL="914400" algn="l" defTabSz="457200" rtl="0" eaLnBrk="1" latinLnBrk="0" hangingPunct="1">
                        <a:defRPr sz="1800" kern="1200">
                          <a:solidFill>
                            <a:schemeClr val="dk1"/>
                          </a:solidFill>
                          <a:latin typeface="Arial"/>
                          <a:cs typeface="Arial"/>
                        </a:defRPr>
                      </a:lvl3pPr>
                      <a:lvl4pPr marL="1371600" algn="l" defTabSz="457200" rtl="0" eaLnBrk="1" latinLnBrk="0" hangingPunct="1">
                        <a:defRPr sz="1800" kern="1200">
                          <a:solidFill>
                            <a:schemeClr val="dk1"/>
                          </a:solidFill>
                          <a:latin typeface="Arial"/>
                          <a:cs typeface="Arial"/>
                        </a:defRPr>
                      </a:lvl4pPr>
                      <a:lvl5pPr marL="1828800" algn="l" defTabSz="457200" rtl="0" eaLnBrk="1" latinLnBrk="0" hangingPunct="1">
                        <a:defRPr sz="1800" kern="1200">
                          <a:solidFill>
                            <a:schemeClr val="dk1"/>
                          </a:solidFill>
                          <a:latin typeface="Arial"/>
                          <a:cs typeface="Arial"/>
                        </a:defRPr>
                      </a:lvl5pPr>
                      <a:lvl6pPr marL="2286000" algn="l" defTabSz="457200" rtl="0" eaLnBrk="1" latinLnBrk="0" hangingPunct="1">
                        <a:defRPr sz="1800" kern="1200">
                          <a:solidFill>
                            <a:schemeClr val="dk1"/>
                          </a:solidFill>
                          <a:latin typeface="Arial"/>
                          <a:cs typeface="Arial"/>
                        </a:defRPr>
                      </a:lvl6pPr>
                      <a:lvl7pPr marL="2743200" algn="l" defTabSz="457200" rtl="0" eaLnBrk="1" latinLnBrk="0" hangingPunct="1">
                        <a:defRPr sz="1800" kern="1200">
                          <a:solidFill>
                            <a:schemeClr val="dk1"/>
                          </a:solidFill>
                          <a:latin typeface="Arial"/>
                          <a:cs typeface="Arial"/>
                        </a:defRPr>
                      </a:lvl7pPr>
                      <a:lvl8pPr marL="3200400" algn="l" defTabSz="457200" rtl="0" eaLnBrk="1" latinLnBrk="0" hangingPunct="1">
                        <a:defRPr sz="1800" kern="1200">
                          <a:solidFill>
                            <a:schemeClr val="dk1"/>
                          </a:solidFill>
                          <a:latin typeface="Arial"/>
                          <a:cs typeface="Arial"/>
                        </a:defRPr>
                      </a:lvl8pPr>
                      <a:lvl9pPr marL="3657600" algn="l" defTabSz="457200" rtl="0" eaLnBrk="1" latinLnBrk="0" hangingPunct="1">
                        <a:defRPr sz="1800" kern="1200">
                          <a:solidFill>
                            <a:schemeClr val="dk1"/>
                          </a:solidFill>
                          <a:latin typeface="Arial"/>
                          <a:cs typeface="Arial"/>
                        </a:defRPr>
                      </a:lvl9pPr>
                    </a:lstStyle>
                    <a:p>
                      <a:pPr algn="ctr"/>
                      <a:r>
                        <a:rPr lang="en-ZA" sz="2300" dirty="0" smtClean="0"/>
                        <a:t>1.8%</a:t>
                      </a:r>
                      <a:endParaRPr lang="en-ZA" sz="2300" b="0" dirty="0">
                        <a:solidFill>
                          <a:srgbClr val="990000"/>
                        </a:solidFill>
                      </a:endParaRPr>
                    </a:p>
                  </a:txBody>
                  <a:tcPr marL="99060" marR="99060" marT="43536" marB="43536"/>
                </a:tc>
              </a:tr>
              <a:tr h="560867">
                <a:tc>
                  <a:txBody>
                    <a:bodyPr/>
                    <a:lstStyle/>
                    <a:p>
                      <a:pPr algn="l"/>
                      <a:r>
                        <a:rPr lang="en-ZA" sz="2300" dirty="0" smtClean="0"/>
                        <a:t>Stillbirths</a:t>
                      </a:r>
                      <a:r>
                        <a:rPr lang="en-ZA" sz="2300" baseline="0" dirty="0" smtClean="0"/>
                        <a:t> </a:t>
                      </a:r>
                    </a:p>
                    <a:p>
                      <a:pPr algn="l"/>
                      <a:r>
                        <a:rPr lang="en-ZA" sz="2300" baseline="0" dirty="0" smtClean="0"/>
                        <a:t>(last 3 months of  pregnancy)</a:t>
                      </a:r>
                      <a:endParaRPr lang="en-ZA" sz="2300" b="0" dirty="0" smtClean="0">
                        <a:solidFill>
                          <a:schemeClr val="tx1"/>
                        </a:solidFill>
                        <a:latin typeface="Arial" pitchFamily="34" charset="0"/>
                        <a:cs typeface="Arial" pitchFamily="34" charset="0"/>
                      </a:endParaRPr>
                    </a:p>
                  </a:txBody>
                  <a:tcPr marL="99060" marR="99060" marT="43536" marB="43536"/>
                </a:tc>
                <a:tc>
                  <a:txBody>
                    <a:bodyPr/>
                    <a:lstStyle/>
                    <a:p>
                      <a:pPr algn="ctr"/>
                      <a:r>
                        <a:rPr lang="en-ZA" sz="2300" dirty="0" smtClean="0"/>
                        <a:t>1.0%</a:t>
                      </a:r>
                    </a:p>
                    <a:p>
                      <a:pPr algn="ctr"/>
                      <a:r>
                        <a:rPr lang="en-ZA" sz="2300" dirty="0" smtClean="0"/>
                        <a:t>(1995-2009)</a:t>
                      </a:r>
                      <a:endParaRPr lang="en-ZA" sz="2300" b="0" dirty="0">
                        <a:solidFill>
                          <a:schemeClr val="tx1"/>
                        </a:solidFill>
                      </a:endParaRPr>
                    </a:p>
                  </a:txBody>
                  <a:tcPr marL="99060" marR="99060" marT="43536" marB="43536"/>
                </a:tc>
              </a:tr>
            </a:tbl>
          </a:graphicData>
        </a:graphic>
      </p:graphicFrame>
      <p:sp>
        <p:nvSpPr>
          <p:cNvPr id="10" name="Slide Number Placeholder 2"/>
          <p:cNvSpPr>
            <a:spLocks noGrp="1"/>
          </p:cNvSpPr>
          <p:nvPr>
            <p:ph type="sldNum" sz="quarter" idx="4294967295"/>
            <p:custDataLst>
              <p:tags r:id="rId1"/>
            </p:custDataLst>
          </p:nvPr>
        </p:nvSpPr>
        <p:spPr>
          <a:xfrm>
            <a:off x="8899528" y="6467426"/>
            <a:ext cx="139700" cy="145119"/>
          </a:xfrm>
          <a:prstGeom prst="rect">
            <a:avLst/>
          </a:prstGeom>
          <a:noFill/>
          <a:ln>
            <a:miter lim="800000"/>
            <a:headEnd/>
            <a:tailEnd/>
          </a:ln>
        </p:spPr>
        <p:txBody>
          <a:bodyPr/>
          <a:lstStyle/>
          <a:p>
            <a:fld id="{699E99F7-9EB5-4FDE-B868-5291CA4B454A}" type="slidenum">
              <a:rPr lang="en-US" smtClean="0">
                <a:solidFill>
                  <a:prstClr val="black">
                    <a:tint val="75000"/>
                  </a:prstClr>
                </a:solidFill>
              </a:rPr>
              <a:pPr/>
              <a:t>8</a:t>
            </a:fld>
            <a:endParaRPr lang="en-US" dirty="0" smtClean="0">
              <a:solidFill>
                <a:prstClr val="black">
                  <a:tint val="75000"/>
                </a:prstClr>
              </a:solidFill>
            </a:endParaRPr>
          </a:p>
        </p:txBody>
      </p:sp>
      <p:pic>
        <p:nvPicPr>
          <p:cNvPr id="33794" name="Picture 2" descr="0 bytes; 2044 x 3072; As Head Nurse at the Aga Khan University Hospital in Karachi, Sindh, Pakistan, Anila Ali Bardai str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90" y="1371600"/>
            <a:ext cx="2398710" cy="36068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690" y="5081425"/>
            <a:ext cx="2474910" cy="246221"/>
          </a:xfrm>
          <a:prstGeom prst="rect">
            <a:avLst/>
          </a:prstGeom>
          <a:noFill/>
        </p:spPr>
        <p:txBody>
          <a:bodyPr wrap="square" rtlCol="0">
            <a:spAutoFit/>
          </a:bodyPr>
          <a:lstStyle/>
          <a:p>
            <a:r>
              <a:rPr lang="en-US" sz="1000" dirty="0" smtClean="0"/>
              <a:t>Photo by Ayesha </a:t>
            </a:r>
            <a:r>
              <a:rPr lang="en-US" sz="1000" dirty="0" err="1"/>
              <a:t>Vellani</a:t>
            </a:r>
            <a:r>
              <a:rPr lang="en-US" sz="1000" dirty="0"/>
              <a:t>/ Save the Children</a:t>
            </a:r>
          </a:p>
        </p:txBody>
      </p:sp>
    </p:spTree>
    <p:extLst>
      <p:ext uri="{BB962C8B-B14F-4D97-AF65-F5344CB8AC3E}">
        <p14:creationId xmlns:p14="http://schemas.microsoft.com/office/powerpoint/2010/main" val="2752560110"/>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79720744"/>
              </p:ext>
            </p:extLst>
          </p:nvPr>
        </p:nvGraphicFramePr>
        <p:xfrm>
          <a:off x="195195" y="3571876"/>
          <a:ext cx="8763000" cy="2679236"/>
        </p:xfrm>
        <a:graphic>
          <a:graphicData uri="http://schemas.openxmlformats.org/drawingml/2006/table">
            <a:tbl>
              <a:tblPr firstRow="1" bandRow="1">
                <a:tableStyleId>{B301B821-A1FF-4177-AEE7-76D212191A09}</a:tableStyleId>
              </a:tblPr>
              <a:tblGrid>
                <a:gridCol w="2450183"/>
                <a:gridCol w="1324912"/>
                <a:gridCol w="1406504"/>
                <a:gridCol w="3581401"/>
              </a:tblGrid>
              <a:tr h="756744">
                <a:tc>
                  <a:txBody>
                    <a:bodyPr/>
                    <a:lstStyle/>
                    <a:p>
                      <a:endParaRPr lang="en-ZA" sz="2400" dirty="0" smtClean="0"/>
                    </a:p>
                  </a:txBody>
                  <a:tcPr>
                    <a:solidFill>
                      <a:schemeClr val="tx2">
                        <a:lumMod val="75000"/>
                      </a:schemeClr>
                    </a:solidFill>
                  </a:tcPr>
                </a:tc>
                <a:tc>
                  <a:txBody>
                    <a:bodyPr/>
                    <a:lstStyle/>
                    <a:p>
                      <a:pPr algn="ctr"/>
                      <a:r>
                        <a:rPr lang="en-ZA" sz="2400" dirty="0" smtClean="0"/>
                        <a:t>MDG 4</a:t>
                      </a:r>
                    </a:p>
                  </a:txBody>
                  <a:tcPr>
                    <a:solidFill>
                      <a:schemeClr val="tx2">
                        <a:lumMod val="75000"/>
                      </a:schemeClr>
                    </a:solidFill>
                  </a:tcPr>
                </a:tc>
                <a:tc>
                  <a:txBody>
                    <a:bodyPr/>
                    <a:lstStyle/>
                    <a:p>
                      <a:pPr algn="ctr"/>
                      <a:r>
                        <a:rPr lang="en-ZA" sz="2400" dirty="0" smtClean="0"/>
                        <a:t>MDG 5</a:t>
                      </a:r>
                      <a:endParaRPr lang="en-ZA" sz="2400" dirty="0"/>
                    </a:p>
                  </a:txBody>
                  <a:tcPr>
                    <a:solidFill>
                      <a:schemeClr val="tx2">
                        <a:lumMod val="75000"/>
                      </a:schemeClr>
                    </a:solidFill>
                  </a:tcPr>
                </a:tc>
                <a:tc>
                  <a:txBody>
                    <a:bodyPr/>
                    <a:lstStyle/>
                    <a:p>
                      <a:pPr algn="ctr"/>
                      <a:r>
                        <a:rPr lang="en-ZA" sz="2400" dirty="0" smtClean="0"/>
                        <a:t>Neonatal mortality</a:t>
                      </a:r>
                      <a:r>
                        <a:rPr lang="en-ZA" sz="2400" baseline="0" dirty="0" smtClean="0"/>
                        <a:t> rate</a:t>
                      </a:r>
                    </a:p>
                    <a:p>
                      <a:pPr algn="ctr"/>
                      <a:r>
                        <a:rPr lang="en-ZA" sz="1800" dirty="0" smtClean="0"/>
                        <a:t>Av annual</a:t>
                      </a:r>
                      <a:r>
                        <a:rPr lang="en-ZA" sz="1800" baseline="0" dirty="0" smtClean="0"/>
                        <a:t> </a:t>
                      </a:r>
                      <a:r>
                        <a:rPr lang="en-ZA" sz="1800" dirty="0" smtClean="0"/>
                        <a:t>change</a:t>
                      </a:r>
                      <a:r>
                        <a:rPr lang="en-ZA" sz="1800" baseline="0" dirty="0" smtClean="0"/>
                        <a:t> 2000-2010 </a:t>
                      </a:r>
                      <a:endParaRPr lang="en-ZA" sz="1800" dirty="0"/>
                    </a:p>
                  </a:txBody>
                  <a:tcPr>
                    <a:solidFill>
                      <a:schemeClr val="tx2">
                        <a:lumMod val="75000"/>
                      </a:schemeClr>
                    </a:solidFill>
                  </a:tcPr>
                </a:tc>
              </a:tr>
              <a:tr h="480623">
                <a:tc>
                  <a:txBody>
                    <a:bodyPr/>
                    <a:lstStyle/>
                    <a:p>
                      <a:r>
                        <a:rPr lang="en-ZA" sz="2400" dirty="0" smtClean="0"/>
                        <a:t>Rwanda</a:t>
                      </a:r>
                      <a:endParaRPr lang="en-ZA" sz="2400" dirty="0"/>
                    </a:p>
                  </a:txBody>
                  <a:tcPr marL="99060" marR="99060"/>
                </a:tc>
                <a:tc>
                  <a:txBody>
                    <a:bodyPr/>
                    <a:lstStyle/>
                    <a:p>
                      <a:pPr marL="342900" indent="-342900" algn="ctr">
                        <a:buFont typeface="Wingdings" pitchFamily="2" charset="2"/>
                        <a:buChar char="ü"/>
                      </a:pPr>
                      <a:r>
                        <a:rPr lang="en-ZA" sz="2400" dirty="0" smtClean="0"/>
                        <a:t> </a:t>
                      </a:r>
                      <a:endParaRPr lang="en-ZA" sz="2400" dirty="0"/>
                    </a:p>
                  </a:txBody>
                  <a:tcPr marL="99060" marR="99060"/>
                </a:tc>
                <a:tc>
                  <a:txBody>
                    <a:bodyPr/>
                    <a:lstStyle/>
                    <a:p>
                      <a:pPr algn="ctr"/>
                      <a:r>
                        <a:rPr lang="en-ZA" sz="1800" dirty="0" smtClean="0"/>
                        <a:t>Progressing</a:t>
                      </a:r>
                      <a:endParaRPr lang="en-ZA" sz="1800" dirty="0"/>
                    </a:p>
                  </a:txBody>
                  <a:tcPr marL="99060" marR="99060"/>
                </a:tc>
                <a:tc>
                  <a:txBody>
                    <a:bodyPr/>
                    <a:lstStyle/>
                    <a:p>
                      <a:pPr algn="ctr"/>
                      <a:r>
                        <a:rPr lang="en-ZA" sz="2400" dirty="0" smtClean="0"/>
                        <a:t>6.2%</a:t>
                      </a:r>
                      <a:endParaRPr lang="en-ZA" sz="2400" dirty="0"/>
                    </a:p>
                  </a:txBody>
                  <a:tcPr marL="99060" marR="99060"/>
                </a:tc>
              </a:tr>
              <a:tr h="480623">
                <a:tc>
                  <a:txBody>
                    <a:bodyPr/>
                    <a:lstStyle/>
                    <a:p>
                      <a:r>
                        <a:rPr lang="en-ZA" sz="2400" dirty="0" smtClean="0"/>
                        <a:t>Bangladesh</a:t>
                      </a:r>
                      <a:endParaRPr lang="en-ZA" sz="2400" dirty="0"/>
                    </a:p>
                  </a:txBody>
                  <a:tcPr marL="99060" marR="99060"/>
                </a:tc>
                <a:tc>
                  <a:txBody>
                    <a:bodyPr/>
                    <a:lstStyle/>
                    <a:p>
                      <a:pPr marL="342900" indent="-342900" algn="ctr">
                        <a:buFont typeface="Wingdings" pitchFamily="2" charset="2"/>
                        <a:buChar char="ü"/>
                      </a:pPr>
                      <a:r>
                        <a:rPr lang="en-ZA" sz="2400" dirty="0" smtClean="0"/>
                        <a:t> </a:t>
                      </a:r>
                      <a:endParaRPr lang="en-ZA" sz="2400" dirty="0"/>
                    </a:p>
                  </a:txBody>
                  <a:tcPr marL="99060" marR="99060"/>
                </a:tc>
                <a:tc>
                  <a:txBody>
                    <a:bodyPr/>
                    <a:lstStyle/>
                    <a:p>
                      <a:pPr marL="342900" indent="-342900" algn="ctr">
                        <a:buFont typeface="Wingdings" pitchFamily="2" charset="2"/>
                        <a:buChar char="ü"/>
                      </a:pPr>
                      <a:r>
                        <a:rPr lang="en-ZA" sz="2400" b="1" dirty="0" smtClean="0"/>
                        <a:t> </a:t>
                      </a:r>
                      <a:endParaRPr lang="en-ZA" sz="2400" b="1" dirty="0"/>
                    </a:p>
                  </a:txBody>
                  <a:tcPr marL="99060" marR="99060"/>
                </a:tc>
                <a:tc>
                  <a:txBody>
                    <a:bodyPr/>
                    <a:lstStyle/>
                    <a:p>
                      <a:pPr algn="ctr"/>
                      <a:r>
                        <a:rPr lang="en-ZA" sz="2400" dirty="0" smtClean="0"/>
                        <a:t>4.0%</a:t>
                      </a:r>
                      <a:endParaRPr lang="en-ZA" sz="2400" dirty="0"/>
                    </a:p>
                  </a:txBody>
                  <a:tcPr marL="99060" marR="99060"/>
                </a:tc>
              </a:tr>
              <a:tr h="480623">
                <a:tc>
                  <a:txBody>
                    <a:bodyPr/>
                    <a:lstStyle/>
                    <a:p>
                      <a:r>
                        <a:rPr lang="en-ZA" sz="2400" dirty="0" smtClean="0"/>
                        <a:t>Nepal</a:t>
                      </a:r>
                      <a:endParaRPr lang="en-ZA" sz="2400" dirty="0"/>
                    </a:p>
                  </a:txBody>
                  <a:tcPr marL="99060" marR="99060"/>
                </a:tc>
                <a:tc>
                  <a:txBody>
                    <a:bodyPr/>
                    <a:lstStyle/>
                    <a:p>
                      <a:pPr marL="342900" indent="-342900" algn="ctr">
                        <a:buFont typeface="Wingdings" pitchFamily="2" charset="2"/>
                        <a:buChar char="ü"/>
                      </a:pPr>
                      <a:r>
                        <a:rPr lang="en-ZA" sz="2400" dirty="0" smtClean="0"/>
                        <a:t> </a:t>
                      </a:r>
                      <a:endParaRPr lang="en-ZA" sz="2400" dirty="0"/>
                    </a:p>
                  </a:txBody>
                  <a:tcPr marL="99060" marR="99060"/>
                </a:tc>
                <a:tc>
                  <a:txBody>
                    <a:bodyPr/>
                    <a:lstStyle/>
                    <a:p>
                      <a:pPr marL="342900" indent="-342900" algn="ctr">
                        <a:buFont typeface="Wingdings" pitchFamily="2" charset="2"/>
                        <a:buChar char="ü"/>
                      </a:pPr>
                      <a:r>
                        <a:rPr lang="en-ZA" sz="2400" dirty="0" smtClean="0"/>
                        <a:t> </a:t>
                      </a:r>
                      <a:endParaRPr lang="en-ZA" sz="2400" dirty="0"/>
                    </a:p>
                  </a:txBody>
                  <a:tcPr marL="99060" marR="99060"/>
                </a:tc>
                <a:tc>
                  <a:txBody>
                    <a:bodyPr/>
                    <a:lstStyle/>
                    <a:p>
                      <a:pPr algn="ctr"/>
                      <a:r>
                        <a:rPr lang="en-ZA" sz="2400" dirty="0" smtClean="0"/>
                        <a:t>3.6%</a:t>
                      </a:r>
                      <a:endParaRPr lang="en-ZA" sz="2400" dirty="0"/>
                    </a:p>
                  </a:txBody>
                  <a:tcPr marL="99060" marR="99060"/>
                </a:tc>
              </a:tr>
              <a:tr h="480623">
                <a:tc>
                  <a:txBody>
                    <a:bodyPr/>
                    <a:lstStyle/>
                    <a:p>
                      <a:r>
                        <a:rPr lang="en-ZA" sz="2400" dirty="0" smtClean="0"/>
                        <a:t>Malawi</a:t>
                      </a:r>
                      <a:endParaRPr lang="en-ZA" sz="2400" dirty="0"/>
                    </a:p>
                  </a:txBody>
                  <a:tcPr marL="99060" marR="99060"/>
                </a:tc>
                <a:tc>
                  <a:txBody>
                    <a:bodyPr/>
                    <a:lstStyle/>
                    <a:p>
                      <a:pPr marL="342900" indent="-342900" algn="ctr">
                        <a:buFont typeface="Wingdings" pitchFamily="2" charset="2"/>
                        <a:buChar char="ü"/>
                      </a:pPr>
                      <a:r>
                        <a:rPr lang="en-ZA" sz="2400" dirty="0" smtClean="0"/>
                        <a:t> </a:t>
                      </a:r>
                      <a:endParaRPr lang="en-ZA" sz="2400" dirty="0"/>
                    </a:p>
                  </a:txBody>
                  <a:tcPr marL="99060" marR="99060"/>
                </a:tc>
                <a:tc>
                  <a:txBody>
                    <a:bodyPr/>
                    <a:lstStyle/>
                    <a:p>
                      <a:pPr algn="ctr"/>
                      <a:r>
                        <a:rPr lang="en-ZA" sz="1600" dirty="0" smtClean="0"/>
                        <a:t>Progressing</a:t>
                      </a:r>
                      <a:endParaRPr lang="en-ZA" sz="1600" dirty="0"/>
                    </a:p>
                  </a:txBody>
                  <a:tcPr marL="99060" marR="99060"/>
                </a:tc>
                <a:tc>
                  <a:txBody>
                    <a:bodyPr/>
                    <a:lstStyle/>
                    <a:p>
                      <a:pPr algn="ctr"/>
                      <a:r>
                        <a:rPr lang="en-ZA" sz="2400" dirty="0" smtClean="0"/>
                        <a:t>3.5%</a:t>
                      </a:r>
                      <a:endParaRPr lang="en-ZA" sz="2400" dirty="0"/>
                    </a:p>
                  </a:txBody>
                  <a:tcPr marL="99060" marR="99060"/>
                </a:tc>
              </a:tr>
            </a:tbl>
          </a:graphicData>
        </a:graphic>
      </p:graphicFrame>
      <p:sp>
        <p:nvSpPr>
          <p:cNvPr id="4" name="Rectangle 2"/>
          <p:cNvSpPr txBox="1">
            <a:spLocks noChangeArrowheads="1"/>
          </p:cNvSpPr>
          <p:nvPr/>
        </p:nvSpPr>
        <p:spPr>
          <a:xfrm>
            <a:off x="-36512" y="0"/>
            <a:ext cx="9180512" cy="1195408"/>
          </a:xfrm>
          <a:prstGeom prst="rect">
            <a:avLst/>
          </a:prstGeom>
          <a:solidFill>
            <a:srgbClr val="F8082A"/>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chemeClr val="bg1"/>
                </a:solidFill>
                <a:latin typeface="Arial" pitchFamily="34" charset="0"/>
                <a:cs typeface="Arial" pitchFamily="34" charset="0"/>
              </a:rPr>
              <a:t>We have proof that change is possible</a:t>
            </a:r>
          </a:p>
          <a:p>
            <a:r>
              <a:rPr lang="en-ZA" sz="2000" b="1" dirty="0" smtClean="0">
                <a:solidFill>
                  <a:schemeClr val="bg1"/>
                </a:solidFill>
                <a:latin typeface="Arial" pitchFamily="34" charset="0"/>
                <a:cs typeface="Arial" pitchFamily="34" charset="0"/>
              </a:rPr>
              <a:t>Some countries are “bending the curve” for newborns</a:t>
            </a:r>
          </a:p>
        </p:txBody>
      </p:sp>
      <p:pic>
        <p:nvPicPr>
          <p:cNvPr id="6" name="Picture 3" descr="C:\Users\mkinney\Desktop\telling the story\Telling The Story\HPP country graphics\Bangladesh fla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40534" y="4868020"/>
            <a:ext cx="548640" cy="329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65972" y="5871024"/>
            <a:ext cx="548640" cy="365148"/>
          </a:xfrm>
          <a:prstGeom prst="rect">
            <a:avLst/>
          </a:prstGeom>
        </p:spPr>
      </p:pic>
      <p:pic>
        <p:nvPicPr>
          <p:cNvPr id="9" name="Picture 2" descr="C:\Users\mkinney\Desktop\telling the story\Telling The Story\HPP country graphics\Nepal flag.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318334" y="5380605"/>
            <a:ext cx="287542" cy="351511"/>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5195" y="6533022"/>
            <a:ext cx="7303955" cy="253916"/>
          </a:xfrm>
          <a:prstGeom prst="rect">
            <a:avLst/>
          </a:prstGeom>
          <a:noFill/>
        </p:spPr>
        <p:txBody>
          <a:bodyPr wrap="square" rtlCol="0">
            <a:spAutoFit/>
          </a:bodyPr>
          <a:lstStyle/>
          <a:p>
            <a:pPr defTabSz="457200"/>
            <a:r>
              <a:rPr lang="en-ZA" sz="1050" dirty="0">
                <a:solidFill>
                  <a:srgbClr val="000000"/>
                </a:solidFill>
                <a:latin typeface="Arial" pitchFamily="34" charset="0"/>
                <a:cs typeface="Arial" pitchFamily="34" charset="0"/>
              </a:rPr>
              <a:t>Source: </a:t>
            </a:r>
            <a:r>
              <a:rPr lang="en-US" sz="1050" dirty="0">
                <a:solidFill>
                  <a:srgbClr val="000000"/>
                </a:solidFill>
                <a:latin typeface="Arial" pitchFamily="34" charset="0"/>
                <a:cs typeface="Arial" pitchFamily="34" charset="0"/>
              </a:rPr>
              <a:t>Newborn survival decade of change analysis: Health Policy and Planning. 27(Suppl. 3) papers 3 to 7</a:t>
            </a:r>
            <a:endParaRPr lang="en-ZA" sz="1050" dirty="0">
              <a:solidFill>
                <a:srgbClr val="000000"/>
              </a:solidFill>
              <a:latin typeface="Arial" pitchFamily="34" charset="0"/>
              <a:cs typeface="Arial" pitchFamily="34" charset="0"/>
            </a:endParaRPr>
          </a:p>
        </p:txBody>
      </p:sp>
      <p:sp>
        <p:nvSpPr>
          <p:cNvPr id="15" name="Oval 14"/>
          <p:cNvSpPr/>
          <p:nvPr/>
        </p:nvSpPr>
        <p:spPr bwMode="auto">
          <a:xfrm>
            <a:off x="214282" y="1285860"/>
            <a:ext cx="8712968" cy="2361650"/>
          </a:xfrm>
          <a:prstGeom prst="ellipse">
            <a:avLst/>
          </a:prstGeom>
          <a:solidFill>
            <a:schemeClr val="tx2">
              <a:lumMod val="20000"/>
              <a:lumOff val="80000"/>
            </a:schemeClr>
          </a:solidFill>
          <a:ln w="9525"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457200"/>
            <a:r>
              <a:rPr lang="en-US" sz="2000" b="1" dirty="0" smtClean="0">
                <a:solidFill>
                  <a:srgbClr val="000000"/>
                </a:solidFill>
                <a:latin typeface="Arial" pitchFamily="34" charset="0"/>
                <a:cs typeface="Arial" pitchFamily="34" charset="0"/>
              </a:rPr>
              <a:t>Over the </a:t>
            </a:r>
            <a:r>
              <a:rPr lang="en-US" sz="2000" b="1" dirty="0">
                <a:solidFill>
                  <a:srgbClr val="000000"/>
                </a:solidFill>
                <a:latin typeface="Arial" pitchFamily="34" charset="0"/>
                <a:cs typeface="Arial" pitchFamily="34" charset="0"/>
              </a:rPr>
              <a:t>last decade </a:t>
            </a:r>
            <a:endParaRPr lang="en-US" sz="2000" b="1" dirty="0" smtClean="0">
              <a:solidFill>
                <a:srgbClr val="000000"/>
              </a:solidFill>
              <a:latin typeface="Arial" pitchFamily="34" charset="0"/>
              <a:cs typeface="Arial" pitchFamily="34" charset="0"/>
            </a:endParaRPr>
          </a:p>
          <a:p>
            <a:pPr algn="ctr" defTabSz="457200"/>
            <a:r>
              <a:rPr lang="en-US" sz="2000" b="1" dirty="0" smtClean="0">
                <a:solidFill>
                  <a:srgbClr val="000000"/>
                </a:solidFill>
                <a:latin typeface="Arial" pitchFamily="34" charset="0"/>
                <a:cs typeface="Arial" pitchFamily="34" charset="0"/>
              </a:rPr>
              <a:t>77 countries reduced NMR by &gt;25%</a:t>
            </a:r>
          </a:p>
          <a:p>
            <a:pPr algn="ctr" defTabSz="457200"/>
            <a:r>
              <a:rPr lang="en-US" sz="2000" b="1" dirty="0">
                <a:solidFill>
                  <a:srgbClr val="000000"/>
                </a:solidFill>
                <a:latin typeface="Arial" pitchFamily="34" charset="0"/>
                <a:cs typeface="Arial" pitchFamily="34" charset="0"/>
              </a:rPr>
              <a:t>i</a:t>
            </a:r>
            <a:r>
              <a:rPr lang="en-US" sz="2000" b="1" dirty="0" smtClean="0">
                <a:solidFill>
                  <a:srgbClr val="000000"/>
                </a:solidFill>
                <a:latin typeface="Arial" pitchFamily="34" charset="0"/>
                <a:cs typeface="Arial" pitchFamily="34" charset="0"/>
              </a:rPr>
              <a:t>ncluding  at least 13 low income countries </a:t>
            </a:r>
          </a:p>
          <a:p>
            <a:pPr algn="ctr" defTabSz="457200"/>
            <a:endParaRPr lang="en-US" sz="2000" b="1" dirty="0" smtClean="0">
              <a:solidFill>
                <a:srgbClr val="000000"/>
              </a:solidFill>
              <a:latin typeface="Arial" pitchFamily="34" charset="0"/>
              <a:cs typeface="Arial" pitchFamily="34" charset="0"/>
            </a:endParaRPr>
          </a:p>
          <a:p>
            <a:pPr algn="ctr" defTabSz="457200"/>
            <a:r>
              <a:rPr lang="en-US" b="1" dirty="0" smtClean="0">
                <a:solidFill>
                  <a:srgbClr val="000000"/>
                </a:solidFill>
                <a:latin typeface="Arial" pitchFamily="34" charset="0"/>
                <a:cs typeface="Arial" pitchFamily="34" charset="0"/>
              </a:rPr>
              <a:t>Bangladesh, Bolivia, Eritrea, Guatemala, Indonesia, Nepal, Madagascar, Malawi, Morocco, Senegal, Rwanda, Tanzania, Vietnam</a:t>
            </a:r>
            <a:endParaRPr lang="en-GB" b="1" dirty="0" smtClean="0">
              <a:solidFill>
                <a:srgbClr val="000000"/>
              </a:solidFill>
              <a:latin typeface="Arial" pitchFamily="34" charset="0"/>
              <a:cs typeface="Arial" pitchFamily="34" charset="0"/>
            </a:endParaRPr>
          </a:p>
        </p:txBody>
      </p:sp>
      <p:pic>
        <p:nvPicPr>
          <p:cNvPr id="14" name="Picture 12" descr="National flag of Rwanda -larger printer version"/>
          <p:cNvPicPr>
            <a:picLocks noChangeAspect="1" noChangeArrowheads="1"/>
          </p:cNvPicPr>
          <p:nvPr/>
        </p:nvPicPr>
        <p:blipFill>
          <a:blip r:embed="rId6" cstate="print"/>
          <a:srcRect/>
          <a:stretch>
            <a:fillRect/>
          </a:stretch>
        </p:blipFill>
        <p:spPr bwMode="auto">
          <a:xfrm>
            <a:off x="2122523" y="4363964"/>
            <a:ext cx="548640" cy="342750"/>
          </a:xfrm>
          <a:prstGeom prst="rect">
            <a:avLst/>
          </a:prstGeom>
          <a:noFill/>
          <a:ln w="9525">
            <a:noFill/>
            <a:miter lim="800000"/>
            <a:headEnd/>
            <a:tailEnd/>
          </a:ln>
        </p:spPr>
      </p:pic>
      <p:graphicFrame>
        <p:nvGraphicFramePr>
          <p:cNvPr id="15362" name="Object 2"/>
          <p:cNvGraphicFramePr>
            <a:graphicFrameLocks/>
          </p:cNvGraphicFramePr>
          <p:nvPr/>
        </p:nvGraphicFramePr>
        <p:xfrm>
          <a:off x="7786688" y="6500813"/>
          <a:ext cx="1308100" cy="279400"/>
        </p:xfrm>
        <a:graphic>
          <a:graphicData uri="http://schemas.openxmlformats.org/presentationml/2006/ole">
            <mc:AlternateContent xmlns:mc="http://schemas.openxmlformats.org/markup-compatibility/2006">
              <mc:Choice xmlns:v="urn:schemas-microsoft-com:vml" Requires="v">
                <p:oleObj spid="_x0000_s31776" name="Photo Editor Photo" r:id="rId7" imgW="3228571" imgH="628571" progId="">
                  <p:embed/>
                </p:oleObj>
              </mc:Choice>
              <mc:Fallback>
                <p:oleObj name="Photo Editor Photo" r:id="rId7" imgW="3228571" imgH="628571" progId="">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6688" y="6500813"/>
                        <a:ext cx="13081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157970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4.sUUpKl02MBKoMag_Kr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4.sUUpKl02MBKoMag_Krw"/>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Every Newborn">
      <a:dk1>
        <a:srgbClr val="414141"/>
      </a:dk1>
      <a:lt1>
        <a:srgbClr val="FFFFFF"/>
      </a:lt1>
      <a:dk2>
        <a:srgbClr val="414141"/>
      </a:dk2>
      <a:lt2>
        <a:srgbClr val="FFFFFF"/>
      </a:lt2>
      <a:accent1>
        <a:srgbClr val="463887"/>
      </a:accent1>
      <a:accent2>
        <a:srgbClr val="28A1DA"/>
      </a:accent2>
      <a:accent3>
        <a:srgbClr val="95C21A"/>
      </a:accent3>
      <a:accent4>
        <a:srgbClr val="7C984A"/>
      </a:accent4>
      <a:accent5>
        <a:srgbClr val="7F7F7F"/>
      </a:accent5>
      <a:accent6>
        <a:srgbClr val="D5D5D5"/>
      </a:accent6>
      <a:hlink>
        <a:srgbClr val="5BB9E3"/>
      </a:hlink>
      <a:folHlink>
        <a:srgbClr val="BCE6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ème Office">
  <a:themeElements>
    <a:clrScheme name="Every Newborn">
      <a:dk1>
        <a:srgbClr val="414141"/>
      </a:dk1>
      <a:lt1>
        <a:srgbClr val="FFFFFF"/>
      </a:lt1>
      <a:dk2>
        <a:srgbClr val="414141"/>
      </a:dk2>
      <a:lt2>
        <a:srgbClr val="FFFFFF"/>
      </a:lt2>
      <a:accent1>
        <a:srgbClr val="463887"/>
      </a:accent1>
      <a:accent2>
        <a:srgbClr val="28A1DA"/>
      </a:accent2>
      <a:accent3>
        <a:srgbClr val="95C21A"/>
      </a:accent3>
      <a:accent4>
        <a:srgbClr val="7C984A"/>
      </a:accent4>
      <a:accent5>
        <a:srgbClr val="7F7F7F"/>
      </a:accent5>
      <a:accent6>
        <a:srgbClr val="D5D5D5"/>
      </a:accent6>
      <a:hlink>
        <a:srgbClr val="5BB9E3"/>
      </a:hlink>
      <a:folHlink>
        <a:srgbClr val="BCE6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Thème Office">
  <a:themeElements>
    <a:clrScheme name="Every Newborn">
      <a:dk1>
        <a:srgbClr val="414141"/>
      </a:dk1>
      <a:lt1>
        <a:srgbClr val="FFFFFF"/>
      </a:lt1>
      <a:dk2>
        <a:srgbClr val="414141"/>
      </a:dk2>
      <a:lt2>
        <a:srgbClr val="FFFFFF"/>
      </a:lt2>
      <a:accent1>
        <a:srgbClr val="463887"/>
      </a:accent1>
      <a:accent2>
        <a:srgbClr val="28A1DA"/>
      </a:accent2>
      <a:accent3>
        <a:srgbClr val="95C21A"/>
      </a:accent3>
      <a:accent4>
        <a:srgbClr val="7C984A"/>
      </a:accent4>
      <a:accent5>
        <a:srgbClr val="7F7F7F"/>
      </a:accent5>
      <a:accent6>
        <a:srgbClr val="D5D5D5"/>
      </a:accent6>
      <a:hlink>
        <a:srgbClr val="5BB9E3"/>
      </a:hlink>
      <a:folHlink>
        <a:srgbClr val="BCE64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6503</TotalTime>
  <Words>1748</Words>
  <Application>Microsoft Office PowerPoint</Application>
  <PresentationFormat>On-screen Show (4:3)</PresentationFormat>
  <Paragraphs>230</Paragraphs>
  <Slides>29</Slides>
  <Notes>11</Notes>
  <HiddenSlides>0</HiddenSlides>
  <MMClips>0</MMClips>
  <ScaleCrop>false</ScaleCrop>
  <HeadingPairs>
    <vt:vector size="8" baseType="variant">
      <vt:variant>
        <vt:lpstr>Fonts Used</vt:lpstr>
      </vt:variant>
      <vt:variant>
        <vt:i4>7</vt:i4>
      </vt:variant>
      <vt:variant>
        <vt:lpstr>Theme</vt:lpstr>
      </vt:variant>
      <vt:variant>
        <vt:i4>8</vt:i4>
      </vt:variant>
      <vt:variant>
        <vt:lpstr>Embedded OLE Servers</vt:lpstr>
      </vt:variant>
      <vt:variant>
        <vt:i4>1</vt:i4>
      </vt:variant>
      <vt:variant>
        <vt:lpstr>Slide Titles</vt:lpstr>
      </vt:variant>
      <vt:variant>
        <vt:i4>29</vt:i4>
      </vt:variant>
    </vt:vector>
  </HeadingPairs>
  <TitlesOfParts>
    <vt:vector size="45" baseType="lpstr">
      <vt:lpstr>Angsana New</vt:lpstr>
      <vt:lpstr>Arial</vt:lpstr>
      <vt:lpstr>Calibri</vt:lpstr>
      <vt:lpstr>Calibri Light</vt:lpstr>
      <vt:lpstr>Gill Sans MT</vt:lpstr>
      <vt:lpstr>Times New Roman</vt:lpstr>
      <vt:lpstr>Wingdings</vt:lpstr>
      <vt:lpstr>Office Theme</vt:lpstr>
      <vt:lpstr>Thème Office</vt:lpstr>
      <vt:lpstr>1_Thème Office</vt:lpstr>
      <vt:lpstr>5_Thème Office</vt:lpstr>
      <vt:lpstr>1_Office Theme</vt:lpstr>
      <vt:lpstr>2_Office Theme</vt:lpstr>
      <vt:lpstr>3_Office Theme</vt:lpstr>
      <vt:lpstr>4_Office Theme</vt:lpstr>
      <vt:lpstr>Photo Editor Photo</vt:lpstr>
      <vt:lpstr> Global Newborn Health     </vt:lpstr>
      <vt:lpstr>   Outline</vt:lpstr>
      <vt:lpstr>PowerPoint Presentation</vt:lpstr>
      <vt:lpstr>PowerPoint Presentation</vt:lpstr>
      <vt:lpstr> First evidence-based global policy to address newborn deaths</vt:lpstr>
      <vt:lpstr>PowerPoint Presentation</vt:lpstr>
      <vt:lpstr>Global epidemiology</vt:lpstr>
      <vt:lpstr>PowerPoint Presentation</vt:lpstr>
      <vt:lpstr>PowerPoint Presentation</vt:lpstr>
      <vt:lpstr>PowerPoint Presentation</vt:lpstr>
      <vt:lpstr>Interventions – evidence, policy, and programs</vt:lpstr>
      <vt:lpstr>Antenatal corticosteroids</vt:lpstr>
      <vt:lpstr>PowerPoint Presentation</vt:lpstr>
      <vt:lpstr>Kangaroo Mother Care</vt:lpstr>
      <vt:lpstr>Helping Babies Breath   </vt:lpstr>
      <vt:lpstr>PowerPoint Presentation</vt:lpstr>
      <vt:lpstr>Chlorhexidine – Implementation guidelines</vt:lpstr>
      <vt:lpstr>Management of PSBI</vt:lpstr>
      <vt:lpstr>PowerPoint Presentation</vt:lpstr>
      <vt:lpstr>PowerPoint Presentation</vt:lpstr>
      <vt:lpstr>Implications and Next Steps</vt:lpstr>
      <vt:lpstr>Saving Newborn Lives – new efforts</vt:lpstr>
      <vt:lpstr>Global Initiatives</vt:lpstr>
      <vt:lpstr>Global Initiatives (cont)</vt:lpstr>
      <vt:lpstr>PowerPoint Presentation</vt:lpstr>
      <vt:lpstr>PowerPoint Presentation</vt:lpstr>
      <vt:lpstr>Every Newborn’s strategic objectives </vt:lpstr>
      <vt:lpstr>  Much to do . . .   - Thanks</vt:lpstr>
      <vt:lpstr>New  WHO NBH guidelines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kgrear</dc:creator>
  <cp:lastModifiedBy>Wall, Steve</cp:lastModifiedBy>
  <cp:revision>237</cp:revision>
  <dcterms:created xsi:type="dcterms:W3CDTF">2011-07-15T19:13:29Z</dcterms:created>
  <dcterms:modified xsi:type="dcterms:W3CDTF">2015-10-12T14:31:12Z</dcterms:modified>
</cp:coreProperties>
</file>